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60" r:id="rId1"/>
  </p:sldMasterIdLst>
  <p:notesMasterIdLst>
    <p:notesMasterId r:id="rId32"/>
  </p:notesMasterIdLst>
  <p:sldIdLst>
    <p:sldId id="415" r:id="rId2"/>
    <p:sldId id="416" r:id="rId3"/>
    <p:sldId id="417" r:id="rId4"/>
    <p:sldId id="418" r:id="rId5"/>
    <p:sldId id="419" r:id="rId6"/>
    <p:sldId id="420" r:id="rId7"/>
    <p:sldId id="421" r:id="rId8"/>
    <p:sldId id="422" r:id="rId9"/>
    <p:sldId id="423" r:id="rId10"/>
    <p:sldId id="424" r:id="rId11"/>
    <p:sldId id="426" r:id="rId12"/>
    <p:sldId id="427" r:id="rId13"/>
    <p:sldId id="428" r:id="rId14"/>
    <p:sldId id="429" r:id="rId15"/>
    <p:sldId id="430" r:id="rId16"/>
    <p:sldId id="431" r:id="rId17"/>
    <p:sldId id="432" r:id="rId18"/>
    <p:sldId id="433" r:id="rId19"/>
    <p:sldId id="434" r:id="rId20"/>
    <p:sldId id="435" r:id="rId21"/>
    <p:sldId id="436" r:id="rId22"/>
    <p:sldId id="437" r:id="rId23"/>
    <p:sldId id="438" r:id="rId24"/>
    <p:sldId id="439" r:id="rId25"/>
    <p:sldId id="440" r:id="rId26"/>
    <p:sldId id="441" r:id="rId27"/>
    <p:sldId id="442" r:id="rId28"/>
    <p:sldId id="443" r:id="rId29"/>
    <p:sldId id="444" r:id="rId30"/>
    <p:sldId id="445" r:id="rId3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CFF"/>
    <a:srgbClr val="0099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2" autoAdjust="0"/>
    <p:restoredTop sz="94660"/>
  </p:normalViewPr>
  <p:slideViewPr>
    <p:cSldViewPr snapToGrid="0">
      <p:cViewPr varScale="1">
        <p:scale>
          <a:sx n="88" d="100"/>
          <a:sy n="88" d="100"/>
        </p:scale>
        <p:origin x="-19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G:\reproduccion%20fina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reproduccion%20final.xlsx" TargetMode="External"/></Relationships>
</file>

<file path=ppt/charts/_rels/chart5.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chartUserShapes" Target="../drawings/drawing1.xml"/><Relationship Id="rId1" Type="http://schemas.openxmlformats.org/officeDocument/2006/relationships/oleObject" Target="file:///C:\Users\PC%20UNO\Downloads\testo-graf%20(1).xlsx" TargetMode="External"/><Relationship Id="rId4"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82174103237095"/>
          <c:y val="2.6014543457658343E-2"/>
          <c:w val="0.82317825896762908"/>
          <c:h val="0.7399903252774207"/>
        </c:manualLayout>
      </c:layout>
      <c:lineChart>
        <c:grouping val="standard"/>
        <c:varyColors val="0"/>
        <c:ser>
          <c:idx val="0"/>
          <c:order val="0"/>
          <c:tx>
            <c:strRef>
              <c:f>Hoja1!$L$2</c:f>
              <c:strCache>
                <c:ptCount val="1"/>
                <c:pt idx="0">
                  <c:v>T1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Hoja1!$K$3:$K$5</c:f>
              <c:numCache>
                <c:formatCode>m/d/yyyy</c:formatCode>
                <c:ptCount val="3"/>
                <c:pt idx="0">
                  <c:v>43283</c:v>
                </c:pt>
                <c:pt idx="1">
                  <c:v>43312</c:v>
                </c:pt>
                <c:pt idx="2">
                  <c:v>43341</c:v>
                </c:pt>
              </c:numCache>
            </c:numRef>
          </c:cat>
          <c:val>
            <c:numRef>
              <c:f>Hoja1!$L$3:$L$5</c:f>
              <c:numCache>
                <c:formatCode>General</c:formatCode>
                <c:ptCount val="3"/>
                <c:pt idx="0">
                  <c:v>1731.9</c:v>
                </c:pt>
                <c:pt idx="1">
                  <c:v>1889.8</c:v>
                </c:pt>
                <c:pt idx="2">
                  <c:v>1934.6</c:v>
                </c:pt>
              </c:numCache>
            </c:numRef>
          </c:val>
          <c:smooth val="0"/>
          <c:extLst xmlns:c16r2="http://schemas.microsoft.com/office/drawing/2015/06/chart">
            <c:ext xmlns:c16="http://schemas.microsoft.com/office/drawing/2014/chart" uri="{C3380CC4-5D6E-409C-BE32-E72D297353CC}">
              <c16:uniqueId val="{00000000-47B1-4838-AE94-EF9CA8227D2E}"/>
            </c:ext>
          </c:extLst>
        </c:ser>
        <c:ser>
          <c:idx val="1"/>
          <c:order val="1"/>
          <c:tx>
            <c:strRef>
              <c:f>Hoja1!$M$2</c:f>
              <c:strCache>
                <c:ptCount val="1"/>
                <c:pt idx="0">
                  <c:v>T2</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Hoja1!$K$3:$K$5</c:f>
              <c:numCache>
                <c:formatCode>m/d/yyyy</c:formatCode>
                <c:ptCount val="3"/>
                <c:pt idx="0">
                  <c:v>43283</c:v>
                </c:pt>
                <c:pt idx="1">
                  <c:v>43312</c:v>
                </c:pt>
                <c:pt idx="2">
                  <c:v>43341</c:v>
                </c:pt>
              </c:numCache>
            </c:numRef>
          </c:cat>
          <c:val>
            <c:numRef>
              <c:f>Hoja1!$M$3:$M$5</c:f>
              <c:numCache>
                <c:formatCode>General</c:formatCode>
                <c:ptCount val="3"/>
                <c:pt idx="0">
                  <c:v>1617</c:v>
                </c:pt>
                <c:pt idx="1">
                  <c:v>1658.7</c:v>
                </c:pt>
                <c:pt idx="2">
                  <c:v>1723.7</c:v>
                </c:pt>
              </c:numCache>
            </c:numRef>
          </c:val>
          <c:smooth val="0"/>
          <c:extLst xmlns:c16r2="http://schemas.microsoft.com/office/drawing/2015/06/chart">
            <c:ext xmlns:c16="http://schemas.microsoft.com/office/drawing/2014/chart" uri="{C3380CC4-5D6E-409C-BE32-E72D297353CC}">
              <c16:uniqueId val="{00000001-47B1-4838-AE94-EF9CA8227D2E}"/>
            </c:ext>
          </c:extLst>
        </c:ser>
        <c:ser>
          <c:idx val="2"/>
          <c:order val="2"/>
          <c:tx>
            <c:strRef>
              <c:f>Hoja1!$N$2</c:f>
              <c:strCache>
                <c:ptCount val="1"/>
                <c:pt idx="0">
                  <c:v>T3</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Hoja1!$K$3:$K$5</c:f>
              <c:numCache>
                <c:formatCode>m/d/yyyy</c:formatCode>
                <c:ptCount val="3"/>
                <c:pt idx="0">
                  <c:v>43283</c:v>
                </c:pt>
                <c:pt idx="1">
                  <c:v>43312</c:v>
                </c:pt>
                <c:pt idx="2">
                  <c:v>43341</c:v>
                </c:pt>
              </c:numCache>
            </c:numRef>
          </c:cat>
          <c:val>
            <c:numRef>
              <c:f>Hoja1!$N$3:$N$5</c:f>
              <c:numCache>
                <c:formatCode>General</c:formatCode>
                <c:ptCount val="3"/>
                <c:pt idx="0">
                  <c:v>1594.7</c:v>
                </c:pt>
                <c:pt idx="1">
                  <c:v>1648</c:v>
                </c:pt>
                <c:pt idx="2">
                  <c:v>1735.9</c:v>
                </c:pt>
              </c:numCache>
            </c:numRef>
          </c:val>
          <c:smooth val="0"/>
          <c:extLst xmlns:c16r2="http://schemas.microsoft.com/office/drawing/2015/06/chart">
            <c:ext xmlns:c16="http://schemas.microsoft.com/office/drawing/2014/chart" uri="{C3380CC4-5D6E-409C-BE32-E72D297353CC}">
              <c16:uniqueId val="{00000002-47B1-4838-AE94-EF9CA8227D2E}"/>
            </c:ext>
          </c:extLst>
        </c:ser>
        <c:ser>
          <c:idx val="3"/>
          <c:order val="3"/>
          <c:tx>
            <c:strRef>
              <c:f>Hoja1!$O$2</c:f>
              <c:strCache>
                <c:ptCount val="1"/>
                <c:pt idx="0">
                  <c:v>T4</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Hoja1!$K$3:$K$5</c:f>
              <c:numCache>
                <c:formatCode>m/d/yyyy</c:formatCode>
                <c:ptCount val="3"/>
                <c:pt idx="0">
                  <c:v>43283</c:v>
                </c:pt>
                <c:pt idx="1">
                  <c:v>43312</c:v>
                </c:pt>
                <c:pt idx="2">
                  <c:v>43341</c:v>
                </c:pt>
              </c:numCache>
            </c:numRef>
          </c:cat>
          <c:val>
            <c:numRef>
              <c:f>Hoja1!$O$3:$O$5</c:f>
              <c:numCache>
                <c:formatCode>General</c:formatCode>
                <c:ptCount val="3"/>
                <c:pt idx="0">
                  <c:v>1477.4</c:v>
                </c:pt>
                <c:pt idx="1">
                  <c:v>1596</c:v>
                </c:pt>
                <c:pt idx="2">
                  <c:v>1670.2</c:v>
                </c:pt>
              </c:numCache>
            </c:numRef>
          </c:val>
          <c:smooth val="0"/>
          <c:extLst xmlns:c16r2="http://schemas.microsoft.com/office/drawing/2015/06/chart">
            <c:ext xmlns:c16="http://schemas.microsoft.com/office/drawing/2014/chart" uri="{C3380CC4-5D6E-409C-BE32-E72D297353CC}">
              <c16:uniqueId val="{00000003-47B1-4838-AE94-EF9CA8227D2E}"/>
            </c:ext>
          </c:extLst>
        </c:ser>
        <c:dLbls>
          <c:showLegendKey val="0"/>
          <c:showVal val="0"/>
          <c:showCatName val="0"/>
          <c:showSerName val="0"/>
          <c:showPercent val="0"/>
          <c:showBubbleSize val="0"/>
        </c:dLbls>
        <c:marker val="1"/>
        <c:smooth val="0"/>
        <c:axId val="41904768"/>
        <c:axId val="41927808"/>
      </c:lineChart>
      <c:catAx>
        <c:axId val="4190476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Fecha</a:t>
                </a:r>
              </a:p>
            </c:rich>
          </c:tx>
          <c:layout/>
          <c:overlay val="0"/>
          <c:spPr>
            <a:noFill/>
            <a:ln>
              <a:noFill/>
            </a:ln>
            <a:effectLst/>
          </c:spPr>
        </c:title>
        <c:numFmt formatCode="m/d/yyyy"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41927808"/>
        <c:crosses val="autoZero"/>
        <c:auto val="0"/>
        <c:lblAlgn val="ctr"/>
        <c:lblOffset val="100"/>
        <c:noMultiLvlLbl val="0"/>
      </c:catAx>
      <c:valAx>
        <c:axId val="41927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dirty="0"/>
                  <a:t>Peso (g)</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41904768"/>
        <c:crosses val="autoZero"/>
        <c:crossBetween val="between"/>
      </c:valAx>
      <c:spPr>
        <a:noFill/>
        <a:ln>
          <a:solidFill>
            <a:schemeClr val="tx1"/>
          </a:solidFill>
        </a:ln>
        <a:effectLst/>
      </c:spPr>
    </c:plotArea>
    <c:legend>
      <c:legendPos val="b"/>
      <c:layout>
        <c:manualLayout>
          <c:xMode val="edge"/>
          <c:yMode val="edge"/>
          <c:x val="0.30898070156464957"/>
          <c:y val="0.92571065034984068"/>
          <c:w val="0.45333333333333331"/>
          <c:h val="6.996848657423886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600">
          <a:solidFill>
            <a:schemeClr val="tx1"/>
          </a:solidFill>
          <a:latin typeface="Times New Roman" panose="02020603050405020304" pitchFamily="18" charset="0"/>
          <a:cs typeface="Times New Roman" panose="02020603050405020304" pitchFamily="18" charset="0"/>
        </a:defRPr>
      </a:pPr>
      <a:endParaRPr lang="es-EC"/>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60004367967459"/>
          <c:y val="5.1188592518538294E-2"/>
          <c:w val="0.77528887409788794"/>
          <c:h val="0.74161710952790805"/>
        </c:manualLayout>
      </c:layout>
      <c:lineChart>
        <c:grouping val="standard"/>
        <c:varyColors val="0"/>
        <c:ser>
          <c:idx val="0"/>
          <c:order val="0"/>
          <c:tx>
            <c:strRef>
              <c:f>Hoja1!$L$2</c:f>
              <c:strCache>
                <c:ptCount val="1"/>
                <c:pt idx="0">
                  <c:v>T1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Hoja1!$K$3:$K$5</c:f>
              <c:numCache>
                <c:formatCode>m/d/yyyy</c:formatCode>
                <c:ptCount val="3"/>
                <c:pt idx="0">
                  <c:v>43283</c:v>
                </c:pt>
                <c:pt idx="1">
                  <c:v>43312</c:v>
                </c:pt>
                <c:pt idx="2">
                  <c:v>43341</c:v>
                </c:pt>
              </c:numCache>
            </c:numRef>
          </c:cat>
          <c:val>
            <c:numRef>
              <c:f>Hoja1!$L$3:$L$5</c:f>
              <c:numCache>
                <c:formatCode>General</c:formatCode>
                <c:ptCount val="3"/>
                <c:pt idx="0">
                  <c:v>0.97</c:v>
                </c:pt>
                <c:pt idx="1">
                  <c:v>1.0900000000000001</c:v>
                </c:pt>
                <c:pt idx="2">
                  <c:v>1.1200000000000001</c:v>
                </c:pt>
              </c:numCache>
            </c:numRef>
          </c:val>
          <c:smooth val="0"/>
          <c:extLst xmlns:c16r2="http://schemas.microsoft.com/office/drawing/2015/06/chart">
            <c:ext xmlns:c16="http://schemas.microsoft.com/office/drawing/2014/chart" uri="{C3380CC4-5D6E-409C-BE32-E72D297353CC}">
              <c16:uniqueId val="{00000000-8AE9-43F5-8489-7E86E8A62931}"/>
            </c:ext>
          </c:extLst>
        </c:ser>
        <c:ser>
          <c:idx val="1"/>
          <c:order val="1"/>
          <c:tx>
            <c:strRef>
              <c:f>Hoja1!$M$2</c:f>
              <c:strCache>
                <c:ptCount val="1"/>
                <c:pt idx="0">
                  <c:v>T2</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Hoja1!$K$3:$K$5</c:f>
              <c:numCache>
                <c:formatCode>m/d/yyyy</c:formatCode>
                <c:ptCount val="3"/>
                <c:pt idx="0">
                  <c:v>43283</c:v>
                </c:pt>
                <c:pt idx="1">
                  <c:v>43312</c:v>
                </c:pt>
                <c:pt idx="2">
                  <c:v>43341</c:v>
                </c:pt>
              </c:numCache>
            </c:numRef>
          </c:cat>
          <c:val>
            <c:numRef>
              <c:f>Hoja1!$M$3:$M$5</c:f>
              <c:numCache>
                <c:formatCode>General</c:formatCode>
                <c:ptCount val="3"/>
                <c:pt idx="0">
                  <c:v>1.06</c:v>
                </c:pt>
                <c:pt idx="1">
                  <c:v>1.06</c:v>
                </c:pt>
                <c:pt idx="2">
                  <c:v>1.1100000000000001</c:v>
                </c:pt>
              </c:numCache>
            </c:numRef>
          </c:val>
          <c:smooth val="0"/>
          <c:extLst xmlns:c16r2="http://schemas.microsoft.com/office/drawing/2015/06/chart">
            <c:ext xmlns:c16="http://schemas.microsoft.com/office/drawing/2014/chart" uri="{C3380CC4-5D6E-409C-BE32-E72D297353CC}">
              <c16:uniqueId val="{00000001-8AE9-43F5-8489-7E86E8A62931}"/>
            </c:ext>
          </c:extLst>
        </c:ser>
        <c:ser>
          <c:idx val="2"/>
          <c:order val="2"/>
          <c:tx>
            <c:strRef>
              <c:f>Hoja1!$N$2</c:f>
              <c:strCache>
                <c:ptCount val="1"/>
                <c:pt idx="0">
                  <c:v>T3</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Hoja1!$K$3:$K$5</c:f>
              <c:numCache>
                <c:formatCode>m/d/yyyy</c:formatCode>
                <c:ptCount val="3"/>
                <c:pt idx="0">
                  <c:v>43283</c:v>
                </c:pt>
                <c:pt idx="1">
                  <c:v>43312</c:v>
                </c:pt>
                <c:pt idx="2">
                  <c:v>43341</c:v>
                </c:pt>
              </c:numCache>
            </c:numRef>
          </c:cat>
          <c:val>
            <c:numRef>
              <c:f>Hoja1!$N$3:$N$5</c:f>
              <c:numCache>
                <c:formatCode>General</c:formatCode>
                <c:ptCount val="3"/>
                <c:pt idx="0">
                  <c:v>1.1000000000000001</c:v>
                </c:pt>
                <c:pt idx="1">
                  <c:v>1.1100000000000001</c:v>
                </c:pt>
                <c:pt idx="2">
                  <c:v>1.1599999999999999</c:v>
                </c:pt>
              </c:numCache>
            </c:numRef>
          </c:val>
          <c:smooth val="0"/>
          <c:extLst xmlns:c16r2="http://schemas.microsoft.com/office/drawing/2015/06/chart">
            <c:ext xmlns:c16="http://schemas.microsoft.com/office/drawing/2014/chart" uri="{C3380CC4-5D6E-409C-BE32-E72D297353CC}">
              <c16:uniqueId val="{00000002-8AE9-43F5-8489-7E86E8A62931}"/>
            </c:ext>
          </c:extLst>
        </c:ser>
        <c:ser>
          <c:idx val="3"/>
          <c:order val="3"/>
          <c:tx>
            <c:strRef>
              <c:f>Hoja1!$O$2</c:f>
              <c:strCache>
                <c:ptCount val="1"/>
                <c:pt idx="0">
                  <c:v>T4</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Hoja1!$K$3:$K$5</c:f>
              <c:numCache>
                <c:formatCode>m/d/yyyy</c:formatCode>
                <c:ptCount val="3"/>
                <c:pt idx="0">
                  <c:v>43283</c:v>
                </c:pt>
                <c:pt idx="1">
                  <c:v>43312</c:v>
                </c:pt>
                <c:pt idx="2">
                  <c:v>43341</c:v>
                </c:pt>
              </c:numCache>
            </c:numRef>
          </c:cat>
          <c:val>
            <c:numRef>
              <c:f>Hoja1!$O$3:$O$5</c:f>
              <c:numCache>
                <c:formatCode>General</c:formatCode>
                <c:ptCount val="3"/>
                <c:pt idx="0">
                  <c:v>1.03</c:v>
                </c:pt>
                <c:pt idx="1">
                  <c:v>1.03</c:v>
                </c:pt>
                <c:pt idx="2">
                  <c:v>1.08</c:v>
                </c:pt>
              </c:numCache>
            </c:numRef>
          </c:val>
          <c:smooth val="0"/>
          <c:extLst xmlns:c16r2="http://schemas.microsoft.com/office/drawing/2015/06/chart">
            <c:ext xmlns:c16="http://schemas.microsoft.com/office/drawing/2014/chart" uri="{C3380CC4-5D6E-409C-BE32-E72D297353CC}">
              <c16:uniqueId val="{00000003-8AE9-43F5-8489-7E86E8A62931}"/>
            </c:ext>
          </c:extLst>
        </c:ser>
        <c:dLbls>
          <c:showLegendKey val="0"/>
          <c:showVal val="0"/>
          <c:showCatName val="0"/>
          <c:showSerName val="0"/>
          <c:showPercent val="0"/>
          <c:showBubbleSize val="0"/>
        </c:dLbls>
        <c:marker val="1"/>
        <c:smooth val="0"/>
        <c:axId val="167916288"/>
        <c:axId val="167918592"/>
      </c:lineChart>
      <c:catAx>
        <c:axId val="16791628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Fecha</a:t>
                </a:r>
              </a:p>
            </c:rich>
          </c:tx>
          <c:layout/>
          <c:overlay val="0"/>
          <c:spPr>
            <a:noFill/>
            <a:ln>
              <a:noFill/>
            </a:ln>
            <a:effectLst/>
          </c:spPr>
        </c:title>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67918592"/>
        <c:crosses val="autoZero"/>
        <c:auto val="0"/>
        <c:lblAlgn val="ctr"/>
        <c:lblOffset val="100"/>
        <c:noMultiLvlLbl val="0"/>
      </c:catAx>
      <c:valAx>
        <c:axId val="167918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Índice corporal</a:t>
                </a:r>
              </a:p>
            </c:rich>
          </c:tx>
          <c:layout>
            <c:manualLayout>
              <c:xMode val="edge"/>
              <c:yMode val="edge"/>
              <c:x val="1.3951821058933113E-2"/>
              <c:y val="0.2836898631993512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67916288"/>
        <c:crosses val="autoZero"/>
        <c:crossBetween val="between"/>
      </c:valAx>
      <c:spPr>
        <a:noFill/>
        <a:ln>
          <a:solidFill>
            <a:schemeClr val="tx1"/>
          </a:solidFill>
        </a:ln>
        <a:effectLst/>
      </c:spPr>
    </c:plotArea>
    <c:legend>
      <c:legendPos val="b"/>
      <c:layout>
        <c:manualLayout>
          <c:xMode val="edge"/>
          <c:yMode val="edge"/>
          <c:x val="0.25730480807917983"/>
          <c:y val="0.93841505358810595"/>
          <c:w val="0.43998822208774535"/>
          <c:h val="4.918447363166397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600">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70799946303008"/>
          <c:y val="0.10157300440243369"/>
          <c:w val="0.83194412696127451"/>
          <c:h val="0.77956916606169391"/>
        </c:manualLayout>
      </c:layout>
      <c:scatterChart>
        <c:scatterStyle val="smoothMarker"/>
        <c:varyColors val="0"/>
        <c:ser>
          <c:idx val="0"/>
          <c:order val="0"/>
          <c:tx>
            <c:v>T1</c:v>
          </c:tx>
          <c:spPr>
            <a:ln w="22225" cap="rnd">
              <a:solidFill>
                <a:schemeClr val="accent2"/>
              </a:solidFill>
              <a:round/>
            </a:ln>
            <a:effectLst/>
          </c:spPr>
          <c:marker>
            <c:symbol val="diamond"/>
            <c:size val="6"/>
            <c:spPr>
              <a:solidFill>
                <a:schemeClr val="accent2"/>
              </a:solidFill>
              <a:ln w="9525">
                <a:solidFill>
                  <a:schemeClr val="accent2"/>
                </a:solidFill>
                <a:round/>
              </a:ln>
              <a:effectLst/>
            </c:spPr>
          </c:marker>
          <c:xVal>
            <c:numRef>
              <c:f>'RESUMEN VARIABLES REPRO'!$H$11:$J$11</c:f>
              <c:numCache>
                <c:formatCode>m/d/yyyy</c:formatCode>
                <c:ptCount val="3"/>
                <c:pt idx="0">
                  <c:v>43283</c:v>
                </c:pt>
                <c:pt idx="1">
                  <c:v>43312</c:v>
                </c:pt>
                <c:pt idx="2">
                  <c:v>43341</c:v>
                </c:pt>
              </c:numCache>
            </c:numRef>
          </c:xVal>
          <c:yVal>
            <c:numRef>
              <c:f>'RESUMEN VARIABLES REPRO'!$H$12:$J$12</c:f>
              <c:numCache>
                <c:formatCode>0.00</c:formatCode>
                <c:ptCount val="3"/>
                <c:pt idx="0">
                  <c:v>16.75</c:v>
                </c:pt>
                <c:pt idx="1">
                  <c:v>20.1875</c:v>
                </c:pt>
                <c:pt idx="2">
                  <c:v>17.3125</c:v>
                </c:pt>
              </c:numCache>
            </c:numRef>
          </c:yVal>
          <c:smooth val="1"/>
          <c:extLst xmlns:c16r2="http://schemas.microsoft.com/office/drawing/2015/06/chart">
            <c:ext xmlns:c16="http://schemas.microsoft.com/office/drawing/2014/chart" uri="{C3380CC4-5D6E-409C-BE32-E72D297353CC}">
              <c16:uniqueId val="{00000000-719F-4F91-92E6-4545440A7927}"/>
            </c:ext>
          </c:extLst>
        </c:ser>
        <c:ser>
          <c:idx val="1"/>
          <c:order val="1"/>
          <c:tx>
            <c:v>T2</c:v>
          </c:tx>
          <c:spPr>
            <a:ln w="22225" cap="rnd">
              <a:solidFill>
                <a:schemeClr val="accent4"/>
              </a:solidFill>
              <a:round/>
            </a:ln>
            <a:effectLst/>
          </c:spPr>
          <c:marker>
            <c:symbol val="square"/>
            <c:size val="6"/>
            <c:spPr>
              <a:solidFill>
                <a:schemeClr val="accent4"/>
              </a:solidFill>
              <a:ln w="9525">
                <a:solidFill>
                  <a:schemeClr val="accent4"/>
                </a:solidFill>
                <a:round/>
              </a:ln>
              <a:effectLst/>
            </c:spPr>
          </c:marker>
          <c:xVal>
            <c:numRef>
              <c:f>'RESUMEN VARIABLES REPRO'!$H$11:$J$11</c:f>
              <c:numCache>
                <c:formatCode>m/d/yyyy</c:formatCode>
                <c:ptCount val="3"/>
                <c:pt idx="0">
                  <c:v>43283</c:v>
                </c:pt>
                <c:pt idx="1">
                  <c:v>43312</c:v>
                </c:pt>
                <c:pt idx="2">
                  <c:v>43341</c:v>
                </c:pt>
              </c:numCache>
            </c:numRef>
          </c:xVal>
          <c:yVal>
            <c:numRef>
              <c:f>'RESUMEN VARIABLES REPRO'!$H$13:$J$13</c:f>
              <c:numCache>
                <c:formatCode>0.00</c:formatCode>
                <c:ptCount val="3"/>
                <c:pt idx="0">
                  <c:v>20.3125</c:v>
                </c:pt>
                <c:pt idx="1">
                  <c:v>7.6875</c:v>
                </c:pt>
                <c:pt idx="2">
                  <c:v>6</c:v>
                </c:pt>
              </c:numCache>
            </c:numRef>
          </c:yVal>
          <c:smooth val="1"/>
          <c:extLst xmlns:c16r2="http://schemas.microsoft.com/office/drawing/2015/06/chart">
            <c:ext xmlns:c16="http://schemas.microsoft.com/office/drawing/2014/chart" uri="{C3380CC4-5D6E-409C-BE32-E72D297353CC}">
              <c16:uniqueId val="{00000001-719F-4F91-92E6-4545440A7927}"/>
            </c:ext>
          </c:extLst>
        </c:ser>
        <c:ser>
          <c:idx val="2"/>
          <c:order val="2"/>
          <c:tx>
            <c:v>T3</c:v>
          </c:tx>
          <c:spPr>
            <a:ln w="22225" cap="rnd">
              <a:solidFill>
                <a:schemeClr val="accent6"/>
              </a:solidFill>
              <a:round/>
            </a:ln>
            <a:effectLst/>
          </c:spPr>
          <c:marker>
            <c:symbol val="triangle"/>
            <c:size val="6"/>
            <c:spPr>
              <a:solidFill>
                <a:schemeClr val="accent6"/>
              </a:solidFill>
              <a:ln w="9525">
                <a:solidFill>
                  <a:schemeClr val="accent6"/>
                </a:solidFill>
                <a:round/>
              </a:ln>
              <a:effectLst/>
            </c:spPr>
          </c:marker>
          <c:xVal>
            <c:numRef>
              <c:f>'RESUMEN VARIABLES REPRO'!$H$11:$J$11</c:f>
              <c:numCache>
                <c:formatCode>m/d/yyyy</c:formatCode>
                <c:ptCount val="3"/>
                <c:pt idx="0">
                  <c:v>43283</c:v>
                </c:pt>
                <c:pt idx="1">
                  <c:v>43312</c:v>
                </c:pt>
                <c:pt idx="2">
                  <c:v>43341</c:v>
                </c:pt>
              </c:numCache>
            </c:numRef>
          </c:xVal>
          <c:yVal>
            <c:numRef>
              <c:f>'RESUMEN VARIABLES REPRO'!$H$14:$J$14</c:f>
              <c:numCache>
                <c:formatCode>0.00</c:formatCode>
                <c:ptCount val="3"/>
                <c:pt idx="0">
                  <c:v>18.625</c:v>
                </c:pt>
                <c:pt idx="1">
                  <c:v>13.4375</c:v>
                </c:pt>
                <c:pt idx="2">
                  <c:v>11.75</c:v>
                </c:pt>
              </c:numCache>
            </c:numRef>
          </c:yVal>
          <c:smooth val="1"/>
          <c:extLst xmlns:c16r2="http://schemas.microsoft.com/office/drawing/2015/06/chart">
            <c:ext xmlns:c16="http://schemas.microsoft.com/office/drawing/2014/chart" uri="{C3380CC4-5D6E-409C-BE32-E72D297353CC}">
              <c16:uniqueId val="{00000002-719F-4F91-92E6-4545440A7927}"/>
            </c:ext>
          </c:extLst>
        </c:ser>
        <c:ser>
          <c:idx val="3"/>
          <c:order val="3"/>
          <c:tx>
            <c:v>T4</c:v>
          </c:tx>
          <c:spPr>
            <a:ln w="22225" cap="rnd">
              <a:solidFill>
                <a:schemeClr val="accent2">
                  <a:lumMod val="60000"/>
                </a:schemeClr>
              </a:solidFill>
              <a:round/>
            </a:ln>
            <a:effectLst/>
          </c:spPr>
          <c:marker>
            <c:symbol val="x"/>
            <c:size val="6"/>
            <c:spPr>
              <a:noFill/>
              <a:ln w="9525">
                <a:solidFill>
                  <a:schemeClr val="accent2">
                    <a:lumMod val="60000"/>
                  </a:schemeClr>
                </a:solidFill>
                <a:round/>
              </a:ln>
              <a:effectLst/>
            </c:spPr>
          </c:marker>
          <c:xVal>
            <c:numRef>
              <c:f>'RESUMEN VARIABLES REPRO'!$H$11:$J$11</c:f>
              <c:numCache>
                <c:formatCode>m/d/yyyy</c:formatCode>
                <c:ptCount val="3"/>
                <c:pt idx="0">
                  <c:v>43283</c:v>
                </c:pt>
                <c:pt idx="1">
                  <c:v>43312</c:v>
                </c:pt>
                <c:pt idx="2">
                  <c:v>43341</c:v>
                </c:pt>
              </c:numCache>
            </c:numRef>
          </c:xVal>
          <c:yVal>
            <c:numRef>
              <c:f>'RESUMEN VARIABLES REPRO'!$H$15:$J$15</c:f>
              <c:numCache>
                <c:formatCode>0.00</c:formatCode>
                <c:ptCount val="3"/>
                <c:pt idx="0">
                  <c:v>23.25</c:v>
                </c:pt>
                <c:pt idx="1">
                  <c:v>14.8</c:v>
                </c:pt>
                <c:pt idx="2">
                  <c:v>11.1</c:v>
                </c:pt>
              </c:numCache>
            </c:numRef>
          </c:yVal>
          <c:smooth val="1"/>
          <c:extLst xmlns:c16r2="http://schemas.microsoft.com/office/drawing/2015/06/chart">
            <c:ext xmlns:c16="http://schemas.microsoft.com/office/drawing/2014/chart" uri="{C3380CC4-5D6E-409C-BE32-E72D297353CC}">
              <c16:uniqueId val="{00000003-719F-4F91-92E6-4545440A7927}"/>
            </c:ext>
          </c:extLst>
        </c:ser>
        <c:dLbls>
          <c:showLegendKey val="0"/>
          <c:showVal val="0"/>
          <c:showCatName val="0"/>
          <c:showSerName val="0"/>
          <c:showPercent val="0"/>
          <c:showBubbleSize val="0"/>
        </c:dLbls>
        <c:axId val="167997824"/>
        <c:axId val="168000128"/>
      </c:scatterChart>
      <c:valAx>
        <c:axId val="1679978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cap="none" baseline="0">
                    <a:solidFill>
                      <a:sysClr val="windowText" lastClr="000000"/>
                    </a:solidFill>
                    <a:latin typeface="Times New Roman" panose="02020603050405020304" pitchFamily="18" charset="0"/>
                    <a:ea typeface="+mn-ea"/>
                    <a:cs typeface="Times New Roman" panose="02020603050405020304" pitchFamily="18" charset="0"/>
                  </a:defRPr>
                </a:pPr>
                <a:r>
                  <a:rPr lang="es-EC" sz="1800" cap="none" dirty="0">
                    <a:solidFill>
                      <a:sysClr val="windowText" lastClr="000000"/>
                    </a:solidFill>
                  </a:rPr>
                  <a:t>Ciclos espermáticos</a:t>
                </a:r>
              </a:p>
            </c:rich>
          </c:tx>
          <c:layout>
            <c:manualLayout>
              <c:xMode val="edge"/>
              <c:yMode val="edge"/>
              <c:x val="0.37219149275434621"/>
              <c:y val="0.93220170235693633"/>
            </c:manualLayout>
          </c:layout>
          <c:overlay val="0"/>
          <c:spPr>
            <a:noFill/>
            <a:ln>
              <a:noFill/>
            </a:ln>
            <a:effectLst/>
          </c:spPr>
        </c:title>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bg1"/>
                </a:solidFill>
                <a:latin typeface="Times New Roman" panose="02020603050405020304" pitchFamily="18" charset="0"/>
                <a:ea typeface="+mn-ea"/>
                <a:cs typeface="Times New Roman" panose="02020603050405020304" pitchFamily="18" charset="0"/>
              </a:defRPr>
            </a:pPr>
            <a:endParaRPr lang="es-EC"/>
          </a:p>
        </c:txPr>
        <c:crossAx val="168000128"/>
        <c:crosses val="autoZero"/>
        <c:crossBetween val="midCat"/>
      </c:valAx>
      <c:valAx>
        <c:axId val="168000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cap="none" baseline="0">
                    <a:solidFill>
                      <a:sysClr val="windowText" lastClr="000000"/>
                    </a:solidFill>
                    <a:latin typeface="Times New Roman" panose="02020603050405020304" pitchFamily="18" charset="0"/>
                    <a:ea typeface="+mn-ea"/>
                    <a:cs typeface="Times New Roman" panose="02020603050405020304" pitchFamily="18" charset="0"/>
                  </a:defRPr>
                </a:pPr>
                <a:r>
                  <a:rPr lang="es-EC" sz="1800" cap="none" dirty="0">
                    <a:solidFill>
                      <a:sysClr val="windowText" lastClr="000000"/>
                    </a:solidFill>
                  </a:rPr>
                  <a:t>Mortalidad espermática %</a:t>
                </a:r>
              </a:p>
            </c:rich>
          </c:tx>
          <c:layout/>
          <c:overlay val="0"/>
          <c:spPr>
            <a:noFill/>
            <a:ln>
              <a:noFill/>
            </a:ln>
            <a:effectLst/>
          </c:spPr>
        </c:title>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67997824"/>
        <c:crosses val="autoZero"/>
        <c:crossBetween val="midCat"/>
      </c:valAx>
      <c:spPr>
        <a:noFill/>
        <a:ln>
          <a:noFill/>
        </a:ln>
        <a:effectLst/>
      </c:spPr>
    </c:plotArea>
    <c:legend>
      <c:legendPos val="t"/>
      <c:layout>
        <c:manualLayout>
          <c:xMode val="edge"/>
          <c:yMode val="edge"/>
          <c:x val="0.31987057173408878"/>
          <c:y val="3.9166614689416214E-2"/>
          <c:w val="0.38377425044091712"/>
          <c:h val="7.345071449402157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'resumen analisis de datos '!$U$20</c:f>
              <c:strCache>
                <c:ptCount val="1"/>
                <c:pt idx="0">
                  <c:v>Tiempo de actividad</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stdErr"/>
            <c:noEndCap val="0"/>
          </c:errBars>
          <c:cat>
            <c:numRef>
              <c:f>'resumen analisis de datos '!$T$21:$T$24</c:f>
              <c:numCache>
                <c:formatCode>General</c:formatCode>
                <c:ptCount val="4"/>
                <c:pt idx="0">
                  <c:v>1</c:v>
                </c:pt>
                <c:pt idx="1">
                  <c:v>2</c:v>
                </c:pt>
                <c:pt idx="2">
                  <c:v>3</c:v>
                </c:pt>
                <c:pt idx="3">
                  <c:v>3</c:v>
                </c:pt>
              </c:numCache>
            </c:numRef>
          </c:cat>
          <c:val>
            <c:numRef>
              <c:f>'resumen analisis de datos '!$U$21:$U$24</c:f>
              <c:numCache>
                <c:formatCode>General</c:formatCode>
                <c:ptCount val="4"/>
                <c:pt idx="0">
                  <c:v>66.38</c:v>
                </c:pt>
                <c:pt idx="1">
                  <c:v>70.709999999999994</c:v>
                </c:pt>
                <c:pt idx="2">
                  <c:v>70.92</c:v>
                </c:pt>
                <c:pt idx="3">
                  <c:v>77.209999999999994</c:v>
                </c:pt>
              </c:numCache>
            </c:numRef>
          </c:val>
          <c:extLst xmlns:c16r2="http://schemas.microsoft.com/office/drawing/2015/06/chart">
            <c:ext xmlns:c16="http://schemas.microsoft.com/office/drawing/2014/chart" uri="{C3380CC4-5D6E-409C-BE32-E72D297353CC}">
              <c16:uniqueId val="{00000000-F902-46EC-BE3C-5A5BD35FC6EB}"/>
            </c:ext>
          </c:extLst>
        </c:ser>
        <c:dLbls>
          <c:showLegendKey val="0"/>
          <c:showVal val="1"/>
          <c:showCatName val="0"/>
          <c:showSerName val="0"/>
          <c:showPercent val="0"/>
          <c:showBubbleSize val="0"/>
        </c:dLbls>
        <c:gapWidth val="100"/>
        <c:overlap val="-24"/>
        <c:axId val="168093184"/>
        <c:axId val="168095104"/>
      </c:barChart>
      <c:catAx>
        <c:axId val="168093184"/>
        <c:scaling>
          <c:orientation val="minMax"/>
        </c:scaling>
        <c:delete val="0"/>
        <c:axPos val="b"/>
        <c:title>
          <c:tx>
            <c:rich>
              <a:bodyPr rot="0" spcFirstLastPara="1" vertOverflow="ellipsis" vert="horz" wrap="square" anchor="ctr" anchorCtr="1"/>
              <a:lstStyle/>
              <a:p>
                <a:pPr>
                  <a:defRPr lang="es-ES" sz="1600" b="0" i="0" u="none" strike="noStrike" kern="1200" cap="none" baseline="0">
                    <a:solidFill>
                      <a:sysClr val="windowText" lastClr="000000"/>
                    </a:solidFill>
                    <a:latin typeface="Times New Roman" panose="02020603050405020304" pitchFamily="18" charset="0"/>
                    <a:ea typeface="+mn-ea"/>
                    <a:cs typeface="Times New Roman" panose="02020603050405020304" pitchFamily="18" charset="0"/>
                  </a:defRPr>
                </a:pPr>
                <a:r>
                  <a:rPr lang="es-EC" sz="1600" cap="none" dirty="0">
                    <a:solidFill>
                      <a:sysClr val="windowText" lastClr="000000"/>
                    </a:solidFill>
                    <a:latin typeface="Times New Roman" panose="02020603050405020304" pitchFamily="18" charset="0"/>
                    <a:cs typeface="Times New Roman" panose="02020603050405020304" pitchFamily="18" charset="0"/>
                  </a:rPr>
                  <a:t>Tratamientos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68095104"/>
        <c:crosses val="autoZero"/>
        <c:auto val="1"/>
        <c:lblAlgn val="ctr"/>
        <c:lblOffset val="100"/>
        <c:noMultiLvlLbl val="0"/>
      </c:catAx>
      <c:valAx>
        <c:axId val="168095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s-ES" sz="1600" b="0" i="0" u="none" strike="noStrike" kern="1200" cap="none" baseline="0">
                    <a:solidFill>
                      <a:sysClr val="windowText" lastClr="000000"/>
                    </a:solidFill>
                    <a:latin typeface="Times New Roman" panose="02020603050405020304" pitchFamily="18" charset="0"/>
                    <a:ea typeface="+mn-ea"/>
                    <a:cs typeface="Times New Roman" panose="02020603050405020304" pitchFamily="18" charset="0"/>
                  </a:defRPr>
                </a:pPr>
                <a:r>
                  <a:rPr lang="es-EC" sz="1600" cap="none" dirty="0">
                    <a:solidFill>
                      <a:sysClr val="windowText" lastClr="000000"/>
                    </a:solidFill>
                    <a:latin typeface="Times New Roman" panose="02020603050405020304" pitchFamily="18" charset="0"/>
                    <a:cs typeface="Times New Roman" panose="02020603050405020304" pitchFamily="18" charset="0"/>
                  </a:rPr>
                  <a:t>Tiempo de actividad (s)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6809318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T1</c:v>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xVal>
            <c:numRef>
              <c:f>'[testo-graf (1).xlsx]Testosteron'!$J$2:$J$6</c:f>
              <c:numCache>
                <c:formatCode>General</c:formatCode>
                <c:ptCount val="5"/>
                <c:pt idx="0">
                  <c:v>1</c:v>
                </c:pt>
                <c:pt idx="1">
                  <c:v>15</c:v>
                </c:pt>
                <c:pt idx="2">
                  <c:v>30</c:v>
                </c:pt>
                <c:pt idx="3">
                  <c:v>45</c:v>
                </c:pt>
                <c:pt idx="4">
                  <c:v>60</c:v>
                </c:pt>
              </c:numCache>
            </c:numRef>
          </c:xVal>
          <c:yVal>
            <c:numRef>
              <c:f>'[testo-graf (1).xlsx]Testosteron'!$K$2:$K$6</c:f>
              <c:numCache>
                <c:formatCode>General</c:formatCode>
                <c:ptCount val="5"/>
                <c:pt idx="0">
                  <c:v>0.80047000000000001</c:v>
                </c:pt>
                <c:pt idx="1">
                  <c:v>1.09928</c:v>
                </c:pt>
                <c:pt idx="2">
                  <c:v>1.2334000000000001</c:v>
                </c:pt>
                <c:pt idx="3">
                  <c:v>0.28841499999999998</c:v>
                </c:pt>
                <c:pt idx="4">
                  <c:v>0.90766750000000007</c:v>
                </c:pt>
              </c:numCache>
            </c:numRef>
          </c:yVal>
          <c:smooth val="1"/>
          <c:extLst xmlns:c16r2="http://schemas.microsoft.com/office/drawing/2015/06/chart">
            <c:ext xmlns:c16="http://schemas.microsoft.com/office/drawing/2014/chart" uri="{C3380CC4-5D6E-409C-BE32-E72D297353CC}">
              <c16:uniqueId val="{00000000-E09F-4CDA-8042-B8FFA5E25C9D}"/>
            </c:ext>
          </c:extLst>
        </c:ser>
        <c:ser>
          <c:idx val="1"/>
          <c:order val="1"/>
          <c:tx>
            <c:v>T2</c:v>
          </c:tx>
          <c:spPr>
            <a:ln w="22225" cap="rnd">
              <a:solidFill>
                <a:schemeClr val="accent2"/>
              </a:solidFill>
              <a:round/>
            </a:ln>
            <a:effectLst/>
          </c:spPr>
          <c:marker>
            <c:symbol val="square"/>
            <c:size val="6"/>
            <c:spPr>
              <a:solidFill>
                <a:schemeClr val="accent2"/>
              </a:solidFill>
              <a:ln w="9525">
                <a:solidFill>
                  <a:schemeClr val="accent2"/>
                </a:solidFill>
                <a:round/>
              </a:ln>
              <a:effectLst/>
            </c:spPr>
          </c:marker>
          <c:xVal>
            <c:numRef>
              <c:f>'[testo-graf (1).xlsx]Testosteron'!$J$7:$J$11</c:f>
              <c:numCache>
                <c:formatCode>General</c:formatCode>
                <c:ptCount val="5"/>
                <c:pt idx="0">
                  <c:v>1</c:v>
                </c:pt>
                <c:pt idx="1">
                  <c:v>15</c:v>
                </c:pt>
                <c:pt idx="2">
                  <c:v>30</c:v>
                </c:pt>
                <c:pt idx="3">
                  <c:v>45</c:v>
                </c:pt>
                <c:pt idx="4">
                  <c:v>60</c:v>
                </c:pt>
              </c:numCache>
            </c:numRef>
          </c:xVal>
          <c:yVal>
            <c:numRef>
              <c:f>'[testo-graf (1).xlsx]Testosteron'!$K$7:$K$11</c:f>
              <c:numCache>
                <c:formatCode>General</c:formatCode>
                <c:ptCount val="5"/>
                <c:pt idx="0">
                  <c:v>0.71759499999999998</c:v>
                </c:pt>
                <c:pt idx="1">
                  <c:v>0.84528000000000003</c:v>
                </c:pt>
                <c:pt idx="2">
                  <c:v>1.3691849999999999</c:v>
                </c:pt>
                <c:pt idx="3">
                  <c:v>0.3676692857142857</c:v>
                </c:pt>
                <c:pt idx="4">
                  <c:v>1.2610049999999999</c:v>
                </c:pt>
              </c:numCache>
            </c:numRef>
          </c:yVal>
          <c:smooth val="1"/>
          <c:extLst xmlns:c16r2="http://schemas.microsoft.com/office/drawing/2015/06/chart">
            <c:ext xmlns:c16="http://schemas.microsoft.com/office/drawing/2014/chart" uri="{C3380CC4-5D6E-409C-BE32-E72D297353CC}">
              <c16:uniqueId val="{00000001-E09F-4CDA-8042-B8FFA5E25C9D}"/>
            </c:ext>
          </c:extLst>
        </c:ser>
        <c:ser>
          <c:idx val="2"/>
          <c:order val="2"/>
          <c:tx>
            <c:v>T3</c:v>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xVal>
            <c:numRef>
              <c:f>'[testo-graf (1).xlsx]Testosteron'!$J$12:$J$16</c:f>
              <c:numCache>
                <c:formatCode>General</c:formatCode>
                <c:ptCount val="5"/>
                <c:pt idx="0">
                  <c:v>1</c:v>
                </c:pt>
                <c:pt idx="1">
                  <c:v>15</c:v>
                </c:pt>
                <c:pt idx="2">
                  <c:v>30</c:v>
                </c:pt>
                <c:pt idx="3">
                  <c:v>45</c:v>
                </c:pt>
                <c:pt idx="4">
                  <c:v>60</c:v>
                </c:pt>
              </c:numCache>
            </c:numRef>
          </c:xVal>
          <c:yVal>
            <c:numRef>
              <c:f>'[testo-graf (1).xlsx]Testosteron'!$K$12:$K$16</c:f>
              <c:numCache>
                <c:formatCode>0.00000</c:formatCode>
                <c:ptCount val="5"/>
                <c:pt idx="0" formatCode="General">
                  <c:v>0.54154499999999994</c:v>
                </c:pt>
                <c:pt idx="1">
                  <c:v>0.71432999999999991</c:v>
                </c:pt>
                <c:pt idx="2">
                  <c:v>1.1249899999999999</c:v>
                </c:pt>
                <c:pt idx="3">
                  <c:v>0.26887499999999998</c:v>
                </c:pt>
                <c:pt idx="4">
                  <c:v>0.99226400000000003</c:v>
                </c:pt>
              </c:numCache>
            </c:numRef>
          </c:yVal>
          <c:smooth val="1"/>
          <c:extLst xmlns:c16r2="http://schemas.microsoft.com/office/drawing/2015/06/chart">
            <c:ext xmlns:c16="http://schemas.microsoft.com/office/drawing/2014/chart" uri="{C3380CC4-5D6E-409C-BE32-E72D297353CC}">
              <c16:uniqueId val="{00000002-E09F-4CDA-8042-B8FFA5E25C9D}"/>
            </c:ext>
          </c:extLst>
        </c:ser>
        <c:ser>
          <c:idx val="3"/>
          <c:order val="3"/>
          <c:tx>
            <c:v>T4</c:v>
          </c:tx>
          <c:spPr>
            <a:ln w="22225" cap="rnd">
              <a:solidFill>
                <a:schemeClr val="accent4"/>
              </a:solidFill>
              <a:round/>
            </a:ln>
            <a:effectLst/>
          </c:spPr>
          <c:marker>
            <c:symbol val="x"/>
            <c:size val="6"/>
            <c:spPr>
              <a:noFill/>
              <a:ln w="9525">
                <a:solidFill>
                  <a:schemeClr val="accent4"/>
                </a:solidFill>
                <a:round/>
              </a:ln>
              <a:effectLst/>
            </c:spPr>
          </c:marker>
          <c:xVal>
            <c:numRef>
              <c:f>'[testo-graf (1).xlsx]Testosteron'!$J$17:$J$21</c:f>
              <c:numCache>
                <c:formatCode>General</c:formatCode>
                <c:ptCount val="5"/>
                <c:pt idx="0">
                  <c:v>1</c:v>
                </c:pt>
                <c:pt idx="1">
                  <c:v>15</c:v>
                </c:pt>
                <c:pt idx="2">
                  <c:v>30</c:v>
                </c:pt>
                <c:pt idx="3">
                  <c:v>45</c:v>
                </c:pt>
                <c:pt idx="4">
                  <c:v>60</c:v>
                </c:pt>
              </c:numCache>
            </c:numRef>
          </c:xVal>
          <c:yVal>
            <c:numRef>
              <c:f>'[testo-graf (1).xlsx]Testosteron'!$K$17:$K$21</c:f>
              <c:numCache>
                <c:formatCode>0.00000</c:formatCode>
                <c:ptCount val="5"/>
                <c:pt idx="0">
                  <c:v>0.82499500000000003</c:v>
                </c:pt>
                <c:pt idx="1">
                  <c:v>1.0284800000000001</c:v>
                </c:pt>
                <c:pt idx="2">
                  <c:v>1.1988599999999998</c:v>
                </c:pt>
                <c:pt idx="3">
                  <c:v>0.50910500000000003</c:v>
                </c:pt>
                <c:pt idx="4">
                  <c:v>1.1239250000000001</c:v>
                </c:pt>
              </c:numCache>
            </c:numRef>
          </c:yVal>
          <c:smooth val="1"/>
          <c:extLst xmlns:c16r2="http://schemas.microsoft.com/office/drawing/2015/06/chart">
            <c:ext xmlns:c16="http://schemas.microsoft.com/office/drawing/2014/chart" uri="{C3380CC4-5D6E-409C-BE32-E72D297353CC}">
              <c16:uniqueId val="{00000003-E09F-4CDA-8042-B8FFA5E25C9D}"/>
            </c:ext>
          </c:extLst>
        </c:ser>
        <c:dLbls>
          <c:showLegendKey val="0"/>
          <c:showVal val="0"/>
          <c:showCatName val="0"/>
          <c:showSerName val="0"/>
          <c:showPercent val="0"/>
          <c:showBubbleSize val="0"/>
        </c:dLbls>
        <c:axId val="168448384"/>
        <c:axId val="168450688"/>
      </c:scatterChart>
      <c:valAx>
        <c:axId val="1684483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cap="none" baseline="0">
                    <a:solidFill>
                      <a:schemeClr val="tx1"/>
                    </a:solidFill>
                    <a:latin typeface="Times New Roman" panose="02020603050405020304" pitchFamily="18" charset="0"/>
                    <a:ea typeface="+mn-ea"/>
                    <a:cs typeface="Times New Roman" panose="02020603050405020304" pitchFamily="18" charset="0"/>
                  </a:defRPr>
                </a:pPr>
                <a:r>
                  <a:rPr lang="es-EC" cap="none" dirty="0"/>
                  <a:t>Dia</a:t>
                </a:r>
              </a:p>
            </c:rich>
          </c:tx>
          <c:layout>
            <c:manualLayout>
              <c:xMode val="edge"/>
              <c:yMode val="edge"/>
              <c:x val="0.51474879550549613"/>
              <c:y val="0.86775818639798485"/>
            </c:manualLayout>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68450688"/>
        <c:crosses val="autoZero"/>
        <c:crossBetween val="midCat"/>
      </c:valAx>
      <c:valAx>
        <c:axId val="168450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cap="none" baseline="0">
                    <a:solidFill>
                      <a:schemeClr val="tx1"/>
                    </a:solidFill>
                    <a:latin typeface="Times New Roman" panose="02020603050405020304" pitchFamily="18" charset="0"/>
                    <a:ea typeface="+mn-ea"/>
                    <a:cs typeface="Times New Roman" panose="02020603050405020304" pitchFamily="18" charset="0"/>
                  </a:defRPr>
                </a:pPr>
                <a:r>
                  <a:rPr lang="es-EC" sz="1400" cap="none" dirty="0"/>
                  <a:t>Concentración</a:t>
                </a:r>
                <a:r>
                  <a:rPr lang="es-EC" sz="1400" cap="none" baseline="0" dirty="0"/>
                  <a:t> de testosterona ng/ml</a:t>
                </a:r>
                <a:endParaRPr lang="es-EC" sz="1400" cap="none" dirty="0"/>
              </a:p>
            </c:rich>
          </c:tx>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68448384"/>
        <c:crosses val="autoZero"/>
        <c:crossBetween val="midCat"/>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000">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0.01874</cdr:x>
      <cdr:y>0.91639</cdr:y>
    </cdr:from>
    <cdr:to>
      <cdr:x>0.97577</cdr:x>
      <cdr:y>1</cdr:y>
    </cdr:to>
    <cdr:sp macro="" textlink="">
      <cdr:nvSpPr>
        <cdr:cNvPr id="2" name="Cuadro de texto 1"/>
        <cdr:cNvSpPr txBox="1"/>
      </cdr:nvSpPr>
      <cdr:spPr>
        <a:xfrm xmlns:a="http://schemas.openxmlformats.org/drawingml/2006/main">
          <a:off x="123445" y="3233943"/>
          <a:ext cx="6305264" cy="2950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s-EC" sz="1400" dirty="0">
              <a:latin typeface="Times New Roman" panose="02020603050405020304" pitchFamily="18" charset="0"/>
              <a:cs typeface="Times New Roman" panose="02020603050405020304" pitchFamily="18" charset="0"/>
            </a:rPr>
            <a:t>Espermiación  Espermatogénesis   Espermiación  Espermatogénesis  Espermiación</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s-EC" sz="1400" dirty="0">
              <a:latin typeface="Times New Roman" panose="02020603050405020304" pitchFamily="18" charset="0"/>
              <a:cs typeface="Times New Roman" panose="02020603050405020304" pitchFamily="18" charset="0"/>
            </a:rPr>
            <a:t>Espermiación espermatogénesis</a:t>
          </a:r>
        </a:p>
        <a:p xmlns:a="http://schemas.openxmlformats.org/drawingml/2006/main">
          <a:r>
            <a:rPr lang="es-EC" sz="1400" dirty="0">
              <a:latin typeface="Times New Roman" panose="02020603050405020304" pitchFamily="18" charset="0"/>
              <a:cs typeface="Times New Roman" panose="02020603050405020304" pitchFamily="18" charset="0"/>
            </a:rPr>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F96DD0-B6C6-4466-B6F0-76FEBF45B4F8}" type="datetimeFigureOut">
              <a:rPr lang="es-EC" smtClean="0"/>
              <a:t>09/01/2019</a:t>
            </a:fld>
            <a:endParaRPr lang="es-EC"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207C73-11A0-4BC6-A4B2-96FF4F0F3C01}" type="slidenum">
              <a:rPr lang="es-EC" smtClean="0"/>
              <a:t>‹Nº›</a:t>
            </a:fld>
            <a:endParaRPr lang="es-EC" dirty="0"/>
          </a:p>
        </p:txBody>
      </p:sp>
    </p:spTree>
    <p:extLst>
      <p:ext uri="{BB962C8B-B14F-4D97-AF65-F5344CB8AC3E}">
        <p14:creationId xmlns:p14="http://schemas.microsoft.com/office/powerpoint/2010/main" val="1825958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14611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17758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493573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93922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974384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172283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540044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846775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3755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419169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137740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857077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11780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269638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36788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228786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224260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227288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487884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739376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034625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83280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63759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78922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5972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187495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36293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521018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003060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80"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050" dirty="0">
              <a:solidFill>
                <a:prstClr val="black"/>
              </a:solidFill>
            </a:endParaRPr>
          </a:p>
        </p:txBody>
      </p:sp>
      <p:sp>
        <p:nvSpPr>
          <p:cNvPr id="4"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050" dirty="0">
              <a:solidFill>
                <a:prstClr val="black"/>
              </a:solidFill>
            </a:endParaRPr>
          </a:p>
        </p:txBody>
      </p:sp>
      <p:sp>
        <p:nvSpPr>
          <p:cNvPr id="5"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050" dirty="0">
              <a:solidFill>
                <a:prstClr val="black"/>
              </a:solidFill>
            </a:endParaRPr>
          </a:p>
        </p:txBody>
      </p:sp>
      <p:sp>
        <p:nvSpPr>
          <p:cNvPr id="6" name="Rectangle 27"/>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050" dirty="0">
              <a:solidFill>
                <a:prstClr val="black"/>
              </a:solidFill>
            </a:endParaRPr>
          </a:p>
        </p:txBody>
      </p:sp>
      <p:pic>
        <p:nvPicPr>
          <p:cNvPr id="7" name="Picture 48" descr="bannner 2"/>
          <p:cNvPicPr>
            <a:picLocks noChangeAspect="1" noChangeArrowheads="1"/>
          </p:cNvPicPr>
          <p:nvPr/>
        </p:nvPicPr>
        <p:blipFill>
          <a:blip r:embed="rId5" cstate="print"/>
          <a:srcRect/>
          <a:stretch>
            <a:fillRect/>
          </a:stretch>
        </p:blipFill>
        <p:spPr bwMode="auto">
          <a:xfrm>
            <a:off x="0" y="5722938"/>
            <a:ext cx="12192000" cy="1135062"/>
          </a:xfrm>
          <a:prstGeom prst="rect">
            <a:avLst/>
          </a:prstGeom>
          <a:noFill/>
          <a:ln w="9525">
            <a:noFill/>
            <a:miter lim="800000"/>
            <a:headEnd/>
            <a:tailEnd/>
          </a:ln>
        </p:spPr>
      </p:pic>
      <p:sp>
        <p:nvSpPr>
          <p:cNvPr id="8" name="Oval 50"/>
          <p:cNvSpPr>
            <a:spLocks noChangeArrowheads="1"/>
          </p:cNvSpPr>
          <p:nvPr/>
        </p:nvSpPr>
        <p:spPr bwMode="auto">
          <a:xfrm>
            <a:off x="289984" y="260353"/>
            <a:ext cx="1056216" cy="792163"/>
          </a:xfrm>
          <a:prstGeom prst="ellipse">
            <a:avLst/>
          </a:prstGeom>
          <a:solidFill>
            <a:schemeClr val="bg1"/>
          </a:solidFill>
          <a:ln w="9525">
            <a:noFill/>
            <a:round/>
            <a:headEnd/>
            <a:tailEnd/>
          </a:ln>
          <a:effectLst/>
        </p:spPr>
        <p:txBody>
          <a:bodyPr wrap="none" anchor="ctr"/>
          <a:lstStyle/>
          <a:p>
            <a:pPr>
              <a:defRPr/>
            </a:pPr>
            <a:endParaRPr lang="es-EC" sz="1350" dirty="0">
              <a:solidFill>
                <a:prstClr val="black"/>
              </a:solidFill>
            </a:endParaRPr>
          </a:p>
        </p:txBody>
      </p:sp>
      <p:pic>
        <p:nvPicPr>
          <p:cNvPr id="9" name="Picture 49" descr="LOGO ESPE ORIGINAL copia"/>
          <p:cNvPicPr>
            <a:picLocks noChangeAspect="1" noChangeArrowheads="1"/>
          </p:cNvPicPr>
          <p:nvPr/>
        </p:nvPicPr>
        <p:blipFill>
          <a:blip r:embed="rId6" cstate="print"/>
          <a:srcRect/>
          <a:stretch>
            <a:fillRect/>
          </a:stretch>
        </p:blipFill>
        <p:spPr bwMode="auto">
          <a:xfrm>
            <a:off x="143935" y="115888"/>
            <a:ext cx="4417484" cy="887412"/>
          </a:xfrm>
          <a:prstGeom prst="rect">
            <a:avLst/>
          </a:prstGeom>
          <a:noFill/>
          <a:ln w="9525">
            <a:noFill/>
            <a:miter lim="800000"/>
            <a:headEnd/>
            <a:tailEnd/>
          </a:ln>
        </p:spPr>
      </p:pic>
    </p:spTree>
    <p:extLst>
      <p:ext uri="{BB962C8B-B14F-4D97-AF65-F5344CB8AC3E}">
        <p14:creationId xmlns:p14="http://schemas.microsoft.com/office/powerpoint/2010/main" val="304584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3"/>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899210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1"/>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41"/>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867530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a:prstGeom prst="rect">
            <a:avLst/>
          </a:prstGeo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a:xfrm>
            <a:off x="609600" y="6356353"/>
            <a:ext cx="2844800" cy="365125"/>
          </a:xfrm>
          <a:prstGeom prst="rect">
            <a:avLst/>
          </a:prstGeom>
        </p:spPr>
        <p:txBody>
          <a:bodyPr/>
          <a:lstStyle/>
          <a:p>
            <a:fld id="{051AE5A9-CDC8-4E90-A896-10FA9FAE5485}" type="datetimeFigureOut">
              <a:rPr lang="es-EC" smtClean="0">
                <a:solidFill>
                  <a:prstClr val="black"/>
                </a:solidFill>
              </a:rPr>
              <a:pPr/>
              <a:t>09/01/2019</a:t>
            </a:fld>
            <a:endParaRPr lang="es-EC" dirty="0">
              <a:solidFill>
                <a:prstClr val="black"/>
              </a:solidFill>
            </a:endParaRPr>
          </a:p>
        </p:txBody>
      </p:sp>
      <p:sp>
        <p:nvSpPr>
          <p:cNvPr id="5" name="4 Marcador de pie de página"/>
          <p:cNvSpPr>
            <a:spLocks noGrp="1"/>
          </p:cNvSpPr>
          <p:nvPr>
            <p:ph type="ftr" sz="quarter" idx="11"/>
          </p:nvPr>
        </p:nvSpPr>
        <p:spPr>
          <a:xfrm>
            <a:off x="4165600" y="6356353"/>
            <a:ext cx="3860800" cy="365125"/>
          </a:xfrm>
          <a:prstGeom prst="rect">
            <a:avLst/>
          </a:prstGeom>
        </p:spPr>
        <p:txBody>
          <a:bodyPr/>
          <a:lstStyle/>
          <a:p>
            <a:endParaRPr lang="es-EC" dirty="0">
              <a:solidFill>
                <a:prstClr val="black"/>
              </a:solidFill>
            </a:endParaRPr>
          </a:p>
        </p:txBody>
      </p:sp>
      <p:sp>
        <p:nvSpPr>
          <p:cNvPr id="6" name="5 Marcador de número de diapositiva"/>
          <p:cNvSpPr>
            <a:spLocks noGrp="1"/>
          </p:cNvSpPr>
          <p:nvPr>
            <p:ph type="sldNum" sz="quarter" idx="12"/>
          </p:nvPr>
        </p:nvSpPr>
        <p:spPr>
          <a:xfrm>
            <a:off x="8737600" y="6356353"/>
            <a:ext cx="2844800" cy="365125"/>
          </a:xfrm>
          <a:prstGeom prst="rect">
            <a:avLst/>
          </a:prstGeom>
        </p:spPr>
        <p:txBody>
          <a:bodyPr/>
          <a:lstStyle/>
          <a:p>
            <a:fld id="{B6868DCA-1376-4BF8-8049-D3FB3EDE2122}" type="slidenum">
              <a:rPr lang="es-EC" smtClean="0">
                <a:solidFill>
                  <a:prstClr val="black"/>
                </a:solidFill>
              </a:rPr>
              <a:pPr/>
              <a:t>‹Nº›</a:t>
            </a:fld>
            <a:endParaRPr lang="es-EC" dirty="0">
              <a:solidFill>
                <a:prstClr val="black"/>
              </a:solidFill>
            </a:endParaRPr>
          </a:p>
        </p:txBody>
      </p:sp>
    </p:spTree>
    <p:extLst>
      <p:ext uri="{BB962C8B-B14F-4D97-AF65-F5344CB8AC3E}">
        <p14:creationId xmlns:p14="http://schemas.microsoft.com/office/powerpoint/2010/main" val="38849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3"/>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035122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a:t>Haga clic para modificar el estilo de texto del patrón</a:t>
            </a:r>
          </a:p>
        </p:txBody>
      </p:sp>
    </p:spTree>
    <p:extLst>
      <p:ext uri="{BB962C8B-B14F-4D97-AF65-F5344CB8AC3E}">
        <p14:creationId xmlns:p14="http://schemas.microsoft.com/office/powerpoint/2010/main" val="743401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955106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814430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85859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058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a:prstGeom prst="rect">
            <a:avLst/>
          </a:prstGeom>
        </p:spPr>
        <p:txBody>
          <a:bodyPr anchor="b"/>
          <a:lstStyle>
            <a:lvl1pPr algn="l">
              <a:defRPr sz="15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108734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15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s-ES" noProof="0" dirty="0"/>
              <a:t>Haga clic en el icono para agregar una imagen</a:t>
            </a:r>
            <a:endParaRPr lang="es-EC" noProof="0" dirty="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380464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3"/>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C" sz="1350" dirty="0">
              <a:solidFill>
                <a:prstClr val="black"/>
              </a:solidFill>
            </a:endParaRPr>
          </a:p>
        </p:txBody>
      </p:sp>
      <p:sp>
        <p:nvSpPr>
          <p:cNvPr id="1045" name="Rectangle 21"/>
          <p:cNvSpPr>
            <a:spLocks noChangeArrowheads="1"/>
          </p:cNvSpPr>
          <p:nvPr/>
        </p:nvSpPr>
        <p:spPr bwMode="auto">
          <a:xfrm rot="10800000">
            <a:off x="2" y="6308728"/>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C" sz="1350" dirty="0">
              <a:solidFill>
                <a:prstClr val="black"/>
              </a:solidFill>
            </a:endParaRPr>
          </a:p>
        </p:txBody>
      </p:sp>
      <p:sp>
        <p:nvSpPr>
          <p:cNvPr id="1047" name="Line 23"/>
          <p:cNvSpPr>
            <a:spLocks noChangeShapeType="1"/>
          </p:cNvSpPr>
          <p:nvPr/>
        </p:nvSpPr>
        <p:spPr bwMode="auto">
          <a:xfrm rot="10800000" flipH="1">
            <a:off x="33869" y="6296025"/>
            <a:ext cx="8879417" cy="0"/>
          </a:xfrm>
          <a:prstGeom prst="line">
            <a:avLst/>
          </a:prstGeom>
          <a:noFill/>
          <a:ln w="38100">
            <a:solidFill>
              <a:srgbClr val="FF0000"/>
            </a:solidFill>
            <a:round/>
            <a:headEnd/>
            <a:tailEnd/>
          </a:ln>
          <a:effectLst/>
        </p:spPr>
        <p:txBody>
          <a:bodyPr/>
          <a:lstStyle/>
          <a:p>
            <a:pPr>
              <a:defRPr/>
            </a:pPr>
            <a:endParaRPr lang="es-EC" sz="1350" dirty="0">
              <a:solidFill>
                <a:prstClr val="black"/>
              </a:solidFill>
            </a:endParaRPr>
          </a:p>
        </p:txBody>
      </p:sp>
      <p:sp>
        <p:nvSpPr>
          <p:cNvPr id="1048" name="Line 24"/>
          <p:cNvSpPr>
            <a:spLocks noChangeShapeType="1"/>
          </p:cNvSpPr>
          <p:nvPr/>
        </p:nvSpPr>
        <p:spPr bwMode="auto">
          <a:xfrm rot="10800000" flipH="1">
            <a:off x="33869" y="6245225"/>
            <a:ext cx="8879417" cy="0"/>
          </a:xfrm>
          <a:prstGeom prst="line">
            <a:avLst/>
          </a:prstGeom>
          <a:noFill/>
          <a:ln w="38100">
            <a:solidFill>
              <a:srgbClr val="006600"/>
            </a:solidFill>
            <a:round/>
            <a:headEnd/>
            <a:tailEnd/>
          </a:ln>
          <a:effectLst/>
        </p:spPr>
        <p:txBody>
          <a:bodyPr/>
          <a:lstStyle/>
          <a:p>
            <a:pPr>
              <a:defRPr/>
            </a:pPr>
            <a:endParaRPr lang="es-EC" sz="1350" dirty="0">
              <a:solidFill>
                <a:prstClr val="black"/>
              </a:solidFill>
            </a:endParaRPr>
          </a:p>
        </p:txBody>
      </p:sp>
      <p:pic>
        <p:nvPicPr>
          <p:cNvPr id="3078" name="Picture 26" descr="LOGO ESPE ORIGINAL copia"/>
          <p:cNvPicPr>
            <a:picLocks noChangeAspect="1" noChangeArrowheads="1"/>
          </p:cNvPicPr>
          <p:nvPr/>
        </p:nvPicPr>
        <p:blipFill>
          <a:blip r:embed="rId14" cstate="print"/>
          <a:srcRect l="3070"/>
          <a:stretch>
            <a:fillRect/>
          </a:stretch>
        </p:blipFill>
        <p:spPr bwMode="auto">
          <a:xfrm>
            <a:off x="8976784" y="5949950"/>
            <a:ext cx="3073400" cy="636588"/>
          </a:xfrm>
          <a:prstGeom prst="rect">
            <a:avLst/>
          </a:prstGeom>
          <a:noFill/>
          <a:ln w="9525">
            <a:noFill/>
            <a:miter lim="800000"/>
            <a:headEnd/>
            <a:tailEnd/>
          </a:ln>
        </p:spPr>
      </p:pic>
    </p:spTree>
    <p:extLst>
      <p:ext uri="{BB962C8B-B14F-4D97-AF65-F5344CB8AC3E}">
        <p14:creationId xmlns:p14="http://schemas.microsoft.com/office/powerpoint/2010/main" val="3833836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p:titleStyle>
    <p:bodyStyle>
      <a:lvl1pPr marL="257175" indent="-257175" algn="l" rtl="0" eaLnBrk="1" fontAlgn="base" hangingPunct="1">
        <a:spcBef>
          <a:spcPct val="20000"/>
        </a:spcBef>
        <a:spcAft>
          <a:spcPct val="0"/>
        </a:spcAft>
        <a:buChar char="•"/>
        <a:defRPr sz="1800">
          <a:solidFill>
            <a:schemeClr val="bg1"/>
          </a:solidFill>
          <a:latin typeface="+mn-lt"/>
          <a:ea typeface="+mn-ea"/>
          <a:cs typeface="+mn-cs"/>
        </a:defRPr>
      </a:lvl1pPr>
      <a:lvl2pPr marL="557213" indent="-214313" algn="l" rtl="0" eaLnBrk="1" fontAlgn="base" hangingPunct="1">
        <a:spcBef>
          <a:spcPct val="20000"/>
        </a:spcBef>
        <a:spcAft>
          <a:spcPct val="0"/>
        </a:spcAft>
        <a:buChar char="–"/>
        <a:defRPr sz="1800">
          <a:solidFill>
            <a:schemeClr val="bg1"/>
          </a:solidFill>
          <a:latin typeface="+mn-lt"/>
        </a:defRPr>
      </a:lvl2pPr>
      <a:lvl3pPr marL="857250" indent="-171450" algn="l" rtl="0" eaLnBrk="1" fontAlgn="base" hangingPunct="1">
        <a:spcBef>
          <a:spcPct val="20000"/>
        </a:spcBef>
        <a:spcAft>
          <a:spcPct val="0"/>
        </a:spcAft>
        <a:buChar char="•"/>
        <a:defRPr sz="1800">
          <a:solidFill>
            <a:schemeClr val="bg1"/>
          </a:solidFill>
          <a:latin typeface="+mn-lt"/>
        </a:defRPr>
      </a:lvl3pPr>
      <a:lvl4pPr marL="1200150" indent="-171450" algn="l" rtl="0" eaLnBrk="1" fontAlgn="base" hangingPunct="1">
        <a:spcBef>
          <a:spcPct val="20000"/>
        </a:spcBef>
        <a:spcAft>
          <a:spcPct val="0"/>
        </a:spcAft>
        <a:buChar char="–"/>
        <a:defRPr sz="1800">
          <a:solidFill>
            <a:schemeClr val="bg1"/>
          </a:solidFill>
          <a:latin typeface="+mn-lt"/>
        </a:defRPr>
      </a:lvl4pPr>
      <a:lvl5pPr marL="1543050" indent="-171450" algn="l" rtl="0" eaLnBrk="1" fontAlgn="base" hangingPunct="1">
        <a:spcBef>
          <a:spcPct val="20000"/>
        </a:spcBef>
        <a:spcAft>
          <a:spcPct val="0"/>
        </a:spcAft>
        <a:buChar char="»"/>
        <a:defRPr sz="1800">
          <a:solidFill>
            <a:schemeClr val="bg1"/>
          </a:solidFill>
          <a:latin typeface="+mn-lt"/>
        </a:defRPr>
      </a:lvl5pPr>
      <a:lvl6pPr marL="1885950" indent="-171450" algn="l" rtl="0" eaLnBrk="1" fontAlgn="base" hangingPunct="1">
        <a:spcBef>
          <a:spcPct val="20000"/>
        </a:spcBef>
        <a:spcAft>
          <a:spcPct val="0"/>
        </a:spcAft>
        <a:buChar char="»"/>
        <a:defRPr sz="1800">
          <a:solidFill>
            <a:schemeClr val="bg1"/>
          </a:solidFill>
          <a:latin typeface="+mn-lt"/>
        </a:defRPr>
      </a:lvl6pPr>
      <a:lvl7pPr marL="2228850" indent="-171450" algn="l" rtl="0" eaLnBrk="1" fontAlgn="base" hangingPunct="1">
        <a:spcBef>
          <a:spcPct val="20000"/>
        </a:spcBef>
        <a:spcAft>
          <a:spcPct val="0"/>
        </a:spcAft>
        <a:buChar char="»"/>
        <a:defRPr sz="1800">
          <a:solidFill>
            <a:schemeClr val="bg1"/>
          </a:solidFill>
          <a:latin typeface="+mn-lt"/>
        </a:defRPr>
      </a:lvl7pPr>
      <a:lvl8pPr marL="2571750" indent="-171450" algn="l" rtl="0" eaLnBrk="1" fontAlgn="base" hangingPunct="1">
        <a:spcBef>
          <a:spcPct val="20000"/>
        </a:spcBef>
        <a:spcAft>
          <a:spcPct val="0"/>
        </a:spcAft>
        <a:buChar char="»"/>
        <a:defRPr sz="1800">
          <a:solidFill>
            <a:schemeClr val="bg1"/>
          </a:solidFill>
          <a:latin typeface="+mn-lt"/>
        </a:defRPr>
      </a:lvl8pPr>
      <a:lvl9pPr marL="2914650" indent="-171450" algn="l" rtl="0" eaLnBrk="1" fontAlgn="base" hangingPunct="1">
        <a:spcBef>
          <a:spcPct val="20000"/>
        </a:spcBef>
        <a:spcAft>
          <a:spcPct val="0"/>
        </a:spcAft>
        <a:buChar char="»"/>
        <a:defRPr sz="1800">
          <a:solidFill>
            <a:schemeClr val="bg1"/>
          </a:solidFill>
          <a:latin typeface="+mn-lt"/>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1.png"/><Relationship Id="rId12" Type="http://schemas.microsoft.com/office/2007/relationships/hdphoto" Target="../media/hdphoto6.wdp"/><Relationship Id="rId2" Type="http://schemas.openxmlformats.org/officeDocument/2006/relationships/notesSlide" Target="../notesSlides/notesSlide10.xm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microsoft.com/office/2007/relationships/hdphoto" Target="../media/hdphoto3.wdp"/><Relationship Id="rId15" Type="http://schemas.openxmlformats.org/officeDocument/2006/relationships/image" Target="../media/image21.png"/><Relationship Id="rId10" Type="http://schemas.microsoft.com/office/2007/relationships/hdphoto" Target="../media/hdphoto5.wdp"/><Relationship Id="rId4" Type="http://schemas.openxmlformats.org/officeDocument/2006/relationships/image" Target="../media/image29.png"/><Relationship Id="rId9" Type="http://schemas.openxmlformats.org/officeDocument/2006/relationships/image" Target="../media/image32.png"/><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5.jpg"/><Relationship Id="rId7" Type="http://schemas.microsoft.com/office/2007/relationships/hdphoto" Target="../media/hdphoto8.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11" Type="http://schemas.microsoft.com/office/2007/relationships/hdphoto" Target="../media/hdphoto10.wdp"/><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jpeg"/><Relationship Id="rId9" Type="http://schemas.openxmlformats.org/officeDocument/2006/relationships/image" Target="../media/image49.jpe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e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5.emf"/></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3.png"/><Relationship Id="rId7"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ultado de imagen para Iasa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276" y="3319412"/>
            <a:ext cx="2231242" cy="21745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369" y="216715"/>
            <a:ext cx="3086251"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arcador de contenido 2"/>
          <p:cNvSpPr txBox="1">
            <a:spLocks/>
          </p:cNvSpPr>
          <p:nvPr/>
        </p:nvSpPr>
        <p:spPr>
          <a:xfrm>
            <a:off x="889361" y="2618614"/>
            <a:ext cx="10408920" cy="21745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s-ES" sz="1600" b="1" dirty="0">
                <a:latin typeface="Times New Roman" panose="02020603050405020304" pitchFamily="18" charset="0"/>
                <a:cs typeface="Times New Roman" panose="02020603050405020304" pitchFamily="18" charset="0"/>
              </a:rPr>
              <a:t>TEMA: “</a:t>
            </a:r>
            <a:r>
              <a:rPr lang="es-EC" sz="1600" b="1" dirty="0">
                <a:latin typeface="Times New Roman" panose="02020603050405020304" pitchFamily="18" charset="0"/>
                <a:cs typeface="Times New Roman" panose="02020603050405020304" pitchFamily="18" charset="0"/>
              </a:rPr>
              <a:t>EFECTO DE LA INCLUSIÓN DE ESPIRULINA (</a:t>
            </a:r>
            <a:r>
              <a:rPr lang="es-EC" sz="1600" b="1" i="1" dirty="0">
                <a:latin typeface="Times New Roman" panose="02020603050405020304" pitchFamily="18" charset="0"/>
                <a:cs typeface="Times New Roman" panose="02020603050405020304" pitchFamily="18" charset="0"/>
              </a:rPr>
              <a:t>Arthrospira platensis</a:t>
            </a:r>
            <a:r>
              <a:rPr lang="es-EC" sz="1600" b="1" dirty="0">
                <a:latin typeface="Times New Roman" panose="02020603050405020304" pitchFamily="18" charset="0"/>
                <a:cs typeface="Times New Roman" panose="02020603050405020304" pitchFamily="18" charset="0"/>
              </a:rPr>
              <a:t>), VITAMINA C Y E EN DIETAS PARA TRUCHA ARCO IRIS (</a:t>
            </a:r>
            <a:r>
              <a:rPr lang="es-EC" sz="1600" b="1" i="1" dirty="0">
                <a:latin typeface="Times New Roman" panose="02020603050405020304" pitchFamily="18" charset="0"/>
                <a:cs typeface="Times New Roman" panose="02020603050405020304" pitchFamily="18" charset="0"/>
              </a:rPr>
              <a:t>Oncorhynchus mykiss</a:t>
            </a:r>
            <a:r>
              <a:rPr lang="es-EC" sz="1600" b="1" dirty="0">
                <a:latin typeface="Times New Roman" panose="02020603050405020304" pitchFamily="18" charset="0"/>
                <a:cs typeface="Times New Roman" panose="02020603050405020304" pitchFamily="18" charset="0"/>
              </a:rPr>
              <a:t>) SOBRE LA CALIDAD ESPERMÁTICA DE MACHOS ADULTOS</a:t>
            </a:r>
            <a:r>
              <a:rPr lang="es-ES" sz="1600" b="1" dirty="0">
                <a:latin typeface="Times New Roman" panose="02020603050405020304" pitchFamily="18" charset="0"/>
                <a:cs typeface="Times New Roman" panose="02020603050405020304" pitchFamily="18" charset="0"/>
              </a:rPr>
              <a:t>”</a:t>
            </a:r>
          </a:p>
          <a:p>
            <a:endParaRPr lang="es-ES" sz="1600" b="1" dirty="0">
              <a:latin typeface="Times New Roman" panose="02020603050405020304" pitchFamily="18" charset="0"/>
              <a:cs typeface="Times New Roman" panose="02020603050405020304" pitchFamily="18" charset="0"/>
            </a:endParaRPr>
          </a:p>
          <a:p>
            <a:endParaRPr lang="es-ES" sz="1600" dirty="0">
              <a:latin typeface="Times New Roman" panose="02020603050405020304" pitchFamily="18" charset="0"/>
              <a:cs typeface="Times New Roman" panose="02020603050405020304" pitchFamily="18" charset="0"/>
            </a:endParaRPr>
          </a:p>
          <a:p>
            <a:endParaRPr lang="es-ES" sz="1600"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2892333" y="964966"/>
            <a:ext cx="6945038" cy="338554"/>
          </a:xfrm>
          <a:prstGeom prst="rect">
            <a:avLst/>
          </a:prstGeom>
          <a:noFill/>
        </p:spPr>
        <p:txBody>
          <a:bodyPr wrap="square" rtlCol="0">
            <a:spAutoFit/>
          </a:bodyPr>
          <a:lstStyle/>
          <a:p>
            <a:pPr algn="ctr"/>
            <a:r>
              <a:rPr lang="es-EC" sz="1600" b="1" dirty="0">
                <a:latin typeface="Times New Roman" panose="02020603050405020304" pitchFamily="18" charset="0"/>
                <a:cs typeface="Times New Roman" panose="02020603050405020304" pitchFamily="18" charset="0"/>
              </a:rPr>
              <a:t>DEPARTAMENTO DE CIENCIAS DE LA VIDA Y </a:t>
            </a:r>
            <a:r>
              <a:rPr lang="es-EC" sz="1600" b="1" dirty="0" smtClean="0">
                <a:latin typeface="Times New Roman" panose="02020603050405020304" pitchFamily="18" charset="0"/>
                <a:cs typeface="Times New Roman" panose="02020603050405020304" pitchFamily="18" charset="0"/>
              </a:rPr>
              <a:t>DE LA AGRICULTURA</a:t>
            </a:r>
            <a:endParaRPr lang="es-EC" sz="1600" b="1" dirty="0">
              <a:latin typeface="Times New Roman" panose="02020603050405020304" pitchFamily="18" charset="0"/>
              <a:cs typeface="Times New Roman" panose="02020603050405020304" pitchFamily="18" charset="0"/>
            </a:endParaRPr>
          </a:p>
        </p:txBody>
      </p:sp>
      <p:pic>
        <p:nvPicPr>
          <p:cNvPr id="9" name="Imagen 8" descr="Captura de pantalla 2016-05-12 a las 20.29.4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3411" y="3491028"/>
            <a:ext cx="1992785" cy="2022922"/>
          </a:xfrm>
          <a:prstGeom prst="rect">
            <a:avLst/>
          </a:prstGeom>
        </p:spPr>
      </p:pic>
      <p:sp>
        <p:nvSpPr>
          <p:cNvPr id="10" name="Subtítulo 2"/>
          <p:cNvSpPr txBox="1">
            <a:spLocks/>
          </p:cNvSpPr>
          <p:nvPr/>
        </p:nvSpPr>
        <p:spPr>
          <a:xfrm>
            <a:off x="3478518" y="3886200"/>
            <a:ext cx="6358853" cy="320040"/>
          </a:xfrm>
          <a:prstGeom prst="rect">
            <a:avLst/>
          </a:prstGeom>
        </p:spPr>
        <p:txBody>
          <a:bodyPr>
            <a:noAutofit/>
          </a:bodyPr>
          <a:lstStyle>
            <a:lvl1pPr marL="257175" indent="-257175" algn="l" rtl="0" eaLnBrk="1" fontAlgn="base" hangingPunct="1">
              <a:spcBef>
                <a:spcPct val="20000"/>
              </a:spcBef>
              <a:spcAft>
                <a:spcPct val="0"/>
              </a:spcAft>
              <a:buChar char="•"/>
              <a:defRPr sz="1800">
                <a:solidFill>
                  <a:schemeClr val="bg1"/>
                </a:solidFill>
                <a:latin typeface="+mn-lt"/>
                <a:ea typeface="+mn-ea"/>
                <a:cs typeface="+mn-cs"/>
              </a:defRPr>
            </a:lvl1pPr>
            <a:lvl2pPr marL="557213" indent="-214313" algn="l" rtl="0" eaLnBrk="1" fontAlgn="base" hangingPunct="1">
              <a:spcBef>
                <a:spcPct val="20000"/>
              </a:spcBef>
              <a:spcAft>
                <a:spcPct val="0"/>
              </a:spcAft>
              <a:buChar char="–"/>
              <a:defRPr sz="1800">
                <a:solidFill>
                  <a:schemeClr val="bg1"/>
                </a:solidFill>
                <a:latin typeface="+mn-lt"/>
              </a:defRPr>
            </a:lvl2pPr>
            <a:lvl3pPr marL="857250" indent="-171450" algn="l" rtl="0" eaLnBrk="1" fontAlgn="base" hangingPunct="1">
              <a:spcBef>
                <a:spcPct val="20000"/>
              </a:spcBef>
              <a:spcAft>
                <a:spcPct val="0"/>
              </a:spcAft>
              <a:buChar char="•"/>
              <a:defRPr sz="1800">
                <a:solidFill>
                  <a:schemeClr val="bg1"/>
                </a:solidFill>
                <a:latin typeface="+mn-lt"/>
              </a:defRPr>
            </a:lvl3pPr>
            <a:lvl4pPr marL="1200150" indent="-171450" algn="l" rtl="0" eaLnBrk="1" fontAlgn="base" hangingPunct="1">
              <a:spcBef>
                <a:spcPct val="20000"/>
              </a:spcBef>
              <a:spcAft>
                <a:spcPct val="0"/>
              </a:spcAft>
              <a:buChar char="–"/>
              <a:defRPr sz="1800">
                <a:solidFill>
                  <a:schemeClr val="bg1"/>
                </a:solidFill>
                <a:latin typeface="+mn-lt"/>
              </a:defRPr>
            </a:lvl4pPr>
            <a:lvl5pPr marL="1543050" indent="-171450" algn="l" rtl="0" eaLnBrk="1" fontAlgn="base" hangingPunct="1">
              <a:spcBef>
                <a:spcPct val="20000"/>
              </a:spcBef>
              <a:spcAft>
                <a:spcPct val="0"/>
              </a:spcAft>
              <a:buChar char="»"/>
              <a:defRPr sz="1800">
                <a:solidFill>
                  <a:schemeClr val="bg1"/>
                </a:solidFill>
                <a:latin typeface="+mn-lt"/>
              </a:defRPr>
            </a:lvl5pPr>
            <a:lvl6pPr marL="1885950" indent="-171450" algn="l" rtl="0" eaLnBrk="1" fontAlgn="base" hangingPunct="1">
              <a:spcBef>
                <a:spcPct val="20000"/>
              </a:spcBef>
              <a:spcAft>
                <a:spcPct val="0"/>
              </a:spcAft>
              <a:buChar char="»"/>
              <a:defRPr sz="1800">
                <a:solidFill>
                  <a:schemeClr val="bg1"/>
                </a:solidFill>
                <a:latin typeface="+mn-lt"/>
              </a:defRPr>
            </a:lvl6pPr>
            <a:lvl7pPr marL="2228850" indent="-171450" algn="l" rtl="0" eaLnBrk="1" fontAlgn="base" hangingPunct="1">
              <a:spcBef>
                <a:spcPct val="20000"/>
              </a:spcBef>
              <a:spcAft>
                <a:spcPct val="0"/>
              </a:spcAft>
              <a:buChar char="»"/>
              <a:defRPr sz="1800">
                <a:solidFill>
                  <a:schemeClr val="bg1"/>
                </a:solidFill>
                <a:latin typeface="+mn-lt"/>
              </a:defRPr>
            </a:lvl7pPr>
            <a:lvl8pPr marL="2571750" indent="-171450" algn="l" rtl="0" eaLnBrk="1" fontAlgn="base" hangingPunct="1">
              <a:spcBef>
                <a:spcPct val="20000"/>
              </a:spcBef>
              <a:spcAft>
                <a:spcPct val="0"/>
              </a:spcAft>
              <a:buChar char="»"/>
              <a:defRPr sz="1800">
                <a:solidFill>
                  <a:schemeClr val="bg1"/>
                </a:solidFill>
                <a:latin typeface="+mn-lt"/>
              </a:defRPr>
            </a:lvl8pPr>
            <a:lvl9pPr marL="2914650" indent="-171450" algn="l" rtl="0" eaLnBrk="1" fontAlgn="base" hangingPunct="1">
              <a:spcBef>
                <a:spcPct val="20000"/>
              </a:spcBef>
              <a:spcAft>
                <a:spcPct val="0"/>
              </a:spcAft>
              <a:buChar char="»"/>
              <a:defRPr sz="1800">
                <a:solidFill>
                  <a:schemeClr val="bg1"/>
                </a:solidFill>
                <a:latin typeface="+mn-lt"/>
              </a:defRPr>
            </a:lvl9pPr>
          </a:lstStyle>
          <a:p>
            <a:pPr marL="0" indent="0" algn="ctr">
              <a:buNone/>
            </a:pPr>
            <a:r>
              <a:rPr lang="es-ES" sz="1600" b="1" kern="0" dirty="0">
                <a:solidFill>
                  <a:schemeClr val="tx1"/>
                </a:solidFill>
                <a:latin typeface="Times New Roman" panose="02020603050405020304" pitchFamily="18" charset="0"/>
                <a:cs typeface="Times New Roman" panose="02020603050405020304" pitchFamily="18" charset="0"/>
              </a:rPr>
              <a:t>AUTOR: BRAVO QUELAL, JAQUELINE VERENICE</a:t>
            </a:r>
          </a:p>
          <a:p>
            <a:pPr marL="0" indent="0" algn="ctr">
              <a:buNone/>
            </a:pPr>
            <a:r>
              <a:rPr lang="es-ES" sz="1600" b="1" kern="0" dirty="0">
                <a:solidFill>
                  <a:schemeClr val="tx1"/>
                </a:solidFill>
                <a:latin typeface="Times New Roman" panose="02020603050405020304" pitchFamily="18" charset="0"/>
                <a:cs typeface="Times New Roman" panose="02020603050405020304" pitchFamily="18" charset="0"/>
              </a:rPr>
              <a:t> DIRECTOR: ING. ORTIZ TIRADO, JUAN CRISTOBAL PhD</a:t>
            </a:r>
          </a:p>
        </p:txBody>
      </p:sp>
      <p:sp>
        <p:nvSpPr>
          <p:cNvPr id="11" name="Rectángulo 10"/>
          <p:cNvSpPr/>
          <p:nvPr/>
        </p:nvSpPr>
        <p:spPr>
          <a:xfrm>
            <a:off x="3911945" y="1278879"/>
            <a:ext cx="4566891" cy="338554"/>
          </a:xfrm>
          <a:prstGeom prst="rect">
            <a:avLst/>
          </a:prstGeom>
        </p:spPr>
        <p:txBody>
          <a:bodyPr wrap="none">
            <a:spAutoFit/>
          </a:bodyPr>
          <a:lstStyle/>
          <a:p>
            <a:r>
              <a:rPr lang="es-EC" sz="1600" b="1" dirty="0">
                <a:solidFill>
                  <a:srgbClr val="000000"/>
                </a:solidFill>
                <a:latin typeface="Times New Roman" panose="02020603050405020304" pitchFamily="18" charset="0"/>
              </a:rPr>
              <a:t>CARRERA DE INGENIERÍA AGROPECUARIA</a:t>
            </a:r>
          </a:p>
        </p:txBody>
      </p:sp>
      <p:sp>
        <p:nvSpPr>
          <p:cNvPr id="3" name="Rectángulo 2"/>
          <p:cNvSpPr/>
          <p:nvPr/>
        </p:nvSpPr>
        <p:spPr>
          <a:xfrm>
            <a:off x="394072" y="1926750"/>
            <a:ext cx="10696292" cy="646331"/>
          </a:xfrm>
          <a:prstGeom prst="rect">
            <a:avLst/>
          </a:prstGeom>
        </p:spPr>
        <p:txBody>
          <a:bodyPr wrap="square">
            <a:spAutoFit/>
          </a:bodyPr>
          <a:lstStyle/>
          <a:p>
            <a:pPr algn="ctr"/>
            <a:r>
              <a:rPr lang="es-EC" b="1" spc="-10" dirty="0">
                <a:latin typeface="Times New Roman" pitchFamily="18" charset="0"/>
                <a:cs typeface="Times New Roman" pitchFamily="18" charset="0"/>
              </a:rPr>
              <a:t>TRABAJO </a:t>
            </a:r>
            <a:r>
              <a:rPr lang="es-EC" b="1" spc="-5" dirty="0">
                <a:latin typeface="Times New Roman" pitchFamily="18" charset="0"/>
                <a:cs typeface="Times New Roman" pitchFamily="18" charset="0"/>
              </a:rPr>
              <a:t>DE TITULACIÓN PREVIO </a:t>
            </a:r>
            <a:r>
              <a:rPr lang="es-EC" b="1" dirty="0">
                <a:latin typeface="Times New Roman" pitchFamily="18" charset="0"/>
                <a:cs typeface="Times New Roman" pitchFamily="18" charset="0"/>
              </a:rPr>
              <a:t>A </a:t>
            </a:r>
            <a:r>
              <a:rPr lang="es-EC" b="1" spc="-5" dirty="0">
                <a:latin typeface="Times New Roman" pitchFamily="18" charset="0"/>
                <a:cs typeface="Times New Roman" pitchFamily="18" charset="0"/>
              </a:rPr>
              <a:t>LA OBTENCIÓN DEL TÍTULO DE  </a:t>
            </a:r>
            <a:r>
              <a:rPr lang="es-EC" b="1" spc="-10" dirty="0">
                <a:latin typeface="Times New Roman" pitchFamily="18" charset="0"/>
                <a:cs typeface="Times New Roman" pitchFamily="18" charset="0"/>
              </a:rPr>
              <a:t>INGENIERO</a:t>
            </a:r>
            <a:r>
              <a:rPr lang="es-EC" b="1" spc="-20" dirty="0">
                <a:latin typeface="Times New Roman" pitchFamily="18" charset="0"/>
                <a:cs typeface="Times New Roman" pitchFamily="18" charset="0"/>
              </a:rPr>
              <a:t> </a:t>
            </a:r>
            <a:r>
              <a:rPr lang="es-EC" b="1" spc="-10" dirty="0">
                <a:latin typeface="Times New Roman" pitchFamily="18" charset="0"/>
                <a:cs typeface="Times New Roman" pitchFamily="18" charset="0"/>
              </a:rPr>
              <a:t>AGROPECUARIO</a:t>
            </a:r>
            <a:endParaRPr lang="es-EC" dirty="0">
              <a:latin typeface="Times New Roman" pitchFamily="18" charset="0"/>
              <a:cs typeface="Times New Roman" pitchFamily="18" charset="0"/>
            </a:endParaRPr>
          </a:p>
        </p:txBody>
      </p:sp>
      <p:sp>
        <p:nvSpPr>
          <p:cNvPr id="13" name="Rectángulo 12"/>
          <p:cNvSpPr/>
          <p:nvPr/>
        </p:nvSpPr>
        <p:spPr>
          <a:xfrm>
            <a:off x="3045821" y="4713620"/>
            <a:ext cx="6096000" cy="646331"/>
          </a:xfrm>
          <a:prstGeom prst="rect">
            <a:avLst/>
          </a:prstGeom>
        </p:spPr>
        <p:txBody>
          <a:bodyPr>
            <a:spAutoFit/>
          </a:bodyPr>
          <a:lstStyle/>
          <a:p>
            <a:pPr marL="86360" algn="ctr">
              <a:lnSpc>
                <a:spcPct val="100000"/>
              </a:lnSpc>
            </a:pPr>
            <a:r>
              <a:rPr lang="es-EC" b="1" spc="-10" dirty="0">
                <a:latin typeface="Times New Roman" pitchFamily="18" charset="0"/>
                <a:cs typeface="Times New Roman" pitchFamily="18" charset="0"/>
              </a:rPr>
              <a:t>SANGOLQUÍ</a:t>
            </a:r>
            <a:endParaRPr lang="es-EC" dirty="0">
              <a:latin typeface="Times New Roman" pitchFamily="18" charset="0"/>
              <a:cs typeface="Times New Roman" pitchFamily="18" charset="0"/>
            </a:endParaRPr>
          </a:p>
          <a:p>
            <a:pPr marL="84455" algn="ctr">
              <a:lnSpc>
                <a:spcPct val="100000"/>
              </a:lnSpc>
            </a:pPr>
            <a:r>
              <a:rPr lang="es-EC" b="1" spc="5" dirty="0">
                <a:latin typeface="Times New Roman" pitchFamily="18" charset="0"/>
                <a:cs typeface="Times New Roman" pitchFamily="18" charset="0"/>
              </a:rPr>
              <a:t>2018</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3596335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cxnSp>
        <p:nvCxnSpPr>
          <p:cNvPr id="14" name="Conector recto 13"/>
          <p:cNvCxnSpPr/>
          <p:nvPr/>
        </p:nvCxnSpPr>
        <p:spPr>
          <a:xfrm flipV="1">
            <a:off x="354566" y="715376"/>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flipV="1">
            <a:off x="2504209" y="715376"/>
            <a:ext cx="2363626" cy="5422"/>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Marcador de contenido 2"/>
          <p:cNvSpPr txBox="1">
            <a:spLocks/>
          </p:cNvSpPr>
          <p:nvPr/>
        </p:nvSpPr>
        <p:spPr>
          <a:xfrm>
            <a:off x="1761577" y="956834"/>
            <a:ext cx="3919627" cy="361525"/>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b="1" dirty="0">
                <a:latin typeface="Times New Roman" panose="02020603050405020304" pitchFamily="18" charset="0"/>
                <a:cs typeface="Times New Roman" panose="02020603050405020304" pitchFamily="18" charset="0"/>
              </a:rPr>
              <a:t>Características seminales</a:t>
            </a:r>
          </a:p>
          <a:p>
            <a:pPr algn="ctr"/>
            <a:endParaRPr lang="es-ES" sz="2000" b="1" dirty="0">
              <a:latin typeface="Times New Roman" panose="02020603050405020304" pitchFamily="18" charset="0"/>
              <a:cs typeface="Times New Roman" panose="02020603050405020304" pitchFamily="18" charset="0"/>
            </a:endParaRPr>
          </a:p>
        </p:txBody>
      </p:sp>
      <p:sp>
        <p:nvSpPr>
          <p:cNvPr id="17" name="Título 7"/>
          <p:cNvSpPr txBox="1">
            <a:spLocks/>
          </p:cNvSpPr>
          <p:nvPr/>
        </p:nvSpPr>
        <p:spPr>
          <a:xfrm>
            <a:off x="354565" y="263369"/>
            <a:ext cx="4768763" cy="486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300" b="1" i="1" dirty="0">
                <a:latin typeface="Times New Roman" panose="02020603050405020304" pitchFamily="18" charset="0"/>
                <a:cs typeface="Times New Roman" panose="02020603050405020304" pitchFamily="18" charset="0"/>
              </a:rPr>
              <a:t>REVISIÓN DE LA LITERATURA</a:t>
            </a:r>
            <a:endParaRPr lang="es-ES" sz="2300"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8" name="Tabla 17">
                <a:extLst>
                  <a:ext uri="{FF2B5EF4-FFF2-40B4-BE49-F238E27FC236}">
                    <a16:creationId xmlns:a16="http://schemas.microsoft.com/office/drawing/2014/main" xmlns="" id="{DA1291C4-33E6-4491-9F14-A759069EC7A1}"/>
                  </a:ext>
                </a:extLst>
              </p:cNvPr>
              <p:cNvGraphicFramePr>
                <a:graphicFrameLocks noGrp="1"/>
              </p:cNvGraphicFramePr>
              <p:nvPr>
                <p:extLst>
                  <p:ext uri="{D42A27DB-BD31-4B8C-83A1-F6EECF244321}">
                    <p14:modId xmlns:p14="http://schemas.microsoft.com/office/powerpoint/2010/main" val="2728556214"/>
                  </p:ext>
                </p:extLst>
              </p:nvPr>
            </p:nvGraphicFramePr>
            <p:xfrm>
              <a:off x="127582" y="1504899"/>
              <a:ext cx="7187618" cy="2194560"/>
            </p:xfrm>
            <a:graphic>
              <a:graphicData uri="http://schemas.openxmlformats.org/drawingml/2006/table">
                <a:tbl>
                  <a:tblPr firstRow="1" firstCol="1" bandRow="1">
                    <a:tableStyleId>{5940675A-B579-460E-94D1-54222C63F5DA}</a:tableStyleId>
                  </a:tblPr>
                  <a:tblGrid>
                    <a:gridCol w="3000737">
                      <a:extLst>
                        <a:ext uri="{9D8B030D-6E8A-4147-A177-3AD203B41FA5}">
                          <a16:colId xmlns:a16="http://schemas.microsoft.com/office/drawing/2014/main" xmlns="" val="1573215337"/>
                        </a:ext>
                      </a:extLst>
                    </a:gridCol>
                    <a:gridCol w="1957762">
                      <a:extLst>
                        <a:ext uri="{9D8B030D-6E8A-4147-A177-3AD203B41FA5}">
                          <a16:colId xmlns:a16="http://schemas.microsoft.com/office/drawing/2014/main" xmlns="" val="2007651538"/>
                        </a:ext>
                      </a:extLst>
                    </a:gridCol>
                    <a:gridCol w="2229119">
                      <a:extLst>
                        <a:ext uri="{9D8B030D-6E8A-4147-A177-3AD203B41FA5}">
                          <a16:colId xmlns:a16="http://schemas.microsoft.com/office/drawing/2014/main" xmlns="" val="2989076035"/>
                        </a:ext>
                      </a:extLst>
                    </a:gridCol>
                  </a:tblGrid>
                  <a:tr h="302260">
                    <a:tc>
                      <a:txBody>
                        <a:bodyPr/>
                        <a:lstStyle/>
                        <a:p>
                          <a:pPr algn="l">
                            <a:lnSpc>
                              <a:spcPct val="120000"/>
                            </a:lnSpc>
                            <a:spcAft>
                              <a:spcPts val="0"/>
                            </a:spcAft>
                          </a:pPr>
                          <a:r>
                            <a:rPr lang="es-EC" sz="2000" dirty="0">
                              <a:effectLst/>
                              <a:latin typeface="Times New Roman" panose="02020603050405020304" pitchFamily="18" charset="0"/>
                              <a:cs typeface="Times New Roman" panose="02020603050405020304" pitchFamily="18" charset="0"/>
                            </a:rPr>
                            <a:t>Carácter</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Valor</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Unidad</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057089819"/>
                      </a:ext>
                    </a:extLst>
                  </a:tr>
                  <a:tr h="302260">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Concentración (x</a:t>
                          </a:r>
                          <a14:m>
                            <m:oMath xmlns:m="http://schemas.openxmlformats.org/officeDocument/2006/math">
                              <m:sSup>
                                <m:sSupPr>
                                  <m:ctrlPr>
                                    <a:rPr lang="es-EC" sz="2000" i="1" smtClean="0">
                                      <a:effectLst/>
                                      <a:latin typeface="Cambria Math"/>
                                      <a:cs typeface="Times New Roman" panose="02020603050405020304" pitchFamily="18" charset="0"/>
                                    </a:rPr>
                                  </m:ctrlPr>
                                </m:sSupPr>
                                <m:e>
                                  <m:r>
                                    <a:rPr lang="es-EC" sz="2000" b="0" i="1" smtClean="0">
                                      <a:effectLst/>
                                      <a:latin typeface="Cambria Math" panose="02040503050406030204" pitchFamily="18" charset="0"/>
                                      <a:cs typeface="Times New Roman" panose="02020603050405020304" pitchFamily="18" charset="0"/>
                                    </a:rPr>
                                    <m:t>10</m:t>
                                  </m:r>
                                </m:e>
                                <m:sup>
                                  <m:r>
                                    <a:rPr lang="es-EC" sz="2000" b="0" i="1" smtClean="0">
                                      <a:effectLst/>
                                      <a:latin typeface="Cambria Math" panose="02040503050406030204" pitchFamily="18" charset="0"/>
                                      <a:cs typeface="Times New Roman" panose="02020603050405020304" pitchFamily="18" charset="0"/>
                                    </a:rPr>
                                    <m:t>6</m:t>
                                  </m:r>
                                </m:sup>
                              </m:sSup>
                            </m:oMath>
                          </a14:m>
                          <a:r>
                            <a:rPr lang="es-EC" sz="2000" dirty="0">
                              <a:effectLst/>
                              <a:latin typeface="Times New Roman" panose="02020603050405020304" pitchFamily="18" charset="0"/>
                              <a:cs typeface="Times New Roman" panose="02020603050405020304" pitchFamily="18" charset="0"/>
                            </a:rPr>
                            <a:t>)</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13,28 ± 4,81</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células/mL</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681699736"/>
                      </a:ext>
                    </a:extLst>
                  </a:tr>
                  <a:tr h="302260">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Espermatocrito</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27,85 ± 10,04</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26585789"/>
                      </a:ext>
                    </a:extLst>
                  </a:tr>
                  <a:tr h="311150">
                    <a:tc>
                      <a:txBody>
                        <a:bodyPr/>
                        <a:lstStyle/>
                        <a:p>
                          <a:pPr algn="l">
                            <a:lnSpc>
                              <a:spcPct val="120000"/>
                            </a:lnSpc>
                            <a:spcAft>
                              <a:spcPts val="0"/>
                            </a:spcAft>
                          </a:pPr>
                          <a:r>
                            <a:rPr lang="es-EC" sz="2000" dirty="0">
                              <a:effectLst/>
                              <a:latin typeface="Times New Roman" panose="02020603050405020304" pitchFamily="18" charset="0"/>
                              <a:cs typeface="Times New Roman" panose="02020603050405020304" pitchFamily="18" charset="0"/>
                            </a:rPr>
                            <a:t>Proteína</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1,28  ±0,60</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mg/mL</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72899171"/>
                      </a:ext>
                    </a:extLst>
                  </a:tr>
                  <a:tr h="302260">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Ácido ascórbico</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54,32  ± 15,79</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ug/mL</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12507826"/>
                      </a:ext>
                    </a:extLst>
                  </a:tr>
                  <a:tr h="302260">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pH</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7,8 ± 0.02</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 </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64849177"/>
                      </a:ext>
                    </a:extLst>
                  </a:tr>
                </a:tbl>
              </a:graphicData>
            </a:graphic>
          </p:graphicFrame>
        </mc:Choice>
        <mc:Fallback xmlns="">
          <p:graphicFrame>
            <p:nvGraphicFramePr>
              <p:cNvPr id="18" name="Tabla 17">
                <a:extLst>
                  <a:ext uri="{FF2B5EF4-FFF2-40B4-BE49-F238E27FC236}">
                    <a16:creationId xmlns:a16="http://schemas.microsoft.com/office/drawing/2014/main" id="{DA1291C4-33E6-4491-9F14-A759069EC7A1}"/>
                  </a:ext>
                </a:extLst>
              </p:cNvPr>
              <p:cNvGraphicFramePr>
                <a:graphicFrameLocks noGrp="1"/>
              </p:cNvGraphicFramePr>
              <p:nvPr>
                <p:extLst>
                  <p:ext uri="{D42A27DB-BD31-4B8C-83A1-F6EECF244321}">
                    <p14:modId xmlns:p14="http://schemas.microsoft.com/office/powerpoint/2010/main" val="2728556214"/>
                  </p:ext>
                </p:extLst>
              </p:nvPr>
            </p:nvGraphicFramePr>
            <p:xfrm>
              <a:off x="127582" y="1504899"/>
              <a:ext cx="7187618" cy="2002920"/>
            </p:xfrm>
            <a:graphic>
              <a:graphicData uri="http://schemas.openxmlformats.org/drawingml/2006/table">
                <a:tbl>
                  <a:tblPr firstRow="1" firstCol="1" bandRow="1">
                    <a:tableStyleId>{5940675A-B579-460E-94D1-54222C63F5DA}</a:tableStyleId>
                  </a:tblPr>
                  <a:tblGrid>
                    <a:gridCol w="3000737">
                      <a:extLst>
                        <a:ext uri="{9D8B030D-6E8A-4147-A177-3AD203B41FA5}">
                          <a16:colId xmlns:a16="http://schemas.microsoft.com/office/drawing/2014/main" val="1573215337"/>
                        </a:ext>
                      </a:extLst>
                    </a:gridCol>
                    <a:gridCol w="1957762">
                      <a:extLst>
                        <a:ext uri="{9D8B030D-6E8A-4147-A177-3AD203B41FA5}">
                          <a16:colId xmlns:a16="http://schemas.microsoft.com/office/drawing/2014/main" val="2007651538"/>
                        </a:ext>
                      </a:extLst>
                    </a:gridCol>
                    <a:gridCol w="2229119">
                      <a:extLst>
                        <a:ext uri="{9D8B030D-6E8A-4147-A177-3AD203B41FA5}">
                          <a16:colId xmlns:a16="http://schemas.microsoft.com/office/drawing/2014/main" val="2989076035"/>
                        </a:ext>
                      </a:extLst>
                    </a:gridCol>
                  </a:tblGrid>
                  <a:tr h="333820">
                    <a:tc>
                      <a:txBody>
                        <a:bodyPr/>
                        <a:lstStyle/>
                        <a:p>
                          <a:pPr algn="l">
                            <a:lnSpc>
                              <a:spcPct val="120000"/>
                            </a:lnSpc>
                            <a:spcAft>
                              <a:spcPts val="0"/>
                            </a:spcAft>
                          </a:pPr>
                          <a:r>
                            <a:rPr lang="es-EC" sz="2000" dirty="0">
                              <a:effectLst/>
                              <a:latin typeface="Times New Roman" panose="02020603050405020304" pitchFamily="18" charset="0"/>
                              <a:cs typeface="Times New Roman" panose="02020603050405020304" pitchFamily="18" charset="0"/>
                            </a:rPr>
                            <a:t>Carácter</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Valor</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Unidad</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57089819"/>
                      </a:ext>
                    </a:extLst>
                  </a:tr>
                  <a:tr h="333820">
                    <a:tc>
                      <a:txBody>
                        <a:bodyPr/>
                        <a:lstStyle/>
                        <a:p>
                          <a:endParaRPr lang="es-EC"/>
                        </a:p>
                      </a:txBody>
                      <a:tcPr marL="68580" marR="68580" marT="0" marB="0">
                        <a:blipFill>
                          <a:blip r:embed="rId3"/>
                          <a:stretch>
                            <a:fillRect l="-203" t="-112727" r="-139959" b="-445455"/>
                          </a:stretch>
                        </a:blipFill>
                      </a:tcPr>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13,28 ± 4,81</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células/mL</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81699736"/>
                      </a:ext>
                    </a:extLst>
                  </a:tr>
                  <a:tr h="333820">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Espermatocrito</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27,85 ± 10,04</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6585789"/>
                      </a:ext>
                    </a:extLst>
                  </a:tr>
                  <a:tr h="333820">
                    <a:tc>
                      <a:txBody>
                        <a:bodyPr/>
                        <a:lstStyle/>
                        <a:p>
                          <a:pPr algn="l">
                            <a:lnSpc>
                              <a:spcPct val="120000"/>
                            </a:lnSpc>
                            <a:spcAft>
                              <a:spcPts val="0"/>
                            </a:spcAft>
                          </a:pPr>
                          <a:r>
                            <a:rPr lang="es-EC" sz="2000" dirty="0">
                              <a:effectLst/>
                              <a:latin typeface="Times New Roman" panose="02020603050405020304" pitchFamily="18" charset="0"/>
                              <a:cs typeface="Times New Roman" panose="02020603050405020304" pitchFamily="18" charset="0"/>
                            </a:rPr>
                            <a:t>Proteína</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1,28  ±0,60</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mg/mL</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72899171"/>
                      </a:ext>
                    </a:extLst>
                  </a:tr>
                  <a:tr h="333820">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Ácido ascórbico</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54,32  ± 15,79</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ug/mL</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2507826"/>
                      </a:ext>
                    </a:extLst>
                  </a:tr>
                  <a:tr h="333820">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pH</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7,8 ± 0.02</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es-EC" sz="2000" dirty="0">
                              <a:effectLst/>
                              <a:latin typeface="Times New Roman" panose="02020603050405020304" pitchFamily="18" charset="0"/>
                              <a:cs typeface="Times New Roman" panose="02020603050405020304" pitchFamily="18" charset="0"/>
                            </a:rPr>
                            <a:t> </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64849177"/>
                      </a:ext>
                    </a:extLst>
                  </a:tr>
                </a:tbl>
              </a:graphicData>
            </a:graphic>
          </p:graphicFrame>
        </mc:Fallback>
      </mc:AlternateContent>
      <p:grpSp>
        <p:nvGrpSpPr>
          <p:cNvPr id="26" name="Grupo 25"/>
          <p:cNvGrpSpPr/>
          <p:nvPr/>
        </p:nvGrpSpPr>
        <p:grpSpPr>
          <a:xfrm>
            <a:off x="518727" y="1221052"/>
            <a:ext cx="10742809" cy="2916095"/>
            <a:chOff x="323953" y="1110143"/>
            <a:chExt cx="10742809" cy="2916095"/>
          </a:xfrm>
        </p:grpSpPr>
        <p:sp>
          <p:nvSpPr>
            <p:cNvPr id="19" name="CuadroTexto 18">
              <a:extLst>
                <a:ext uri="{FF2B5EF4-FFF2-40B4-BE49-F238E27FC236}">
                  <a16:creationId xmlns:a16="http://schemas.microsoft.com/office/drawing/2014/main" xmlns="" id="{A51004B1-A4F8-436E-826B-55567687EEF7}"/>
                </a:ext>
              </a:extLst>
            </p:cNvPr>
            <p:cNvSpPr txBox="1"/>
            <p:nvPr/>
          </p:nvSpPr>
          <p:spPr>
            <a:xfrm>
              <a:off x="323953" y="3626128"/>
              <a:ext cx="266368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000" dirty="0">
                  <a:latin typeface="Times New Roman" panose="02020603050405020304" pitchFamily="18" charset="0"/>
                  <a:cs typeface="Times New Roman" panose="02020603050405020304" pitchFamily="18" charset="0"/>
                </a:rPr>
                <a:t>Volumen</a:t>
              </a:r>
            </a:p>
          </p:txBody>
        </p:sp>
        <p:sp>
          <p:nvSpPr>
            <p:cNvPr id="20" name="CuadroTexto 19">
              <a:extLst>
                <a:ext uri="{FF2B5EF4-FFF2-40B4-BE49-F238E27FC236}">
                  <a16:creationId xmlns:a16="http://schemas.microsoft.com/office/drawing/2014/main" xmlns="" id="{585117C2-5357-44C8-A741-FE427481FE89}"/>
                </a:ext>
              </a:extLst>
            </p:cNvPr>
            <p:cNvSpPr txBox="1"/>
            <p:nvPr/>
          </p:nvSpPr>
          <p:spPr>
            <a:xfrm>
              <a:off x="8403075" y="1110143"/>
              <a:ext cx="266368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000" dirty="0">
                  <a:latin typeface="Times New Roman" panose="02020603050405020304" pitchFamily="18" charset="0"/>
                  <a:cs typeface="Times New Roman" panose="02020603050405020304" pitchFamily="18" charset="0"/>
                </a:rPr>
                <a:t>Movilidad</a:t>
              </a:r>
            </a:p>
          </p:txBody>
        </p:sp>
        <p:sp>
          <p:nvSpPr>
            <p:cNvPr id="22" name="CuadroTexto 21">
              <a:extLst>
                <a:ext uri="{FF2B5EF4-FFF2-40B4-BE49-F238E27FC236}">
                  <a16:creationId xmlns:a16="http://schemas.microsoft.com/office/drawing/2014/main" xmlns="" id="{5C9F41B0-935E-4097-A05D-E34D50144817}"/>
                </a:ext>
              </a:extLst>
            </p:cNvPr>
            <p:cNvSpPr txBox="1"/>
            <p:nvPr/>
          </p:nvSpPr>
          <p:spPr>
            <a:xfrm>
              <a:off x="8403075" y="3626128"/>
              <a:ext cx="266368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000" dirty="0">
                  <a:latin typeface="Times New Roman" panose="02020603050405020304" pitchFamily="18" charset="0"/>
                  <a:cs typeface="Times New Roman" panose="02020603050405020304" pitchFamily="18" charset="0"/>
                </a:rPr>
                <a:t>Morfología</a:t>
              </a:r>
            </a:p>
          </p:txBody>
        </p:sp>
        <p:sp>
          <p:nvSpPr>
            <p:cNvPr id="23" name="CuadroTexto 22">
              <a:extLst>
                <a:ext uri="{FF2B5EF4-FFF2-40B4-BE49-F238E27FC236}">
                  <a16:creationId xmlns:a16="http://schemas.microsoft.com/office/drawing/2014/main" xmlns="" id="{43A4BA0B-6CD7-44CE-96CC-53AAD5BE4C9E}"/>
                </a:ext>
              </a:extLst>
            </p:cNvPr>
            <p:cNvSpPr txBox="1"/>
            <p:nvPr/>
          </p:nvSpPr>
          <p:spPr>
            <a:xfrm>
              <a:off x="4028661" y="3592650"/>
              <a:ext cx="266368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000" dirty="0">
                  <a:latin typeface="Times New Roman" panose="02020603050405020304" pitchFamily="18" charset="0"/>
                  <a:cs typeface="Times New Roman" panose="02020603050405020304" pitchFamily="18" charset="0"/>
                </a:rPr>
                <a:t>Mortalidad</a:t>
              </a:r>
            </a:p>
          </p:txBody>
        </p:sp>
      </p:grpSp>
      <p:pic>
        <p:nvPicPr>
          <p:cNvPr id="27" name="Picture 4">
            <a:extLst>
              <a:ext uri="{FF2B5EF4-FFF2-40B4-BE49-F238E27FC236}">
                <a16:creationId xmlns:a16="http://schemas.microsoft.com/office/drawing/2014/main" xmlns="" id="{71705490-11E3-476A-9797-A658BF7AD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6855" y="5949280"/>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Imagen 28">
            <a:extLst>
              <a:ext uri="{FF2B5EF4-FFF2-40B4-BE49-F238E27FC236}">
                <a16:creationId xmlns:a16="http://schemas.microsoft.com/office/drawing/2014/main" xmlns="" id="{B7388999-B898-4C6D-B210-68FA11F5570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125478" y="4216215"/>
            <a:ext cx="3711957" cy="1686202"/>
          </a:xfrm>
          <a:prstGeom prst="rect">
            <a:avLst/>
          </a:prstGeom>
          <a:noFill/>
          <a:ln>
            <a:noFill/>
          </a:ln>
        </p:spPr>
      </p:pic>
      <p:pic>
        <p:nvPicPr>
          <p:cNvPr id="2050" name="Picture 2" descr="Resultado de imagen para volumen semen">
            <a:extLst>
              <a:ext uri="{FF2B5EF4-FFF2-40B4-BE49-F238E27FC236}">
                <a16:creationId xmlns:a16="http://schemas.microsoft.com/office/drawing/2014/main" xmlns="" id="{53A70AC2-6054-491E-879D-61C57F3079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87" t="37294" r="71956" b="19296"/>
          <a:stretch/>
        </p:blipFill>
        <p:spPr bwMode="auto">
          <a:xfrm>
            <a:off x="518727" y="4216215"/>
            <a:ext cx="2335543" cy="2052063"/>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descr="Resultado de imagen para TEST DE VITALIDAD TEST DE EOSINA">
            <a:extLst>
              <a:ext uri="{FF2B5EF4-FFF2-40B4-BE49-F238E27FC236}">
                <a16:creationId xmlns:a16="http://schemas.microsoft.com/office/drawing/2014/main" xmlns="" id="{38BCB22C-4E6E-48AC-A76A-E89619DBFCDB}"/>
              </a:ext>
            </a:extLst>
          </p:cNvPr>
          <p:cNvPicPr/>
          <p:nvPr/>
        </p:nvPicPr>
        <p:blipFill rotWithShape="1">
          <a:blip r:embed="rId7" cstate="print">
            <a:extLst>
              <a:ext uri="{28A0092B-C50C-407E-A947-70E740481C1C}">
                <a14:useLocalDpi xmlns:a14="http://schemas.microsoft.com/office/drawing/2010/main" val="0"/>
              </a:ext>
            </a:extLst>
          </a:blip>
          <a:srcRect r="-20" b="8550"/>
          <a:stretch/>
        </p:blipFill>
        <p:spPr bwMode="auto">
          <a:xfrm>
            <a:off x="4068547" y="4291921"/>
            <a:ext cx="2505710" cy="1860535"/>
          </a:xfrm>
          <a:prstGeom prst="rect">
            <a:avLst/>
          </a:prstGeom>
          <a:noFill/>
          <a:ln>
            <a:noFill/>
          </a:ln>
          <a:extLst>
            <a:ext uri="{53640926-AAD7-44D8-BBD7-CCE9431645EC}">
              <a14:shadowObscured xmlns:a14="http://schemas.microsoft.com/office/drawing/2010/main"/>
            </a:ext>
          </a:extLst>
        </p:spPr>
      </p:pic>
      <p:pic>
        <p:nvPicPr>
          <p:cNvPr id="32" name="Imagen 31" descr="Grados de movilidad de los espermatozoides">
            <a:extLst>
              <a:ext uri="{FF2B5EF4-FFF2-40B4-BE49-F238E27FC236}">
                <a16:creationId xmlns:a16="http://schemas.microsoft.com/office/drawing/2014/main" xmlns="" id="{F957F364-6D77-4E59-A5F2-100FCC0FCC0E}"/>
              </a:ext>
            </a:extLst>
          </p:cNvPr>
          <p:cNvPicPr/>
          <p:nvPr/>
        </p:nvPicPr>
        <p:blipFill rotWithShape="1">
          <a:blip r:embed="rId8">
            <a:extLst>
              <a:ext uri="{28A0092B-C50C-407E-A947-70E740481C1C}">
                <a14:useLocalDpi xmlns:a14="http://schemas.microsoft.com/office/drawing/2010/main" val="0"/>
              </a:ext>
            </a:extLst>
          </a:blip>
          <a:srcRect b="14853"/>
          <a:stretch/>
        </p:blipFill>
        <p:spPr bwMode="auto">
          <a:xfrm>
            <a:off x="8125477" y="1700674"/>
            <a:ext cx="3711958" cy="1958975"/>
          </a:xfrm>
          <a:prstGeom prst="rect">
            <a:avLst/>
          </a:prstGeom>
          <a:noFill/>
          <a:ln>
            <a:noFill/>
          </a:ln>
          <a:extLst>
            <a:ext uri="{53640926-AAD7-44D8-BBD7-CCE9431645EC}">
              <a14:shadowObscured xmlns:a14="http://schemas.microsoft.com/office/drawing/2010/main"/>
            </a:ext>
          </a:extLst>
        </p:spPr>
      </p:pic>
      <p:pic>
        <p:nvPicPr>
          <p:cNvPr id="30" name="Imagen 29" descr="Resultado de imagen para TEST DE VITALIDAD TEST DE EOSINA">
            <a:extLst>
              <a:ext uri="{FF2B5EF4-FFF2-40B4-BE49-F238E27FC236}">
                <a16:creationId xmlns:a16="http://schemas.microsoft.com/office/drawing/2014/main" xmlns="" id="{8F962B28-D563-4C24-AD70-5713EC84F152}"/>
              </a:ext>
            </a:extLst>
          </p:cNvPr>
          <p:cNvPicPr/>
          <p:nvPr/>
        </p:nvPicPr>
        <p:blipFill rotWithShape="1">
          <a:blip r:embed="rId9">
            <a:extLst>
              <a:ext uri="{28A0092B-C50C-407E-A947-70E740481C1C}">
                <a14:useLocalDpi xmlns:a14="http://schemas.microsoft.com/office/drawing/2010/main" val="0"/>
              </a:ext>
            </a:extLst>
          </a:blip>
          <a:srcRect l="1533" t="3183" r="3656" b="8634"/>
          <a:stretch/>
        </p:blipFill>
        <p:spPr bwMode="auto">
          <a:xfrm>
            <a:off x="5858527" y="4238909"/>
            <a:ext cx="1673225" cy="1378619"/>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3073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xmlns="" id="{E3DD7120-5CE8-4A8A-8B36-8C0D224F4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6855" y="5949280"/>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ector recto 2"/>
          <p:cNvCxnSpPr/>
          <p:nvPr/>
        </p:nvCxnSpPr>
        <p:spPr>
          <a:xfrm flipV="1">
            <a:off x="432915" y="787736"/>
            <a:ext cx="2606034" cy="1319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432915" y="174911"/>
            <a:ext cx="247298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ángulo 4"/>
          <p:cNvSpPr/>
          <p:nvPr/>
        </p:nvSpPr>
        <p:spPr>
          <a:xfrm>
            <a:off x="1023054" y="5447013"/>
            <a:ext cx="3098079" cy="584263"/>
          </a:xfrm>
          <a:prstGeom prst="rect">
            <a:avLst/>
          </a:prstGeom>
        </p:spPr>
        <p:txBody>
          <a:bodyPr wrap="square">
            <a:spAutoFit/>
          </a:bodyPr>
          <a:lstStyle/>
          <a:p>
            <a:r>
              <a:rPr lang="es-ES" sz="1600" dirty="0">
                <a:latin typeface="Times New Roman" panose="02020603050405020304" pitchFamily="18" charset="0"/>
                <a:cs typeface="Times New Roman" panose="02020603050405020304" pitchFamily="18" charset="0"/>
              </a:rPr>
              <a:t>Fuente: (Google Maps, 2015)</a:t>
            </a:r>
            <a:endParaRPr lang="es-EC" sz="1600" dirty="0">
              <a:latin typeface="Times New Roman" panose="02020603050405020304" pitchFamily="18" charset="0"/>
              <a:cs typeface="Times New Roman" panose="02020603050405020304" pitchFamily="18" charset="0"/>
            </a:endParaRPr>
          </a:p>
          <a:p>
            <a:pPr marR="1004570" algn="ctr">
              <a:lnSpc>
                <a:spcPct val="107000"/>
              </a:lnSpc>
              <a:spcAft>
                <a:spcPts val="800"/>
              </a:spcAft>
            </a:pPr>
            <a:r>
              <a:rPr lang="es-EC" sz="1600" dirty="0">
                <a:latin typeface="Times New Roman" panose="02020603050405020304" pitchFamily="18" charset="0"/>
                <a:ea typeface="Calibri" panose="020F0502020204030204" pitchFamily="34" charset="0"/>
                <a:cs typeface="Times New Roman" panose="02020603050405020304" pitchFamily="18" charset="0"/>
              </a:rPr>
              <a:t> </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ángulo 6"/>
          <p:cNvSpPr/>
          <p:nvPr/>
        </p:nvSpPr>
        <p:spPr>
          <a:xfrm>
            <a:off x="501369" y="1392858"/>
            <a:ext cx="3817071" cy="614079"/>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lvl="1">
              <a:lnSpc>
                <a:spcPct val="200000"/>
              </a:lnSpc>
              <a:spcBef>
                <a:spcPts val="2400"/>
              </a:spcBef>
              <a:spcAft>
                <a:spcPts val="0"/>
              </a:spcAft>
              <a:tabLst>
                <a:tab pos="449580" algn="l"/>
              </a:tabLst>
            </a:pPr>
            <a:r>
              <a:rPr lang="es-ES" sz="2000" kern="0" dirty="0">
                <a:solidFill>
                  <a:srgbClr val="000000"/>
                </a:solidFill>
                <a:latin typeface="Times New Roman" panose="02020603050405020304" pitchFamily="18" charset="0"/>
                <a:ea typeface="Times New Roman" panose="02020603050405020304" pitchFamily="18" charset="0"/>
              </a:rPr>
              <a:t>ÁREA DE INVESTIGACIÓN</a:t>
            </a:r>
            <a:endParaRPr lang="es-EC" sz="2000" kern="0" dirty="0">
              <a:solidFill>
                <a:srgbClr val="000000"/>
              </a:solidFill>
              <a:effectLst/>
              <a:latin typeface="Times New Roman" panose="02020603050405020304" pitchFamily="18" charset="0"/>
              <a:ea typeface="Times New Roman" panose="02020603050405020304" pitchFamily="18" charset="0"/>
            </a:endParaRPr>
          </a:p>
        </p:txBody>
      </p:sp>
      <p:grpSp>
        <p:nvGrpSpPr>
          <p:cNvPr id="12" name="Grupo 11">
            <a:extLst>
              <a:ext uri="{FF2B5EF4-FFF2-40B4-BE49-F238E27FC236}">
                <a16:creationId xmlns:a16="http://schemas.microsoft.com/office/drawing/2014/main" xmlns="" id="{60C2A6EA-3DC8-42E4-BF87-042CEDA20D1C}"/>
              </a:ext>
            </a:extLst>
          </p:cNvPr>
          <p:cNvGrpSpPr/>
          <p:nvPr/>
        </p:nvGrpSpPr>
        <p:grpSpPr>
          <a:xfrm>
            <a:off x="166023" y="2399208"/>
            <a:ext cx="3955110" cy="2369097"/>
            <a:chOff x="39523" y="2723478"/>
            <a:chExt cx="3955110" cy="2369097"/>
          </a:xfrm>
        </p:grpSpPr>
        <p:pic>
          <p:nvPicPr>
            <p:cNvPr id="6" name="Imagen 5"/>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50636" t="1619" r="1464" b="1396"/>
            <a:stretch/>
          </p:blipFill>
          <p:spPr bwMode="auto">
            <a:xfrm>
              <a:off x="1928625" y="2777644"/>
              <a:ext cx="2066008" cy="2301874"/>
            </a:xfrm>
            <a:prstGeom prst="ellipse">
              <a:avLst/>
            </a:prstGeom>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xmlns="" id="{09F042E4-8EA0-449B-AAFE-F0C15CE931BB}"/>
                </a:ext>
              </a:extLst>
            </p:cNvPr>
            <p:cNvPicPr/>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39523" y="2723478"/>
              <a:ext cx="2066008" cy="2369097"/>
            </a:xfrm>
            <a:prstGeom prst="ellipse">
              <a:avLst/>
            </a:prstGeom>
            <a:noFill/>
            <a:ln>
              <a:noFill/>
            </a:ln>
          </p:spPr>
        </p:pic>
      </p:grpSp>
      <p:pic>
        <p:nvPicPr>
          <p:cNvPr id="9" name="Imagen 8">
            <a:extLst>
              <a:ext uri="{FF2B5EF4-FFF2-40B4-BE49-F238E27FC236}">
                <a16:creationId xmlns:a16="http://schemas.microsoft.com/office/drawing/2014/main" xmlns="" id="{872EC4CB-4046-48B4-B10D-41CABA49987B}"/>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9324769" y="4289841"/>
            <a:ext cx="2740964" cy="1525091"/>
          </a:xfrm>
          <a:prstGeom prst="rect">
            <a:avLst/>
          </a:prstGeom>
        </p:spPr>
      </p:pic>
      <p:pic>
        <p:nvPicPr>
          <p:cNvPr id="10" name="Imagen 9">
            <a:extLst>
              <a:ext uri="{FF2B5EF4-FFF2-40B4-BE49-F238E27FC236}">
                <a16:creationId xmlns:a16="http://schemas.microsoft.com/office/drawing/2014/main" xmlns="" id="{18B8C5D0-F775-4C35-A88A-0BEE37C0F9F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26123" t="13559" r="21063"/>
          <a:stretch/>
        </p:blipFill>
        <p:spPr>
          <a:xfrm>
            <a:off x="7187910" y="1473471"/>
            <a:ext cx="2185061" cy="2189375"/>
          </a:xfrm>
          <a:prstGeom prst="ellipse">
            <a:avLst/>
          </a:prstGeom>
        </p:spPr>
      </p:pic>
      <p:pic>
        <p:nvPicPr>
          <p:cNvPr id="11" name="Imagen 10">
            <a:extLst>
              <a:ext uri="{FF2B5EF4-FFF2-40B4-BE49-F238E27FC236}">
                <a16:creationId xmlns:a16="http://schemas.microsoft.com/office/drawing/2014/main" xmlns="" id="{7EDB34C6-C6AC-454C-A061-046874764348}"/>
              </a:ext>
            </a:extLst>
          </p:cNvPr>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9816708" y="1895575"/>
            <a:ext cx="2240851" cy="2189376"/>
          </a:xfrm>
          <a:prstGeom prst="ellipse">
            <a:avLst/>
          </a:prstGeom>
        </p:spPr>
      </p:pic>
      <p:pic>
        <p:nvPicPr>
          <p:cNvPr id="13" name="Imagen 12">
            <a:extLst>
              <a:ext uri="{FF2B5EF4-FFF2-40B4-BE49-F238E27FC236}">
                <a16:creationId xmlns:a16="http://schemas.microsoft.com/office/drawing/2014/main" xmlns="" id="{31802609-28AE-4720-9D1E-E26110BA9378}"/>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tretch>
            <a:fillRect/>
          </a:stretch>
        </p:blipFill>
        <p:spPr>
          <a:xfrm>
            <a:off x="7042405" y="3902502"/>
            <a:ext cx="2282364" cy="2299767"/>
          </a:xfrm>
          <a:prstGeom prst="ellipse">
            <a:avLst/>
          </a:prstGeom>
        </p:spPr>
      </p:pic>
      <p:sp>
        <p:nvSpPr>
          <p:cNvPr id="14" name="Rectángulo 13">
            <a:extLst>
              <a:ext uri="{FF2B5EF4-FFF2-40B4-BE49-F238E27FC236}">
                <a16:creationId xmlns:a16="http://schemas.microsoft.com/office/drawing/2014/main" xmlns="" id="{D9008103-4E71-45E7-B4DE-8ED943E55C6F}"/>
              </a:ext>
            </a:extLst>
          </p:cNvPr>
          <p:cNvSpPr/>
          <p:nvPr/>
        </p:nvSpPr>
        <p:spPr>
          <a:xfrm>
            <a:off x="6627310" y="574819"/>
            <a:ext cx="3420366" cy="61407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gn="ctr">
              <a:lnSpc>
                <a:spcPct val="200000"/>
              </a:lnSpc>
              <a:spcBef>
                <a:spcPts val="2400"/>
              </a:spcBef>
              <a:spcAft>
                <a:spcPts val="0"/>
              </a:spcAft>
              <a:tabLst>
                <a:tab pos="449580" algn="l"/>
              </a:tabLst>
            </a:pPr>
            <a:r>
              <a:rPr lang="es-ES" sz="2000" kern="0" dirty="0">
                <a:solidFill>
                  <a:srgbClr val="000000"/>
                </a:solidFill>
                <a:latin typeface="Times New Roman" panose="02020603050405020304" pitchFamily="18" charset="0"/>
                <a:ea typeface="Times New Roman" panose="02020603050405020304" pitchFamily="18" charset="0"/>
              </a:rPr>
              <a:t>SELECCIÓN</a:t>
            </a:r>
            <a:endParaRPr lang="es-EC" sz="2000" kern="0" dirty="0">
              <a:solidFill>
                <a:srgbClr val="000000"/>
              </a:solidFill>
              <a:effectLst/>
              <a:latin typeface="Times New Roman" panose="02020603050405020304" pitchFamily="18" charset="0"/>
              <a:ea typeface="Times New Roman" panose="02020603050405020304" pitchFamily="18" charset="0"/>
            </a:endParaRPr>
          </a:p>
        </p:txBody>
      </p:sp>
      <p:sp>
        <p:nvSpPr>
          <p:cNvPr id="2" name="Rectángulo 1">
            <a:extLst>
              <a:ext uri="{FF2B5EF4-FFF2-40B4-BE49-F238E27FC236}">
                <a16:creationId xmlns:a16="http://schemas.microsoft.com/office/drawing/2014/main" xmlns="" id="{F7B534B0-4CEA-4F27-95DA-C32D3DC5C4B7}"/>
              </a:ext>
            </a:extLst>
          </p:cNvPr>
          <p:cNvSpPr/>
          <p:nvPr/>
        </p:nvSpPr>
        <p:spPr>
          <a:xfrm>
            <a:off x="126267" y="2340901"/>
            <a:ext cx="4028984" cy="2948387"/>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6" name="CuadroTexto 15">
            <a:extLst>
              <a:ext uri="{FF2B5EF4-FFF2-40B4-BE49-F238E27FC236}">
                <a16:creationId xmlns:a16="http://schemas.microsoft.com/office/drawing/2014/main" xmlns="" id="{FC072D46-17DE-4F07-A856-A0897E1B22B6}"/>
              </a:ext>
            </a:extLst>
          </p:cNvPr>
          <p:cNvSpPr txBox="1"/>
          <p:nvPr/>
        </p:nvSpPr>
        <p:spPr>
          <a:xfrm>
            <a:off x="501369" y="4840651"/>
            <a:ext cx="112864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CENIAC</a:t>
            </a:r>
          </a:p>
        </p:txBody>
      </p:sp>
      <p:sp>
        <p:nvSpPr>
          <p:cNvPr id="17" name="CuadroTexto 16">
            <a:extLst>
              <a:ext uri="{FF2B5EF4-FFF2-40B4-BE49-F238E27FC236}">
                <a16:creationId xmlns:a16="http://schemas.microsoft.com/office/drawing/2014/main" xmlns="" id="{4FC569CD-E5ED-4E0F-8169-B4AC130BAEAA}"/>
              </a:ext>
            </a:extLst>
          </p:cNvPr>
          <p:cNvSpPr txBox="1"/>
          <p:nvPr/>
        </p:nvSpPr>
        <p:spPr>
          <a:xfrm>
            <a:off x="2581443" y="4867721"/>
            <a:ext cx="112864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dirty="0">
                <a:latin typeface="Times New Roman" panose="02020603050405020304" pitchFamily="18" charset="0"/>
                <a:cs typeface="Times New Roman" panose="02020603050405020304" pitchFamily="18" charset="0"/>
              </a:rPr>
              <a:t>IASA I</a:t>
            </a:r>
          </a:p>
        </p:txBody>
      </p:sp>
      <p:sp>
        <p:nvSpPr>
          <p:cNvPr id="18" name="Flecha: a la derecha 17">
            <a:extLst>
              <a:ext uri="{FF2B5EF4-FFF2-40B4-BE49-F238E27FC236}">
                <a16:creationId xmlns:a16="http://schemas.microsoft.com/office/drawing/2014/main" xmlns="" id="{2B60AB3F-C277-43DC-A77D-5B5D84387E47}"/>
              </a:ext>
            </a:extLst>
          </p:cNvPr>
          <p:cNvSpPr/>
          <p:nvPr/>
        </p:nvSpPr>
        <p:spPr>
          <a:xfrm>
            <a:off x="4490438" y="4506103"/>
            <a:ext cx="2450345" cy="794802"/>
          </a:xfrm>
          <a:prstGeom prst="rightArrow">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s-ES" sz="2000" kern="0" dirty="0">
                <a:solidFill>
                  <a:srgbClr val="000000"/>
                </a:solidFill>
                <a:latin typeface="Times New Roman" panose="02020603050405020304" pitchFamily="18" charset="0"/>
                <a:ea typeface="Times New Roman" panose="02020603050405020304" pitchFamily="18" charset="0"/>
              </a:rPr>
              <a:t>IDENTIFICACIÓN</a:t>
            </a:r>
            <a:endParaRPr lang="es-EC" sz="2000" dirty="0"/>
          </a:p>
        </p:txBody>
      </p:sp>
      <p:pic>
        <p:nvPicPr>
          <p:cNvPr id="19" name="Imagen 18">
            <a:extLst>
              <a:ext uri="{FF2B5EF4-FFF2-40B4-BE49-F238E27FC236}">
                <a16:creationId xmlns:a16="http://schemas.microsoft.com/office/drawing/2014/main" xmlns="" id="{C99B6FE7-1750-4FE1-B918-BC5577981B07}"/>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50000"/>
                    </a14:imgEffect>
                  </a14:imgLayer>
                </a14:imgProps>
              </a:ext>
            </a:extLst>
          </a:blip>
          <a:srcRect l="19891" t="17227" r="18597" b="10677"/>
          <a:stretch/>
        </p:blipFill>
        <p:spPr>
          <a:xfrm>
            <a:off x="4604849" y="1877775"/>
            <a:ext cx="2240851" cy="2224976"/>
          </a:xfrm>
          <a:prstGeom prst="ellipse">
            <a:avLst/>
          </a:prstGeom>
        </p:spPr>
      </p:pic>
      <p:sp>
        <p:nvSpPr>
          <p:cNvPr id="20" name="Elipse 19">
            <a:extLst>
              <a:ext uri="{FF2B5EF4-FFF2-40B4-BE49-F238E27FC236}">
                <a16:creationId xmlns:a16="http://schemas.microsoft.com/office/drawing/2014/main" xmlns="" id="{BD49FD2D-07E8-486D-9D0B-A3AC422DB337}"/>
              </a:ext>
            </a:extLst>
          </p:cNvPr>
          <p:cNvSpPr/>
          <p:nvPr/>
        </p:nvSpPr>
        <p:spPr>
          <a:xfrm>
            <a:off x="4440508" y="1802560"/>
            <a:ext cx="2601897" cy="24872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Elipse 20">
            <a:extLst>
              <a:ext uri="{FF2B5EF4-FFF2-40B4-BE49-F238E27FC236}">
                <a16:creationId xmlns:a16="http://schemas.microsoft.com/office/drawing/2014/main" xmlns="" id="{838440E5-8466-47D9-9A22-456C95FF6E5F}"/>
              </a:ext>
            </a:extLst>
          </p:cNvPr>
          <p:cNvSpPr/>
          <p:nvPr/>
        </p:nvSpPr>
        <p:spPr>
          <a:xfrm>
            <a:off x="7036545" y="1387802"/>
            <a:ext cx="2601897" cy="24201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Elipse 21">
            <a:extLst>
              <a:ext uri="{FF2B5EF4-FFF2-40B4-BE49-F238E27FC236}">
                <a16:creationId xmlns:a16="http://schemas.microsoft.com/office/drawing/2014/main" xmlns="" id="{138A7D5B-9F91-408C-B61A-E9DA59B7B3B3}"/>
              </a:ext>
            </a:extLst>
          </p:cNvPr>
          <p:cNvSpPr/>
          <p:nvPr/>
        </p:nvSpPr>
        <p:spPr>
          <a:xfrm>
            <a:off x="9745400" y="1786053"/>
            <a:ext cx="2399846" cy="24201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Elipse 22">
            <a:extLst>
              <a:ext uri="{FF2B5EF4-FFF2-40B4-BE49-F238E27FC236}">
                <a16:creationId xmlns:a16="http://schemas.microsoft.com/office/drawing/2014/main" xmlns="" id="{B5DADCA4-9320-4386-B979-801BC16CC0E5}"/>
              </a:ext>
            </a:extLst>
          </p:cNvPr>
          <p:cNvSpPr/>
          <p:nvPr/>
        </p:nvSpPr>
        <p:spPr>
          <a:xfrm>
            <a:off x="6894591" y="3815094"/>
            <a:ext cx="2601897" cy="24201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42303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Rectángulo"/>
          <p:cNvSpPr/>
          <p:nvPr/>
        </p:nvSpPr>
        <p:spPr>
          <a:xfrm>
            <a:off x="5399664" y="666842"/>
            <a:ext cx="2178994"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C" sz="2000" dirty="0">
                <a:latin typeface="Times New Roman" panose="02020603050405020304" pitchFamily="18" charset="0"/>
                <a:cs typeface="Times New Roman" panose="02020603050405020304" pitchFamily="18" charset="0"/>
              </a:rPr>
              <a:t>FASE DE CAMPO</a:t>
            </a:r>
            <a:endParaRPr lang="es-ES" sz="2000" dirty="0">
              <a:latin typeface="Times New Roman" panose="02020603050405020304" pitchFamily="18" charset="0"/>
              <a:cs typeface="Times New Roman" panose="02020603050405020304" pitchFamily="18" charset="0"/>
            </a:endParaRPr>
          </a:p>
        </p:txBody>
      </p:sp>
      <p:sp>
        <p:nvSpPr>
          <p:cNvPr id="4" name="4 Rectángulo"/>
          <p:cNvSpPr/>
          <p:nvPr/>
        </p:nvSpPr>
        <p:spPr>
          <a:xfrm>
            <a:off x="1598375" y="1208677"/>
            <a:ext cx="4241867"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just"/>
            <a:r>
              <a:rPr lang="es-EC" sz="2000" dirty="0">
                <a:latin typeface="Times New Roman" panose="02020603050405020304" pitchFamily="18" charset="0"/>
                <a:cs typeface="Times New Roman" panose="02020603050405020304" pitchFamily="18" charset="0"/>
              </a:rPr>
              <a:t>Medición de parámetros morfométricos</a:t>
            </a:r>
          </a:p>
        </p:txBody>
      </p:sp>
      <p:sp>
        <p:nvSpPr>
          <p:cNvPr id="5" name="Rectángulo 4"/>
          <p:cNvSpPr/>
          <p:nvPr/>
        </p:nvSpPr>
        <p:spPr>
          <a:xfrm>
            <a:off x="703119" y="1949006"/>
            <a:ext cx="6032380" cy="1631216"/>
          </a:xfrm>
          <a:prstGeom prst="rect">
            <a:avLst/>
          </a:prstGeom>
        </p:spPr>
        <p:txBody>
          <a:bodyPr wrap="square">
            <a:spAutoFit/>
          </a:bodyPr>
          <a:lstStyle/>
          <a:p>
            <a:pPr algn="just"/>
            <a:r>
              <a:rPr lang="es-ES" sz="2000" dirty="0">
                <a:latin typeface="Times New Roman" panose="02020603050405020304" pitchFamily="18" charset="0"/>
                <a:ea typeface="Calibri" panose="020F0502020204030204" pitchFamily="34" charset="0"/>
              </a:rPr>
              <a:t>Los datos de los parámetros morfométricos (peso corporal y longitud total) fueron registrados desde el día 02 de </a:t>
            </a:r>
            <a:r>
              <a:rPr lang="es-ES" sz="2000" dirty="0" smtClean="0">
                <a:latin typeface="Times New Roman" panose="02020603050405020304" pitchFamily="18" charset="0"/>
                <a:ea typeface="Calibri" panose="020F0502020204030204" pitchFamily="34" charset="0"/>
              </a:rPr>
              <a:t>julio </a:t>
            </a:r>
            <a:r>
              <a:rPr lang="es-ES" sz="2000" dirty="0">
                <a:latin typeface="Times New Roman" panose="02020603050405020304" pitchFamily="18" charset="0"/>
                <a:ea typeface="Calibri" panose="020F0502020204030204" pitchFamily="34" charset="0"/>
              </a:rPr>
              <a:t>hasta el 29 de agosto presente año, la frecuencia del muestreo se realizó con cada extracción seminal.</a:t>
            </a:r>
            <a:endParaRPr lang="es-EC" sz="2000" dirty="0"/>
          </a:p>
        </p:txBody>
      </p:sp>
      <p:cxnSp>
        <p:nvCxnSpPr>
          <p:cNvPr id="6" name="Conector recto 5"/>
          <p:cNvCxnSpPr/>
          <p:nvPr/>
        </p:nvCxnSpPr>
        <p:spPr>
          <a:xfrm>
            <a:off x="483399" y="867003"/>
            <a:ext cx="2606034" cy="23025"/>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458152" y="284633"/>
            <a:ext cx="247298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xmlns="" id="{BD4E59D7-485D-4995-857A-8FC4CD1CC109}"/>
              </a:ext>
            </a:extLst>
          </p:cNvPr>
          <p:cNvPicPr>
            <a:picLocks noChangeAspect="1"/>
          </p:cNvPicPr>
          <p:nvPr/>
        </p:nvPicPr>
        <p:blipFill rotWithShape="1">
          <a:blip r:embed="rId3">
            <a:extLst>
              <a:ext uri="{28A0092B-C50C-407E-A947-70E740481C1C}">
                <a14:useLocalDpi xmlns:a14="http://schemas.microsoft.com/office/drawing/2010/main" val="0"/>
              </a:ext>
            </a:extLst>
          </a:blip>
          <a:srcRect l="22581" t="31860" r="24302" b="2940"/>
          <a:stretch/>
        </p:blipFill>
        <p:spPr>
          <a:xfrm>
            <a:off x="458152" y="3606726"/>
            <a:ext cx="2988931" cy="2541136"/>
          </a:xfrm>
          <a:prstGeom prst="ellipse">
            <a:avLst/>
          </a:prstGeom>
        </p:spPr>
      </p:pic>
      <p:pic>
        <p:nvPicPr>
          <p:cNvPr id="9" name="Imagen 8">
            <a:extLst>
              <a:ext uri="{FF2B5EF4-FFF2-40B4-BE49-F238E27FC236}">
                <a16:creationId xmlns:a16="http://schemas.microsoft.com/office/drawing/2014/main" xmlns="" id="{F2150724-0DB1-4232-80E3-AEA98E39CF5E}"/>
              </a:ext>
            </a:extLst>
          </p:cNvPr>
          <p:cNvPicPr>
            <a:picLocks noChangeAspect="1"/>
          </p:cNvPicPr>
          <p:nvPr/>
        </p:nvPicPr>
        <p:blipFill rotWithShape="1">
          <a:blip r:embed="rId4">
            <a:extLst>
              <a:ext uri="{28A0092B-C50C-407E-A947-70E740481C1C}">
                <a14:useLocalDpi xmlns:a14="http://schemas.microsoft.com/office/drawing/2010/main" val="0"/>
              </a:ext>
            </a:extLst>
          </a:blip>
          <a:srcRect l="18471" t="27386" r="19140" b="-3189"/>
          <a:stretch/>
        </p:blipFill>
        <p:spPr>
          <a:xfrm>
            <a:off x="3893284" y="3580222"/>
            <a:ext cx="2857713" cy="2541136"/>
          </a:xfrm>
          <a:prstGeom prst="ellipse">
            <a:avLst/>
          </a:prstGeom>
        </p:spPr>
      </p:pic>
      <p:sp>
        <p:nvSpPr>
          <p:cNvPr id="10" name="4 Rectángulo">
            <a:extLst>
              <a:ext uri="{FF2B5EF4-FFF2-40B4-BE49-F238E27FC236}">
                <a16:creationId xmlns:a16="http://schemas.microsoft.com/office/drawing/2014/main" xmlns="" id="{2DEF36E7-EDDE-4B25-9A2C-395B99A8F404}"/>
              </a:ext>
            </a:extLst>
          </p:cNvPr>
          <p:cNvSpPr/>
          <p:nvPr/>
        </p:nvSpPr>
        <p:spPr>
          <a:xfrm>
            <a:off x="8419457" y="1091754"/>
            <a:ext cx="1991251"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r>
              <a:rPr lang="es-EC" sz="2000" dirty="0">
                <a:latin typeface="Times New Roman" panose="02020603050405020304" pitchFamily="18" charset="0"/>
                <a:cs typeface="Times New Roman" panose="02020603050405020304" pitchFamily="18" charset="0"/>
              </a:rPr>
              <a:t>Colecta de semen</a:t>
            </a:r>
          </a:p>
        </p:txBody>
      </p:sp>
      <p:pic>
        <p:nvPicPr>
          <p:cNvPr id="11" name="Imagen 10">
            <a:extLst>
              <a:ext uri="{FF2B5EF4-FFF2-40B4-BE49-F238E27FC236}">
                <a16:creationId xmlns:a16="http://schemas.microsoft.com/office/drawing/2014/main" xmlns="" id="{A466764A-98AD-4982-8824-A20F3AB156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999" t="7149" r="28122"/>
          <a:stretch/>
        </p:blipFill>
        <p:spPr>
          <a:xfrm>
            <a:off x="7007201" y="1599559"/>
            <a:ext cx="2335582" cy="1980663"/>
          </a:xfrm>
          <a:prstGeom prst="ellipse">
            <a:avLst/>
          </a:prstGeom>
        </p:spPr>
      </p:pic>
      <p:sp>
        <p:nvSpPr>
          <p:cNvPr id="13" name="4 Rectángulo">
            <a:extLst>
              <a:ext uri="{FF2B5EF4-FFF2-40B4-BE49-F238E27FC236}">
                <a16:creationId xmlns:a16="http://schemas.microsoft.com/office/drawing/2014/main" xmlns="" id="{10686B55-69C7-4630-9836-A5D3C0586358}"/>
              </a:ext>
            </a:extLst>
          </p:cNvPr>
          <p:cNvSpPr/>
          <p:nvPr/>
        </p:nvSpPr>
        <p:spPr>
          <a:xfrm>
            <a:off x="8248737" y="3722727"/>
            <a:ext cx="2332690" cy="400110"/>
          </a:xfrm>
          <a:prstGeom prst="rect">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a:spAutoFit/>
          </a:bodyPr>
          <a:lstStyle/>
          <a:p>
            <a:pPr algn="just"/>
            <a:r>
              <a:rPr lang="es-EC" sz="2000" dirty="0">
                <a:latin typeface="Times New Roman" panose="02020603050405020304" pitchFamily="18" charset="0"/>
                <a:cs typeface="Times New Roman" panose="02020603050405020304" pitchFamily="18" charset="0"/>
              </a:rPr>
              <a:t>Extracción de sangre</a:t>
            </a:r>
          </a:p>
        </p:txBody>
      </p:sp>
      <p:pic>
        <p:nvPicPr>
          <p:cNvPr id="14" name="Imagen 13">
            <a:extLst>
              <a:ext uri="{FF2B5EF4-FFF2-40B4-BE49-F238E27FC236}">
                <a16:creationId xmlns:a16="http://schemas.microsoft.com/office/drawing/2014/main" xmlns="" id="{6F75B710-F2FB-4CA3-869B-A7E8D2463BE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40516" t="19723" r="41304" b="32359"/>
          <a:stretch/>
        </p:blipFill>
        <p:spPr>
          <a:xfrm>
            <a:off x="9603758" y="1571403"/>
            <a:ext cx="2492206" cy="2102562"/>
          </a:xfrm>
          <a:prstGeom prst="ellipse">
            <a:avLst/>
          </a:prstGeom>
        </p:spPr>
      </p:pic>
      <p:pic>
        <p:nvPicPr>
          <p:cNvPr id="15" name="Imagen 14">
            <a:extLst>
              <a:ext uri="{FF2B5EF4-FFF2-40B4-BE49-F238E27FC236}">
                <a16:creationId xmlns:a16="http://schemas.microsoft.com/office/drawing/2014/main" xmlns="" id="{96B53EE7-B687-4812-BD2D-11C207E44B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972" t="10712" r="22297" b="-1105"/>
          <a:stretch/>
        </p:blipFill>
        <p:spPr>
          <a:xfrm>
            <a:off x="8331303" y="4164644"/>
            <a:ext cx="2395998" cy="1813554"/>
          </a:xfrm>
          <a:prstGeom prst="ellipse">
            <a:avLst/>
          </a:prstGeom>
        </p:spPr>
      </p:pic>
      <p:pic>
        <p:nvPicPr>
          <p:cNvPr id="16" name="Picture 4">
            <a:extLst>
              <a:ext uri="{FF2B5EF4-FFF2-40B4-BE49-F238E27FC236}">
                <a16:creationId xmlns:a16="http://schemas.microsoft.com/office/drawing/2014/main" xmlns="" id="{CBFD7F53-6E2C-4CB6-A6AB-76D398F62D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56855" y="6042044"/>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ipse 1">
            <a:extLst>
              <a:ext uri="{FF2B5EF4-FFF2-40B4-BE49-F238E27FC236}">
                <a16:creationId xmlns:a16="http://schemas.microsoft.com/office/drawing/2014/main" xmlns="" id="{AA64439C-A6BF-4E78-A3B3-12E8AB2FFD30}"/>
              </a:ext>
            </a:extLst>
          </p:cNvPr>
          <p:cNvSpPr/>
          <p:nvPr/>
        </p:nvSpPr>
        <p:spPr>
          <a:xfrm>
            <a:off x="344557" y="3498075"/>
            <a:ext cx="3199695" cy="27404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7" name="Elipse 16">
            <a:extLst>
              <a:ext uri="{FF2B5EF4-FFF2-40B4-BE49-F238E27FC236}">
                <a16:creationId xmlns:a16="http://schemas.microsoft.com/office/drawing/2014/main" xmlns="" id="{80A78E5C-4287-4020-A1DA-EAAB18E46459}"/>
              </a:ext>
            </a:extLst>
          </p:cNvPr>
          <p:cNvSpPr/>
          <p:nvPr/>
        </p:nvSpPr>
        <p:spPr>
          <a:xfrm>
            <a:off x="3815954" y="3444350"/>
            <a:ext cx="3086101" cy="281715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8" name="Elipse 17">
            <a:extLst>
              <a:ext uri="{FF2B5EF4-FFF2-40B4-BE49-F238E27FC236}">
                <a16:creationId xmlns:a16="http://schemas.microsoft.com/office/drawing/2014/main" xmlns="" id="{5DCC1E45-C03F-4AC1-AAD0-D9FBD3436530}"/>
              </a:ext>
            </a:extLst>
          </p:cNvPr>
          <p:cNvSpPr/>
          <p:nvPr/>
        </p:nvSpPr>
        <p:spPr>
          <a:xfrm>
            <a:off x="6828327" y="1491864"/>
            <a:ext cx="2675647" cy="22141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Elipse 18">
            <a:extLst>
              <a:ext uri="{FF2B5EF4-FFF2-40B4-BE49-F238E27FC236}">
                <a16:creationId xmlns:a16="http://schemas.microsoft.com/office/drawing/2014/main" xmlns="" id="{D48295F2-2205-4CC0-B495-CE7841B79906}"/>
              </a:ext>
            </a:extLst>
          </p:cNvPr>
          <p:cNvSpPr/>
          <p:nvPr/>
        </p:nvSpPr>
        <p:spPr>
          <a:xfrm>
            <a:off x="9525145" y="1486774"/>
            <a:ext cx="2666856" cy="22141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Elipse 19">
            <a:extLst>
              <a:ext uri="{FF2B5EF4-FFF2-40B4-BE49-F238E27FC236}">
                <a16:creationId xmlns:a16="http://schemas.microsoft.com/office/drawing/2014/main" xmlns="" id="{0FAB2026-4B53-46C3-ABB4-724C5438DF68}"/>
              </a:ext>
            </a:extLst>
          </p:cNvPr>
          <p:cNvSpPr/>
          <p:nvPr/>
        </p:nvSpPr>
        <p:spPr>
          <a:xfrm>
            <a:off x="8187321" y="4130894"/>
            <a:ext cx="2675647" cy="191115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39148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5 Rectángulo"/>
          <p:cNvSpPr/>
          <p:nvPr/>
        </p:nvSpPr>
        <p:spPr>
          <a:xfrm>
            <a:off x="6338144" y="1189421"/>
            <a:ext cx="2686954"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just"/>
            <a:r>
              <a:rPr lang="es-EC" sz="2000" dirty="0">
                <a:latin typeface="Times New Roman" panose="02020603050405020304" pitchFamily="18" charset="0"/>
                <a:cs typeface="Times New Roman" panose="02020603050405020304" pitchFamily="18" charset="0"/>
              </a:rPr>
              <a:t>Elaboración de alimento</a:t>
            </a:r>
          </a:p>
        </p:txBody>
      </p:sp>
      <p:sp>
        <p:nvSpPr>
          <p:cNvPr id="4" name="3 Rectángulo"/>
          <p:cNvSpPr/>
          <p:nvPr/>
        </p:nvSpPr>
        <p:spPr>
          <a:xfrm>
            <a:off x="4987524" y="676289"/>
            <a:ext cx="4580545"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C" sz="2000" dirty="0">
                <a:latin typeface="Times New Roman" panose="02020603050405020304" pitchFamily="18" charset="0"/>
                <a:cs typeface="Times New Roman" panose="02020603050405020304" pitchFamily="18" charset="0"/>
              </a:rPr>
              <a:t>FASE DE LABORATORIO</a:t>
            </a:r>
            <a:endParaRPr lang="es-ES" sz="2000" dirty="0">
              <a:latin typeface="Times New Roman" panose="02020603050405020304" pitchFamily="18" charset="0"/>
              <a:cs typeface="Times New Roman" panose="02020603050405020304" pitchFamily="18" charset="0"/>
            </a:endParaRPr>
          </a:p>
        </p:txBody>
      </p:sp>
      <p:cxnSp>
        <p:nvCxnSpPr>
          <p:cNvPr id="5" name="Conector recto 4"/>
          <p:cNvCxnSpPr/>
          <p:nvPr/>
        </p:nvCxnSpPr>
        <p:spPr>
          <a:xfrm>
            <a:off x="473256" y="739002"/>
            <a:ext cx="2606034" cy="23025"/>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ángulo 5"/>
          <p:cNvSpPr/>
          <p:nvPr/>
        </p:nvSpPr>
        <p:spPr>
          <a:xfrm>
            <a:off x="473256" y="292262"/>
            <a:ext cx="247298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xmlns="" id="{3C5E63CF-5538-4F1C-A7BD-C875F3740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427" y="3692047"/>
            <a:ext cx="4416343" cy="1933839"/>
          </a:xfrm>
          <a:prstGeom prst="rect">
            <a:avLst/>
          </a:prstGeom>
        </p:spPr>
      </p:pic>
      <p:pic>
        <p:nvPicPr>
          <p:cNvPr id="8" name="Imagen 7">
            <a:extLst>
              <a:ext uri="{FF2B5EF4-FFF2-40B4-BE49-F238E27FC236}">
                <a16:creationId xmlns:a16="http://schemas.microsoft.com/office/drawing/2014/main" xmlns="" id="{BD367CB3-5F1F-45FB-88FF-A8A2CDB0B1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0995"/>
          <a:stretch/>
        </p:blipFill>
        <p:spPr>
          <a:xfrm rot="5400000">
            <a:off x="4332975" y="3191094"/>
            <a:ext cx="1960820" cy="2962726"/>
          </a:xfrm>
          <a:prstGeom prst="rect">
            <a:avLst/>
          </a:prstGeom>
        </p:spPr>
      </p:pic>
      <p:pic>
        <p:nvPicPr>
          <p:cNvPr id="9" name="Imagen 8">
            <a:extLst>
              <a:ext uri="{FF2B5EF4-FFF2-40B4-BE49-F238E27FC236}">
                <a16:creationId xmlns:a16="http://schemas.microsoft.com/office/drawing/2014/main" xmlns="" id="{83185971-CE93-47A1-B1CE-448F7DBF0F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07012" y="1755533"/>
            <a:ext cx="4569848" cy="3170857"/>
          </a:xfrm>
          <a:prstGeom prst="rect">
            <a:avLst/>
          </a:prstGeom>
        </p:spPr>
      </p:pic>
      <p:pic>
        <p:nvPicPr>
          <p:cNvPr id="10" name="Imagen 9">
            <a:extLst>
              <a:ext uri="{FF2B5EF4-FFF2-40B4-BE49-F238E27FC236}">
                <a16:creationId xmlns:a16="http://schemas.microsoft.com/office/drawing/2014/main" xmlns="" id="{B395943F-1598-4834-A06A-25AA4D7FB5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9313" r="-1852" b="14194"/>
          <a:stretch/>
        </p:blipFill>
        <p:spPr>
          <a:xfrm>
            <a:off x="3680713" y="1857087"/>
            <a:ext cx="8001816" cy="1689404"/>
          </a:xfrm>
          <a:prstGeom prst="rect">
            <a:avLst/>
          </a:prstGeom>
        </p:spPr>
      </p:pic>
      <p:pic>
        <p:nvPicPr>
          <p:cNvPr id="11" name="Picture 4">
            <a:extLst>
              <a:ext uri="{FF2B5EF4-FFF2-40B4-BE49-F238E27FC236}">
                <a16:creationId xmlns:a16="http://schemas.microsoft.com/office/drawing/2014/main" xmlns="" id="{4F733E06-41A5-4477-99F4-5A8E403A94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4090" y="6131932"/>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uadroTexto 12">
            <a:extLst>
              <a:ext uri="{FF2B5EF4-FFF2-40B4-BE49-F238E27FC236}">
                <a16:creationId xmlns:a16="http://schemas.microsoft.com/office/drawing/2014/main" xmlns="" id="{0B004A80-25DF-4D3C-9958-6A8A035AD223}"/>
              </a:ext>
            </a:extLst>
          </p:cNvPr>
          <p:cNvSpPr txBox="1"/>
          <p:nvPr/>
        </p:nvSpPr>
        <p:spPr>
          <a:xfrm>
            <a:off x="1109894" y="5749225"/>
            <a:ext cx="1736035"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000" dirty="0">
                <a:latin typeface="Times New Roman" panose="02020603050405020304" pitchFamily="18" charset="0"/>
                <a:cs typeface="Times New Roman" panose="02020603050405020304" pitchFamily="18" charset="0"/>
              </a:rPr>
              <a:t>Alimento base</a:t>
            </a:r>
          </a:p>
        </p:txBody>
      </p:sp>
      <p:sp>
        <p:nvSpPr>
          <p:cNvPr id="14" name="CuadroTexto 13">
            <a:extLst>
              <a:ext uri="{FF2B5EF4-FFF2-40B4-BE49-F238E27FC236}">
                <a16:creationId xmlns:a16="http://schemas.microsoft.com/office/drawing/2014/main" xmlns="" id="{BAD7E41D-9810-4FD5-A560-A569DABEEA24}"/>
              </a:ext>
            </a:extLst>
          </p:cNvPr>
          <p:cNvSpPr txBox="1"/>
          <p:nvPr/>
        </p:nvSpPr>
        <p:spPr>
          <a:xfrm>
            <a:off x="4418862" y="5765889"/>
            <a:ext cx="2008442"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sz="2000" dirty="0">
                <a:latin typeface="Times New Roman" panose="02020603050405020304" pitchFamily="18" charset="0"/>
                <a:cs typeface="Times New Roman" panose="02020603050405020304" pitchFamily="18" charset="0"/>
              </a:rPr>
              <a:t>Formación pellet</a:t>
            </a:r>
          </a:p>
        </p:txBody>
      </p:sp>
      <p:sp>
        <p:nvSpPr>
          <p:cNvPr id="15" name="CuadroTexto 14">
            <a:extLst>
              <a:ext uri="{FF2B5EF4-FFF2-40B4-BE49-F238E27FC236}">
                <a16:creationId xmlns:a16="http://schemas.microsoft.com/office/drawing/2014/main" xmlns="" id="{3F5270E8-6FD3-4935-A717-5A503ADC9FF3}"/>
              </a:ext>
            </a:extLst>
          </p:cNvPr>
          <p:cNvSpPr txBox="1"/>
          <p:nvPr/>
        </p:nvSpPr>
        <p:spPr>
          <a:xfrm>
            <a:off x="8434299" y="5749225"/>
            <a:ext cx="200844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sz="2000" dirty="0">
                <a:latin typeface="Times New Roman" panose="02020603050405020304" pitchFamily="18" charset="0"/>
                <a:cs typeface="Times New Roman" panose="02020603050405020304" pitchFamily="18" charset="0"/>
              </a:rPr>
              <a:t>Formación pellet</a:t>
            </a:r>
          </a:p>
        </p:txBody>
      </p:sp>
      <p:sp>
        <p:nvSpPr>
          <p:cNvPr id="16" name="Rectángulo 15">
            <a:extLst>
              <a:ext uri="{FF2B5EF4-FFF2-40B4-BE49-F238E27FC236}">
                <a16:creationId xmlns:a16="http://schemas.microsoft.com/office/drawing/2014/main" xmlns="" id="{10A175CE-5E01-48A9-BAB0-8EA1FBF3C70F}"/>
              </a:ext>
            </a:extLst>
          </p:cNvPr>
          <p:cNvSpPr/>
          <p:nvPr/>
        </p:nvSpPr>
        <p:spPr>
          <a:xfrm>
            <a:off x="10283687" y="5949280"/>
            <a:ext cx="1908313" cy="200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5 Rectángulo">
            <a:extLst>
              <a:ext uri="{FF2B5EF4-FFF2-40B4-BE49-F238E27FC236}">
                <a16:creationId xmlns:a16="http://schemas.microsoft.com/office/drawing/2014/main" xmlns="" id="{E9A8B817-3AC8-48DC-A9A6-D73B1337D905}"/>
              </a:ext>
            </a:extLst>
          </p:cNvPr>
          <p:cNvSpPr/>
          <p:nvPr/>
        </p:nvSpPr>
        <p:spPr>
          <a:xfrm>
            <a:off x="10764226" y="3191910"/>
            <a:ext cx="470000"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just"/>
            <a:r>
              <a:rPr lang="es-EC" sz="2000" dirty="0">
                <a:latin typeface="Times New Roman" panose="02020603050405020304" pitchFamily="18" charset="0"/>
                <a:cs typeface="Times New Roman" panose="02020603050405020304" pitchFamily="18" charset="0"/>
              </a:rPr>
              <a:t>T1</a:t>
            </a:r>
          </a:p>
        </p:txBody>
      </p:sp>
      <p:sp>
        <p:nvSpPr>
          <p:cNvPr id="18" name="15 Rectángulo">
            <a:extLst>
              <a:ext uri="{FF2B5EF4-FFF2-40B4-BE49-F238E27FC236}">
                <a16:creationId xmlns:a16="http://schemas.microsoft.com/office/drawing/2014/main" xmlns="" id="{867172EE-CB20-4F94-BE04-B46FBFE627A0}"/>
              </a:ext>
            </a:extLst>
          </p:cNvPr>
          <p:cNvSpPr/>
          <p:nvPr/>
        </p:nvSpPr>
        <p:spPr>
          <a:xfrm>
            <a:off x="8598539" y="3208051"/>
            <a:ext cx="470000"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just"/>
            <a:r>
              <a:rPr lang="es-EC" sz="2000" dirty="0">
                <a:latin typeface="Times New Roman" panose="02020603050405020304" pitchFamily="18" charset="0"/>
                <a:cs typeface="Times New Roman" panose="02020603050405020304" pitchFamily="18" charset="0"/>
              </a:rPr>
              <a:t>T2</a:t>
            </a:r>
          </a:p>
        </p:txBody>
      </p:sp>
      <p:sp>
        <p:nvSpPr>
          <p:cNvPr id="19" name="15 Rectángulo">
            <a:extLst>
              <a:ext uri="{FF2B5EF4-FFF2-40B4-BE49-F238E27FC236}">
                <a16:creationId xmlns:a16="http://schemas.microsoft.com/office/drawing/2014/main" xmlns="" id="{03B00FBC-17C2-4456-8C68-AF032CCC3E24}"/>
              </a:ext>
            </a:extLst>
          </p:cNvPr>
          <p:cNvSpPr/>
          <p:nvPr/>
        </p:nvSpPr>
        <p:spPr>
          <a:xfrm>
            <a:off x="6192304" y="3140906"/>
            <a:ext cx="470000"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just"/>
            <a:r>
              <a:rPr lang="es-EC" sz="2000" dirty="0">
                <a:latin typeface="Times New Roman" panose="02020603050405020304" pitchFamily="18" charset="0"/>
                <a:cs typeface="Times New Roman" panose="02020603050405020304" pitchFamily="18" charset="0"/>
              </a:rPr>
              <a:t>T3</a:t>
            </a:r>
          </a:p>
        </p:txBody>
      </p:sp>
      <p:sp>
        <p:nvSpPr>
          <p:cNvPr id="20" name="15 Rectángulo">
            <a:extLst>
              <a:ext uri="{FF2B5EF4-FFF2-40B4-BE49-F238E27FC236}">
                <a16:creationId xmlns:a16="http://schemas.microsoft.com/office/drawing/2014/main" xmlns="" id="{BA9860E9-9F8A-437C-A675-97140210BEEA}"/>
              </a:ext>
            </a:extLst>
          </p:cNvPr>
          <p:cNvSpPr/>
          <p:nvPr/>
        </p:nvSpPr>
        <p:spPr>
          <a:xfrm>
            <a:off x="4137623" y="3177216"/>
            <a:ext cx="470000"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just"/>
            <a:r>
              <a:rPr lang="es-EC" sz="2000" dirty="0">
                <a:latin typeface="Times New Roman" panose="02020603050405020304" pitchFamily="18" charset="0"/>
                <a:cs typeface="Times New Roman" panose="02020603050405020304" pitchFamily="18" charset="0"/>
              </a:rPr>
              <a:t>T4</a:t>
            </a:r>
          </a:p>
        </p:txBody>
      </p:sp>
    </p:spTree>
    <p:extLst>
      <p:ext uri="{BB962C8B-B14F-4D97-AF65-F5344CB8AC3E}">
        <p14:creationId xmlns:p14="http://schemas.microsoft.com/office/powerpoint/2010/main" val="234521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vitalidad espermatica">
            <a:extLst>
              <a:ext uri="{FF2B5EF4-FFF2-40B4-BE49-F238E27FC236}">
                <a16:creationId xmlns:a16="http://schemas.microsoft.com/office/drawing/2014/main" xmlns="" id="{EC2312A0-1857-4E9A-9343-BC4BC5CA78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576" t="8002" r="27734" b="23467"/>
          <a:stretch/>
        </p:blipFill>
        <p:spPr bwMode="auto">
          <a:xfrm>
            <a:off x="8070184" y="2169368"/>
            <a:ext cx="1987826" cy="1843558"/>
          </a:xfrm>
          <a:prstGeom prst="ellipse">
            <a:avLst/>
          </a:prstGeom>
          <a:noFill/>
          <a:extLst>
            <a:ext uri="{909E8E84-426E-40DD-AFC4-6F175D3DCCD1}">
              <a14:hiddenFill xmlns:a14="http://schemas.microsoft.com/office/drawing/2010/main">
                <a:solidFill>
                  <a:srgbClr val="FFFFFF"/>
                </a:solidFill>
              </a14:hiddenFill>
            </a:ext>
          </a:extLst>
        </p:spPr>
      </p:pic>
      <p:sp>
        <p:nvSpPr>
          <p:cNvPr id="4" name="18 Rectángulo"/>
          <p:cNvSpPr/>
          <p:nvPr/>
        </p:nvSpPr>
        <p:spPr>
          <a:xfrm>
            <a:off x="108850" y="2331098"/>
            <a:ext cx="3314690" cy="400110"/>
          </a:xfrm>
          <a:prstGeom prst="rect">
            <a:avLst/>
          </a:prstGeom>
        </p:spPr>
        <p:txBody>
          <a:bodyPr wrap="none">
            <a:spAutoFit/>
          </a:bodyPr>
          <a:lstStyle/>
          <a:p>
            <a:pPr marL="34290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 Color, textura y apariencia</a:t>
            </a:r>
          </a:p>
        </p:txBody>
      </p:sp>
      <p:sp>
        <p:nvSpPr>
          <p:cNvPr id="5" name="3 Rectángulo"/>
          <p:cNvSpPr/>
          <p:nvPr/>
        </p:nvSpPr>
        <p:spPr>
          <a:xfrm>
            <a:off x="4301801" y="583044"/>
            <a:ext cx="3075714"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C" sz="2000" dirty="0">
                <a:latin typeface="Times New Roman" panose="02020603050405020304" pitchFamily="18" charset="0"/>
                <a:cs typeface="Times New Roman" panose="02020603050405020304" pitchFamily="18" charset="0"/>
              </a:rPr>
              <a:t>FASE DE LABORATORIO</a:t>
            </a:r>
            <a:endParaRPr lang="es-ES" sz="2000" dirty="0">
              <a:latin typeface="Times New Roman" panose="02020603050405020304" pitchFamily="18" charset="0"/>
              <a:cs typeface="Times New Roman" panose="02020603050405020304" pitchFamily="18" charset="0"/>
            </a:endParaRPr>
          </a:p>
        </p:txBody>
      </p:sp>
      <p:sp>
        <p:nvSpPr>
          <p:cNvPr id="6" name="15 Rectángulo"/>
          <p:cNvSpPr/>
          <p:nvPr/>
        </p:nvSpPr>
        <p:spPr>
          <a:xfrm>
            <a:off x="290227" y="960471"/>
            <a:ext cx="3481487"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sz="2000" dirty="0">
                <a:latin typeface="Times New Roman" panose="02020603050405020304" pitchFamily="18" charset="0"/>
                <a:cs typeface="Times New Roman" panose="02020603050405020304" pitchFamily="18" charset="0"/>
              </a:rPr>
              <a:t>Características seminales macroscópicas</a:t>
            </a:r>
          </a:p>
        </p:txBody>
      </p:sp>
      <p:cxnSp>
        <p:nvCxnSpPr>
          <p:cNvPr id="7" name="Conector recto 6"/>
          <p:cNvCxnSpPr/>
          <p:nvPr/>
        </p:nvCxnSpPr>
        <p:spPr>
          <a:xfrm>
            <a:off x="467525" y="727307"/>
            <a:ext cx="2606034" cy="23025"/>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ángulo 7"/>
          <p:cNvSpPr/>
          <p:nvPr/>
        </p:nvSpPr>
        <p:spPr>
          <a:xfrm>
            <a:off x="531539" y="196922"/>
            <a:ext cx="247298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a16="http://schemas.microsoft.com/office/drawing/2014/main" xmlns="" id="{7A5CB6BF-D852-4162-A2E4-9FF6AC0E0F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887" t="-1067" r="16775" b="8111"/>
          <a:stretch/>
        </p:blipFill>
        <p:spPr>
          <a:xfrm>
            <a:off x="240009" y="2941347"/>
            <a:ext cx="3052374" cy="2890443"/>
          </a:xfrm>
          <a:prstGeom prst="ellipse">
            <a:avLst/>
          </a:prstGeom>
        </p:spPr>
      </p:pic>
      <p:sp>
        <p:nvSpPr>
          <p:cNvPr id="10" name="CuadroTexto 9">
            <a:extLst>
              <a:ext uri="{FF2B5EF4-FFF2-40B4-BE49-F238E27FC236}">
                <a16:creationId xmlns:a16="http://schemas.microsoft.com/office/drawing/2014/main" xmlns="" id="{00AEC5C9-2181-45DA-A6DF-2EB99E4A3727}"/>
              </a:ext>
            </a:extLst>
          </p:cNvPr>
          <p:cNvSpPr txBox="1"/>
          <p:nvPr/>
        </p:nvSpPr>
        <p:spPr>
          <a:xfrm>
            <a:off x="2573864" y="2915267"/>
            <a:ext cx="1987826"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C" sz="2000" dirty="0">
                <a:latin typeface="Times New Roman" panose="02020603050405020304" pitchFamily="18" charset="0"/>
                <a:cs typeface="Times New Roman" panose="02020603050405020304" pitchFamily="18" charset="0"/>
              </a:rPr>
              <a:t>Blanco</a:t>
            </a:r>
          </a:p>
        </p:txBody>
      </p:sp>
      <p:sp>
        <p:nvSpPr>
          <p:cNvPr id="11" name="CuadroTexto 10">
            <a:extLst>
              <a:ext uri="{FF2B5EF4-FFF2-40B4-BE49-F238E27FC236}">
                <a16:creationId xmlns:a16="http://schemas.microsoft.com/office/drawing/2014/main" xmlns="" id="{7D58B573-AB7B-4FFD-8839-FBE54479CF82}"/>
              </a:ext>
            </a:extLst>
          </p:cNvPr>
          <p:cNvSpPr txBox="1"/>
          <p:nvPr/>
        </p:nvSpPr>
        <p:spPr>
          <a:xfrm>
            <a:off x="2981739" y="3993181"/>
            <a:ext cx="1579951"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C" sz="2000" dirty="0">
                <a:latin typeface="Times New Roman" panose="02020603050405020304" pitchFamily="18" charset="0"/>
                <a:cs typeface="Times New Roman" panose="02020603050405020304" pitchFamily="18" charset="0"/>
              </a:rPr>
              <a:t>Viscoso</a:t>
            </a:r>
          </a:p>
        </p:txBody>
      </p:sp>
      <p:sp>
        <p:nvSpPr>
          <p:cNvPr id="13" name="CuadroTexto 12">
            <a:extLst>
              <a:ext uri="{FF2B5EF4-FFF2-40B4-BE49-F238E27FC236}">
                <a16:creationId xmlns:a16="http://schemas.microsoft.com/office/drawing/2014/main" xmlns="" id="{39F9888B-7325-4C26-9148-859A2E8EA53F}"/>
              </a:ext>
            </a:extLst>
          </p:cNvPr>
          <p:cNvSpPr txBox="1"/>
          <p:nvPr/>
        </p:nvSpPr>
        <p:spPr>
          <a:xfrm>
            <a:off x="2706345" y="5037294"/>
            <a:ext cx="1833044"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C" sz="2000" dirty="0">
                <a:latin typeface="Times New Roman" panose="02020603050405020304" pitchFamily="18" charset="0"/>
                <a:cs typeface="Times New Roman" panose="02020603050405020304" pitchFamily="18" charset="0"/>
              </a:rPr>
              <a:t>Homogéneo</a:t>
            </a:r>
          </a:p>
        </p:txBody>
      </p:sp>
      <p:sp>
        <p:nvSpPr>
          <p:cNvPr id="14" name="15 Rectángulo">
            <a:extLst>
              <a:ext uri="{FF2B5EF4-FFF2-40B4-BE49-F238E27FC236}">
                <a16:creationId xmlns:a16="http://schemas.microsoft.com/office/drawing/2014/main" xmlns="" id="{C7AB47E0-A131-48B3-8E6F-D2BEC49A0DEF}"/>
              </a:ext>
            </a:extLst>
          </p:cNvPr>
          <p:cNvSpPr/>
          <p:nvPr/>
        </p:nvSpPr>
        <p:spPr>
          <a:xfrm>
            <a:off x="7500613" y="912561"/>
            <a:ext cx="4209664" cy="70788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C" sz="2000" dirty="0">
                <a:latin typeface="Times New Roman" panose="02020603050405020304" pitchFamily="18" charset="0"/>
                <a:cs typeface="Times New Roman" panose="02020603050405020304" pitchFamily="18" charset="0"/>
              </a:rPr>
              <a:t>Características seminales microscópicas</a:t>
            </a:r>
          </a:p>
        </p:txBody>
      </p:sp>
      <p:sp>
        <p:nvSpPr>
          <p:cNvPr id="15" name="18 Rectángulo">
            <a:extLst>
              <a:ext uri="{FF2B5EF4-FFF2-40B4-BE49-F238E27FC236}">
                <a16:creationId xmlns:a16="http://schemas.microsoft.com/office/drawing/2014/main" xmlns="" id="{85BB57F8-CD3F-4E89-9107-58E90D28FE86}"/>
              </a:ext>
            </a:extLst>
          </p:cNvPr>
          <p:cNvSpPr/>
          <p:nvPr/>
        </p:nvSpPr>
        <p:spPr>
          <a:xfrm>
            <a:off x="4733265" y="1739893"/>
            <a:ext cx="3387588" cy="4001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342900" indent="-342900" algn="ctr">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Concentración espermática</a:t>
            </a:r>
          </a:p>
        </p:txBody>
      </p:sp>
      <p:pic>
        <p:nvPicPr>
          <p:cNvPr id="16" name="Imagen 15">
            <a:extLst>
              <a:ext uri="{FF2B5EF4-FFF2-40B4-BE49-F238E27FC236}">
                <a16:creationId xmlns:a16="http://schemas.microsoft.com/office/drawing/2014/main" xmlns="" id="{9E7A8BC1-C938-45DB-A410-43875052B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7194" y="4320089"/>
            <a:ext cx="2496512" cy="1836012"/>
          </a:xfrm>
          <a:prstGeom prst="rect">
            <a:avLst/>
          </a:prstGeom>
        </p:spPr>
      </p:pic>
      <p:pic>
        <p:nvPicPr>
          <p:cNvPr id="17" name="Imagen 16">
            <a:extLst>
              <a:ext uri="{FF2B5EF4-FFF2-40B4-BE49-F238E27FC236}">
                <a16:creationId xmlns:a16="http://schemas.microsoft.com/office/drawing/2014/main" xmlns="" id="{0BC66C7E-23ED-4617-AFFD-5478501223ED}"/>
              </a:ext>
            </a:extLst>
          </p:cNvPr>
          <p:cNvPicPr>
            <a:picLocks noChangeAspect="1"/>
          </p:cNvPicPr>
          <p:nvPr/>
        </p:nvPicPr>
        <p:blipFill rotWithShape="1">
          <a:blip r:embed="rId6">
            <a:extLst>
              <a:ext uri="{28A0092B-C50C-407E-A947-70E740481C1C}">
                <a14:useLocalDpi xmlns:a14="http://schemas.microsoft.com/office/drawing/2010/main" val="0"/>
              </a:ext>
            </a:extLst>
          </a:blip>
          <a:srcRect l="29452" t="15833" r="29746" b="29037"/>
          <a:stretch/>
        </p:blipFill>
        <p:spPr>
          <a:xfrm>
            <a:off x="10176226" y="4181815"/>
            <a:ext cx="1920708" cy="1635365"/>
          </a:xfrm>
          <a:prstGeom prst="ellipse">
            <a:avLst/>
          </a:prstGeom>
        </p:spPr>
      </p:pic>
      <p:sp>
        <p:nvSpPr>
          <p:cNvPr id="18" name="18 Rectángulo">
            <a:extLst>
              <a:ext uri="{FF2B5EF4-FFF2-40B4-BE49-F238E27FC236}">
                <a16:creationId xmlns:a16="http://schemas.microsoft.com/office/drawing/2014/main" xmlns="" id="{2483B015-96DB-4609-AEA5-AF48794FE822}"/>
              </a:ext>
            </a:extLst>
          </p:cNvPr>
          <p:cNvSpPr/>
          <p:nvPr/>
        </p:nvSpPr>
        <p:spPr>
          <a:xfrm>
            <a:off x="8340407" y="1710528"/>
            <a:ext cx="1596912" cy="40011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marL="34290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Movilidad</a:t>
            </a:r>
          </a:p>
        </p:txBody>
      </p:sp>
      <p:sp>
        <p:nvSpPr>
          <p:cNvPr id="19" name="18 Rectángulo">
            <a:extLst>
              <a:ext uri="{FF2B5EF4-FFF2-40B4-BE49-F238E27FC236}">
                <a16:creationId xmlns:a16="http://schemas.microsoft.com/office/drawing/2014/main" xmlns="" id="{A5B38922-80CF-4C2C-8FBA-6C8AA7A7ACE4}"/>
              </a:ext>
            </a:extLst>
          </p:cNvPr>
          <p:cNvSpPr/>
          <p:nvPr/>
        </p:nvSpPr>
        <p:spPr>
          <a:xfrm>
            <a:off x="10376427" y="1700938"/>
            <a:ext cx="1467709" cy="40011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marL="34290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Vitalidad</a:t>
            </a:r>
          </a:p>
        </p:txBody>
      </p:sp>
      <p:pic>
        <p:nvPicPr>
          <p:cNvPr id="20" name="Imagen 19">
            <a:extLst>
              <a:ext uri="{FF2B5EF4-FFF2-40B4-BE49-F238E27FC236}">
                <a16:creationId xmlns:a16="http://schemas.microsoft.com/office/drawing/2014/main" xmlns="" id="{4362CA13-200C-402C-A94A-3F99E591232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12947" r="17024" b="40414"/>
          <a:stretch/>
        </p:blipFill>
        <p:spPr>
          <a:xfrm>
            <a:off x="10176226" y="2170949"/>
            <a:ext cx="1920708" cy="1596249"/>
          </a:xfrm>
          <a:prstGeom prst="ellipse">
            <a:avLst/>
          </a:prstGeom>
        </p:spPr>
      </p:pic>
      <p:pic>
        <p:nvPicPr>
          <p:cNvPr id="22" name="Imagen 21">
            <a:extLst>
              <a:ext uri="{FF2B5EF4-FFF2-40B4-BE49-F238E27FC236}">
                <a16:creationId xmlns:a16="http://schemas.microsoft.com/office/drawing/2014/main" xmlns="" id="{4FA5E6CE-CF1F-4F60-A41E-47456A312C5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381" r="2414"/>
          <a:stretch/>
        </p:blipFill>
        <p:spPr>
          <a:xfrm>
            <a:off x="8070184" y="4069976"/>
            <a:ext cx="1745461" cy="1870957"/>
          </a:xfrm>
          <a:prstGeom prst="ellipse">
            <a:avLst/>
          </a:prstGeom>
        </p:spPr>
      </p:pic>
      <p:pic>
        <p:nvPicPr>
          <p:cNvPr id="24" name="Imagen 23">
            <a:extLst>
              <a:ext uri="{FF2B5EF4-FFF2-40B4-BE49-F238E27FC236}">
                <a16:creationId xmlns:a16="http://schemas.microsoft.com/office/drawing/2014/main" xmlns="" id="{5DBC65E6-7DBB-41FE-A781-84167898307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Lst>
          </a:blip>
          <a:srcRect l="15368" t="21650" r="59274" b="19268"/>
          <a:stretch/>
        </p:blipFill>
        <p:spPr>
          <a:xfrm>
            <a:off x="5430487" y="2409520"/>
            <a:ext cx="1937606" cy="1910569"/>
          </a:xfrm>
          <a:prstGeom prst="ellipse">
            <a:avLst/>
          </a:prstGeom>
        </p:spPr>
      </p:pic>
      <p:sp>
        <p:nvSpPr>
          <p:cNvPr id="2" name="Rectángulo 1"/>
          <p:cNvSpPr/>
          <p:nvPr/>
        </p:nvSpPr>
        <p:spPr>
          <a:xfrm>
            <a:off x="928699" y="5953239"/>
            <a:ext cx="1811714" cy="276999"/>
          </a:xfrm>
          <a:prstGeom prst="rect">
            <a:avLst/>
          </a:prstGeom>
        </p:spPr>
        <p:txBody>
          <a:bodyPr wrap="none">
            <a:spAutoFit/>
          </a:bodyPr>
          <a:lstStyle/>
          <a:p>
            <a:r>
              <a:rPr lang="es-EC" sz="1200" dirty="0">
                <a:solidFill>
                  <a:srgbClr val="000000"/>
                </a:solidFill>
                <a:latin typeface="Times New Roman" panose="02020603050405020304" pitchFamily="18" charset="0"/>
                <a:ea typeface="Times New Roman" panose="02020603050405020304" pitchFamily="18" charset="0"/>
              </a:rPr>
              <a:t>Fuente: (Vásconez, 2007).</a:t>
            </a:r>
            <a:endParaRPr lang="es-EC" sz="1200" dirty="0"/>
          </a:p>
        </p:txBody>
      </p:sp>
      <p:sp>
        <p:nvSpPr>
          <p:cNvPr id="12" name="Rectángulo 11">
            <a:extLst>
              <a:ext uri="{FF2B5EF4-FFF2-40B4-BE49-F238E27FC236}">
                <a16:creationId xmlns:a16="http://schemas.microsoft.com/office/drawing/2014/main" xmlns="" id="{E6006DE9-5864-4E7F-AF06-7A164B290A0C}"/>
              </a:ext>
            </a:extLst>
          </p:cNvPr>
          <p:cNvSpPr/>
          <p:nvPr/>
        </p:nvSpPr>
        <p:spPr>
          <a:xfrm>
            <a:off x="5839658" y="2127185"/>
            <a:ext cx="1368241" cy="369332"/>
          </a:xfrm>
          <a:prstGeom prst="rect">
            <a:avLst/>
          </a:prstGeom>
        </p:spPr>
        <p:txBody>
          <a:bodyPr wrap="square">
            <a:spAutoFit/>
          </a:bodyPr>
          <a:lstStyle/>
          <a:p>
            <a:r>
              <a:rPr lang="es-EC" dirty="0">
                <a:solidFill>
                  <a:srgbClr val="000000"/>
                </a:solidFill>
                <a:latin typeface="Times New Roman" panose="02020603050405020304" pitchFamily="18" charset="0"/>
                <a:ea typeface="Times New Roman" panose="02020603050405020304" pitchFamily="18" charset="0"/>
              </a:rPr>
              <a:t>20:980 µL </a:t>
            </a:r>
            <a:endParaRPr lang="es-EC" dirty="0"/>
          </a:p>
        </p:txBody>
      </p:sp>
      <p:pic>
        <p:nvPicPr>
          <p:cNvPr id="23" name="Picture 4">
            <a:extLst>
              <a:ext uri="{FF2B5EF4-FFF2-40B4-BE49-F238E27FC236}">
                <a16:creationId xmlns:a16="http://schemas.microsoft.com/office/drawing/2014/main" xmlns="" id="{CC69BDA8-A688-45C2-8450-25121EF9EC1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6855" y="5949280"/>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001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Resultado de imagen para ELISA">
            <a:extLst>
              <a:ext uri="{FF2B5EF4-FFF2-40B4-BE49-F238E27FC236}">
                <a16:creationId xmlns:a16="http://schemas.microsoft.com/office/drawing/2014/main" xmlns="" id="{96FF74E2-0E49-4D0F-A812-F2A5D1B21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774" y="4534933"/>
            <a:ext cx="6743045" cy="1386846"/>
          </a:xfrm>
          <a:prstGeom prst="rect">
            <a:avLst/>
          </a:prstGeom>
          <a:noFill/>
          <a:extLst>
            <a:ext uri="{909E8E84-426E-40DD-AFC4-6F175D3DCCD1}">
              <a14:hiddenFill xmlns:a14="http://schemas.microsoft.com/office/drawing/2010/main">
                <a:solidFill>
                  <a:srgbClr val="FFFFFF"/>
                </a:solidFill>
              </a14:hiddenFill>
            </a:ext>
          </a:extLst>
        </p:spPr>
      </p:pic>
      <p:sp>
        <p:nvSpPr>
          <p:cNvPr id="15" name="3 Rectángulo"/>
          <p:cNvSpPr/>
          <p:nvPr/>
        </p:nvSpPr>
        <p:spPr>
          <a:xfrm>
            <a:off x="4943280" y="693452"/>
            <a:ext cx="3075714"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C" sz="2000" dirty="0">
                <a:latin typeface="Times New Roman" panose="02020603050405020304" pitchFamily="18" charset="0"/>
                <a:cs typeface="Times New Roman" panose="02020603050405020304" pitchFamily="18" charset="0"/>
              </a:rPr>
              <a:t>FASE DE LABORATORIO</a:t>
            </a:r>
            <a:endParaRPr lang="es-ES" sz="2000" dirty="0">
              <a:latin typeface="Times New Roman" panose="02020603050405020304" pitchFamily="18" charset="0"/>
              <a:cs typeface="Times New Roman" panose="02020603050405020304" pitchFamily="18" charset="0"/>
            </a:endParaRPr>
          </a:p>
        </p:txBody>
      </p:sp>
      <p:sp>
        <p:nvSpPr>
          <p:cNvPr id="16" name="15 Rectángulo"/>
          <p:cNvSpPr/>
          <p:nvPr/>
        </p:nvSpPr>
        <p:spPr>
          <a:xfrm>
            <a:off x="2375352" y="1305084"/>
            <a:ext cx="7441294" cy="4001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sz="2000" dirty="0">
                <a:latin typeface="Times New Roman" panose="02020603050405020304" pitchFamily="18" charset="0"/>
                <a:cs typeface="Times New Roman" panose="02020603050405020304" pitchFamily="18" charset="0"/>
              </a:rPr>
              <a:t>Determinación de la concentración de testosterona</a:t>
            </a:r>
          </a:p>
        </p:txBody>
      </p:sp>
      <p:cxnSp>
        <p:nvCxnSpPr>
          <p:cNvPr id="17" name="Conector recto 16"/>
          <p:cNvCxnSpPr/>
          <p:nvPr/>
        </p:nvCxnSpPr>
        <p:spPr>
          <a:xfrm>
            <a:off x="467525" y="727307"/>
            <a:ext cx="2606034" cy="23025"/>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ectángulo 17"/>
          <p:cNvSpPr/>
          <p:nvPr/>
        </p:nvSpPr>
        <p:spPr>
          <a:xfrm>
            <a:off x="531539" y="196922"/>
            <a:ext cx="247298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2" descr="Resultado de imagen para monobind testosterona">
            <a:extLst>
              <a:ext uri="{FF2B5EF4-FFF2-40B4-BE49-F238E27FC236}">
                <a16:creationId xmlns:a16="http://schemas.microsoft.com/office/drawing/2014/main" xmlns="" id="{F3B067BB-F9AE-4392-9F81-381146DC8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25" y="801382"/>
            <a:ext cx="233362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descr="Imagen que contiene interior, pared&#10;&#10;Descripción generada automáticamente">
            <a:extLst>
              <a:ext uri="{FF2B5EF4-FFF2-40B4-BE49-F238E27FC236}">
                <a16:creationId xmlns:a16="http://schemas.microsoft.com/office/drawing/2014/main" xmlns="" id="{2BF6565F-5CBD-406A-A03F-BE32D0FCDF83}"/>
              </a:ext>
            </a:extLst>
          </p:cNvPr>
          <p:cNvPicPr>
            <a:picLocks noChangeAspect="1"/>
          </p:cNvPicPr>
          <p:nvPr/>
        </p:nvPicPr>
        <p:blipFill rotWithShape="1">
          <a:blip r:embed="rId5">
            <a:extLst>
              <a:ext uri="{28A0092B-C50C-407E-A947-70E740481C1C}">
                <a14:useLocalDpi xmlns:a14="http://schemas.microsoft.com/office/drawing/2010/main" val="0"/>
              </a:ext>
            </a:extLst>
          </a:blip>
          <a:srcRect l="24220" t="-2871" r="-8291" b="37975"/>
          <a:stretch/>
        </p:blipFill>
        <p:spPr>
          <a:xfrm>
            <a:off x="118428" y="2721978"/>
            <a:ext cx="4018562" cy="4136022"/>
          </a:xfrm>
          <a:prstGeom prst="ellipse">
            <a:avLst/>
          </a:prstGeom>
        </p:spPr>
      </p:pic>
      <p:pic>
        <p:nvPicPr>
          <p:cNvPr id="21" name="Imagen 20">
            <a:extLst>
              <a:ext uri="{FF2B5EF4-FFF2-40B4-BE49-F238E27FC236}">
                <a16:creationId xmlns:a16="http://schemas.microsoft.com/office/drawing/2014/main" xmlns="" id="{81D78252-319B-4FDA-94C4-3278057C88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130" t="5787" r="39543"/>
          <a:stretch/>
        </p:blipFill>
        <p:spPr>
          <a:xfrm>
            <a:off x="3309094" y="1783738"/>
            <a:ext cx="2460589" cy="2596669"/>
          </a:xfrm>
          <a:prstGeom prst="ellipse">
            <a:avLst/>
          </a:prstGeom>
        </p:spPr>
      </p:pic>
      <p:pic>
        <p:nvPicPr>
          <p:cNvPr id="22" name="1 Imagen">
            <a:extLst>
              <a:ext uri="{FF2B5EF4-FFF2-40B4-BE49-F238E27FC236}">
                <a16:creationId xmlns:a16="http://schemas.microsoft.com/office/drawing/2014/main" xmlns="" id="{00000000-0008-0000-0A00-0000020000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4506" y="1782457"/>
            <a:ext cx="5234608" cy="2752476"/>
          </a:xfrm>
          <a:prstGeom prst="rect">
            <a:avLst/>
          </a:prstGeom>
          <a:noFill/>
          <a:extLst>
            <a:ext uri="{909E8E84-426E-40DD-AFC4-6F175D3DCCD1}">
              <a14:hiddenFill xmlns:a14="http://schemas.microsoft.com/office/drawing/2010/main">
                <a:solidFill>
                  <a:srgbClr val="FFFFFF"/>
                </a:solidFill>
              </a14:hiddenFill>
            </a:ext>
          </a:extLst>
        </p:spPr>
      </p:pic>
      <p:pic>
        <p:nvPicPr>
          <p:cNvPr id="23" name="3 Imagen">
            <a:extLst>
              <a:ext uri="{FF2B5EF4-FFF2-40B4-BE49-F238E27FC236}">
                <a16:creationId xmlns:a16="http://schemas.microsoft.com/office/drawing/2014/main" xmlns="" id="{00000000-0008-0000-0A00-000004000000}"/>
              </a:ext>
            </a:extLst>
          </p:cNvPr>
          <p:cNvPicPr>
            <a:picLocks noChangeAspect="1"/>
          </p:cNvPicPr>
          <p:nvPr/>
        </p:nvPicPr>
        <p:blipFill rotWithShape="1">
          <a:blip r:embed="rId8"/>
          <a:srcRect l="50597" t="55792" r="31627" b="28153"/>
          <a:stretch/>
        </p:blipFill>
        <p:spPr>
          <a:xfrm>
            <a:off x="8455549" y="2283230"/>
            <a:ext cx="2325766" cy="1145770"/>
          </a:xfrm>
          <a:prstGeom prst="rect">
            <a:avLst/>
          </a:prstGeom>
        </p:spPr>
      </p:pic>
      <p:pic>
        <p:nvPicPr>
          <p:cNvPr id="13" name="Picture 4">
            <a:extLst>
              <a:ext uri="{FF2B5EF4-FFF2-40B4-BE49-F238E27FC236}">
                <a16:creationId xmlns:a16="http://schemas.microsoft.com/office/drawing/2014/main" xmlns="" id="{A597CE33-FDFB-4849-975A-0BB1E484B3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56855" y="5949280"/>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042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AF321708-7C79-408E-BB44-386AEEDFA5B7}"/>
              </a:ext>
            </a:extLst>
          </p:cNvPr>
          <p:cNvSpPr/>
          <p:nvPr/>
        </p:nvSpPr>
        <p:spPr>
          <a:xfrm>
            <a:off x="9236765" y="5786734"/>
            <a:ext cx="2716696" cy="327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a:extLst>
              <a:ext uri="{FF2B5EF4-FFF2-40B4-BE49-F238E27FC236}">
                <a16:creationId xmlns:a16="http://schemas.microsoft.com/office/drawing/2014/main" xmlns="" id="{8F5F2405-E4A7-4AC1-B4F0-2F4CF3E50F16}"/>
              </a:ext>
            </a:extLst>
          </p:cNvPr>
          <p:cNvPicPr/>
          <p:nvPr/>
        </p:nvPicPr>
        <p:blipFill rotWithShape="1">
          <a:blip r:embed="rId3"/>
          <a:srcRect l="27295" t="41841" r="30609" b="26036"/>
          <a:stretch/>
        </p:blipFill>
        <p:spPr bwMode="auto">
          <a:xfrm>
            <a:off x="47298" y="4326560"/>
            <a:ext cx="6336510" cy="2061849"/>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1819705" y="3806842"/>
            <a:ext cx="2438488"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Croquis Experimental</a:t>
            </a:r>
          </a:p>
        </p:txBody>
      </p:sp>
      <p:sp>
        <p:nvSpPr>
          <p:cNvPr id="6" name="Rectángulo 4"/>
          <p:cNvSpPr/>
          <p:nvPr/>
        </p:nvSpPr>
        <p:spPr>
          <a:xfrm>
            <a:off x="6664066" y="3727467"/>
            <a:ext cx="3924421" cy="707886"/>
          </a:xfrm>
          <a:prstGeom prst="rect">
            <a:avLst/>
          </a:prstGeom>
        </p:spPr>
        <p:txBody>
          <a:bodyPr wrap="square">
            <a:spAutoFit/>
          </a:bodyPr>
          <a:lstStyle/>
          <a:p>
            <a:pPr lvl="2" algn="ctr"/>
            <a:r>
              <a:rPr lang="es-ES" sz="2000" dirty="0">
                <a:latin typeface="Times New Roman" panose="02020603050405020304" pitchFamily="18" charset="0"/>
                <a:cs typeface="Times New Roman" panose="02020603050405020304" pitchFamily="18" charset="0"/>
              </a:rPr>
              <a:t>Cada jaula10 peces</a:t>
            </a:r>
          </a:p>
          <a:p>
            <a:pPr lvl="2" algn="ctr"/>
            <a:r>
              <a:rPr lang="es-ES" sz="2000" dirty="0">
                <a:latin typeface="Times New Roman" panose="02020603050405020304" pitchFamily="18" charset="0"/>
                <a:ea typeface="Times New Roman" panose="02020603050405020304" pitchFamily="18" charset="0"/>
                <a:cs typeface="Times New Roman" panose="02020603050405020304" pitchFamily="18" charset="0"/>
              </a:rPr>
              <a:t>8 machos y 2 hembras</a:t>
            </a:r>
          </a:p>
        </p:txBody>
      </p:sp>
      <p:cxnSp>
        <p:nvCxnSpPr>
          <p:cNvPr id="7" name="22 Conector recto de flecha"/>
          <p:cNvCxnSpPr/>
          <p:nvPr/>
        </p:nvCxnSpPr>
        <p:spPr>
          <a:xfrm>
            <a:off x="6629945" y="3952794"/>
            <a:ext cx="1294119" cy="13446"/>
          </a:xfrm>
          <a:prstGeom prst="straightConnector1">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432915" y="779343"/>
            <a:ext cx="2606034" cy="23025"/>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540491" y="375765"/>
            <a:ext cx="247298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ángulo 9"/>
          <p:cNvSpPr/>
          <p:nvPr/>
        </p:nvSpPr>
        <p:spPr>
          <a:xfrm>
            <a:off x="5059483" y="589645"/>
            <a:ext cx="3140924" cy="41787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lvl="0">
              <a:lnSpc>
                <a:spcPct val="115000"/>
              </a:lnSpc>
              <a:spcAft>
                <a:spcPts val="1000"/>
              </a:spcAft>
            </a:pPr>
            <a:r>
              <a:rPr lang="es-ES" sz="2000" dirty="0">
                <a:latin typeface="Times New Roman" panose="02020603050405020304" pitchFamily="18" charset="0"/>
                <a:ea typeface="Times New Roman" panose="02020603050405020304" pitchFamily="18" charset="0"/>
                <a:cs typeface="Times New Roman" panose="02020603050405020304" pitchFamily="18" charset="0"/>
              </a:rPr>
              <a:t>DISEÑO EXPERIMENTAL</a:t>
            </a:r>
          </a:p>
        </p:txBody>
      </p:sp>
      <p:pic>
        <p:nvPicPr>
          <p:cNvPr id="11" name="Imagen 10" descr="Imagen que contiene exterior, edificio, suelo&#10;&#10;Descripción generada automáticamente">
            <a:extLst>
              <a:ext uri="{FF2B5EF4-FFF2-40B4-BE49-F238E27FC236}">
                <a16:creationId xmlns:a16="http://schemas.microsoft.com/office/drawing/2014/main" xmlns="" id="{EAAD2FBA-F655-4F95-AD7A-9A0BD4FF35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3738" y="1192668"/>
            <a:ext cx="5307712" cy="2414867"/>
          </a:xfrm>
          <a:prstGeom prst="rect">
            <a:avLst/>
          </a:prstGeom>
        </p:spPr>
      </p:pic>
      <p:pic>
        <p:nvPicPr>
          <p:cNvPr id="13" name="Picture 4">
            <a:extLst>
              <a:ext uri="{FF2B5EF4-FFF2-40B4-BE49-F238E27FC236}">
                <a16:creationId xmlns:a16="http://schemas.microsoft.com/office/drawing/2014/main" xmlns="" id="{2F7375AF-C7A4-4083-BDBD-7EE1E4CCC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6448" y="6075118"/>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 name="Tabla 14">
            <a:extLst>
              <a:ext uri="{FF2B5EF4-FFF2-40B4-BE49-F238E27FC236}">
                <a16:creationId xmlns:a16="http://schemas.microsoft.com/office/drawing/2014/main" xmlns="" id="{320C63BB-C47E-4501-B463-B2D652AA7F5C}"/>
              </a:ext>
            </a:extLst>
          </p:cNvPr>
          <p:cNvGraphicFramePr>
            <a:graphicFrameLocks noGrp="1"/>
          </p:cNvGraphicFramePr>
          <p:nvPr>
            <p:extLst>
              <p:ext uri="{D42A27DB-BD31-4B8C-83A1-F6EECF244321}">
                <p14:modId xmlns:p14="http://schemas.microsoft.com/office/powerpoint/2010/main" val="1513181657"/>
              </p:ext>
            </p:extLst>
          </p:nvPr>
        </p:nvGraphicFramePr>
        <p:xfrm>
          <a:off x="540491" y="1248715"/>
          <a:ext cx="4518992" cy="2358820"/>
        </p:xfrm>
        <a:graphic>
          <a:graphicData uri="http://schemas.openxmlformats.org/drawingml/2006/table">
            <a:tbl>
              <a:tblPr firstRow="1" bandRow="1">
                <a:tableStyleId>{2D5ABB26-0587-4C30-8999-92F81FD0307C}</a:tableStyleId>
              </a:tblPr>
              <a:tblGrid>
                <a:gridCol w="1492889">
                  <a:extLst>
                    <a:ext uri="{9D8B030D-6E8A-4147-A177-3AD203B41FA5}">
                      <a16:colId xmlns:a16="http://schemas.microsoft.com/office/drawing/2014/main" xmlns="" val="1135269080"/>
                    </a:ext>
                  </a:extLst>
                </a:gridCol>
                <a:gridCol w="1221059">
                  <a:extLst>
                    <a:ext uri="{9D8B030D-6E8A-4147-A177-3AD203B41FA5}">
                      <a16:colId xmlns:a16="http://schemas.microsoft.com/office/drawing/2014/main" xmlns="" val="96103049"/>
                    </a:ext>
                  </a:extLst>
                </a:gridCol>
                <a:gridCol w="783071">
                  <a:extLst>
                    <a:ext uri="{9D8B030D-6E8A-4147-A177-3AD203B41FA5}">
                      <a16:colId xmlns:a16="http://schemas.microsoft.com/office/drawing/2014/main" xmlns="" val="2577376299"/>
                    </a:ext>
                  </a:extLst>
                </a:gridCol>
                <a:gridCol w="1021973">
                  <a:extLst>
                    <a:ext uri="{9D8B030D-6E8A-4147-A177-3AD203B41FA5}">
                      <a16:colId xmlns:a16="http://schemas.microsoft.com/office/drawing/2014/main" xmlns="" val="3865251884"/>
                    </a:ext>
                  </a:extLst>
                </a:gridCol>
              </a:tblGrid>
              <a:tr h="429685">
                <a:tc>
                  <a:txBody>
                    <a:bodyPr/>
                    <a:lstStyle/>
                    <a:p>
                      <a:pPr algn="ctr"/>
                      <a:r>
                        <a:rPr lang="es-EC" sz="1800" dirty="0">
                          <a:latin typeface="Times New Roman" panose="02020603050405020304" pitchFamily="18" charset="0"/>
                          <a:cs typeface="Times New Roman" panose="02020603050405020304" pitchFamily="18" charset="0"/>
                        </a:rPr>
                        <a:t>Tratamiento</a:t>
                      </a:r>
                    </a:p>
                  </a:txBody>
                  <a:tcPr/>
                </a:tc>
                <a:tc>
                  <a:txBody>
                    <a:bodyPr/>
                    <a:lstStyle/>
                    <a:p>
                      <a:pPr algn="ctr"/>
                      <a:r>
                        <a:rPr lang="es-EC" sz="1800" dirty="0">
                          <a:latin typeface="Times New Roman" panose="02020603050405020304" pitchFamily="18" charset="0"/>
                          <a:cs typeface="Times New Roman" panose="02020603050405020304" pitchFamily="18" charset="0"/>
                        </a:rPr>
                        <a:t>Espirulina</a:t>
                      </a:r>
                    </a:p>
                    <a:p>
                      <a:pPr algn="ctr"/>
                      <a:r>
                        <a:rPr lang="es-EC" sz="1800" dirty="0">
                          <a:latin typeface="Times New Roman" panose="02020603050405020304" pitchFamily="18" charset="0"/>
                          <a:cs typeface="Times New Roman" panose="02020603050405020304" pitchFamily="18" charset="0"/>
                        </a:rPr>
                        <a:t>(%)</a:t>
                      </a:r>
                    </a:p>
                  </a:txBody>
                  <a:tcPr/>
                </a:tc>
                <a:tc>
                  <a:txBody>
                    <a:bodyPr/>
                    <a:lstStyle/>
                    <a:p>
                      <a:pPr algn="ctr"/>
                      <a:r>
                        <a:rPr lang="es-EC" sz="1800" dirty="0">
                          <a:latin typeface="Times New Roman" panose="02020603050405020304" pitchFamily="18" charset="0"/>
                          <a:cs typeface="Times New Roman" panose="02020603050405020304" pitchFamily="18" charset="0"/>
                        </a:rPr>
                        <a:t>Vit E </a:t>
                      </a:r>
                    </a:p>
                    <a:p>
                      <a:pPr algn="ctr"/>
                      <a:r>
                        <a:rPr lang="es-EC" sz="1800" dirty="0">
                          <a:latin typeface="Times New Roman" panose="02020603050405020304" pitchFamily="18" charset="0"/>
                          <a:cs typeface="Times New Roman" panose="02020603050405020304" pitchFamily="18" charset="0"/>
                        </a:rPr>
                        <a:t>(UI)</a:t>
                      </a:r>
                    </a:p>
                  </a:txBody>
                  <a:tcPr/>
                </a:tc>
                <a:tc>
                  <a:txBody>
                    <a:bodyPr/>
                    <a:lstStyle/>
                    <a:p>
                      <a:pPr algn="ctr"/>
                      <a:r>
                        <a:rPr lang="es-EC" sz="1800" dirty="0">
                          <a:latin typeface="Times New Roman" panose="02020603050405020304" pitchFamily="18" charset="0"/>
                          <a:cs typeface="Times New Roman" panose="02020603050405020304" pitchFamily="18" charset="0"/>
                        </a:rPr>
                        <a:t>Vit C</a:t>
                      </a:r>
                    </a:p>
                    <a:p>
                      <a:pPr algn="ctr"/>
                      <a:r>
                        <a:rPr lang="es-EC" sz="1800" dirty="0">
                          <a:latin typeface="Times New Roman" panose="02020603050405020304" pitchFamily="18" charset="0"/>
                          <a:cs typeface="Times New Roman" panose="02020603050405020304" pitchFamily="18" charset="0"/>
                        </a:rPr>
                        <a:t>(UI)</a:t>
                      </a:r>
                    </a:p>
                  </a:txBody>
                  <a:tcPr/>
                </a:tc>
                <a:extLst>
                  <a:ext uri="{0D108BD9-81ED-4DB2-BD59-A6C34878D82A}">
                    <a16:rowId xmlns:a16="http://schemas.microsoft.com/office/drawing/2014/main" xmlns="" val="2241949056"/>
                  </a:ext>
                </a:extLst>
              </a:tr>
              <a:tr h="429685">
                <a:tc>
                  <a:txBody>
                    <a:bodyPr/>
                    <a:lstStyle/>
                    <a:p>
                      <a:pPr algn="ctr"/>
                      <a:r>
                        <a:rPr lang="es-EC" sz="1800" dirty="0">
                          <a:latin typeface="Times New Roman" panose="02020603050405020304" pitchFamily="18" charset="0"/>
                          <a:cs typeface="Times New Roman" panose="02020603050405020304" pitchFamily="18" charset="0"/>
                        </a:rPr>
                        <a:t>T1</a:t>
                      </a:r>
                    </a:p>
                  </a:txBody>
                  <a:tcPr/>
                </a:tc>
                <a:tc>
                  <a:txBody>
                    <a:bodyPr/>
                    <a:lstStyle/>
                    <a:p>
                      <a:pPr algn="ctr"/>
                      <a:r>
                        <a:rPr lang="es-EC" sz="1800" dirty="0">
                          <a:latin typeface="Times New Roman" panose="02020603050405020304" pitchFamily="18" charset="0"/>
                          <a:cs typeface="Times New Roman" panose="02020603050405020304" pitchFamily="18" charset="0"/>
                        </a:rPr>
                        <a:t>-</a:t>
                      </a:r>
                    </a:p>
                  </a:txBody>
                  <a:tcPr/>
                </a:tc>
                <a:tc>
                  <a:txBody>
                    <a:bodyPr/>
                    <a:lstStyle/>
                    <a:p>
                      <a:pPr algn="ctr"/>
                      <a:r>
                        <a:rPr lang="es-EC" sz="1800" dirty="0">
                          <a:latin typeface="Times New Roman" panose="02020603050405020304" pitchFamily="18" charset="0"/>
                          <a:cs typeface="Times New Roman" panose="02020603050405020304" pitchFamily="18" charset="0"/>
                        </a:rPr>
                        <a:t>-</a:t>
                      </a:r>
                    </a:p>
                  </a:txBody>
                  <a:tcPr/>
                </a:tc>
                <a:tc>
                  <a:txBody>
                    <a:bodyPr/>
                    <a:lstStyle/>
                    <a:p>
                      <a:pPr algn="ctr"/>
                      <a:r>
                        <a:rPr lang="es-EC" sz="18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414046880"/>
                  </a:ext>
                </a:extLst>
              </a:tr>
              <a:tr h="429685">
                <a:tc>
                  <a:txBody>
                    <a:bodyPr/>
                    <a:lstStyle/>
                    <a:p>
                      <a:pPr algn="ctr"/>
                      <a:r>
                        <a:rPr lang="es-EC" sz="1800" dirty="0">
                          <a:latin typeface="Times New Roman" panose="02020603050405020304" pitchFamily="18" charset="0"/>
                          <a:cs typeface="Times New Roman" panose="02020603050405020304" pitchFamily="18" charset="0"/>
                        </a:rPr>
                        <a:t>T2</a:t>
                      </a:r>
                    </a:p>
                  </a:txBody>
                  <a:tcPr/>
                </a:tc>
                <a:tc>
                  <a:txBody>
                    <a:bodyPr/>
                    <a:lstStyle/>
                    <a:p>
                      <a:pPr algn="ctr"/>
                      <a:r>
                        <a:rPr lang="es-EC" sz="1800" dirty="0">
                          <a:latin typeface="Times New Roman" panose="02020603050405020304" pitchFamily="18" charset="0"/>
                          <a:cs typeface="Times New Roman" panose="02020603050405020304" pitchFamily="18" charset="0"/>
                        </a:rPr>
                        <a:t>2</a:t>
                      </a:r>
                    </a:p>
                  </a:txBody>
                  <a:tcPr/>
                </a:tc>
                <a:tc>
                  <a:txBody>
                    <a:bodyPr/>
                    <a:lstStyle/>
                    <a:p>
                      <a:pPr algn="ctr"/>
                      <a:r>
                        <a:rPr lang="es-EC" sz="1800" dirty="0">
                          <a:latin typeface="Times New Roman" panose="02020603050405020304" pitchFamily="18" charset="0"/>
                          <a:cs typeface="Times New Roman" panose="02020603050405020304" pitchFamily="18" charset="0"/>
                        </a:rPr>
                        <a:t>-</a:t>
                      </a:r>
                    </a:p>
                  </a:txBody>
                  <a:tcPr/>
                </a:tc>
                <a:tc>
                  <a:txBody>
                    <a:bodyPr/>
                    <a:lstStyle/>
                    <a:p>
                      <a:pPr algn="ctr"/>
                      <a:r>
                        <a:rPr lang="es-EC" sz="18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402762259"/>
                  </a:ext>
                </a:extLst>
              </a:tr>
              <a:tr h="429685">
                <a:tc>
                  <a:txBody>
                    <a:bodyPr/>
                    <a:lstStyle/>
                    <a:p>
                      <a:pPr algn="ctr"/>
                      <a:r>
                        <a:rPr lang="es-EC" sz="1800" dirty="0">
                          <a:latin typeface="Times New Roman" panose="02020603050405020304" pitchFamily="18" charset="0"/>
                          <a:cs typeface="Times New Roman" panose="02020603050405020304" pitchFamily="18" charset="0"/>
                        </a:rPr>
                        <a:t>T3</a:t>
                      </a:r>
                    </a:p>
                  </a:txBody>
                  <a:tcPr/>
                </a:tc>
                <a:tc>
                  <a:txBody>
                    <a:bodyPr/>
                    <a:lstStyle/>
                    <a:p>
                      <a:pPr algn="ctr"/>
                      <a:r>
                        <a:rPr lang="es-EC" sz="1800" dirty="0">
                          <a:latin typeface="Times New Roman" panose="02020603050405020304" pitchFamily="18" charset="0"/>
                          <a:cs typeface="Times New Roman" panose="02020603050405020304" pitchFamily="18" charset="0"/>
                        </a:rPr>
                        <a:t>-</a:t>
                      </a:r>
                    </a:p>
                  </a:txBody>
                  <a:tcPr/>
                </a:tc>
                <a:tc>
                  <a:txBody>
                    <a:bodyPr/>
                    <a:lstStyle/>
                    <a:p>
                      <a:pPr algn="ctr"/>
                      <a:r>
                        <a:rPr lang="es-EC" sz="1800" dirty="0">
                          <a:latin typeface="Times New Roman" panose="02020603050405020304" pitchFamily="18" charset="0"/>
                          <a:cs typeface="Times New Roman" panose="02020603050405020304" pitchFamily="18" charset="0"/>
                        </a:rPr>
                        <a:t>24000</a:t>
                      </a:r>
                    </a:p>
                  </a:txBody>
                  <a:tcPr/>
                </a:tc>
                <a:tc>
                  <a:txBody>
                    <a:bodyPr/>
                    <a:lstStyle/>
                    <a:p>
                      <a:pPr algn="ctr"/>
                      <a:r>
                        <a:rPr lang="es-EC" sz="1800" dirty="0">
                          <a:latin typeface="Times New Roman" panose="02020603050405020304" pitchFamily="18" charset="0"/>
                          <a:cs typeface="Times New Roman" panose="02020603050405020304" pitchFamily="18" charset="0"/>
                        </a:rPr>
                        <a:t>900</a:t>
                      </a:r>
                    </a:p>
                  </a:txBody>
                  <a:tcPr/>
                </a:tc>
                <a:extLst>
                  <a:ext uri="{0D108BD9-81ED-4DB2-BD59-A6C34878D82A}">
                    <a16:rowId xmlns:a16="http://schemas.microsoft.com/office/drawing/2014/main" xmlns="" val="1182637878"/>
                  </a:ext>
                </a:extLst>
              </a:tr>
              <a:tr h="429685">
                <a:tc>
                  <a:txBody>
                    <a:bodyPr/>
                    <a:lstStyle/>
                    <a:p>
                      <a:pPr algn="ctr"/>
                      <a:r>
                        <a:rPr lang="es-EC" sz="1800" dirty="0">
                          <a:latin typeface="Times New Roman" panose="02020603050405020304" pitchFamily="18" charset="0"/>
                          <a:cs typeface="Times New Roman" panose="02020603050405020304" pitchFamily="18" charset="0"/>
                        </a:rPr>
                        <a:t>T4</a:t>
                      </a:r>
                    </a:p>
                  </a:txBody>
                  <a:tcPr/>
                </a:tc>
                <a:tc>
                  <a:txBody>
                    <a:bodyPr/>
                    <a:lstStyle/>
                    <a:p>
                      <a:pPr algn="ctr"/>
                      <a:r>
                        <a:rPr lang="es-EC" sz="1800" dirty="0">
                          <a:latin typeface="Times New Roman" panose="02020603050405020304" pitchFamily="18" charset="0"/>
                          <a:cs typeface="Times New Roman" panose="02020603050405020304" pitchFamily="18" charset="0"/>
                        </a:rPr>
                        <a:t>2</a:t>
                      </a:r>
                    </a:p>
                  </a:txBody>
                  <a:tcPr/>
                </a:tc>
                <a:tc>
                  <a:txBody>
                    <a:bodyPr/>
                    <a:lstStyle/>
                    <a:p>
                      <a:pPr algn="ctr"/>
                      <a:r>
                        <a:rPr lang="es-EC" sz="1800" dirty="0">
                          <a:latin typeface="Times New Roman" panose="02020603050405020304" pitchFamily="18" charset="0"/>
                          <a:cs typeface="Times New Roman" panose="02020603050405020304" pitchFamily="18" charset="0"/>
                        </a:rPr>
                        <a:t>24000</a:t>
                      </a:r>
                    </a:p>
                  </a:txBody>
                  <a:tcPr/>
                </a:tc>
                <a:tc>
                  <a:txBody>
                    <a:bodyPr/>
                    <a:lstStyle/>
                    <a:p>
                      <a:pPr algn="ctr"/>
                      <a:r>
                        <a:rPr lang="es-EC" sz="1800" dirty="0">
                          <a:latin typeface="Times New Roman" panose="02020603050405020304" pitchFamily="18" charset="0"/>
                          <a:cs typeface="Times New Roman" panose="02020603050405020304" pitchFamily="18" charset="0"/>
                        </a:rPr>
                        <a:t>900</a:t>
                      </a:r>
                    </a:p>
                  </a:txBody>
                  <a:tcPr/>
                </a:tc>
                <a:extLst>
                  <a:ext uri="{0D108BD9-81ED-4DB2-BD59-A6C34878D82A}">
                    <a16:rowId xmlns:a16="http://schemas.microsoft.com/office/drawing/2014/main" xmlns="" val="3812169026"/>
                  </a:ext>
                </a:extLst>
              </a:tr>
            </a:tbl>
          </a:graphicData>
        </a:graphic>
      </p:graphicFrame>
      <p:graphicFrame>
        <p:nvGraphicFramePr>
          <p:cNvPr id="19" name="Tabla 18">
            <a:extLst>
              <a:ext uri="{FF2B5EF4-FFF2-40B4-BE49-F238E27FC236}">
                <a16:creationId xmlns:a16="http://schemas.microsoft.com/office/drawing/2014/main" xmlns="" id="{782A23AD-E23C-4EE8-9100-2C12B426EE0B}"/>
              </a:ext>
            </a:extLst>
          </p:cNvPr>
          <p:cNvGraphicFramePr>
            <a:graphicFrameLocks noGrp="1"/>
          </p:cNvGraphicFramePr>
          <p:nvPr>
            <p:extLst>
              <p:ext uri="{D42A27DB-BD31-4B8C-83A1-F6EECF244321}">
                <p14:modId xmlns:p14="http://schemas.microsoft.com/office/powerpoint/2010/main" val="1861437638"/>
              </p:ext>
            </p:extLst>
          </p:nvPr>
        </p:nvGraphicFramePr>
        <p:xfrm>
          <a:off x="692223" y="1220157"/>
          <a:ext cx="4518991" cy="2358819"/>
        </p:xfrm>
        <a:graphic>
          <a:graphicData uri="http://schemas.openxmlformats.org/drawingml/2006/table">
            <a:tbl>
              <a:tblPr/>
              <a:tblGrid>
                <a:gridCol w="4518991">
                  <a:extLst>
                    <a:ext uri="{9D8B030D-6E8A-4147-A177-3AD203B41FA5}">
                      <a16:colId xmlns:a16="http://schemas.microsoft.com/office/drawing/2014/main" xmlns="" val="885030635"/>
                    </a:ext>
                  </a:extLst>
                </a:gridCol>
              </a:tblGrid>
              <a:tr h="2358819">
                <a:tc>
                  <a:txBody>
                    <a:bodyPr/>
                    <a:lstStyle/>
                    <a:p>
                      <a:endParaRPr lang="es-EC"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2291923091"/>
                  </a:ext>
                </a:extLst>
              </a:tr>
            </a:tbl>
          </a:graphicData>
        </a:graphic>
      </p:graphicFrame>
      <p:graphicFrame>
        <p:nvGraphicFramePr>
          <p:cNvPr id="20" name="Tabla 19">
            <a:extLst>
              <a:ext uri="{FF2B5EF4-FFF2-40B4-BE49-F238E27FC236}">
                <a16:creationId xmlns:a16="http://schemas.microsoft.com/office/drawing/2014/main" xmlns="" id="{B1D8DF68-17DA-4BBF-8851-444702553E48}"/>
              </a:ext>
            </a:extLst>
          </p:cNvPr>
          <p:cNvGraphicFramePr>
            <a:graphicFrameLocks noGrp="1"/>
          </p:cNvGraphicFramePr>
          <p:nvPr>
            <p:extLst>
              <p:ext uri="{D42A27DB-BD31-4B8C-83A1-F6EECF244321}">
                <p14:modId xmlns:p14="http://schemas.microsoft.com/office/powerpoint/2010/main" val="3626746416"/>
              </p:ext>
            </p:extLst>
          </p:nvPr>
        </p:nvGraphicFramePr>
        <p:xfrm>
          <a:off x="670826" y="1262360"/>
          <a:ext cx="4492488" cy="689113"/>
        </p:xfrm>
        <a:graphic>
          <a:graphicData uri="http://schemas.openxmlformats.org/drawingml/2006/table">
            <a:tbl>
              <a:tblPr/>
              <a:tblGrid>
                <a:gridCol w="4492488">
                  <a:extLst>
                    <a:ext uri="{9D8B030D-6E8A-4147-A177-3AD203B41FA5}">
                      <a16:colId xmlns:a16="http://schemas.microsoft.com/office/drawing/2014/main" xmlns="" val="2585048658"/>
                    </a:ext>
                  </a:extLst>
                </a:gridCol>
              </a:tblGrid>
              <a:tr h="689113">
                <a:tc>
                  <a:txBody>
                    <a:bodyPr/>
                    <a:lstStyle/>
                    <a:p>
                      <a:endParaRPr lang="es-EC"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3217306444"/>
                  </a:ext>
                </a:extLst>
              </a:tr>
            </a:tbl>
          </a:graphicData>
        </a:graphic>
      </p:graphicFrame>
      <p:sp>
        <p:nvSpPr>
          <p:cNvPr id="2" name="Rectángulo 1">
            <a:extLst>
              <a:ext uri="{FF2B5EF4-FFF2-40B4-BE49-F238E27FC236}">
                <a16:creationId xmlns:a16="http://schemas.microsoft.com/office/drawing/2014/main" xmlns="" id="{3C2E8E97-CB32-48FF-8AC6-08BCC6CE35CA}"/>
              </a:ext>
            </a:extLst>
          </p:cNvPr>
          <p:cNvSpPr/>
          <p:nvPr/>
        </p:nvSpPr>
        <p:spPr>
          <a:xfrm>
            <a:off x="6299907" y="1192668"/>
            <a:ext cx="5726038" cy="2570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xmlns="" id="{360EB1EA-F120-40C7-888B-37753FC97549}"/>
              </a:ext>
            </a:extLst>
          </p:cNvPr>
          <p:cNvSpPr/>
          <p:nvPr/>
        </p:nvSpPr>
        <p:spPr>
          <a:xfrm>
            <a:off x="6571850" y="4514524"/>
            <a:ext cx="2165978"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Análisis estadístico</a:t>
            </a:r>
          </a:p>
        </p:txBody>
      </p:sp>
      <p:sp>
        <p:nvSpPr>
          <p:cNvPr id="17" name="Rectángulo 4">
            <a:extLst>
              <a:ext uri="{FF2B5EF4-FFF2-40B4-BE49-F238E27FC236}">
                <a16:creationId xmlns:a16="http://schemas.microsoft.com/office/drawing/2014/main" xmlns="" id="{05EAB0D8-ADCB-4B69-A0B6-764B4BD7507F}"/>
              </a:ext>
            </a:extLst>
          </p:cNvPr>
          <p:cNvSpPr/>
          <p:nvPr/>
        </p:nvSpPr>
        <p:spPr>
          <a:xfrm>
            <a:off x="5692628" y="5058999"/>
            <a:ext cx="5836763" cy="1015663"/>
          </a:xfrm>
          <a:prstGeom prst="rect">
            <a:avLst/>
          </a:prstGeom>
        </p:spPr>
        <p:txBody>
          <a:bodyPr wrap="square">
            <a:spAutoFit/>
          </a:bodyPr>
          <a:lstStyle/>
          <a:p>
            <a:pPr marL="1257300" lvl="2" indent="-342900">
              <a:buFont typeface="Arial" panose="020B0604020202020204" pitchFamily="34" charset="0"/>
              <a:buChar char="•"/>
            </a:pPr>
            <a:r>
              <a:rPr lang="es-ES" sz="2000" dirty="0">
                <a:latin typeface="Times New Roman" panose="02020603050405020304" pitchFamily="18" charset="0"/>
                <a:cs typeface="Times New Roman" panose="02020603050405020304" pitchFamily="18" charset="0"/>
              </a:rPr>
              <a:t>Supuestos de normalidad</a:t>
            </a:r>
          </a:p>
          <a:p>
            <a:pPr marL="1257300" lvl="2" indent="-342900">
              <a:buFont typeface="Arial" panose="020B0604020202020204" pitchFamily="34" charset="0"/>
              <a:buChar char="•"/>
            </a:pPr>
            <a:r>
              <a:rPr lang="es-ES" sz="2000" dirty="0">
                <a:latin typeface="Times New Roman" panose="02020603050405020304" pitchFamily="18" charset="0"/>
                <a:ea typeface="Times New Roman" panose="02020603050405020304" pitchFamily="18" charset="0"/>
                <a:cs typeface="Times New Roman" panose="02020603050405020304" pitchFamily="18" charset="0"/>
              </a:rPr>
              <a:t>Modelos mixtos y pruebas no paramétricas</a:t>
            </a:r>
          </a:p>
          <a:p>
            <a:pPr marL="1257300" lvl="2" indent="-342900">
              <a:buFont typeface="Arial" panose="020B0604020202020204" pitchFamily="34" charset="0"/>
              <a:buChar char="•"/>
            </a:pPr>
            <a:r>
              <a:rPr lang="es-ES" sz="2000" dirty="0">
                <a:latin typeface="Times New Roman" panose="02020603050405020304" pitchFamily="18" charset="0"/>
                <a:ea typeface="Times New Roman" panose="02020603050405020304" pitchFamily="18" charset="0"/>
                <a:cs typeface="Times New Roman" panose="02020603050405020304" pitchFamily="18" charset="0"/>
              </a:rPr>
              <a:t>Prueba de Duncan al 5%</a:t>
            </a:r>
          </a:p>
        </p:txBody>
      </p:sp>
    </p:spTree>
    <p:extLst>
      <p:ext uri="{BB962C8B-B14F-4D97-AF65-F5344CB8AC3E}">
        <p14:creationId xmlns:p14="http://schemas.microsoft.com/office/powerpoint/2010/main" val="3778735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p:cNvCxnSpPr/>
          <p:nvPr/>
        </p:nvCxnSpPr>
        <p:spPr>
          <a:xfrm flipV="1">
            <a:off x="317041" y="695355"/>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432915" y="285159"/>
            <a:ext cx="222227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sp>
        <p:nvSpPr>
          <p:cNvPr id="5" name="Rectángulo 4"/>
          <p:cNvSpPr/>
          <p:nvPr/>
        </p:nvSpPr>
        <p:spPr>
          <a:xfrm>
            <a:off x="4291871" y="526667"/>
            <a:ext cx="4165436"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sz="2000" dirty="0">
                <a:latin typeface="Times New Roman" panose="02020603050405020304" pitchFamily="18" charset="0"/>
                <a:ea typeface="Calibri" panose="020F0502020204030204" pitchFamily="34" charset="0"/>
                <a:cs typeface="Times New Roman" panose="02020603050405020304" pitchFamily="18" charset="0"/>
              </a:rPr>
              <a:t>PARÁMETROS MORFOMÉTRICOS</a:t>
            </a:r>
          </a:p>
        </p:txBody>
      </p:sp>
      <p:pic>
        <p:nvPicPr>
          <p:cNvPr id="6" name="Imagen 5">
            <a:extLst>
              <a:ext uri="{FF2B5EF4-FFF2-40B4-BE49-F238E27FC236}">
                <a16:creationId xmlns:a16="http://schemas.microsoft.com/office/drawing/2014/main" xmlns="" id="{44909777-9A91-46C3-9131-CDAE9F837251}"/>
              </a:ext>
            </a:extLst>
          </p:cNvPr>
          <p:cNvPicPr>
            <a:picLocks noChangeAspect="1"/>
          </p:cNvPicPr>
          <p:nvPr/>
        </p:nvPicPr>
        <p:blipFill>
          <a:blip r:embed="rId3"/>
          <a:stretch>
            <a:fillRect/>
          </a:stretch>
        </p:blipFill>
        <p:spPr>
          <a:xfrm>
            <a:off x="1179442" y="1463863"/>
            <a:ext cx="9356035" cy="4617803"/>
          </a:xfrm>
          <a:prstGeom prst="rect">
            <a:avLst/>
          </a:prstGeom>
        </p:spPr>
      </p:pic>
      <p:sp>
        <p:nvSpPr>
          <p:cNvPr id="7" name="Rectángulo 6">
            <a:extLst>
              <a:ext uri="{FF2B5EF4-FFF2-40B4-BE49-F238E27FC236}">
                <a16:creationId xmlns:a16="http://schemas.microsoft.com/office/drawing/2014/main" xmlns="" id="{8F1A930D-153F-46FF-906F-66F1F2DF5905}"/>
              </a:ext>
            </a:extLst>
          </p:cNvPr>
          <p:cNvSpPr/>
          <p:nvPr/>
        </p:nvSpPr>
        <p:spPr>
          <a:xfrm>
            <a:off x="1179442" y="1020205"/>
            <a:ext cx="9356035" cy="400110"/>
          </a:xfrm>
          <a:prstGeom prst="rect">
            <a:avLst/>
          </a:prstGeom>
        </p:spPr>
        <p:txBody>
          <a:bodyPr wrap="square">
            <a:spAutoFit/>
          </a:bodyPr>
          <a:lstStyle/>
          <a:p>
            <a:pPr algn="ctr"/>
            <a:r>
              <a:rPr lang="es-ES" sz="2000" dirty="0">
                <a:latin typeface="Times New Roman" panose="02020603050405020304" pitchFamily="18" charset="0"/>
                <a:cs typeface="Times New Roman" panose="02020603050405020304" pitchFamily="18" charset="0"/>
              </a:rPr>
              <a:t>Promedio ± desviación estándar del peso e índice corporal de </a:t>
            </a:r>
            <a:r>
              <a:rPr lang="es-ES" sz="2000" i="1" dirty="0">
                <a:latin typeface="Times New Roman" panose="02020603050405020304" pitchFamily="18" charset="0"/>
                <a:cs typeface="Times New Roman" panose="02020603050405020304" pitchFamily="18" charset="0"/>
              </a:rPr>
              <a:t>Oncorhynchus mykiss </a:t>
            </a:r>
            <a:endParaRPr lang="es-EC" sz="2000" i="1" dirty="0">
              <a:latin typeface="Times New Roman" panose="02020603050405020304" pitchFamily="18" charset="0"/>
              <a:cs typeface="Times New Roman" panose="02020603050405020304" pitchFamily="18" charset="0"/>
            </a:endParaRPr>
          </a:p>
        </p:txBody>
      </p:sp>
      <p:sp>
        <p:nvSpPr>
          <p:cNvPr id="8" name="Rectángulo 7"/>
          <p:cNvSpPr/>
          <p:nvPr/>
        </p:nvSpPr>
        <p:spPr>
          <a:xfrm>
            <a:off x="6096000" y="5501252"/>
            <a:ext cx="3954929" cy="400110"/>
          </a:xfrm>
          <a:prstGeom prst="rect">
            <a:avLst/>
          </a:prstGeom>
        </p:spPr>
        <p:txBody>
          <a:bodyPr wrap="none">
            <a:spAutoFit/>
          </a:bodyPr>
          <a:lstStyle/>
          <a:p>
            <a:r>
              <a:rPr lang="es-EC" sz="2000" dirty="0">
                <a:latin typeface="Times New Roman" panose="02020603050405020304" pitchFamily="18" charset="0"/>
                <a:ea typeface="Times New Roman" panose="02020603050405020304" pitchFamily="18" charset="0"/>
              </a:rPr>
              <a:t>(p&gt;0.9994)                      (p&gt;0.9672) </a:t>
            </a:r>
            <a:endParaRPr lang="es-EC" sz="2000" dirty="0"/>
          </a:p>
        </p:txBody>
      </p:sp>
      <p:pic>
        <p:nvPicPr>
          <p:cNvPr id="9" name="Picture 4">
            <a:extLst>
              <a:ext uri="{FF2B5EF4-FFF2-40B4-BE49-F238E27FC236}">
                <a16:creationId xmlns:a16="http://schemas.microsoft.com/office/drawing/2014/main" xmlns="" id="{E17C1A5D-9FCB-4603-BE4B-429E41BE4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448" y="5969102"/>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a:extLst>
              <a:ext uri="{FF2B5EF4-FFF2-40B4-BE49-F238E27FC236}">
                <a16:creationId xmlns:a16="http://schemas.microsoft.com/office/drawing/2014/main" xmlns="" id="{AB4C9359-B201-4E75-98E3-47E5EBEABB65}"/>
              </a:ext>
            </a:extLst>
          </p:cNvPr>
          <p:cNvSpPr/>
          <p:nvPr/>
        </p:nvSpPr>
        <p:spPr>
          <a:xfrm>
            <a:off x="8640416" y="1828800"/>
            <a:ext cx="1272209" cy="1192696"/>
          </a:xfrm>
          <a:prstGeom prst="rect">
            <a:avLst/>
          </a:prstGeom>
          <a:noFill/>
          <a:ln>
            <a:solidFill>
              <a:srgbClr val="FF006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11" name="Rectángulo 10">
            <a:extLst>
              <a:ext uri="{FF2B5EF4-FFF2-40B4-BE49-F238E27FC236}">
                <a16:creationId xmlns:a16="http://schemas.microsoft.com/office/drawing/2014/main" xmlns="" id="{CF2F0E69-DB4E-4123-9C94-804715B57FF5}"/>
              </a:ext>
            </a:extLst>
          </p:cNvPr>
          <p:cNvSpPr/>
          <p:nvPr/>
        </p:nvSpPr>
        <p:spPr>
          <a:xfrm>
            <a:off x="8640416" y="4240816"/>
            <a:ext cx="1272209" cy="1192696"/>
          </a:xfrm>
          <a:prstGeom prst="rect">
            <a:avLst/>
          </a:prstGeom>
          <a:noFill/>
          <a:ln>
            <a:solidFill>
              <a:srgbClr val="FF006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01640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p:cNvCxnSpPr/>
          <p:nvPr/>
        </p:nvCxnSpPr>
        <p:spPr>
          <a:xfrm flipV="1">
            <a:off x="317041" y="695355"/>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432915" y="285159"/>
            <a:ext cx="222227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sp>
        <p:nvSpPr>
          <p:cNvPr id="5" name="Rectángulo 4"/>
          <p:cNvSpPr/>
          <p:nvPr/>
        </p:nvSpPr>
        <p:spPr>
          <a:xfrm>
            <a:off x="4272973" y="695355"/>
            <a:ext cx="4165436"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sz="2000" dirty="0">
                <a:latin typeface="Times New Roman" panose="02020603050405020304" pitchFamily="18" charset="0"/>
                <a:ea typeface="Calibri" panose="020F0502020204030204" pitchFamily="34" charset="0"/>
                <a:cs typeface="Times New Roman" panose="02020603050405020304" pitchFamily="18" charset="0"/>
              </a:rPr>
              <a:t>PARÁMETROS MORFOMÉTRICOS</a:t>
            </a:r>
            <a:endParaRPr lang="es-EC" sz="2000" dirty="0">
              <a:latin typeface="Times New Roman" panose="02020603050405020304" pitchFamily="18" charset="0"/>
              <a:cs typeface="Times New Roman" panose="02020603050405020304" pitchFamily="18" charset="0"/>
            </a:endParaRPr>
          </a:p>
        </p:txBody>
      </p:sp>
      <p:graphicFrame>
        <p:nvGraphicFramePr>
          <p:cNvPr id="6" name="Gráfico 5">
            <a:extLst>
              <a:ext uri="{FF2B5EF4-FFF2-40B4-BE49-F238E27FC236}">
                <a16:creationId xmlns:a16="http://schemas.microsoft.com/office/drawing/2014/main" xmlns="" id="{FCB2C998-2F76-4862-B735-CE5EE77BA3F0}"/>
              </a:ext>
            </a:extLst>
          </p:cNvPr>
          <p:cNvGraphicFramePr/>
          <p:nvPr>
            <p:extLst>
              <p:ext uri="{D42A27DB-BD31-4B8C-83A1-F6EECF244321}">
                <p14:modId xmlns:p14="http://schemas.microsoft.com/office/powerpoint/2010/main" val="1856964107"/>
              </p:ext>
            </p:extLst>
          </p:nvPr>
        </p:nvGraphicFramePr>
        <p:xfrm>
          <a:off x="84823" y="1214733"/>
          <a:ext cx="5963955" cy="39856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xmlns="" id="{3720006B-DBA7-4FC3-92CE-A383E217BC84}"/>
              </a:ext>
            </a:extLst>
          </p:cNvPr>
          <p:cNvGraphicFramePr/>
          <p:nvPr>
            <p:extLst>
              <p:ext uri="{D42A27DB-BD31-4B8C-83A1-F6EECF244321}">
                <p14:modId xmlns:p14="http://schemas.microsoft.com/office/powerpoint/2010/main" val="3654794922"/>
              </p:ext>
            </p:extLst>
          </p:nvPr>
        </p:nvGraphicFramePr>
        <p:xfrm>
          <a:off x="6277182" y="1095464"/>
          <a:ext cx="6153892" cy="3991065"/>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ángulo 7">
            <a:extLst>
              <a:ext uri="{FF2B5EF4-FFF2-40B4-BE49-F238E27FC236}">
                <a16:creationId xmlns:a16="http://schemas.microsoft.com/office/drawing/2014/main" xmlns="" id="{19308C1E-39F4-44FA-A505-56A1B91C09FF}"/>
              </a:ext>
            </a:extLst>
          </p:cNvPr>
          <p:cNvSpPr/>
          <p:nvPr/>
        </p:nvSpPr>
        <p:spPr>
          <a:xfrm>
            <a:off x="201131" y="5079229"/>
            <a:ext cx="6304521" cy="1200329"/>
          </a:xfrm>
          <a:prstGeom prst="rect">
            <a:avLst/>
          </a:prstGeom>
        </p:spPr>
        <p:txBody>
          <a:bodyPr wrap="square">
            <a:spAutoFit/>
          </a:bodyPr>
          <a:lstStyle/>
          <a:p>
            <a:r>
              <a:rPr lang="es-EC" dirty="0">
                <a:latin typeface="Times New Roman" panose="02020603050405020304" pitchFamily="18" charset="0"/>
                <a:ea typeface="Times New Roman" panose="02020603050405020304" pitchFamily="18" charset="0"/>
              </a:rPr>
              <a:t> Martínez, Martínez, &amp; Ramos, 2009, a medida que un animal crece y llega a su madurez sexual cambia su metabolismo, disminuyendo su tasa de actividad metabólica causando que la tasa de crecimiento relativo sea menor.</a:t>
            </a:r>
            <a:endParaRPr lang="es-EC" dirty="0"/>
          </a:p>
        </p:txBody>
      </p:sp>
      <p:sp>
        <p:nvSpPr>
          <p:cNvPr id="9" name="Rectángulo 8">
            <a:extLst>
              <a:ext uri="{FF2B5EF4-FFF2-40B4-BE49-F238E27FC236}">
                <a16:creationId xmlns:a16="http://schemas.microsoft.com/office/drawing/2014/main" xmlns="" id="{818AEF1F-2D20-4072-80E3-65A067B4BAEB}"/>
              </a:ext>
            </a:extLst>
          </p:cNvPr>
          <p:cNvSpPr/>
          <p:nvPr/>
        </p:nvSpPr>
        <p:spPr>
          <a:xfrm>
            <a:off x="6143223" y="4959960"/>
            <a:ext cx="5563672" cy="923330"/>
          </a:xfrm>
          <a:prstGeom prst="rect">
            <a:avLst/>
          </a:prstGeom>
        </p:spPr>
        <p:txBody>
          <a:bodyPr wrap="square">
            <a:spAutoFit/>
          </a:bodyPr>
          <a:lstStyle/>
          <a:p>
            <a:pPr indent="449580" algn="just">
              <a:spcAft>
                <a:spcPts val="1000"/>
              </a:spcAft>
            </a:pPr>
            <a:r>
              <a:rPr lang="es-EC" dirty="0">
                <a:latin typeface="Times New Roman" panose="02020603050405020304" pitchFamily="18" charset="0"/>
                <a:ea typeface="Times New Roman" panose="02020603050405020304" pitchFamily="18" charset="0"/>
                <a:cs typeface="Arial" panose="020B0604020202020204" pitchFamily="34" charset="0"/>
              </a:rPr>
              <a:t>Como respuesta al efecto de la inclusión dietética de la vitamina E, Demerdash, al 2004, menciona que no se presentaron cambios significativos en el peso corporal.</a:t>
            </a:r>
            <a:endParaRPr lang="es-EC" dirty="0">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10" name="Picture 4">
            <a:extLst>
              <a:ext uri="{FF2B5EF4-FFF2-40B4-BE49-F238E27FC236}">
                <a16:creationId xmlns:a16="http://schemas.microsoft.com/office/drawing/2014/main" xmlns="" id="{3E81FD93-7D7F-4DE0-9C29-ED625698F6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6448" y="6029738"/>
            <a:ext cx="3086100" cy="66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ángulo 10">
            <a:extLst>
              <a:ext uri="{FF2B5EF4-FFF2-40B4-BE49-F238E27FC236}">
                <a16:creationId xmlns:a16="http://schemas.microsoft.com/office/drawing/2014/main" xmlns="" id="{A5E7887C-9228-4585-AA05-582DC67CDD6F}"/>
              </a:ext>
            </a:extLst>
          </p:cNvPr>
          <p:cNvSpPr/>
          <p:nvPr/>
        </p:nvSpPr>
        <p:spPr>
          <a:xfrm>
            <a:off x="2830651" y="1176035"/>
            <a:ext cx="1233030"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PESO (G)</a:t>
            </a:r>
            <a:endParaRPr lang="es-EC" sz="2000" dirty="0">
              <a:latin typeface="Times New Roman" panose="02020603050405020304" pitchFamily="18" charset="0"/>
              <a:cs typeface="Times New Roman" panose="02020603050405020304" pitchFamily="18" charset="0"/>
            </a:endParaRPr>
          </a:p>
        </p:txBody>
      </p:sp>
      <p:sp>
        <p:nvSpPr>
          <p:cNvPr id="12" name="Rectángulo 11">
            <a:extLst>
              <a:ext uri="{FF2B5EF4-FFF2-40B4-BE49-F238E27FC236}">
                <a16:creationId xmlns:a16="http://schemas.microsoft.com/office/drawing/2014/main" xmlns="" id="{52F83F7D-20F1-413F-8331-B7D4FA6CBE59}"/>
              </a:ext>
            </a:extLst>
          </p:cNvPr>
          <p:cNvSpPr/>
          <p:nvPr/>
        </p:nvSpPr>
        <p:spPr>
          <a:xfrm>
            <a:off x="9354128" y="1214733"/>
            <a:ext cx="441146"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IC</a:t>
            </a:r>
            <a:endParaRPr lang="es-EC" sz="2000" dirty="0">
              <a:latin typeface="Times New Roman" panose="02020603050405020304" pitchFamily="18" charset="0"/>
              <a:cs typeface="Times New Roman" panose="02020603050405020304" pitchFamily="18" charset="0"/>
            </a:endParaRPr>
          </a:p>
        </p:txBody>
      </p:sp>
      <p:sp>
        <p:nvSpPr>
          <p:cNvPr id="2" name="Rectángulo 1">
            <a:extLst>
              <a:ext uri="{FF2B5EF4-FFF2-40B4-BE49-F238E27FC236}">
                <a16:creationId xmlns:a16="http://schemas.microsoft.com/office/drawing/2014/main" xmlns="" id="{5960FB44-F941-4A30-BD1A-EDF747124D53}"/>
              </a:ext>
            </a:extLst>
          </p:cNvPr>
          <p:cNvSpPr/>
          <p:nvPr/>
        </p:nvSpPr>
        <p:spPr>
          <a:xfrm>
            <a:off x="10906539" y="1528322"/>
            <a:ext cx="654582" cy="923330"/>
          </a:xfrm>
          <a:prstGeom prst="rect">
            <a:avLst/>
          </a:prstGeom>
          <a:noFill/>
          <a:ln>
            <a:solidFill>
              <a:srgbClr val="FF006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477666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4438014" y="550015"/>
            <a:ext cx="3754105"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VARIABLES REPRODUCTIVAS</a:t>
            </a:r>
            <a:endParaRPr lang="es-EC" sz="2000" dirty="0">
              <a:latin typeface="Times New Roman" panose="02020603050405020304" pitchFamily="18" charset="0"/>
              <a:cs typeface="Times New Roman" panose="02020603050405020304" pitchFamily="18" charset="0"/>
            </a:endParaRPr>
          </a:p>
        </p:txBody>
      </p:sp>
      <p:cxnSp>
        <p:nvCxnSpPr>
          <p:cNvPr id="11" name="Conector recto 10"/>
          <p:cNvCxnSpPr/>
          <p:nvPr/>
        </p:nvCxnSpPr>
        <p:spPr>
          <a:xfrm flipV="1">
            <a:off x="317041" y="695355"/>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Rectángulo 12"/>
          <p:cNvSpPr/>
          <p:nvPr/>
        </p:nvSpPr>
        <p:spPr>
          <a:xfrm>
            <a:off x="432915" y="285159"/>
            <a:ext cx="222227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sp>
        <p:nvSpPr>
          <p:cNvPr id="15" name="Rectángulo 14">
            <a:extLst>
              <a:ext uri="{FF2B5EF4-FFF2-40B4-BE49-F238E27FC236}">
                <a16:creationId xmlns:a16="http://schemas.microsoft.com/office/drawing/2014/main" xmlns="" id="{1D1C41A6-29CB-47CA-8E4B-6BBCF1A7F0D7}"/>
              </a:ext>
            </a:extLst>
          </p:cNvPr>
          <p:cNvSpPr/>
          <p:nvPr/>
        </p:nvSpPr>
        <p:spPr>
          <a:xfrm>
            <a:off x="157301" y="2034367"/>
            <a:ext cx="6152238"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spcAft>
                <a:spcPts val="1000"/>
              </a:spcAft>
            </a:pPr>
            <a:r>
              <a:rPr lang="es-EC" sz="2000" dirty="0">
                <a:latin typeface="Times New Roman" panose="02020603050405020304" pitchFamily="18" charset="0"/>
                <a:ea typeface="Times New Roman" panose="02020603050405020304" pitchFamily="18" charset="0"/>
                <a:cs typeface="Arial" panose="020B0604020202020204" pitchFamily="34" charset="0"/>
              </a:rPr>
              <a:t>Promedio ± desviación estándar de volumen seminal de reproductores de </a:t>
            </a:r>
            <a:r>
              <a:rPr lang="es-EC" sz="2000" i="1" dirty="0">
                <a:latin typeface="Times New Roman" panose="02020603050405020304" pitchFamily="18" charset="0"/>
                <a:ea typeface="Times New Roman" panose="02020603050405020304" pitchFamily="18" charset="0"/>
                <a:cs typeface="Arial" panose="020B0604020202020204" pitchFamily="34" charset="0"/>
              </a:rPr>
              <a:t>Oncorhynchus mykiss</a:t>
            </a:r>
            <a:endParaRPr lang="es-EC" sz="20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6" name="CuadroTexto 15">
            <a:extLst>
              <a:ext uri="{FF2B5EF4-FFF2-40B4-BE49-F238E27FC236}">
                <a16:creationId xmlns:a16="http://schemas.microsoft.com/office/drawing/2014/main" xmlns="" id="{A559E093-A607-4B74-A791-66D4E6F2CEC3}"/>
              </a:ext>
            </a:extLst>
          </p:cNvPr>
          <p:cNvSpPr txBox="1"/>
          <p:nvPr/>
        </p:nvSpPr>
        <p:spPr>
          <a:xfrm>
            <a:off x="8309113" y="5327374"/>
            <a:ext cx="993913" cy="400110"/>
          </a:xfrm>
          <a:prstGeom prst="rect">
            <a:avLst/>
          </a:prstGeom>
          <a:noFill/>
        </p:spPr>
        <p:txBody>
          <a:bodyPr wrap="square" rtlCol="0">
            <a:spAutoFit/>
          </a:bodyPr>
          <a:lstStyle/>
          <a:p>
            <a:endParaRPr lang="es-EC" sz="2000" dirty="0"/>
          </a:p>
        </p:txBody>
      </p:sp>
      <p:sp>
        <p:nvSpPr>
          <p:cNvPr id="27" name="Rectángulo 26"/>
          <p:cNvSpPr/>
          <p:nvPr/>
        </p:nvSpPr>
        <p:spPr>
          <a:xfrm>
            <a:off x="6702848" y="1343656"/>
            <a:ext cx="5331851"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0"/>
              </a:spcAft>
            </a:pPr>
            <a:r>
              <a:rPr lang="es-EC" dirty="0">
                <a:latin typeface="Times New Roman" panose="02020603050405020304" pitchFamily="18" charset="0"/>
                <a:ea typeface="Times New Roman" panose="02020603050405020304" pitchFamily="18" charset="0"/>
                <a:cs typeface="Times New Roman" panose="02020603050405020304" pitchFamily="18" charset="0"/>
              </a:rPr>
              <a:t>Volumen seminal de reproductores de </a:t>
            </a:r>
            <a:r>
              <a:rPr lang="es-EC" i="1" dirty="0">
                <a:latin typeface="Times New Roman" panose="02020603050405020304" pitchFamily="18" charset="0"/>
                <a:ea typeface="Times New Roman" panose="02020603050405020304" pitchFamily="18" charset="0"/>
                <a:cs typeface="Times New Roman" panose="02020603050405020304" pitchFamily="18" charset="0"/>
              </a:rPr>
              <a:t>Oncorhynchus mykiss </a:t>
            </a:r>
            <a:r>
              <a:rPr lang="es-EC" dirty="0">
                <a:latin typeface="Times New Roman" panose="02020603050405020304" pitchFamily="18" charset="0"/>
                <a:ea typeface="Times New Roman" panose="02020603050405020304" pitchFamily="18" charset="0"/>
                <a:cs typeface="Times New Roman" panose="02020603050405020304" pitchFamily="18" charset="0"/>
              </a:rPr>
              <a:t>por tratamientos</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ángulo 11">
            <a:extLst>
              <a:ext uri="{FF2B5EF4-FFF2-40B4-BE49-F238E27FC236}">
                <a16:creationId xmlns:a16="http://schemas.microsoft.com/office/drawing/2014/main" xmlns="" id="{ECF0AD63-B976-4269-A399-1D808E02D5F4}"/>
              </a:ext>
            </a:extLst>
          </p:cNvPr>
          <p:cNvSpPr/>
          <p:nvPr/>
        </p:nvSpPr>
        <p:spPr>
          <a:xfrm>
            <a:off x="5182629" y="2424662"/>
            <a:ext cx="1276311" cy="369332"/>
          </a:xfrm>
          <a:prstGeom prst="rect">
            <a:avLst/>
          </a:prstGeom>
        </p:spPr>
        <p:txBody>
          <a:bodyPr wrap="none">
            <a:spAutoFit/>
          </a:bodyPr>
          <a:lstStyle/>
          <a:p>
            <a:r>
              <a:rPr lang="es-EC" dirty="0">
                <a:latin typeface="Times New Roman" panose="02020603050405020304" pitchFamily="18" charset="0"/>
                <a:ea typeface="Times New Roman" panose="02020603050405020304" pitchFamily="18" charset="0"/>
              </a:rPr>
              <a:t>(p=0,9445) </a:t>
            </a:r>
            <a:endParaRPr lang="es-EC" dirty="0"/>
          </a:p>
        </p:txBody>
      </p:sp>
      <p:sp>
        <p:nvSpPr>
          <p:cNvPr id="3" name="CuadroTexto 2">
            <a:extLst>
              <a:ext uri="{FF2B5EF4-FFF2-40B4-BE49-F238E27FC236}">
                <a16:creationId xmlns:a16="http://schemas.microsoft.com/office/drawing/2014/main" xmlns="" id="{773CDF76-3E9D-4762-9487-26CFD06A3AA0}"/>
              </a:ext>
            </a:extLst>
          </p:cNvPr>
          <p:cNvSpPr txBox="1"/>
          <p:nvPr/>
        </p:nvSpPr>
        <p:spPr>
          <a:xfrm>
            <a:off x="5196374" y="2262245"/>
            <a:ext cx="624411" cy="369332"/>
          </a:xfrm>
          <a:prstGeom prst="rect">
            <a:avLst/>
          </a:prstGeom>
          <a:noFill/>
        </p:spPr>
        <p:txBody>
          <a:bodyPr wrap="square" rtlCol="0">
            <a:spAutoFit/>
          </a:bodyPr>
          <a:lstStyle/>
          <a:p>
            <a:endParaRPr lang="es-EC"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aphicFrame>
        <p:nvGraphicFramePr>
          <p:cNvPr id="7" name="Tabla 6">
            <a:extLst>
              <a:ext uri="{FF2B5EF4-FFF2-40B4-BE49-F238E27FC236}">
                <a16:creationId xmlns:a16="http://schemas.microsoft.com/office/drawing/2014/main" xmlns="" id="{EEF1D5E1-ABC5-48D1-AE16-9A78368F9366}"/>
              </a:ext>
            </a:extLst>
          </p:cNvPr>
          <p:cNvGraphicFramePr>
            <a:graphicFrameLocks noGrp="1"/>
          </p:cNvGraphicFramePr>
          <p:nvPr>
            <p:extLst>
              <p:ext uri="{D42A27DB-BD31-4B8C-83A1-F6EECF244321}">
                <p14:modId xmlns:p14="http://schemas.microsoft.com/office/powerpoint/2010/main" val="432278283"/>
              </p:ext>
            </p:extLst>
          </p:nvPr>
        </p:nvGraphicFramePr>
        <p:xfrm>
          <a:off x="157301" y="2956435"/>
          <a:ext cx="5972810" cy="1463040"/>
        </p:xfrm>
        <a:graphic>
          <a:graphicData uri="http://schemas.openxmlformats.org/drawingml/2006/table">
            <a:tbl>
              <a:tblPr firstRow="1" firstCol="1" bandRow="1"/>
              <a:tblGrid>
                <a:gridCol w="1598930">
                  <a:extLst>
                    <a:ext uri="{9D8B030D-6E8A-4147-A177-3AD203B41FA5}">
                      <a16:colId xmlns:a16="http://schemas.microsoft.com/office/drawing/2014/main" xmlns="" val="4282943602"/>
                    </a:ext>
                  </a:extLst>
                </a:gridCol>
                <a:gridCol w="2582545">
                  <a:extLst>
                    <a:ext uri="{9D8B030D-6E8A-4147-A177-3AD203B41FA5}">
                      <a16:colId xmlns:a16="http://schemas.microsoft.com/office/drawing/2014/main" xmlns="" val="4256335346"/>
                    </a:ext>
                  </a:extLst>
                </a:gridCol>
                <a:gridCol w="1791335">
                  <a:extLst>
                    <a:ext uri="{9D8B030D-6E8A-4147-A177-3AD203B41FA5}">
                      <a16:colId xmlns:a16="http://schemas.microsoft.com/office/drawing/2014/main" xmlns="" val="3755753667"/>
                    </a:ext>
                  </a:extLst>
                </a:gridCol>
              </a:tblGrid>
              <a:tr h="215265">
                <a:tc>
                  <a:txBody>
                    <a:bodyPr/>
                    <a:lstStyle/>
                    <a:p>
                      <a:pPr algn="ctr">
                        <a:lnSpc>
                          <a:spcPct val="12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Tratamiento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Medias (mL)</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Medianas (mL)</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87819327"/>
                  </a:ext>
                </a:extLst>
              </a:tr>
              <a:tr h="193675">
                <a:tc>
                  <a:txBody>
                    <a:bodyPr/>
                    <a:lstStyle/>
                    <a:p>
                      <a:pPr algn="ctr">
                        <a:lnSpc>
                          <a:spcPct val="120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3,27 ± 2,2 </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373528945"/>
                  </a:ext>
                </a:extLst>
              </a:tr>
              <a:tr h="193675">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5,21 ± 2,5 </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xmlns="" val="1796376969"/>
                  </a:ext>
                </a:extLst>
              </a:tr>
              <a:tr h="193675">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3,93 ± 2,7</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xmlns="" val="4004134899"/>
                  </a:ext>
                </a:extLst>
              </a:tr>
              <a:tr h="203200">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3,18 ± 2,9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78747430"/>
                  </a:ext>
                </a:extLst>
              </a:tr>
            </a:tbl>
          </a:graphicData>
        </a:graphic>
      </p:graphicFrame>
      <p:sp>
        <p:nvSpPr>
          <p:cNvPr id="17" name="Rectángulo 16">
            <a:extLst>
              <a:ext uri="{FF2B5EF4-FFF2-40B4-BE49-F238E27FC236}">
                <a16:creationId xmlns:a16="http://schemas.microsoft.com/office/drawing/2014/main" xmlns="" id="{43561574-60F7-47DC-8405-5A3B0BFCC8D2}"/>
              </a:ext>
            </a:extLst>
          </p:cNvPr>
          <p:cNvSpPr/>
          <p:nvPr/>
        </p:nvSpPr>
        <p:spPr>
          <a:xfrm>
            <a:off x="2296070" y="1353115"/>
            <a:ext cx="1695272"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Volumen (mL)</a:t>
            </a:r>
            <a:endParaRPr lang="es-EC" sz="2000" dirty="0">
              <a:latin typeface="Times New Roman" panose="02020603050405020304" pitchFamily="18" charset="0"/>
              <a:cs typeface="Times New Roman" panose="02020603050405020304" pitchFamily="18" charset="0"/>
            </a:endParaRPr>
          </a:p>
        </p:txBody>
      </p:sp>
      <p:pic>
        <p:nvPicPr>
          <p:cNvPr id="18" name="Imagen 17">
            <a:extLst>
              <a:ext uri="{FF2B5EF4-FFF2-40B4-BE49-F238E27FC236}">
                <a16:creationId xmlns:a16="http://schemas.microsoft.com/office/drawing/2014/main" xmlns="" id="{EB87F598-1D85-4018-A010-B892AF0CA3FB}"/>
              </a:ext>
            </a:extLst>
          </p:cNvPr>
          <p:cNvPicPr/>
          <p:nvPr/>
        </p:nvPicPr>
        <p:blipFill rotWithShape="1">
          <a:blip r:embed="rId3"/>
          <a:srcRect l="10492" t="16737" r="18891" b="7316"/>
          <a:stretch/>
        </p:blipFill>
        <p:spPr bwMode="auto">
          <a:xfrm>
            <a:off x="6309539" y="2058024"/>
            <a:ext cx="5725160" cy="3646880"/>
          </a:xfrm>
          <a:prstGeom prst="rect">
            <a:avLst/>
          </a:prstGeom>
          <a:noFill/>
          <a:ln>
            <a:noFill/>
          </a:ln>
          <a:extLst>
            <a:ext uri="{53640926-AAD7-44D8-BBD7-CCE9431645EC}">
              <a14:shadowObscured xmlns:a14="http://schemas.microsoft.com/office/drawing/2010/main"/>
            </a:ext>
          </a:extLst>
        </p:spPr>
      </p:pic>
      <p:sp>
        <p:nvSpPr>
          <p:cNvPr id="19" name="Rectángulo 18">
            <a:extLst>
              <a:ext uri="{FF2B5EF4-FFF2-40B4-BE49-F238E27FC236}">
                <a16:creationId xmlns:a16="http://schemas.microsoft.com/office/drawing/2014/main" xmlns="" id="{F6F202D3-DD08-4CB5-88F2-B7CDE725A2A1}"/>
              </a:ext>
            </a:extLst>
          </p:cNvPr>
          <p:cNvSpPr/>
          <p:nvPr/>
        </p:nvSpPr>
        <p:spPr>
          <a:xfrm>
            <a:off x="4982818" y="3525078"/>
            <a:ext cx="654582" cy="251792"/>
          </a:xfrm>
          <a:prstGeom prst="rect">
            <a:avLst/>
          </a:prstGeom>
          <a:noFill/>
          <a:ln>
            <a:solidFill>
              <a:srgbClr val="FF006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pic>
        <p:nvPicPr>
          <p:cNvPr id="20" name="Picture 4">
            <a:extLst>
              <a:ext uri="{FF2B5EF4-FFF2-40B4-BE49-F238E27FC236}">
                <a16:creationId xmlns:a16="http://schemas.microsoft.com/office/drawing/2014/main" xmlns="" id="{1D30AD7B-5CA6-4562-ADDC-EBA829194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448" y="6029738"/>
            <a:ext cx="3086100" cy="66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5387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6855" y="5949280"/>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Imagen 20">
            <a:extLst>
              <a:ext uri="{FF2B5EF4-FFF2-40B4-BE49-F238E27FC236}">
                <a16:creationId xmlns:a16="http://schemas.microsoft.com/office/drawing/2014/main" xmlns="" id="{374484F9-20F2-4999-A53E-F979F2FFB7C5}"/>
              </a:ext>
            </a:extLst>
          </p:cNvPr>
          <p:cNvPicPr>
            <a:picLocks noChangeAspect="1"/>
          </p:cNvPicPr>
          <p:nvPr/>
        </p:nvPicPr>
        <p:blipFill>
          <a:blip r:embed="rId4">
            <a:lum bright="-20000" contrast="40000"/>
          </a:blip>
          <a:stretch>
            <a:fillRect/>
          </a:stretch>
        </p:blipFill>
        <p:spPr>
          <a:xfrm>
            <a:off x="4733592" y="2139389"/>
            <a:ext cx="2852180" cy="2644149"/>
          </a:xfrm>
          <a:prstGeom prst="rect">
            <a:avLst/>
          </a:prstGeom>
        </p:spPr>
      </p:pic>
      <p:cxnSp>
        <p:nvCxnSpPr>
          <p:cNvPr id="25" name="Conector recto 24"/>
          <p:cNvCxnSpPr/>
          <p:nvPr/>
        </p:nvCxnSpPr>
        <p:spPr>
          <a:xfrm flipV="1">
            <a:off x="460375" y="720454"/>
            <a:ext cx="2837850" cy="5422"/>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AutoShape 6" descr="Resultado de imagen para acuacultur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30" name="CuadroTexto 5"/>
          <p:cNvSpPr txBox="1"/>
          <p:nvPr/>
        </p:nvSpPr>
        <p:spPr>
          <a:xfrm>
            <a:off x="545430" y="190815"/>
            <a:ext cx="3057306" cy="477054"/>
          </a:xfrm>
          <a:prstGeom prst="rect">
            <a:avLst/>
          </a:prstGeom>
          <a:noFill/>
        </p:spPr>
        <p:txBody>
          <a:bodyPr wrap="square" rtlCol="0">
            <a:spAutoFit/>
          </a:bodyPr>
          <a:lstStyle/>
          <a:p>
            <a:r>
              <a:rPr lang="es-EC" sz="2400" b="1" i="1" dirty="0">
                <a:latin typeface="Times New Roman" panose="02020603050405020304" pitchFamily="18" charset="0"/>
                <a:cs typeface="Times New Roman" panose="02020603050405020304" pitchFamily="18" charset="0"/>
              </a:rPr>
              <a:t>INTRODUCCIÓN</a:t>
            </a:r>
          </a:p>
        </p:txBody>
      </p:sp>
      <p:pic>
        <p:nvPicPr>
          <p:cNvPr id="31" name="Imagen 30">
            <a:extLst>
              <a:ext uri="{FF2B5EF4-FFF2-40B4-BE49-F238E27FC236}">
                <a16:creationId xmlns:a16="http://schemas.microsoft.com/office/drawing/2014/main" xmlns="" id="{A3BDDB84-5FDA-4283-BDBD-CCC7A3EE96B7}"/>
              </a:ext>
            </a:extLst>
          </p:cNvPr>
          <p:cNvPicPr>
            <a:picLocks noChangeAspect="1"/>
          </p:cNvPicPr>
          <p:nvPr/>
        </p:nvPicPr>
        <p:blipFill>
          <a:blip r:embed="rId5"/>
          <a:stretch>
            <a:fillRect/>
          </a:stretch>
        </p:blipFill>
        <p:spPr>
          <a:xfrm>
            <a:off x="307975" y="813927"/>
            <a:ext cx="4144810" cy="5135353"/>
          </a:xfrm>
          <a:prstGeom prst="rect">
            <a:avLst/>
          </a:prstGeom>
          <a:ln w="57150">
            <a:noFill/>
          </a:ln>
        </p:spPr>
      </p:pic>
      <p:pic>
        <p:nvPicPr>
          <p:cNvPr id="32" name="Imagen 31">
            <a:extLst>
              <a:ext uri="{FF2B5EF4-FFF2-40B4-BE49-F238E27FC236}">
                <a16:creationId xmlns:a16="http://schemas.microsoft.com/office/drawing/2014/main" xmlns="" id="{899E0434-588C-4D10-80BC-C99B2ABA1CF9}"/>
              </a:ext>
            </a:extLst>
          </p:cNvPr>
          <p:cNvPicPr>
            <a:picLocks noChangeAspect="1"/>
          </p:cNvPicPr>
          <p:nvPr/>
        </p:nvPicPr>
        <p:blipFill rotWithShape="1">
          <a:blip r:embed="rId6"/>
          <a:srcRect b="19608"/>
          <a:stretch/>
        </p:blipFill>
        <p:spPr>
          <a:xfrm>
            <a:off x="7049777" y="1197239"/>
            <a:ext cx="3223254" cy="1134645"/>
          </a:xfrm>
          <a:prstGeom prst="ellipse">
            <a:avLst/>
          </a:prstGeom>
          <a:ln w="57150">
            <a:noFill/>
          </a:ln>
        </p:spPr>
      </p:pic>
      <p:sp>
        <p:nvSpPr>
          <p:cNvPr id="33" name="Rectángulo 32">
            <a:extLst>
              <a:ext uri="{FF2B5EF4-FFF2-40B4-BE49-F238E27FC236}">
                <a16:creationId xmlns:a16="http://schemas.microsoft.com/office/drawing/2014/main" xmlns="" id="{7433C69A-C282-43FB-9BD7-5DB9728FCC6C}"/>
              </a:ext>
            </a:extLst>
          </p:cNvPr>
          <p:cNvSpPr/>
          <p:nvPr/>
        </p:nvSpPr>
        <p:spPr>
          <a:xfrm>
            <a:off x="7418019" y="797129"/>
            <a:ext cx="2486771" cy="400110"/>
          </a:xfrm>
          <a:prstGeom prst="rect">
            <a:avLst/>
          </a:prstGeom>
        </p:spPr>
        <p:txBody>
          <a:bodyPr wrap="none">
            <a:spAutoFit/>
          </a:bodyPr>
          <a:lstStyle/>
          <a:p>
            <a:r>
              <a:rPr lang="es-ES" sz="2000" i="1" dirty="0">
                <a:latin typeface="Times New Roman" panose="02020603050405020304" pitchFamily="18" charset="0"/>
                <a:ea typeface="Calibri" panose="020F0502020204030204" pitchFamily="34" charset="0"/>
              </a:rPr>
              <a:t>Oncorhynchus mykiss</a:t>
            </a:r>
            <a:r>
              <a:rPr lang="es-ES" sz="2000" dirty="0">
                <a:latin typeface="Times New Roman" panose="02020603050405020304" pitchFamily="18" charset="0"/>
                <a:ea typeface="Calibri" panose="020F0502020204030204" pitchFamily="34" charset="0"/>
              </a:rPr>
              <a:t> </a:t>
            </a:r>
            <a:endParaRPr lang="es-EC" sz="2000" dirty="0"/>
          </a:p>
        </p:txBody>
      </p:sp>
      <p:pic>
        <p:nvPicPr>
          <p:cNvPr id="35" name="Picture 2" descr="Resultado de imagen para pellets trucha arcoiris">
            <a:extLst>
              <a:ext uri="{FF2B5EF4-FFF2-40B4-BE49-F238E27FC236}">
                <a16:creationId xmlns:a16="http://schemas.microsoft.com/office/drawing/2014/main" xmlns="" id="{0AAEF226-5CE7-46C7-BB31-A50B91FA00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115" t="13804" r="26959" b="11772"/>
          <a:stretch/>
        </p:blipFill>
        <p:spPr bwMode="auto">
          <a:xfrm>
            <a:off x="7802512" y="2527797"/>
            <a:ext cx="2253779" cy="2121937"/>
          </a:xfrm>
          <a:prstGeom prst="ellipse">
            <a:avLst/>
          </a:prstGeom>
          <a:noFill/>
          <a:ln w="57150">
            <a:noFill/>
          </a:ln>
          <a:extLst>
            <a:ext uri="{909E8E84-426E-40DD-AFC4-6F175D3DCCD1}">
              <a14:hiddenFill xmlns:a14="http://schemas.microsoft.com/office/drawing/2010/main">
                <a:solidFill>
                  <a:srgbClr val="FFFFFF"/>
                </a:solidFill>
              </a14:hiddenFill>
            </a:ext>
          </a:extLst>
        </p:spPr>
      </p:pic>
      <p:sp>
        <p:nvSpPr>
          <p:cNvPr id="36" name="Rectángulo 35">
            <a:extLst>
              <a:ext uri="{FF2B5EF4-FFF2-40B4-BE49-F238E27FC236}">
                <a16:creationId xmlns:a16="http://schemas.microsoft.com/office/drawing/2014/main" xmlns="" id="{BE47A57E-BB1D-4203-B32D-7092B69CE4CD}"/>
              </a:ext>
            </a:extLst>
          </p:cNvPr>
          <p:cNvSpPr/>
          <p:nvPr/>
        </p:nvSpPr>
        <p:spPr>
          <a:xfrm>
            <a:off x="1286142" y="5620189"/>
            <a:ext cx="1575881" cy="276999"/>
          </a:xfrm>
          <a:prstGeom prst="rect">
            <a:avLst/>
          </a:prstGeom>
        </p:spPr>
        <p:txBody>
          <a:bodyPr wrap="none">
            <a:spAutoFit/>
          </a:bodyPr>
          <a:lstStyle/>
          <a:p>
            <a:r>
              <a:rPr lang="es-EC" sz="1200" dirty="0">
                <a:solidFill>
                  <a:srgbClr val="000000"/>
                </a:solidFill>
                <a:latin typeface="Times New Roman" panose="02020603050405020304" pitchFamily="18" charset="0"/>
                <a:ea typeface="Times New Roman" panose="02020603050405020304" pitchFamily="18" charset="0"/>
              </a:rPr>
              <a:t> Fuente: (FAO, 2009a)</a:t>
            </a:r>
            <a:endParaRPr lang="es-EC" sz="1200" dirty="0"/>
          </a:p>
        </p:txBody>
      </p:sp>
      <p:sp>
        <p:nvSpPr>
          <p:cNvPr id="3" name="Rectángulo 2"/>
          <p:cNvSpPr/>
          <p:nvPr/>
        </p:nvSpPr>
        <p:spPr>
          <a:xfrm>
            <a:off x="10415586" y="1847001"/>
            <a:ext cx="1786066" cy="58477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2000" dirty="0">
                <a:solidFill>
                  <a:srgbClr val="000000"/>
                </a:solidFill>
                <a:latin typeface="Times New Roman" panose="02020603050405020304" pitchFamily="18" charset="0"/>
                <a:ea typeface="Times New Roman" panose="02020603050405020304" pitchFamily="18" charset="0"/>
              </a:rPr>
              <a:t>6051 tn al 2016</a:t>
            </a:r>
          </a:p>
          <a:p>
            <a:pPr algn="ctr"/>
            <a:r>
              <a:rPr lang="es-EC" sz="1200" dirty="0">
                <a:solidFill>
                  <a:srgbClr val="000000"/>
                </a:solidFill>
                <a:latin typeface="Times New Roman" panose="02020603050405020304" pitchFamily="18" charset="0"/>
                <a:ea typeface="Times New Roman" panose="02020603050405020304" pitchFamily="18" charset="0"/>
              </a:rPr>
              <a:t> (FAO, 2016b)</a:t>
            </a:r>
            <a:endParaRPr lang="es-EC" sz="1200" dirty="0"/>
          </a:p>
        </p:txBody>
      </p:sp>
      <p:cxnSp>
        <p:nvCxnSpPr>
          <p:cNvPr id="7" name="Conector recto de flecha 6"/>
          <p:cNvCxnSpPr>
            <a:endCxn id="3" idx="1"/>
          </p:cNvCxnSpPr>
          <p:nvPr/>
        </p:nvCxnSpPr>
        <p:spPr>
          <a:xfrm>
            <a:off x="9646276" y="2124000"/>
            <a:ext cx="769310" cy="1538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57" name="Grupo 56"/>
          <p:cNvGrpSpPr/>
          <p:nvPr/>
        </p:nvGrpSpPr>
        <p:grpSpPr>
          <a:xfrm>
            <a:off x="7769563" y="4635643"/>
            <a:ext cx="2427131" cy="1056192"/>
            <a:chOff x="9826838" y="3405262"/>
            <a:chExt cx="2339801" cy="1206302"/>
          </a:xfrm>
        </p:grpSpPr>
        <p:sp>
          <p:nvSpPr>
            <p:cNvPr id="55" name="Rectángulo 54"/>
            <p:cNvSpPr/>
            <p:nvPr/>
          </p:nvSpPr>
          <p:spPr>
            <a:xfrm>
              <a:off x="9826838" y="3405262"/>
              <a:ext cx="2204450"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sz="2000" dirty="0">
                  <a:solidFill>
                    <a:srgbClr val="000000"/>
                  </a:solidFill>
                  <a:latin typeface="Times New Roman" panose="02020603050405020304" pitchFamily="18" charset="0"/>
                  <a:ea typeface="Times New Roman" panose="02020603050405020304" pitchFamily="18" charset="0"/>
                </a:rPr>
                <a:t>Calidad de gametos</a:t>
              </a:r>
            </a:p>
          </p:txBody>
        </p:sp>
        <p:sp>
          <p:nvSpPr>
            <p:cNvPr id="8" name="Rectángulo 7"/>
            <p:cNvSpPr/>
            <p:nvPr/>
          </p:nvSpPr>
          <p:spPr>
            <a:xfrm>
              <a:off x="9846773" y="4242232"/>
              <a:ext cx="2319866"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a:solidFill>
                    <a:srgbClr val="000000"/>
                  </a:solidFill>
                  <a:latin typeface="Times New Roman" panose="02020603050405020304" pitchFamily="18" charset="0"/>
                  <a:ea typeface="Times New Roman" panose="02020603050405020304" pitchFamily="18" charset="0"/>
                </a:rPr>
                <a:t>Calidad producto final </a:t>
              </a:r>
            </a:p>
          </p:txBody>
        </p:sp>
      </p:grpSp>
      <p:sp>
        <p:nvSpPr>
          <p:cNvPr id="10" name="Rectángulo 9"/>
          <p:cNvSpPr/>
          <p:nvPr/>
        </p:nvSpPr>
        <p:spPr>
          <a:xfrm>
            <a:off x="5561421" y="5758689"/>
            <a:ext cx="2460930" cy="276999"/>
          </a:xfrm>
          <a:prstGeom prst="rect">
            <a:avLst/>
          </a:prstGeom>
        </p:spPr>
        <p:txBody>
          <a:bodyPr wrap="none">
            <a:spAutoFit/>
          </a:bodyPr>
          <a:lstStyle/>
          <a:p>
            <a:r>
              <a:rPr lang="es-EC" sz="1200" dirty="0">
                <a:solidFill>
                  <a:srgbClr val="000000"/>
                </a:solidFill>
                <a:latin typeface="Times New Roman" panose="02020603050405020304" pitchFamily="18" charset="0"/>
                <a:ea typeface="Times New Roman" panose="02020603050405020304" pitchFamily="18" charset="0"/>
              </a:rPr>
              <a:t>Fuente: (Huamaní &amp; Mantilla, 2017)</a:t>
            </a:r>
            <a:endParaRPr lang="es-EC" sz="1200" dirty="0"/>
          </a:p>
        </p:txBody>
      </p:sp>
      <p:sp>
        <p:nvSpPr>
          <p:cNvPr id="11" name="CuadroTexto 10"/>
          <p:cNvSpPr txBox="1"/>
          <p:nvPr/>
        </p:nvSpPr>
        <p:spPr>
          <a:xfrm>
            <a:off x="10363581" y="3263563"/>
            <a:ext cx="167314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a:solidFill>
                  <a:srgbClr val="000000"/>
                </a:solidFill>
                <a:latin typeface="Times New Roman" panose="02020603050405020304" pitchFamily="18" charset="0"/>
                <a:ea typeface="Times New Roman" panose="02020603050405020304" pitchFamily="18" charset="0"/>
              </a:rPr>
              <a:t>Proteínas de origen animal</a:t>
            </a:r>
            <a:endParaRPr lang="es-EC" dirty="0"/>
          </a:p>
        </p:txBody>
      </p:sp>
      <p:sp>
        <p:nvSpPr>
          <p:cNvPr id="19" name="Rectángulo 18"/>
          <p:cNvSpPr/>
          <p:nvPr/>
        </p:nvSpPr>
        <p:spPr>
          <a:xfrm>
            <a:off x="10117967" y="3952069"/>
            <a:ext cx="2202847" cy="276999"/>
          </a:xfrm>
          <a:prstGeom prst="rect">
            <a:avLst/>
          </a:prstGeom>
        </p:spPr>
        <p:txBody>
          <a:bodyPr wrap="none">
            <a:spAutoFit/>
          </a:bodyPr>
          <a:lstStyle/>
          <a:p>
            <a:r>
              <a:rPr lang="es-EC" sz="1200" dirty="0">
                <a:solidFill>
                  <a:srgbClr val="000000"/>
                </a:solidFill>
                <a:latin typeface="Times New Roman" panose="02020603050405020304" pitchFamily="18" charset="0"/>
                <a:ea typeface="Times New Roman" panose="02020603050405020304" pitchFamily="18" charset="0"/>
              </a:rPr>
              <a:t>(Fuente: Rodríguez </a:t>
            </a:r>
            <a:r>
              <a:rPr lang="es-EC" sz="1200" i="1" dirty="0">
                <a:solidFill>
                  <a:srgbClr val="000000"/>
                </a:solidFill>
                <a:latin typeface="Times New Roman" panose="02020603050405020304" pitchFamily="18" charset="0"/>
                <a:ea typeface="Times New Roman" panose="02020603050405020304" pitchFamily="18" charset="0"/>
              </a:rPr>
              <a:t>et al</a:t>
            </a:r>
            <a:r>
              <a:rPr lang="es-EC" sz="1200" dirty="0">
                <a:solidFill>
                  <a:srgbClr val="000000"/>
                </a:solidFill>
                <a:latin typeface="Times New Roman" panose="02020603050405020304" pitchFamily="18" charset="0"/>
                <a:ea typeface="Times New Roman" panose="02020603050405020304" pitchFamily="18" charset="0"/>
              </a:rPr>
              <a:t>., 2013).</a:t>
            </a:r>
            <a:endParaRPr lang="es-EC" dirty="0"/>
          </a:p>
        </p:txBody>
      </p:sp>
      <p:pic>
        <p:nvPicPr>
          <p:cNvPr id="56" name="Imagen 55"/>
          <p:cNvPicPr>
            <a:picLocks noChangeAspect="1"/>
          </p:cNvPicPr>
          <p:nvPr/>
        </p:nvPicPr>
        <p:blipFill rotWithShape="1">
          <a:blip r:embed="rId8"/>
          <a:srcRect t="-1135" r="20745"/>
          <a:stretch/>
        </p:blipFill>
        <p:spPr>
          <a:xfrm>
            <a:off x="4636576" y="4761764"/>
            <a:ext cx="2893063" cy="987461"/>
          </a:xfrm>
          <a:prstGeom prst="rect">
            <a:avLst/>
          </a:prstGeom>
        </p:spPr>
      </p:pic>
      <p:sp>
        <p:nvSpPr>
          <p:cNvPr id="58" name="Flecha arriba y abajo 57"/>
          <p:cNvSpPr/>
          <p:nvPr/>
        </p:nvSpPr>
        <p:spPr>
          <a:xfrm>
            <a:off x="8956855" y="5070861"/>
            <a:ext cx="269829" cy="255426"/>
          </a:xfrm>
          <a:prstGeom prst="up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59" name="Flecha derecha 58"/>
          <p:cNvSpPr/>
          <p:nvPr/>
        </p:nvSpPr>
        <p:spPr>
          <a:xfrm>
            <a:off x="10022906" y="3410074"/>
            <a:ext cx="368241" cy="396189"/>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Tree>
    <p:extLst>
      <p:ext uri="{BB962C8B-B14F-4D97-AF65-F5344CB8AC3E}">
        <p14:creationId xmlns:p14="http://schemas.microsoft.com/office/powerpoint/2010/main" val="4127163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3956984" y="568121"/>
            <a:ext cx="3754105"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VARIABLES REPRODUCTIVAS</a:t>
            </a:r>
            <a:endParaRPr lang="es-EC" sz="2000" dirty="0">
              <a:latin typeface="Times New Roman" panose="02020603050405020304" pitchFamily="18" charset="0"/>
              <a:cs typeface="Times New Roman" panose="02020603050405020304" pitchFamily="18" charset="0"/>
            </a:endParaRPr>
          </a:p>
        </p:txBody>
      </p:sp>
      <p:cxnSp>
        <p:nvCxnSpPr>
          <p:cNvPr id="13" name="Conector recto 12"/>
          <p:cNvCxnSpPr/>
          <p:nvPr/>
        </p:nvCxnSpPr>
        <p:spPr>
          <a:xfrm flipV="1">
            <a:off x="317041" y="695355"/>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432915" y="285159"/>
            <a:ext cx="222227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sp>
        <p:nvSpPr>
          <p:cNvPr id="16" name="Rectángulo 15">
            <a:extLst>
              <a:ext uri="{FF2B5EF4-FFF2-40B4-BE49-F238E27FC236}">
                <a16:creationId xmlns:a16="http://schemas.microsoft.com/office/drawing/2014/main" xmlns="" id="{1D1C41A6-29CB-47CA-8E4B-6BBCF1A7F0D7}"/>
              </a:ext>
            </a:extLst>
          </p:cNvPr>
          <p:cNvSpPr/>
          <p:nvPr/>
        </p:nvSpPr>
        <p:spPr>
          <a:xfrm>
            <a:off x="1391862" y="1507167"/>
            <a:ext cx="10176485" cy="830997"/>
          </a:xfrm>
          <a:prstGeom prst="rect">
            <a:avLst/>
          </a:prstGeom>
        </p:spPr>
        <p:txBody>
          <a:bodyPr wrap="square">
            <a:spAutoFit/>
          </a:bodyPr>
          <a:lstStyle/>
          <a:p>
            <a:pPr algn="ctr">
              <a:lnSpc>
                <a:spcPct val="120000"/>
              </a:lnSpc>
              <a:spcAft>
                <a:spcPts val="1000"/>
              </a:spcAft>
            </a:pPr>
            <a:r>
              <a:rPr lang="es-EC" sz="2000" dirty="0">
                <a:latin typeface="Times New Roman" panose="02020603050405020304" pitchFamily="18" charset="0"/>
                <a:ea typeface="Times New Roman" panose="02020603050405020304" pitchFamily="18" charset="0"/>
                <a:cs typeface="Arial" panose="020B0604020202020204" pitchFamily="34" charset="0"/>
              </a:rPr>
              <a:t>Promedio ± desviación estándar de la concentración espermática de reproductores de </a:t>
            </a:r>
            <a:r>
              <a:rPr lang="es-EC" sz="2000" i="1" dirty="0">
                <a:latin typeface="Times New Roman" panose="02020603050405020304" pitchFamily="18" charset="0"/>
                <a:ea typeface="Times New Roman" panose="02020603050405020304" pitchFamily="18" charset="0"/>
                <a:cs typeface="Arial" panose="020B0604020202020204" pitchFamily="34" charset="0"/>
              </a:rPr>
              <a:t>Oncorhynchus mykiss.</a:t>
            </a:r>
            <a:endParaRPr lang="es-EC" sz="20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7" name="CuadroTexto 16">
            <a:extLst>
              <a:ext uri="{FF2B5EF4-FFF2-40B4-BE49-F238E27FC236}">
                <a16:creationId xmlns:a16="http://schemas.microsoft.com/office/drawing/2014/main" xmlns="" id="{A559E093-A607-4B74-A791-66D4E6F2CEC3}"/>
              </a:ext>
            </a:extLst>
          </p:cNvPr>
          <p:cNvSpPr txBox="1"/>
          <p:nvPr/>
        </p:nvSpPr>
        <p:spPr>
          <a:xfrm>
            <a:off x="8309113" y="5327374"/>
            <a:ext cx="993913" cy="400110"/>
          </a:xfrm>
          <a:prstGeom prst="rect">
            <a:avLst/>
          </a:prstGeom>
          <a:noFill/>
        </p:spPr>
        <p:txBody>
          <a:bodyPr wrap="square" rtlCol="0">
            <a:spAutoFit/>
          </a:bodyPr>
          <a:lstStyle/>
          <a:p>
            <a:endParaRPr lang="es-EC" sz="2000" dirty="0"/>
          </a:p>
        </p:txBody>
      </p:sp>
      <p:pic>
        <p:nvPicPr>
          <p:cNvPr id="3" name="Imagen 2">
            <a:extLst>
              <a:ext uri="{FF2B5EF4-FFF2-40B4-BE49-F238E27FC236}">
                <a16:creationId xmlns:a16="http://schemas.microsoft.com/office/drawing/2014/main" xmlns="" id="{F15F2700-F034-4B2C-BD99-A9AE7A0E2AA0}"/>
              </a:ext>
            </a:extLst>
          </p:cNvPr>
          <p:cNvPicPr>
            <a:picLocks noChangeAspect="1"/>
          </p:cNvPicPr>
          <p:nvPr/>
        </p:nvPicPr>
        <p:blipFill>
          <a:blip r:embed="rId3"/>
          <a:stretch>
            <a:fillRect/>
          </a:stretch>
        </p:blipFill>
        <p:spPr>
          <a:xfrm>
            <a:off x="1544052" y="2234653"/>
            <a:ext cx="9726712" cy="4153276"/>
          </a:xfrm>
          <a:prstGeom prst="rect">
            <a:avLst/>
          </a:prstGeom>
        </p:spPr>
      </p:pic>
      <p:sp>
        <p:nvSpPr>
          <p:cNvPr id="8" name="Rectángulo 7">
            <a:extLst>
              <a:ext uri="{FF2B5EF4-FFF2-40B4-BE49-F238E27FC236}">
                <a16:creationId xmlns:a16="http://schemas.microsoft.com/office/drawing/2014/main" xmlns="" id="{51B98220-F16F-47DE-AE9A-BFF0347A8FA1}"/>
              </a:ext>
            </a:extLst>
          </p:cNvPr>
          <p:cNvSpPr/>
          <p:nvPr/>
        </p:nvSpPr>
        <p:spPr>
          <a:xfrm>
            <a:off x="3872601" y="1037644"/>
            <a:ext cx="3922869"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Concentración espermática (cel/mL)</a:t>
            </a:r>
            <a:endParaRPr lang="es-EC" sz="2000" dirty="0">
              <a:latin typeface="Times New Roman" panose="02020603050405020304" pitchFamily="18" charset="0"/>
              <a:cs typeface="Times New Roman" panose="02020603050405020304" pitchFamily="18" charset="0"/>
            </a:endParaRPr>
          </a:p>
        </p:txBody>
      </p:sp>
      <p:pic>
        <p:nvPicPr>
          <p:cNvPr id="9" name="Picture 4">
            <a:extLst>
              <a:ext uri="{FF2B5EF4-FFF2-40B4-BE49-F238E27FC236}">
                <a16:creationId xmlns:a16="http://schemas.microsoft.com/office/drawing/2014/main" xmlns="" id="{B13D692D-DAE9-4A94-B606-E8F75130E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448" y="6029738"/>
            <a:ext cx="3086100" cy="66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182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674161" y="2229508"/>
            <a:ext cx="8319752" cy="4163181"/>
          </a:xfrm>
          <a:prstGeom prst="rect">
            <a:avLst/>
          </a:prstGeom>
        </p:spPr>
      </p:pic>
      <p:sp>
        <p:nvSpPr>
          <p:cNvPr id="7" name="Rectángulo 6"/>
          <p:cNvSpPr/>
          <p:nvPr/>
        </p:nvSpPr>
        <p:spPr>
          <a:xfrm>
            <a:off x="3992250" y="593485"/>
            <a:ext cx="3754105"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VARIABLES REPRODUCTIVAS</a:t>
            </a:r>
            <a:endParaRPr lang="es-EC" sz="2000" dirty="0">
              <a:latin typeface="Times New Roman" panose="02020603050405020304" pitchFamily="18" charset="0"/>
              <a:cs typeface="Times New Roman" panose="02020603050405020304" pitchFamily="18" charset="0"/>
            </a:endParaRPr>
          </a:p>
        </p:txBody>
      </p:sp>
      <p:cxnSp>
        <p:nvCxnSpPr>
          <p:cNvPr id="8" name="Conector recto 7"/>
          <p:cNvCxnSpPr/>
          <p:nvPr/>
        </p:nvCxnSpPr>
        <p:spPr>
          <a:xfrm flipV="1">
            <a:off x="317041" y="695355"/>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432915" y="285159"/>
            <a:ext cx="222227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sp>
        <p:nvSpPr>
          <p:cNvPr id="10" name="Rectángulo 9">
            <a:extLst>
              <a:ext uri="{FF2B5EF4-FFF2-40B4-BE49-F238E27FC236}">
                <a16:creationId xmlns:a16="http://schemas.microsoft.com/office/drawing/2014/main" xmlns="" id="{1D1C41A6-29CB-47CA-8E4B-6BBCF1A7F0D7}"/>
              </a:ext>
            </a:extLst>
          </p:cNvPr>
          <p:cNvSpPr/>
          <p:nvPr/>
        </p:nvSpPr>
        <p:spPr>
          <a:xfrm>
            <a:off x="852871" y="1507428"/>
            <a:ext cx="10729529" cy="830997"/>
          </a:xfrm>
          <a:prstGeom prst="rect">
            <a:avLst/>
          </a:prstGeom>
        </p:spPr>
        <p:txBody>
          <a:bodyPr wrap="square">
            <a:spAutoFit/>
          </a:bodyPr>
          <a:lstStyle/>
          <a:p>
            <a:pPr algn="ctr">
              <a:lnSpc>
                <a:spcPct val="120000"/>
              </a:lnSpc>
              <a:spcAft>
                <a:spcPts val="1000"/>
              </a:spcAft>
            </a:pPr>
            <a:r>
              <a:rPr lang="es-EC" sz="2000" i="1" dirty="0">
                <a:latin typeface="Times New Roman" panose="02020603050405020304" pitchFamily="18" charset="0"/>
                <a:ea typeface="Times New Roman" panose="02020603050405020304" pitchFamily="18" charset="0"/>
                <a:cs typeface="Arial" panose="020B0604020202020204" pitchFamily="34" charset="0"/>
              </a:rPr>
              <a:t>Promedio ± desviación estándar de la mortalidad espermática de reproductores de Oncorhynchus mykiss durante la ejecución del proyecto</a:t>
            </a:r>
            <a:endParaRPr lang="es-EC" sz="20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1" name="CuadroTexto 10">
            <a:extLst>
              <a:ext uri="{FF2B5EF4-FFF2-40B4-BE49-F238E27FC236}">
                <a16:creationId xmlns:a16="http://schemas.microsoft.com/office/drawing/2014/main" xmlns="" id="{A559E093-A607-4B74-A791-66D4E6F2CEC3}"/>
              </a:ext>
            </a:extLst>
          </p:cNvPr>
          <p:cNvSpPr txBox="1"/>
          <p:nvPr/>
        </p:nvSpPr>
        <p:spPr>
          <a:xfrm>
            <a:off x="8309113" y="5327374"/>
            <a:ext cx="993913" cy="400110"/>
          </a:xfrm>
          <a:prstGeom prst="rect">
            <a:avLst/>
          </a:prstGeom>
          <a:noFill/>
        </p:spPr>
        <p:txBody>
          <a:bodyPr wrap="square" rtlCol="0">
            <a:spAutoFit/>
          </a:bodyPr>
          <a:lstStyle/>
          <a:p>
            <a:endParaRPr lang="es-EC" sz="2000" dirty="0"/>
          </a:p>
        </p:txBody>
      </p:sp>
      <p:sp>
        <p:nvSpPr>
          <p:cNvPr id="14" name="CuadroTexto 13">
            <a:extLst>
              <a:ext uri="{FF2B5EF4-FFF2-40B4-BE49-F238E27FC236}">
                <a16:creationId xmlns:a16="http://schemas.microsoft.com/office/drawing/2014/main" xmlns="" id="{DB53CD95-33E9-42A1-8999-A4B96C08E991}"/>
              </a:ext>
            </a:extLst>
          </p:cNvPr>
          <p:cNvSpPr txBox="1"/>
          <p:nvPr/>
        </p:nvSpPr>
        <p:spPr>
          <a:xfrm>
            <a:off x="7577663" y="4049489"/>
            <a:ext cx="993913" cy="261610"/>
          </a:xfrm>
          <a:prstGeom prst="rect">
            <a:avLst/>
          </a:prstGeom>
          <a:noFill/>
          <a:ln w="28575">
            <a:solidFill>
              <a:srgbClr val="FF0066"/>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endParaRPr lang="es-EC" sz="1050" dirty="0"/>
          </a:p>
        </p:txBody>
      </p:sp>
      <p:sp>
        <p:nvSpPr>
          <p:cNvPr id="15" name="CuadroTexto 14">
            <a:extLst>
              <a:ext uri="{FF2B5EF4-FFF2-40B4-BE49-F238E27FC236}">
                <a16:creationId xmlns:a16="http://schemas.microsoft.com/office/drawing/2014/main" xmlns="" id="{8CA35755-F28E-4ED9-8B92-AED4B21597C2}"/>
              </a:ext>
            </a:extLst>
          </p:cNvPr>
          <p:cNvSpPr txBox="1"/>
          <p:nvPr/>
        </p:nvSpPr>
        <p:spPr>
          <a:xfrm>
            <a:off x="7577663" y="5024987"/>
            <a:ext cx="993913" cy="307777"/>
          </a:xfrm>
          <a:prstGeom prst="rect">
            <a:avLst/>
          </a:prstGeom>
          <a:noFill/>
          <a:ln w="28575">
            <a:solidFill>
              <a:srgbClr val="FF0066"/>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endParaRPr lang="es-EC" sz="1400" dirty="0"/>
          </a:p>
        </p:txBody>
      </p:sp>
      <p:sp>
        <p:nvSpPr>
          <p:cNvPr id="3" name="Rectángulo 2">
            <a:extLst>
              <a:ext uri="{FF2B5EF4-FFF2-40B4-BE49-F238E27FC236}">
                <a16:creationId xmlns:a16="http://schemas.microsoft.com/office/drawing/2014/main" xmlns="" id="{1F922093-6A43-4423-A604-418D0272BA32}"/>
              </a:ext>
            </a:extLst>
          </p:cNvPr>
          <p:cNvSpPr/>
          <p:nvPr/>
        </p:nvSpPr>
        <p:spPr>
          <a:xfrm>
            <a:off x="8257547" y="1894422"/>
            <a:ext cx="1045479" cy="369332"/>
          </a:xfrm>
          <a:prstGeom prst="rect">
            <a:avLst/>
          </a:prstGeom>
        </p:spPr>
        <p:txBody>
          <a:bodyPr wrap="none">
            <a:spAutoFit/>
          </a:bodyPr>
          <a:lstStyle/>
          <a:p>
            <a:r>
              <a:rPr lang="es-EC" dirty="0">
                <a:latin typeface="Times New Roman" panose="02020603050405020304" pitchFamily="18" charset="0"/>
                <a:ea typeface="Times New Roman" panose="02020603050405020304" pitchFamily="18" charset="0"/>
              </a:rPr>
              <a:t>(p&lt;0.05) </a:t>
            </a:r>
            <a:endParaRPr lang="es-EC" dirty="0"/>
          </a:p>
        </p:txBody>
      </p:sp>
      <p:sp>
        <p:nvSpPr>
          <p:cNvPr id="13" name="Rectángulo 12">
            <a:extLst>
              <a:ext uri="{FF2B5EF4-FFF2-40B4-BE49-F238E27FC236}">
                <a16:creationId xmlns:a16="http://schemas.microsoft.com/office/drawing/2014/main" xmlns="" id="{8196ADD4-6671-41FC-B2B2-2B88FD60F208}"/>
              </a:ext>
            </a:extLst>
          </p:cNvPr>
          <p:cNvSpPr/>
          <p:nvPr/>
        </p:nvSpPr>
        <p:spPr>
          <a:xfrm>
            <a:off x="4565901" y="1122340"/>
            <a:ext cx="3054041"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Mortalidad espermática (%)</a:t>
            </a:r>
            <a:endParaRPr lang="es-EC" sz="2000" dirty="0">
              <a:latin typeface="Times New Roman" panose="02020603050405020304" pitchFamily="18" charset="0"/>
              <a:cs typeface="Times New Roman" panose="02020603050405020304" pitchFamily="18" charset="0"/>
            </a:endParaRPr>
          </a:p>
        </p:txBody>
      </p:sp>
      <p:cxnSp>
        <p:nvCxnSpPr>
          <p:cNvPr id="4" name="Conector recto 3">
            <a:extLst>
              <a:ext uri="{FF2B5EF4-FFF2-40B4-BE49-F238E27FC236}">
                <a16:creationId xmlns:a16="http://schemas.microsoft.com/office/drawing/2014/main" xmlns="" id="{3F1B1B03-3473-45A7-88C4-1E7D14C36B1C}"/>
              </a:ext>
            </a:extLst>
          </p:cNvPr>
          <p:cNvCxnSpPr/>
          <p:nvPr/>
        </p:nvCxnSpPr>
        <p:spPr>
          <a:xfrm>
            <a:off x="1650068" y="2756452"/>
            <a:ext cx="83197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4">
            <a:extLst>
              <a:ext uri="{FF2B5EF4-FFF2-40B4-BE49-F238E27FC236}">
                <a16:creationId xmlns:a16="http://schemas.microsoft.com/office/drawing/2014/main" xmlns="" id="{B47E4FD6-54B6-4563-9E4F-E9D8D1B82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448" y="6029738"/>
            <a:ext cx="3086100" cy="66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664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292693" y="755764"/>
            <a:ext cx="3754105"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VARIABLES REPRODUCTIVAS</a:t>
            </a:r>
            <a:endParaRPr lang="es-EC" sz="2000" dirty="0">
              <a:latin typeface="Times New Roman" panose="02020603050405020304" pitchFamily="18" charset="0"/>
              <a:cs typeface="Times New Roman" panose="02020603050405020304" pitchFamily="18" charset="0"/>
            </a:endParaRPr>
          </a:p>
        </p:txBody>
      </p:sp>
      <p:cxnSp>
        <p:nvCxnSpPr>
          <p:cNvPr id="4" name="Conector recto 3"/>
          <p:cNvCxnSpPr/>
          <p:nvPr/>
        </p:nvCxnSpPr>
        <p:spPr>
          <a:xfrm flipV="1">
            <a:off x="317041" y="695355"/>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432915" y="285159"/>
            <a:ext cx="2164247"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graphicFrame>
        <p:nvGraphicFramePr>
          <p:cNvPr id="6" name="Gráfico 5">
            <a:extLst>
              <a:ext uri="{FF2B5EF4-FFF2-40B4-BE49-F238E27FC236}">
                <a16:creationId xmlns:a16="http://schemas.microsoft.com/office/drawing/2014/main" xmlns="" id="{EE0FF555-667D-4AA4-9BA4-E5A92530544F}"/>
              </a:ext>
            </a:extLst>
          </p:cNvPr>
          <p:cNvGraphicFramePr/>
          <p:nvPr>
            <p:extLst>
              <p:ext uri="{D42A27DB-BD31-4B8C-83A1-F6EECF244321}">
                <p14:modId xmlns:p14="http://schemas.microsoft.com/office/powerpoint/2010/main" val="3745984032"/>
              </p:ext>
            </p:extLst>
          </p:nvPr>
        </p:nvGraphicFramePr>
        <p:xfrm>
          <a:off x="0" y="1616766"/>
          <a:ext cx="6936158" cy="443949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ángulo 6">
            <a:extLst>
              <a:ext uri="{FF2B5EF4-FFF2-40B4-BE49-F238E27FC236}">
                <a16:creationId xmlns:a16="http://schemas.microsoft.com/office/drawing/2014/main" xmlns="" id="{D63E4734-5429-46ED-83FA-E2469C5E26DB}"/>
              </a:ext>
            </a:extLst>
          </p:cNvPr>
          <p:cNvSpPr/>
          <p:nvPr/>
        </p:nvSpPr>
        <p:spPr>
          <a:xfrm>
            <a:off x="3017235" y="1230050"/>
            <a:ext cx="6157529" cy="43537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20000"/>
              </a:lnSpc>
              <a:spcAft>
                <a:spcPts val="1000"/>
              </a:spcAft>
            </a:pPr>
            <a:r>
              <a:rPr lang="es-EC" sz="2000" dirty="0">
                <a:latin typeface="Times New Roman" panose="02020603050405020304" pitchFamily="18" charset="0"/>
                <a:ea typeface="Times New Roman" panose="02020603050405020304" pitchFamily="18" charset="0"/>
                <a:cs typeface="Arial" panose="020B0604020202020204" pitchFamily="34" charset="0"/>
              </a:rPr>
              <a:t>Variación mortalidad espermática </a:t>
            </a:r>
            <a:r>
              <a:rPr lang="es-EC" sz="2000" i="1" dirty="0">
                <a:latin typeface="Times New Roman" panose="02020603050405020304" pitchFamily="18" charset="0"/>
                <a:ea typeface="Times New Roman" panose="02020603050405020304" pitchFamily="18" charset="0"/>
                <a:cs typeface="Arial" panose="020B0604020202020204" pitchFamily="34" charset="0"/>
              </a:rPr>
              <a:t>(%)</a:t>
            </a:r>
            <a:endParaRPr lang="es-EC" sz="20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8" name="Cuadro de texto 90">
            <a:extLst>
              <a:ext uri="{FF2B5EF4-FFF2-40B4-BE49-F238E27FC236}">
                <a16:creationId xmlns:a16="http://schemas.microsoft.com/office/drawing/2014/main" xmlns="" id="{1B92303B-FDAD-422F-8839-A2367707115E}"/>
              </a:ext>
            </a:extLst>
          </p:cNvPr>
          <p:cNvSpPr txBox="1"/>
          <p:nvPr/>
        </p:nvSpPr>
        <p:spPr>
          <a:xfrm>
            <a:off x="969134" y="5495430"/>
            <a:ext cx="5126866" cy="26926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1000"/>
              </a:spcAft>
            </a:pPr>
            <a:r>
              <a:rPr lang="es-EC" sz="1400" dirty="0">
                <a:effectLst/>
                <a:latin typeface="Times New Roman" panose="02020603050405020304" pitchFamily="18" charset="0"/>
                <a:ea typeface="Times New Roman" panose="02020603050405020304" pitchFamily="18" charset="0"/>
                <a:cs typeface="Arial" panose="020B0604020202020204" pitchFamily="34" charset="0"/>
              </a:rPr>
              <a:t>02/07/2018                             </a:t>
            </a:r>
            <a:r>
              <a:rPr lang="es-EC" sz="1400" dirty="0">
                <a:latin typeface="Times New Roman" panose="02020603050405020304" pitchFamily="18" charset="0"/>
                <a:ea typeface="Times New Roman" panose="02020603050405020304" pitchFamily="18" charset="0"/>
                <a:cs typeface="Arial" panose="020B0604020202020204" pitchFamily="34" charset="0"/>
              </a:rPr>
              <a:t>31/07/2018                           29/08/2018</a:t>
            </a:r>
            <a:endParaRPr lang="es-EC" sz="1400" dirty="0">
              <a:effectLst/>
              <a:ea typeface="Times New Roman" panose="02020603050405020304" pitchFamily="18" charset="0"/>
              <a:cs typeface="Arial" panose="020B0604020202020204" pitchFamily="34" charset="0"/>
            </a:endParaRPr>
          </a:p>
        </p:txBody>
      </p:sp>
      <p:sp>
        <p:nvSpPr>
          <p:cNvPr id="9" name="Rectángulo 8">
            <a:extLst>
              <a:ext uri="{FF2B5EF4-FFF2-40B4-BE49-F238E27FC236}">
                <a16:creationId xmlns:a16="http://schemas.microsoft.com/office/drawing/2014/main" xmlns="" id="{A8CC2E68-7B33-49A4-A759-78A9EFB00E25}"/>
              </a:ext>
            </a:extLst>
          </p:cNvPr>
          <p:cNvSpPr/>
          <p:nvPr/>
        </p:nvSpPr>
        <p:spPr>
          <a:xfrm>
            <a:off x="6936157" y="2007233"/>
            <a:ext cx="4937791" cy="2031325"/>
          </a:xfrm>
          <a:prstGeom prst="rect">
            <a:avLst/>
          </a:prstGeom>
        </p:spPr>
        <p:txBody>
          <a:bodyPr wrap="square">
            <a:spAutoFit/>
          </a:bodyPr>
          <a:lstStyle/>
          <a:p>
            <a:pPr algn="just"/>
            <a:r>
              <a:rPr lang="es-EC" dirty="0">
                <a:latin typeface="Times New Roman" panose="02020603050405020304" pitchFamily="18" charset="0"/>
                <a:ea typeface="Times New Roman" panose="02020603050405020304" pitchFamily="18" charset="0"/>
              </a:rPr>
              <a:t>Debido al alto contenido lipídico de la membrana plasmática de los espermatozoides, la susceptibilidad a la peroxidación y estrés oxidativo es alta provocando la pérdida de las funciones espermáticas, disminución en el potencial mitocondrial </a:t>
            </a:r>
            <a:r>
              <a:rPr lang="es-EC" dirty="0" err="1">
                <a:latin typeface="Times New Roman" panose="02020603050405020304" pitchFamily="18" charset="0"/>
                <a:ea typeface="Times New Roman" panose="02020603050405020304" pitchFamily="18" charset="0"/>
              </a:rPr>
              <a:t>vy</a:t>
            </a:r>
            <a:r>
              <a:rPr lang="es-EC" dirty="0">
                <a:latin typeface="Times New Roman" panose="02020603050405020304" pitchFamily="18" charset="0"/>
                <a:ea typeface="Times New Roman" panose="02020603050405020304" pitchFamily="18" charset="0"/>
              </a:rPr>
              <a:t> la muerte del espermatozoide (Ortega et al., 2003). </a:t>
            </a:r>
            <a:endParaRPr lang="es-EC" dirty="0"/>
          </a:p>
        </p:txBody>
      </p:sp>
      <p:sp>
        <p:nvSpPr>
          <p:cNvPr id="10" name="Rectángulo 9">
            <a:extLst>
              <a:ext uri="{FF2B5EF4-FFF2-40B4-BE49-F238E27FC236}">
                <a16:creationId xmlns:a16="http://schemas.microsoft.com/office/drawing/2014/main" xmlns="" id="{BB25234E-A350-479D-BE33-A26E39DC51E6}"/>
              </a:ext>
            </a:extLst>
          </p:cNvPr>
          <p:cNvSpPr/>
          <p:nvPr/>
        </p:nvSpPr>
        <p:spPr>
          <a:xfrm>
            <a:off x="6936157" y="4140494"/>
            <a:ext cx="4732223" cy="646331"/>
          </a:xfrm>
          <a:prstGeom prst="rect">
            <a:avLst/>
          </a:prstGeom>
        </p:spPr>
        <p:txBody>
          <a:bodyPr wrap="square">
            <a:spAutoFit/>
          </a:bodyPr>
          <a:lstStyle/>
          <a:p>
            <a:pPr algn="just"/>
            <a:r>
              <a:rPr lang="es-EC" dirty="0">
                <a:latin typeface="Times New Roman" panose="02020603050405020304" pitchFamily="18" charset="0"/>
                <a:ea typeface="Times New Roman" panose="02020603050405020304" pitchFamily="18" charset="0"/>
              </a:rPr>
              <a:t> 200 mg/kg de Spirulina incrementa la vitalidad espermática en 32,67%(Mojica, 2008)</a:t>
            </a:r>
            <a:endParaRPr lang="es-EC" dirty="0"/>
          </a:p>
        </p:txBody>
      </p:sp>
      <p:sp>
        <p:nvSpPr>
          <p:cNvPr id="11" name="Rectángulo 10">
            <a:extLst>
              <a:ext uri="{FF2B5EF4-FFF2-40B4-BE49-F238E27FC236}">
                <a16:creationId xmlns:a16="http://schemas.microsoft.com/office/drawing/2014/main" xmlns="" id="{5C889716-650D-4250-85CB-E998F77F7507}"/>
              </a:ext>
            </a:extLst>
          </p:cNvPr>
          <p:cNvSpPr/>
          <p:nvPr/>
        </p:nvSpPr>
        <p:spPr>
          <a:xfrm>
            <a:off x="6936157" y="4987598"/>
            <a:ext cx="4937791" cy="923330"/>
          </a:xfrm>
          <a:prstGeom prst="rect">
            <a:avLst/>
          </a:prstGeom>
        </p:spPr>
        <p:txBody>
          <a:bodyPr wrap="square">
            <a:spAutoFit/>
          </a:bodyPr>
          <a:lstStyle/>
          <a:p>
            <a:pPr algn="just"/>
            <a:r>
              <a:rPr lang="es-EC" dirty="0">
                <a:latin typeface="Times New Roman" panose="02020603050405020304" pitchFamily="18" charset="0"/>
                <a:ea typeface="Times New Roman" panose="02020603050405020304" pitchFamily="18" charset="0"/>
              </a:rPr>
              <a:t>Ortega y col., 2003, Zayas et al., 2000 ; la administración de Spirulina presenta un efecto protector contra la peroxidación lipídica</a:t>
            </a:r>
            <a:endParaRPr lang="es-EC" dirty="0"/>
          </a:p>
        </p:txBody>
      </p:sp>
      <p:sp>
        <p:nvSpPr>
          <p:cNvPr id="2" name="Rectángulo 1">
            <a:extLst>
              <a:ext uri="{FF2B5EF4-FFF2-40B4-BE49-F238E27FC236}">
                <a16:creationId xmlns:a16="http://schemas.microsoft.com/office/drawing/2014/main" xmlns="" id="{7EFCAD87-BD6D-4CC3-A533-FACA9DA4E93B}"/>
              </a:ext>
            </a:extLst>
          </p:cNvPr>
          <p:cNvSpPr/>
          <p:nvPr/>
        </p:nvSpPr>
        <p:spPr>
          <a:xfrm>
            <a:off x="5685183" y="4429026"/>
            <a:ext cx="410817" cy="435376"/>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Picture 4">
            <a:extLst>
              <a:ext uri="{FF2B5EF4-FFF2-40B4-BE49-F238E27FC236}">
                <a16:creationId xmlns:a16="http://schemas.microsoft.com/office/drawing/2014/main" xmlns="" id="{D742EE29-42EC-4714-B0B5-AA09E3CBF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448" y="6029738"/>
            <a:ext cx="3086100" cy="66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1187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p:cNvCxnSpPr/>
          <p:nvPr/>
        </p:nvCxnSpPr>
        <p:spPr>
          <a:xfrm flipV="1">
            <a:off x="317041" y="562604"/>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432915" y="154531"/>
            <a:ext cx="222227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sp>
        <p:nvSpPr>
          <p:cNvPr id="5" name="Rectángulo 1"/>
          <p:cNvSpPr/>
          <p:nvPr/>
        </p:nvSpPr>
        <p:spPr>
          <a:xfrm>
            <a:off x="1064408" y="1484973"/>
            <a:ext cx="10434244" cy="707886"/>
          </a:xfrm>
          <a:prstGeom prst="rect">
            <a:avLst/>
          </a:prstGeom>
        </p:spPr>
        <p:txBody>
          <a:bodyPr wrap="square">
            <a:spAutoFit/>
          </a:bodyPr>
          <a:lstStyle/>
          <a:p>
            <a:pPr algn="ctr">
              <a:spcAft>
                <a:spcPts val="800"/>
              </a:spcAft>
            </a:pPr>
            <a:r>
              <a:rPr lang="es-EC" sz="2000" dirty="0">
                <a:latin typeface="Times New Roman" panose="02020603050405020304" pitchFamily="18" charset="0"/>
                <a:cs typeface="Arial" panose="020B0604020202020204" pitchFamily="34" charset="0"/>
              </a:rPr>
              <a:t>Promedio ± desviación estándar del tiempo de actividad y movimiento progresivo de reproductores de </a:t>
            </a:r>
            <a:r>
              <a:rPr lang="es-EC" sz="2000" i="1" dirty="0">
                <a:latin typeface="Times New Roman" panose="02020603050405020304" pitchFamily="18" charset="0"/>
                <a:cs typeface="Arial" panose="020B0604020202020204" pitchFamily="34" charset="0"/>
              </a:rPr>
              <a:t>Oncorhynchus mykiss </a:t>
            </a:r>
            <a:r>
              <a:rPr lang="es-EC" sz="2000" dirty="0">
                <a:latin typeface="Times New Roman" panose="02020603050405020304" pitchFamily="18" charset="0"/>
                <a:cs typeface="Arial" panose="020B0604020202020204" pitchFamily="34" charset="0"/>
              </a:rPr>
              <a:t>en interacción fecha tratamiento</a:t>
            </a:r>
            <a:endParaRPr lang="es-ES" sz="2000" dirty="0">
              <a:latin typeface="Times New Roman" panose="02020603050405020304" pitchFamily="18" charset="0"/>
              <a:cs typeface="Arial" panose="020B0604020202020204" pitchFamily="34" charset="0"/>
            </a:endParaRPr>
          </a:p>
        </p:txBody>
      </p:sp>
      <p:sp>
        <p:nvSpPr>
          <p:cNvPr id="6" name="Rectángulo 5"/>
          <p:cNvSpPr/>
          <p:nvPr/>
        </p:nvSpPr>
        <p:spPr>
          <a:xfrm>
            <a:off x="5013394" y="1145126"/>
            <a:ext cx="2536272"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C" sz="2000" dirty="0">
                <a:latin typeface="Times New Roman" panose="02020603050405020304" pitchFamily="18" charset="0"/>
                <a:cs typeface="Times New Roman" panose="02020603050405020304" pitchFamily="18" charset="0"/>
              </a:rPr>
              <a:t>Movilidad espermática</a:t>
            </a:r>
          </a:p>
        </p:txBody>
      </p:sp>
      <p:pic>
        <p:nvPicPr>
          <p:cNvPr id="7" name="Imagen 6">
            <a:extLst>
              <a:ext uri="{FF2B5EF4-FFF2-40B4-BE49-F238E27FC236}">
                <a16:creationId xmlns:a16="http://schemas.microsoft.com/office/drawing/2014/main" xmlns="" id="{B0BD22A9-2FCF-4733-8F5D-5967FF35034E}"/>
              </a:ext>
            </a:extLst>
          </p:cNvPr>
          <p:cNvPicPr>
            <a:picLocks noChangeAspect="1"/>
          </p:cNvPicPr>
          <p:nvPr/>
        </p:nvPicPr>
        <p:blipFill rotWithShape="1">
          <a:blip r:embed="rId3"/>
          <a:srcRect b="10491"/>
          <a:stretch/>
        </p:blipFill>
        <p:spPr>
          <a:xfrm>
            <a:off x="2226365" y="2156444"/>
            <a:ext cx="8110331" cy="3948142"/>
          </a:xfrm>
          <a:prstGeom prst="rect">
            <a:avLst/>
          </a:prstGeom>
        </p:spPr>
      </p:pic>
      <p:sp>
        <p:nvSpPr>
          <p:cNvPr id="8" name="CuadroTexto 7">
            <a:extLst>
              <a:ext uri="{FF2B5EF4-FFF2-40B4-BE49-F238E27FC236}">
                <a16:creationId xmlns:a16="http://schemas.microsoft.com/office/drawing/2014/main" xmlns="" id="{F937920F-E06D-4CAD-A57D-469FC54C88E0}"/>
              </a:ext>
            </a:extLst>
          </p:cNvPr>
          <p:cNvSpPr txBox="1"/>
          <p:nvPr/>
        </p:nvSpPr>
        <p:spPr>
          <a:xfrm>
            <a:off x="8513034" y="5533193"/>
            <a:ext cx="1066795" cy="461665"/>
          </a:xfrm>
          <a:prstGeom prst="rect">
            <a:avLst/>
          </a:prstGeom>
          <a:noFill/>
          <a:ln w="38100">
            <a:solidFill>
              <a:srgbClr val="FF0066"/>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s-EC" sz="2400" dirty="0"/>
          </a:p>
        </p:txBody>
      </p:sp>
      <p:sp>
        <p:nvSpPr>
          <p:cNvPr id="2" name="Rectángulo 1">
            <a:extLst>
              <a:ext uri="{FF2B5EF4-FFF2-40B4-BE49-F238E27FC236}">
                <a16:creationId xmlns:a16="http://schemas.microsoft.com/office/drawing/2014/main" xmlns="" id="{42F1802C-296D-4075-A63E-4DCC2FDC7760}"/>
              </a:ext>
            </a:extLst>
          </p:cNvPr>
          <p:cNvSpPr/>
          <p:nvPr/>
        </p:nvSpPr>
        <p:spPr>
          <a:xfrm>
            <a:off x="9251779" y="1787112"/>
            <a:ext cx="1267719" cy="369332"/>
          </a:xfrm>
          <a:prstGeom prst="rect">
            <a:avLst/>
          </a:prstGeom>
        </p:spPr>
        <p:txBody>
          <a:bodyPr wrap="none">
            <a:spAutoFit/>
          </a:bodyPr>
          <a:lstStyle/>
          <a:p>
            <a:r>
              <a:rPr lang="es-EC" dirty="0">
                <a:latin typeface="Times New Roman" panose="02020603050405020304" pitchFamily="18" charset="0"/>
                <a:ea typeface="Times New Roman" panose="02020603050405020304" pitchFamily="18" charset="0"/>
              </a:rPr>
              <a:t>(p=0,0011) </a:t>
            </a:r>
            <a:endParaRPr lang="es-EC" dirty="0"/>
          </a:p>
        </p:txBody>
      </p:sp>
      <p:sp>
        <p:nvSpPr>
          <p:cNvPr id="9" name="Rectángulo 8">
            <a:extLst>
              <a:ext uri="{FF2B5EF4-FFF2-40B4-BE49-F238E27FC236}">
                <a16:creationId xmlns:a16="http://schemas.microsoft.com/office/drawing/2014/main" xmlns="" id="{43584A9B-05D9-4C05-B8B2-D708F726B7B2}"/>
              </a:ext>
            </a:extLst>
          </p:cNvPr>
          <p:cNvSpPr/>
          <p:nvPr/>
        </p:nvSpPr>
        <p:spPr>
          <a:xfrm>
            <a:off x="4292693" y="663000"/>
            <a:ext cx="3754105"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VARIABLES REPRODUCTIVAS</a:t>
            </a:r>
            <a:endParaRPr lang="es-EC" sz="2000" dirty="0">
              <a:latin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xmlns="" id="{E5733A06-29C1-4C91-9AC4-46768086C855}"/>
              </a:ext>
            </a:extLst>
          </p:cNvPr>
          <p:cNvSpPr txBox="1"/>
          <p:nvPr/>
        </p:nvSpPr>
        <p:spPr>
          <a:xfrm>
            <a:off x="5975243" y="5525248"/>
            <a:ext cx="1066795" cy="461665"/>
          </a:xfrm>
          <a:prstGeom prst="rect">
            <a:avLst/>
          </a:prstGeom>
          <a:noFill/>
          <a:ln w="38100">
            <a:solidFill>
              <a:srgbClr val="FF0066"/>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s-EC" sz="2400" dirty="0"/>
          </a:p>
        </p:txBody>
      </p:sp>
      <p:pic>
        <p:nvPicPr>
          <p:cNvPr id="11" name="Picture 4">
            <a:extLst>
              <a:ext uri="{FF2B5EF4-FFF2-40B4-BE49-F238E27FC236}">
                <a16:creationId xmlns:a16="http://schemas.microsoft.com/office/drawing/2014/main" xmlns="" id="{38A195C4-192A-4B72-AB61-6AF252126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448" y="6029738"/>
            <a:ext cx="3086100" cy="66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2125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p:cNvCxnSpPr/>
          <p:nvPr/>
        </p:nvCxnSpPr>
        <p:spPr>
          <a:xfrm flipV="1">
            <a:off x="317041" y="562604"/>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432915" y="154531"/>
            <a:ext cx="222227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sp>
        <p:nvSpPr>
          <p:cNvPr id="8" name="Rectángulo 7">
            <a:extLst>
              <a:ext uri="{FF2B5EF4-FFF2-40B4-BE49-F238E27FC236}">
                <a16:creationId xmlns:a16="http://schemas.microsoft.com/office/drawing/2014/main" xmlns="" id="{7DEE7274-C732-4A30-90F3-D26285AAE904}"/>
              </a:ext>
            </a:extLst>
          </p:cNvPr>
          <p:cNvSpPr/>
          <p:nvPr/>
        </p:nvSpPr>
        <p:spPr>
          <a:xfrm>
            <a:off x="432915" y="1701769"/>
            <a:ext cx="10977207" cy="830997"/>
          </a:xfrm>
          <a:prstGeom prst="rect">
            <a:avLst/>
          </a:prstGeom>
        </p:spPr>
        <p:txBody>
          <a:bodyPr wrap="square">
            <a:spAutoFit/>
          </a:bodyPr>
          <a:lstStyle/>
          <a:p>
            <a:pPr algn="ctr">
              <a:lnSpc>
                <a:spcPct val="120000"/>
              </a:lnSpc>
              <a:spcAft>
                <a:spcPts val="1000"/>
              </a:spcAft>
            </a:pPr>
            <a:r>
              <a:rPr lang="es-EC" sz="2000" dirty="0">
                <a:latin typeface="Times New Roman" panose="02020603050405020304" pitchFamily="18" charset="0"/>
                <a:ea typeface="Times New Roman" panose="02020603050405020304" pitchFamily="18" charset="0"/>
                <a:cs typeface="Arial" panose="020B0604020202020204" pitchFamily="34" charset="0"/>
              </a:rPr>
              <a:t>Promedio ± desviación estándar del tiempo de actividad y movimiento progresivo de reproductores de </a:t>
            </a:r>
            <a:r>
              <a:rPr lang="es-EC" sz="2000" i="1" dirty="0">
                <a:latin typeface="Times New Roman" panose="02020603050405020304" pitchFamily="18" charset="0"/>
                <a:ea typeface="Times New Roman" panose="02020603050405020304" pitchFamily="18" charset="0"/>
                <a:cs typeface="Arial" panose="020B0604020202020204" pitchFamily="34" charset="0"/>
              </a:rPr>
              <a:t>Oncorhynchus mykiss </a:t>
            </a:r>
            <a:r>
              <a:rPr lang="es-EC" sz="2000" dirty="0">
                <a:latin typeface="Times New Roman" panose="02020603050405020304" pitchFamily="18" charset="0"/>
                <a:ea typeface="Times New Roman" panose="02020603050405020304" pitchFamily="18" charset="0"/>
                <a:cs typeface="Arial" panose="020B0604020202020204" pitchFamily="34" charset="0"/>
              </a:rPr>
              <a:t>bajo el efecto de 4 tratamientos</a:t>
            </a:r>
            <a:endParaRPr lang="es-EC" sz="20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0" name="Rectángulo 9">
            <a:extLst>
              <a:ext uri="{FF2B5EF4-FFF2-40B4-BE49-F238E27FC236}">
                <a16:creationId xmlns:a16="http://schemas.microsoft.com/office/drawing/2014/main" xmlns="" id="{E510BF7A-7D02-42BB-9026-53A0BF1E7D7B}"/>
              </a:ext>
            </a:extLst>
          </p:cNvPr>
          <p:cNvSpPr/>
          <p:nvPr/>
        </p:nvSpPr>
        <p:spPr>
          <a:xfrm>
            <a:off x="675861" y="3482093"/>
            <a:ext cx="10734261" cy="932948"/>
          </a:xfrm>
          <a:prstGeom prst="rect">
            <a:avLst/>
          </a:prstGeom>
        </p:spPr>
        <p:txBody>
          <a:bodyPr wrap="square">
            <a:spAutoFit/>
          </a:bodyPr>
          <a:lstStyle/>
          <a:p>
            <a:pPr algn="ctr">
              <a:lnSpc>
                <a:spcPct val="120000"/>
              </a:lnSpc>
              <a:spcAft>
                <a:spcPts val="1000"/>
              </a:spcAft>
            </a:pPr>
            <a:endParaRPr lang="es-EC" sz="2000" dirty="0">
              <a:latin typeface="Times New Roman" panose="02020603050405020304" pitchFamily="18" charset="0"/>
              <a:ea typeface="Times New Roman" panose="02020603050405020304" pitchFamily="18" charset="0"/>
              <a:cs typeface="Arial" panose="020B0604020202020204" pitchFamily="34" charset="0"/>
            </a:endParaRPr>
          </a:p>
          <a:p>
            <a:pPr algn="ctr">
              <a:lnSpc>
                <a:spcPct val="120000"/>
              </a:lnSpc>
              <a:spcAft>
                <a:spcPts val="1000"/>
              </a:spcAft>
            </a:pPr>
            <a:r>
              <a:rPr lang="es-EC" sz="2000" dirty="0">
                <a:latin typeface="Times New Roman" panose="02020603050405020304" pitchFamily="18" charset="0"/>
                <a:ea typeface="Times New Roman" panose="02020603050405020304" pitchFamily="18" charset="0"/>
                <a:cs typeface="Arial" panose="020B0604020202020204" pitchFamily="34" charset="0"/>
              </a:rPr>
              <a:t>Categorización de motilidad de acuerdo al tratamiento del total de datos analizados</a:t>
            </a:r>
            <a:endParaRPr lang="es-EC" sz="20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Rectángulo 1">
            <a:extLst>
              <a:ext uri="{FF2B5EF4-FFF2-40B4-BE49-F238E27FC236}">
                <a16:creationId xmlns:a16="http://schemas.microsoft.com/office/drawing/2014/main" xmlns="" id="{925342EC-E6F4-4450-8CCE-B6B2D89A3B13}"/>
              </a:ext>
            </a:extLst>
          </p:cNvPr>
          <p:cNvSpPr/>
          <p:nvPr/>
        </p:nvSpPr>
        <p:spPr>
          <a:xfrm>
            <a:off x="10229144" y="3979071"/>
            <a:ext cx="1276311" cy="369332"/>
          </a:xfrm>
          <a:prstGeom prst="rect">
            <a:avLst/>
          </a:prstGeom>
        </p:spPr>
        <p:txBody>
          <a:bodyPr wrap="none">
            <a:spAutoFit/>
          </a:bodyPr>
          <a:lstStyle/>
          <a:p>
            <a:r>
              <a:rPr lang="es-EC" dirty="0">
                <a:latin typeface="Times New Roman" panose="02020603050405020304" pitchFamily="18" charset="0"/>
                <a:ea typeface="Times New Roman" panose="02020603050405020304" pitchFamily="18" charset="0"/>
              </a:rPr>
              <a:t> (p=0,0036)</a:t>
            </a:r>
            <a:endParaRPr lang="es-EC" dirty="0"/>
          </a:p>
        </p:txBody>
      </p:sp>
      <p:sp>
        <p:nvSpPr>
          <p:cNvPr id="14" name="Rectángulo 13">
            <a:extLst>
              <a:ext uri="{FF2B5EF4-FFF2-40B4-BE49-F238E27FC236}">
                <a16:creationId xmlns:a16="http://schemas.microsoft.com/office/drawing/2014/main" xmlns="" id="{FC387BDC-1DB8-4FF7-A713-5FABE92E0C53}"/>
              </a:ext>
            </a:extLst>
          </p:cNvPr>
          <p:cNvSpPr/>
          <p:nvPr/>
        </p:nvSpPr>
        <p:spPr>
          <a:xfrm>
            <a:off x="8717936" y="2110726"/>
            <a:ext cx="1276311" cy="369332"/>
          </a:xfrm>
          <a:prstGeom prst="rect">
            <a:avLst/>
          </a:prstGeom>
        </p:spPr>
        <p:txBody>
          <a:bodyPr wrap="none">
            <a:spAutoFit/>
          </a:bodyPr>
          <a:lstStyle/>
          <a:p>
            <a:r>
              <a:rPr lang="es-EC" dirty="0">
                <a:latin typeface="Times New Roman" panose="02020603050405020304" pitchFamily="18" charset="0"/>
                <a:ea typeface="Times New Roman" panose="02020603050405020304" pitchFamily="18" charset="0"/>
              </a:rPr>
              <a:t>p=(0,0140) </a:t>
            </a:r>
            <a:endParaRPr lang="es-EC" dirty="0"/>
          </a:p>
        </p:txBody>
      </p:sp>
      <p:sp>
        <p:nvSpPr>
          <p:cNvPr id="15" name="Rectángulo 14">
            <a:extLst>
              <a:ext uri="{FF2B5EF4-FFF2-40B4-BE49-F238E27FC236}">
                <a16:creationId xmlns:a16="http://schemas.microsoft.com/office/drawing/2014/main" xmlns="" id="{CF829134-8571-459B-BF06-3848272B5C83}"/>
              </a:ext>
            </a:extLst>
          </p:cNvPr>
          <p:cNvSpPr/>
          <p:nvPr/>
        </p:nvSpPr>
        <p:spPr>
          <a:xfrm>
            <a:off x="5013394" y="1184882"/>
            <a:ext cx="2536272"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C" sz="2000" dirty="0">
                <a:latin typeface="Times New Roman" panose="02020603050405020304" pitchFamily="18" charset="0"/>
                <a:cs typeface="Times New Roman" panose="02020603050405020304" pitchFamily="18" charset="0"/>
              </a:rPr>
              <a:t>Movilidad espermática</a:t>
            </a:r>
          </a:p>
        </p:txBody>
      </p:sp>
      <p:sp>
        <p:nvSpPr>
          <p:cNvPr id="16" name="Rectángulo 15">
            <a:extLst>
              <a:ext uri="{FF2B5EF4-FFF2-40B4-BE49-F238E27FC236}">
                <a16:creationId xmlns:a16="http://schemas.microsoft.com/office/drawing/2014/main" xmlns="" id="{D7DB4F6E-CB2D-4BA4-BAA6-C0B070963225}"/>
              </a:ext>
            </a:extLst>
          </p:cNvPr>
          <p:cNvSpPr/>
          <p:nvPr/>
        </p:nvSpPr>
        <p:spPr>
          <a:xfrm>
            <a:off x="4292693" y="663000"/>
            <a:ext cx="3754105"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VARIABLES REPRODUCTIVAS</a:t>
            </a:r>
            <a:endParaRPr lang="es-EC" sz="2000" dirty="0">
              <a:latin typeface="Times New Roman" panose="02020603050405020304" pitchFamily="18" charset="0"/>
              <a:cs typeface="Times New Roman" panose="02020603050405020304" pitchFamily="18" charset="0"/>
            </a:endParaRPr>
          </a:p>
        </p:txBody>
      </p:sp>
      <p:graphicFrame>
        <p:nvGraphicFramePr>
          <p:cNvPr id="17" name="Tabla 16">
            <a:extLst>
              <a:ext uri="{FF2B5EF4-FFF2-40B4-BE49-F238E27FC236}">
                <a16:creationId xmlns:a16="http://schemas.microsoft.com/office/drawing/2014/main" xmlns="" id="{F9ABA194-E843-4C8F-A6D1-3FDF2F98434E}"/>
              </a:ext>
            </a:extLst>
          </p:cNvPr>
          <p:cNvGraphicFramePr>
            <a:graphicFrameLocks noGrp="1"/>
          </p:cNvGraphicFramePr>
          <p:nvPr>
            <p:extLst>
              <p:ext uri="{D42A27DB-BD31-4B8C-83A1-F6EECF244321}">
                <p14:modId xmlns:p14="http://schemas.microsoft.com/office/powerpoint/2010/main" val="2115479309"/>
              </p:ext>
            </p:extLst>
          </p:nvPr>
        </p:nvGraphicFramePr>
        <p:xfrm>
          <a:off x="3048001" y="4625754"/>
          <a:ext cx="7181142" cy="1170432"/>
        </p:xfrm>
        <a:graphic>
          <a:graphicData uri="http://schemas.openxmlformats.org/drawingml/2006/table">
            <a:tbl>
              <a:tblPr firstRow="1" firstCol="1" bandRow="1"/>
              <a:tblGrid>
                <a:gridCol w="983348">
                  <a:extLst>
                    <a:ext uri="{9D8B030D-6E8A-4147-A177-3AD203B41FA5}">
                      <a16:colId xmlns:a16="http://schemas.microsoft.com/office/drawing/2014/main" xmlns="" val="4159959660"/>
                    </a:ext>
                  </a:extLst>
                </a:gridCol>
                <a:gridCol w="983348">
                  <a:extLst>
                    <a:ext uri="{9D8B030D-6E8A-4147-A177-3AD203B41FA5}">
                      <a16:colId xmlns:a16="http://schemas.microsoft.com/office/drawing/2014/main" xmlns="" val="1969306203"/>
                    </a:ext>
                  </a:extLst>
                </a:gridCol>
                <a:gridCol w="1212410">
                  <a:extLst>
                    <a:ext uri="{9D8B030D-6E8A-4147-A177-3AD203B41FA5}">
                      <a16:colId xmlns:a16="http://schemas.microsoft.com/office/drawing/2014/main" xmlns="" val="2127339356"/>
                    </a:ext>
                  </a:extLst>
                </a:gridCol>
                <a:gridCol w="983348">
                  <a:extLst>
                    <a:ext uri="{9D8B030D-6E8A-4147-A177-3AD203B41FA5}">
                      <a16:colId xmlns:a16="http://schemas.microsoft.com/office/drawing/2014/main" xmlns="" val="3503918946"/>
                    </a:ext>
                  </a:extLst>
                </a:gridCol>
                <a:gridCol w="1854095">
                  <a:extLst>
                    <a:ext uri="{9D8B030D-6E8A-4147-A177-3AD203B41FA5}">
                      <a16:colId xmlns:a16="http://schemas.microsoft.com/office/drawing/2014/main" xmlns="" val="1428211910"/>
                    </a:ext>
                  </a:extLst>
                </a:gridCol>
                <a:gridCol w="1164593">
                  <a:extLst>
                    <a:ext uri="{9D8B030D-6E8A-4147-A177-3AD203B41FA5}">
                      <a16:colId xmlns:a16="http://schemas.microsoft.com/office/drawing/2014/main" xmlns="" val="751671566"/>
                    </a:ext>
                  </a:extLst>
                </a:gridCol>
              </a:tblGrid>
              <a:tr h="178435">
                <a:tc>
                  <a:txBody>
                    <a:bodyPr/>
                    <a:lstStyle/>
                    <a:p>
                      <a:pPr algn="ctr">
                        <a:lnSpc>
                          <a:spcPct val="12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Movilidad</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T1</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T2</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T3</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T4</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1115182"/>
                  </a:ext>
                </a:extLst>
              </a:tr>
              <a:tr h="178435">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Alta</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342428898"/>
                  </a:ext>
                </a:extLst>
              </a:tr>
              <a:tr h="178435">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Media</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xmlns="" val="306458795"/>
                  </a:ext>
                </a:extLst>
              </a:tr>
              <a:tr h="178435">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Baja</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80676090"/>
                  </a:ext>
                </a:extLst>
              </a:tr>
            </a:tbl>
          </a:graphicData>
        </a:graphic>
      </p:graphicFrame>
      <p:graphicFrame>
        <p:nvGraphicFramePr>
          <p:cNvPr id="18" name="Tabla 17">
            <a:extLst>
              <a:ext uri="{FF2B5EF4-FFF2-40B4-BE49-F238E27FC236}">
                <a16:creationId xmlns:a16="http://schemas.microsoft.com/office/drawing/2014/main" xmlns="" id="{32656249-B3A4-40E8-A3AC-8D78DB672CE7}"/>
              </a:ext>
            </a:extLst>
          </p:cNvPr>
          <p:cNvGraphicFramePr>
            <a:graphicFrameLocks noGrp="1"/>
          </p:cNvGraphicFramePr>
          <p:nvPr>
            <p:extLst>
              <p:ext uri="{D42A27DB-BD31-4B8C-83A1-F6EECF244321}">
                <p14:modId xmlns:p14="http://schemas.microsoft.com/office/powerpoint/2010/main" val="2112424311"/>
              </p:ext>
            </p:extLst>
          </p:nvPr>
        </p:nvGraphicFramePr>
        <p:xfrm>
          <a:off x="2001078" y="2532766"/>
          <a:ext cx="8228065" cy="1463040"/>
        </p:xfrm>
        <a:graphic>
          <a:graphicData uri="http://schemas.openxmlformats.org/drawingml/2006/table">
            <a:tbl>
              <a:tblPr firstRow="1" firstCol="1" bandRow="1"/>
              <a:tblGrid>
                <a:gridCol w="3128784">
                  <a:extLst>
                    <a:ext uri="{9D8B030D-6E8A-4147-A177-3AD203B41FA5}">
                      <a16:colId xmlns:a16="http://schemas.microsoft.com/office/drawing/2014/main" xmlns="" val="2178240019"/>
                    </a:ext>
                  </a:extLst>
                </a:gridCol>
                <a:gridCol w="2371779">
                  <a:extLst>
                    <a:ext uri="{9D8B030D-6E8A-4147-A177-3AD203B41FA5}">
                      <a16:colId xmlns:a16="http://schemas.microsoft.com/office/drawing/2014/main" xmlns="" val="2520946104"/>
                    </a:ext>
                  </a:extLst>
                </a:gridCol>
                <a:gridCol w="2727502">
                  <a:extLst>
                    <a:ext uri="{9D8B030D-6E8A-4147-A177-3AD203B41FA5}">
                      <a16:colId xmlns:a16="http://schemas.microsoft.com/office/drawing/2014/main" xmlns="" val="848628341"/>
                    </a:ext>
                  </a:extLst>
                </a:gridCol>
              </a:tblGrid>
              <a:tr h="269875">
                <a:tc>
                  <a:txBody>
                    <a:bodyPr/>
                    <a:lstStyle/>
                    <a:p>
                      <a:pPr algn="ctr">
                        <a:lnSpc>
                          <a:spcPct val="12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Tratamiento</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Tiempo de actividad (s)</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Motilidad progresiva (s)</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91072259"/>
                  </a:ext>
                </a:extLst>
              </a:tr>
              <a:tr h="120650">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66,38±11a </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29±0,04b</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964470982"/>
                  </a:ext>
                </a:extLst>
              </a:tr>
              <a:tr h="120650">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70,71±9,0b</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30±0,04b</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xmlns="" val="315966242"/>
                  </a:ext>
                </a:extLst>
              </a:tr>
              <a:tr h="120650">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70,92±15b</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31±0,04b</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xmlns="" val="738878296"/>
                  </a:ext>
                </a:extLst>
              </a:tr>
              <a:tr h="120650">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77,21±13b</a:t>
                      </a: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36±0,06a</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FFFFF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45544367"/>
                  </a:ext>
                </a:extLst>
              </a:tr>
            </a:tbl>
          </a:graphicData>
        </a:graphic>
      </p:graphicFrame>
      <p:sp>
        <p:nvSpPr>
          <p:cNvPr id="19" name="Rectángulo 18">
            <a:extLst>
              <a:ext uri="{FF2B5EF4-FFF2-40B4-BE49-F238E27FC236}">
                <a16:creationId xmlns:a16="http://schemas.microsoft.com/office/drawing/2014/main" xmlns="" id="{E36BD3A5-7DBB-422D-A8C7-95EB3AD652E1}"/>
              </a:ext>
            </a:extLst>
          </p:cNvPr>
          <p:cNvSpPr/>
          <p:nvPr/>
        </p:nvSpPr>
        <p:spPr>
          <a:xfrm>
            <a:off x="7887772" y="4902030"/>
            <a:ext cx="514106" cy="315290"/>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19">
            <a:extLst>
              <a:ext uri="{FF2B5EF4-FFF2-40B4-BE49-F238E27FC236}">
                <a16:creationId xmlns:a16="http://schemas.microsoft.com/office/drawing/2014/main" xmlns="" id="{BE611AB3-82CB-4C38-8E91-A7FCCA7063FF}"/>
              </a:ext>
            </a:extLst>
          </p:cNvPr>
          <p:cNvSpPr/>
          <p:nvPr/>
        </p:nvSpPr>
        <p:spPr>
          <a:xfrm>
            <a:off x="5777948" y="3627410"/>
            <a:ext cx="3657600" cy="298653"/>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1" name="Picture 4">
            <a:extLst>
              <a:ext uri="{FF2B5EF4-FFF2-40B4-BE49-F238E27FC236}">
                <a16:creationId xmlns:a16="http://schemas.microsoft.com/office/drawing/2014/main" xmlns="" id="{85B937BF-1677-4436-A7A1-A0C4F83BA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6448" y="6056242"/>
            <a:ext cx="3086100" cy="66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619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p:cNvCxnSpPr/>
          <p:nvPr/>
        </p:nvCxnSpPr>
        <p:spPr>
          <a:xfrm flipV="1">
            <a:off x="317041" y="562604"/>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432915" y="154531"/>
            <a:ext cx="222227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sp>
        <p:nvSpPr>
          <p:cNvPr id="5" name="Rectángulo 4"/>
          <p:cNvSpPr/>
          <p:nvPr/>
        </p:nvSpPr>
        <p:spPr>
          <a:xfrm>
            <a:off x="4822260" y="1154203"/>
            <a:ext cx="2536272"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C" sz="2000" dirty="0">
                <a:latin typeface="Times New Roman" panose="02020603050405020304" pitchFamily="18" charset="0"/>
                <a:cs typeface="Times New Roman" panose="02020603050405020304" pitchFamily="18" charset="0"/>
              </a:rPr>
              <a:t>Movilidad espermática</a:t>
            </a:r>
          </a:p>
        </p:txBody>
      </p:sp>
      <p:sp>
        <p:nvSpPr>
          <p:cNvPr id="6" name="Rectángulo 5">
            <a:extLst>
              <a:ext uri="{FF2B5EF4-FFF2-40B4-BE49-F238E27FC236}">
                <a16:creationId xmlns:a16="http://schemas.microsoft.com/office/drawing/2014/main" xmlns="" id="{5FDCB9C6-051A-49D2-9859-A364A660A2B0}"/>
              </a:ext>
            </a:extLst>
          </p:cNvPr>
          <p:cNvSpPr/>
          <p:nvPr/>
        </p:nvSpPr>
        <p:spPr>
          <a:xfrm>
            <a:off x="298455" y="4595980"/>
            <a:ext cx="6096000" cy="1200329"/>
          </a:xfrm>
          <a:prstGeom prst="rect">
            <a:avLst/>
          </a:prstGeom>
        </p:spPr>
        <p:txBody>
          <a:bodyPr>
            <a:spAutoFit/>
          </a:bodyPr>
          <a:lstStyle/>
          <a:p>
            <a:r>
              <a:rPr lang="es-EC" dirty="0">
                <a:latin typeface="Times New Roman" panose="02020603050405020304" pitchFamily="18" charset="0"/>
                <a:ea typeface="Times New Roman" panose="02020603050405020304" pitchFamily="18" charset="0"/>
              </a:rPr>
              <a:t>Houguo et al., 2015, la duración de motilidad del esperma en rodaballo es significativa a una inclusión de 721,60 mg/kg de vitamina E.</a:t>
            </a:r>
          </a:p>
          <a:p>
            <a:endParaRPr lang="es-EC" dirty="0"/>
          </a:p>
        </p:txBody>
      </p:sp>
      <p:sp>
        <p:nvSpPr>
          <p:cNvPr id="7" name="Rectángulo 6">
            <a:extLst>
              <a:ext uri="{FF2B5EF4-FFF2-40B4-BE49-F238E27FC236}">
                <a16:creationId xmlns:a16="http://schemas.microsoft.com/office/drawing/2014/main" xmlns="" id="{3C087CCD-142F-42A3-A18F-FD9190B31F40}"/>
              </a:ext>
            </a:extLst>
          </p:cNvPr>
          <p:cNvSpPr/>
          <p:nvPr/>
        </p:nvSpPr>
        <p:spPr>
          <a:xfrm>
            <a:off x="6614889" y="4595980"/>
            <a:ext cx="5386261" cy="923330"/>
          </a:xfrm>
          <a:prstGeom prst="rect">
            <a:avLst/>
          </a:prstGeom>
        </p:spPr>
        <p:txBody>
          <a:bodyPr wrap="square">
            <a:spAutoFit/>
          </a:bodyPr>
          <a:lstStyle/>
          <a:p>
            <a:pPr algn="just"/>
            <a:r>
              <a:rPr lang="es-EC" dirty="0">
                <a:latin typeface="Times New Roman" panose="02020603050405020304" pitchFamily="18" charset="0"/>
                <a:ea typeface="Times New Roman" panose="02020603050405020304" pitchFamily="18" charset="0"/>
              </a:rPr>
              <a:t>Canyurt &amp; Akhan, 2008, quien encontró una respuesta significativa sobre la motilidad espermática como efecto la inclusión dietética del 0.05% de vitamina E</a:t>
            </a:r>
            <a:endParaRPr lang="es-EC" dirty="0"/>
          </a:p>
        </p:txBody>
      </p:sp>
      <p:sp>
        <p:nvSpPr>
          <p:cNvPr id="8" name="Rectangle 7">
            <a:extLst>
              <a:ext uri="{FF2B5EF4-FFF2-40B4-BE49-F238E27FC236}">
                <a16:creationId xmlns:a16="http://schemas.microsoft.com/office/drawing/2014/main" xmlns="" id="{FD9F45B3-99D4-4112-82BD-B21FF9C741B1}"/>
              </a:ext>
            </a:extLst>
          </p:cNvPr>
          <p:cNvSpPr>
            <a:spLocks noChangeArrowheads="1"/>
          </p:cNvSpPr>
          <p:nvPr/>
        </p:nvSpPr>
        <p:spPr bwMode="auto">
          <a:xfrm>
            <a:off x="298456" y="5445593"/>
            <a:ext cx="5728858" cy="8771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algn="just" eaLnBrk="0" fontAlgn="base" hangingPunct="0">
              <a:spcBef>
                <a:spcPct val="0"/>
              </a:spcBef>
              <a:spcAft>
                <a:spcPct val="0"/>
              </a:spcAft>
            </a:pPr>
            <a:r>
              <a:rPr lang="es-EC" altLang="es-EC" dirty="0">
                <a:latin typeface="Times New Roman" panose="02020603050405020304" pitchFamily="18" charset="0"/>
              </a:rPr>
              <a:t>Demerdash et al., 2004 la vitamina E reduce la generación de ROS (Especies de oxigeno reactivas) protegiendo a los espermatozoides de la perdida de la motilidad. </a:t>
            </a:r>
          </a:p>
        </p:txBody>
      </p:sp>
      <p:graphicFrame>
        <p:nvGraphicFramePr>
          <p:cNvPr id="9" name="Gráfico 8"/>
          <p:cNvGraphicFramePr/>
          <p:nvPr>
            <p:extLst>
              <p:ext uri="{D42A27DB-BD31-4B8C-83A1-F6EECF244321}">
                <p14:modId xmlns:p14="http://schemas.microsoft.com/office/powerpoint/2010/main" val="1954053670"/>
              </p:ext>
            </p:extLst>
          </p:nvPr>
        </p:nvGraphicFramePr>
        <p:xfrm>
          <a:off x="2466684" y="1709529"/>
          <a:ext cx="7772020" cy="2901107"/>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ángulo 9">
            <a:extLst>
              <a:ext uri="{FF2B5EF4-FFF2-40B4-BE49-F238E27FC236}">
                <a16:creationId xmlns:a16="http://schemas.microsoft.com/office/drawing/2014/main" xmlns="" id="{B15C2013-7394-4B08-8752-A71ACB6459BC}"/>
              </a:ext>
            </a:extLst>
          </p:cNvPr>
          <p:cNvSpPr/>
          <p:nvPr/>
        </p:nvSpPr>
        <p:spPr>
          <a:xfrm>
            <a:off x="4292693" y="663000"/>
            <a:ext cx="3754105"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VARIABLES REPRODUCTIVAS</a:t>
            </a:r>
            <a:endParaRPr lang="es-EC" sz="2000" dirty="0">
              <a:latin typeface="Times New Roman" panose="02020603050405020304" pitchFamily="18" charset="0"/>
              <a:cs typeface="Times New Roman" panose="02020603050405020304" pitchFamily="18" charset="0"/>
            </a:endParaRPr>
          </a:p>
        </p:txBody>
      </p:sp>
      <p:pic>
        <p:nvPicPr>
          <p:cNvPr id="11" name="Picture 4">
            <a:extLst>
              <a:ext uri="{FF2B5EF4-FFF2-40B4-BE49-F238E27FC236}">
                <a16:creationId xmlns:a16="http://schemas.microsoft.com/office/drawing/2014/main" xmlns="" id="{C1CCED85-CB02-4817-94C9-7B04D95F3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448" y="6029738"/>
            <a:ext cx="3086100" cy="66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ángulo 11">
            <a:extLst>
              <a:ext uri="{FF2B5EF4-FFF2-40B4-BE49-F238E27FC236}">
                <a16:creationId xmlns:a16="http://schemas.microsoft.com/office/drawing/2014/main" xmlns="" id="{4790B4FE-3927-45EE-A2BD-AB02068A9C91}"/>
              </a:ext>
            </a:extLst>
          </p:cNvPr>
          <p:cNvSpPr/>
          <p:nvPr/>
        </p:nvSpPr>
        <p:spPr>
          <a:xfrm>
            <a:off x="9077739" y="4085552"/>
            <a:ext cx="230280" cy="125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CuadroTexto 1">
            <a:extLst>
              <a:ext uri="{FF2B5EF4-FFF2-40B4-BE49-F238E27FC236}">
                <a16:creationId xmlns:a16="http://schemas.microsoft.com/office/drawing/2014/main" xmlns="" id="{CE62295F-E3A4-4CA2-BAE1-E7BE3520CB6A}"/>
              </a:ext>
            </a:extLst>
          </p:cNvPr>
          <p:cNvSpPr txBox="1"/>
          <p:nvPr/>
        </p:nvSpPr>
        <p:spPr>
          <a:xfrm>
            <a:off x="9077739" y="3948351"/>
            <a:ext cx="384313" cy="261610"/>
          </a:xfrm>
          <a:prstGeom prst="rect">
            <a:avLst/>
          </a:prstGeom>
          <a:noFill/>
        </p:spPr>
        <p:txBody>
          <a:bodyPr wrap="square" rtlCol="0">
            <a:spAutoFit/>
          </a:bodyPr>
          <a:lstStyle/>
          <a:p>
            <a:r>
              <a:rPr lang="es-EC" sz="1100" dirty="0"/>
              <a:t>4</a:t>
            </a:r>
          </a:p>
        </p:txBody>
      </p:sp>
    </p:spTree>
    <p:extLst>
      <p:ext uri="{BB962C8B-B14F-4D97-AF65-F5344CB8AC3E}">
        <p14:creationId xmlns:p14="http://schemas.microsoft.com/office/powerpoint/2010/main" val="3329436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1"/>
          <p:cNvSpPr/>
          <p:nvPr/>
        </p:nvSpPr>
        <p:spPr>
          <a:xfrm>
            <a:off x="2034209" y="1420899"/>
            <a:ext cx="8123582" cy="400110"/>
          </a:xfrm>
          <a:prstGeom prst="rect">
            <a:avLst/>
          </a:prstGeom>
        </p:spPr>
        <p:txBody>
          <a:bodyPr wrap="square">
            <a:spAutoFit/>
          </a:bodyPr>
          <a:lstStyle/>
          <a:p>
            <a:r>
              <a:rPr lang="es-EC" sz="2000" dirty="0">
                <a:latin typeface="Times New Roman" panose="02020603050405020304" pitchFamily="18" charset="0"/>
                <a:cs typeface="Times New Roman" panose="02020603050405020304" pitchFamily="18" charset="0"/>
              </a:rPr>
              <a:t>Descripción del semen de acuerdo a: color, textura y apariencia</a:t>
            </a:r>
            <a:r>
              <a:rPr lang="es-EC" sz="2000" i="1" dirty="0">
                <a:latin typeface="Times New Roman" panose="02020603050405020304" pitchFamily="18" charset="0"/>
                <a:cs typeface="Times New Roman" panose="02020603050405020304" pitchFamily="18" charset="0"/>
              </a:rPr>
              <a:t>. </a:t>
            </a:r>
            <a:endParaRPr lang="es-EC" sz="2000" dirty="0">
              <a:latin typeface="Times New Roman" panose="02020603050405020304" pitchFamily="18" charset="0"/>
              <a:cs typeface="Times New Roman" panose="02020603050405020304" pitchFamily="18" charset="0"/>
            </a:endParaRPr>
          </a:p>
        </p:txBody>
      </p:sp>
      <p:sp>
        <p:nvSpPr>
          <p:cNvPr id="4" name="Rectángulo 3"/>
          <p:cNvSpPr/>
          <p:nvPr/>
        </p:nvSpPr>
        <p:spPr>
          <a:xfrm>
            <a:off x="4465585" y="888874"/>
            <a:ext cx="3260829"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C" sz="2000" dirty="0">
                <a:latin typeface="Times New Roman" panose="02020603050405020304" pitchFamily="18" charset="0"/>
                <a:cs typeface="Times New Roman" panose="02020603050405020304" pitchFamily="18" charset="0"/>
              </a:rPr>
              <a:t>Características macroscópicas</a:t>
            </a:r>
          </a:p>
        </p:txBody>
      </p:sp>
      <p:cxnSp>
        <p:nvCxnSpPr>
          <p:cNvPr id="5" name="Conector recto 4"/>
          <p:cNvCxnSpPr/>
          <p:nvPr/>
        </p:nvCxnSpPr>
        <p:spPr>
          <a:xfrm flipV="1">
            <a:off x="317041" y="695355"/>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ángulo 5"/>
          <p:cNvSpPr/>
          <p:nvPr/>
        </p:nvSpPr>
        <p:spPr>
          <a:xfrm>
            <a:off x="432915" y="298411"/>
            <a:ext cx="2164247"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sp>
        <p:nvSpPr>
          <p:cNvPr id="7" name="Rectángulo 6">
            <a:extLst>
              <a:ext uri="{FF2B5EF4-FFF2-40B4-BE49-F238E27FC236}">
                <a16:creationId xmlns:a16="http://schemas.microsoft.com/office/drawing/2014/main" xmlns="" id="{B53F12D6-D11F-40A4-8B06-468132BFE14A}"/>
              </a:ext>
            </a:extLst>
          </p:cNvPr>
          <p:cNvSpPr/>
          <p:nvPr/>
        </p:nvSpPr>
        <p:spPr>
          <a:xfrm>
            <a:off x="377791" y="5485092"/>
            <a:ext cx="11648660" cy="646331"/>
          </a:xfrm>
          <a:prstGeom prst="rect">
            <a:avLst/>
          </a:prstGeom>
        </p:spPr>
        <p:txBody>
          <a:bodyPr wrap="square">
            <a:spAutoFit/>
          </a:bodyPr>
          <a:lstStyle/>
          <a:p>
            <a:pPr algn="just"/>
            <a:r>
              <a:rPr lang="es-EC" dirty="0">
                <a:latin typeface="Times New Roman" panose="02020603050405020304" pitchFamily="18" charset="0"/>
                <a:ea typeface="Times New Roman" panose="02020603050405020304" pitchFamily="18" charset="0"/>
              </a:rPr>
              <a:t>Vásconez, 2007; Bustamante et al., 2018, Chanatasig Chicaiza, 2015, reportan que el semen en salmónidos es de color blanco, consistencia lechosa y de apariencia homogénea</a:t>
            </a:r>
            <a:endParaRPr lang="es-EC" dirty="0"/>
          </a:p>
        </p:txBody>
      </p:sp>
      <p:pic>
        <p:nvPicPr>
          <p:cNvPr id="8" name="Imagen 7"/>
          <p:cNvPicPr>
            <a:picLocks noChangeAspect="1"/>
          </p:cNvPicPr>
          <p:nvPr/>
        </p:nvPicPr>
        <p:blipFill>
          <a:blip r:embed="rId3"/>
          <a:stretch>
            <a:fillRect/>
          </a:stretch>
        </p:blipFill>
        <p:spPr>
          <a:xfrm>
            <a:off x="1391862" y="1914195"/>
            <a:ext cx="9620519" cy="3959207"/>
          </a:xfrm>
          <a:prstGeom prst="rect">
            <a:avLst/>
          </a:prstGeom>
        </p:spPr>
      </p:pic>
      <p:pic>
        <p:nvPicPr>
          <p:cNvPr id="9" name="Picture 4">
            <a:extLst>
              <a:ext uri="{FF2B5EF4-FFF2-40B4-BE49-F238E27FC236}">
                <a16:creationId xmlns:a16="http://schemas.microsoft.com/office/drawing/2014/main" xmlns="" id="{AD987BC6-9F10-44E3-82AB-1762C9CBE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448" y="5989984"/>
            <a:ext cx="3086100" cy="731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ángulo 9">
            <a:extLst>
              <a:ext uri="{FF2B5EF4-FFF2-40B4-BE49-F238E27FC236}">
                <a16:creationId xmlns:a16="http://schemas.microsoft.com/office/drawing/2014/main" xmlns="" id="{068C76FF-8993-47B0-A64A-A56314F4ACC8}"/>
              </a:ext>
            </a:extLst>
          </p:cNvPr>
          <p:cNvSpPr/>
          <p:nvPr/>
        </p:nvSpPr>
        <p:spPr>
          <a:xfrm>
            <a:off x="4304021" y="299181"/>
            <a:ext cx="3754105"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VARIABLES REPRODUCTIVAS</a:t>
            </a:r>
            <a:endParaRPr lang="es-EC" sz="2000" dirty="0">
              <a:latin typeface="Times New Roman" panose="02020603050405020304" pitchFamily="18" charset="0"/>
              <a:cs typeface="Times New Roman" panose="02020603050405020304" pitchFamily="18" charset="0"/>
            </a:endParaRPr>
          </a:p>
        </p:txBody>
      </p:sp>
      <p:cxnSp>
        <p:nvCxnSpPr>
          <p:cNvPr id="11" name="Conector recto 10">
            <a:extLst>
              <a:ext uri="{FF2B5EF4-FFF2-40B4-BE49-F238E27FC236}">
                <a16:creationId xmlns:a16="http://schemas.microsoft.com/office/drawing/2014/main" xmlns="" id="{93215FEE-06D3-48C0-8EDD-001C7190B9CA}"/>
              </a:ext>
            </a:extLst>
          </p:cNvPr>
          <p:cNvCxnSpPr/>
          <p:nvPr/>
        </p:nvCxnSpPr>
        <p:spPr>
          <a:xfrm>
            <a:off x="1385028" y="2199861"/>
            <a:ext cx="9468329" cy="0"/>
          </a:xfrm>
          <a:prstGeom prst="line">
            <a:avLst/>
          </a:prstGeom>
        </p:spPr>
        <p:style>
          <a:lnRef idx="1">
            <a:schemeClr val="dk1"/>
          </a:lnRef>
          <a:fillRef idx="0">
            <a:schemeClr val="dk1"/>
          </a:fillRef>
          <a:effectRef idx="0">
            <a:schemeClr val="dk1"/>
          </a:effectRef>
          <a:fontRef idx="minor">
            <a:schemeClr val="tx1"/>
          </a:fontRef>
        </p:style>
      </p:cxnSp>
      <p:cxnSp>
        <p:nvCxnSpPr>
          <p:cNvPr id="14" name="Conector recto 13">
            <a:extLst>
              <a:ext uri="{FF2B5EF4-FFF2-40B4-BE49-F238E27FC236}">
                <a16:creationId xmlns:a16="http://schemas.microsoft.com/office/drawing/2014/main" xmlns="" id="{22D84E54-5574-47DC-AABF-F4457C17C24A}"/>
              </a:ext>
            </a:extLst>
          </p:cNvPr>
          <p:cNvCxnSpPr/>
          <p:nvPr/>
        </p:nvCxnSpPr>
        <p:spPr>
          <a:xfrm>
            <a:off x="1371776" y="5485092"/>
            <a:ext cx="946832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75309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91862" y="1178372"/>
            <a:ext cx="4240696" cy="4001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sz="2000" dirty="0">
                <a:latin typeface="Times New Roman" panose="02020603050405020304" pitchFamily="18" charset="0"/>
                <a:cs typeface="Times New Roman" panose="02020603050405020304" pitchFamily="18" charset="0"/>
              </a:rPr>
              <a:t>Concentración de testosterona</a:t>
            </a:r>
          </a:p>
        </p:txBody>
      </p:sp>
      <p:cxnSp>
        <p:nvCxnSpPr>
          <p:cNvPr id="4" name="Conector recto 3"/>
          <p:cNvCxnSpPr/>
          <p:nvPr/>
        </p:nvCxnSpPr>
        <p:spPr>
          <a:xfrm flipV="1">
            <a:off x="317041" y="695355"/>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432915" y="285159"/>
            <a:ext cx="2222275" cy="483017"/>
          </a:xfrm>
          <a:prstGeom prst="rect">
            <a:avLst/>
          </a:prstGeom>
        </p:spPr>
        <p:txBody>
          <a:bodyPr wrap="none">
            <a:spAutoFit/>
          </a:bodyPr>
          <a:lstStyle/>
          <a:p>
            <a:pPr lvl="0">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graphicFrame>
        <p:nvGraphicFramePr>
          <p:cNvPr id="6" name="Gráfico 5">
            <a:extLst>
              <a:ext uri="{FF2B5EF4-FFF2-40B4-BE49-F238E27FC236}">
                <a16:creationId xmlns:a16="http://schemas.microsoft.com/office/drawing/2014/main" xmlns="" id="{215373E9-FE0B-4D2F-853C-0D6903507D43}"/>
              </a:ext>
            </a:extLst>
          </p:cNvPr>
          <p:cNvGraphicFramePr/>
          <p:nvPr>
            <p:extLst>
              <p:ext uri="{D42A27DB-BD31-4B8C-83A1-F6EECF244321}">
                <p14:modId xmlns:p14="http://schemas.microsoft.com/office/powerpoint/2010/main" val="2970634440"/>
              </p:ext>
            </p:extLst>
          </p:nvPr>
        </p:nvGraphicFramePr>
        <p:xfrm>
          <a:off x="243686" y="1516688"/>
          <a:ext cx="6588366" cy="3529003"/>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n 6">
            <a:extLst>
              <a:ext uri="{FF2B5EF4-FFF2-40B4-BE49-F238E27FC236}">
                <a16:creationId xmlns:a16="http://schemas.microsoft.com/office/drawing/2014/main" xmlns="" id="{CCD36D94-370D-4B34-9190-C237F30943FC}"/>
              </a:ext>
            </a:extLst>
          </p:cNvPr>
          <p:cNvPicPr>
            <a:picLocks noChangeAspect="1"/>
          </p:cNvPicPr>
          <p:nvPr/>
        </p:nvPicPr>
        <p:blipFill>
          <a:blip r:embed="rId4">
            <a:lum bright="20000" contrast="40000"/>
          </a:blip>
          <a:stretch>
            <a:fillRect/>
          </a:stretch>
        </p:blipFill>
        <p:spPr>
          <a:xfrm>
            <a:off x="6734014" y="2834304"/>
            <a:ext cx="5298328" cy="2458913"/>
          </a:xfrm>
          <a:prstGeom prst="rect">
            <a:avLst/>
          </a:prstGeom>
        </p:spPr>
      </p:pic>
      <p:sp>
        <p:nvSpPr>
          <p:cNvPr id="8" name="Rectángulo 7">
            <a:extLst>
              <a:ext uri="{FF2B5EF4-FFF2-40B4-BE49-F238E27FC236}">
                <a16:creationId xmlns:a16="http://schemas.microsoft.com/office/drawing/2014/main" xmlns="" id="{104CE311-8229-422C-BD5B-56E8CC264241}"/>
              </a:ext>
            </a:extLst>
          </p:cNvPr>
          <p:cNvSpPr/>
          <p:nvPr/>
        </p:nvSpPr>
        <p:spPr>
          <a:xfrm>
            <a:off x="6893671" y="1633975"/>
            <a:ext cx="5138670" cy="1200329"/>
          </a:xfrm>
          <a:prstGeom prst="rect">
            <a:avLst/>
          </a:prstGeom>
        </p:spPr>
        <p:txBody>
          <a:bodyPr wrap="square">
            <a:spAutoFit/>
          </a:bodyPr>
          <a:lstStyle/>
          <a:p>
            <a:pPr algn="ctr">
              <a:lnSpc>
                <a:spcPct val="120000"/>
              </a:lnSpc>
              <a:spcAft>
                <a:spcPts val="1000"/>
              </a:spcAft>
            </a:pPr>
            <a:r>
              <a:rPr lang="es-EC" sz="2000" dirty="0">
                <a:latin typeface="Times New Roman" panose="02020603050405020304" pitchFamily="18" charset="0"/>
                <a:ea typeface="Times New Roman" panose="02020603050405020304" pitchFamily="18" charset="0"/>
                <a:cs typeface="Arial" panose="020B0604020202020204" pitchFamily="34" charset="0"/>
              </a:rPr>
              <a:t>Valores medios concentración de testosterona e interacción del tratamiento con la fase del ciclo espermático</a:t>
            </a:r>
            <a:endParaRPr lang="es-EC" sz="20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Rectángulo 1">
            <a:extLst>
              <a:ext uri="{FF2B5EF4-FFF2-40B4-BE49-F238E27FC236}">
                <a16:creationId xmlns:a16="http://schemas.microsoft.com/office/drawing/2014/main" xmlns="" id="{267192A7-8EAD-4C12-AB00-EA2863F8D54A}"/>
              </a:ext>
            </a:extLst>
          </p:cNvPr>
          <p:cNvSpPr/>
          <p:nvPr/>
        </p:nvSpPr>
        <p:spPr>
          <a:xfrm>
            <a:off x="10096564" y="2386689"/>
            <a:ext cx="1396536" cy="400110"/>
          </a:xfrm>
          <a:prstGeom prst="rect">
            <a:avLst/>
          </a:prstGeom>
        </p:spPr>
        <p:txBody>
          <a:bodyPr wrap="none">
            <a:spAutoFit/>
          </a:bodyPr>
          <a:lstStyle/>
          <a:p>
            <a:r>
              <a:rPr lang="es-EC" sz="2000" dirty="0">
                <a:latin typeface="Times New Roman" panose="02020603050405020304" pitchFamily="18" charset="0"/>
                <a:ea typeface="Times New Roman" panose="02020603050405020304" pitchFamily="18" charset="0"/>
              </a:rPr>
              <a:t>p=(0,0092) </a:t>
            </a:r>
            <a:endParaRPr lang="es-EC" sz="2000" dirty="0"/>
          </a:p>
        </p:txBody>
      </p:sp>
      <p:sp>
        <p:nvSpPr>
          <p:cNvPr id="9" name="Rectángulo 8">
            <a:extLst>
              <a:ext uri="{FF2B5EF4-FFF2-40B4-BE49-F238E27FC236}">
                <a16:creationId xmlns:a16="http://schemas.microsoft.com/office/drawing/2014/main" xmlns="" id="{7C8ACA2B-5FCC-45C8-9922-B2A45805141C}"/>
              </a:ext>
            </a:extLst>
          </p:cNvPr>
          <p:cNvSpPr/>
          <p:nvPr/>
        </p:nvSpPr>
        <p:spPr>
          <a:xfrm>
            <a:off x="9463006" y="3925261"/>
            <a:ext cx="873690" cy="262426"/>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a:extLst>
              <a:ext uri="{FF2B5EF4-FFF2-40B4-BE49-F238E27FC236}">
                <a16:creationId xmlns:a16="http://schemas.microsoft.com/office/drawing/2014/main" xmlns="" id="{26984C38-F98E-44A6-A1F2-2018505C8530}"/>
              </a:ext>
            </a:extLst>
          </p:cNvPr>
          <p:cNvSpPr/>
          <p:nvPr/>
        </p:nvSpPr>
        <p:spPr>
          <a:xfrm>
            <a:off x="11232171" y="3958393"/>
            <a:ext cx="873690" cy="262426"/>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a16="http://schemas.microsoft.com/office/drawing/2014/main" xmlns="" id="{2B824CD6-11E1-4BC4-869A-39FF44F1758F}"/>
              </a:ext>
            </a:extLst>
          </p:cNvPr>
          <p:cNvSpPr/>
          <p:nvPr/>
        </p:nvSpPr>
        <p:spPr>
          <a:xfrm>
            <a:off x="795131" y="6572841"/>
            <a:ext cx="2319130" cy="276999"/>
          </a:xfrm>
          <a:prstGeom prst="rect">
            <a:avLst/>
          </a:prstGeom>
        </p:spPr>
        <p:txBody>
          <a:bodyPr wrap="square">
            <a:spAutoFit/>
          </a:bodyPr>
          <a:lstStyle/>
          <a:p>
            <a:pPr>
              <a:spcAft>
                <a:spcPts val="1000"/>
              </a:spcAft>
            </a:pPr>
            <a:r>
              <a:rPr lang="es-EC" sz="1200" dirty="0">
                <a:latin typeface="Times New Roman" panose="02020603050405020304" pitchFamily="18" charset="0"/>
                <a:ea typeface="Times New Roman" panose="02020603050405020304" pitchFamily="18" charset="0"/>
              </a:rPr>
              <a:t>Fuente: (Shulz &amp; Miura 2003)</a:t>
            </a:r>
            <a:r>
              <a:rPr lang="es-EC" sz="1200" dirty="0">
                <a:latin typeface="Calibri" panose="020F0502020204030204" pitchFamily="34" charset="0"/>
                <a:ea typeface="Times New Roman" panose="02020603050405020304" pitchFamily="18" charset="0"/>
                <a:cs typeface="Times New Roman" panose="02020603050405020304" pitchFamily="18" charset="0"/>
              </a:rPr>
              <a:t>  </a:t>
            </a:r>
            <a:r>
              <a:rPr lang="es-EC" sz="1200" dirty="0"/>
              <a:t> </a:t>
            </a:r>
            <a:endParaRPr lang="es-EC"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ángulo 11">
            <a:extLst>
              <a:ext uri="{FF2B5EF4-FFF2-40B4-BE49-F238E27FC236}">
                <a16:creationId xmlns:a16="http://schemas.microsoft.com/office/drawing/2014/main" xmlns="" id="{E6B1E7F2-FE6D-4FD9-9A57-497F5DEFA5D2}"/>
              </a:ext>
            </a:extLst>
          </p:cNvPr>
          <p:cNvSpPr/>
          <p:nvPr/>
        </p:nvSpPr>
        <p:spPr>
          <a:xfrm>
            <a:off x="159658" y="5002505"/>
            <a:ext cx="11634777" cy="923330"/>
          </a:xfrm>
          <a:prstGeom prst="rect">
            <a:avLst/>
          </a:prstGeom>
        </p:spPr>
        <p:txBody>
          <a:bodyPr wrap="square">
            <a:spAutoFit/>
          </a:bodyPr>
          <a:lstStyle/>
          <a:p>
            <a:pPr indent="449580" algn="just">
              <a:spcAft>
                <a:spcPts val="1000"/>
              </a:spcAft>
            </a:pPr>
            <a:r>
              <a:rPr lang="es-EC" dirty="0">
                <a:latin typeface="Times New Roman" panose="02020603050405020304" pitchFamily="18" charset="0"/>
                <a:ea typeface="Times New Roman" panose="02020603050405020304" pitchFamily="18" charset="0"/>
                <a:cs typeface="Times New Roman" panose="02020603050405020304" pitchFamily="18" charset="0"/>
              </a:rPr>
              <a:t>Pelcastre y Dumas, al 2006 en su estudio realizado en huachinango del pacífico hace mención que la proliferación meiótica de espermatocitos está regulada principalmente por la FSH, aunque los niveles de LH también son mayores después de la segunda meiosis, estableciendo que la FSH estimula la activación de las células de Leydig y de Sertoli.</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Rectángulo 13">
            <a:extLst>
              <a:ext uri="{FF2B5EF4-FFF2-40B4-BE49-F238E27FC236}">
                <a16:creationId xmlns:a16="http://schemas.microsoft.com/office/drawing/2014/main" xmlns="" id="{8C86D060-9B41-45D4-ABA8-236F4DEA96DB}"/>
              </a:ext>
            </a:extLst>
          </p:cNvPr>
          <p:cNvSpPr/>
          <p:nvPr/>
        </p:nvSpPr>
        <p:spPr>
          <a:xfrm>
            <a:off x="579367" y="5861603"/>
            <a:ext cx="5917004" cy="369332"/>
          </a:xfrm>
          <a:prstGeom prst="rect">
            <a:avLst/>
          </a:prstGeom>
        </p:spPr>
        <p:txBody>
          <a:bodyPr wrap="none">
            <a:spAutoFit/>
          </a:bodyPr>
          <a:lstStyle/>
          <a:p>
            <a:r>
              <a:rPr lang="es-EC" dirty="0">
                <a:latin typeface="Times New Roman" panose="02020603050405020304" pitchFamily="18" charset="0"/>
                <a:ea typeface="Times New Roman" panose="02020603050405020304" pitchFamily="18" charset="0"/>
              </a:rPr>
              <a:t>LH – Síntesis de testosterona -espermiogénesis y maduración </a:t>
            </a:r>
            <a:endParaRPr lang="es-EC" dirty="0"/>
          </a:p>
        </p:txBody>
      </p:sp>
      <p:pic>
        <p:nvPicPr>
          <p:cNvPr id="15" name="Picture 4">
            <a:extLst>
              <a:ext uri="{FF2B5EF4-FFF2-40B4-BE49-F238E27FC236}">
                <a16:creationId xmlns:a16="http://schemas.microsoft.com/office/drawing/2014/main" xmlns="" id="{A97E1C81-D6A9-49A5-BF00-34C875557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6448" y="6029738"/>
            <a:ext cx="3086100" cy="66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ángulo 15">
            <a:extLst>
              <a:ext uri="{FF2B5EF4-FFF2-40B4-BE49-F238E27FC236}">
                <a16:creationId xmlns:a16="http://schemas.microsoft.com/office/drawing/2014/main" xmlns="" id="{4F9119CA-8C64-41E3-BCB9-0AFDB77C9867}"/>
              </a:ext>
            </a:extLst>
          </p:cNvPr>
          <p:cNvSpPr/>
          <p:nvPr/>
        </p:nvSpPr>
        <p:spPr>
          <a:xfrm>
            <a:off x="4383534" y="550230"/>
            <a:ext cx="3754105"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S" sz="2000" dirty="0">
                <a:latin typeface="Times New Roman" panose="02020603050405020304" pitchFamily="18" charset="0"/>
                <a:cs typeface="Times New Roman" panose="02020603050405020304" pitchFamily="18" charset="0"/>
              </a:rPr>
              <a:t>VARIABLES REPRODUCTIVAS</a:t>
            </a:r>
            <a:endParaRPr lang="es-EC"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8643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031965" y="1402306"/>
            <a:ext cx="10110652" cy="1015663"/>
          </a:xfrm>
          <a:prstGeom prst="rect">
            <a:avLst/>
          </a:prstGeom>
        </p:spPr>
        <p:txBody>
          <a:bodyPr wrap="square">
            <a:spAutoFit/>
          </a:bodyPr>
          <a:lstStyle/>
          <a:p>
            <a:pPr marL="342900" lvl="0" indent="-342900" algn="just">
              <a:lnSpc>
                <a:spcPct val="150000"/>
              </a:lnSpc>
              <a:spcAft>
                <a:spcPts val="0"/>
              </a:spcAft>
              <a:buFont typeface="Times New Roman" panose="02020603050405020304" pitchFamily="18" charset="0"/>
              <a:buChar char="-"/>
            </a:pPr>
            <a:endParaRPr lang="es-ES" sz="2000" dirty="0">
              <a:latin typeface="+mj-lt"/>
              <a:ea typeface="Calibri" panose="020F0502020204030204" pitchFamily="34" charset="0"/>
            </a:endParaRPr>
          </a:p>
          <a:p>
            <a:pPr marL="342900" lvl="0" indent="-342900" algn="just">
              <a:lnSpc>
                <a:spcPct val="150000"/>
              </a:lnSpc>
              <a:spcAft>
                <a:spcPts val="0"/>
              </a:spcAft>
              <a:buFont typeface="Times New Roman" panose="02020603050405020304" pitchFamily="18" charset="0"/>
              <a:buChar char="-"/>
            </a:pPr>
            <a:endParaRPr lang="es-EC" sz="2000" b="1" dirty="0">
              <a:latin typeface="+mj-lt"/>
              <a:ea typeface="Calibri" panose="020F0502020204030204" pitchFamily="34" charset="0"/>
            </a:endParaRPr>
          </a:p>
        </p:txBody>
      </p:sp>
      <p:sp>
        <p:nvSpPr>
          <p:cNvPr id="4" name="Rectángulo 3"/>
          <p:cNvSpPr/>
          <p:nvPr/>
        </p:nvSpPr>
        <p:spPr>
          <a:xfrm>
            <a:off x="373290" y="176787"/>
            <a:ext cx="2688336" cy="483017"/>
          </a:xfrm>
          <a:prstGeom prst="rect">
            <a:avLst/>
          </a:prstGeom>
        </p:spPr>
        <p:txBody>
          <a:bodyPr wrap="square">
            <a:spAutoFit/>
          </a:bodyPr>
          <a:lstStyle/>
          <a:p>
            <a:pPr lvl="0" algn="ctr">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CONCLUSIONES</a:t>
            </a:r>
          </a:p>
        </p:txBody>
      </p:sp>
      <p:cxnSp>
        <p:nvCxnSpPr>
          <p:cNvPr id="5" name="Conector recto 4"/>
          <p:cNvCxnSpPr/>
          <p:nvPr/>
        </p:nvCxnSpPr>
        <p:spPr>
          <a:xfrm flipV="1">
            <a:off x="318426" y="696697"/>
            <a:ext cx="2743200" cy="2"/>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4">
            <a:extLst>
              <a:ext uri="{FF2B5EF4-FFF2-40B4-BE49-F238E27FC236}">
                <a16:creationId xmlns:a16="http://schemas.microsoft.com/office/drawing/2014/main" xmlns="" id="{0CFED6C1-CA08-4FE3-8484-5A2CD19B4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6448" y="6029738"/>
            <a:ext cx="3086100" cy="66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ángulo 5">
            <a:extLst>
              <a:ext uri="{FF2B5EF4-FFF2-40B4-BE49-F238E27FC236}">
                <a16:creationId xmlns:a16="http://schemas.microsoft.com/office/drawing/2014/main" xmlns="" id="{09C96EBD-0E51-448D-A964-27BED1E13E89}"/>
              </a:ext>
            </a:extLst>
          </p:cNvPr>
          <p:cNvSpPr/>
          <p:nvPr/>
        </p:nvSpPr>
        <p:spPr>
          <a:xfrm>
            <a:off x="373290" y="720566"/>
            <a:ext cx="11328380" cy="5416868"/>
          </a:xfrm>
          <a:prstGeom prst="rect">
            <a:avLst/>
          </a:prstGeom>
        </p:spPr>
        <p:txBody>
          <a:bodyPr wrap="square">
            <a:spAutoFit/>
          </a:bodyPr>
          <a:lstStyle/>
          <a:p>
            <a:pPr marL="342900" lvl="0" indent="-342900" algn="just">
              <a:spcAft>
                <a:spcPts val="800"/>
              </a:spcAft>
              <a:buClr>
                <a:srgbClr val="000000"/>
              </a:buClr>
              <a:buFont typeface="Symbol" panose="05050102010706020507" pitchFamily="18" charset="2"/>
              <a:buChar char=""/>
            </a:pPr>
            <a:r>
              <a:rPr lang="es-EC" dirty="0">
                <a:latin typeface="Times New Roman" panose="02020603050405020304" pitchFamily="18" charset="0"/>
                <a:ea typeface="Times New Roman" panose="02020603050405020304" pitchFamily="18" charset="0"/>
                <a:cs typeface="Times New Roman" panose="02020603050405020304" pitchFamily="18" charset="0"/>
              </a:rPr>
              <a:t>La concentración espermática es independiente de la suplementación de espirulina, vitamina C y E, sus valores mantienen una tendencia similar entre tratamientos.</a:t>
            </a:r>
          </a:p>
          <a:p>
            <a:pPr marL="342900" indent="-342900" algn="just">
              <a:spcAft>
                <a:spcPts val="800"/>
              </a:spcAft>
              <a:buClr>
                <a:srgbClr val="000000"/>
              </a:buClr>
              <a:buFont typeface="Symbol" panose="05050102010706020507" pitchFamily="18" charset="2"/>
              <a:buChar char=""/>
            </a:pPr>
            <a:r>
              <a:rPr lang="es-EC" dirty="0">
                <a:latin typeface="Times New Roman" panose="02020603050405020304" pitchFamily="18" charset="0"/>
                <a:cs typeface="Times New Roman" panose="02020603050405020304" pitchFamily="18" charset="0"/>
              </a:rPr>
              <a:t>El volumen seminal como respuesta a la inclusión de espirulina, tiende a ser mayor en el tratamiento 2 con una media de 5,21 mL y una mediana de 4,8 mL.</a:t>
            </a:r>
          </a:p>
          <a:p>
            <a:pPr marL="342900" lvl="0" indent="-342900" algn="just">
              <a:spcAft>
                <a:spcPts val="800"/>
              </a:spcAft>
              <a:buClr>
                <a:srgbClr val="000000"/>
              </a:buClr>
              <a:buFont typeface="Symbol" panose="05050102010706020507" pitchFamily="18" charset="2"/>
              <a:buChar char=""/>
            </a:pPr>
            <a:r>
              <a:rPr lang="es-EC" dirty="0">
                <a:latin typeface="Times New Roman" panose="02020603050405020304" pitchFamily="18" charset="0"/>
                <a:ea typeface="Times New Roman" panose="02020603050405020304" pitchFamily="18" charset="0"/>
                <a:cs typeface="Times New Roman" panose="02020603050405020304" pitchFamily="18" charset="0"/>
              </a:rPr>
              <a:t>Se evidenció menor mortalidad espermática en el tratamiento 2 (6%), como respuesta a la inclusión de espirulina, dado por el efecto protector de la espirulina contra la peroxidación lipídica.</a:t>
            </a:r>
            <a:endParaRPr lang="es-EC"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800"/>
              </a:spcAft>
              <a:buClr>
                <a:srgbClr val="000000"/>
              </a:buClr>
              <a:buFont typeface="Symbol" panose="05050102010706020507" pitchFamily="18" charset="2"/>
              <a:buChar char=""/>
            </a:pPr>
            <a:r>
              <a:rPr lang="es-EC" dirty="0">
                <a:latin typeface="Times New Roman" panose="02020603050405020304" pitchFamily="18" charset="0"/>
                <a:ea typeface="Times New Roman" panose="02020603050405020304" pitchFamily="18" charset="0"/>
                <a:cs typeface="Times New Roman" panose="02020603050405020304" pitchFamily="18" charset="0"/>
              </a:rPr>
              <a:t>La movilidad espermática expresada en tiempo de actividad y movilidad progresiva, presenta un efecto positivo con la inclusión de espirulina, vitamina C y E, con valores de 81,00 y 78,38 segundos. Además de un tiempo de movimiento progresivo de 34 y 36 segundos, al segundo y tercer ciclo espermático respectivamente.</a:t>
            </a:r>
          </a:p>
          <a:p>
            <a:pPr marL="342900" lvl="0" indent="-342900" algn="just">
              <a:spcAft>
                <a:spcPts val="800"/>
              </a:spcAft>
              <a:buClr>
                <a:srgbClr val="000000"/>
              </a:buClr>
              <a:buFont typeface="Symbol" panose="05050102010706020507" pitchFamily="18" charset="2"/>
              <a:buChar char=""/>
            </a:pPr>
            <a:r>
              <a:rPr lang="es-EC" dirty="0">
                <a:latin typeface="Times New Roman" panose="02020603050405020304" pitchFamily="18" charset="0"/>
                <a:ea typeface="Times New Roman" panose="02020603050405020304" pitchFamily="18" charset="0"/>
                <a:cs typeface="Times New Roman" panose="02020603050405020304" pitchFamily="18" charset="0"/>
              </a:rPr>
              <a:t>El aspecto seminal considerando las variables de color, textura y apariencia, no son determinantes para denominar la calidad seminal, las mismas no presentan respuesta frente a los tratamientos.</a:t>
            </a:r>
            <a:endParaRPr lang="es-EC"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800"/>
              </a:spcAft>
              <a:buClr>
                <a:srgbClr val="000000"/>
              </a:buClr>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La concentración de testosterona como respuesta a ciclo espermático se presenta de manera oscilante durante la espermatogénesis y espermiogénesis. Los valores de 0.24 a 0.93 ng/mL durante las fases de mitosis y meiosis y valores mayores de 1.07 a 1.23 ng/mL hacia la espermiogénesis. Existe una clara tendencia de aumento de concentración del T2 vs el testigo.</a:t>
            </a:r>
          </a:p>
          <a:p>
            <a:pPr marL="342900" indent="-342900" algn="just">
              <a:spcAft>
                <a:spcPts val="800"/>
              </a:spcAft>
              <a:buClr>
                <a:srgbClr val="000000"/>
              </a:buClr>
              <a:buFont typeface="Symbol" panose="05050102010706020507" pitchFamily="18" charset="2"/>
              <a:buChar char=""/>
            </a:pPr>
            <a:r>
              <a:rPr lang="es-EC" dirty="0">
                <a:latin typeface="Times New Roman" panose="02020603050405020304" pitchFamily="18" charset="0"/>
                <a:ea typeface="Times New Roman" panose="02020603050405020304" pitchFamily="18" charset="0"/>
                <a:cs typeface="Times New Roman" panose="02020603050405020304" pitchFamily="18" charset="0"/>
              </a:rPr>
              <a:t>La inclusión de espirulina, vitaminas C y E en dietas de reproductores machos de trucha arco iris no presentó efectos sobre los parámetros morfométricos de incremento en masa e índice corporal. </a:t>
            </a:r>
            <a:endParaRPr lang="es-EC"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0366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73289" y="176787"/>
            <a:ext cx="3541887" cy="483017"/>
          </a:xfrm>
          <a:prstGeom prst="rect">
            <a:avLst/>
          </a:prstGeom>
        </p:spPr>
        <p:txBody>
          <a:bodyPr wrap="square">
            <a:spAutoFit/>
          </a:bodyPr>
          <a:lstStyle/>
          <a:p>
            <a:pPr lvl="0" algn="ctr">
              <a:lnSpc>
                <a:spcPct val="115000"/>
              </a:lnSpc>
              <a:spcAft>
                <a:spcPts val="1000"/>
              </a:spcAft>
            </a:pPr>
            <a:r>
              <a:rPr lang="es-ES" sz="2400" b="1" i="1" dirty="0">
                <a:latin typeface="Times New Roman" panose="02020603050405020304" pitchFamily="18" charset="0"/>
                <a:ea typeface="Times New Roman" panose="02020603050405020304" pitchFamily="18" charset="0"/>
                <a:cs typeface="Times New Roman" panose="02020603050405020304" pitchFamily="18" charset="0"/>
              </a:rPr>
              <a:t>RECOMENDACIONES</a:t>
            </a:r>
          </a:p>
        </p:txBody>
      </p:sp>
      <p:cxnSp>
        <p:nvCxnSpPr>
          <p:cNvPr id="4" name="Conector recto 3"/>
          <p:cNvCxnSpPr/>
          <p:nvPr/>
        </p:nvCxnSpPr>
        <p:spPr>
          <a:xfrm>
            <a:off x="318426" y="735335"/>
            <a:ext cx="3467963" cy="3739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373289" y="962047"/>
            <a:ext cx="11414228" cy="4618380"/>
          </a:xfrm>
          <a:prstGeom prst="rect">
            <a:avLst/>
          </a:prstGeom>
        </p:spPr>
        <p:txBody>
          <a:bodyPr wrap="square">
            <a:spAutoFit/>
          </a:bodyPr>
          <a:lstStyle/>
          <a:p>
            <a:pPr marL="342900" lvl="0" indent="-342900" algn="just">
              <a:lnSpc>
                <a:spcPct val="150000"/>
              </a:lnSpc>
              <a:spcAft>
                <a:spcPts val="0"/>
              </a:spcAft>
              <a:buClr>
                <a:srgbClr val="000000"/>
              </a:buClr>
              <a:buFont typeface="Symbol" panose="05050102010706020507" pitchFamily="18" charset="2"/>
              <a:buChar char=""/>
            </a:pPr>
            <a:r>
              <a:rPr lang="es-EC" dirty="0">
                <a:latin typeface="Times New Roman" panose="02020603050405020304" pitchFamily="18" charset="0"/>
                <a:ea typeface="Times New Roman" panose="02020603050405020304" pitchFamily="18" charset="0"/>
                <a:cs typeface="Times New Roman" panose="02020603050405020304" pitchFamily="18" charset="0"/>
              </a:rPr>
              <a:t>El análisis de calidad seminal debe de realizar de manera inmediata tras la obtención de la muestra para evitar cambios en el tiempo de actividad o mortalidad espermática.</a:t>
            </a:r>
            <a:endParaRPr lang="es-EC" sz="1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Clr>
                <a:srgbClr val="000000"/>
              </a:buClr>
              <a:buFont typeface="Symbol" panose="05050102010706020507" pitchFamily="18" charset="2"/>
              <a:buChar char=""/>
            </a:pPr>
            <a:r>
              <a:rPr lang="es-EC" dirty="0">
                <a:latin typeface="Times New Roman" panose="02020603050405020304" pitchFamily="18" charset="0"/>
                <a:ea typeface="Times New Roman" panose="02020603050405020304" pitchFamily="18" charset="0"/>
                <a:cs typeface="Times New Roman" panose="02020603050405020304" pitchFamily="18" charset="0"/>
              </a:rPr>
              <a:t>Antes de realizar la extracción seminal por presión abdominal o canulación en importante que la papila y su área se encuentre limpia y seca con el fin de evitar contaminación de la muestra. </a:t>
            </a:r>
            <a:endParaRPr lang="es-EC" sz="1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Clr>
                <a:srgbClr val="000000"/>
              </a:buClr>
              <a:buFont typeface="Symbol" panose="05050102010706020507" pitchFamily="18" charset="2"/>
              <a:buChar char=""/>
            </a:pPr>
            <a:r>
              <a:rPr lang="es-EC" dirty="0">
                <a:latin typeface="Times New Roman" panose="02020603050405020304" pitchFamily="18" charset="0"/>
                <a:ea typeface="Times New Roman" panose="02020603050405020304" pitchFamily="18" charset="0"/>
                <a:cs typeface="Times New Roman" panose="02020603050405020304" pitchFamily="18" charset="0"/>
              </a:rPr>
              <a:t>Es importante llevar registros en campo durante la obtención del semen, en este se detallará si la muestra presenta contaminación de sangre, orina, heces o agua ya que puede causar distorsión en los resultados, de igual manera se debe registrar color y apariencia del semen.</a:t>
            </a:r>
            <a:endParaRPr lang="es-EC" sz="1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Clr>
                <a:srgbClr val="000000"/>
              </a:buClr>
              <a:buFont typeface="Symbol" panose="05050102010706020507" pitchFamily="18" charset="2"/>
              <a:buChar char=""/>
            </a:pPr>
            <a:r>
              <a:rPr lang="es-EC" dirty="0">
                <a:latin typeface="Times New Roman" panose="02020603050405020304" pitchFamily="18" charset="0"/>
                <a:ea typeface="Times New Roman" panose="02020603050405020304" pitchFamily="18" charset="0"/>
                <a:cs typeface="Times New Roman" panose="02020603050405020304" pitchFamily="18" charset="0"/>
              </a:rPr>
              <a:t>Los análisis hormonales específicamente de testosterona se deben de realizar en un lapso de 30 días, para evitar degradación química de las muestras, en el caso se requiera mayor tiempo para el análisis se puede añadir PMSF. </a:t>
            </a:r>
            <a:endParaRPr lang="es-EC" sz="1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Clr>
                <a:srgbClr val="000000"/>
              </a:buClr>
              <a:buFont typeface="Symbol" panose="05050102010706020507" pitchFamily="18" charset="2"/>
              <a:buChar char=""/>
            </a:pPr>
            <a:r>
              <a:rPr lang="es-EC" dirty="0">
                <a:latin typeface="Times New Roman" panose="02020603050405020304" pitchFamily="18" charset="0"/>
                <a:ea typeface="Times New Roman" panose="02020603050405020304" pitchFamily="18" charset="0"/>
                <a:cs typeface="Times New Roman" panose="02020603050405020304" pitchFamily="18" charset="0"/>
              </a:rPr>
              <a:t>Se recomienda analizar la interacción hormonal de GnRH, FSH, LH, testosterona y 11 K testosterona, durante la etapa reproductiva.</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4">
            <a:extLst>
              <a:ext uri="{FF2B5EF4-FFF2-40B4-BE49-F238E27FC236}">
                <a16:creationId xmlns:a16="http://schemas.microsoft.com/office/drawing/2014/main" xmlns="" id="{12B91BC0-4C75-45D2-AF62-704785355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6448" y="6029738"/>
            <a:ext cx="3086100" cy="66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092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xmlns="" id="{A27178BF-5FD4-4034-BB58-192E5E4A2E3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26979"/>
          <a:stretch/>
        </p:blipFill>
        <p:spPr>
          <a:xfrm>
            <a:off x="593246" y="3822284"/>
            <a:ext cx="3203614" cy="2432143"/>
          </a:xfrm>
          <a:prstGeom prst="ellipse">
            <a:avLst/>
          </a:prstGeom>
          <a:ln w="38100">
            <a:noFill/>
          </a:ln>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6855" y="5949280"/>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Conector recto 24"/>
          <p:cNvCxnSpPr/>
          <p:nvPr/>
        </p:nvCxnSpPr>
        <p:spPr>
          <a:xfrm flipV="1">
            <a:off x="542283" y="653582"/>
            <a:ext cx="2837850" cy="5422"/>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CuadroTexto 26"/>
          <p:cNvSpPr txBox="1"/>
          <p:nvPr/>
        </p:nvSpPr>
        <p:spPr>
          <a:xfrm>
            <a:off x="566497" y="126527"/>
            <a:ext cx="3057306" cy="477054"/>
          </a:xfrm>
          <a:prstGeom prst="rect">
            <a:avLst/>
          </a:prstGeom>
          <a:noFill/>
        </p:spPr>
        <p:txBody>
          <a:bodyPr wrap="square" rtlCol="0">
            <a:spAutoFit/>
          </a:bodyPr>
          <a:lstStyle/>
          <a:p>
            <a:r>
              <a:rPr lang="es-EC" sz="2400" b="1" i="1" dirty="0">
                <a:latin typeface="Times New Roman" panose="02020603050405020304" pitchFamily="18" charset="0"/>
                <a:cs typeface="Times New Roman" panose="02020603050405020304" pitchFamily="18" charset="0"/>
              </a:rPr>
              <a:t>INTRODUCCIÓN</a:t>
            </a:r>
          </a:p>
        </p:txBody>
      </p:sp>
      <p:cxnSp>
        <p:nvCxnSpPr>
          <p:cNvPr id="29" name="Conector recto 28">
            <a:extLst>
              <a:ext uri="{FF2B5EF4-FFF2-40B4-BE49-F238E27FC236}">
                <a16:creationId xmlns:a16="http://schemas.microsoft.com/office/drawing/2014/main" xmlns="" id="{9979A7C7-F346-40A0-A952-A260EB99D529}"/>
              </a:ext>
            </a:extLst>
          </p:cNvPr>
          <p:cNvCxnSpPr>
            <a:cxnSpLocks/>
          </p:cNvCxnSpPr>
          <p:nvPr/>
        </p:nvCxnSpPr>
        <p:spPr>
          <a:xfrm>
            <a:off x="542283" y="3822284"/>
            <a:ext cx="3137445" cy="0"/>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0" name="Imagen 29">
            <a:extLst>
              <a:ext uri="{FF2B5EF4-FFF2-40B4-BE49-F238E27FC236}">
                <a16:creationId xmlns:a16="http://schemas.microsoft.com/office/drawing/2014/main" xmlns="" id="{4D9AF9FB-3B7F-4C2C-B6F6-91D4A9DF747C}"/>
              </a:ext>
            </a:extLst>
          </p:cNvPr>
          <p:cNvPicPr>
            <a:picLocks noChangeAspect="1"/>
          </p:cNvPicPr>
          <p:nvPr/>
        </p:nvPicPr>
        <p:blipFill>
          <a:blip r:embed="rId6"/>
          <a:stretch>
            <a:fillRect/>
          </a:stretch>
        </p:blipFill>
        <p:spPr>
          <a:xfrm>
            <a:off x="766303" y="1637489"/>
            <a:ext cx="2857500" cy="1905000"/>
          </a:xfrm>
          <a:prstGeom prst="rect">
            <a:avLst/>
          </a:prstGeom>
        </p:spPr>
      </p:pic>
      <p:pic>
        <p:nvPicPr>
          <p:cNvPr id="31" name="Imagen 30">
            <a:extLst>
              <a:ext uri="{FF2B5EF4-FFF2-40B4-BE49-F238E27FC236}">
                <a16:creationId xmlns:a16="http://schemas.microsoft.com/office/drawing/2014/main" xmlns="" id="{B0412146-1E80-4682-A352-B8C15DD9C81E}"/>
              </a:ext>
            </a:extLst>
          </p:cNvPr>
          <p:cNvPicPr>
            <a:picLocks noChangeAspect="1"/>
          </p:cNvPicPr>
          <p:nvPr/>
        </p:nvPicPr>
        <p:blipFill rotWithShape="1">
          <a:blip r:embed="rId7">
            <a:lum bright="20000" contrast="40000"/>
          </a:blip>
          <a:srcRect l="4567" t="3998"/>
          <a:stretch/>
        </p:blipFill>
        <p:spPr>
          <a:xfrm>
            <a:off x="204064" y="1149374"/>
            <a:ext cx="1964240" cy="2071693"/>
          </a:xfrm>
          <a:prstGeom prst="ellipse">
            <a:avLst/>
          </a:prstGeom>
          <a:ln>
            <a:noFill/>
          </a:ln>
        </p:spPr>
      </p:pic>
      <p:sp>
        <p:nvSpPr>
          <p:cNvPr id="32" name="CuadroTexto 31">
            <a:extLst>
              <a:ext uri="{FF2B5EF4-FFF2-40B4-BE49-F238E27FC236}">
                <a16:creationId xmlns:a16="http://schemas.microsoft.com/office/drawing/2014/main" xmlns="" id="{DC43AE44-60E8-4ABD-8E83-88C5B72ABCFF}"/>
              </a:ext>
            </a:extLst>
          </p:cNvPr>
          <p:cNvSpPr txBox="1"/>
          <p:nvPr/>
        </p:nvSpPr>
        <p:spPr>
          <a:xfrm>
            <a:off x="3631854" y="1442748"/>
            <a:ext cx="3250274" cy="400110"/>
          </a:xfrm>
          <a:prstGeom prst="rect">
            <a:avLst/>
          </a:prstGeom>
          <a:noFill/>
          <a:ln>
            <a:solidFill>
              <a:schemeClr val="accent6">
                <a:lumMod val="75000"/>
              </a:schemeClr>
            </a:solidFill>
          </a:ln>
        </p:spPr>
        <p:txBody>
          <a:bodyPr wrap="square" rtlCol="0">
            <a:spAutoFit/>
          </a:bodyPr>
          <a:lstStyle/>
          <a:p>
            <a:pPr algn="ctr"/>
            <a:r>
              <a:rPr lang="es-EC" sz="2000" b="1" dirty="0">
                <a:latin typeface="Times New Roman" panose="02020603050405020304" pitchFamily="18" charset="0"/>
                <a:cs typeface="Times New Roman" panose="02020603050405020304" pitchFamily="18" charset="0"/>
              </a:rPr>
              <a:t>Alto valor nutricional</a:t>
            </a:r>
          </a:p>
        </p:txBody>
      </p:sp>
      <p:sp>
        <p:nvSpPr>
          <p:cNvPr id="33" name="CuadroTexto 32">
            <a:extLst>
              <a:ext uri="{FF2B5EF4-FFF2-40B4-BE49-F238E27FC236}">
                <a16:creationId xmlns:a16="http://schemas.microsoft.com/office/drawing/2014/main" xmlns="" id="{04FE7015-722D-487A-A399-71DA32DD5DD8}"/>
              </a:ext>
            </a:extLst>
          </p:cNvPr>
          <p:cNvSpPr txBox="1"/>
          <p:nvPr/>
        </p:nvSpPr>
        <p:spPr>
          <a:xfrm>
            <a:off x="3614483" y="1975467"/>
            <a:ext cx="3033132" cy="400110"/>
          </a:xfrm>
          <a:prstGeom prst="rect">
            <a:avLst/>
          </a:prstGeom>
          <a:noFill/>
        </p:spPr>
        <p:txBody>
          <a:bodyPr wrap="square" rtlCol="0">
            <a:spAutoFit/>
          </a:bodyPr>
          <a:lstStyle/>
          <a:p>
            <a:pPr marL="285750" indent="-28575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Contenido proteico</a:t>
            </a:r>
          </a:p>
        </p:txBody>
      </p:sp>
      <p:sp>
        <p:nvSpPr>
          <p:cNvPr id="34" name="CuadroTexto 33">
            <a:extLst>
              <a:ext uri="{FF2B5EF4-FFF2-40B4-BE49-F238E27FC236}">
                <a16:creationId xmlns:a16="http://schemas.microsoft.com/office/drawing/2014/main" xmlns="" id="{85C8FBA4-4961-4535-9C2C-71661044E8E2}"/>
              </a:ext>
            </a:extLst>
          </p:cNvPr>
          <p:cNvSpPr txBox="1"/>
          <p:nvPr/>
        </p:nvSpPr>
        <p:spPr>
          <a:xfrm>
            <a:off x="3623803" y="2390427"/>
            <a:ext cx="3033132" cy="400110"/>
          </a:xfrm>
          <a:prstGeom prst="rect">
            <a:avLst/>
          </a:prstGeom>
          <a:noFill/>
        </p:spPr>
        <p:txBody>
          <a:bodyPr wrap="square" rtlCol="0">
            <a:spAutoFit/>
          </a:bodyPr>
          <a:lstStyle/>
          <a:p>
            <a:pPr marL="285750" indent="-28575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Contenidos lipídicos</a:t>
            </a:r>
          </a:p>
        </p:txBody>
      </p:sp>
      <p:sp>
        <p:nvSpPr>
          <p:cNvPr id="35" name="CuadroTexto 34">
            <a:extLst>
              <a:ext uri="{FF2B5EF4-FFF2-40B4-BE49-F238E27FC236}">
                <a16:creationId xmlns:a16="http://schemas.microsoft.com/office/drawing/2014/main" xmlns="" id="{5DAEC6EF-9086-4C66-B956-29E04D3684F4}"/>
              </a:ext>
            </a:extLst>
          </p:cNvPr>
          <p:cNvSpPr txBox="1"/>
          <p:nvPr/>
        </p:nvSpPr>
        <p:spPr>
          <a:xfrm>
            <a:off x="3623803" y="2860269"/>
            <a:ext cx="3439254" cy="400110"/>
          </a:xfrm>
          <a:prstGeom prst="rect">
            <a:avLst/>
          </a:prstGeom>
          <a:noFill/>
        </p:spPr>
        <p:txBody>
          <a:bodyPr wrap="square" rtlCol="0">
            <a:spAutoFit/>
          </a:bodyPr>
          <a:lstStyle/>
          <a:p>
            <a:pPr marL="285750" indent="-28575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Contenidos vitamínicos</a:t>
            </a:r>
          </a:p>
        </p:txBody>
      </p:sp>
      <p:sp>
        <p:nvSpPr>
          <p:cNvPr id="36" name="Rectángulo 35">
            <a:extLst>
              <a:ext uri="{FF2B5EF4-FFF2-40B4-BE49-F238E27FC236}">
                <a16:creationId xmlns:a16="http://schemas.microsoft.com/office/drawing/2014/main" xmlns="" id="{E93161D1-F345-4FA3-9074-228BE567D88F}"/>
              </a:ext>
            </a:extLst>
          </p:cNvPr>
          <p:cNvSpPr/>
          <p:nvPr/>
        </p:nvSpPr>
        <p:spPr>
          <a:xfrm>
            <a:off x="961794" y="3467376"/>
            <a:ext cx="2526782" cy="400110"/>
          </a:xfrm>
          <a:prstGeom prst="rect">
            <a:avLst/>
          </a:prstGeom>
        </p:spPr>
        <p:txBody>
          <a:bodyPr wrap="none">
            <a:spAutoFit/>
          </a:bodyPr>
          <a:lstStyle/>
          <a:p>
            <a:r>
              <a:rPr lang="es-EC" sz="2000" i="1" dirty="0">
                <a:latin typeface="Times New Roman" panose="02020603050405020304" pitchFamily="18" charset="0"/>
                <a:cs typeface="Times New Roman" panose="02020603050405020304" pitchFamily="18" charset="0"/>
              </a:rPr>
              <a:t>(Arthrospira platensis)</a:t>
            </a:r>
          </a:p>
        </p:txBody>
      </p:sp>
      <p:pic>
        <p:nvPicPr>
          <p:cNvPr id="41" name="Imagen 40">
            <a:extLst>
              <a:ext uri="{FF2B5EF4-FFF2-40B4-BE49-F238E27FC236}">
                <a16:creationId xmlns:a16="http://schemas.microsoft.com/office/drawing/2014/main" xmlns="" id="{2DE4494C-772B-403C-BDC4-CD2CF16ACB3E}"/>
              </a:ext>
            </a:extLst>
          </p:cNvPr>
          <p:cNvPicPr>
            <a:picLocks noChangeAspect="1"/>
          </p:cNvPicPr>
          <p:nvPr/>
        </p:nvPicPr>
        <p:blipFill>
          <a:blip r:embed="rId8">
            <a:lum bright="-20000" contrast="40000"/>
          </a:blip>
          <a:stretch>
            <a:fillRect/>
          </a:stretch>
        </p:blipFill>
        <p:spPr>
          <a:xfrm>
            <a:off x="7086914" y="1149375"/>
            <a:ext cx="4855042" cy="4443042"/>
          </a:xfrm>
          <a:prstGeom prst="rect">
            <a:avLst/>
          </a:prstGeom>
        </p:spPr>
      </p:pic>
      <p:sp>
        <p:nvSpPr>
          <p:cNvPr id="9" name="Rectángulo 8"/>
          <p:cNvSpPr/>
          <p:nvPr/>
        </p:nvSpPr>
        <p:spPr>
          <a:xfrm>
            <a:off x="8883858" y="5504113"/>
            <a:ext cx="2428870" cy="409023"/>
          </a:xfrm>
          <a:prstGeom prst="rect">
            <a:avLst/>
          </a:prstGeom>
        </p:spPr>
        <p:txBody>
          <a:bodyPr wrap="none">
            <a:spAutoFit/>
          </a:bodyPr>
          <a:lstStyle/>
          <a:p>
            <a:pPr algn="just">
              <a:lnSpc>
                <a:spcPct val="200000"/>
              </a:lnSpc>
              <a:spcAft>
                <a:spcPts val="1000"/>
              </a:spcAft>
            </a:pPr>
            <a:r>
              <a:rPr lang="es-EC"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Fuente: (Vázquez &amp; Rendón, 2009).</a:t>
            </a:r>
            <a:endParaRPr lang="es-EC" sz="105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9261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esultado de imagen para Ias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999" y="1749152"/>
            <a:ext cx="3447285" cy="335969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Captura de pantalla 2016-05-12 a las 20.29.4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0381" y="2061023"/>
            <a:ext cx="3017060" cy="3062687"/>
          </a:xfrm>
          <a:prstGeom prst="rect">
            <a:avLst/>
          </a:prstGeom>
        </p:spPr>
      </p:pic>
      <p:sp>
        <p:nvSpPr>
          <p:cNvPr id="8" name="CuadroTexto 7"/>
          <p:cNvSpPr txBox="1"/>
          <p:nvPr/>
        </p:nvSpPr>
        <p:spPr>
          <a:xfrm>
            <a:off x="2380129" y="497541"/>
            <a:ext cx="7059706" cy="1067600"/>
          </a:xfrm>
          <a:prstGeom prst="rect">
            <a:avLst/>
          </a:prstGeom>
          <a:noFill/>
        </p:spPr>
        <p:txBody>
          <a:bodyPr wrap="square" rtlCol="0">
            <a:spAutoFit/>
          </a:bodyPr>
          <a:lstStyle/>
          <a:p>
            <a:pPr algn="ctr">
              <a:lnSpc>
                <a:spcPct val="150000"/>
              </a:lnSpc>
            </a:pPr>
            <a:r>
              <a:rPr lang="es-EC" sz="4800" b="1" dirty="0">
                <a:latin typeface="Times New Roman" panose="02020603050405020304" pitchFamily="18" charset="0"/>
                <a:cs typeface="Times New Roman" panose="02020603050405020304" pitchFamily="18" charset="0"/>
              </a:rPr>
              <a:t>AGRADECIMIENTOS</a:t>
            </a:r>
          </a:p>
        </p:txBody>
      </p:sp>
      <p:pic>
        <p:nvPicPr>
          <p:cNvPr id="10" name="Picture 4">
            <a:extLst>
              <a:ext uri="{FF2B5EF4-FFF2-40B4-BE49-F238E27FC236}">
                <a16:creationId xmlns:a16="http://schemas.microsoft.com/office/drawing/2014/main" xmlns="" id="{5B83B825-CA0E-4F22-913B-507529CC11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6448" y="6029738"/>
            <a:ext cx="3086100" cy="66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adroTexto 1">
            <a:extLst>
              <a:ext uri="{FF2B5EF4-FFF2-40B4-BE49-F238E27FC236}">
                <a16:creationId xmlns:a16="http://schemas.microsoft.com/office/drawing/2014/main" xmlns="" id="{B618249B-20B1-48DD-99CA-4CA08656FD47}"/>
              </a:ext>
            </a:extLst>
          </p:cNvPr>
          <p:cNvSpPr txBox="1"/>
          <p:nvPr/>
        </p:nvSpPr>
        <p:spPr>
          <a:xfrm>
            <a:off x="993913" y="2199861"/>
            <a:ext cx="3432313" cy="707886"/>
          </a:xfrm>
          <a:prstGeom prst="rect">
            <a:avLst/>
          </a:prstGeom>
          <a:noFill/>
        </p:spPr>
        <p:txBody>
          <a:bodyPr wrap="square" rtlCol="0">
            <a:spAutoFit/>
          </a:bodyPr>
          <a:lstStyle/>
          <a:p>
            <a:pPr algn="ctr"/>
            <a:r>
              <a:rPr lang="es-EC" sz="4000" dirty="0">
                <a:latin typeface="Times New Roman" panose="02020603050405020304" pitchFamily="18" charset="0"/>
                <a:cs typeface="Times New Roman" panose="02020603050405020304" pitchFamily="18" charset="0"/>
              </a:rPr>
              <a:t>CENIAC</a:t>
            </a:r>
          </a:p>
        </p:txBody>
      </p:sp>
    </p:spTree>
    <p:extLst>
      <p:ext uri="{BB962C8B-B14F-4D97-AF65-F5344CB8AC3E}">
        <p14:creationId xmlns:p14="http://schemas.microsoft.com/office/powerpoint/2010/main" val="264395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4869440" y="853770"/>
            <a:ext cx="3057306" cy="477054"/>
          </a:xfrm>
          <a:prstGeom prst="rect">
            <a:avLst/>
          </a:prstGeom>
          <a:noFill/>
        </p:spPr>
        <p:txBody>
          <a:bodyPr wrap="square" rtlCol="0">
            <a:spAutoFit/>
          </a:bodyPr>
          <a:lstStyle/>
          <a:p>
            <a:r>
              <a:rPr lang="es-EC" sz="2400" b="1" i="1" dirty="0">
                <a:latin typeface="Times New Roman" panose="02020603050405020304" pitchFamily="18" charset="0"/>
                <a:cs typeface="Times New Roman" panose="02020603050405020304" pitchFamily="18" charset="0"/>
              </a:rPr>
              <a:t>PROBLEMA</a:t>
            </a:r>
          </a:p>
        </p:txBody>
      </p:sp>
      <p:cxnSp>
        <p:nvCxnSpPr>
          <p:cNvPr id="17" name="Conector recto 16"/>
          <p:cNvCxnSpPr/>
          <p:nvPr/>
        </p:nvCxnSpPr>
        <p:spPr>
          <a:xfrm flipV="1">
            <a:off x="4677075" y="1359781"/>
            <a:ext cx="2837850" cy="5422"/>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Conector angular 7"/>
          <p:cNvCxnSpPr>
            <a:endCxn id="3" idx="1"/>
          </p:cNvCxnSpPr>
          <p:nvPr/>
        </p:nvCxnSpPr>
        <p:spPr>
          <a:xfrm>
            <a:off x="1223492" y="2363534"/>
            <a:ext cx="521491" cy="335522"/>
          </a:xfrm>
          <a:prstGeom prst="bentConnector3">
            <a:avLst/>
          </a:prstGeom>
          <a:ln w="38100">
            <a:solidFill>
              <a:schemeClr val="accent2"/>
            </a:solidFill>
            <a:tailEnd type="triangle"/>
          </a:ln>
        </p:spPr>
        <p:style>
          <a:lnRef idx="1">
            <a:schemeClr val="dk1"/>
          </a:lnRef>
          <a:fillRef idx="0">
            <a:schemeClr val="dk1"/>
          </a:fillRef>
          <a:effectRef idx="0">
            <a:schemeClr val="dk1"/>
          </a:effectRef>
          <a:fontRef idx="minor">
            <a:schemeClr val="tx1"/>
          </a:fontRef>
        </p:style>
      </p:cxnSp>
      <p:grpSp>
        <p:nvGrpSpPr>
          <p:cNvPr id="14" name="Grupo 13"/>
          <p:cNvGrpSpPr/>
          <p:nvPr/>
        </p:nvGrpSpPr>
        <p:grpSpPr>
          <a:xfrm>
            <a:off x="1089478" y="1706846"/>
            <a:ext cx="10617230" cy="3436484"/>
            <a:chOff x="973569" y="2420631"/>
            <a:chExt cx="10617230" cy="3436484"/>
          </a:xfrm>
        </p:grpSpPr>
        <p:sp>
          <p:nvSpPr>
            <p:cNvPr id="18" name="Rectángulo 17"/>
            <p:cNvSpPr/>
            <p:nvPr/>
          </p:nvSpPr>
          <p:spPr>
            <a:xfrm>
              <a:off x="973569" y="2420631"/>
              <a:ext cx="10617230" cy="400110"/>
            </a:xfrm>
            <a:prstGeom prst="rect">
              <a:avLst/>
            </a:prstGeom>
            <a:ln w="38100"/>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C" sz="2000" dirty="0">
                  <a:latin typeface="Times New Roman" panose="02020603050405020304" pitchFamily="18" charset="0"/>
                  <a:cs typeface="Times New Roman" panose="02020603050405020304" pitchFamily="18" charset="0"/>
                </a:rPr>
                <a:t>Enfoque de dietas balanceadas para peces de engorde.</a:t>
              </a:r>
            </a:p>
          </p:txBody>
        </p:sp>
        <p:sp>
          <p:nvSpPr>
            <p:cNvPr id="3" name="Rectángulo 2"/>
            <p:cNvSpPr/>
            <p:nvPr/>
          </p:nvSpPr>
          <p:spPr>
            <a:xfrm>
              <a:off x="1629074" y="3212786"/>
              <a:ext cx="9961725" cy="400110"/>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s-EC" sz="2000" dirty="0">
                  <a:solidFill>
                    <a:prstClr val="black"/>
                  </a:solidFill>
                  <a:latin typeface="Times New Roman" panose="02020603050405020304" pitchFamily="18" charset="0"/>
                  <a:cs typeface="Times New Roman" panose="02020603050405020304" pitchFamily="18" charset="0"/>
                </a:rPr>
                <a:t>Deficiencias nutricionales en parentales</a:t>
              </a:r>
              <a:endParaRPr lang="es-EC" sz="2000" dirty="0"/>
            </a:p>
          </p:txBody>
        </p:sp>
        <p:sp>
          <p:nvSpPr>
            <p:cNvPr id="4" name="Rectángulo 3"/>
            <p:cNvSpPr/>
            <p:nvPr/>
          </p:nvSpPr>
          <p:spPr>
            <a:xfrm>
              <a:off x="2029907" y="3988918"/>
              <a:ext cx="9560892" cy="707886"/>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2000" dirty="0">
                  <a:solidFill>
                    <a:prstClr val="black"/>
                  </a:solidFill>
                  <a:latin typeface="Times New Roman" panose="02020603050405020304" pitchFamily="18" charset="0"/>
                  <a:cs typeface="Times New Roman" panose="02020603050405020304" pitchFamily="18" charset="0"/>
                </a:rPr>
                <a:t>Deficiencias en la calidad espermática: contenido de espermatozoides por mL, % de motilidad y % de fertilidad. </a:t>
              </a:r>
              <a:endParaRPr lang="es-EC" sz="2000" dirty="0"/>
            </a:p>
          </p:txBody>
        </p:sp>
        <p:sp>
          <p:nvSpPr>
            <p:cNvPr id="5" name="Rectángulo 4"/>
            <p:cNvSpPr/>
            <p:nvPr/>
          </p:nvSpPr>
          <p:spPr>
            <a:xfrm>
              <a:off x="2757480" y="5149229"/>
              <a:ext cx="8833319" cy="707886"/>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lvl="0" algn="just"/>
              <a:r>
                <a:rPr lang="es-EC" sz="2000" dirty="0">
                  <a:solidFill>
                    <a:prstClr val="black"/>
                  </a:solidFill>
                  <a:latin typeface="Times New Roman" panose="02020603050405020304" pitchFamily="18" charset="0"/>
                  <a:cs typeface="Times New Roman" panose="02020603050405020304" pitchFamily="18" charset="0"/>
                </a:rPr>
                <a:t>Impacto negativo en la viabilidad de alevines eclosionados y productividad trutícola nacional en términos generales</a:t>
              </a:r>
            </a:p>
          </p:txBody>
        </p:sp>
        <p:cxnSp>
          <p:nvCxnSpPr>
            <p:cNvPr id="11" name="Conector angular 10"/>
            <p:cNvCxnSpPr>
              <a:cxnSpLocks/>
              <a:endCxn id="4" idx="1"/>
            </p:cNvCxnSpPr>
            <p:nvPr/>
          </p:nvCxnSpPr>
          <p:spPr>
            <a:xfrm>
              <a:off x="1358618" y="3738035"/>
              <a:ext cx="671289" cy="604826"/>
            </a:xfrm>
            <a:prstGeom prst="bent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Conector angular 12"/>
          <p:cNvCxnSpPr/>
          <p:nvPr/>
        </p:nvCxnSpPr>
        <p:spPr>
          <a:xfrm>
            <a:off x="1869722" y="4114390"/>
            <a:ext cx="825650" cy="642108"/>
          </a:xfrm>
          <a:prstGeom prst="bentConnector3">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12" name="Picture 4">
            <a:extLst>
              <a:ext uri="{FF2B5EF4-FFF2-40B4-BE49-F238E27FC236}">
                <a16:creationId xmlns:a16="http://schemas.microsoft.com/office/drawing/2014/main" xmlns="" id="{0DC77A39-01B3-4DA2-9F71-AD86FBDB8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6855" y="5949280"/>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3954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p:cNvCxnSpPr/>
          <p:nvPr/>
        </p:nvCxnSpPr>
        <p:spPr>
          <a:xfrm>
            <a:off x="4871746" y="934360"/>
            <a:ext cx="2675442" cy="0"/>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p:cNvSpPr txBox="1"/>
          <p:nvPr/>
        </p:nvSpPr>
        <p:spPr>
          <a:xfrm>
            <a:off x="727724" y="1585141"/>
            <a:ext cx="10608145" cy="1015663"/>
          </a:xfrm>
          <a:prstGeom prst="rect">
            <a:avLst/>
          </a:prstGeom>
          <a:solidFill>
            <a:schemeClr val="bg1"/>
          </a:solidFill>
        </p:spPr>
        <p:txBody>
          <a:bodyPr wrap="square" rtlCol="0">
            <a:spAutoFit/>
          </a:bodyPr>
          <a:lstStyle/>
          <a:p>
            <a:pPr lvl="0" algn="ctr"/>
            <a:r>
              <a:rPr lang="es-EC" sz="2000" dirty="0">
                <a:latin typeface="Times New Roman" panose="02020603050405020304" pitchFamily="18" charset="0"/>
                <a:cs typeface="Times New Roman" panose="02020603050405020304" pitchFamily="18" charset="0"/>
              </a:rPr>
              <a:t>Evaluar el efecto de inclusión de espirulina, vitamina C y E en dietas balanceadas para trucha arco iris y su impacto en la calidad espermática de machos adultos</a:t>
            </a:r>
            <a:r>
              <a:rPr lang="es-EC" sz="2000" dirty="0"/>
              <a:t>. </a:t>
            </a:r>
          </a:p>
          <a:p>
            <a:pPr lvl="0" algn="ctr"/>
            <a:endParaRPr lang="es-EC" sz="2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1455448" y="7476922"/>
            <a:ext cx="7739115" cy="1015663"/>
          </a:xfrm>
          <a:prstGeom prst="rect">
            <a:avLst/>
          </a:prstGeom>
          <a:solidFill>
            <a:schemeClr val="bg1"/>
          </a:solidFill>
        </p:spPr>
        <p:txBody>
          <a:bodyPr wrap="square" rtlCol="0">
            <a:spAutoFit/>
          </a:bodyPr>
          <a:lstStyle/>
          <a:p>
            <a:pPr marL="342900" lvl="0" indent="-342900" algn="just">
              <a:lnSpc>
                <a:spcPct val="150000"/>
              </a:lnSpc>
              <a:buFont typeface="Arial" panose="020B0604020202020204" pitchFamily="34" charset="0"/>
              <a:buChar char="•"/>
            </a:pPr>
            <a:r>
              <a:rPr lang="es-EC" sz="2400" dirty="0">
                <a:latin typeface="Times New Roman" panose="02020603050405020304" pitchFamily="18" charset="0"/>
                <a:cs typeface="Times New Roman" panose="02020603050405020304" pitchFamily="18" charset="0"/>
              </a:rPr>
              <a:t>.</a:t>
            </a:r>
          </a:p>
          <a:p>
            <a:pPr lvl="0" algn="just"/>
            <a:endParaRPr lang="es-ES" sz="24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5038393" y="468510"/>
            <a:ext cx="2342148" cy="461665"/>
          </a:xfrm>
          <a:prstGeom prst="rect">
            <a:avLst/>
          </a:prstGeom>
          <a:noFill/>
        </p:spPr>
        <p:txBody>
          <a:bodyPr wrap="square" rtlCol="0">
            <a:spAutoFit/>
          </a:bodyPr>
          <a:lstStyle/>
          <a:p>
            <a:pPr algn="ctr"/>
            <a:r>
              <a:rPr lang="es-EC" sz="2400" b="1" i="1" dirty="0">
                <a:latin typeface="Times New Roman" panose="02020603050405020304" pitchFamily="18" charset="0"/>
                <a:cs typeface="Times New Roman" panose="02020603050405020304" pitchFamily="18" charset="0"/>
              </a:rPr>
              <a:t>OBJETIVOS</a:t>
            </a:r>
          </a:p>
        </p:txBody>
      </p:sp>
      <p:sp>
        <p:nvSpPr>
          <p:cNvPr id="6" name="CuadroTexto 5"/>
          <p:cNvSpPr txBox="1"/>
          <p:nvPr/>
        </p:nvSpPr>
        <p:spPr>
          <a:xfrm>
            <a:off x="727726" y="2493178"/>
            <a:ext cx="4144020"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OBJETIVOS </a:t>
            </a:r>
            <a:r>
              <a:rPr lang="es-EC" sz="2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ESPECÍFICOS</a:t>
            </a:r>
            <a:endParaRPr lang="es-EC"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CuadroTexto 6"/>
          <p:cNvSpPr txBox="1"/>
          <p:nvPr/>
        </p:nvSpPr>
        <p:spPr>
          <a:xfrm>
            <a:off x="727724" y="1077406"/>
            <a:ext cx="3465134"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OBJETIVO GENERAL</a:t>
            </a:r>
          </a:p>
        </p:txBody>
      </p:sp>
      <p:sp>
        <p:nvSpPr>
          <p:cNvPr id="8" name="Rectangle 1"/>
          <p:cNvSpPr>
            <a:spLocks noChangeArrowheads="1"/>
          </p:cNvSpPr>
          <p:nvPr/>
        </p:nvSpPr>
        <p:spPr bwMode="auto">
          <a:xfrm>
            <a:off x="814213" y="3107517"/>
            <a:ext cx="1073813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Valorar par</a:t>
            </a:r>
            <a:r>
              <a:rPr kumimoji="0" lang="es-EC"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á</a:t>
            </a:r>
            <a:r>
              <a:rPr kumimoji="0" lang="es-EC"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metros reproductivos detectables durante la fase final de la espermiog</a:t>
            </a:r>
            <a:r>
              <a:rPr kumimoji="0" lang="es-EC"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é</a:t>
            </a:r>
            <a:r>
              <a:rPr kumimoji="0" lang="es-EC"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nesis en  machos adultos de trucha arco iris, bajo la acci</a:t>
            </a:r>
            <a:r>
              <a:rPr kumimoji="0" lang="es-EC"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ó</a:t>
            </a:r>
            <a:r>
              <a:rPr kumimoji="0" lang="es-EC"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de dietas balanceadas con la inclusi</a:t>
            </a:r>
            <a:r>
              <a:rPr kumimoji="0" lang="es-EC"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ó</a:t>
            </a:r>
            <a:r>
              <a:rPr kumimoji="0" lang="es-EC"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de espirulina, vitamina C y E.</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C"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Estimar la estacionalidad de testosterona circulante y su interacci</a:t>
            </a:r>
            <a:r>
              <a:rPr kumimoji="0" lang="es-EC"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ó</a:t>
            </a:r>
            <a:r>
              <a:rPr kumimoji="0" lang="es-EC"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con la espermatog</a:t>
            </a:r>
            <a:r>
              <a:rPr kumimoji="0" lang="es-EC"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é</a:t>
            </a:r>
            <a:r>
              <a:rPr kumimoji="0" lang="es-EC"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nesis en machos adultos de trucha arco iris, bajo la acci</a:t>
            </a:r>
            <a:r>
              <a:rPr kumimoji="0" lang="es-EC"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ó</a:t>
            </a:r>
            <a:r>
              <a:rPr kumimoji="0" lang="es-EC"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de dietas con espirulina, vitamina C y E.</a:t>
            </a:r>
            <a:endParaRPr kumimoji="0" lang="es-EC" sz="2000" b="0" i="0" u="none" strike="noStrike" cap="none" normalizeH="0" baseline="0" dirty="0">
              <a:ln>
                <a:noFill/>
              </a:ln>
              <a:solidFill>
                <a:schemeClr val="tx1"/>
              </a:solidFill>
              <a:effectLst/>
            </a:endParaRPr>
          </a:p>
        </p:txBody>
      </p:sp>
      <p:pic>
        <p:nvPicPr>
          <p:cNvPr id="9" name="Picture 4">
            <a:extLst>
              <a:ext uri="{FF2B5EF4-FFF2-40B4-BE49-F238E27FC236}">
                <a16:creationId xmlns:a16="http://schemas.microsoft.com/office/drawing/2014/main" xmlns="" id="{B1112758-2AC9-4A36-9303-7B748C28B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6855" y="5949280"/>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875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cto 10"/>
          <p:cNvCxnSpPr/>
          <p:nvPr/>
        </p:nvCxnSpPr>
        <p:spPr>
          <a:xfrm>
            <a:off x="4714816" y="939938"/>
            <a:ext cx="2675442" cy="0"/>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4881463" y="416718"/>
            <a:ext cx="2342148" cy="523220"/>
          </a:xfrm>
          <a:prstGeom prst="rect">
            <a:avLst/>
          </a:prstGeom>
          <a:noFill/>
        </p:spPr>
        <p:txBody>
          <a:bodyPr wrap="square" rtlCol="0">
            <a:spAutoFit/>
          </a:bodyPr>
          <a:lstStyle/>
          <a:p>
            <a:pPr algn="ctr"/>
            <a:r>
              <a:rPr lang="es-EC" sz="2800" b="1" i="1" dirty="0">
                <a:latin typeface="Times New Roman" panose="02020603050405020304" pitchFamily="18" charset="0"/>
                <a:cs typeface="Times New Roman" panose="02020603050405020304" pitchFamily="18" charset="0"/>
              </a:rPr>
              <a:t>HIPÓTESIS</a:t>
            </a:r>
          </a:p>
        </p:txBody>
      </p:sp>
      <p:sp>
        <p:nvSpPr>
          <p:cNvPr id="13" name="Rectángulo 12"/>
          <p:cNvSpPr/>
          <p:nvPr/>
        </p:nvSpPr>
        <p:spPr>
          <a:xfrm>
            <a:off x="927847" y="1476379"/>
            <a:ext cx="10228021" cy="1015663"/>
          </a:xfrm>
          <a:prstGeom prst="rect">
            <a:avLst/>
          </a:prstGeom>
        </p:spPr>
        <p:txBody>
          <a:bodyPr wrap="square">
            <a:spAutoFit/>
          </a:bodyPr>
          <a:lstStyle/>
          <a:p>
            <a:pPr algn="ctr"/>
            <a:r>
              <a:rPr lang="es-ES" sz="2000" b="1" dirty="0">
                <a:latin typeface="Times New Roman" panose="02020603050405020304" pitchFamily="18" charset="0"/>
                <a:cs typeface="Times New Roman" panose="02020603050405020304" pitchFamily="18" charset="0"/>
              </a:rPr>
              <a:t>H</a:t>
            </a:r>
            <a:r>
              <a:rPr lang="es-ES" sz="2000" b="1" baseline="-25000" dirty="0">
                <a:latin typeface="Times New Roman" panose="02020603050405020304" pitchFamily="18" charset="0"/>
                <a:cs typeface="Times New Roman" panose="02020603050405020304" pitchFamily="18" charset="0"/>
              </a:rPr>
              <a:t>a</a:t>
            </a:r>
            <a:r>
              <a:rPr lang="es-ES" sz="2000" baseline="-25000" dirty="0">
                <a:latin typeface="Times New Roman" panose="02020603050405020304" pitchFamily="18" charset="0"/>
                <a:cs typeface="Times New Roman" panose="02020603050405020304" pitchFamily="18" charset="0"/>
              </a:rPr>
              <a:t>:</a:t>
            </a:r>
            <a:r>
              <a:rPr lang="es-ES" sz="2000" dirty="0">
                <a:latin typeface="Times New Roman" panose="02020603050405020304" pitchFamily="18" charset="0"/>
                <a:cs typeface="Times New Roman" panose="02020603050405020304" pitchFamily="18" charset="0"/>
              </a:rPr>
              <a:t> “La inclusión de</a:t>
            </a:r>
            <a:r>
              <a:rPr lang="es-EC" sz="2000" b="1" i="1" dirty="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espirulina (</a:t>
            </a:r>
            <a:r>
              <a:rPr lang="es-EC" sz="2000" i="1" dirty="0">
                <a:latin typeface="Times New Roman" panose="02020603050405020304" pitchFamily="18" charset="0"/>
                <a:cs typeface="Times New Roman" panose="02020603050405020304" pitchFamily="18" charset="0"/>
              </a:rPr>
              <a:t>Arthrospira</a:t>
            </a:r>
            <a:r>
              <a:rPr lang="es-EC" sz="2000" b="1" i="1" dirty="0">
                <a:latin typeface="Times New Roman" panose="02020603050405020304" pitchFamily="18" charset="0"/>
                <a:cs typeface="Times New Roman" panose="02020603050405020304" pitchFamily="18" charset="0"/>
              </a:rPr>
              <a:t> </a:t>
            </a:r>
            <a:r>
              <a:rPr lang="es-ES" sz="2000" i="1" dirty="0">
                <a:latin typeface="Times New Roman" panose="02020603050405020304" pitchFamily="18" charset="0"/>
                <a:cs typeface="Times New Roman" panose="02020603050405020304" pitchFamily="18" charset="0"/>
              </a:rPr>
              <a:t>platensis) </a:t>
            </a:r>
            <a:r>
              <a:rPr lang="es-ES" sz="2000" dirty="0">
                <a:latin typeface="Times New Roman" panose="02020603050405020304" pitchFamily="18" charset="0"/>
                <a:cs typeface="Times New Roman" panose="02020603050405020304" pitchFamily="18" charset="0"/>
              </a:rPr>
              <a:t>en dietas balanceadas para reproducción de trucha arco iris afecta las características espermáticas durante la maduración gonadal de machos adultos de trucha arco iris (</a:t>
            </a:r>
            <a:r>
              <a:rPr lang="es-ES" sz="2000" i="1" dirty="0">
                <a:latin typeface="Times New Roman" panose="02020603050405020304" pitchFamily="18" charset="0"/>
                <a:cs typeface="Times New Roman" panose="02020603050405020304" pitchFamily="18" charset="0"/>
              </a:rPr>
              <a:t>Oncorhynchus mykiss)</a:t>
            </a:r>
            <a:r>
              <a:rPr lang="es-ES" sz="2000" dirty="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p:txBody>
      </p:sp>
      <p:grpSp>
        <p:nvGrpSpPr>
          <p:cNvPr id="2" name="Grupo 1">
            <a:extLst>
              <a:ext uri="{FF2B5EF4-FFF2-40B4-BE49-F238E27FC236}">
                <a16:creationId xmlns:a16="http://schemas.microsoft.com/office/drawing/2014/main" xmlns="" id="{D7CD55A0-A859-41C6-A1FA-366657662EE7}"/>
              </a:ext>
            </a:extLst>
          </p:cNvPr>
          <p:cNvGrpSpPr/>
          <p:nvPr/>
        </p:nvGrpSpPr>
        <p:grpSpPr>
          <a:xfrm>
            <a:off x="572372" y="3279914"/>
            <a:ext cx="3207026" cy="2650435"/>
            <a:chOff x="572372" y="3279914"/>
            <a:chExt cx="3207026" cy="2650435"/>
          </a:xfrm>
        </p:grpSpPr>
        <p:sp>
          <p:nvSpPr>
            <p:cNvPr id="14" name="Elipse 13">
              <a:extLst>
                <a:ext uri="{FF2B5EF4-FFF2-40B4-BE49-F238E27FC236}">
                  <a16:creationId xmlns:a16="http://schemas.microsoft.com/office/drawing/2014/main" xmlns="" id="{856FAFCF-3EE5-4693-8145-8361D75CA61A}"/>
                </a:ext>
              </a:extLst>
            </p:cNvPr>
            <p:cNvSpPr/>
            <p:nvPr/>
          </p:nvSpPr>
          <p:spPr>
            <a:xfrm>
              <a:off x="572372" y="3279914"/>
              <a:ext cx="3207026" cy="265043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pic>
          <p:nvPicPr>
            <p:cNvPr id="15" name="Imagen 14">
              <a:extLst>
                <a:ext uri="{FF2B5EF4-FFF2-40B4-BE49-F238E27FC236}">
                  <a16:creationId xmlns:a16="http://schemas.microsoft.com/office/drawing/2014/main" xmlns="" id="{6F325D22-1723-4EC7-8E11-7F5B79AD31AE}"/>
                </a:ext>
              </a:extLst>
            </p:cNvPr>
            <p:cNvPicPr>
              <a:picLocks noChangeAspect="1"/>
            </p:cNvPicPr>
            <p:nvPr/>
          </p:nvPicPr>
          <p:blipFill>
            <a:blip r:embed="rId3"/>
            <a:stretch>
              <a:fillRect/>
            </a:stretch>
          </p:blipFill>
          <p:spPr>
            <a:xfrm>
              <a:off x="781746" y="3578087"/>
              <a:ext cx="2788278" cy="2146854"/>
            </a:xfrm>
            <a:prstGeom prst="ellipse">
              <a:avLst/>
            </a:prstGeom>
          </p:spPr>
        </p:pic>
      </p:grpSp>
      <p:grpSp>
        <p:nvGrpSpPr>
          <p:cNvPr id="3" name="Grupo 2">
            <a:extLst>
              <a:ext uri="{FF2B5EF4-FFF2-40B4-BE49-F238E27FC236}">
                <a16:creationId xmlns:a16="http://schemas.microsoft.com/office/drawing/2014/main" xmlns="" id="{2292E5DB-CDEC-4927-97AF-8384ECE5D1D3}"/>
              </a:ext>
            </a:extLst>
          </p:cNvPr>
          <p:cNvGrpSpPr/>
          <p:nvPr/>
        </p:nvGrpSpPr>
        <p:grpSpPr>
          <a:xfrm>
            <a:off x="4438344" y="2607134"/>
            <a:ext cx="3207026" cy="2650435"/>
            <a:chOff x="4666485" y="2660143"/>
            <a:chExt cx="3207026" cy="2650435"/>
          </a:xfrm>
        </p:grpSpPr>
        <p:sp>
          <p:nvSpPr>
            <p:cNvPr id="10" name="Elipse 9">
              <a:extLst>
                <a:ext uri="{FF2B5EF4-FFF2-40B4-BE49-F238E27FC236}">
                  <a16:creationId xmlns:a16="http://schemas.microsoft.com/office/drawing/2014/main" xmlns="" id="{6848602D-55C2-45BD-93F2-E47E2EB37600}"/>
                </a:ext>
              </a:extLst>
            </p:cNvPr>
            <p:cNvSpPr/>
            <p:nvPr/>
          </p:nvSpPr>
          <p:spPr>
            <a:xfrm>
              <a:off x="4666485" y="2660143"/>
              <a:ext cx="3207026" cy="2650435"/>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dirty="0"/>
            </a:p>
          </p:txBody>
        </p:sp>
        <p:pic>
          <p:nvPicPr>
            <p:cNvPr id="16" name="Picture 2" descr="Resultado de imagen para MACHO ONCORHYNCHUS MYKISS">
              <a:extLst>
                <a:ext uri="{FF2B5EF4-FFF2-40B4-BE49-F238E27FC236}">
                  <a16:creationId xmlns:a16="http://schemas.microsoft.com/office/drawing/2014/main" xmlns="" id="{7B54771C-78DA-4149-9AFA-6290B8E9293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310"/>
            <a:stretch/>
          </p:blipFill>
          <p:spPr bwMode="auto">
            <a:xfrm>
              <a:off x="4875859" y="2911933"/>
              <a:ext cx="2788278" cy="214685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Grupo 3">
            <a:extLst>
              <a:ext uri="{FF2B5EF4-FFF2-40B4-BE49-F238E27FC236}">
                <a16:creationId xmlns:a16="http://schemas.microsoft.com/office/drawing/2014/main" xmlns="" id="{8CB612C0-7A6A-4C48-B9B4-0412461FAAD9}"/>
              </a:ext>
            </a:extLst>
          </p:cNvPr>
          <p:cNvGrpSpPr/>
          <p:nvPr/>
        </p:nvGrpSpPr>
        <p:grpSpPr>
          <a:xfrm>
            <a:off x="8412602" y="3331976"/>
            <a:ext cx="3207026" cy="2650435"/>
            <a:chOff x="7948842" y="3339549"/>
            <a:chExt cx="3207026" cy="2650435"/>
          </a:xfrm>
        </p:grpSpPr>
        <p:sp>
          <p:nvSpPr>
            <p:cNvPr id="9" name="Elipse 8">
              <a:extLst>
                <a:ext uri="{FF2B5EF4-FFF2-40B4-BE49-F238E27FC236}">
                  <a16:creationId xmlns:a16="http://schemas.microsoft.com/office/drawing/2014/main" xmlns="" id="{FECBB9DA-67E6-442D-82CE-13B31C4728E7}"/>
                </a:ext>
              </a:extLst>
            </p:cNvPr>
            <p:cNvSpPr/>
            <p:nvPr/>
          </p:nvSpPr>
          <p:spPr>
            <a:xfrm>
              <a:off x="7948842" y="3339549"/>
              <a:ext cx="3207026" cy="2650435"/>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pic>
          <p:nvPicPr>
            <p:cNvPr id="17" name="Picture 4" descr="Resultado de imagen para calidad espermatica">
              <a:extLst>
                <a:ext uri="{FF2B5EF4-FFF2-40B4-BE49-F238E27FC236}">
                  <a16:creationId xmlns:a16="http://schemas.microsoft.com/office/drawing/2014/main" xmlns="" id="{F364FF9C-0722-4E05-88C9-C79C78D623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1119" y="3578087"/>
              <a:ext cx="2862471" cy="2146854"/>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8" name="Picture 4">
            <a:extLst>
              <a:ext uri="{FF2B5EF4-FFF2-40B4-BE49-F238E27FC236}">
                <a16:creationId xmlns:a16="http://schemas.microsoft.com/office/drawing/2014/main" xmlns="" id="{004F031A-1DE5-4B1A-A565-2325481484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6855" y="5949280"/>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145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cxnSp>
        <p:nvCxnSpPr>
          <p:cNvPr id="19" name="Conector recto 18"/>
          <p:cNvCxnSpPr/>
          <p:nvPr/>
        </p:nvCxnSpPr>
        <p:spPr>
          <a:xfrm flipV="1">
            <a:off x="354566" y="715376"/>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ítulo 7"/>
          <p:cNvSpPr>
            <a:spLocks noGrp="1"/>
          </p:cNvSpPr>
          <p:nvPr>
            <p:ph type="title"/>
          </p:nvPr>
        </p:nvSpPr>
        <p:spPr>
          <a:xfrm>
            <a:off x="354565" y="263369"/>
            <a:ext cx="5579433" cy="486776"/>
          </a:xfrm>
        </p:spPr>
        <p:txBody>
          <a:bodyPr>
            <a:noAutofit/>
          </a:bodyPr>
          <a:lstStyle/>
          <a:p>
            <a:pPr lvl="0"/>
            <a:r>
              <a:rPr lang="es-EC" b="1" dirty="0">
                <a:solidFill>
                  <a:schemeClr val="tx1"/>
                </a:solidFill>
                <a:latin typeface="Times New Roman" panose="02020603050405020304" pitchFamily="18" charset="0"/>
                <a:cs typeface="Times New Roman" panose="02020603050405020304" pitchFamily="18" charset="0"/>
              </a:rPr>
              <a:t>REVISIÓN DE LA LITERATURA</a:t>
            </a:r>
            <a:endParaRPr lang="es-ES" dirty="0">
              <a:solidFill>
                <a:schemeClr val="tx1"/>
              </a:solidFill>
              <a:latin typeface="Times New Roman" panose="02020603050405020304" pitchFamily="18" charset="0"/>
              <a:cs typeface="Times New Roman" panose="02020603050405020304" pitchFamily="18" charset="0"/>
            </a:endParaRPr>
          </a:p>
        </p:txBody>
      </p:sp>
      <p:cxnSp>
        <p:nvCxnSpPr>
          <p:cNvPr id="21" name="Conector recto 20"/>
          <p:cNvCxnSpPr>
            <a:cxnSpLocks/>
          </p:cNvCxnSpPr>
          <p:nvPr/>
        </p:nvCxnSpPr>
        <p:spPr>
          <a:xfrm flipV="1">
            <a:off x="2504209" y="715376"/>
            <a:ext cx="3127965" cy="5422"/>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2" name="Tabla 21">
            <a:extLst>
              <a:ext uri="{FF2B5EF4-FFF2-40B4-BE49-F238E27FC236}">
                <a16:creationId xmlns:a16="http://schemas.microsoft.com/office/drawing/2014/main" xmlns="" id="{F5BE8088-4BF6-4148-8F87-F55C6E026B9C}"/>
              </a:ext>
            </a:extLst>
          </p:cNvPr>
          <p:cNvGraphicFramePr>
            <a:graphicFrameLocks noGrp="1"/>
          </p:cNvGraphicFramePr>
          <p:nvPr>
            <p:extLst>
              <p:ext uri="{D42A27DB-BD31-4B8C-83A1-F6EECF244321}">
                <p14:modId xmlns:p14="http://schemas.microsoft.com/office/powerpoint/2010/main" val="530574459"/>
              </p:ext>
            </p:extLst>
          </p:nvPr>
        </p:nvGraphicFramePr>
        <p:xfrm>
          <a:off x="423420" y="1322486"/>
          <a:ext cx="5451925" cy="4023360"/>
        </p:xfrm>
        <a:graphic>
          <a:graphicData uri="http://schemas.openxmlformats.org/drawingml/2006/table">
            <a:tbl>
              <a:tblPr firstRow="1" firstCol="1" bandRow="1" bandCol="1">
                <a:tableStyleId>{5940675A-B579-460E-94D1-54222C63F5DA}</a:tableStyleId>
              </a:tblPr>
              <a:tblGrid>
                <a:gridCol w="2479509">
                  <a:extLst>
                    <a:ext uri="{9D8B030D-6E8A-4147-A177-3AD203B41FA5}">
                      <a16:colId xmlns:a16="http://schemas.microsoft.com/office/drawing/2014/main" xmlns="" val="1417650901"/>
                    </a:ext>
                  </a:extLst>
                </a:gridCol>
                <a:gridCol w="2972416">
                  <a:extLst>
                    <a:ext uri="{9D8B030D-6E8A-4147-A177-3AD203B41FA5}">
                      <a16:colId xmlns:a16="http://schemas.microsoft.com/office/drawing/2014/main" xmlns="" val="2923728429"/>
                    </a:ext>
                  </a:extLst>
                </a:gridCol>
              </a:tblGrid>
              <a:tr h="211742">
                <a:tc>
                  <a:txBody>
                    <a:bodyPr/>
                    <a:lstStyle/>
                    <a:p>
                      <a:pPr algn="l">
                        <a:lnSpc>
                          <a:spcPct val="120000"/>
                        </a:lnSpc>
                        <a:spcAft>
                          <a:spcPts val="0"/>
                        </a:spcAft>
                      </a:pPr>
                      <a:r>
                        <a:rPr lang="pt-BR" sz="2000" b="1" dirty="0">
                          <a:effectLst/>
                          <a:latin typeface="Times New Roman" panose="02020603050405020304" pitchFamily="18" charset="0"/>
                          <a:cs typeface="Times New Roman" panose="02020603050405020304" pitchFamily="18" charset="0"/>
                        </a:rPr>
                        <a:t>Reino</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20000"/>
                        </a:lnSpc>
                        <a:spcAft>
                          <a:spcPts val="0"/>
                        </a:spcAft>
                      </a:pPr>
                      <a:r>
                        <a:rPr lang="es-EC" sz="2000" b="1" dirty="0">
                          <a:effectLst/>
                          <a:latin typeface="Times New Roman" panose="02020603050405020304" pitchFamily="18" charset="0"/>
                          <a:cs typeface="Times New Roman" panose="02020603050405020304" pitchFamily="18" charset="0"/>
                        </a:rPr>
                        <a:t>Animal</a:t>
                      </a:r>
                      <a:endPar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586818432"/>
                  </a:ext>
                </a:extLst>
              </a:tr>
              <a:tr h="496955">
                <a:tc>
                  <a:txBody>
                    <a:bodyPr/>
                    <a:lstStyle/>
                    <a:p>
                      <a:pPr algn="l">
                        <a:lnSpc>
                          <a:spcPct val="200000"/>
                        </a:lnSpc>
                        <a:spcAft>
                          <a:spcPts val="0"/>
                        </a:spcAft>
                      </a:pPr>
                      <a:r>
                        <a:rPr lang="pt-BR" sz="2000" dirty="0">
                          <a:effectLst/>
                          <a:latin typeface="Times New Roman" panose="02020603050405020304" pitchFamily="18" charset="0"/>
                          <a:cs typeface="Times New Roman" panose="02020603050405020304" pitchFamily="18" charset="0"/>
                        </a:rPr>
                        <a:t>Phylum</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200000"/>
                        </a:lnSpc>
                        <a:spcAft>
                          <a:spcPts val="0"/>
                        </a:spcAft>
                      </a:pPr>
                      <a:r>
                        <a:rPr lang="es-EC" sz="2000" dirty="0">
                          <a:effectLst/>
                          <a:latin typeface="Times New Roman" panose="02020603050405020304" pitchFamily="18" charset="0"/>
                          <a:cs typeface="Times New Roman" panose="02020603050405020304" pitchFamily="18" charset="0"/>
                        </a:rPr>
                        <a:t>Chordata</a:t>
                      </a:r>
                    </a:p>
                  </a:txBody>
                  <a:tcPr marL="68580" marR="68580" marT="0" marB="0"/>
                </a:tc>
                <a:extLst>
                  <a:ext uri="{0D108BD9-81ED-4DB2-BD59-A6C34878D82A}">
                    <a16:rowId xmlns:a16="http://schemas.microsoft.com/office/drawing/2014/main" xmlns="" val="3771277228"/>
                  </a:ext>
                </a:extLst>
              </a:tr>
              <a:tr h="324934">
                <a:tc>
                  <a:txBody>
                    <a:bodyPr/>
                    <a:lstStyle/>
                    <a:p>
                      <a:pPr algn="l">
                        <a:lnSpc>
                          <a:spcPct val="200000"/>
                        </a:lnSpc>
                        <a:spcAft>
                          <a:spcPts val="0"/>
                        </a:spcAft>
                      </a:pPr>
                      <a:r>
                        <a:rPr lang="es-EC" sz="2000" dirty="0">
                          <a:effectLst/>
                          <a:latin typeface="Times New Roman" panose="02020603050405020304" pitchFamily="18" charset="0"/>
                          <a:cs typeface="Times New Roman" panose="02020603050405020304" pitchFamily="18" charset="0"/>
                        </a:rPr>
                        <a:t>Orden</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200000"/>
                        </a:lnSpc>
                        <a:spcAft>
                          <a:spcPts val="0"/>
                        </a:spcAft>
                      </a:pPr>
                      <a:r>
                        <a:rPr lang="es-EC" sz="2000" dirty="0">
                          <a:effectLst/>
                          <a:latin typeface="Times New Roman" panose="02020603050405020304" pitchFamily="18" charset="0"/>
                          <a:cs typeface="Times New Roman" panose="02020603050405020304" pitchFamily="18" charset="0"/>
                        </a:rPr>
                        <a:t>Salmoniformes</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267824830"/>
                  </a:ext>
                </a:extLst>
              </a:tr>
              <a:tr h="324934">
                <a:tc>
                  <a:txBody>
                    <a:bodyPr/>
                    <a:lstStyle/>
                    <a:p>
                      <a:pPr algn="l">
                        <a:lnSpc>
                          <a:spcPct val="200000"/>
                        </a:lnSpc>
                        <a:spcAft>
                          <a:spcPts val="0"/>
                        </a:spcAft>
                      </a:pPr>
                      <a:r>
                        <a:rPr lang="es-EC" sz="2000" dirty="0">
                          <a:effectLst/>
                          <a:latin typeface="Times New Roman" panose="02020603050405020304" pitchFamily="18" charset="0"/>
                          <a:cs typeface="Times New Roman" panose="02020603050405020304" pitchFamily="18" charset="0"/>
                        </a:rPr>
                        <a:t>Familia</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200000"/>
                        </a:lnSpc>
                        <a:spcAft>
                          <a:spcPts val="0"/>
                        </a:spcAft>
                      </a:pPr>
                      <a:r>
                        <a:rPr lang="es-EC" sz="2000" dirty="0">
                          <a:effectLst/>
                          <a:latin typeface="Times New Roman" panose="02020603050405020304" pitchFamily="18" charset="0"/>
                          <a:cs typeface="Times New Roman" panose="02020603050405020304" pitchFamily="18" charset="0"/>
                        </a:rPr>
                        <a:t>Salmonidae</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469612950"/>
                  </a:ext>
                </a:extLst>
              </a:tr>
              <a:tr h="324934">
                <a:tc>
                  <a:txBody>
                    <a:bodyPr/>
                    <a:lstStyle/>
                    <a:p>
                      <a:pPr algn="l">
                        <a:lnSpc>
                          <a:spcPct val="200000"/>
                        </a:lnSpc>
                        <a:spcAft>
                          <a:spcPts val="0"/>
                        </a:spcAft>
                      </a:pPr>
                      <a:r>
                        <a:rPr lang="es-EC" sz="2000" dirty="0">
                          <a:effectLst/>
                          <a:latin typeface="Times New Roman" panose="02020603050405020304" pitchFamily="18" charset="0"/>
                          <a:cs typeface="Times New Roman" panose="02020603050405020304" pitchFamily="18" charset="0"/>
                        </a:rPr>
                        <a:t>Género</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200000"/>
                        </a:lnSpc>
                        <a:spcAft>
                          <a:spcPts val="0"/>
                        </a:spcAft>
                      </a:pPr>
                      <a:r>
                        <a:rPr lang="es-EC" sz="2000" dirty="0">
                          <a:effectLst/>
                          <a:latin typeface="Times New Roman" panose="02020603050405020304" pitchFamily="18" charset="0"/>
                          <a:cs typeface="Times New Roman" panose="02020603050405020304" pitchFamily="18" charset="0"/>
                        </a:rPr>
                        <a:t>Oncorhynchus</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903568652"/>
                  </a:ext>
                </a:extLst>
              </a:tr>
              <a:tr h="324934">
                <a:tc>
                  <a:txBody>
                    <a:bodyPr/>
                    <a:lstStyle/>
                    <a:p>
                      <a:pPr algn="l">
                        <a:lnSpc>
                          <a:spcPct val="200000"/>
                        </a:lnSpc>
                        <a:spcAft>
                          <a:spcPts val="0"/>
                        </a:spcAft>
                      </a:pPr>
                      <a:r>
                        <a:rPr lang="es-EC" sz="2000" dirty="0">
                          <a:effectLst/>
                          <a:latin typeface="Times New Roman" panose="02020603050405020304" pitchFamily="18" charset="0"/>
                          <a:cs typeface="Times New Roman" panose="02020603050405020304" pitchFamily="18" charset="0"/>
                        </a:rPr>
                        <a:t>Especie</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200000"/>
                        </a:lnSpc>
                        <a:spcAft>
                          <a:spcPts val="0"/>
                        </a:spcAft>
                      </a:pPr>
                      <a:r>
                        <a:rPr lang="es-EC" sz="2000" i="1" dirty="0">
                          <a:effectLst/>
                          <a:latin typeface="Times New Roman" panose="02020603050405020304" pitchFamily="18" charset="0"/>
                          <a:cs typeface="Times New Roman" panose="02020603050405020304" pitchFamily="18" charset="0"/>
                        </a:rPr>
                        <a:t>Oncorhynchus mykiss</a:t>
                      </a:r>
                      <a:endParaRPr lang="es-EC" sz="20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583208232"/>
                  </a:ext>
                </a:extLst>
              </a:tr>
              <a:tr h="324934">
                <a:tc>
                  <a:txBody>
                    <a:bodyPr/>
                    <a:lstStyle/>
                    <a:p>
                      <a:pPr algn="l">
                        <a:lnSpc>
                          <a:spcPct val="200000"/>
                        </a:lnSpc>
                        <a:spcAft>
                          <a:spcPts val="0"/>
                        </a:spcAft>
                      </a:pPr>
                      <a:r>
                        <a:rPr lang="es-EC" sz="2000" dirty="0">
                          <a:effectLst/>
                          <a:latin typeface="Times New Roman" panose="02020603050405020304" pitchFamily="18" charset="0"/>
                          <a:cs typeface="Times New Roman" panose="02020603050405020304" pitchFamily="18" charset="0"/>
                        </a:rPr>
                        <a:t>Nombre común </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200000"/>
                        </a:lnSpc>
                        <a:spcAft>
                          <a:spcPts val="0"/>
                        </a:spcAft>
                      </a:pPr>
                      <a:r>
                        <a:rPr lang="es-EC" sz="2000" dirty="0">
                          <a:effectLst/>
                          <a:latin typeface="Times New Roman" panose="02020603050405020304" pitchFamily="18" charset="0"/>
                          <a:cs typeface="Times New Roman" panose="02020603050405020304" pitchFamily="18" charset="0"/>
                        </a:rPr>
                        <a:t>Trucha arco iris</a:t>
                      </a:r>
                      <a:endParaRPr lang="es-EC"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105753220"/>
                  </a:ext>
                </a:extLst>
              </a:tr>
            </a:tbl>
          </a:graphicData>
        </a:graphic>
      </p:graphicFrame>
      <p:pic>
        <p:nvPicPr>
          <p:cNvPr id="23" name="Picture 2" descr="Imagen relacionada">
            <a:extLst>
              <a:ext uri="{FF2B5EF4-FFF2-40B4-BE49-F238E27FC236}">
                <a16:creationId xmlns:a16="http://schemas.microsoft.com/office/drawing/2014/main" xmlns="" id="{5277C8D0-CA74-45DD-93B9-843A409E4A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49" t="-3465" b="-1"/>
          <a:stretch/>
        </p:blipFill>
        <p:spPr bwMode="auto">
          <a:xfrm>
            <a:off x="6885711" y="-93184"/>
            <a:ext cx="4071660" cy="2201348"/>
          </a:xfrm>
          <a:prstGeom prst="ellipse">
            <a:avLst/>
          </a:prstGeom>
          <a:noFill/>
          <a:effectLst/>
          <a:extLst>
            <a:ext uri="{909E8E84-426E-40DD-AFC4-6F175D3DCCD1}">
              <a14:hiddenFill xmlns:a14="http://schemas.microsoft.com/office/drawing/2010/main">
                <a:solidFill>
                  <a:srgbClr val="FFFFFF"/>
                </a:solidFill>
              </a14:hiddenFill>
            </a:ext>
          </a:extLst>
        </p:spPr>
      </p:pic>
      <p:grpSp>
        <p:nvGrpSpPr>
          <p:cNvPr id="24" name="Grupo 23">
            <a:extLst>
              <a:ext uri="{FF2B5EF4-FFF2-40B4-BE49-F238E27FC236}">
                <a16:creationId xmlns:a16="http://schemas.microsoft.com/office/drawing/2014/main" xmlns="" id="{58A4A56B-750E-406F-9CBB-4E5972DBB1AD}"/>
              </a:ext>
            </a:extLst>
          </p:cNvPr>
          <p:cNvGrpSpPr/>
          <p:nvPr/>
        </p:nvGrpSpPr>
        <p:grpSpPr>
          <a:xfrm>
            <a:off x="5324154" y="1796537"/>
            <a:ext cx="6636735" cy="4233781"/>
            <a:chOff x="0" y="570155"/>
            <a:chExt cx="3190875" cy="1897169"/>
          </a:xfrm>
        </p:grpSpPr>
        <p:sp>
          <p:nvSpPr>
            <p:cNvPr id="25" name="Cuadro de texto 9">
              <a:extLst>
                <a:ext uri="{FF2B5EF4-FFF2-40B4-BE49-F238E27FC236}">
                  <a16:creationId xmlns:a16="http://schemas.microsoft.com/office/drawing/2014/main" xmlns="" id="{C9090533-ECF0-4AA8-86A1-BB60B5943E97}"/>
                </a:ext>
              </a:extLst>
            </p:cNvPr>
            <p:cNvSpPr txBox="1"/>
            <p:nvPr/>
          </p:nvSpPr>
          <p:spPr>
            <a:xfrm>
              <a:off x="2131744" y="1950850"/>
              <a:ext cx="771525" cy="167596"/>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1000"/>
                </a:spcAft>
              </a:pPr>
              <a:r>
                <a:rPr lang="es-EC" sz="20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Testículo </a:t>
              </a:r>
              <a:endParaRPr lang="es-EC" sz="24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grpSp>
          <p:nvGrpSpPr>
            <p:cNvPr id="26" name="Grupo 25">
              <a:extLst>
                <a:ext uri="{FF2B5EF4-FFF2-40B4-BE49-F238E27FC236}">
                  <a16:creationId xmlns:a16="http://schemas.microsoft.com/office/drawing/2014/main" xmlns="" id="{702A4989-FC72-4076-AF37-D8591B80907B}"/>
                </a:ext>
              </a:extLst>
            </p:cNvPr>
            <p:cNvGrpSpPr/>
            <p:nvPr/>
          </p:nvGrpSpPr>
          <p:grpSpPr>
            <a:xfrm>
              <a:off x="0" y="570155"/>
              <a:ext cx="3190875" cy="1897169"/>
              <a:chOff x="0" y="570155"/>
              <a:chExt cx="3190875" cy="1897169"/>
            </a:xfrm>
          </p:grpSpPr>
          <p:cxnSp>
            <p:nvCxnSpPr>
              <p:cNvPr id="27" name="Conector recto de flecha 26">
                <a:extLst>
                  <a:ext uri="{FF2B5EF4-FFF2-40B4-BE49-F238E27FC236}">
                    <a16:creationId xmlns:a16="http://schemas.microsoft.com/office/drawing/2014/main" xmlns="" id="{D37A0826-E4D7-4F33-8536-953F27FC208F}"/>
                  </a:ext>
                </a:extLst>
              </p:cNvPr>
              <p:cNvCxnSpPr/>
              <p:nvPr/>
            </p:nvCxnSpPr>
            <p:spPr>
              <a:xfrm>
                <a:off x="1644697" y="920721"/>
                <a:ext cx="0" cy="190500"/>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grpSp>
            <p:nvGrpSpPr>
              <p:cNvPr id="28" name="Grupo 27">
                <a:extLst>
                  <a:ext uri="{FF2B5EF4-FFF2-40B4-BE49-F238E27FC236}">
                    <a16:creationId xmlns:a16="http://schemas.microsoft.com/office/drawing/2014/main" xmlns="" id="{547FE271-2474-4066-A1F2-9AED52E39140}"/>
                  </a:ext>
                </a:extLst>
              </p:cNvPr>
              <p:cNvGrpSpPr/>
              <p:nvPr/>
            </p:nvGrpSpPr>
            <p:grpSpPr>
              <a:xfrm>
                <a:off x="0" y="570155"/>
                <a:ext cx="3190875" cy="1897169"/>
                <a:chOff x="0" y="570155"/>
                <a:chExt cx="3190875" cy="1897169"/>
              </a:xfrm>
            </p:grpSpPr>
            <p:grpSp>
              <p:nvGrpSpPr>
                <p:cNvPr id="29" name="Grupo 28">
                  <a:extLst>
                    <a:ext uri="{FF2B5EF4-FFF2-40B4-BE49-F238E27FC236}">
                      <a16:creationId xmlns:a16="http://schemas.microsoft.com/office/drawing/2014/main" xmlns="" id="{5FEB3ED2-BFB2-40DE-A66E-F92C99A8EE11}"/>
                    </a:ext>
                  </a:extLst>
                </p:cNvPr>
                <p:cNvGrpSpPr/>
                <p:nvPr/>
              </p:nvGrpSpPr>
              <p:grpSpPr>
                <a:xfrm>
                  <a:off x="0" y="570155"/>
                  <a:ext cx="3190875" cy="1897169"/>
                  <a:chOff x="0" y="570155"/>
                  <a:chExt cx="3190875" cy="1897169"/>
                </a:xfrm>
              </p:grpSpPr>
              <p:cxnSp>
                <p:nvCxnSpPr>
                  <p:cNvPr id="31" name="Conector recto de flecha 30">
                    <a:extLst>
                      <a:ext uri="{FF2B5EF4-FFF2-40B4-BE49-F238E27FC236}">
                        <a16:creationId xmlns:a16="http://schemas.microsoft.com/office/drawing/2014/main" xmlns="" id="{7BFE1270-B9DC-434C-AAD6-7AACE418262C}"/>
                      </a:ext>
                    </a:extLst>
                  </p:cNvPr>
                  <p:cNvCxnSpPr/>
                  <p:nvPr/>
                </p:nvCxnSpPr>
                <p:spPr>
                  <a:xfrm>
                    <a:off x="636577" y="2106220"/>
                    <a:ext cx="978946" cy="120576"/>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grpSp>
                <p:nvGrpSpPr>
                  <p:cNvPr id="32" name="Grupo 31">
                    <a:extLst>
                      <a:ext uri="{FF2B5EF4-FFF2-40B4-BE49-F238E27FC236}">
                        <a16:creationId xmlns:a16="http://schemas.microsoft.com/office/drawing/2014/main" xmlns="" id="{673702D6-47DD-4C7D-934D-279C6EB15AE2}"/>
                      </a:ext>
                    </a:extLst>
                  </p:cNvPr>
                  <p:cNvGrpSpPr/>
                  <p:nvPr/>
                </p:nvGrpSpPr>
                <p:grpSpPr>
                  <a:xfrm>
                    <a:off x="0" y="570155"/>
                    <a:ext cx="3190875" cy="1897169"/>
                    <a:chOff x="0" y="570155"/>
                    <a:chExt cx="3190875" cy="1897169"/>
                  </a:xfrm>
                </p:grpSpPr>
                <p:grpSp>
                  <p:nvGrpSpPr>
                    <p:cNvPr id="33" name="Grupo 32">
                      <a:extLst>
                        <a:ext uri="{FF2B5EF4-FFF2-40B4-BE49-F238E27FC236}">
                          <a16:creationId xmlns:a16="http://schemas.microsoft.com/office/drawing/2014/main" xmlns="" id="{0C010061-771A-4E81-A945-9E8AB6568932}"/>
                        </a:ext>
                      </a:extLst>
                    </p:cNvPr>
                    <p:cNvGrpSpPr/>
                    <p:nvPr/>
                  </p:nvGrpSpPr>
                  <p:grpSpPr>
                    <a:xfrm>
                      <a:off x="0" y="570155"/>
                      <a:ext cx="3190875" cy="1897169"/>
                      <a:chOff x="0" y="570155"/>
                      <a:chExt cx="3190875" cy="1897169"/>
                    </a:xfrm>
                  </p:grpSpPr>
                  <p:grpSp>
                    <p:nvGrpSpPr>
                      <p:cNvPr id="35" name="Grupo 34">
                        <a:extLst>
                          <a:ext uri="{FF2B5EF4-FFF2-40B4-BE49-F238E27FC236}">
                            <a16:creationId xmlns:a16="http://schemas.microsoft.com/office/drawing/2014/main" xmlns="" id="{E90E36F8-29E5-4771-832F-A6B8A8816D92}"/>
                          </a:ext>
                        </a:extLst>
                      </p:cNvPr>
                      <p:cNvGrpSpPr/>
                      <p:nvPr/>
                    </p:nvGrpSpPr>
                    <p:grpSpPr>
                      <a:xfrm>
                        <a:off x="0" y="743917"/>
                        <a:ext cx="3190875" cy="1723407"/>
                        <a:chOff x="0" y="743917"/>
                        <a:chExt cx="3190875" cy="1723407"/>
                      </a:xfrm>
                    </p:grpSpPr>
                    <p:grpSp>
                      <p:nvGrpSpPr>
                        <p:cNvPr id="40" name="Grupo 39">
                          <a:extLst>
                            <a:ext uri="{FF2B5EF4-FFF2-40B4-BE49-F238E27FC236}">
                              <a16:creationId xmlns:a16="http://schemas.microsoft.com/office/drawing/2014/main" xmlns="" id="{E2A57190-F6E4-4F05-8336-AE971CF67A85}"/>
                            </a:ext>
                          </a:extLst>
                        </p:cNvPr>
                        <p:cNvGrpSpPr/>
                        <p:nvPr/>
                      </p:nvGrpSpPr>
                      <p:grpSpPr>
                        <a:xfrm>
                          <a:off x="436456" y="743917"/>
                          <a:ext cx="2424326" cy="1390876"/>
                          <a:chOff x="146000" y="743917"/>
                          <a:chExt cx="2424326" cy="1390876"/>
                        </a:xfrm>
                      </p:grpSpPr>
                      <p:sp>
                        <p:nvSpPr>
                          <p:cNvPr id="42" name="Cuadro de texto 3">
                            <a:extLst>
                              <a:ext uri="{FF2B5EF4-FFF2-40B4-BE49-F238E27FC236}">
                                <a16:creationId xmlns:a16="http://schemas.microsoft.com/office/drawing/2014/main" xmlns="" id="{19220D4D-2A87-4C48-83D1-8437CBE89953}"/>
                              </a:ext>
                            </a:extLst>
                          </p:cNvPr>
                          <p:cNvSpPr txBox="1"/>
                          <p:nvPr/>
                        </p:nvSpPr>
                        <p:spPr>
                          <a:xfrm>
                            <a:off x="257231" y="743917"/>
                            <a:ext cx="2095500" cy="228511"/>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1000"/>
                              </a:spcAft>
                            </a:pPr>
                            <a:r>
                              <a:rPr lang="es-EC" sz="20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Factores ambientales</a:t>
                            </a:r>
                            <a:endParaRPr lang="es-EC" sz="24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3" name="Cuadro de texto 4">
                            <a:extLst>
                              <a:ext uri="{FF2B5EF4-FFF2-40B4-BE49-F238E27FC236}">
                                <a16:creationId xmlns:a16="http://schemas.microsoft.com/office/drawing/2014/main" xmlns="" id="{3DA5E1BF-C33E-464C-A0DE-4CD97133F6D7}"/>
                              </a:ext>
                            </a:extLst>
                          </p:cNvPr>
                          <p:cNvSpPr txBox="1"/>
                          <p:nvPr/>
                        </p:nvSpPr>
                        <p:spPr>
                          <a:xfrm>
                            <a:off x="174560" y="1000089"/>
                            <a:ext cx="2370119" cy="204873"/>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1000"/>
                              </a:spcAft>
                            </a:pPr>
                            <a:r>
                              <a:rPr lang="es-EC" sz="20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Receptores sensoriales del cerebro</a:t>
                            </a:r>
                            <a:endParaRPr lang="es-EC" sz="24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4" name="Cuadro de texto 5">
                            <a:extLst>
                              <a:ext uri="{FF2B5EF4-FFF2-40B4-BE49-F238E27FC236}">
                                <a16:creationId xmlns:a16="http://schemas.microsoft.com/office/drawing/2014/main" xmlns="" id="{0038AEE8-DF9A-4533-A1CA-039C9C24C4A8}"/>
                              </a:ext>
                            </a:extLst>
                          </p:cNvPr>
                          <p:cNvSpPr txBox="1"/>
                          <p:nvPr/>
                        </p:nvSpPr>
                        <p:spPr>
                          <a:xfrm>
                            <a:off x="858941" y="1234455"/>
                            <a:ext cx="990600" cy="186352"/>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1000"/>
                              </a:spcAft>
                            </a:pPr>
                            <a:r>
                              <a:rPr lang="es-EC" sz="20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Hipotálamo</a:t>
                            </a:r>
                            <a:endParaRPr lang="es-EC" sz="24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5" name="Cuadro de texto 6">
                            <a:extLst>
                              <a:ext uri="{FF2B5EF4-FFF2-40B4-BE49-F238E27FC236}">
                                <a16:creationId xmlns:a16="http://schemas.microsoft.com/office/drawing/2014/main" xmlns="" id="{98FE2C6C-7528-4405-AE0C-1532805E30E1}"/>
                              </a:ext>
                            </a:extLst>
                          </p:cNvPr>
                          <p:cNvSpPr txBox="1"/>
                          <p:nvPr/>
                        </p:nvSpPr>
                        <p:spPr>
                          <a:xfrm>
                            <a:off x="907969" y="1463885"/>
                            <a:ext cx="904875" cy="196224"/>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1000"/>
                              </a:spcAft>
                            </a:pPr>
                            <a:r>
                              <a:rPr lang="es-EC" sz="20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Hipófisis</a:t>
                            </a:r>
                            <a:endParaRPr lang="es-EC" sz="24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6" name="Cuadro de texto 7">
                            <a:extLst>
                              <a:ext uri="{FF2B5EF4-FFF2-40B4-BE49-F238E27FC236}">
                                <a16:creationId xmlns:a16="http://schemas.microsoft.com/office/drawing/2014/main" xmlns="" id="{EF895E9F-1F9A-401A-B19F-012DC3A913F4}"/>
                              </a:ext>
                            </a:extLst>
                          </p:cNvPr>
                          <p:cNvSpPr txBox="1"/>
                          <p:nvPr/>
                        </p:nvSpPr>
                        <p:spPr>
                          <a:xfrm>
                            <a:off x="173754" y="1675574"/>
                            <a:ext cx="2396572" cy="164050"/>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1000"/>
                              </a:spcAft>
                            </a:pPr>
                            <a:r>
                              <a:rPr lang="es-EC" sz="20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Hormonas gonadotrópicas (LH , FSH)</a:t>
                            </a:r>
                            <a:endParaRPr lang="es-EC" sz="24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7" name="Cuadro de texto 8">
                            <a:extLst>
                              <a:ext uri="{FF2B5EF4-FFF2-40B4-BE49-F238E27FC236}">
                                <a16:creationId xmlns:a16="http://schemas.microsoft.com/office/drawing/2014/main" xmlns="" id="{5E1DA634-9642-4ECA-A799-79856C338454}"/>
                              </a:ext>
                            </a:extLst>
                          </p:cNvPr>
                          <p:cNvSpPr txBox="1"/>
                          <p:nvPr/>
                        </p:nvSpPr>
                        <p:spPr>
                          <a:xfrm>
                            <a:off x="146000" y="1930555"/>
                            <a:ext cx="628650" cy="204238"/>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1000"/>
                              </a:spcAft>
                            </a:pPr>
                            <a:r>
                              <a:rPr lang="es-EC" sz="20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Ovario </a:t>
                            </a:r>
                            <a:endParaRPr lang="es-EC" sz="24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grpSp>
                    <p:sp>
                      <p:nvSpPr>
                        <p:cNvPr id="41" name="Cuadro de texto 10">
                          <a:extLst>
                            <a:ext uri="{FF2B5EF4-FFF2-40B4-BE49-F238E27FC236}">
                              <a16:creationId xmlns:a16="http://schemas.microsoft.com/office/drawing/2014/main" xmlns="" id="{FD757A71-D39B-4BDC-A27E-80B163E59A66}"/>
                            </a:ext>
                          </a:extLst>
                        </p:cNvPr>
                        <p:cNvSpPr txBox="1"/>
                        <p:nvPr/>
                      </p:nvSpPr>
                      <p:spPr>
                        <a:xfrm>
                          <a:off x="0" y="2240231"/>
                          <a:ext cx="3190875" cy="227093"/>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1000"/>
                            </a:spcAft>
                          </a:pPr>
                          <a:r>
                            <a:rPr lang="es-EC" sz="20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Características sexuales y maduración gonadal</a:t>
                          </a:r>
                          <a:endParaRPr lang="es-EC" sz="24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grpSp>
                  <p:cxnSp>
                    <p:nvCxnSpPr>
                      <p:cNvPr id="36" name="Conector recto de flecha 35">
                        <a:extLst>
                          <a:ext uri="{FF2B5EF4-FFF2-40B4-BE49-F238E27FC236}">
                            <a16:creationId xmlns:a16="http://schemas.microsoft.com/office/drawing/2014/main" xmlns="" id="{DAAEA681-C892-42CE-B988-76DA5F8B1713}"/>
                          </a:ext>
                        </a:extLst>
                      </p:cNvPr>
                      <p:cNvCxnSpPr>
                        <a:cxnSpLocks/>
                      </p:cNvCxnSpPr>
                      <p:nvPr/>
                    </p:nvCxnSpPr>
                    <p:spPr>
                      <a:xfrm>
                        <a:off x="1678192" y="570155"/>
                        <a:ext cx="7172" cy="139641"/>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cxnSp>
                    <p:nvCxnSpPr>
                      <p:cNvPr id="38" name="Conector recto de flecha 37">
                        <a:extLst>
                          <a:ext uri="{FF2B5EF4-FFF2-40B4-BE49-F238E27FC236}">
                            <a16:creationId xmlns:a16="http://schemas.microsoft.com/office/drawing/2014/main" xmlns="" id="{F04E0883-3152-4215-BEDF-C80F16997298}"/>
                          </a:ext>
                        </a:extLst>
                      </p:cNvPr>
                      <p:cNvCxnSpPr/>
                      <p:nvPr/>
                    </p:nvCxnSpPr>
                    <p:spPr>
                      <a:xfrm>
                        <a:off x="2506980" y="1806552"/>
                        <a:ext cx="0" cy="190500"/>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cxnSp>
                    <p:nvCxnSpPr>
                      <p:cNvPr id="39" name="Conector recto de flecha 38">
                        <a:extLst>
                          <a:ext uri="{FF2B5EF4-FFF2-40B4-BE49-F238E27FC236}">
                            <a16:creationId xmlns:a16="http://schemas.microsoft.com/office/drawing/2014/main" xmlns="" id="{97979B97-C7ED-492A-92DD-98DC5BD3F2A2}"/>
                          </a:ext>
                        </a:extLst>
                      </p:cNvPr>
                      <p:cNvCxnSpPr/>
                      <p:nvPr/>
                    </p:nvCxnSpPr>
                    <p:spPr>
                      <a:xfrm>
                        <a:off x="700817" y="1779989"/>
                        <a:ext cx="0" cy="190500"/>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grpSp>
                <p:cxnSp>
                  <p:nvCxnSpPr>
                    <p:cNvPr id="34" name="Conector recto de flecha 33">
                      <a:extLst>
                        <a:ext uri="{FF2B5EF4-FFF2-40B4-BE49-F238E27FC236}">
                          <a16:creationId xmlns:a16="http://schemas.microsoft.com/office/drawing/2014/main" xmlns="" id="{9FE63636-33B9-4C88-9DE1-407BC93EBF9B}"/>
                        </a:ext>
                      </a:extLst>
                    </p:cNvPr>
                    <p:cNvCxnSpPr/>
                    <p:nvPr/>
                  </p:nvCxnSpPr>
                  <p:spPr>
                    <a:xfrm flipH="1">
                      <a:off x="1581374" y="2122254"/>
                      <a:ext cx="925606" cy="120015"/>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grpSp>
            </p:grpSp>
            <p:cxnSp>
              <p:nvCxnSpPr>
                <p:cNvPr id="30" name="Conector recto de flecha 29">
                  <a:extLst>
                    <a:ext uri="{FF2B5EF4-FFF2-40B4-BE49-F238E27FC236}">
                      <a16:creationId xmlns:a16="http://schemas.microsoft.com/office/drawing/2014/main" xmlns="" id="{607B6BCA-D977-4A79-A968-80E178A4F65E}"/>
                    </a:ext>
                  </a:extLst>
                </p:cNvPr>
                <p:cNvCxnSpPr>
                  <a:cxnSpLocks/>
                </p:cNvCxnSpPr>
                <p:nvPr/>
              </p:nvCxnSpPr>
              <p:spPr>
                <a:xfrm>
                  <a:off x="1644697" y="1382140"/>
                  <a:ext cx="5379" cy="133311"/>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grpSp>
        </p:grpSp>
      </p:grpSp>
      <p:sp>
        <p:nvSpPr>
          <p:cNvPr id="48" name="Rectángulo 47">
            <a:extLst>
              <a:ext uri="{FF2B5EF4-FFF2-40B4-BE49-F238E27FC236}">
                <a16:creationId xmlns:a16="http://schemas.microsoft.com/office/drawing/2014/main" xmlns="" id="{9202E218-D7DC-4F58-AD0B-27488CAD2329}"/>
              </a:ext>
            </a:extLst>
          </p:cNvPr>
          <p:cNvSpPr/>
          <p:nvPr/>
        </p:nvSpPr>
        <p:spPr>
          <a:xfrm>
            <a:off x="1854347" y="5507011"/>
            <a:ext cx="1938351" cy="276999"/>
          </a:xfrm>
          <a:prstGeom prst="rect">
            <a:avLst/>
          </a:prstGeom>
        </p:spPr>
        <p:txBody>
          <a:bodyPr wrap="none">
            <a:spAutoFit/>
          </a:bodyPr>
          <a:lstStyle/>
          <a:p>
            <a:r>
              <a:rPr lang="es-ES" sz="1200" dirty="0">
                <a:latin typeface="Times New Roman" panose="02020603050405020304" pitchFamily="18" charset="0"/>
                <a:cs typeface="Times New Roman" panose="02020603050405020304" pitchFamily="18" charset="0"/>
              </a:rPr>
              <a:t>Fuente:  (Maiz et al., 2010)</a:t>
            </a:r>
            <a:endParaRPr lang="es-EC" sz="1200" dirty="0">
              <a:latin typeface="Times New Roman" panose="02020603050405020304" pitchFamily="18" charset="0"/>
              <a:cs typeface="Times New Roman" panose="02020603050405020304" pitchFamily="18" charset="0"/>
            </a:endParaRPr>
          </a:p>
        </p:txBody>
      </p:sp>
      <p:sp>
        <p:nvSpPr>
          <p:cNvPr id="49" name="Rectángulo 48">
            <a:extLst>
              <a:ext uri="{FF2B5EF4-FFF2-40B4-BE49-F238E27FC236}">
                <a16:creationId xmlns:a16="http://schemas.microsoft.com/office/drawing/2014/main" xmlns="" id="{99C0EF99-CD42-47E6-ADC9-37ED6D12F643}"/>
              </a:ext>
            </a:extLst>
          </p:cNvPr>
          <p:cNvSpPr/>
          <p:nvPr/>
        </p:nvSpPr>
        <p:spPr>
          <a:xfrm>
            <a:off x="6746424" y="5988617"/>
            <a:ext cx="1896096" cy="276999"/>
          </a:xfrm>
          <a:prstGeom prst="rect">
            <a:avLst/>
          </a:prstGeom>
        </p:spPr>
        <p:txBody>
          <a:bodyPr wrap="none">
            <a:spAutoFit/>
          </a:bodyPr>
          <a:lstStyle/>
          <a:p>
            <a:r>
              <a:rPr lang="es-EC" sz="1200" dirty="0">
                <a:latin typeface="Times New Roman" panose="02020603050405020304" pitchFamily="18" charset="0"/>
                <a:cs typeface="Times New Roman" panose="02020603050405020304" pitchFamily="18" charset="0"/>
              </a:rPr>
              <a:t>Fuente: (Tresguerres, 2015)</a:t>
            </a:r>
          </a:p>
        </p:txBody>
      </p:sp>
      <p:sp>
        <p:nvSpPr>
          <p:cNvPr id="50" name="Cuadro de texto 9">
            <a:extLst>
              <a:ext uri="{FF2B5EF4-FFF2-40B4-BE49-F238E27FC236}">
                <a16:creationId xmlns:a16="http://schemas.microsoft.com/office/drawing/2014/main" xmlns="" id="{C9090533-ECF0-4AA8-86A1-BB60B5943E97}"/>
              </a:ext>
            </a:extLst>
          </p:cNvPr>
          <p:cNvSpPr txBox="1"/>
          <p:nvPr/>
        </p:nvSpPr>
        <p:spPr>
          <a:xfrm>
            <a:off x="9926658" y="3517113"/>
            <a:ext cx="1604703" cy="374012"/>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0000"/>
              </a:lnSpc>
              <a:spcAft>
                <a:spcPts val="1000"/>
              </a:spcAft>
            </a:pPr>
            <a:r>
              <a:rPr lang="es-EC" sz="20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GnRH </a:t>
            </a:r>
            <a:endParaRPr lang="es-EC" sz="24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51" name="Picture 4">
            <a:extLst>
              <a:ext uri="{FF2B5EF4-FFF2-40B4-BE49-F238E27FC236}">
                <a16:creationId xmlns:a16="http://schemas.microsoft.com/office/drawing/2014/main" xmlns="" id="{28EDB582-012D-4B83-B9A7-244E33E6D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6855" y="6055296"/>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8833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3" name="Rectangle 4"/>
          <p:cNvSpPr>
            <a:spLocks noChangeArrowheads="1"/>
          </p:cNvSpPr>
          <p:nvPr/>
        </p:nvSpPr>
        <p:spPr bwMode="auto">
          <a:xfrm>
            <a:off x="354566" y="12656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cxnSp>
        <p:nvCxnSpPr>
          <p:cNvPr id="4" name="Conector recto 3"/>
          <p:cNvCxnSpPr/>
          <p:nvPr/>
        </p:nvCxnSpPr>
        <p:spPr>
          <a:xfrm flipV="1">
            <a:off x="354566" y="715376"/>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Conector recto 4"/>
          <p:cNvCxnSpPr/>
          <p:nvPr/>
        </p:nvCxnSpPr>
        <p:spPr>
          <a:xfrm flipV="1">
            <a:off x="2504209" y="715376"/>
            <a:ext cx="2471203" cy="5422"/>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ángulo 5"/>
          <p:cNvSpPr/>
          <p:nvPr/>
        </p:nvSpPr>
        <p:spPr>
          <a:xfrm>
            <a:off x="395352" y="1039912"/>
            <a:ext cx="3870929"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2"/>
            <a:r>
              <a:rPr lang="es-ES" sz="2000" b="1" dirty="0">
                <a:solidFill>
                  <a:schemeClr val="tx1"/>
                </a:solidFill>
                <a:latin typeface="Times New Roman" panose="02020603050405020304" pitchFamily="18" charset="0"/>
                <a:cs typeface="Times New Roman" panose="02020603050405020304" pitchFamily="18" charset="0"/>
              </a:rPr>
              <a:t>Factores reguladores de la reproducción</a:t>
            </a:r>
          </a:p>
        </p:txBody>
      </p:sp>
      <p:sp>
        <p:nvSpPr>
          <p:cNvPr id="7" name="Título 7"/>
          <p:cNvSpPr>
            <a:spLocks noGrp="1"/>
          </p:cNvSpPr>
          <p:nvPr>
            <p:ph type="title"/>
          </p:nvPr>
        </p:nvSpPr>
        <p:spPr>
          <a:xfrm>
            <a:off x="354566" y="263369"/>
            <a:ext cx="4620846" cy="486776"/>
          </a:xfrm>
        </p:spPr>
        <p:txBody>
          <a:bodyPr>
            <a:noAutofit/>
          </a:bodyPr>
          <a:lstStyle/>
          <a:p>
            <a:pPr lvl="0"/>
            <a:r>
              <a:rPr lang="es-EC" sz="2300" b="1" dirty="0">
                <a:solidFill>
                  <a:schemeClr val="tx1"/>
                </a:solidFill>
                <a:latin typeface="Times New Roman" panose="02020603050405020304" pitchFamily="18" charset="0"/>
                <a:cs typeface="Times New Roman" panose="02020603050405020304" pitchFamily="18" charset="0"/>
              </a:rPr>
              <a:t>REVISIÓN DE LA LITERATURA</a:t>
            </a:r>
            <a:endParaRPr lang="es-ES" sz="2300" dirty="0">
              <a:solidFill>
                <a:schemeClr val="tx1"/>
              </a:solidFill>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xmlns="" id="{FE5E5E12-AC2C-4DA2-ACFE-0763255B7ECA}"/>
              </a:ext>
            </a:extLst>
          </p:cNvPr>
          <p:cNvSpPr txBox="1"/>
          <p:nvPr/>
        </p:nvSpPr>
        <p:spPr>
          <a:xfrm>
            <a:off x="225285" y="2190023"/>
            <a:ext cx="2278923"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Factores internos / últimos</a:t>
            </a:r>
          </a:p>
        </p:txBody>
      </p:sp>
      <p:sp>
        <p:nvSpPr>
          <p:cNvPr id="9" name="CuadroTexto 8">
            <a:extLst>
              <a:ext uri="{FF2B5EF4-FFF2-40B4-BE49-F238E27FC236}">
                <a16:creationId xmlns:a16="http://schemas.microsoft.com/office/drawing/2014/main" xmlns="" id="{E201351D-1E10-40B6-9233-7056DFF27136}"/>
              </a:ext>
            </a:extLst>
          </p:cNvPr>
          <p:cNvSpPr txBox="1"/>
          <p:nvPr/>
        </p:nvSpPr>
        <p:spPr>
          <a:xfrm>
            <a:off x="2651431" y="2231083"/>
            <a:ext cx="2471203"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Factores externos/ próximos</a:t>
            </a:r>
          </a:p>
        </p:txBody>
      </p:sp>
      <p:pic>
        <p:nvPicPr>
          <p:cNvPr id="10" name="Imagen 9">
            <a:extLst>
              <a:ext uri="{FF2B5EF4-FFF2-40B4-BE49-F238E27FC236}">
                <a16:creationId xmlns:a16="http://schemas.microsoft.com/office/drawing/2014/main" xmlns="" id="{6C185F93-3B6F-49C3-8A21-7C58A5F10A83}"/>
              </a:ext>
            </a:extLst>
          </p:cNvPr>
          <p:cNvPicPr>
            <a:picLocks noChangeAspect="1"/>
          </p:cNvPicPr>
          <p:nvPr/>
        </p:nvPicPr>
        <p:blipFill rotWithShape="1">
          <a:blip r:embed="rId3">
            <a:lum bright="-20000" contrast="40000"/>
          </a:blip>
          <a:srcRect t="2519" r="48910"/>
          <a:stretch/>
        </p:blipFill>
        <p:spPr>
          <a:xfrm>
            <a:off x="2887862" y="3155468"/>
            <a:ext cx="2176758" cy="3289351"/>
          </a:xfrm>
          <a:prstGeom prst="rect">
            <a:avLst/>
          </a:prstGeom>
        </p:spPr>
      </p:pic>
      <p:pic>
        <p:nvPicPr>
          <p:cNvPr id="11" name="Imagen 10">
            <a:extLst>
              <a:ext uri="{FF2B5EF4-FFF2-40B4-BE49-F238E27FC236}">
                <a16:creationId xmlns:a16="http://schemas.microsoft.com/office/drawing/2014/main" xmlns="" id="{DAC6723F-16BA-426D-B252-0BD077620CD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9891" t="17227" r="18597" b="10677"/>
          <a:stretch/>
        </p:blipFill>
        <p:spPr>
          <a:xfrm>
            <a:off x="225287" y="3155467"/>
            <a:ext cx="2278922" cy="3289351"/>
          </a:xfrm>
          <a:prstGeom prst="rect">
            <a:avLst/>
          </a:prstGeom>
        </p:spPr>
      </p:pic>
      <p:grpSp>
        <p:nvGrpSpPr>
          <p:cNvPr id="12" name="Grupo 11">
            <a:extLst>
              <a:ext uri="{FF2B5EF4-FFF2-40B4-BE49-F238E27FC236}">
                <a16:creationId xmlns:a16="http://schemas.microsoft.com/office/drawing/2014/main" xmlns="" id="{BE96E021-6F67-483D-AA17-8D9B7597BD0D}"/>
              </a:ext>
            </a:extLst>
          </p:cNvPr>
          <p:cNvGrpSpPr/>
          <p:nvPr/>
        </p:nvGrpSpPr>
        <p:grpSpPr>
          <a:xfrm>
            <a:off x="4632620" y="516871"/>
            <a:ext cx="7481949" cy="1652988"/>
            <a:chOff x="4710050" y="806215"/>
            <a:chExt cx="7481949" cy="1652988"/>
          </a:xfrm>
        </p:grpSpPr>
        <p:sp>
          <p:nvSpPr>
            <p:cNvPr id="13" name="CuadroTexto 12">
              <a:extLst>
                <a:ext uri="{FF2B5EF4-FFF2-40B4-BE49-F238E27FC236}">
                  <a16:creationId xmlns:a16="http://schemas.microsoft.com/office/drawing/2014/main" xmlns="" id="{A9CDB851-87AE-4EFA-94C7-7016B6E22C0D}"/>
                </a:ext>
              </a:extLst>
            </p:cNvPr>
            <p:cNvSpPr txBox="1"/>
            <p:nvPr/>
          </p:nvSpPr>
          <p:spPr>
            <a:xfrm>
              <a:off x="4710050" y="1262501"/>
              <a:ext cx="3521817"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Factores físico químicos</a:t>
              </a:r>
            </a:p>
          </p:txBody>
        </p:sp>
        <p:sp>
          <p:nvSpPr>
            <p:cNvPr id="14" name="CuadroTexto 13">
              <a:extLst>
                <a:ext uri="{FF2B5EF4-FFF2-40B4-BE49-F238E27FC236}">
                  <a16:creationId xmlns:a16="http://schemas.microsoft.com/office/drawing/2014/main" xmlns="" id="{8163838E-C1EC-4D48-9DAB-810281782BBE}"/>
                </a:ext>
              </a:extLst>
            </p:cNvPr>
            <p:cNvSpPr txBox="1"/>
            <p:nvPr/>
          </p:nvSpPr>
          <p:spPr>
            <a:xfrm>
              <a:off x="8373596" y="806215"/>
              <a:ext cx="3763615"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Temperatura : 6 a 11 °C</a:t>
              </a:r>
            </a:p>
            <a:p>
              <a:pPr algn="ctr"/>
              <a:r>
                <a:rPr lang="es-EC" sz="2000" dirty="0">
                  <a:solidFill>
                    <a:schemeClr val="tx1"/>
                  </a:solidFill>
                  <a:latin typeface="Times New Roman" panose="02020603050405020304" pitchFamily="18" charset="0"/>
                  <a:cs typeface="Times New Roman" panose="02020603050405020304" pitchFamily="18" charset="0"/>
                </a:rPr>
                <a:t>Liberación de gametos</a:t>
              </a:r>
            </a:p>
          </p:txBody>
        </p:sp>
        <p:sp>
          <p:nvSpPr>
            <p:cNvPr id="15" name="CuadroTexto 14">
              <a:extLst>
                <a:ext uri="{FF2B5EF4-FFF2-40B4-BE49-F238E27FC236}">
                  <a16:creationId xmlns:a16="http://schemas.microsoft.com/office/drawing/2014/main" xmlns="" id="{A430CED1-8A95-4848-B8E4-34FB9265BB7F}"/>
                </a:ext>
              </a:extLst>
            </p:cNvPr>
            <p:cNvSpPr txBox="1"/>
            <p:nvPr/>
          </p:nvSpPr>
          <p:spPr>
            <a:xfrm>
              <a:off x="8373596" y="1751317"/>
              <a:ext cx="3818403"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Luminosidad: 0 a  20 Lux</a:t>
              </a:r>
            </a:p>
            <a:p>
              <a:pPr algn="ctr"/>
              <a:r>
                <a:rPr lang="es-EC" sz="2000" dirty="0">
                  <a:solidFill>
                    <a:schemeClr val="tx1"/>
                  </a:solidFill>
                  <a:latin typeface="Times New Roman" panose="02020603050405020304" pitchFamily="18" charset="0"/>
                  <a:cs typeface="Times New Roman" panose="02020603050405020304" pitchFamily="18" charset="0"/>
                </a:rPr>
                <a:t>Liberación de gonadotropinas</a:t>
              </a:r>
            </a:p>
          </p:txBody>
        </p:sp>
      </p:grpSp>
      <p:sp>
        <p:nvSpPr>
          <p:cNvPr id="16" name="Rectángulo 15">
            <a:extLst>
              <a:ext uri="{FF2B5EF4-FFF2-40B4-BE49-F238E27FC236}">
                <a16:creationId xmlns:a16="http://schemas.microsoft.com/office/drawing/2014/main" xmlns="" id="{801BC69D-09A4-4BEE-95CC-A009B5218903}"/>
              </a:ext>
            </a:extLst>
          </p:cNvPr>
          <p:cNvSpPr/>
          <p:nvPr/>
        </p:nvSpPr>
        <p:spPr>
          <a:xfrm>
            <a:off x="5228786" y="1538917"/>
            <a:ext cx="2329484" cy="276999"/>
          </a:xfrm>
          <a:prstGeom prst="rect">
            <a:avLst/>
          </a:prstGeom>
        </p:spPr>
        <p:txBody>
          <a:bodyPr wrap="none">
            <a:spAutoFit/>
          </a:bodyPr>
          <a:lstStyle/>
          <a:p>
            <a:r>
              <a:rPr lang="es-EC" sz="1200" dirty="0">
                <a:latin typeface="Times New Roman" panose="02020603050405020304" pitchFamily="18" charset="0"/>
                <a:cs typeface="Times New Roman" panose="02020603050405020304" pitchFamily="18" charset="0"/>
              </a:rPr>
              <a:t>Fuente: (Vásquez Gallegos, 2014).</a:t>
            </a:r>
          </a:p>
        </p:txBody>
      </p:sp>
      <p:grpSp>
        <p:nvGrpSpPr>
          <p:cNvPr id="17" name="Grupo 16">
            <a:extLst>
              <a:ext uri="{FF2B5EF4-FFF2-40B4-BE49-F238E27FC236}">
                <a16:creationId xmlns:a16="http://schemas.microsoft.com/office/drawing/2014/main" xmlns="" id="{D0117021-7F2E-4F8B-B9FA-ABB9DBFF85EF}"/>
              </a:ext>
            </a:extLst>
          </p:cNvPr>
          <p:cNvGrpSpPr/>
          <p:nvPr/>
        </p:nvGrpSpPr>
        <p:grpSpPr>
          <a:xfrm>
            <a:off x="5482701" y="2246769"/>
            <a:ext cx="6343943" cy="1506260"/>
            <a:chOff x="5551470" y="2924634"/>
            <a:chExt cx="6343943" cy="1506260"/>
          </a:xfrm>
        </p:grpSpPr>
        <p:sp>
          <p:nvSpPr>
            <p:cNvPr id="18" name="CuadroTexto 17">
              <a:extLst>
                <a:ext uri="{FF2B5EF4-FFF2-40B4-BE49-F238E27FC236}">
                  <a16:creationId xmlns:a16="http://schemas.microsoft.com/office/drawing/2014/main" xmlns="" id="{C06741AD-9E6C-4EE2-9AEE-B99FC6E5EA05}"/>
                </a:ext>
              </a:extLst>
            </p:cNvPr>
            <p:cNvSpPr txBox="1"/>
            <p:nvPr/>
          </p:nvSpPr>
          <p:spPr>
            <a:xfrm>
              <a:off x="5551470" y="3380723"/>
              <a:ext cx="2393291" cy="70788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Factores nutricionales</a:t>
              </a:r>
            </a:p>
          </p:txBody>
        </p:sp>
        <p:sp>
          <p:nvSpPr>
            <p:cNvPr id="19" name="CuadroTexto 18">
              <a:extLst>
                <a:ext uri="{FF2B5EF4-FFF2-40B4-BE49-F238E27FC236}">
                  <a16:creationId xmlns:a16="http://schemas.microsoft.com/office/drawing/2014/main" xmlns="" id="{C895FF39-FDF8-421C-B144-01651E23C428}"/>
                </a:ext>
              </a:extLst>
            </p:cNvPr>
            <p:cNvSpPr txBox="1"/>
            <p:nvPr/>
          </p:nvSpPr>
          <p:spPr>
            <a:xfrm>
              <a:off x="8373596" y="2924634"/>
              <a:ext cx="3521817"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Tiempo de espermiación</a:t>
              </a:r>
            </a:p>
          </p:txBody>
        </p:sp>
        <p:sp>
          <p:nvSpPr>
            <p:cNvPr id="20" name="CuadroTexto 19">
              <a:extLst>
                <a:ext uri="{FF2B5EF4-FFF2-40B4-BE49-F238E27FC236}">
                  <a16:creationId xmlns:a16="http://schemas.microsoft.com/office/drawing/2014/main" xmlns="" id="{CF028612-66E1-47BE-A620-B2767AFF7717}"/>
                </a:ext>
              </a:extLst>
            </p:cNvPr>
            <p:cNvSpPr txBox="1"/>
            <p:nvPr/>
          </p:nvSpPr>
          <p:spPr>
            <a:xfrm>
              <a:off x="8344751" y="3487060"/>
              <a:ext cx="3521817"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Calidad de gametos</a:t>
              </a:r>
            </a:p>
          </p:txBody>
        </p:sp>
        <p:sp>
          <p:nvSpPr>
            <p:cNvPr id="21" name="CuadroTexto 20">
              <a:extLst>
                <a:ext uri="{FF2B5EF4-FFF2-40B4-BE49-F238E27FC236}">
                  <a16:creationId xmlns:a16="http://schemas.microsoft.com/office/drawing/2014/main" xmlns="" id="{E4BD7582-5632-4125-8133-22DF12FCEE87}"/>
                </a:ext>
              </a:extLst>
            </p:cNvPr>
            <p:cNvSpPr txBox="1"/>
            <p:nvPr/>
          </p:nvSpPr>
          <p:spPr>
            <a:xfrm>
              <a:off x="8332380" y="4030784"/>
              <a:ext cx="3521817"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Fecundidad</a:t>
              </a:r>
            </a:p>
          </p:txBody>
        </p:sp>
      </p:grpSp>
      <p:sp>
        <p:nvSpPr>
          <p:cNvPr id="22" name="Rectángulo 21">
            <a:extLst>
              <a:ext uri="{FF2B5EF4-FFF2-40B4-BE49-F238E27FC236}">
                <a16:creationId xmlns:a16="http://schemas.microsoft.com/office/drawing/2014/main" xmlns="" id="{01BAD50C-3E8B-4114-8793-1E4D6B5EC32A}"/>
              </a:ext>
            </a:extLst>
          </p:cNvPr>
          <p:cNvSpPr/>
          <p:nvPr/>
        </p:nvSpPr>
        <p:spPr>
          <a:xfrm>
            <a:off x="5298876" y="3515361"/>
            <a:ext cx="2032929" cy="276999"/>
          </a:xfrm>
          <a:prstGeom prst="rect">
            <a:avLst/>
          </a:prstGeom>
        </p:spPr>
        <p:txBody>
          <a:bodyPr wrap="none">
            <a:spAutoFit/>
          </a:bodyPr>
          <a:lstStyle/>
          <a:p>
            <a:r>
              <a:rPr lang="es-EC" sz="1200" dirty="0">
                <a:latin typeface="Times New Roman" panose="02020603050405020304" pitchFamily="18" charset="0"/>
                <a:cs typeface="Times New Roman" panose="02020603050405020304" pitchFamily="18" charset="0"/>
              </a:rPr>
              <a:t>Fuente: (Carrillo et al., 2009) </a:t>
            </a:r>
          </a:p>
        </p:txBody>
      </p:sp>
      <p:grpSp>
        <p:nvGrpSpPr>
          <p:cNvPr id="28" name="Grupo 27"/>
          <p:cNvGrpSpPr/>
          <p:nvPr/>
        </p:nvGrpSpPr>
        <p:grpSpPr>
          <a:xfrm>
            <a:off x="5482701" y="3896977"/>
            <a:ext cx="6315099" cy="2091380"/>
            <a:chOff x="5555573" y="4412536"/>
            <a:chExt cx="6315099" cy="2091380"/>
          </a:xfrm>
        </p:grpSpPr>
        <p:sp>
          <p:nvSpPr>
            <p:cNvPr id="23" name="CuadroTexto 22">
              <a:extLst>
                <a:ext uri="{FF2B5EF4-FFF2-40B4-BE49-F238E27FC236}">
                  <a16:creationId xmlns:a16="http://schemas.microsoft.com/office/drawing/2014/main" xmlns="" id="{AF7E56E1-AA78-428D-B461-CD2F769D94CA}"/>
                </a:ext>
              </a:extLst>
            </p:cNvPr>
            <p:cNvSpPr txBox="1"/>
            <p:nvPr/>
          </p:nvSpPr>
          <p:spPr>
            <a:xfrm>
              <a:off x="5555573" y="5025120"/>
              <a:ext cx="2393291"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Factores hormonales</a:t>
              </a:r>
            </a:p>
          </p:txBody>
        </p:sp>
        <p:sp>
          <p:nvSpPr>
            <p:cNvPr id="24" name="CuadroTexto 23">
              <a:extLst>
                <a:ext uri="{FF2B5EF4-FFF2-40B4-BE49-F238E27FC236}">
                  <a16:creationId xmlns:a16="http://schemas.microsoft.com/office/drawing/2014/main" xmlns="" id="{97C7E2BC-7CD4-49FE-A9B3-AA16966F3EE3}"/>
                </a:ext>
              </a:extLst>
            </p:cNvPr>
            <p:cNvSpPr txBox="1"/>
            <p:nvPr/>
          </p:nvSpPr>
          <p:spPr>
            <a:xfrm>
              <a:off x="8324114" y="4978953"/>
              <a:ext cx="3546557"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Células de Leydig</a:t>
              </a:r>
            </a:p>
          </p:txBody>
        </p:sp>
        <p:sp>
          <p:nvSpPr>
            <p:cNvPr id="25" name="CuadroTexto 24">
              <a:extLst>
                <a:ext uri="{FF2B5EF4-FFF2-40B4-BE49-F238E27FC236}">
                  <a16:creationId xmlns:a16="http://schemas.microsoft.com/office/drawing/2014/main" xmlns="" id="{0C702E06-D076-4BFC-AFFF-513390C6AB70}"/>
                </a:ext>
              </a:extLst>
            </p:cNvPr>
            <p:cNvSpPr txBox="1"/>
            <p:nvPr/>
          </p:nvSpPr>
          <p:spPr>
            <a:xfrm>
              <a:off x="8324115" y="4412536"/>
              <a:ext cx="3546557"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Gonadotropinas</a:t>
              </a:r>
            </a:p>
          </p:txBody>
        </p:sp>
        <p:sp>
          <p:nvSpPr>
            <p:cNvPr id="26" name="CuadroTexto 25">
              <a:extLst>
                <a:ext uri="{FF2B5EF4-FFF2-40B4-BE49-F238E27FC236}">
                  <a16:creationId xmlns:a16="http://schemas.microsoft.com/office/drawing/2014/main" xmlns="" id="{328DCAF8-C395-45F3-9D0C-5CC286E2E179}"/>
                </a:ext>
              </a:extLst>
            </p:cNvPr>
            <p:cNvSpPr txBox="1"/>
            <p:nvPr/>
          </p:nvSpPr>
          <p:spPr>
            <a:xfrm>
              <a:off x="8324114" y="5554725"/>
              <a:ext cx="352181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Testosterona y 11 K T</a:t>
              </a:r>
            </a:p>
          </p:txBody>
        </p:sp>
        <p:sp>
          <p:nvSpPr>
            <p:cNvPr id="27" name="CuadroTexto 26">
              <a:extLst>
                <a:ext uri="{FF2B5EF4-FFF2-40B4-BE49-F238E27FC236}">
                  <a16:creationId xmlns:a16="http://schemas.microsoft.com/office/drawing/2014/main" xmlns="" id="{29A9B19A-D889-4351-9F6F-79F8156F3303}"/>
                </a:ext>
              </a:extLst>
            </p:cNvPr>
            <p:cNvSpPr txBox="1"/>
            <p:nvPr/>
          </p:nvSpPr>
          <p:spPr>
            <a:xfrm>
              <a:off x="8324114" y="6103806"/>
              <a:ext cx="352181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2000" dirty="0">
                  <a:solidFill>
                    <a:schemeClr val="tx1"/>
                  </a:solidFill>
                  <a:latin typeface="Times New Roman" panose="02020603050405020304" pitchFamily="18" charset="0"/>
                  <a:cs typeface="Times New Roman" panose="02020603050405020304" pitchFamily="18" charset="0"/>
                </a:rPr>
                <a:t>Células de Sertoli</a:t>
              </a:r>
            </a:p>
          </p:txBody>
        </p:sp>
      </p:grpSp>
      <p:pic>
        <p:nvPicPr>
          <p:cNvPr id="29" name="Picture 4">
            <a:extLst>
              <a:ext uri="{FF2B5EF4-FFF2-40B4-BE49-F238E27FC236}">
                <a16:creationId xmlns:a16="http://schemas.microsoft.com/office/drawing/2014/main" xmlns="" id="{6F6872C9-962C-49FA-B572-95497548DA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6855" y="5988356"/>
            <a:ext cx="3086100" cy="686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543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54566" y="631281"/>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sz="2000" b="1" dirty="0"/>
          </a:p>
        </p:txBody>
      </p:sp>
      <p:cxnSp>
        <p:nvCxnSpPr>
          <p:cNvPr id="3" name="Conector recto 2"/>
          <p:cNvCxnSpPr/>
          <p:nvPr/>
        </p:nvCxnSpPr>
        <p:spPr>
          <a:xfrm flipV="1">
            <a:off x="354566" y="592850"/>
            <a:ext cx="2149643" cy="5421"/>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flipV="1">
            <a:off x="2474746" y="579963"/>
            <a:ext cx="2321009" cy="5422"/>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19 Rectángulo"/>
          <p:cNvSpPr/>
          <p:nvPr/>
        </p:nvSpPr>
        <p:spPr>
          <a:xfrm>
            <a:off x="3245677" y="5609653"/>
            <a:ext cx="2148345" cy="40011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lgn="just"/>
            <a:r>
              <a:rPr lang="es-EC" sz="2000" b="1" dirty="0">
                <a:solidFill>
                  <a:schemeClr val="tx1"/>
                </a:solidFill>
                <a:latin typeface="Times New Roman" pitchFamily="18" charset="0"/>
                <a:cs typeface="Times New Roman" pitchFamily="18" charset="0"/>
              </a:rPr>
              <a:t>Espermatogénesis</a:t>
            </a:r>
          </a:p>
        </p:txBody>
      </p:sp>
      <p:sp>
        <p:nvSpPr>
          <p:cNvPr id="6" name="Título 7"/>
          <p:cNvSpPr>
            <a:spLocks noGrp="1"/>
          </p:cNvSpPr>
          <p:nvPr>
            <p:ph type="title"/>
          </p:nvPr>
        </p:nvSpPr>
        <p:spPr>
          <a:xfrm>
            <a:off x="354566" y="143592"/>
            <a:ext cx="4700126" cy="486776"/>
          </a:xfrm>
        </p:spPr>
        <p:txBody>
          <a:bodyPr>
            <a:noAutofit/>
          </a:bodyPr>
          <a:lstStyle/>
          <a:p>
            <a:pPr lvl="0"/>
            <a:r>
              <a:rPr lang="es-EC" dirty="0">
                <a:solidFill>
                  <a:schemeClr val="tx1"/>
                </a:solidFill>
                <a:latin typeface="Times New Roman" panose="02020603050405020304" pitchFamily="18" charset="0"/>
                <a:cs typeface="Times New Roman" panose="02020603050405020304" pitchFamily="18" charset="0"/>
              </a:rPr>
              <a:t>REVISIÓN DE LA LITERATURA</a:t>
            </a:r>
            <a:endParaRPr lang="es-ES" dirty="0">
              <a:solidFill>
                <a:schemeClr val="tx1"/>
              </a:solidFill>
              <a:latin typeface="Times New Roman" panose="02020603050405020304" pitchFamily="18" charset="0"/>
              <a:cs typeface="Times New Roman" panose="02020603050405020304" pitchFamily="18" charset="0"/>
            </a:endParaRPr>
          </a:p>
        </p:txBody>
      </p:sp>
      <p:pic>
        <p:nvPicPr>
          <p:cNvPr id="7" name="Picture 2" descr="Resultado de imagen para espermatogonia">
            <a:extLst>
              <a:ext uri="{FF2B5EF4-FFF2-40B4-BE49-F238E27FC236}">
                <a16:creationId xmlns:a16="http://schemas.microsoft.com/office/drawing/2014/main" xmlns="" id="{BEE23CC1-4685-40FD-85AA-285972FA9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646"/>
          <a:stretch/>
        </p:blipFill>
        <p:spPr bwMode="auto">
          <a:xfrm>
            <a:off x="357808" y="1077287"/>
            <a:ext cx="11476383" cy="4215441"/>
          </a:xfrm>
          <a:prstGeom prst="rect">
            <a:avLst/>
          </a:prstGeom>
          <a:noFill/>
          <a:extLst>
            <a:ext uri="{909E8E84-426E-40DD-AFC4-6F175D3DCCD1}">
              <a14:hiddenFill xmlns:a14="http://schemas.microsoft.com/office/drawing/2010/main">
                <a:solidFill>
                  <a:srgbClr val="FFFFFF"/>
                </a:solidFill>
              </a14:hiddenFill>
            </a:ext>
          </a:extLst>
        </p:spPr>
      </p:pic>
      <p:sp>
        <p:nvSpPr>
          <p:cNvPr id="8" name="Abrir llave 7">
            <a:extLst>
              <a:ext uri="{FF2B5EF4-FFF2-40B4-BE49-F238E27FC236}">
                <a16:creationId xmlns:a16="http://schemas.microsoft.com/office/drawing/2014/main" xmlns="" id="{1B72180C-A602-4CC2-9475-0C6B3166B7C5}"/>
              </a:ext>
            </a:extLst>
          </p:cNvPr>
          <p:cNvSpPr/>
          <p:nvPr/>
        </p:nvSpPr>
        <p:spPr>
          <a:xfrm rot="16200000">
            <a:off x="3958581" y="2320569"/>
            <a:ext cx="636104" cy="6130142"/>
          </a:xfrm>
          <a:prstGeom prst="leftBrac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C" sz="2000" b="1" dirty="0"/>
          </a:p>
        </p:txBody>
      </p:sp>
      <p:sp>
        <p:nvSpPr>
          <p:cNvPr id="9" name="19 Rectángulo">
            <a:extLst>
              <a:ext uri="{FF2B5EF4-FFF2-40B4-BE49-F238E27FC236}">
                <a16:creationId xmlns:a16="http://schemas.microsoft.com/office/drawing/2014/main" xmlns="" id="{A401B0F6-4F8E-4B4B-AF9B-B5EF35F33B37}"/>
              </a:ext>
            </a:extLst>
          </p:cNvPr>
          <p:cNvSpPr/>
          <p:nvPr/>
        </p:nvSpPr>
        <p:spPr>
          <a:xfrm>
            <a:off x="7843384" y="5636349"/>
            <a:ext cx="2005677" cy="40011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lgn="just"/>
            <a:r>
              <a:rPr lang="es-EC" sz="2000" b="1" dirty="0">
                <a:solidFill>
                  <a:schemeClr val="tx1"/>
                </a:solidFill>
                <a:latin typeface="Times New Roman" pitchFamily="18" charset="0"/>
                <a:cs typeface="Times New Roman" pitchFamily="18" charset="0"/>
              </a:rPr>
              <a:t>Espermiogénesis</a:t>
            </a:r>
          </a:p>
        </p:txBody>
      </p:sp>
      <p:sp>
        <p:nvSpPr>
          <p:cNvPr id="10" name="Abrir llave 9">
            <a:extLst>
              <a:ext uri="{FF2B5EF4-FFF2-40B4-BE49-F238E27FC236}">
                <a16:creationId xmlns:a16="http://schemas.microsoft.com/office/drawing/2014/main" xmlns="" id="{8EF9881C-E795-427E-A36E-4852FCED2762}"/>
              </a:ext>
            </a:extLst>
          </p:cNvPr>
          <p:cNvSpPr/>
          <p:nvPr/>
        </p:nvSpPr>
        <p:spPr>
          <a:xfrm rot="16200000">
            <a:off x="8398638" y="3947014"/>
            <a:ext cx="636104" cy="2749965"/>
          </a:xfrm>
          <a:prstGeom prst="leftBrac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EC" sz="2000" b="1" dirty="0"/>
          </a:p>
        </p:txBody>
      </p:sp>
      <p:sp>
        <p:nvSpPr>
          <p:cNvPr id="11" name="Rectángulo 10">
            <a:extLst>
              <a:ext uri="{FF2B5EF4-FFF2-40B4-BE49-F238E27FC236}">
                <a16:creationId xmlns:a16="http://schemas.microsoft.com/office/drawing/2014/main" xmlns="" id="{BBB11B65-E23B-48C9-BCA8-1ED5588058DB}"/>
              </a:ext>
            </a:extLst>
          </p:cNvPr>
          <p:cNvSpPr/>
          <p:nvPr/>
        </p:nvSpPr>
        <p:spPr>
          <a:xfrm>
            <a:off x="223896" y="5891790"/>
            <a:ext cx="2410981" cy="276999"/>
          </a:xfrm>
          <a:prstGeom prst="rect">
            <a:avLst/>
          </a:prstGeom>
        </p:spPr>
        <p:txBody>
          <a:bodyPr wrap="none">
            <a:spAutoFit/>
          </a:bodyPr>
          <a:lstStyle/>
          <a:p>
            <a:r>
              <a:rPr lang="es-EC" sz="1200" dirty="0">
                <a:latin typeface="Times New Roman" panose="02020603050405020304" pitchFamily="18" charset="0"/>
                <a:ea typeface="Times New Roman" panose="02020603050405020304" pitchFamily="18" charset="0"/>
              </a:rPr>
              <a:t>Fuente: (Tabares &amp; Tarazona, 2005)</a:t>
            </a:r>
            <a:endParaRPr lang="es-EC" sz="1200" dirty="0"/>
          </a:p>
        </p:txBody>
      </p:sp>
      <p:pic>
        <p:nvPicPr>
          <p:cNvPr id="12" name="Picture 4">
            <a:extLst>
              <a:ext uri="{FF2B5EF4-FFF2-40B4-BE49-F238E27FC236}">
                <a16:creationId xmlns:a16="http://schemas.microsoft.com/office/drawing/2014/main" xmlns="" id="{A50E22C0-E6F4-4B2F-A396-958ECCA1B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6855" y="6042044"/>
            <a:ext cx="3086100" cy="72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883472"/>
      </p:ext>
    </p:extLst>
  </p:cSld>
  <p:clrMapOvr>
    <a:masterClrMapping/>
  </p:clrMapOvr>
</p:sld>
</file>

<file path=ppt/theme/theme1.xml><?xml version="1.0" encoding="utf-8"?>
<a:theme xmlns:a="http://schemas.openxmlformats.org/drawingml/2006/main" name="tema 2">
  <a:themeElements>
    <a:clrScheme name="Personalizado 5">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TotalTime>
  <Words>1921</Words>
  <Application>Microsoft Office PowerPoint</Application>
  <PresentationFormat>Personalizado</PresentationFormat>
  <Paragraphs>364</Paragraphs>
  <Slides>30</Slides>
  <Notes>29</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30</vt:i4>
      </vt:variant>
    </vt:vector>
  </HeadingPairs>
  <TitlesOfParts>
    <vt:vector size="32" baseType="lpstr">
      <vt:lpstr>tema 2</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REVISIÓN DE LA LITERATURA</vt:lpstr>
      <vt:lpstr>REVISIÓN DE LA LITERATURA</vt:lpstr>
      <vt:lpstr>REVISIÓN DE LA LITERATURA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Bryan Crespo Ordoñez</dc:creator>
  <cp:lastModifiedBy>ESPE</cp:lastModifiedBy>
  <cp:revision>352</cp:revision>
  <dcterms:created xsi:type="dcterms:W3CDTF">2017-05-28T14:45:23Z</dcterms:created>
  <dcterms:modified xsi:type="dcterms:W3CDTF">2019-01-09T17:31:42Z</dcterms:modified>
</cp:coreProperties>
</file>