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8"/>
  </p:notesMasterIdLst>
  <p:sldIdLst>
    <p:sldId id="320" r:id="rId2"/>
    <p:sldId id="411" r:id="rId3"/>
    <p:sldId id="405" r:id="rId4"/>
    <p:sldId id="408" r:id="rId5"/>
    <p:sldId id="439" r:id="rId6"/>
    <p:sldId id="440" r:id="rId7"/>
    <p:sldId id="441" r:id="rId8"/>
    <p:sldId id="442" r:id="rId9"/>
    <p:sldId id="32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16" r:id="rId18"/>
    <p:sldId id="417" r:id="rId19"/>
    <p:sldId id="418" r:id="rId20"/>
    <p:sldId id="450" r:id="rId21"/>
    <p:sldId id="451" r:id="rId22"/>
    <p:sldId id="452" r:id="rId23"/>
    <p:sldId id="453" r:id="rId24"/>
    <p:sldId id="454" r:id="rId25"/>
    <p:sldId id="455" r:id="rId26"/>
    <p:sldId id="457" r:id="rId27"/>
    <p:sldId id="458" r:id="rId28"/>
    <p:sldId id="459" r:id="rId29"/>
    <p:sldId id="460" r:id="rId30"/>
    <p:sldId id="461" r:id="rId31"/>
    <p:sldId id="462" r:id="rId32"/>
    <p:sldId id="358" r:id="rId33"/>
    <p:sldId id="463" r:id="rId34"/>
    <p:sldId id="360" r:id="rId35"/>
    <p:sldId id="362" r:id="rId36"/>
    <p:sldId id="363" r:id="rId37"/>
  </p:sldIdLst>
  <p:sldSz cx="9398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ler" initials="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92" d="100"/>
          <a:sy n="92" d="100"/>
        </p:scale>
        <p:origin x="-810" y="-102"/>
      </p:cViewPr>
      <p:guideLst>
        <p:guide orient="horz" pos="2160"/>
        <p:guide pos="2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Hoja1!$D$10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C7-446A-A1D5-70FAF088A7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C7-446A-A1D5-70FAF088A7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C7-446A-A1D5-70FAF088A7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C7-446A-A1D5-70FAF088A7C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Hoja1!$C$11:$C$14</c:f>
              <c:strCache>
                <c:ptCount val="4"/>
                <c:pt idx="0">
                  <c:v>Holstein</c:v>
                </c:pt>
                <c:pt idx="1">
                  <c:v>F1</c:v>
                </c:pt>
                <c:pt idx="2">
                  <c:v>F2</c:v>
                </c:pt>
                <c:pt idx="3">
                  <c:v>F3</c:v>
                </c:pt>
              </c:strCache>
            </c:strRef>
          </c:cat>
          <c:val>
            <c:numRef>
              <c:f>Hoja1!$D$11:$D$14</c:f>
              <c:numCache>
                <c:formatCode>General</c:formatCode>
                <c:ptCount val="4"/>
                <c:pt idx="0">
                  <c:v>76</c:v>
                </c:pt>
                <c:pt idx="1">
                  <c:v>159</c:v>
                </c:pt>
                <c:pt idx="2">
                  <c:v>32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CC7-446A-A1D5-70FAF088A7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A39ED-0A87-425E-B887-97C2441674B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B0EEDA-5518-4B09-9876-84AD111FA0FD}">
      <dgm:prSet phldrT="[Texto]"/>
      <dgm:spPr/>
      <dgm:t>
        <a:bodyPr/>
        <a:lstStyle/>
        <a:p>
          <a:r>
            <a:rPr lang="es-ES" dirty="0" smtClean="0"/>
            <a:t>Perfil lechero ideal</a:t>
          </a:r>
        </a:p>
        <a:p>
          <a:r>
            <a:rPr lang="es-ES" dirty="0" smtClean="0"/>
            <a:t>Presión de selección </a:t>
          </a:r>
          <a:endParaRPr lang="es-ES" dirty="0"/>
        </a:p>
      </dgm:t>
    </dgm:pt>
    <dgm:pt modelId="{2E70B39E-CDA6-405B-833F-D11A71C91A65}" type="parTrans" cxnId="{F35903BE-793D-4A01-9B33-DACB65A84BB7}">
      <dgm:prSet/>
      <dgm:spPr/>
      <dgm:t>
        <a:bodyPr/>
        <a:lstStyle/>
        <a:p>
          <a:endParaRPr lang="es-ES"/>
        </a:p>
      </dgm:t>
    </dgm:pt>
    <dgm:pt modelId="{BC5155C6-26F5-4AD7-A958-5F32219DEBA6}" type="sibTrans" cxnId="{F35903BE-793D-4A01-9B33-DACB65A84BB7}">
      <dgm:prSet/>
      <dgm:spPr/>
      <dgm:t>
        <a:bodyPr/>
        <a:lstStyle/>
        <a:p>
          <a:endParaRPr lang="es-ES"/>
        </a:p>
      </dgm:t>
    </dgm:pt>
    <dgm:pt modelId="{A6F09CA0-3BDA-40CF-9302-3ECE6BBB0107}">
      <dgm:prSet phldrT="[Texto]" custT="1"/>
      <dgm:spPr/>
      <dgm:t>
        <a:bodyPr/>
        <a:lstStyle/>
        <a:p>
          <a:r>
            <a:rPr lang="es-ES" sz="1050" dirty="0" smtClean="0"/>
            <a:t>Sostenibilidad</a:t>
          </a:r>
        </a:p>
        <a:p>
          <a:r>
            <a:rPr lang="es-ES" sz="1050" dirty="0" smtClean="0"/>
            <a:t>Enfermedades</a:t>
          </a:r>
        </a:p>
        <a:p>
          <a:r>
            <a:rPr lang="es-ES" sz="1050" dirty="0" smtClean="0"/>
            <a:t>Problemas reproductivos</a:t>
          </a:r>
        </a:p>
        <a:p>
          <a:r>
            <a:rPr lang="es-ES" sz="1050" dirty="0" smtClean="0"/>
            <a:t>Consanguinidad</a:t>
          </a:r>
        </a:p>
        <a:p>
          <a:r>
            <a:rPr lang="es-ES" sz="1050" dirty="0" smtClean="0"/>
            <a:t>Caracteres poco heredables </a:t>
          </a:r>
        </a:p>
        <a:p>
          <a:endParaRPr lang="es-ES" sz="900" dirty="0"/>
        </a:p>
      </dgm:t>
    </dgm:pt>
    <dgm:pt modelId="{52BA9202-191C-46C7-B8AC-65AC95F5547B}" type="parTrans" cxnId="{E8A0D28E-31AD-4C02-AB39-08C1338A792B}">
      <dgm:prSet/>
      <dgm:spPr/>
      <dgm:t>
        <a:bodyPr/>
        <a:lstStyle/>
        <a:p>
          <a:endParaRPr lang="es-ES"/>
        </a:p>
      </dgm:t>
    </dgm:pt>
    <dgm:pt modelId="{108F5F34-DF0E-4D2A-9E84-50B08D8CF2CB}" type="sibTrans" cxnId="{E8A0D28E-31AD-4C02-AB39-08C1338A792B}">
      <dgm:prSet/>
      <dgm:spPr/>
      <dgm:t>
        <a:bodyPr/>
        <a:lstStyle/>
        <a:p>
          <a:endParaRPr lang="es-ES"/>
        </a:p>
      </dgm:t>
    </dgm:pt>
    <dgm:pt modelId="{4C4E3AB5-E261-4292-8723-636AC5E08369}" type="pres">
      <dgm:prSet presAssocID="{AD5A39ED-0A87-425E-B887-97C2441674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782F49-32CA-42A8-9572-F23218E978F7}" type="pres">
      <dgm:prSet presAssocID="{AD5A39ED-0A87-425E-B887-97C2441674B6}" presName="divider" presStyleLbl="fgShp" presStyleIdx="0" presStyleCnt="1"/>
      <dgm:spPr/>
    </dgm:pt>
    <dgm:pt modelId="{3B090303-36E2-4DCC-A7E6-754A940C83A1}" type="pres">
      <dgm:prSet presAssocID="{CBB0EEDA-5518-4B09-9876-84AD111FA0FD}" presName="downArrow" presStyleLbl="node1" presStyleIdx="0" presStyleCnt="2"/>
      <dgm:spPr/>
    </dgm:pt>
    <dgm:pt modelId="{3ABEF3B7-F0EC-49D7-9E97-49E794DCF001}" type="pres">
      <dgm:prSet presAssocID="{CBB0EEDA-5518-4B09-9876-84AD111FA0F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021F1-D6D5-4A96-AA86-0DF52042808F}" type="pres">
      <dgm:prSet presAssocID="{A6F09CA0-3BDA-40CF-9302-3ECE6BBB0107}" presName="upArrow" presStyleLbl="node1" presStyleIdx="1" presStyleCnt="2"/>
      <dgm:spPr/>
    </dgm:pt>
    <dgm:pt modelId="{5FE22874-9C51-4015-87E9-2202334F102E}" type="pres">
      <dgm:prSet presAssocID="{A6F09CA0-3BDA-40CF-9302-3ECE6BBB010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5903BE-793D-4A01-9B33-DACB65A84BB7}" srcId="{AD5A39ED-0A87-425E-B887-97C2441674B6}" destId="{CBB0EEDA-5518-4B09-9876-84AD111FA0FD}" srcOrd="0" destOrd="0" parTransId="{2E70B39E-CDA6-405B-833F-D11A71C91A65}" sibTransId="{BC5155C6-26F5-4AD7-A958-5F32219DEBA6}"/>
    <dgm:cxn modelId="{9A8D8EE4-D3B6-4722-A330-5F9A08E3EDB8}" type="presOf" srcId="{CBB0EEDA-5518-4B09-9876-84AD111FA0FD}" destId="{3ABEF3B7-F0EC-49D7-9E97-49E794DCF001}" srcOrd="0" destOrd="0" presId="urn:microsoft.com/office/officeart/2005/8/layout/arrow3"/>
    <dgm:cxn modelId="{B52EB210-BE79-409F-9F90-DA43E29F07AE}" type="presOf" srcId="{A6F09CA0-3BDA-40CF-9302-3ECE6BBB0107}" destId="{5FE22874-9C51-4015-87E9-2202334F102E}" srcOrd="0" destOrd="0" presId="urn:microsoft.com/office/officeart/2005/8/layout/arrow3"/>
    <dgm:cxn modelId="{D8005EB9-5CD1-40F5-95B9-CE94D0B2ED26}" type="presOf" srcId="{AD5A39ED-0A87-425E-B887-97C2441674B6}" destId="{4C4E3AB5-E261-4292-8723-636AC5E08369}" srcOrd="0" destOrd="0" presId="urn:microsoft.com/office/officeart/2005/8/layout/arrow3"/>
    <dgm:cxn modelId="{E8A0D28E-31AD-4C02-AB39-08C1338A792B}" srcId="{AD5A39ED-0A87-425E-B887-97C2441674B6}" destId="{A6F09CA0-3BDA-40CF-9302-3ECE6BBB0107}" srcOrd="1" destOrd="0" parTransId="{52BA9202-191C-46C7-B8AC-65AC95F5547B}" sibTransId="{108F5F34-DF0E-4D2A-9E84-50B08D8CF2CB}"/>
    <dgm:cxn modelId="{0368C17F-BDEB-4F02-A33A-6EBFFBD262F2}" type="presParOf" srcId="{4C4E3AB5-E261-4292-8723-636AC5E08369}" destId="{1A782F49-32CA-42A8-9572-F23218E978F7}" srcOrd="0" destOrd="0" presId="urn:microsoft.com/office/officeart/2005/8/layout/arrow3"/>
    <dgm:cxn modelId="{B90C9488-1A3B-4A76-89AB-352A97415079}" type="presParOf" srcId="{4C4E3AB5-E261-4292-8723-636AC5E08369}" destId="{3B090303-36E2-4DCC-A7E6-754A940C83A1}" srcOrd="1" destOrd="0" presId="urn:microsoft.com/office/officeart/2005/8/layout/arrow3"/>
    <dgm:cxn modelId="{143D92B7-D1A8-4C56-9E61-61A6F9B58904}" type="presParOf" srcId="{4C4E3AB5-E261-4292-8723-636AC5E08369}" destId="{3ABEF3B7-F0EC-49D7-9E97-49E794DCF001}" srcOrd="2" destOrd="0" presId="urn:microsoft.com/office/officeart/2005/8/layout/arrow3"/>
    <dgm:cxn modelId="{0FFD57EB-ADAF-48D8-A43E-76269EF24562}" type="presParOf" srcId="{4C4E3AB5-E261-4292-8723-636AC5E08369}" destId="{C70021F1-D6D5-4A96-AA86-0DF52042808F}" srcOrd="3" destOrd="0" presId="urn:microsoft.com/office/officeart/2005/8/layout/arrow3"/>
    <dgm:cxn modelId="{D39EC7A3-DAF3-4B15-A541-3B663B752194}" type="presParOf" srcId="{4C4E3AB5-E261-4292-8723-636AC5E08369}" destId="{5FE22874-9C51-4015-87E9-2202334F102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5BF8B-7C67-47FB-8D91-CBCDDA3D2043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A13F7A-0E41-47A6-AA97-08B8FDD66712}">
      <dgm:prSet phldrT="[Texto]"/>
      <dgm:spPr/>
      <dgm:t>
        <a:bodyPr/>
        <a:lstStyle/>
        <a:p>
          <a:endParaRPr lang="es-ES" dirty="0"/>
        </a:p>
      </dgm:t>
    </dgm:pt>
    <dgm:pt modelId="{23098D4E-6895-4CAE-8AAD-0D22C0433608}" type="parTrans" cxnId="{9D661FE5-7A5E-404E-BAA9-E801931D18E4}">
      <dgm:prSet/>
      <dgm:spPr/>
      <dgm:t>
        <a:bodyPr/>
        <a:lstStyle/>
        <a:p>
          <a:endParaRPr lang="es-ES"/>
        </a:p>
      </dgm:t>
    </dgm:pt>
    <dgm:pt modelId="{AFEBAE3C-BEDA-441F-BD92-CB8C735C3F0E}" type="sibTrans" cxnId="{9D661FE5-7A5E-404E-BAA9-E801931D18E4}">
      <dgm:prSet/>
      <dgm:spPr/>
      <dgm:t>
        <a:bodyPr/>
        <a:lstStyle/>
        <a:p>
          <a:endParaRPr lang="es-ES"/>
        </a:p>
      </dgm:t>
    </dgm:pt>
    <dgm:pt modelId="{B6801FCE-825A-4C24-A706-58C65F69E424}">
      <dgm:prSet phldrT="[Texto]"/>
      <dgm:spPr/>
      <dgm:t>
        <a:bodyPr/>
        <a:lstStyle/>
        <a:p>
          <a:endParaRPr lang="es-ES" dirty="0"/>
        </a:p>
      </dgm:t>
    </dgm:pt>
    <dgm:pt modelId="{ACAE5582-3CFD-4523-9723-44010916593B}" type="sibTrans" cxnId="{0FDB2533-CB48-4B1D-B7EF-E59759923902}">
      <dgm:prSet/>
      <dgm:spPr/>
      <dgm:t>
        <a:bodyPr/>
        <a:lstStyle/>
        <a:p>
          <a:endParaRPr lang="es-ES"/>
        </a:p>
      </dgm:t>
    </dgm:pt>
    <dgm:pt modelId="{7012409A-8671-4314-92AF-9B0299B20A7C}" type="parTrans" cxnId="{0FDB2533-CB48-4B1D-B7EF-E59759923902}">
      <dgm:prSet/>
      <dgm:spPr/>
      <dgm:t>
        <a:bodyPr/>
        <a:lstStyle/>
        <a:p>
          <a:endParaRPr lang="es-ES"/>
        </a:p>
      </dgm:t>
    </dgm:pt>
    <dgm:pt modelId="{BE302D14-CFFB-4B8D-A6E3-028C992D4AE6}" type="pres">
      <dgm:prSet presAssocID="{20B5BF8B-7C67-47FB-8D91-CBCDDA3D204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D3BFE50-62E0-4BDB-B3B8-C2EF0BAAE2A6}" type="pres">
      <dgm:prSet presAssocID="{B6801FCE-825A-4C24-A706-58C65F69E424}" presName="upArrow" presStyleLbl="node1" presStyleIdx="0" presStyleCnt="2" custLinFactNeighborX="-1061" custLinFactNeighborY="-2516"/>
      <dgm:spPr/>
    </dgm:pt>
    <dgm:pt modelId="{7F28FC06-B268-4340-9E5B-A626E2083433}" type="pres">
      <dgm:prSet presAssocID="{B6801FCE-825A-4C24-A706-58C65F69E42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1A386-0D7E-4A9D-B671-46D95BECD91A}" type="pres">
      <dgm:prSet presAssocID="{A4A13F7A-0E41-47A6-AA97-08B8FDD66712}" presName="downArrow" presStyleLbl="node1" presStyleIdx="1" presStyleCnt="2"/>
      <dgm:spPr/>
    </dgm:pt>
    <dgm:pt modelId="{93666756-22DA-45D2-AFB7-F8B748AD2074}" type="pres">
      <dgm:prSet presAssocID="{A4A13F7A-0E41-47A6-AA97-08B8FDD6671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661FE5-7A5E-404E-BAA9-E801931D18E4}" srcId="{20B5BF8B-7C67-47FB-8D91-CBCDDA3D2043}" destId="{A4A13F7A-0E41-47A6-AA97-08B8FDD66712}" srcOrd="1" destOrd="0" parTransId="{23098D4E-6895-4CAE-8AAD-0D22C0433608}" sibTransId="{AFEBAE3C-BEDA-441F-BD92-CB8C735C3F0E}"/>
    <dgm:cxn modelId="{0FDB2533-CB48-4B1D-B7EF-E59759923902}" srcId="{20B5BF8B-7C67-47FB-8D91-CBCDDA3D2043}" destId="{B6801FCE-825A-4C24-A706-58C65F69E424}" srcOrd="0" destOrd="0" parTransId="{7012409A-8671-4314-92AF-9B0299B20A7C}" sibTransId="{ACAE5582-3CFD-4523-9723-44010916593B}"/>
    <dgm:cxn modelId="{02E3BA46-4236-4BE8-8448-49E0A38542BA}" type="presOf" srcId="{20B5BF8B-7C67-47FB-8D91-CBCDDA3D2043}" destId="{BE302D14-CFFB-4B8D-A6E3-028C992D4AE6}" srcOrd="0" destOrd="0" presId="urn:microsoft.com/office/officeart/2005/8/layout/arrow4"/>
    <dgm:cxn modelId="{D287DDD7-3FD1-4BE9-B579-21E209B27D90}" type="presOf" srcId="{A4A13F7A-0E41-47A6-AA97-08B8FDD66712}" destId="{93666756-22DA-45D2-AFB7-F8B748AD2074}" srcOrd="0" destOrd="0" presId="urn:microsoft.com/office/officeart/2005/8/layout/arrow4"/>
    <dgm:cxn modelId="{C5275506-2ED6-43F3-89AE-F076768F4854}" type="presOf" srcId="{B6801FCE-825A-4C24-A706-58C65F69E424}" destId="{7F28FC06-B268-4340-9E5B-A626E2083433}" srcOrd="0" destOrd="0" presId="urn:microsoft.com/office/officeart/2005/8/layout/arrow4"/>
    <dgm:cxn modelId="{AD044D6A-EC31-4AB3-A538-D961E8D7B6D7}" type="presParOf" srcId="{BE302D14-CFFB-4B8D-A6E3-028C992D4AE6}" destId="{7D3BFE50-62E0-4BDB-B3B8-C2EF0BAAE2A6}" srcOrd="0" destOrd="0" presId="urn:microsoft.com/office/officeart/2005/8/layout/arrow4"/>
    <dgm:cxn modelId="{B837D25E-EFB3-4A32-B7AA-0E88CED8F232}" type="presParOf" srcId="{BE302D14-CFFB-4B8D-A6E3-028C992D4AE6}" destId="{7F28FC06-B268-4340-9E5B-A626E2083433}" srcOrd="1" destOrd="0" presId="urn:microsoft.com/office/officeart/2005/8/layout/arrow4"/>
    <dgm:cxn modelId="{F429E77C-D00B-47E2-822B-1259CA0CCFAC}" type="presParOf" srcId="{BE302D14-CFFB-4B8D-A6E3-028C992D4AE6}" destId="{5F11A386-0D7E-4A9D-B671-46D95BECD91A}" srcOrd="2" destOrd="0" presId="urn:microsoft.com/office/officeart/2005/8/layout/arrow4"/>
    <dgm:cxn modelId="{EA47FFDC-754A-4F3D-B697-CE4D3B52F5C1}" type="presParOf" srcId="{BE302D14-CFFB-4B8D-A6E3-028C992D4AE6}" destId="{93666756-22DA-45D2-AFB7-F8B748AD207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82F49-32CA-42A8-9572-F23218E978F7}">
      <dsp:nvSpPr>
        <dsp:cNvPr id="0" name=""/>
        <dsp:cNvSpPr/>
      </dsp:nvSpPr>
      <dsp:spPr>
        <a:xfrm rot="21300000">
          <a:off x="13479" y="1411420"/>
          <a:ext cx="4365529" cy="4999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0303-36E2-4DCC-A7E6-754A940C83A1}">
      <dsp:nvSpPr>
        <dsp:cNvPr id="0" name=""/>
        <dsp:cNvSpPr/>
      </dsp:nvSpPr>
      <dsp:spPr>
        <a:xfrm>
          <a:off x="527098" y="166137"/>
          <a:ext cx="1317746" cy="132910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EF3B7-F0EC-49D7-9E97-49E794DCF001}">
      <dsp:nvSpPr>
        <dsp:cNvPr id="0" name=""/>
        <dsp:cNvSpPr/>
      </dsp:nvSpPr>
      <dsp:spPr>
        <a:xfrm>
          <a:off x="2328018" y="0"/>
          <a:ext cx="1405596" cy="139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Perfil lechero ideal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Presión de selección </a:t>
          </a:r>
          <a:endParaRPr lang="es-ES" sz="1600" kern="1200" dirty="0"/>
        </a:p>
      </dsp:txBody>
      <dsp:txXfrm>
        <a:off x="2328018" y="0"/>
        <a:ext cx="1405596" cy="1395558"/>
      </dsp:txXfrm>
    </dsp:sp>
    <dsp:sp modelId="{C70021F1-D6D5-4A96-AA86-0DF52042808F}">
      <dsp:nvSpPr>
        <dsp:cNvPr id="0" name=""/>
        <dsp:cNvSpPr/>
      </dsp:nvSpPr>
      <dsp:spPr>
        <a:xfrm>
          <a:off x="2547643" y="1827517"/>
          <a:ext cx="1317746" cy="132910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22874-9C51-4015-87E9-2202334F102E}">
      <dsp:nvSpPr>
        <dsp:cNvPr id="0" name=""/>
        <dsp:cNvSpPr/>
      </dsp:nvSpPr>
      <dsp:spPr>
        <a:xfrm>
          <a:off x="658873" y="1927200"/>
          <a:ext cx="1405596" cy="139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Sostenibilidad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Enfermedades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Problemas reproductivos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Consanguinidad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Caracteres poco heredables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658873" y="1927200"/>
        <a:ext cx="1405596" cy="1395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BFE50-62E0-4BDB-B3B8-C2EF0BAAE2A6}">
      <dsp:nvSpPr>
        <dsp:cNvPr id="0" name=""/>
        <dsp:cNvSpPr/>
      </dsp:nvSpPr>
      <dsp:spPr>
        <a:xfrm>
          <a:off x="0" y="0"/>
          <a:ext cx="1449521" cy="165926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8FC06-B268-4340-9E5B-A626E2083433}">
      <dsp:nvSpPr>
        <dsp:cNvPr id="0" name=""/>
        <dsp:cNvSpPr/>
      </dsp:nvSpPr>
      <dsp:spPr>
        <a:xfrm>
          <a:off x="1495422" y="0"/>
          <a:ext cx="2459793" cy="16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495422" y="0"/>
        <a:ext cx="2459793" cy="1659268"/>
      </dsp:txXfrm>
    </dsp:sp>
    <dsp:sp modelId="{5F11A386-0D7E-4A9D-B671-46D95BECD91A}">
      <dsp:nvSpPr>
        <dsp:cNvPr id="0" name=""/>
        <dsp:cNvSpPr/>
      </dsp:nvSpPr>
      <dsp:spPr>
        <a:xfrm>
          <a:off x="437272" y="1797540"/>
          <a:ext cx="1449521" cy="165926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66756-22DA-45D2-AFB7-F8B748AD2074}">
      <dsp:nvSpPr>
        <dsp:cNvPr id="0" name=""/>
        <dsp:cNvSpPr/>
      </dsp:nvSpPr>
      <dsp:spPr>
        <a:xfrm>
          <a:off x="1930278" y="1797540"/>
          <a:ext cx="2459793" cy="165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930278" y="1797540"/>
        <a:ext cx="2459793" cy="1659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21/12/2018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79500" y="685800"/>
            <a:ext cx="469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398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398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69900" y="6245225"/>
            <a:ext cx="21928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210984" y="6245225"/>
            <a:ext cx="29760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69900" y="6245225"/>
            <a:ext cx="21928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210984" y="6245225"/>
            <a:ext cx="297603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398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23529" y="260351"/>
            <a:ext cx="814167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36811" y="188640"/>
            <a:ext cx="296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0" y="274638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9900" y="1600201"/>
            <a:ext cx="8458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13550" y="274639"/>
            <a:ext cx="21145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9900" y="274639"/>
            <a:ext cx="618701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0" y="274638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0531" y="1556793"/>
            <a:ext cx="8458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2377" y="4406901"/>
            <a:ext cx="79883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2377" y="2906713"/>
            <a:ext cx="79883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0" y="274638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9900" y="1600201"/>
            <a:ext cx="415078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77317" y="1600201"/>
            <a:ext cx="415078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0" y="274638"/>
            <a:ext cx="8458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9900" y="1535113"/>
            <a:ext cx="41524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900" y="2174875"/>
            <a:ext cx="415241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74054" y="1535113"/>
            <a:ext cx="41540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74054" y="2174875"/>
            <a:ext cx="41540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0" y="274638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901" y="273050"/>
            <a:ext cx="309187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74357" y="273051"/>
            <a:ext cx="525374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9901" y="1435101"/>
            <a:ext cx="309187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2074" y="4800600"/>
            <a:ext cx="56388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42074" y="612775"/>
            <a:ext cx="5638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42074" y="5367338"/>
            <a:ext cx="5638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398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6"/>
            <a:ext cx="810414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6106" y="6296025"/>
            <a:ext cx="684455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6106" y="6245225"/>
            <a:ext cx="6844551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845239" y="5906861"/>
            <a:ext cx="252040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34704" y="3172326"/>
            <a:ext cx="562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458640" y="836712"/>
            <a:ext cx="7344816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None/>
            </a:pP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DEPARTAMENTO </a:t>
            </a:r>
            <a:r>
              <a:rPr lang="es-E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6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CIENCIAS </a:t>
            </a:r>
            <a:r>
              <a:rPr lang="es-E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600" b="1" spc="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16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VIDA </a:t>
            </a:r>
            <a:r>
              <a:rPr lang="es-E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DE </a:t>
            </a:r>
            <a:r>
              <a:rPr lang="es-ES" sz="1600" b="1" spc="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ES" sz="1600" b="1" spc="1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b="1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AGRICULTURA</a:t>
            </a:r>
            <a:br>
              <a:rPr lang="es-ES" sz="1600" b="1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CARRERA DE INGENIERÍA AGROPECUARIA</a:t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TRABAJO DE TITULACIÓN PREVIO A LA OBTENCIÓN DEL TÍTULO DE:  INGENIERO AGROPECUARIO</a:t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TEMA: “EVALUACIÓN DE PARÁMETROS PRODUCTIVOS Y REPRODUCTIVOS DE LA CRUZA BOVINA MONTBÉLIARDE CON HOLSTEIN EN LA HACIENDA EL PRADO, CANTÓN RUMIÑAHUI, PROVINCIA DE PICHINCHA”</a:t>
            </a: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REVELO PAREDES LUIS MIGUEL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DIRECTOR: </a:t>
            </a:r>
            <a:r>
              <a:rPr lang="es-EC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ING. VELA TORMEN DIEGO  ALONSO </a:t>
            </a: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6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4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SANGOLQUÍ</a:t>
            </a:r>
            <a:br>
              <a:rPr lang="es-ES" sz="14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4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s-E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360.espe.edu.ec/images/Sedes/5/IASA%20I.jpg">
            <a:extLst>
              <a:ext uri="{FF2B5EF4-FFF2-40B4-BE49-F238E27FC236}">
                <a16:creationId xmlns:a16="http://schemas.microsoft.com/office/drawing/2014/main" xmlns="" id="{079C1B47-29E6-EB45-8AEE-3CB9CBD0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1408" y="0"/>
            <a:ext cx="936104" cy="9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17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Características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generales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manejo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hato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520" y="1417638"/>
            <a:ext cx="8458200" cy="4525963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El manejo del </a:t>
            </a:r>
            <a:r>
              <a:rPr lang="es-ES" dirty="0" smtClean="0">
                <a:solidFill>
                  <a:schemeClr val="tx1"/>
                </a:solidFill>
              </a:rPr>
              <a:t>hato se </a:t>
            </a:r>
            <a:r>
              <a:rPr lang="es-ES" dirty="0">
                <a:solidFill>
                  <a:schemeClr val="tx1"/>
                </a:solidFill>
              </a:rPr>
              <a:t>lo realiza bajo </a:t>
            </a:r>
            <a:r>
              <a:rPr lang="es-ES" dirty="0" smtClean="0">
                <a:solidFill>
                  <a:schemeClr val="tx1"/>
                </a:solidFill>
              </a:rPr>
              <a:t>pastoreo (100 has), </a:t>
            </a:r>
            <a:r>
              <a:rPr lang="es-ES" dirty="0">
                <a:solidFill>
                  <a:schemeClr val="tx1"/>
                </a:solidFill>
              </a:rPr>
              <a:t>adicionalmente se suplementa con sales </a:t>
            </a:r>
            <a:r>
              <a:rPr lang="es-ES" dirty="0" smtClean="0">
                <a:solidFill>
                  <a:schemeClr val="tx1"/>
                </a:solidFill>
              </a:rPr>
              <a:t>minerales. 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En promedio se ordenan 80 vacas.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Las pasturas </a:t>
            </a:r>
            <a:r>
              <a:rPr lang="es-ES" dirty="0" smtClean="0">
                <a:solidFill>
                  <a:schemeClr val="tx1"/>
                </a:solidFill>
              </a:rPr>
              <a:t>están compuestas </a:t>
            </a:r>
            <a:r>
              <a:rPr lang="es-ES" dirty="0" smtClean="0">
                <a:solidFill>
                  <a:schemeClr val="tx1"/>
                </a:solidFill>
              </a:rPr>
              <a:t>por </a:t>
            </a:r>
            <a:r>
              <a:rPr lang="es-ES" dirty="0" err="1">
                <a:solidFill>
                  <a:schemeClr val="tx1"/>
                </a:solidFill>
              </a:rPr>
              <a:t>ray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grass</a:t>
            </a:r>
            <a:r>
              <a:rPr lang="es-ES" dirty="0">
                <a:solidFill>
                  <a:schemeClr val="tx1"/>
                </a:solidFill>
              </a:rPr>
              <a:t>, trébol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    blanco</a:t>
            </a:r>
            <a:r>
              <a:rPr lang="es-ES" dirty="0">
                <a:solidFill>
                  <a:schemeClr val="tx1"/>
                </a:solidFill>
              </a:rPr>
              <a:t>, trébol rojo y </a:t>
            </a:r>
            <a:r>
              <a:rPr lang="es-ES" dirty="0" err="1" smtClean="0">
                <a:solidFill>
                  <a:schemeClr val="tx1"/>
                </a:solidFill>
              </a:rPr>
              <a:t>kikuyo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dirty="0">
                <a:solidFill>
                  <a:schemeClr val="tx1"/>
                </a:solidFill>
              </a:rPr>
              <a:t>Se realizan chequeos veterinarios y ginecológicos cada 15 </a:t>
            </a:r>
            <a:r>
              <a:rPr lang="es-ES" dirty="0" smtClean="0">
                <a:solidFill>
                  <a:schemeClr val="tx1"/>
                </a:solidFill>
              </a:rPr>
              <a:t>días.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Se </a:t>
            </a:r>
            <a:r>
              <a:rPr lang="es-ES" dirty="0">
                <a:solidFill>
                  <a:schemeClr val="tx1"/>
                </a:solidFill>
              </a:rPr>
              <a:t>utiliza inseminación </a:t>
            </a:r>
            <a:r>
              <a:rPr lang="es-ES" dirty="0" smtClean="0">
                <a:solidFill>
                  <a:schemeClr val="tx1"/>
                </a:solidFill>
              </a:rPr>
              <a:t>artificial, bajo </a:t>
            </a:r>
            <a:r>
              <a:rPr lang="es-ES" dirty="0">
                <a:solidFill>
                  <a:schemeClr val="tx1"/>
                </a:solidFill>
              </a:rPr>
              <a:t>protocolo de sincronización de celos, y a celo natural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dirty="0">
                <a:solidFill>
                  <a:schemeClr val="tx1"/>
                </a:solidFill>
              </a:rPr>
              <a:t>Los descartes se dan por   problemas reproductivos, bajos producciones, </a:t>
            </a:r>
            <a:r>
              <a:rPr lang="es-ES" dirty="0" smtClean="0">
                <a:solidFill>
                  <a:schemeClr val="tx1"/>
                </a:solidFill>
              </a:rPr>
              <a:t>edad y </a:t>
            </a:r>
            <a:r>
              <a:rPr lang="es-ES" dirty="0">
                <a:solidFill>
                  <a:schemeClr val="tx1"/>
                </a:solidFill>
              </a:rPr>
              <a:t>condiciones </a:t>
            </a:r>
            <a:r>
              <a:rPr lang="es-ES" dirty="0" smtClean="0">
                <a:solidFill>
                  <a:schemeClr val="tx1"/>
                </a:solidFill>
              </a:rPr>
              <a:t>sanitarias.</a:t>
            </a: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Fuentes de información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31" y="897834"/>
            <a:ext cx="3653036" cy="25910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902" y="3486858"/>
            <a:ext cx="3456384" cy="28328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008" y="858890"/>
            <a:ext cx="3858178" cy="26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76" y="296447"/>
            <a:ext cx="1179597" cy="900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1" y="1196752"/>
            <a:ext cx="9040126" cy="38951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51" y="4932903"/>
            <a:ext cx="9142885" cy="9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531" y="413793"/>
            <a:ext cx="84582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 Descripción de los animales en el estudio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531" y="1340768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err="1" smtClean="0">
                <a:solidFill>
                  <a:schemeClr val="tx1"/>
                </a:solidFill>
              </a:rPr>
              <a:t>Objeto</a:t>
            </a:r>
            <a:r>
              <a:rPr lang="en-US" sz="2000" u="sng" dirty="0" smtClean="0">
                <a:solidFill>
                  <a:schemeClr val="tx1"/>
                </a:solidFill>
              </a:rPr>
              <a:t> </a:t>
            </a:r>
            <a:r>
              <a:rPr lang="en-US" sz="2000" u="sng" dirty="0">
                <a:solidFill>
                  <a:schemeClr val="tx1"/>
                </a:solidFill>
              </a:rPr>
              <a:t>del </a:t>
            </a:r>
            <a:r>
              <a:rPr lang="en-US" sz="2000" u="sng" dirty="0" smtClean="0">
                <a:solidFill>
                  <a:schemeClr val="tx1"/>
                </a:solidFill>
              </a:rPr>
              <a:t>estudio: </a:t>
            </a:r>
            <a:r>
              <a:rPr lang="es-ES" sz="2000" dirty="0">
                <a:solidFill>
                  <a:schemeClr val="tx1"/>
                </a:solidFill>
              </a:rPr>
              <a:t>V</a:t>
            </a:r>
            <a:r>
              <a:rPr lang="es-ES" sz="2000" dirty="0" smtClean="0">
                <a:solidFill>
                  <a:schemeClr val="tx1"/>
                </a:solidFill>
              </a:rPr>
              <a:t>acas </a:t>
            </a:r>
            <a:r>
              <a:rPr lang="es-ES" sz="2000" dirty="0">
                <a:solidFill>
                  <a:schemeClr val="tx1"/>
                </a:solidFill>
              </a:rPr>
              <a:t>del hato lechero </a:t>
            </a:r>
            <a:r>
              <a:rPr lang="es-ES" sz="2000" dirty="0" smtClean="0">
                <a:solidFill>
                  <a:schemeClr val="tx1"/>
                </a:solidFill>
              </a:rPr>
              <a:t>con </a:t>
            </a:r>
            <a:r>
              <a:rPr lang="es-ES" sz="2000" dirty="0">
                <a:solidFill>
                  <a:schemeClr val="tx1"/>
                </a:solidFill>
              </a:rPr>
              <a:t>registros productivos </a:t>
            </a:r>
            <a:r>
              <a:rPr lang="es-ES" sz="2000" dirty="0" smtClean="0">
                <a:solidFill>
                  <a:schemeClr val="tx1"/>
                </a:solidFill>
              </a:rPr>
              <a:t>y reproductivos </a:t>
            </a:r>
            <a:r>
              <a:rPr lang="es-ES" sz="2000" dirty="0">
                <a:solidFill>
                  <a:schemeClr val="tx1"/>
                </a:solidFill>
              </a:rPr>
              <a:t>desde el año </a:t>
            </a:r>
            <a:r>
              <a:rPr lang="es-ES" sz="2000" dirty="0" smtClean="0">
                <a:solidFill>
                  <a:schemeClr val="tx1"/>
                </a:solidFill>
              </a:rPr>
              <a:t>2008 (Edad entre 3 y 12 años).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En 2010 </a:t>
            </a:r>
            <a:r>
              <a:rPr lang="es-ES" sz="2000" dirty="0">
                <a:solidFill>
                  <a:schemeClr val="tx1"/>
                </a:solidFill>
              </a:rPr>
              <a:t>se implementó un cruce absorbente utilizando la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     raza </a:t>
            </a:r>
            <a:r>
              <a:rPr lang="es-ES" sz="2000" dirty="0">
                <a:solidFill>
                  <a:schemeClr val="tx1"/>
                </a:solidFill>
              </a:rPr>
              <a:t>Montbéliarde para el cruce de todas las </a:t>
            </a:r>
            <a:r>
              <a:rPr lang="es-ES" sz="2000" dirty="0" smtClean="0">
                <a:solidFill>
                  <a:schemeClr val="tx1"/>
                </a:solidFill>
              </a:rPr>
              <a:t>hembras ( Holstein).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Actualmente </a:t>
            </a:r>
            <a:r>
              <a:rPr lang="es-ES" sz="2000" dirty="0" smtClean="0">
                <a:solidFill>
                  <a:schemeClr val="tx1"/>
                </a:solidFill>
              </a:rPr>
              <a:t>existe una baja </a:t>
            </a:r>
            <a:r>
              <a:rPr lang="es-ES" sz="2000" dirty="0">
                <a:solidFill>
                  <a:schemeClr val="tx1"/>
                </a:solidFill>
              </a:rPr>
              <a:t>proporción de vacas Holstein, y en </a:t>
            </a:r>
            <a:r>
              <a:rPr lang="es-ES" sz="2000" dirty="0" smtClean="0">
                <a:solidFill>
                  <a:schemeClr val="tx1"/>
                </a:solidFill>
              </a:rPr>
              <a:t>su mayoría </a:t>
            </a:r>
            <a:r>
              <a:rPr lang="es-ES" sz="2000" dirty="0">
                <a:solidFill>
                  <a:schemeClr val="tx1"/>
                </a:solidFill>
              </a:rPr>
              <a:t>se tiene en inventario animales mezclados de las filiales F1, F2, F3 y F4 de </a:t>
            </a:r>
            <a:r>
              <a:rPr lang="es-ES" sz="2000" dirty="0" smtClean="0">
                <a:solidFill>
                  <a:schemeClr val="tx1"/>
                </a:solidFill>
              </a:rPr>
              <a:t>la cruza </a:t>
            </a:r>
            <a:r>
              <a:rPr lang="es-ES" sz="2000" dirty="0">
                <a:solidFill>
                  <a:schemeClr val="tx1"/>
                </a:solidFill>
              </a:rPr>
              <a:t>Montbéliarde x </a:t>
            </a:r>
            <a:r>
              <a:rPr lang="es-ES" sz="2000" dirty="0" smtClean="0">
                <a:solidFill>
                  <a:schemeClr val="tx1"/>
                </a:solidFill>
              </a:rPr>
              <a:t>Holstein.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72" y="4077072"/>
            <a:ext cx="4704691" cy="20056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890" y="4689389"/>
            <a:ext cx="20383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0" dirty="0">
                <a:solidFill>
                  <a:schemeClr val="tx1"/>
                </a:solidFill>
                <a:effectLst/>
              </a:rPr>
              <a:t>Variables de estudio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Producción de leche por lactancia en litros ajustada a 305 días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Edad</a:t>
            </a:r>
            <a:r>
              <a:rPr lang="en-US" dirty="0">
                <a:solidFill>
                  <a:schemeClr val="tx1"/>
                </a:solidFill>
              </a:rPr>
              <a:t> al primer </a:t>
            </a:r>
            <a:r>
              <a:rPr lang="en-US" dirty="0" err="1" smtClean="0">
                <a:solidFill>
                  <a:schemeClr val="tx1"/>
                </a:solidFill>
              </a:rPr>
              <a:t>parto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Intervalo</a:t>
            </a:r>
            <a:r>
              <a:rPr lang="en-US" dirty="0">
                <a:solidFill>
                  <a:schemeClr val="tx1"/>
                </a:solidFill>
              </a:rPr>
              <a:t> entre </a:t>
            </a:r>
            <a:r>
              <a:rPr lang="en-US" dirty="0" err="1" smtClean="0">
                <a:solidFill>
                  <a:schemeClr val="tx1"/>
                </a:solidFill>
              </a:rPr>
              <a:t>partos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Días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abiertos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dirty="0">
                <a:solidFill>
                  <a:schemeClr val="tx1"/>
                </a:solidFill>
              </a:rPr>
              <a:t>Número de servicios por </a:t>
            </a:r>
            <a:r>
              <a:rPr lang="es-ES" dirty="0" smtClean="0">
                <a:solidFill>
                  <a:schemeClr val="tx1"/>
                </a:solidFill>
              </a:rPr>
              <a:t>concepción.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err="1">
                <a:solidFill>
                  <a:schemeClr val="tx1"/>
                </a:solidFill>
                <a:effectLst/>
              </a:rPr>
              <a:t>Diseño</a:t>
            </a:r>
            <a:r>
              <a:rPr lang="en-US" i="0" dirty="0">
                <a:solidFill>
                  <a:schemeClr val="tx1"/>
                </a:solidFill>
                <a:effectLst/>
              </a:rPr>
              <a:t> experimental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err="1">
                <a:solidFill>
                  <a:schemeClr val="tx1"/>
                </a:solidFill>
              </a:rPr>
              <a:t>Yijk</a:t>
            </a:r>
            <a:r>
              <a:rPr lang="es-ES" dirty="0">
                <a:solidFill>
                  <a:schemeClr val="tx1"/>
                </a:solidFill>
              </a:rPr>
              <a:t> = μ + αi + βj(i) + </a:t>
            </a:r>
            <a:r>
              <a:rPr lang="es-ES" dirty="0" err="1">
                <a:solidFill>
                  <a:schemeClr val="tx1"/>
                </a:solidFill>
              </a:rPr>
              <a:t>εk</a:t>
            </a:r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 err="1">
                <a:solidFill>
                  <a:schemeClr val="tx1"/>
                </a:solidFill>
              </a:rPr>
              <a:t>ij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Donde: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μ es la media global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αi es el efecto del i-</a:t>
            </a:r>
            <a:r>
              <a:rPr lang="es-ES" dirty="0" err="1">
                <a:solidFill>
                  <a:schemeClr val="tx1"/>
                </a:solidFill>
              </a:rPr>
              <a:t>esima</a:t>
            </a:r>
            <a:r>
              <a:rPr lang="es-ES" dirty="0">
                <a:solidFill>
                  <a:schemeClr val="tx1"/>
                </a:solidFill>
              </a:rPr>
              <a:t> raza (cruza o pura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βj(i) es efecto del j-</a:t>
            </a:r>
            <a:r>
              <a:rPr lang="es-ES" dirty="0" err="1">
                <a:solidFill>
                  <a:schemeClr val="tx1"/>
                </a:solidFill>
              </a:rPr>
              <a:t>esima</a:t>
            </a:r>
            <a:r>
              <a:rPr lang="es-ES" dirty="0">
                <a:solidFill>
                  <a:schemeClr val="tx1"/>
                </a:solidFill>
              </a:rPr>
              <a:t> filial, que está anidada en el nivel i de la raza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 err="1">
                <a:solidFill>
                  <a:schemeClr val="tx1"/>
                </a:solidFill>
              </a:rPr>
              <a:t>εk</a:t>
            </a:r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 err="1">
                <a:solidFill>
                  <a:schemeClr val="tx1"/>
                </a:solidFill>
              </a:rPr>
              <a:t>ij</a:t>
            </a:r>
            <a:r>
              <a:rPr lang="es-ES" dirty="0">
                <a:solidFill>
                  <a:schemeClr val="tx1"/>
                </a:solidFill>
              </a:rPr>
              <a:t>) es el error aleatorio </a:t>
            </a:r>
            <a:br>
              <a:rPr lang="es-E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512" y="1267890"/>
            <a:ext cx="8458200" cy="4525963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total </a:t>
            </a:r>
            <a:r>
              <a:rPr lang="en-US" sz="1800" dirty="0" err="1">
                <a:solidFill>
                  <a:schemeClr val="tx1"/>
                </a:solidFill>
              </a:rPr>
              <a:t>fueron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analizadas</a:t>
            </a:r>
            <a:r>
              <a:rPr lang="en-US" sz="1800" dirty="0">
                <a:solidFill>
                  <a:schemeClr val="tx1"/>
                </a:solidFill>
              </a:rPr>
              <a:t> 277 </a:t>
            </a:r>
            <a:r>
              <a:rPr lang="en-US" sz="1800" dirty="0" err="1" smtClean="0">
                <a:solidFill>
                  <a:schemeClr val="tx1"/>
                </a:solidFill>
              </a:rPr>
              <a:t>lactancias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correspondientes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 146 </a:t>
            </a:r>
            <a:r>
              <a:rPr lang="en-US" sz="1800" dirty="0" err="1" smtClean="0">
                <a:solidFill>
                  <a:schemeClr val="tx1"/>
                </a:solidFill>
              </a:rPr>
              <a:t>vacas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xmlns="" id="{B6B2460E-2B01-4EB8-86E3-847845BE7EEA}"/>
              </a:ext>
            </a:extLst>
          </p:cNvPr>
          <p:cNvSpPr txBox="1">
            <a:spLocks/>
          </p:cNvSpPr>
          <p:nvPr/>
        </p:nvSpPr>
        <p:spPr>
          <a:xfrm>
            <a:off x="504010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</a:t>
            </a:r>
            <a:r>
              <a:rPr lang="es-EC" sz="3600" i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DISCUSIÓN </a:t>
            </a:r>
            <a:endParaRPr lang="es-EC" sz="3600" i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1" y="1736377"/>
            <a:ext cx="6709451" cy="2160240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039976"/>
              </p:ext>
            </p:extLst>
          </p:nvPr>
        </p:nvGraphicFramePr>
        <p:xfrm>
          <a:off x="1890688" y="4005064"/>
          <a:ext cx="3600400" cy="269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2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0" dirty="0">
                <a:solidFill>
                  <a:schemeClr val="tx1"/>
                </a:solidFill>
                <a:effectLst/>
              </a:rPr>
              <a:t>Análisis producción por lactancia ajustada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600" dirty="0">
                <a:solidFill>
                  <a:schemeClr val="tx1"/>
                </a:solidFill>
              </a:rPr>
              <a:t>Los datos fueron condensados en función al número de registros obtenidos, de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esta manera se realizaron los análisis correspondientes por lactancia, agrupando las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lactancias a partir de la tercera, debido al número limitado de datos disponibles en esas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 smtClean="0">
                <a:solidFill>
                  <a:schemeClr val="tx1"/>
                </a:solidFill>
              </a:rPr>
              <a:t>categorías. 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6480"/>
          <a:stretch/>
        </p:blipFill>
        <p:spPr>
          <a:xfrm>
            <a:off x="954584" y="2780928"/>
            <a:ext cx="5772150" cy="30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08" y="1136"/>
            <a:ext cx="7344816" cy="58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20" y="260647"/>
            <a:ext cx="6038850" cy="2009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0" y="2303405"/>
            <a:ext cx="5943600" cy="19240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4" y="4227455"/>
            <a:ext cx="6029325" cy="22193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726734" y="764704"/>
            <a:ext cx="2671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</a:t>
            </a:r>
            <a:r>
              <a:rPr lang="es-EC" dirty="0" err="1"/>
              <a:t>Piccand</a:t>
            </a:r>
            <a:r>
              <a:rPr lang="es-EC" dirty="0"/>
              <a:t>, y otros, 2014</a:t>
            </a:r>
            <a:r>
              <a:rPr lang="es-EC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Cruzas </a:t>
            </a:r>
            <a:r>
              <a:rPr lang="es-ES" dirty="0"/>
              <a:t>Montbéliarde x Holstein tuvieron menor producción de leche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xmlns="" id="{B6B2460E-2B01-4EB8-86E3-847845BE7EEA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ANTECEDENTES</a:t>
            </a:r>
            <a:endParaRPr kumimoji="0" lang="es-EC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952" y="1484784"/>
            <a:ext cx="4543425" cy="321945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6363966"/>
              </p:ext>
            </p:extLst>
          </p:nvPr>
        </p:nvGraphicFramePr>
        <p:xfrm>
          <a:off x="162496" y="1546401"/>
          <a:ext cx="4392488" cy="332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8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</a:rPr>
              <a:t>Análisis de la edad al primer parto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544" y="2060848"/>
            <a:ext cx="516746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568" y="404664"/>
            <a:ext cx="6840760" cy="54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92" y="908720"/>
            <a:ext cx="5429250" cy="18954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92" y="2996952"/>
            <a:ext cx="5467350" cy="17240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31248" y="688673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Piccand</a:t>
            </a:r>
            <a:r>
              <a:rPr lang="es-EC" sz="1600" dirty="0"/>
              <a:t>, y otros, 2014)</a:t>
            </a:r>
            <a:r>
              <a:rPr lang="es-ES" sz="1600" dirty="0"/>
              <a:t> 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Cruzas </a:t>
            </a:r>
            <a:r>
              <a:rPr lang="es-ES" sz="1600" dirty="0"/>
              <a:t>Montbéliarde x Holstein mejoraron en reproducción. </a:t>
            </a:r>
            <a:endParaRPr lang="en-U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949446" y="2282349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 err="1"/>
              <a:t>Hazel</a:t>
            </a:r>
            <a:r>
              <a:rPr lang="es-ES" sz="1600" dirty="0"/>
              <a:t> , </a:t>
            </a:r>
            <a:r>
              <a:rPr lang="es-ES" sz="1600" dirty="0" err="1"/>
              <a:t>Heins</a:t>
            </a:r>
            <a:r>
              <a:rPr lang="es-ES" sz="1600" dirty="0"/>
              <a:t>, &amp; Hansen , 2017) </a:t>
            </a:r>
            <a:r>
              <a:rPr lang="es-ES" sz="1600" dirty="0" smtClean="0"/>
              <a:t> </a:t>
            </a:r>
          </a:p>
          <a:p>
            <a:endParaRPr lang="es-ES" sz="1600" dirty="0"/>
          </a:p>
          <a:p>
            <a:r>
              <a:rPr lang="es-ES" sz="1600" dirty="0" smtClean="0"/>
              <a:t>El efecto de la selección en Francia manteniendo buena condición corporal.</a:t>
            </a:r>
            <a:endParaRPr lang="en-U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949446" y="4459367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(</a:t>
            </a:r>
            <a:r>
              <a:rPr lang="es-EC" sz="1400" dirty="0" err="1"/>
              <a:t>Hazel</a:t>
            </a:r>
            <a:r>
              <a:rPr lang="es-EC" sz="1400" dirty="0"/>
              <a:t>, </a:t>
            </a:r>
            <a:r>
              <a:rPr lang="es-EC" sz="1400" dirty="0" err="1"/>
              <a:t>Heins</a:t>
            </a:r>
            <a:r>
              <a:rPr lang="es-EC" sz="1400" dirty="0"/>
              <a:t>, </a:t>
            </a:r>
            <a:r>
              <a:rPr lang="es-EC" sz="1400" dirty="0" err="1"/>
              <a:t>Seykora</a:t>
            </a:r>
            <a:r>
              <a:rPr lang="es-EC" sz="1400" dirty="0"/>
              <a:t>, &amp; Hansen, 2014</a:t>
            </a:r>
            <a:r>
              <a:rPr lang="es-EC" sz="1400" dirty="0" smtClean="0"/>
              <a:t>)</a:t>
            </a:r>
          </a:p>
          <a:p>
            <a:endParaRPr lang="es-EC" sz="1400" dirty="0"/>
          </a:p>
          <a:p>
            <a:r>
              <a:rPr lang="es-ES" sz="1400" smtClean="0"/>
              <a:t>La </a:t>
            </a:r>
            <a:r>
              <a:rPr lang="es-ES" sz="1400" dirty="0"/>
              <a:t>fertilidad de la raza Holstein ha declinado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14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Análisis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intervalo</a:t>
            </a:r>
            <a:r>
              <a:rPr lang="en-US" dirty="0">
                <a:solidFill>
                  <a:schemeClr val="tx1"/>
                </a:solidFill>
              </a:rPr>
              <a:t> entre </a:t>
            </a:r>
            <a:r>
              <a:rPr lang="en-US" dirty="0" err="1">
                <a:solidFill>
                  <a:schemeClr val="tx1"/>
                </a:solidFill>
              </a:rPr>
              <a:t>partos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750" y="1196752"/>
            <a:ext cx="8458200" cy="4525963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</a:rPr>
              <a:t>El intervalo entre partos se analizó en 213 lactancias</a:t>
            </a:r>
            <a:r>
              <a:rPr lang="es-ES" sz="1600" dirty="0" smtClean="0">
                <a:solidFill>
                  <a:schemeClr val="tx1"/>
                </a:solidFill>
              </a:rPr>
              <a:t>, se obtuvieron 131 </a:t>
            </a:r>
            <a:r>
              <a:rPr lang="es-ES" sz="1600" dirty="0">
                <a:solidFill>
                  <a:schemeClr val="tx1"/>
                </a:solidFill>
              </a:rPr>
              <a:t>datos de intervalo.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08" y="1916832"/>
            <a:ext cx="6762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68" y="332656"/>
            <a:ext cx="6912768" cy="552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28" y="1988840"/>
            <a:ext cx="6170587" cy="21602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03256" y="908720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</a:t>
            </a:r>
            <a:r>
              <a:rPr lang="es-EC" dirty="0" err="1"/>
              <a:t>Cavestany</a:t>
            </a:r>
            <a:r>
              <a:rPr lang="es-EC" dirty="0"/>
              <a:t>, 1993</a:t>
            </a:r>
            <a:r>
              <a:rPr lang="es-EC" dirty="0" smtClean="0"/>
              <a:t>)</a:t>
            </a:r>
          </a:p>
          <a:p>
            <a:endParaRPr lang="es-EC" dirty="0"/>
          </a:p>
          <a:p>
            <a:r>
              <a:rPr lang="es-EC" dirty="0"/>
              <a:t>Meta 375 días </a:t>
            </a:r>
            <a:endParaRPr lang="es-EC" dirty="0" smtClean="0"/>
          </a:p>
          <a:p>
            <a:endParaRPr lang="es-EC" dirty="0"/>
          </a:p>
          <a:p>
            <a:r>
              <a:rPr lang="es-ES" dirty="0" smtClean="0"/>
              <a:t>Factores </a:t>
            </a:r>
            <a:r>
              <a:rPr lang="es-ES" dirty="0"/>
              <a:t>de manejo reproductivo, muy difíciles de controlar en condiciones de pastoreo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Análisis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días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abiertos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559" y="1916832"/>
            <a:ext cx="607969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24" y="188640"/>
            <a:ext cx="6768752" cy="541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2" y="1412777"/>
            <a:ext cx="5688632" cy="208511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05545" y="1228111"/>
            <a:ext cx="3017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Mendonça</a:t>
            </a:r>
            <a:r>
              <a:rPr lang="en-US" dirty="0"/>
              <a:t>, y </a:t>
            </a:r>
            <a:r>
              <a:rPr lang="en-US" dirty="0" err="1"/>
              <a:t>otros</a:t>
            </a:r>
            <a:r>
              <a:rPr lang="en-US" dirty="0"/>
              <a:t>, 2014</a:t>
            </a:r>
            <a:r>
              <a:rPr lang="en-US" dirty="0" smtClean="0"/>
              <a:t>)</a:t>
            </a:r>
          </a:p>
          <a:p>
            <a:endParaRPr lang="es-EC" dirty="0"/>
          </a:p>
          <a:p>
            <a:r>
              <a:rPr lang="es-ES" dirty="0" smtClean="0"/>
              <a:t>Más de 150 </a:t>
            </a:r>
            <a:r>
              <a:rPr lang="es-ES" dirty="0"/>
              <a:t>días se debe posiblemente a factores de manejo como: </a:t>
            </a:r>
            <a:r>
              <a:rPr lang="es-ES" dirty="0" err="1" smtClean="0"/>
              <a:t>estros</a:t>
            </a:r>
            <a:r>
              <a:rPr lang="es-ES" dirty="0" smtClean="0"/>
              <a:t> </a:t>
            </a:r>
            <a:r>
              <a:rPr lang="es-ES" dirty="0"/>
              <a:t>mal diagnosticados, momento inapropiado de la inseminación, </a:t>
            </a:r>
            <a:r>
              <a:rPr lang="es-ES" dirty="0" err="1"/>
              <a:t>etc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Análisis de servicios por concepción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567" y="1700808"/>
            <a:ext cx="622183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xmlns="" id="{B6B2460E-2B01-4EB8-86E3-847845BE7EEA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PROBLEMA</a:t>
            </a:r>
            <a:endParaRPr kumimoji="0" lang="es-EC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7137" y="455760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6">
                    <a:lumMod val="50000"/>
                  </a:schemeClr>
                </a:solidFill>
              </a:rPr>
              <a:t>$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10568" y="105273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la actualidad las vacas de raza Holstein Friesian de alta genética producen gran cantidad de leche a expensas de su condición corporal, integridad funcional e incluso de su salud, en gran parte debido a la consanguinidad existente.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41" y="2930092"/>
            <a:ext cx="3467100" cy="243840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076906165"/>
              </p:ext>
            </p:extLst>
          </p:nvPr>
        </p:nvGraphicFramePr>
        <p:xfrm>
          <a:off x="4125245" y="2398822"/>
          <a:ext cx="4392488" cy="345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617" y="2192777"/>
            <a:ext cx="2614828" cy="1814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74664" y="404664"/>
            <a:ext cx="640871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4" y="1484784"/>
            <a:ext cx="6580481" cy="22322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219280" y="1400579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</a:t>
            </a:r>
            <a:r>
              <a:rPr lang="es-EC" dirty="0" err="1" smtClean="0"/>
              <a:t>Rodastis</a:t>
            </a:r>
            <a:r>
              <a:rPr lang="es-EC" dirty="0" smtClean="0"/>
              <a:t> &amp; </a:t>
            </a:r>
            <a:r>
              <a:rPr lang="es-EC" dirty="0" err="1" smtClean="0"/>
              <a:t>Blood</a:t>
            </a:r>
            <a:r>
              <a:rPr lang="es-EC" dirty="0" smtClean="0"/>
              <a:t>, 1985)</a:t>
            </a:r>
          </a:p>
          <a:p>
            <a:endParaRPr lang="es-EC" dirty="0"/>
          </a:p>
          <a:p>
            <a:r>
              <a:rPr lang="es-EC" dirty="0" smtClean="0"/>
              <a:t>Meta 1.5 a partir de 2 se considera interferencia.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8" y="764704"/>
            <a:ext cx="8458200" cy="5102028"/>
          </a:xfrm>
        </p:spPr>
        <p:txBody>
          <a:bodyPr/>
          <a:lstStyle/>
          <a:p>
            <a:pPr lvl="0" algn="just"/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la cruza Montbéliarde x Holstein en función de la variable producción de leche ajustada se encontró que la raza Holstein pura es superior en cuanto a tal parámetro en la primera y segunda lactancias. Sin embargo, no se encontró diferencia significativa entre las filiales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E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tercera lactancia la cruza Montbéliarde x Holstein pierde el efecto significativo en la producción de leche por lactancia, debido a que las cruzas mejoran en la producción de leche en esta lactancia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279A837-A90B-4F57-8B05-B7279AFDFE75}"/>
              </a:ext>
            </a:extLst>
          </p:cNvPr>
          <p:cNvSpPr txBox="1"/>
          <p:nvPr/>
        </p:nvSpPr>
        <p:spPr>
          <a:xfrm>
            <a:off x="2837390" y="220375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cuanto a los parámetros reproductivos se puede encontrar que la edad al primer parto es el único en que se encontró  efecto significativo a favor de la cruza. </a:t>
            </a:r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variables intervalo entre partos, días abiertos por concepción y servicios por concepción mostraron efectos significativos entre la cruza y la raza pura ni entre las filiales.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279A837-A90B-4F57-8B05-B7279AFDFE75}"/>
              </a:ext>
            </a:extLst>
          </p:cNvPr>
          <p:cNvSpPr txBox="1"/>
          <p:nvPr/>
        </p:nvSpPr>
        <p:spPr>
          <a:xfrm>
            <a:off x="2837390" y="220375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945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8" y="836712"/>
            <a:ext cx="8458200" cy="5174036"/>
          </a:xfrm>
        </p:spPr>
        <p:txBody>
          <a:bodyPr/>
          <a:lstStyle/>
          <a:p>
            <a:pPr algn="just"/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 evaluar estos paramentos productivos y reproductivos durante más tiempo para vislumbrar los efectos que pudieron ser escondidos en esta investigación por la falta de registros en 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intervalo </a:t>
            </a: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 nutrición para 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</a:t>
            </a:r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mejores parámetros en producción y reproducción acercarse al valor óptimo para este tipo de sistema ganadero. </a:t>
            </a:r>
            <a:endParaRPr lang="es-E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con el uso de la base de datos implementada para el registro productivo de leche y facilitar la toma de decisiones en el plan de mejoramiento genético y selección de animales.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279A837-A90B-4F57-8B05-B7279AFDFE75}"/>
              </a:ext>
            </a:extLst>
          </p:cNvPr>
          <p:cNvSpPr txBox="1"/>
          <p:nvPr/>
        </p:nvSpPr>
        <p:spPr>
          <a:xfrm>
            <a:off x="2538760" y="188640"/>
            <a:ext cx="449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8" y="836712"/>
            <a:ext cx="8458200" cy="5174036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Evaluar los beneficios de las cruzas Montbéliarde x Holstein en cuanto a costos por tratamientos sanitarios, precios de venta de vacas de descarte y crianza de machos para carne. </a:t>
            </a:r>
            <a:endParaRPr lang="es-E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>
                <a:solidFill>
                  <a:schemeClr val="tx1"/>
                </a:solidFill>
              </a:rPr>
              <a:t>Continuar con el sistema de cruzas con Montbéliarde para realizar otra evaluación a futuro con más certeza 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279A837-A90B-4F57-8B05-B7279AFDFE75}"/>
              </a:ext>
            </a:extLst>
          </p:cNvPr>
          <p:cNvSpPr txBox="1"/>
          <p:nvPr/>
        </p:nvSpPr>
        <p:spPr>
          <a:xfrm>
            <a:off x="2538760" y="188640"/>
            <a:ext cx="449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58840" y="2204864"/>
            <a:ext cx="3024336" cy="136207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Gracias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xmlns="" id="{B6B2460E-2B01-4EB8-86E3-847845BE7EEA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39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JUSTIFICACIÓN</a:t>
            </a:r>
            <a:endParaRPr kumimoji="0" lang="es-EC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10568" y="126876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Los cruzamientos permiten </a:t>
            </a:r>
            <a:r>
              <a:rPr lang="es-ES" dirty="0" smtClean="0"/>
              <a:t>obtener ventajas </a:t>
            </a:r>
            <a:r>
              <a:rPr lang="es-ES" dirty="0"/>
              <a:t>debidas a la hibridación, condición en la que se maximiza la </a:t>
            </a:r>
            <a:r>
              <a:rPr lang="es-ES" dirty="0" smtClean="0"/>
              <a:t>heterosis.</a:t>
            </a:r>
          </a:p>
          <a:p>
            <a:endParaRPr lang="es-ES" dirty="0"/>
          </a:p>
          <a:p>
            <a:r>
              <a:rPr lang="es-ES" dirty="0"/>
              <a:t>La complementariedad entre razas ha permitido</a:t>
            </a:r>
            <a:br>
              <a:rPr lang="es-ES" dirty="0"/>
            </a:br>
            <a:r>
              <a:rPr lang="es-ES" dirty="0"/>
              <a:t>solucionar algunos problemas sanitarios, productivos y reproductivos. </a:t>
            </a:r>
            <a:r>
              <a:rPr lang="es-ES" dirty="0" smtClean="0"/>
              <a:t>Adicionalmente, elimina </a:t>
            </a:r>
            <a:r>
              <a:rPr lang="es-ES" dirty="0"/>
              <a:t>los riegos de la consanguinidad. </a:t>
            </a:r>
            <a:br>
              <a:rPr lang="es-ES" dirty="0"/>
            </a:b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96" y="3140968"/>
            <a:ext cx="5591175" cy="26479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16" y="3648755"/>
            <a:ext cx="1434376" cy="7503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930" y="3646764"/>
            <a:ext cx="1476762" cy="9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xmlns="" id="{B6B2460E-2B01-4EB8-86E3-847845BE7E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OBJETIVOS</a:t>
            </a:r>
            <a:endParaRPr kumimoji="0" lang="es-EC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xmlns="" id="{415104A8-0D74-4E7A-9ABD-CD5E576F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35" y="1052736"/>
            <a:ext cx="84582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lnSpc>
                <a:spcPct val="200000"/>
              </a:lnSpc>
              <a:buNone/>
            </a:pPr>
            <a:r>
              <a:rPr lang="es-E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General</a:t>
            </a:r>
            <a:endParaRPr lang="es-EC" sz="1400" b="1" u="sng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parámetros productivos y reproductivos de las cruzas Montbéliarde con</a:t>
            </a:r>
            <a:b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Holstein en la hacienda el Prado en la provincia de Pichincha. </a:t>
            </a:r>
            <a:b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2" indent="0" algn="just">
              <a:lnSpc>
                <a:spcPct val="200000"/>
              </a:lnSpc>
              <a:buNone/>
            </a:pPr>
            <a:r>
              <a:rPr lang="es-ES" sz="1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Específicos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s-EC" sz="1400" u="sng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/>
              <a:buChar char="●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Actualizar los registros de la producción de leche de la hacienda el Prado.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/>
              <a:buChar char="●"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Evaluar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parámetros productivos y reproductivos del cruzamiento Montbéliarde x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Holstein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 todas las lactancias posibles que tienen cada uno de los animales en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estudio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/>
              <a:buChar char="●"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Evaluar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producción de leche por filiales y por partos de vacas de la cruza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Montbéliarde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 Holstein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/>
              <a:buChar char="●"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Evaluar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los parámetros reproductivos de por filiales y por partos de vacas de la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cruza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Montbéliarde x Holstein.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/>
              <a:buChar char="●"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Implementar una base de datos electrónica para mejorar el registro de producción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de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leche individual en el hato</a:t>
            </a:r>
            <a:r>
              <a:rPr lang="es-ES" sz="1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0" dirty="0">
                <a:solidFill>
                  <a:schemeClr val="tx1"/>
                </a:solidFill>
                <a:effectLst/>
              </a:rPr>
              <a:t>Holstein Friesian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900" y="1052736"/>
            <a:ext cx="8754973" cy="4525964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El peso de esta raza varía entre </a:t>
            </a:r>
            <a:r>
              <a:rPr lang="es-ES" sz="2000" dirty="0" smtClean="0">
                <a:solidFill>
                  <a:schemeClr val="tx1"/>
                </a:solidFill>
              </a:rPr>
              <a:t>los 600 </a:t>
            </a:r>
            <a:r>
              <a:rPr lang="es-ES" sz="2000" dirty="0">
                <a:solidFill>
                  <a:schemeClr val="tx1"/>
                </a:solidFill>
              </a:rPr>
              <a:t>a 800 kg. 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Las vaconas reciben el primer servicio a partir de los 350 kg.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El </a:t>
            </a:r>
            <a:r>
              <a:rPr lang="es-ES" sz="2000" dirty="0">
                <a:solidFill>
                  <a:schemeClr val="tx1"/>
                </a:solidFill>
              </a:rPr>
              <a:t>peso de los terneros al nacimiento </a:t>
            </a:r>
            <a:r>
              <a:rPr lang="es-ES" sz="2000" dirty="0" smtClean="0">
                <a:solidFill>
                  <a:schemeClr val="tx1"/>
                </a:solidFill>
              </a:rPr>
              <a:t>esta alrededor </a:t>
            </a:r>
            <a:r>
              <a:rPr lang="es-ES" sz="2000" dirty="0">
                <a:solidFill>
                  <a:schemeClr val="tx1"/>
                </a:solidFill>
              </a:rPr>
              <a:t>de los 41 </a:t>
            </a:r>
            <a:r>
              <a:rPr lang="es-ES" sz="2000" dirty="0" smtClean="0">
                <a:solidFill>
                  <a:schemeClr val="tx1"/>
                </a:solidFill>
              </a:rPr>
              <a:t>kg.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Su potencial de producción de leche actual esta entre 9,000 y 12,000 kg de leche por lactancia. La producción en Ecuador esta en 4,500kg.</a:t>
            </a:r>
          </a:p>
          <a:p>
            <a:r>
              <a:rPr lang="es-ES" sz="2000" dirty="0" smtClean="0">
                <a:solidFill>
                  <a:schemeClr val="tx1"/>
                </a:solidFill>
              </a:rPr>
              <a:t>Relativamente produce menos grasa (3.68%) y proteína (2.84%) que otras razas.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44" y="3861048"/>
            <a:ext cx="4032448" cy="23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Montbéliarde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520" y="1196752"/>
            <a:ext cx="8458200" cy="4525963"/>
          </a:xfrm>
        </p:spPr>
        <p:txBody>
          <a:bodyPr/>
          <a:lstStyle/>
          <a:p>
            <a:r>
              <a:rPr lang="es-ES" sz="2000" dirty="0">
                <a:solidFill>
                  <a:schemeClr val="tx1"/>
                </a:solidFill>
              </a:rPr>
              <a:t>Estas vacas son medianas y robustas </a:t>
            </a:r>
            <a:r>
              <a:rPr lang="es-ES" sz="2000" dirty="0" smtClean="0">
                <a:solidFill>
                  <a:schemeClr val="tx1"/>
                </a:solidFill>
              </a:rPr>
              <a:t>a </a:t>
            </a:r>
            <a:r>
              <a:rPr lang="es-ES" sz="2000" dirty="0">
                <a:solidFill>
                  <a:schemeClr val="tx1"/>
                </a:solidFill>
              </a:rPr>
              <a:t>pesar entre 600 y </a:t>
            </a:r>
            <a:r>
              <a:rPr lang="es-ES" sz="2000" dirty="0" smtClean="0">
                <a:solidFill>
                  <a:schemeClr val="tx1"/>
                </a:solidFill>
              </a:rPr>
              <a:t>800 </a:t>
            </a:r>
            <a:r>
              <a:rPr lang="es-ES" sz="2000" dirty="0">
                <a:solidFill>
                  <a:schemeClr val="tx1"/>
                </a:solidFill>
              </a:rPr>
              <a:t>kg. </a:t>
            </a:r>
            <a:endParaRPr lang="es-ES" sz="2000" dirty="0" smtClean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Entre sus principales </a:t>
            </a:r>
            <a:r>
              <a:rPr lang="es-ES" sz="2000" dirty="0" smtClean="0">
                <a:solidFill>
                  <a:schemeClr val="tx1"/>
                </a:solidFill>
              </a:rPr>
              <a:t>atributos están</a:t>
            </a:r>
            <a:r>
              <a:rPr lang="es-ES" sz="2000" dirty="0">
                <a:solidFill>
                  <a:schemeClr val="tx1"/>
                </a:solidFill>
              </a:rPr>
              <a:t>: facilidad reproductiva, resistencia a mastitis, larga vida útil, facilidad de </a:t>
            </a:r>
            <a:r>
              <a:rPr lang="es-ES" sz="2000" dirty="0" smtClean="0">
                <a:solidFill>
                  <a:schemeClr val="tx1"/>
                </a:solidFill>
              </a:rPr>
              <a:t>parto, adaptabilidad </a:t>
            </a:r>
            <a:r>
              <a:rPr lang="es-ES" sz="2000" dirty="0">
                <a:solidFill>
                  <a:schemeClr val="tx1"/>
                </a:solidFill>
              </a:rPr>
              <a:t>a diferentes ambientes, alta tasa de crecimiento. </a:t>
            </a:r>
            <a:endParaRPr lang="es-ES" sz="2000" dirty="0" smtClean="0">
              <a:solidFill>
                <a:schemeClr val="tx1"/>
              </a:solidFill>
            </a:endParaRPr>
          </a:p>
          <a:p>
            <a:r>
              <a:rPr lang="es-ES" sz="2000" dirty="0" smtClean="0">
                <a:solidFill>
                  <a:schemeClr val="tx1"/>
                </a:solidFill>
              </a:rPr>
              <a:t>Su potencial de producción llega a los 8,000 kilogramos de leche por lactancia con porcentajes de grasa (3.91%) y proteína </a:t>
            </a:r>
            <a:r>
              <a:rPr lang="es-ES" sz="2000" dirty="0">
                <a:solidFill>
                  <a:schemeClr val="tx1"/>
                </a:solidFill>
              </a:rPr>
              <a:t>del </a:t>
            </a:r>
            <a:r>
              <a:rPr lang="es-ES" sz="2000" dirty="0" smtClean="0">
                <a:solidFill>
                  <a:schemeClr val="tx1"/>
                </a:solidFill>
              </a:rPr>
              <a:t>(3.31%) relativamente altos.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44" y="3633130"/>
            <a:ext cx="3960440" cy="30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chemeClr val="tx1"/>
                </a:solidFill>
              </a:rPr>
              <a:t>Mejoramiento genético en el ganado lechero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u="sng" dirty="0" smtClean="0">
                <a:solidFill>
                  <a:schemeClr val="tx1"/>
                </a:solidFill>
              </a:rPr>
              <a:t>Meta: </a:t>
            </a:r>
            <a:r>
              <a:rPr lang="es-ES" dirty="0">
                <a:solidFill>
                  <a:schemeClr val="tx1"/>
                </a:solidFill>
              </a:rPr>
              <a:t>crear una generación de individuos que </a:t>
            </a:r>
            <a:r>
              <a:rPr lang="es-ES" dirty="0" smtClean="0">
                <a:solidFill>
                  <a:schemeClr val="tx1"/>
                </a:solidFill>
              </a:rPr>
              <a:t>sea superior </a:t>
            </a:r>
            <a:r>
              <a:rPr lang="es-ES" dirty="0">
                <a:solidFill>
                  <a:schemeClr val="tx1"/>
                </a:solidFill>
              </a:rPr>
              <a:t>a la población actual</a:t>
            </a:r>
            <a:r>
              <a:rPr lang="es-EC" dirty="0" smtClean="0">
                <a:solidFill>
                  <a:schemeClr val="tx1"/>
                </a:solidFill>
              </a:rPr>
              <a:t>  en parámetros de funcionalidad, producción, calidad.</a:t>
            </a:r>
          </a:p>
          <a:p>
            <a:pPr marL="0" indent="0">
              <a:buNone/>
            </a:pPr>
            <a:r>
              <a:rPr lang="es-EC" u="sng" dirty="0" smtClean="0">
                <a:solidFill>
                  <a:schemeClr val="tx1"/>
                </a:solidFill>
              </a:rPr>
              <a:t>En ganadería de leche</a:t>
            </a:r>
            <a:r>
              <a:rPr lang="es-EC" u="sng" dirty="0">
                <a:solidFill>
                  <a:schemeClr val="tx1"/>
                </a:solidFill>
              </a:rPr>
              <a:t>: </a:t>
            </a:r>
            <a:endParaRPr lang="es-EC" u="sng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Apareamiento </a:t>
            </a:r>
            <a:r>
              <a:rPr lang="es-EC" dirty="0">
                <a:solidFill>
                  <a:schemeClr val="tx1"/>
                </a:solidFill>
              </a:rPr>
              <a:t>selectivo </a:t>
            </a:r>
            <a:r>
              <a:rPr lang="es-EC" dirty="0" smtClean="0">
                <a:solidFill>
                  <a:schemeClr val="tx1"/>
                </a:solidFill>
              </a:rPr>
              <a:t>positivo “lo mejor con lo mejor”.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Patrón genético: herencia aditiva “muchos genes”, valor de cría. Además de variación genética por heredabilidad.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Problemas: Consanguinidad, genes recesivos.</a:t>
            </a:r>
          </a:p>
          <a:p>
            <a:pPr marL="0" indent="0">
              <a:buNone/>
            </a:pPr>
            <a:r>
              <a:rPr lang="es-EC" u="sng" dirty="0" smtClean="0">
                <a:solidFill>
                  <a:schemeClr val="tx1"/>
                </a:solidFill>
              </a:rPr>
              <a:t>El cruzamiento: </a:t>
            </a:r>
            <a:r>
              <a:rPr lang="es-ES" dirty="0">
                <a:solidFill>
                  <a:schemeClr val="tx1"/>
                </a:solidFill>
              </a:rPr>
              <a:t>mejora en el desempeño de un parámetro de herencia </a:t>
            </a:r>
            <a:r>
              <a:rPr lang="es-ES" dirty="0" smtClean="0">
                <a:solidFill>
                  <a:schemeClr val="tx1"/>
                </a:solidFill>
              </a:rPr>
              <a:t>aditiva por heterosis. Mejora la fertilidad y supervivencia.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xmlns="" id="{B6B2460E-2B01-4EB8-86E3-847845BE7E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8760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</p:txBody>
      </p:sp>
      <p:pic>
        <p:nvPicPr>
          <p:cNvPr id="9" name="Picture 4" descr="http://360.espe.edu.ec/images/Sedes/5/IASA%20I.jpg">
            <a:extLst>
              <a:ext uri="{FF2B5EF4-FFF2-40B4-BE49-F238E27FC236}">
                <a16:creationId xmlns:a16="http://schemas.microsoft.com/office/drawing/2014/main" xmlns="" id="{6807CDD7-1606-164B-8BB2-CA0B4D9A7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105" y="1099826"/>
            <a:ext cx="2664296" cy="2329173"/>
          </a:xfrm>
          <a:prstGeom prst="rect">
            <a:avLst/>
          </a:prstGeom>
          <a:noFill/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xmlns="" id="{8754182B-6A9C-4881-B46D-40CFA07E2623}"/>
              </a:ext>
            </a:extLst>
          </p:cNvPr>
          <p:cNvSpPr/>
          <p:nvPr/>
        </p:nvSpPr>
        <p:spPr>
          <a:xfrm>
            <a:off x="255122" y="1150585"/>
            <a:ext cx="4527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Ubicación del lugar de la investigación</a:t>
            </a:r>
            <a:r>
              <a:rPr lang="es-ES" sz="2400" dirty="0"/>
              <a:t> </a:t>
            </a:r>
            <a:br>
              <a:rPr lang="es-ES" sz="2400" dirty="0"/>
            </a:br>
            <a:endParaRPr lang="es-EC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xmlns="" id="{5C25D91E-C342-491D-9E57-30C3C9CB2ECA}"/>
              </a:ext>
            </a:extLst>
          </p:cNvPr>
          <p:cNvSpPr txBox="1"/>
          <p:nvPr/>
        </p:nvSpPr>
        <p:spPr>
          <a:xfrm>
            <a:off x="5419080" y="3733917"/>
            <a:ext cx="345638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Ganadería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68" y="1855856"/>
            <a:ext cx="3984778" cy="3661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Words>1106</Words>
  <Application>Microsoft Office PowerPoint</Application>
  <PresentationFormat>Personalizado</PresentationFormat>
  <Paragraphs>127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Holstein Friesian  </vt:lpstr>
      <vt:lpstr>Montbéliarde</vt:lpstr>
      <vt:lpstr>Mejoramiento genético en el ganado lechero</vt:lpstr>
      <vt:lpstr>METODOLOGÍA</vt:lpstr>
      <vt:lpstr>Características generales de manejo del hato</vt:lpstr>
      <vt:lpstr>Fuentes de información </vt:lpstr>
      <vt:lpstr>Presentación de PowerPoint</vt:lpstr>
      <vt:lpstr> Descripción de los animales en el estudio</vt:lpstr>
      <vt:lpstr>Variables de estudio  </vt:lpstr>
      <vt:lpstr>Diseño experimental  </vt:lpstr>
      <vt:lpstr>Presentación de PowerPoint</vt:lpstr>
      <vt:lpstr>Análisis producción por lactancia ajustada  </vt:lpstr>
      <vt:lpstr>Presentación de PowerPoint</vt:lpstr>
      <vt:lpstr>Presentación de PowerPoint</vt:lpstr>
      <vt:lpstr> Análisis de la edad al primer parto </vt:lpstr>
      <vt:lpstr>Presentación de PowerPoint</vt:lpstr>
      <vt:lpstr>Presentación de PowerPoint</vt:lpstr>
      <vt:lpstr>Análisis del intervalo entre partos</vt:lpstr>
      <vt:lpstr>Presentación de PowerPoint</vt:lpstr>
      <vt:lpstr>Presentación de PowerPoint</vt:lpstr>
      <vt:lpstr>Análisis de días abiertos </vt:lpstr>
      <vt:lpstr>Presentación de PowerPoint</vt:lpstr>
      <vt:lpstr>Presentación de PowerPoint</vt:lpstr>
      <vt:lpstr>Análisis de servicios por concepción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425</cp:revision>
  <dcterms:created xsi:type="dcterms:W3CDTF">2013-04-13T15:30:01Z</dcterms:created>
  <dcterms:modified xsi:type="dcterms:W3CDTF">2018-12-21T16:13:48Z</dcterms:modified>
</cp:coreProperties>
</file>