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9.xml" ContentType="application/vnd.openxmlformats-officedocument.drawingml.diagramData+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79" r:id="rId1"/>
  </p:sldMasterIdLst>
  <p:sldIdLst>
    <p:sldId id="277" r:id="rId2"/>
    <p:sldId id="257" r:id="rId3"/>
    <p:sldId id="261" r:id="rId4"/>
    <p:sldId id="262" r:id="rId5"/>
    <p:sldId id="263" r:id="rId6"/>
    <p:sldId id="266" r:id="rId7"/>
    <p:sldId id="264" r:id="rId8"/>
    <p:sldId id="265" r:id="rId9"/>
    <p:sldId id="278" r:id="rId10"/>
    <p:sldId id="258" r:id="rId11"/>
    <p:sldId id="260" r:id="rId12"/>
    <p:sldId id="267" r:id="rId13"/>
    <p:sldId id="279" r:id="rId14"/>
    <p:sldId id="268" r:id="rId15"/>
    <p:sldId id="280" r:id="rId16"/>
    <p:sldId id="270" r:id="rId17"/>
    <p:sldId id="269" r:id="rId18"/>
    <p:sldId id="271" r:id="rId19"/>
    <p:sldId id="275" r:id="rId20"/>
    <p:sldId id="272" r:id="rId21"/>
    <p:sldId id="273" r:id="rId22"/>
    <p:sldId id="274" r:id="rId23"/>
    <p:sldId id="281" r:id="rId24"/>
    <p:sldId id="282" r:id="rId25"/>
    <p:sldId id="283" r:id="rId26"/>
    <p:sldId id="284" r:id="rId27"/>
    <p:sldId id="285" r:id="rId28"/>
    <p:sldId id="286" r:id="rId29"/>
    <p:sldId id="287" r:id="rId30"/>
    <p:sldId id="288" r:id="rId31"/>
    <p:sldId id="291" r:id="rId32"/>
    <p:sldId id="289" r:id="rId33"/>
    <p:sldId id="290" r:id="rId34"/>
    <p:sldId id="292" r:id="rId35"/>
    <p:sldId id="293" r:id="rId36"/>
    <p:sldId id="294" r:id="rId37"/>
    <p:sldId id="296" r:id="rId38"/>
    <p:sldId id="297" r:id="rId39"/>
    <p:sldId id="298" r:id="rId40"/>
    <p:sldId id="299" r:id="rId41"/>
    <p:sldId id="300" r:id="rId42"/>
    <p:sldId id="301"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60" r:id="rId77"/>
    <p:sldId id="361" r:id="rId78"/>
    <p:sldId id="362" r:id="rId79"/>
    <p:sldId id="363" r:id="rId80"/>
    <p:sldId id="364" r:id="rId81"/>
    <p:sldId id="365" r:id="rId82"/>
    <p:sldId id="366" r:id="rId83"/>
    <p:sldId id="367" r:id="rId84"/>
    <p:sldId id="369" r:id="rId85"/>
    <p:sldId id="370" r:id="rId86"/>
    <p:sldId id="371" r:id="rId87"/>
    <p:sldId id="372" r:id="rId88"/>
    <p:sldId id="409" r:id="rId89"/>
    <p:sldId id="410" r:id="rId90"/>
    <p:sldId id="411" r:id="rId91"/>
    <p:sldId id="412" r:id="rId92"/>
    <p:sldId id="413" r:id="rId93"/>
    <p:sldId id="414" r:id="rId94"/>
    <p:sldId id="415" r:id="rId95"/>
    <p:sldId id="416" r:id="rId96"/>
    <p:sldId id="417" r:id="rId97"/>
    <p:sldId id="418" r:id="rId98"/>
    <p:sldId id="419" r:id="rId99"/>
    <p:sldId id="420" r:id="rId100"/>
    <p:sldId id="421" r:id="rId101"/>
    <p:sldId id="422" r:id="rId102"/>
    <p:sldId id="423" r:id="rId103"/>
    <p:sldId id="424" r:id="rId104"/>
    <p:sldId id="425" r:id="rId105"/>
    <p:sldId id="426" r:id="rId106"/>
    <p:sldId id="427" r:id="rId107"/>
    <p:sldId id="375" r:id="rId108"/>
    <p:sldId id="376" r:id="rId109"/>
    <p:sldId id="377" r:id="rId110"/>
    <p:sldId id="378" r:id="rId111"/>
    <p:sldId id="379" r:id="rId112"/>
    <p:sldId id="380" r:id="rId113"/>
    <p:sldId id="381" r:id="rId114"/>
    <p:sldId id="382" r:id="rId115"/>
    <p:sldId id="383" r:id="rId116"/>
    <p:sldId id="384" r:id="rId117"/>
    <p:sldId id="385" r:id="rId118"/>
    <p:sldId id="386" r:id="rId119"/>
    <p:sldId id="387" r:id="rId120"/>
    <p:sldId id="388" r:id="rId121"/>
    <p:sldId id="389" r:id="rId122"/>
    <p:sldId id="390" r:id="rId123"/>
    <p:sldId id="391" r:id="rId124"/>
    <p:sldId id="392" r:id="rId125"/>
    <p:sldId id="393" r:id="rId126"/>
    <p:sldId id="394" r:id="rId127"/>
    <p:sldId id="395" r:id="rId128"/>
    <p:sldId id="396" r:id="rId129"/>
    <p:sldId id="397" r:id="rId130"/>
    <p:sldId id="398" r:id="rId131"/>
    <p:sldId id="399" r:id="rId132"/>
    <p:sldId id="400" r:id="rId133"/>
    <p:sldId id="401" r:id="rId134"/>
    <p:sldId id="402" r:id="rId135"/>
    <p:sldId id="403" r:id="rId136"/>
    <p:sldId id="405" r:id="rId137"/>
    <p:sldId id="406" r:id="rId138"/>
    <p:sldId id="407" r:id="rId139"/>
    <p:sldId id="408" r:id="rId140"/>
    <p:sldId id="336" r:id="rId141"/>
    <p:sldId id="339" r:id="rId142"/>
    <p:sldId id="340" r:id="rId143"/>
    <p:sldId id="341" r:id="rId144"/>
    <p:sldId id="342" r:id="rId145"/>
    <p:sldId id="343" r:id="rId146"/>
    <p:sldId id="344" r:id="rId147"/>
    <p:sldId id="345" r:id="rId148"/>
    <p:sldId id="346" r:id="rId149"/>
    <p:sldId id="347" r:id="rId150"/>
    <p:sldId id="348" r:id="rId151"/>
    <p:sldId id="349" r:id="rId152"/>
    <p:sldId id="350" r:id="rId153"/>
    <p:sldId id="351" r:id="rId154"/>
    <p:sldId id="352" r:id="rId155"/>
    <p:sldId id="353" r:id="rId156"/>
    <p:sldId id="355" r:id="rId157"/>
    <p:sldId id="357" r:id="rId158"/>
    <p:sldId id="358" r:id="rId159"/>
    <p:sldId id="359" r:id="rId160"/>
    <p:sldId id="428" r:id="rId161"/>
    <p:sldId id="429" r:id="rId162"/>
    <p:sldId id="430" r:id="rId163"/>
    <p:sldId id="431" r:id="rId1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93" autoAdjust="0"/>
    <p:restoredTop sz="94709"/>
  </p:normalViewPr>
  <p:slideViewPr>
    <p:cSldViewPr snapToGrid="0">
      <p:cViewPr>
        <p:scale>
          <a:sx n="84" d="100"/>
          <a:sy n="84" d="100"/>
        </p:scale>
        <p:origin x="1560" y="3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presProps" Target="presProps.xml"/><Relationship Id="rId166" Type="http://schemas.openxmlformats.org/officeDocument/2006/relationships/viewProps" Target="viewProps.xml"/><Relationship Id="rId167" Type="http://schemas.openxmlformats.org/officeDocument/2006/relationships/theme" Target="theme/theme1.xml"/><Relationship Id="rId16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D:\Alex\Desktop\Proyecto%20tesis\Memoria%20de%20c&#225;lculo\Espectro%20Multifamiliares%20Quito%20escalera%20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EC">
                <a:solidFill>
                  <a:sysClr val="windowText" lastClr="000000"/>
                </a:solidFill>
              </a:rPr>
              <a:t>Espectro de Respuesta</a:t>
            </a: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Espectro!$D$30</c:f>
              <c:strCache>
                <c:ptCount val="1"/>
                <c:pt idx="0">
                  <c:v>Sa Elastico</c:v>
                </c:pt>
              </c:strCache>
            </c:strRef>
          </c:tx>
          <c:spPr>
            <a:ln w="19050" cap="rnd">
              <a:solidFill>
                <a:schemeClr val="accent1"/>
              </a:solidFill>
              <a:round/>
            </a:ln>
            <a:effectLst>
              <a:outerShdw blurRad="57150" dist="19050" dir="5400000" algn="ctr" rotWithShape="0">
                <a:srgbClr val="000000">
                  <a:alpha val="63000"/>
                </a:srgbClr>
              </a:outerShdw>
            </a:effectLst>
          </c:spPr>
          <c:marker>
            <c:symbol val="none"/>
          </c:marker>
          <c:xVal>
            <c:numRef>
              <c:f>Espectro!$C$31:$C$133</c:f>
              <c:numCache>
                <c:formatCode>0.00</c:formatCode>
                <c:ptCount val="103"/>
                <c:pt idx="0">
                  <c:v>0.0</c:v>
                </c:pt>
                <c:pt idx="1">
                  <c:v>0.304</c:v>
                </c:pt>
                <c:pt idx="2">
                  <c:v>0.404</c:v>
                </c:pt>
                <c:pt idx="3">
                  <c:v>0.504</c:v>
                </c:pt>
                <c:pt idx="4">
                  <c:v>0.604</c:v>
                </c:pt>
                <c:pt idx="5">
                  <c:v>0.704</c:v>
                </c:pt>
                <c:pt idx="6">
                  <c:v>0.804</c:v>
                </c:pt>
                <c:pt idx="7">
                  <c:v>0.904</c:v>
                </c:pt>
                <c:pt idx="8">
                  <c:v>1.004</c:v>
                </c:pt>
                <c:pt idx="9">
                  <c:v>1.104</c:v>
                </c:pt>
                <c:pt idx="10">
                  <c:v>1.204</c:v>
                </c:pt>
                <c:pt idx="11">
                  <c:v>1.304</c:v>
                </c:pt>
                <c:pt idx="12">
                  <c:v>1.404</c:v>
                </c:pt>
                <c:pt idx="13">
                  <c:v>1.504</c:v>
                </c:pt>
                <c:pt idx="14">
                  <c:v>1.604</c:v>
                </c:pt>
                <c:pt idx="15">
                  <c:v>1.704000000000001</c:v>
                </c:pt>
                <c:pt idx="16">
                  <c:v>1.804000000000001</c:v>
                </c:pt>
                <c:pt idx="17">
                  <c:v>1.904000000000001</c:v>
                </c:pt>
                <c:pt idx="18">
                  <c:v>2.004000000000001</c:v>
                </c:pt>
                <c:pt idx="19">
                  <c:v>2.104000000000001</c:v>
                </c:pt>
                <c:pt idx="20">
                  <c:v>2.204000000000001</c:v>
                </c:pt>
                <c:pt idx="21">
                  <c:v>2.304000000000001</c:v>
                </c:pt>
                <c:pt idx="22">
                  <c:v>2.404000000000001</c:v>
                </c:pt>
                <c:pt idx="23">
                  <c:v>2.504000000000001</c:v>
                </c:pt>
                <c:pt idx="24">
                  <c:v>2.604000000000001</c:v>
                </c:pt>
                <c:pt idx="25">
                  <c:v>2.704000000000001</c:v>
                </c:pt>
                <c:pt idx="26">
                  <c:v>2.804000000000001</c:v>
                </c:pt>
                <c:pt idx="27">
                  <c:v>2.904000000000002</c:v>
                </c:pt>
                <c:pt idx="28">
                  <c:v>3.004000000000002</c:v>
                </c:pt>
                <c:pt idx="29">
                  <c:v>3.104000000000002</c:v>
                </c:pt>
                <c:pt idx="30">
                  <c:v>3.204000000000002</c:v>
                </c:pt>
                <c:pt idx="31">
                  <c:v>3.304000000000002</c:v>
                </c:pt>
                <c:pt idx="32">
                  <c:v>3.404000000000002</c:v>
                </c:pt>
                <c:pt idx="33">
                  <c:v>3.504000000000002</c:v>
                </c:pt>
                <c:pt idx="34">
                  <c:v>3.604000000000003</c:v>
                </c:pt>
                <c:pt idx="35">
                  <c:v>3.704000000000003</c:v>
                </c:pt>
                <c:pt idx="36">
                  <c:v>3.804000000000002</c:v>
                </c:pt>
                <c:pt idx="37">
                  <c:v>3.904000000000003</c:v>
                </c:pt>
                <c:pt idx="38">
                  <c:v>4.004</c:v>
                </c:pt>
                <c:pt idx="39">
                  <c:v>4.103999999999997</c:v>
                </c:pt>
                <c:pt idx="40">
                  <c:v>4.204000000000002</c:v>
                </c:pt>
                <c:pt idx="41">
                  <c:v>4.303999999999998</c:v>
                </c:pt>
                <c:pt idx="42">
                  <c:v>4.404000000000001</c:v>
                </c:pt>
                <c:pt idx="43">
                  <c:v>4.504</c:v>
                </c:pt>
                <c:pt idx="44">
                  <c:v>4.603999999999996</c:v>
                </c:pt>
                <c:pt idx="45">
                  <c:v>4.704</c:v>
                </c:pt>
                <c:pt idx="46">
                  <c:v>4.803999999999998</c:v>
                </c:pt>
                <c:pt idx="47">
                  <c:v>4.904</c:v>
                </c:pt>
                <c:pt idx="48">
                  <c:v>5.003999999999999</c:v>
                </c:pt>
                <c:pt idx="49">
                  <c:v>5.103999999999997</c:v>
                </c:pt>
                <c:pt idx="50">
                  <c:v>5.203999999999998</c:v>
                </c:pt>
                <c:pt idx="51">
                  <c:v>5.303999999999998</c:v>
                </c:pt>
                <c:pt idx="52">
                  <c:v>5.403999999999997</c:v>
                </c:pt>
                <c:pt idx="53">
                  <c:v>5.503999999999997</c:v>
                </c:pt>
                <c:pt idx="54">
                  <c:v>5.603999999999996</c:v>
                </c:pt>
                <c:pt idx="55">
                  <c:v>5.703999999999996</c:v>
                </c:pt>
                <c:pt idx="56">
                  <c:v>5.803999999999996</c:v>
                </c:pt>
                <c:pt idx="57">
                  <c:v>5.903999999999996</c:v>
                </c:pt>
                <c:pt idx="58">
                  <c:v>6.003999999999995</c:v>
                </c:pt>
                <c:pt idx="59">
                  <c:v>6.103999999999995</c:v>
                </c:pt>
                <c:pt idx="60">
                  <c:v>6.203999999999994</c:v>
                </c:pt>
                <c:pt idx="61">
                  <c:v>6.303999999999994</c:v>
                </c:pt>
                <c:pt idx="62">
                  <c:v>6.403999999999994</c:v>
                </c:pt>
                <c:pt idx="63">
                  <c:v>6.503999999999992</c:v>
                </c:pt>
                <c:pt idx="64">
                  <c:v>6.603999999999988</c:v>
                </c:pt>
                <c:pt idx="65">
                  <c:v>6.703999999999993</c:v>
                </c:pt>
                <c:pt idx="66">
                  <c:v>6.80399999999999</c:v>
                </c:pt>
                <c:pt idx="67">
                  <c:v>6.903999999999992</c:v>
                </c:pt>
                <c:pt idx="68">
                  <c:v>7.003999999999992</c:v>
                </c:pt>
                <c:pt idx="69">
                  <c:v>7.103999999999989</c:v>
                </c:pt>
                <c:pt idx="70">
                  <c:v>7.203999999999991</c:v>
                </c:pt>
                <c:pt idx="71">
                  <c:v>7.30399999999999</c:v>
                </c:pt>
                <c:pt idx="72">
                  <c:v>7.40399999999999</c:v>
                </c:pt>
                <c:pt idx="73">
                  <c:v>7.50399999999999</c:v>
                </c:pt>
                <c:pt idx="74">
                  <c:v>7.603999999999988</c:v>
                </c:pt>
                <c:pt idx="75">
                  <c:v>7.70399999999999</c:v>
                </c:pt>
                <c:pt idx="76">
                  <c:v>7.803999999999989</c:v>
                </c:pt>
                <c:pt idx="77">
                  <c:v>7.903999999999988</c:v>
                </c:pt>
                <c:pt idx="78">
                  <c:v>8.00399999999999</c:v>
                </c:pt>
                <c:pt idx="79">
                  <c:v>8.10399999999999</c:v>
                </c:pt>
                <c:pt idx="80">
                  <c:v>8.20399999999999</c:v>
                </c:pt>
                <c:pt idx="81">
                  <c:v>8.30399999999999</c:v>
                </c:pt>
                <c:pt idx="82">
                  <c:v>8.40399999999999</c:v>
                </c:pt>
                <c:pt idx="83">
                  <c:v>8.50399999999999</c:v>
                </c:pt>
                <c:pt idx="84">
                  <c:v>8.603999999999986</c:v>
                </c:pt>
                <c:pt idx="85">
                  <c:v>8.703999999999986</c:v>
                </c:pt>
                <c:pt idx="86">
                  <c:v>8.80399999999999</c:v>
                </c:pt>
                <c:pt idx="87">
                  <c:v>8.90399999999999</c:v>
                </c:pt>
                <c:pt idx="88">
                  <c:v>9.00399999999999</c:v>
                </c:pt>
                <c:pt idx="89">
                  <c:v>9.103999999999986</c:v>
                </c:pt>
                <c:pt idx="90">
                  <c:v>9.203999999999984</c:v>
                </c:pt>
                <c:pt idx="91">
                  <c:v>9.30399999999999</c:v>
                </c:pt>
                <c:pt idx="92">
                  <c:v>9.40399999999999</c:v>
                </c:pt>
                <c:pt idx="93">
                  <c:v>9.50399999999999</c:v>
                </c:pt>
                <c:pt idx="94">
                  <c:v>9.603999999999984</c:v>
                </c:pt>
                <c:pt idx="95">
                  <c:v>9.703999999999984</c:v>
                </c:pt>
                <c:pt idx="96">
                  <c:v>9.80399999999999</c:v>
                </c:pt>
                <c:pt idx="97">
                  <c:v>9.90399999999999</c:v>
                </c:pt>
                <c:pt idx="98">
                  <c:v>10.00399999999998</c:v>
                </c:pt>
                <c:pt idx="99">
                  <c:v>10.10399999999998</c:v>
                </c:pt>
                <c:pt idx="100">
                  <c:v>10.20399999999998</c:v>
                </c:pt>
                <c:pt idx="101">
                  <c:v>10.30399999999998</c:v>
                </c:pt>
                <c:pt idx="102">
                  <c:v>10.40399999999998</c:v>
                </c:pt>
              </c:numCache>
            </c:numRef>
          </c:xVal>
          <c:yVal>
            <c:numRef>
              <c:f>Espectro!$D$31:$D$133</c:f>
              <c:numCache>
                <c:formatCode>0.00</c:formatCode>
                <c:ptCount val="103"/>
                <c:pt idx="0">
                  <c:v>0.4</c:v>
                </c:pt>
                <c:pt idx="1">
                  <c:v>0.72</c:v>
                </c:pt>
                <c:pt idx="2">
                  <c:v>0.72</c:v>
                </c:pt>
                <c:pt idx="3">
                  <c:v>0.72</c:v>
                </c:pt>
                <c:pt idx="4">
                  <c:v>0.72</c:v>
                </c:pt>
                <c:pt idx="5">
                  <c:v>0.72</c:v>
                </c:pt>
                <c:pt idx="6">
                  <c:v>0.72</c:v>
                </c:pt>
                <c:pt idx="7">
                  <c:v>0.72</c:v>
                </c:pt>
                <c:pt idx="8">
                  <c:v>0.72</c:v>
                </c:pt>
                <c:pt idx="9">
                  <c:v>0.72</c:v>
                </c:pt>
                <c:pt idx="10">
                  <c:v>0.72</c:v>
                </c:pt>
                <c:pt idx="11">
                  <c:v>0.72</c:v>
                </c:pt>
                <c:pt idx="12">
                  <c:v>0.72</c:v>
                </c:pt>
                <c:pt idx="13">
                  <c:v>0.72</c:v>
                </c:pt>
                <c:pt idx="14">
                  <c:v>0.72</c:v>
                </c:pt>
                <c:pt idx="15">
                  <c:v>0.699813829206064</c:v>
                </c:pt>
                <c:pt idx="16">
                  <c:v>0.642439308958835</c:v>
                </c:pt>
                <c:pt idx="17">
                  <c:v>0.592497456071646</c:v>
                </c:pt>
                <c:pt idx="18">
                  <c:v>0.548706784775065</c:v>
                </c:pt>
                <c:pt idx="19">
                  <c:v>0.510056519277434</c:v>
                </c:pt>
                <c:pt idx="20">
                  <c:v>0.475739838512701</c:v>
                </c:pt>
                <c:pt idx="21">
                  <c:v>0.445105739036929</c:v>
                </c:pt>
                <c:pt idx="22">
                  <c:v>0.417623771481654</c:v>
                </c:pt>
                <c:pt idx="23">
                  <c:v>0.392857835284882</c:v>
                </c:pt>
                <c:pt idx="24">
                  <c:v>0.370446449113633</c:v>
                </c:pt>
                <c:pt idx="25">
                  <c:v>0.350087718277566</c:v>
                </c:pt>
                <c:pt idx="26">
                  <c:v>0.33152775454714</c:v>
                </c:pt>
                <c:pt idx="27">
                  <c:v>0.314551664774121</c:v>
                </c:pt>
                <c:pt idx="28">
                  <c:v>0.298976472544046</c:v>
                </c:pt>
                <c:pt idx="29">
                  <c:v>0.284645509717338</c:v>
                </c:pt>
                <c:pt idx="30">
                  <c:v>0.271423936579773</c:v>
                </c:pt>
                <c:pt idx="31">
                  <c:v>0.259195136426588</c:v>
                </c:pt>
                <c:pt idx="32">
                  <c:v>0.247857793386711</c:v>
                </c:pt>
                <c:pt idx="33">
                  <c:v>0.237323508328015</c:v>
                </c:pt>
                <c:pt idx="34">
                  <c:v>0.227514841672672</c:v>
                </c:pt>
                <c:pt idx="35">
                  <c:v>0.218363697284131</c:v>
                </c:pt>
                <c:pt idx="36">
                  <c:v>0.209809980636749</c:v>
                </c:pt>
                <c:pt idx="37">
                  <c:v>0.20180047892405</c:v>
                </c:pt>
                <c:pt idx="38">
                  <c:v>0.19428792180161</c:v>
                </c:pt>
                <c:pt idx="39">
                  <c:v>0.187230189961239</c:v>
                </c:pt>
                <c:pt idx="40">
                  <c:v>0.180589645324759</c:v>
                </c:pt>
                <c:pt idx="41">
                  <c:v>0.174332561791115</c:v>
                </c:pt>
                <c:pt idx="42">
                  <c:v>0.168428639512662</c:v>
                </c:pt>
                <c:pt idx="43">
                  <c:v>0.162850588870824</c:v>
                </c:pt>
                <c:pt idx="44">
                  <c:v>0.157573772860352</c:v>
                </c:pt>
                <c:pt idx="45">
                  <c:v>0.152575898620392</c:v>
                </c:pt>
                <c:pt idx="46">
                  <c:v>0.147836750480562</c:v>
                </c:pt>
                <c:pt idx="47">
                  <c:v>0.143337958206081</c:v>
                </c:pt>
                <c:pt idx="48">
                  <c:v>0.139062795193331</c:v>
                </c:pt>
                <c:pt idx="49">
                  <c:v>0.134996002236924</c:v>
                </c:pt>
                <c:pt idx="50">
                  <c:v>0.131123633201037</c:v>
                </c:pt>
                <c:pt idx="51">
                  <c:v>0.12743291951264</c:v>
                </c:pt>
                <c:pt idx="52">
                  <c:v>0.123912150876766</c:v>
                </c:pt>
                <c:pt idx="53">
                  <c:v>0.120550570013599</c:v>
                </c:pt>
                <c:pt idx="54">
                  <c:v>0.117338279549362</c:v>
                </c:pt>
                <c:pt idx="55">
                  <c:v>0.114266159470095</c:v>
                </c:pt>
                <c:pt idx="56">
                  <c:v>0.111325793779379</c:v>
                </c:pt>
                <c:pt idx="57">
                  <c:v>0.108509405195872</c:v>
                </c:pt>
                <c:pt idx="58">
                  <c:v>0.105809796890596</c:v>
                </c:pt>
                <c:pt idx="59">
                  <c:v>0.103220300402641</c:v>
                </c:pt>
                <c:pt idx="60">
                  <c:v>0.100734728989424</c:v>
                </c:pt>
                <c:pt idx="61">
                  <c:v>0.0983473357675765</c:v>
                </c:pt>
                <c:pt idx="62">
                  <c:v>0.096052776085631</c:v>
                </c:pt>
                <c:pt idx="63">
                  <c:v>0.0938460736424344</c:v>
                </c:pt>
                <c:pt idx="64">
                  <c:v>0.0917225899275414</c:v>
                </c:pt>
                <c:pt idx="65">
                  <c:v>0.0896779966133531</c:v>
                </c:pt>
                <c:pt idx="66">
                  <c:v>0.0877082505748508</c:v>
                </c:pt>
                <c:pt idx="67">
                  <c:v>0.0858095712525343</c:v>
                </c:pt>
                <c:pt idx="68">
                  <c:v>0.0839784201085616</c:v>
                </c:pt>
                <c:pt idx="69">
                  <c:v>0.0822114819558929</c:v>
                </c:pt>
                <c:pt idx="70">
                  <c:v>0.0805056479661316</c:v>
                </c:pt>
                <c:pt idx="71">
                  <c:v>0.0788580001842865</c:v>
                </c:pt>
                <c:pt idx="72">
                  <c:v>0.0772657973983339</c:v>
                </c:pt>
                <c:pt idx="73">
                  <c:v>0.0757264622286312</c:v>
                </c:pt>
                <c:pt idx="74">
                  <c:v>0.074237569317265</c:v>
                </c:pt>
                <c:pt idx="75">
                  <c:v>0.0727968345106083</c:v>
                </c:pt>
                <c:pt idx="76">
                  <c:v>0.0714021049399433</c:v>
                </c:pt>
                <c:pt idx="77">
                  <c:v>0.0700513499152096</c:v>
                </c:pt>
                <c:pt idx="78">
                  <c:v>0.068742652555924</c:v>
                </c:pt>
                <c:pt idx="79">
                  <c:v>0.067474202091266</c:v>
                </c:pt>
                <c:pt idx="80">
                  <c:v>0.0662442867683412</c:v>
                </c:pt>
                <c:pt idx="81">
                  <c:v>0.0650512873138616</c:v>
                </c:pt>
                <c:pt idx="82">
                  <c:v>0.063893670900005</c:v>
                </c:pt>
                <c:pt idx="83">
                  <c:v>0.0627699855701175</c:v>
                </c:pt>
                <c:pt idx="84">
                  <c:v>0.0616788550842965</c:v>
                </c:pt>
                <c:pt idx="85">
                  <c:v>0.0606189741487764</c:v>
                </c:pt>
                <c:pt idx="86">
                  <c:v>0.0595891039965188</c:v>
                </c:pt>
                <c:pt idx="87">
                  <c:v>0.0585880682895061</c:v>
                </c:pt>
                <c:pt idx="88">
                  <c:v>0.0576147493160188</c:v>
                </c:pt>
                <c:pt idx="89">
                  <c:v>0.0566680844586622</c:v>
                </c:pt>
                <c:pt idx="90">
                  <c:v>0.0557470629111412</c:v>
                </c:pt>
                <c:pt idx="91">
                  <c:v>0.054850722623786</c:v>
                </c:pt>
                <c:pt idx="92">
                  <c:v>0.0539781474596343</c:v>
                </c:pt>
                <c:pt idx="93">
                  <c:v>0.053128464544498</c:v>
                </c:pt>
                <c:pt idx="94">
                  <c:v>0.0523008417959059</c:v>
                </c:pt>
                <c:pt idx="95">
                  <c:v>0.0514944856171335</c:v>
                </c:pt>
                <c:pt idx="96">
                  <c:v>0.0507086387437239</c:v>
                </c:pt>
                <c:pt idx="97">
                  <c:v>0.04994257823098</c:v>
                </c:pt>
                <c:pt idx="98">
                  <c:v>0.049195613571889</c:v>
                </c:pt>
                <c:pt idx="99">
                  <c:v>0.0484670849358181</c:v>
                </c:pt>
                <c:pt idx="100">
                  <c:v>0.0477563615191299</c:v>
                </c:pt>
                <c:pt idx="101">
                  <c:v>0.0470628399995889</c:v>
                </c:pt>
                <c:pt idx="102">
                  <c:v>0.0463859430870972</c:v>
                </c:pt>
              </c:numCache>
            </c:numRef>
          </c:yVal>
          <c:smooth val="1"/>
          <c:extLst xmlns:c16r2="http://schemas.microsoft.com/office/drawing/2015/06/chart">
            <c:ext xmlns:c16="http://schemas.microsoft.com/office/drawing/2014/chart" uri="{C3380CC4-5D6E-409C-BE32-E72D297353CC}">
              <c16:uniqueId val="{00000000-F65D-4AD7-A1AD-404A0B1529C9}"/>
            </c:ext>
          </c:extLst>
        </c:ser>
        <c:ser>
          <c:idx val="1"/>
          <c:order val="1"/>
          <c:tx>
            <c:strRef>
              <c:f>Espectro!$E$30</c:f>
              <c:strCache>
                <c:ptCount val="1"/>
                <c:pt idx="0">
                  <c:v>Sa Inelastico</c:v>
                </c:pt>
              </c:strCache>
            </c:strRef>
          </c:tx>
          <c:spPr>
            <a:ln w="19050" cap="rnd">
              <a:solidFill>
                <a:schemeClr val="accent2"/>
              </a:solidFill>
              <a:round/>
            </a:ln>
            <a:effectLst>
              <a:outerShdw blurRad="57150" dist="19050" dir="5400000" algn="ctr" rotWithShape="0">
                <a:srgbClr val="000000">
                  <a:alpha val="63000"/>
                </a:srgbClr>
              </a:outerShdw>
            </a:effectLst>
          </c:spPr>
          <c:marker>
            <c:symbol val="none"/>
          </c:marker>
          <c:xVal>
            <c:numRef>
              <c:f>Espectro!$C$31:$C$133</c:f>
              <c:numCache>
                <c:formatCode>0.00</c:formatCode>
                <c:ptCount val="103"/>
                <c:pt idx="0">
                  <c:v>0.0</c:v>
                </c:pt>
                <c:pt idx="1">
                  <c:v>0.304</c:v>
                </c:pt>
                <c:pt idx="2">
                  <c:v>0.404</c:v>
                </c:pt>
                <c:pt idx="3">
                  <c:v>0.504</c:v>
                </c:pt>
                <c:pt idx="4">
                  <c:v>0.604</c:v>
                </c:pt>
                <c:pt idx="5">
                  <c:v>0.704</c:v>
                </c:pt>
                <c:pt idx="6">
                  <c:v>0.804</c:v>
                </c:pt>
                <c:pt idx="7">
                  <c:v>0.904</c:v>
                </c:pt>
                <c:pt idx="8">
                  <c:v>1.004</c:v>
                </c:pt>
                <c:pt idx="9">
                  <c:v>1.104</c:v>
                </c:pt>
                <c:pt idx="10">
                  <c:v>1.204</c:v>
                </c:pt>
                <c:pt idx="11">
                  <c:v>1.304</c:v>
                </c:pt>
                <c:pt idx="12">
                  <c:v>1.404</c:v>
                </c:pt>
                <c:pt idx="13">
                  <c:v>1.504</c:v>
                </c:pt>
                <c:pt idx="14">
                  <c:v>1.604</c:v>
                </c:pt>
                <c:pt idx="15">
                  <c:v>1.704000000000001</c:v>
                </c:pt>
                <c:pt idx="16">
                  <c:v>1.804000000000001</c:v>
                </c:pt>
                <c:pt idx="17">
                  <c:v>1.904000000000001</c:v>
                </c:pt>
                <c:pt idx="18">
                  <c:v>2.004000000000001</c:v>
                </c:pt>
                <c:pt idx="19">
                  <c:v>2.104000000000001</c:v>
                </c:pt>
                <c:pt idx="20">
                  <c:v>2.204000000000001</c:v>
                </c:pt>
                <c:pt idx="21">
                  <c:v>2.304000000000001</c:v>
                </c:pt>
                <c:pt idx="22">
                  <c:v>2.404000000000001</c:v>
                </c:pt>
                <c:pt idx="23">
                  <c:v>2.504000000000001</c:v>
                </c:pt>
                <c:pt idx="24">
                  <c:v>2.604000000000001</c:v>
                </c:pt>
                <c:pt idx="25">
                  <c:v>2.704000000000001</c:v>
                </c:pt>
                <c:pt idx="26">
                  <c:v>2.804000000000001</c:v>
                </c:pt>
                <c:pt idx="27">
                  <c:v>2.904000000000002</c:v>
                </c:pt>
                <c:pt idx="28">
                  <c:v>3.004000000000002</c:v>
                </c:pt>
                <c:pt idx="29">
                  <c:v>3.104000000000002</c:v>
                </c:pt>
                <c:pt idx="30">
                  <c:v>3.204000000000002</c:v>
                </c:pt>
                <c:pt idx="31">
                  <c:v>3.304000000000002</c:v>
                </c:pt>
                <c:pt idx="32">
                  <c:v>3.404000000000002</c:v>
                </c:pt>
                <c:pt idx="33">
                  <c:v>3.504000000000002</c:v>
                </c:pt>
                <c:pt idx="34">
                  <c:v>3.604000000000003</c:v>
                </c:pt>
                <c:pt idx="35">
                  <c:v>3.704000000000003</c:v>
                </c:pt>
                <c:pt idx="36">
                  <c:v>3.804000000000002</c:v>
                </c:pt>
                <c:pt idx="37">
                  <c:v>3.904000000000003</c:v>
                </c:pt>
                <c:pt idx="38">
                  <c:v>4.004</c:v>
                </c:pt>
                <c:pt idx="39">
                  <c:v>4.103999999999997</c:v>
                </c:pt>
                <c:pt idx="40">
                  <c:v>4.204000000000002</c:v>
                </c:pt>
                <c:pt idx="41">
                  <c:v>4.303999999999998</c:v>
                </c:pt>
                <c:pt idx="42">
                  <c:v>4.404000000000001</c:v>
                </c:pt>
                <c:pt idx="43">
                  <c:v>4.504</c:v>
                </c:pt>
                <c:pt idx="44">
                  <c:v>4.603999999999996</c:v>
                </c:pt>
                <c:pt idx="45">
                  <c:v>4.704</c:v>
                </c:pt>
                <c:pt idx="46">
                  <c:v>4.803999999999998</c:v>
                </c:pt>
                <c:pt idx="47">
                  <c:v>4.904</c:v>
                </c:pt>
                <c:pt idx="48">
                  <c:v>5.003999999999999</c:v>
                </c:pt>
                <c:pt idx="49">
                  <c:v>5.103999999999997</c:v>
                </c:pt>
                <c:pt idx="50">
                  <c:v>5.203999999999998</c:v>
                </c:pt>
                <c:pt idx="51">
                  <c:v>5.303999999999998</c:v>
                </c:pt>
                <c:pt idx="52">
                  <c:v>5.403999999999997</c:v>
                </c:pt>
                <c:pt idx="53">
                  <c:v>5.503999999999997</c:v>
                </c:pt>
                <c:pt idx="54">
                  <c:v>5.603999999999996</c:v>
                </c:pt>
                <c:pt idx="55">
                  <c:v>5.703999999999996</c:v>
                </c:pt>
                <c:pt idx="56">
                  <c:v>5.803999999999996</c:v>
                </c:pt>
                <c:pt idx="57">
                  <c:v>5.903999999999996</c:v>
                </c:pt>
                <c:pt idx="58">
                  <c:v>6.003999999999995</c:v>
                </c:pt>
                <c:pt idx="59">
                  <c:v>6.103999999999995</c:v>
                </c:pt>
                <c:pt idx="60">
                  <c:v>6.203999999999994</c:v>
                </c:pt>
                <c:pt idx="61">
                  <c:v>6.303999999999994</c:v>
                </c:pt>
                <c:pt idx="62">
                  <c:v>6.403999999999994</c:v>
                </c:pt>
                <c:pt idx="63">
                  <c:v>6.503999999999992</c:v>
                </c:pt>
                <c:pt idx="64">
                  <c:v>6.603999999999988</c:v>
                </c:pt>
                <c:pt idx="65">
                  <c:v>6.703999999999993</c:v>
                </c:pt>
                <c:pt idx="66">
                  <c:v>6.80399999999999</c:v>
                </c:pt>
                <c:pt idx="67">
                  <c:v>6.903999999999992</c:v>
                </c:pt>
                <c:pt idx="68">
                  <c:v>7.003999999999992</c:v>
                </c:pt>
                <c:pt idx="69">
                  <c:v>7.103999999999989</c:v>
                </c:pt>
                <c:pt idx="70">
                  <c:v>7.203999999999991</c:v>
                </c:pt>
                <c:pt idx="71">
                  <c:v>7.30399999999999</c:v>
                </c:pt>
                <c:pt idx="72">
                  <c:v>7.40399999999999</c:v>
                </c:pt>
                <c:pt idx="73">
                  <c:v>7.50399999999999</c:v>
                </c:pt>
                <c:pt idx="74">
                  <c:v>7.603999999999988</c:v>
                </c:pt>
                <c:pt idx="75">
                  <c:v>7.70399999999999</c:v>
                </c:pt>
                <c:pt idx="76">
                  <c:v>7.803999999999989</c:v>
                </c:pt>
                <c:pt idx="77">
                  <c:v>7.903999999999988</c:v>
                </c:pt>
                <c:pt idx="78">
                  <c:v>8.00399999999999</c:v>
                </c:pt>
                <c:pt idx="79">
                  <c:v>8.10399999999999</c:v>
                </c:pt>
                <c:pt idx="80">
                  <c:v>8.20399999999999</c:v>
                </c:pt>
                <c:pt idx="81">
                  <c:v>8.30399999999999</c:v>
                </c:pt>
                <c:pt idx="82">
                  <c:v>8.40399999999999</c:v>
                </c:pt>
                <c:pt idx="83">
                  <c:v>8.50399999999999</c:v>
                </c:pt>
                <c:pt idx="84">
                  <c:v>8.603999999999986</c:v>
                </c:pt>
                <c:pt idx="85">
                  <c:v>8.703999999999986</c:v>
                </c:pt>
                <c:pt idx="86">
                  <c:v>8.80399999999999</c:v>
                </c:pt>
                <c:pt idx="87">
                  <c:v>8.90399999999999</c:v>
                </c:pt>
                <c:pt idx="88">
                  <c:v>9.00399999999999</c:v>
                </c:pt>
                <c:pt idx="89">
                  <c:v>9.103999999999986</c:v>
                </c:pt>
                <c:pt idx="90">
                  <c:v>9.203999999999984</c:v>
                </c:pt>
                <c:pt idx="91">
                  <c:v>9.30399999999999</c:v>
                </c:pt>
                <c:pt idx="92">
                  <c:v>9.40399999999999</c:v>
                </c:pt>
                <c:pt idx="93">
                  <c:v>9.50399999999999</c:v>
                </c:pt>
                <c:pt idx="94">
                  <c:v>9.603999999999984</c:v>
                </c:pt>
                <c:pt idx="95">
                  <c:v>9.703999999999984</c:v>
                </c:pt>
                <c:pt idx="96">
                  <c:v>9.80399999999999</c:v>
                </c:pt>
                <c:pt idx="97">
                  <c:v>9.90399999999999</c:v>
                </c:pt>
                <c:pt idx="98">
                  <c:v>10.00399999999998</c:v>
                </c:pt>
                <c:pt idx="99">
                  <c:v>10.10399999999998</c:v>
                </c:pt>
                <c:pt idx="100">
                  <c:v>10.20399999999998</c:v>
                </c:pt>
                <c:pt idx="101">
                  <c:v>10.30399999999998</c:v>
                </c:pt>
                <c:pt idx="102">
                  <c:v>10.40399999999998</c:v>
                </c:pt>
              </c:numCache>
            </c:numRef>
          </c:xVal>
          <c:yVal>
            <c:numRef>
              <c:f>Espectro!$E$31:$E$133</c:f>
              <c:numCache>
                <c:formatCode>0.000</c:formatCode>
                <c:ptCount val="103"/>
                <c:pt idx="0">
                  <c:v>0.0987654320987654</c:v>
                </c:pt>
                <c:pt idx="1">
                  <c:v>0.177777777777778</c:v>
                </c:pt>
                <c:pt idx="2">
                  <c:v>0.177777777777778</c:v>
                </c:pt>
                <c:pt idx="3">
                  <c:v>0.177777777777778</c:v>
                </c:pt>
                <c:pt idx="4">
                  <c:v>0.177777777777778</c:v>
                </c:pt>
                <c:pt idx="5">
                  <c:v>0.177777777777778</c:v>
                </c:pt>
                <c:pt idx="6">
                  <c:v>0.177777777777778</c:v>
                </c:pt>
                <c:pt idx="7">
                  <c:v>0.177777777777778</c:v>
                </c:pt>
                <c:pt idx="8">
                  <c:v>0.177777777777778</c:v>
                </c:pt>
                <c:pt idx="9">
                  <c:v>0.177777777777778</c:v>
                </c:pt>
                <c:pt idx="10">
                  <c:v>0.177777777777778</c:v>
                </c:pt>
                <c:pt idx="11">
                  <c:v>0.177777777777778</c:v>
                </c:pt>
                <c:pt idx="12">
                  <c:v>0.177777777777778</c:v>
                </c:pt>
                <c:pt idx="13">
                  <c:v>0.177777777777778</c:v>
                </c:pt>
                <c:pt idx="14">
                  <c:v>0.177777777777778</c:v>
                </c:pt>
                <c:pt idx="15">
                  <c:v>0.172793538075571</c:v>
                </c:pt>
                <c:pt idx="16">
                  <c:v>0.158626989866379</c:v>
                </c:pt>
                <c:pt idx="17">
                  <c:v>0.146295668165839</c:v>
                </c:pt>
                <c:pt idx="18">
                  <c:v>0.135483156734584</c:v>
                </c:pt>
                <c:pt idx="19">
                  <c:v>0.12593988130307</c:v>
                </c:pt>
                <c:pt idx="20">
                  <c:v>0.11746662679326</c:v>
                </c:pt>
                <c:pt idx="21">
                  <c:v>0.109902651614057</c:v>
                </c:pt>
                <c:pt idx="22">
                  <c:v>0.103116980612754</c:v>
                </c:pt>
                <c:pt idx="23">
                  <c:v>0.0970019346382425</c:v>
                </c:pt>
                <c:pt idx="24">
                  <c:v>0.0914682590404031</c:v>
                </c:pt>
                <c:pt idx="25">
                  <c:v>0.0864414119203867</c:v>
                </c:pt>
                <c:pt idx="26">
                  <c:v>0.0818587048264542</c:v>
                </c:pt>
                <c:pt idx="27">
                  <c:v>0.0776670777220052</c:v>
                </c:pt>
                <c:pt idx="28">
                  <c:v>0.0738213512454435</c:v>
                </c:pt>
                <c:pt idx="29">
                  <c:v>0.0702828419055155</c:v>
                </c:pt>
                <c:pt idx="30">
                  <c:v>0.067018255945623</c:v>
                </c:pt>
                <c:pt idx="31">
                  <c:v>0.0639987991176761</c:v>
                </c:pt>
                <c:pt idx="32">
                  <c:v>0.0611994551572125</c:v>
                </c:pt>
                <c:pt idx="33">
                  <c:v>0.0585983971180284</c:v>
                </c:pt>
                <c:pt idx="34">
                  <c:v>0.0561765041167092</c:v>
                </c:pt>
                <c:pt idx="35">
                  <c:v>0.0539169622923781</c:v>
                </c:pt>
                <c:pt idx="36">
                  <c:v>0.0518049334905554</c:v>
                </c:pt>
                <c:pt idx="37">
                  <c:v>0.0498272787466791</c:v>
                </c:pt>
                <c:pt idx="38">
                  <c:v>0.0479723263707679</c:v>
                </c:pt>
                <c:pt idx="39">
                  <c:v>0.0462296765336393</c:v>
                </c:pt>
                <c:pt idx="40">
                  <c:v>0.0445900358826565</c:v>
                </c:pt>
                <c:pt idx="41">
                  <c:v>0.0430450769854605</c:v>
                </c:pt>
                <c:pt idx="42">
                  <c:v>0.041587318398188</c:v>
                </c:pt>
                <c:pt idx="43">
                  <c:v>0.0402100219434133</c:v>
                </c:pt>
                <c:pt idx="44">
                  <c:v>0.0389071044099634</c:v>
                </c:pt>
                <c:pt idx="45">
                  <c:v>0.0376730613877511</c:v>
                </c:pt>
                <c:pt idx="46">
                  <c:v>0.0365029013532253</c:v>
                </c:pt>
                <c:pt idx="47">
                  <c:v>0.035392088445946</c:v>
                </c:pt>
                <c:pt idx="48">
                  <c:v>0.0343364926403287</c:v>
                </c:pt>
                <c:pt idx="49">
                  <c:v>0.0333323462313393</c:v>
                </c:pt>
                <c:pt idx="50">
                  <c:v>0.0323762057286511</c:v>
                </c:pt>
                <c:pt idx="51">
                  <c:v>0.0314649183981826</c:v>
                </c:pt>
                <c:pt idx="52">
                  <c:v>0.0305955928090779</c:v>
                </c:pt>
                <c:pt idx="53">
                  <c:v>0.0297655728428639</c:v>
                </c:pt>
                <c:pt idx="54">
                  <c:v>0.0289724147035462</c:v>
                </c:pt>
                <c:pt idx="55">
                  <c:v>0.0282138665358259</c:v>
                </c:pt>
                <c:pt idx="56">
                  <c:v>0.0274878503158961</c:v>
                </c:pt>
                <c:pt idx="57">
                  <c:v>0.0267924457273758</c:v>
                </c:pt>
                <c:pt idx="58">
                  <c:v>0.0261258757754559</c:v>
                </c:pt>
                <c:pt idx="59">
                  <c:v>0.0254864939265779</c:v>
                </c:pt>
                <c:pt idx="60">
                  <c:v>0.0248727725899811</c:v>
                </c:pt>
                <c:pt idx="61">
                  <c:v>0.0242832927821177</c:v>
                </c:pt>
                <c:pt idx="62">
                  <c:v>0.0237167348359583</c:v>
                </c:pt>
                <c:pt idx="63">
                  <c:v>0.023171870035169</c:v>
                </c:pt>
                <c:pt idx="64">
                  <c:v>0.0226475530685287</c:v>
                </c:pt>
                <c:pt idx="65">
                  <c:v>0.0221427152131736</c:v>
                </c:pt>
                <c:pt idx="66">
                  <c:v>0.0216563581666298</c:v>
                </c:pt>
                <c:pt idx="67">
                  <c:v>0.0211875484574159</c:v>
                </c:pt>
                <c:pt idx="68">
                  <c:v>0.0207354123724844</c:v>
                </c:pt>
                <c:pt idx="69">
                  <c:v>0.0202991313471341</c:v>
                </c:pt>
                <c:pt idx="70">
                  <c:v>0.0198779377694152</c:v>
                </c:pt>
                <c:pt idx="71">
                  <c:v>0.0194711111566139</c:v>
                </c:pt>
                <c:pt idx="72">
                  <c:v>0.0190779746662553</c:v>
                </c:pt>
                <c:pt idx="73">
                  <c:v>0.018697891908304</c:v>
                </c:pt>
                <c:pt idx="74">
                  <c:v>0.0183302640289543</c:v>
                </c:pt>
                <c:pt idx="75">
                  <c:v>0.0179745270396564</c:v>
                </c:pt>
                <c:pt idx="76">
                  <c:v>0.0176301493678872</c:v>
                </c:pt>
                <c:pt idx="77">
                  <c:v>0.0172966296086937</c:v>
                </c:pt>
                <c:pt idx="78">
                  <c:v>0.0169734944582528</c:v>
                </c:pt>
                <c:pt idx="79">
                  <c:v>0.0166602968126583</c:v>
                </c:pt>
                <c:pt idx="80">
                  <c:v>0.0163566140168744</c:v>
                </c:pt>
                <c:pt idx="81">
                  <c:v>0.0160620462503362</c:v>
                </c:pt>
                <c:pt idx="82">
                  <c:v>0.0157762150370383</c:v>
                </c:pt>
                <c:pt idx="83">
                  <c:v>0.0154987618691648</c:v>
                </c:pt>
                <c:pt idx="84">
                  <c:v>0.0152293469343942</c:v>
                </c:pt>
                <c:pt idx="85">
                  <c:v>0.0149676479379695</c:v>
                </c:pt>
                <c:pt idx="86">
                  <c:v>0.0147133590114861</c:v>
                </c:pt>
                <c:pt idx="87">
                  <c:v>0.0144661897011126</c:v>
                </c:pt>
                <c:pt idx="88">
                  <c:v>0.0142258640286466</c:v>
                </c:pt>
                <c:pt idx="89">
                  <c:v>0.0139921196194228</c:v>
                </c:pt>
                <c:pt idx="90">
                  <c:v>0.0137647068916398</c:v>
                </c:pt>
                <c:pt idx="91">
                  <c:v>0.0135433883021694</c:v>
                </c:pt>
                <c:pt idx="92">
                  <c:v>0.0133279376443542</c:v>
                </c:pt>
                <c:pt idx="93">
                  <c:v>0.0131181393937032</c:v>
                </c:pt>
                <c:pt idx="94">
                  <c:v>0.0129137880977545</c:v>
                </c:pt>
                <c:pt idx="95">
                  <c:v>0.0127146878066996</c:v>
                </c:pt>
                <c:pt idx="96">
                  <c:v>0.0125206515416602</c:v>
                </c:pt>
                <c:pt idx="97">
                  <c:v>0.0123315007977728</c:v>
                </c:pt>
                <c:pt idx="98">
                  <c:v>0.0121470650794788</c:v>
                </c:pt>
                <c:pt idx="99">
                  <c:v>0.0119671814656341</c:v>
                </c:pt>
                <c:pt idx="100">
                  <c:v>0.0117916942022543</c:v>
                </c:pt>
                <c:pt idx="101">
                  <c:v>0.0116204543208861</c:v>
                </c:pt>
                <c:pt idx="102" formatCode="0.00">
                  <c:v>0.0114533192807647</c:v>
                </c:pt>
              </c:numCache>
            </c:numRef>
          </c:yVal>
          <c:smooth val="1"/>
          <c:extLst xmlns:c16r2="http://schemas.microsoft.com/office/drawing/2015/06/chart">
            <c:ext xmlns:c16="http://schemas.microsoft.com/office/drawing/2014/chart" uri="{C3380CC4-5D6E-409C-BE32-E72D297353CC}">
              <c16:uniqueId val="{00000001-F65D-4AD7-A1AD-404A0B1529C9}"/>
            </c:ext>
          </c:extLst>
        </c:ser>
        <c:dLbls>
          <c:showLegendKey val="0"/>
          <c:showVal val="0"/>
          <c:showCatName val="0"/>
          <c:showSerName val="0"/>
          <c:showPercent val="0"/>
          <c:showBubbleSize val="0"/>
        </c:dLbls>
        <c:axId val="-561117856"/>
        <c:axId val="-561115376"/>
      </c:scatterChart>
      <c:valAx>
        <c:axId val="-561117856"/>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561115376"/>
        <c:crosses val="autoZero"/>
        <c:crossBetween val="midCat"/>
      </c:valAx>
      <c:valAx>
        <c:axId val="-5611153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561117856"/>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9.xml.rels><?xml version="1.0" encoding="UTF-8" standalone="yes"?>
<Relationships xmlns="http://schemas.openxmlformats.org/package/2006/relationships"><Relationship Id="rId1" Type="http://schemas.openxmlformats.org/officeDocument/2006/relationships/image" Target="../media/image15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380CAC-86D6-7140-B3BB-1FF3B2A8C05E}"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en-US"/>
        </a:p>
      </dgm:t>
    </dgm:pt>
    <dgm:pt modelId="{A7F9E3FC-35A3-B749-A8CF-E7CA67FE6A35}">
      <dgm:prSet phldrT="[Text]"/>
      <dgm:spPr>
        <a:gradFill rotWithShape="0">
          <a:gsLst>
            <a:gs pos="0">
              <a:schemeClr val="accent1">
                <a:lumMod val="20000"/>
                <a:lumOff val="80000"/>
              </a:schemeClr>
            </a:gs>
            <a:gs pos="50000">
              <a:schemeClr val="accent1">
                <a:lumMod val="40000"/>
                <a:lumOff val="60000"/>
              </a:schemeClr>
            </a:gs>
            <a:gs pos="100000">
              <a:schemeClr val="accent5">
                <a:lumMod val="60000"/>
                <a:lumOff val="40000"/>
              </a:schemeClr>
            </a:gs>
          </a:gsLst>
        </a:gradFill>
      </dgm:spPr>
      <dgm:t>
        <a:bodyPr/>
        <a:lstStyle/>
        <a:p>
          <a:r>
            <a:rPr lang="en-US" dirty="0" smtClean="0">
              <a:solidFill>
                <a:schemeClr val="tx1"/>
              </a:solidFill>
            </a:rPr>
            <a:t>INTRODUCCIÓN</a:t>
          </a:r>
          <a:endParaRPr lang="en-US" dirty="0">
            <a:solidFill>
              <a:schemeClr val="tx1"/>
            </a:solidFill>
          </a:endParaRPr>
        </a:p>
      </dgm:t>
    </dgm:pt>
    <dgm:pt modelId="{C189E20B-5E30-4D4D-B58E-9777CCD39CB2}" type="parTrans" cxnId="{D5CDD08F-F352-0340-A2D1-898757DD7FDB}">
      <dgm:prSet/>
      <dgm:spPr/>
      <dgm:t>
        <a:bodyPr/>
        <a:lstStyle/>
        <a:p>
          <a:endParaRPr lang="en-US"/>
        </a:p>
      </dgm:t>
    </dgm:pt>
    <dgm:pt modelId="{61E857B7-08E2-DC4B-B6B7-E5C1C84675CC}" type="sibTrans" cxnId="{D5CDD08F-F352-0340-A2D1-898757DD7FDB}">
      <dgm:prSet/>
      <dgm:spPr/>
      <dgm:t>
        <a:bodyPr/>
        <a:lstStyle/>
        <a:p>
          <a:endParaRPr lang="en-US"/>
        </a:p>
      </dgm:t>
    </dgm:pt>
    <dgm:pt modelId="{BAA27018-1A0F-5743-B2BE-9BA474C6E711}">
      <dgm:prSet phldrT="[Text]"/>
      <dgm:spPr>
        <a:gradFill rotWithShape="0">
          <a:gsLst>
            <a:gs pos="0">
              <a:schemeClr val="accent1">
                <a:lumMod val="20000"/>
                <a:lumOff val="80000"/>
              </a:schemeClr>
            </a:gs>
            <a:gs pos="50000">
              <a:schemeClr val="accent1">
                <a:lumMod val="40000"/>
                <a:lumOff val="60000"/>
              </a:schemeClr>
            </a:gs>
            <a:gs pos="100000">
              <a:schemeClr val="accent5">
                <a:lumMod val="60000"/>
                <a:lumOff val="40000"/>
              </a:schemeClr>
            </a:gs>
          </a:gsLst>
        </a:gradFill>
      </dgm:spPr>
      <dgm:t>
        <a:bodyPr/>
        <a:lstStyle/>
        <a:p>
          <a:r>
            <a:rPr lang="en-US" dirty="0" smtClean="0">
              <a:solidFill>
                <a:schemeClr val="tx1"/>
              </a:solidFill>
            </a:rPr>
            <a:t>ANTECEDENTES</a:t>
          </a:r>
          <a:endParaRPr lang="en-US" dirty="0">
            <a:solidFill>
              <a:schemeClr val="tx1"/>
            </a:solidFill>
          </a:endParaRPr>
        </a:p>
      </dgm:t>
    </dgm:pt>
    <dgm:pt modelId="{D45401D5-025A-4D40-97E5-2B3E4D54A027}" type="parTrans" cxnId="{EB572823-D594-7543-8650-32B2022F7CF4}">
      <dgm:prSet/>
      <dgm:spPr/>
      <dgm:t>
        <a:bodyPr/>
        <a:lstStyle/>
        <a:p>
          <a:endParaRPr lang="en-US"/>
        </a:p>
      </dgm:t>
    </dgm:pt>
    <dgm:pt modelId="{EF5484BB-4E4F-504E-A772-07B563A6F84B}" type="sibTrans" cxnId="{EB572823-D594-7543-8650-32B2022F7CF4}">
      <dgm:prSet/>
      <dgm:spPr/>
      <dgm:t>
        <a:bodyPr/>
        <a:lstStyle/>
        <a:p>
          <a:endParaRPr lang="en-US"/>
        </a:p>
      </dgm:t>
    </dgm:pt>
    <dgm:pt modelId="{7BD1BE47-2BC9-4F4B-9DC0-D2AAF2B66DE4}">
      <dgm:prSet phldrT="[Text]"/>
      <dgm:spPr>
        <a:gradFill rotWithShape="0">
          <a:gsLst>
            <a:gs pos="0">
              <a:schemeClr val="accent1">
                <a:lumMod val="20000"/>
                <a:lumOff val="80000"/>
              </a:schemeClr>
            </a:gs>
            <a:gs pos="50000">
              <a:schemeClr val="accent1">
                <a:lumMod val="40000"/>
                <a:lumOff val="60000"/>
              </a:schemeClr>
            </a:gs>
            <a:gs pos="100000">
              <a:schemeClr val="accent5">
                <a:lumMod val="60000"/>
                <a:lumOff val="40000"/>
              </a:schemeClr>
            </a:gs>
          </a:gsLst>
        </a:gradFill>
      </dgm:spPr>
      <dgm:t>
        <a:bodyPr/>
        <a:lstStyle/>
        <a:p>
          <a:r>
            <a:rPr lang="en-US" dirty="0" smtClean="0">
              <a:solidFill>
                <a:schemeClr val="tx1"/>
              </a:solidFill>
            </a:rPr>
            <a:t>JUSTIFICACIÓN</a:t>
          </a:r>
          <a:endParaRPr lang="en-US" dirty="0">
            <a:solidFill>
              <a:schemeClr val="tx1"/>
            </a:solidFill>
          </a:endParaRPr>
        </a:p>
      </dgm:t>
    </dgm:pt>
    <dgm:pt modelId="{9B30B2C8-0C24-4E4B-AAAB-81D829BD0B77}" type="parTrans" cxnId="{C35EE218-CFEB-3C44-8071-14253D67B05D}">
      <dgm:prSet/>
      <dgm:spPr/>
      <dgm:t>
        <a:bodyPr/>
        <a:lstStyle/>
        <a:p>
          <a:endParaRPr lang="en-US"/>
        </a:p>
      </dgm:t>
    </dgm:pt>
    <dgm:pt modelId="{B83687B6-DC91-CC4C-ABDD-1637DCFFF604}" type="sibTrans" cxnId="{C35EE218-CFEB-3C44-8071-14253D67B05D}">
      <dgm:prSet/>
      <dgm:spPr/>
      <dgm:t>
        <a:bodyPr/>
        <a:lstStyle/>
        <a:p>
          <a:endParaRPr lang="en-US"/>
        </a:p>
      </dgm:t>
    </dgm:pt>
    <dgm:pt modelId="{C8663D82-3A1F-854A-A5BA-F7F432C9F948}">
      <dgm:prSet phldrT="[Text]"/>
      <dgm:spPr>
        <a:gradFill rotWithShape="0">
          <a:gsLst>
            <a:gs pos="0">
              <a:schemeClr val="accent1">
                <a:lumMod val="20000"/>
                <a:lumOff val="80000"/>
              </a:schemeClr>
            </a:gs>
            <a:gs pos="50000">
              <a:schemeClr val="accent1">
                <a:lumMod val="40000"/>
                <a:lumOff val="60000"/>
              </a:schemeClr>
            </a:gs>
            <a:gs pos="100000">
              <a:schemeClr val="accent5">
                <a:lumMod val="60000"/>
                <a:lumOff val="40000"/>
              </a:schemeClr>
            </a:gs>
          </a:gsLst>
        </a:gradFill>
      </dgm:spPr>
      <dgm:t>
        <a:bodyPr/>
        <a:lstStyle/>
        <a:p>
          <a:r>
            <a:rPr lang="en-US" dirty="0" smtClean="0">
              <a:solidFill>
                <a:schemeClr val="tx1"/>
              </a:solidFill>
            </a:rPr>
            <a:t>OBJETIVOS</a:t>
          </a:r>
          <a:endParaRPr lang="en-US" dirty="0">
            <a:solidFill>
              <a:schemeClr val="tx1"/>
            </a:solidFill>
          </a:endParaRPr>
        </a:p>
      </dgm:t>
    </dgm:pt>
    <dgm:pt modelId="{F89AFD76-59A4-3544-91CB-351DD00B058D}" type="parTrans" cxnId="{BBEF4A23-7FA5-8943-8736-6F0A35C0A2D9}">
      <dgm:prSet/>
      <dgm:spPr/>
      <dgm:t>
        <a:bodyPr/>
        <a:lstStyle/>
        <a:p>
          <a:endParaRPr lang="en-US"/>
        </a:p>
      </dgm:t>
    </dgm:pt>
    <dgm:pt modelId="{0EFA0A3A-7512-584A-8EDE-D271E2C773DA}" type="sibTrans" cxnId="{BBEF4A23-7FA5-8943-8736-6F0A35C0A2D9}">
      <dgm:prSet/>
      <dgm:spPr/>
      <dgm:t>
        <a:bodyPr/>
        <a:lstStyle/>
        <a:p>
          <a:endParaRPr lang="en-US"/>
        </a:p>
      </dgm:t>
    </dgm:pt>
    <dgm:pt modelId="{B73B044F-F362-FA4C-9B6F-06FC8E555D51}">
      <dgm:prSet phldrT="[Text]"/>
      <dgm:spPr>
        <a:gradFill rotWithShape="0">
          <a:gsLst>
            <a:gs pos="0">
              <a:schemeClr val="accent1">
                <a:lumMod val="20000"/>
                <a:lumOff val="80000"/>
              </a:schemeClr>
            </a:gs>
            <a:gs pos="50000">
              <a:schemeClr val="accent1">
                <a:lumMod val="40000"/>
                <a:lumOff val="60000"/>
              </a:schemeClr>
            </a:gs>
            <a:gs pos="100000">
              <a:schemeClr val="accent5">
                <a:lumMod val="60000"/>
                <a:lumOff val="40000"/>
              </a:schemeClr>
            </a:gs>
          </a:gsLst>
        </a:gradFill>
      </dgm:spPr>
      <dgm:t>
        <a:bodyPr/>
        <a:lstStyle/>
        <a:p>
          <a:r>
            <a:rPr lang="en-US" dirty="0" smtClean="0">
              <a:solidFill>
                <a:schemeClr val="tx1"/>
              </a:solidFill>
            </a:rPr>
            <a:t>DESCRIPCIÓN DE LA ESTRUCTURA</a:t>
          </a:r>
          <a:endParaRPr lang="en-US" dirty="0">
            <a:solidFill>
              <a:schemeClr val="tx1"/>
            </a:solidFill>
          </a:endParaRPr>
        </a:p>
      </dgm:t>
    </dgm:pt>
    <dgm:pt modelId="{4036B962-A53A-C343-9289-1CBCA5DE05B3}" type="parTrans" cxnId="{544F2654-8B6D-3845-B0D5-C73E68E0BE13}">
      <dgm:prSet/>
      <dgm:spPr/>
      <dgm:t>
        <a:bodyPr/>
        <a:lstStyle/>
        <a:p>
          <a:endParaRPr lang="en-US"/>
        </a:p>
      </dgm:t>
    </dgm:pt>
    <dgm:pt modelId="{BAA18048-9AA3-E24C-A186-9C7816C9ABD6}" type="sibTrans" cxnId="{544F2654-8B6D-3845-B0D5-C73E68E0BE13}">
      <dgm:prSet/>
      <dgm:spPr/>
      <dgm:t>
        <a:bodyPr/>
        <a:lstStyle/>
        <a:p>
          <a:endParaRPr lang="en-US"/>
        </a:p>
      </dgm:t>
    </dgm:pt>
    <dgm:pt modelId="{BC8F968D-27DB-5743-8ECF-DCF8449F2357}">
      <dgm:prSet phldrT="[Text]"/>
      <dgm:spPr>
        <a:gradFill rotWithShape="0">
          <a:gsLst>
            <a:gs pos="0">
              <a:schemeClr val="accent1">
                <a:lumMod val="20000"/>
                <a:lumOff val="80000"/>
              </a:schemeClr>
            </a:gs>
            <a:gs pos="50000">
              <a:schemeClr val="accent1">
                <a:lumMod val="40000"/>
                <a:lumOff val="60000"/>
              </a:schemeClr>
            </a:gs>
            <a:gs pos="100000">
              <a:schemeClr val="accent5">
                <a:lumMod val="60000"/>
                <a:lumOff val="40000"/>
              </a:schemeClr>
            </a:gs>
          </a:gsLst>
        </a:gradFill>
      </dgm:spPr>
      <dgm:t>
        <a:bodyPr/>
        <a:lstStyle/>
        <a:p>
          <a:r>
            <a:rPr lang="en-US" dirty="0" smtClean="0">
              <a:solidFill>
                <a:schemeClr val="tx1"/>
              </a:solidFill>
            </a:rPr>
            <a:t>MODELOS MATEMÁTICOS</a:t>
          </a:r>
          <a:endParaRPr lang="en-US" dirty="0">
            <a:solidFill>
              <a:schemeClr val="tx1"/>
            </a:solidFill>
          </a:endParaRPr>
        </a:p>
      </dgm:t>
    </dgm:pt>
    <dgm:pt modelId="{F66AD2CA-48E5-E247-99C9-1359FE37E126}" type="parTrans" cxnId="{1ABBCDA0-E966-874D-8B68-A301667C9137}">
      <dgm:prSet/>
      <dgm:spPr/>
      <dgm:t>
        <a:bodyPr/>
        <a:lstStyle/>
        <a:p>
          <a:endParaRPr lang="en-US"/>
        </a:p>
      </dgm:t>
    </dgm:pt>
    <dgm:pt modelId="{F3FF9999-EBD0-5948-B326-286ED9ADD4DF}" type="sibTrans" cxnId="{1ABBCDA0-E966-874D-8B68-A301667C9137}">
      <dgm:prSet/>
      <dgm:spPr/>
      <dgm:t>
        <a:bodyPr/>
        <a:lstStyle/>
        <a:p>
          <a:endParaRPr lang="en-US"/>
        </a:p>
      </dgm:t>
    </dgm:pt>
    <dgm:pt modelId="{8A6668F3-7C8F-EC49-95D6-9D45475FF453}">
      <dgm:prSet phldrT="[Text]"/>
      <dgm:spPr>
        <a:gradFill rotWithShape="0">
          <a:gsLst>
            <a:gs pos="0">
              <a:schemeClr val="accent1">
                <a:lumMod val="20000"/>
                <a:lumOff val="80000"/>
              </a:schemeClr>
            </a:gs>
            <a:gs pos="50000">
              <a:schemeClr val="accent1">
                <a:lumMod val="40000"/>
                <a:lumOff val="60000"/>
              </a:schemeClr>
            </a:gs>
            <a:gs pos="100000">
              <a:schemeClr val="accent5">
                <a:lumMod val="60000"/>
                <a:lumOff val="40000"/>
              </a:schemeClr>
            </a:gs>
          </a:gsLst>
        </a:gradFill>
      </dgm:spPr>
      <dgm:t>
        <a:bodyPr/>
        <a:lstStyle/>
        <a:p>
          <a:r>
            <a:rPr lang="en-US" dirty="0" smtClean="0">
              <a:solidFill>
                <a:schemeClr val="tx1"/>
              </a:solidFill>
            </a:rPr>
            <a:t>ANÁLISIS DE RESULTADOS</a:t>
          </a:r>
          <a:endParaRPr lang="en-US" dirty="0">
            <a:solidFill>
              <a:schemeClr val="tx1"/>
            </a:solidFill>
          </a:endParaRPr>
        </a:p>
      </dgm:t>
    </dgm:pt>
    <dgm:pt modelId="{6805FE6C-3CE0-C34F-98D7-1A3CB942FA16}" type="parTrans" cxnId="{9E6E7F94-C185-5B43-82EE-86FD4C4DC52B}">
      <dgm:prSet/>
      <dgm:spPr/>
      <dgm:t>
        <a:bodyPr/>
        <a:lstStyle/>
        <a:p>
          <a:endParaRPr lang="en-US"/>
        </a:p>
      </dgm:t>
    </dgm:pt>
    <dgm:pt modelId="{A399FE1D-E5E6-CC42-B088-44D59F96C661}" type="sibTrans" cxnId="{9E6E7F94-C185-5B43-82EE-86FD4C4DC52B}">
      <dgm:prSet/>
      <dgm:spPr/>
      <dgm:t>
        <a:bodyPr/>
        <a:lstStyle/>
        <a:p>
          <a:endParaRPr lang="en-US"/>
        </a:p>
      </dgm:t>
    </dgm:pt>
    <dgm:pt modelId="{9552E290-08AE-E24D-B9B9-97EB4AE99063}" type="pres">
      <dgm:prSet presAssocID="{62380CAC-86D6-7140-B3BB-1FF3B2A8C05E}" presName="Name0" presStyleCnt="0">
        <dgm:presLayoutVars>
          <dgm:chMax val="7"/>
          <dgm:chPref val="7"/>
          <dgm:dir/>
        </dgm:presLayoutVars>
      </dgm:prSet>
      <dgm:spPr/>
      <dgm:t>
        <a:bodyPr/>
        <a:lstStyle/>
        <a:p>
          <a:endParaRPr lang="en-US"/>
        </a:p>
      </dgm:t>
    </dgm:pt>
    <dgm:pt modelId="{4A0C8358-74CF-C349-A5FE-9CB838F467B8}" type="pres">
      <dgm:prSet presAssocID="{62380CAC-86D6-7140-B3BB-1FF3B2A8C05E}" presName="Name1" presStyleCnt="0"/>
      <dgm:spPr/>
    </dgm:pt>
    <dgm:pt modelId="{93077138-BA8D-F141-811D-E6421BAEF9EF}" type="pres">
      <dgm:prSet presAssocID="{62380CAC-86D6-7140-B3BB-1FF3B2A8C05E}" presName="cycle" presStyleCnt="0"/>
      <dgm:spPr/>
    </dgm:pt>
    <dgm:pt modelId="{76A48B05-5D7D-B746-8E0F-1DB19D095C9D}" type="pres">
      <dgm:prSet presAssocID="{62380CAC-86D6-7140-B3BB-1FF3B2A8C05E}" presName="srcNode" presStyleLbl="node1" presStyleIdx="0" presStyleCnt="7"/>
      <dgm:spPr/>
    </dgm:pt>
    <dgm:pt modelId="{F024039F-EDD9-5749-BDBB-DA6179B39B5F}" type="pres">
      <dgm:prSet presAssocID="{62380CAC-86D6-7140-B3BB-1FF3B2A8C05E}" presName="conn" presStyleLbl="parChTrans1D2" presStyleIdx="0" presStyleCnt="1"/>
      <dgm:spPr/>
      <dgm:t>
        <a:bodyPr/>
        <a:lstStyle/>
        <a:p>
          <a:endParaRPr lang="en-US"/>
        </a:p>
      </dgm:t>
    </dgm:pt>
    <dgm:pt modelId="{37E7940F-5C3E-E34B-A2EC-B34B1D0ADBB6}" type="pres">
      <dgm:prSet presAssocID="{62380CAC-86D6-7140-B3BB-1FF3B2A8C05E}" presName="extraNode" presStyleLbl="node1" presStyleIdx="0" presStyleCnt="7"/>
      <dgm:spPr/>
    </dgm:pt>
    <dgm:pt modelId="{7556D26A-C42D-0144-87BE-45F2E14EFFF4}" type="pres">
      <dgm:prSet presAssocID="{62380CAC-86D6-7140-B3BB-1FF3B2A8C05E}" presName="dstNode" presStyleLbl="node1" presStyleIdx="0" presStyleCnt="7"/>
      <dgm:spPr/>
    </dgm:pt>
    <dgm:pt modelId="{9CDA8D27-0B85-354C-A3A4-9A3DA87369B6}" type="pres">
      <dgm:prSet presAssocID="{A7F9E3FC-35A3-B749-A8CF-E7CA67FE6A35}" presName="text_1" presStyleLbl="node1" presStyleIdx="0" presStyleCnt="7" custLinFactNeighborY="5960">
        <dgm:presLayoutVars>
          <dgm:bulletEnabled val="1"/>
        </dgm:presLayoutVars>
      </dgm:prSet>
      <dgm:spPr/>
      <dgm:t>
        <a:bodyPr/>
        <a:lstStyle/>
        <a:p>
          <a:endParaRPr lang="en-US"/>
        </a:p>
      </dgm:t>
    </dgm:pt>
    <dgm:pt modelId="{EB1280E4-3C64-3740-B837-C710848CE19D}" type="pres">
      <dgm:prSet presAssocID="{A7F9E3FC-35A3-B749-A8CF-E7CA67FE6A35}" presName="accent_1" presStyleCnt="0"/>
      <dgm:spPr/>
    </dgm:pt>
    <dgm:pt modelId="{3C38B04D-3EFB-554A-B302-826118C95A35}" type="pres">
      <dgm:prSet presAssocID="{A7F9E3FC-35A3-B749-A8CF-E7CA67FE6A35}" presName="accentRepeatNode" presStyleLbl="solidFgAcc1" presStyleIdx="0" presStyleCnt="7"/>
      <dgm:spPr/>
    </dgm:pt>
    <dgm:pt modelId="{FFFF3DCB-9B16-9546-A392-5DC2803A1035}" type="pres">
      <dgm:prSet presAssocID="{BAA27018-1A0F-5743-B2BE-9BA474C6E711}" presName="text_2" presStyleLbl="node1" presStyleIdx="1" presStyleCnt="7" custLinFactNeighborY="5960">
        <dgm:presLayoutVars>
          <dgm:bulletEnabled val="1"/>
        </dgm:presLayoutVars>
      </dgm:prSet>
      <dgm:spPr/>
      <dgm:t>
        <a:bodyPr/>
        <a:lstStyle/>
        <a:p>
          <a:endParaRPr lang="en-US"/>
        </a:p>
      </dgm:t>
    </dgm:pt>
    <dgm:pt modelId="{AD8E2026-A197-024B-B074-5B7AD79B1B20}" type="pres">
      <dgm:prSet presAssocID="{BAA27018-1A0F-5743-B2BE-9BA474C6E711}" presName="accent_2" presStyleCnt="0"/>
      <dgm:spPr/>
    </dgm:pt>
    <dgm:pt modelId="{D0AFF29E-2103-B544-82BD-1854821258A0}" type="pres">
      <dgm:prSet presAssocID="{BAA27018-1A0F-5743-B2BE-9BA474C6E711}" presName="accentRepeatNode" presStyleLbl="solidFgAcc1" presStyleIdx="1" presStyleCnt="7"/>
      <dgm:spPr/>
    </dgm:pt>
    <dgm:pt modelId="{6BC04E93-6DB7-684D-ACF2-7E77E73A00A6}" type="pres">
      <dgm:prSet presAssocID="{7BD1BE47-2BC9-4F4B-9DC0-D2AAF2B66DE4}" presName="text_3" presStyleLbl="node1" presStyleIdx="2" presStyleCnt="7" custLinFactNeighborY="5960">
        <dgm:presLayoutVars>
          <dgm:bulletEnabled val="1"/>
        </dgm:presLayoutVars>
      </dgm:prSet>
      <dgm:spPr/>
      <dgm:t>
        <a:bodyPr/>
        <a:lstStyle/>
        <a:p>
          <a:endParaRPr lang="en-US"/>
        </a:p>
      </dgm:t>
    </dgm:pt>
    <dgm:pt modelId="{2BA70647-D326-1242-B5AB-5F53CEE63252}" type="pres">
      <dgm:prSet presAssocID="{7BD1BE47-2BC9-4F4B-9DC0-D2AAF2B66DE4}" presName="accent_3" presStyleCnt="0"/>
      <dgm:spPr/>
    </dgm:pt>
    <dgm:pt modelId="{88E36C76-B836-B549-959D-5C58DB2E0A91}" type="pres">
      <dgm:prSet presAssocID="{7BD1BE47-2BC9-4F4B-9DC0-D2AAF2B66DE4}" presName="accentRepeatNode" presStyleLbl="solidFgAcc1" presStyleIdx="2" presStyleCnt="7"/>
      <dgm:spPr/>
    </dgm:pt>
    <dgm:pt modelId="{D7F56D8D-A844-684B-AD2A-69530C4847D3}" type="pres">
      <dgm:prSet presAssocID="{C8663D82-3A1F-854A-A5BA-F7F432C9F948}" presName="text_4" presStyleLbl="node1" presStyleIdx="3" presStyleCnt="7" custLinFactNeighborY="5960">
        <dgm:presLayoutVars>
          <dgm:bulletEnabled val="1"/>
        </dgm:presLayoutVars>
      </dgm:prSet>
      <dgm:spPr/>
      <dgm:t>
        <a:bodyPr/>
        <a:lstStyle/>
        <a:p>
          <a:endParaRPr lang="en-US"/>
        </a:p>
      </dgm:t>
    </dgm:pt>
    <dgm:pt modelId="{0F411007-F4B4-AC43-ACFC-59EDBF26A4DC}" type="pres">
      <dgm:prSet presAssocID="{C8663D82-3A1F-854A-A5BA-F7F432C9F948}" presName="accent_4" presStyleCnt="0"/>
      <dgm:spPr/>
    </dgm:pt>
    <dgm:pt modelId="{9699AF1B-B7B6-AB45-8C29-ECED246A40E6}" type="pres">
      <dgm:prSet presAssocID="{C8663D82-3A1F-854A-A5BA-F7F432C9F948}" presName="accentRepeatNode" presStyleLbl="solidFgAcc1" presStyleIdx="3" presStyleCnt="7"/>
      <dgm:spPr/>
    </dgm:pt>
    <dgm:pt modelId="{A0462EDB-3C36-4048-BDDD-E1E7371C2235}" type="pres">
      <dgm:prSet presAssocID="{B73B044F-F362-FA4C-9B6F-06FC8E555D51}" presName="text_5" presStyleLbl="node1" presStyleIdx="4" presStyleCnt="7" custLinFactNeighborY="5960">
        <dgm:presLayoutVars>
          <dgm:bulletEnabled val="1"/>
        </dgm:presLayoutVars>
      </dgm:prSet>
      <dgm:spPr/>
      <dgm:t>
        <a:bodyPr/>
        <a:lstStyle/>
        <a:p>
          <a:endParaRPr lang="en-US"/>
        </a:p>
      </dgm:t>
    </dgm:pt>
    <dgm:pt modelId="{3732EAAB-4A94-6245-9604-E0DC34AEEA53}" type="pres">
      <dgm:prSet presAssocID="{B73B044F-F362-FA4C-9B6F-06FC8E555D51}" presName="accent_5" presStyleCnt="0"/>
      <dgm:spPr/>
    </dgm:pt>
    <dgm:pt modelId="{FF5C1503-FAF0-124C-9B64-66E3E44A3817}" type="pres">
      <dgm:prSet presAssocID="{B73B044F-F362-FA4C-9B6F-06FC8E555D51}" presName="accentRepeatNode" presStyleLbl="solidFgAcc1" presStyleIdx="4" presStyleCnt="7"/>
      <dgm:spPr/>
    </dgm:pt>
    <dgm:pt modelId="{E2AD4AA6-2505-7E43-ADB0-DB7E698A761A}" type="pres">
      <dgm:prSet presAssocID="{BC8F968D-27DB-5743-8ECF-DCF8449F2357}" presName="text_6" presStyleLbl="node1" presStyleIdx="5" presStyleCnt="7" custLinFactNeighborY="5960">
        <dgm:presLayoutVars>
          <dgm:bulletEnabled val="1"/>
        </dgm:presLayoutVars>
      </dgm:prSet>
      <dgm:spPr/>
      <dgm:t>
        <a:bodyPr/>
        <a:lstStyle/>
        <a:p>
          <a:endParaRPr lang="en-US"/>
        </a:p>
      </dgm:t>
    </dgm:pt>
    <dgm:pt modelId="{DFC1B73C-759B-A944-B127-8EA3433BAC8A}" type="pres">
      <dgm:prSet presAssocID="{BC8F968D-27DB-5743-8ECF-DCF8449F2357}" presName="accent_6" presStyleCnt="0"/>
      <dgm:spPr/>
    </dgm:pt>
    <dgm:pt modelId="{80FAF4A8-0018-A94C-A619-CFB80898BCE8}" type="pres">
      <dgm:prSet presAssocID="{BC8F968D-27DB-5743-8ECF-DCF8449F2357}" presName="accentRepeatNode" presStyleLbl="solidFgAcc1" presStyleIdx="5" presStyleCnt="7"/>
      <dgm:spPr/>
    </dgm:pt>
    <dgm:pt modelId="{124F3244-B431-574C-BCAD-64227DDCE971}" type="pres">
      <dgm:prSet presAssocID="{8A6668F3-7C8F-EC49-95D6-9D45475FF453}" presName="text_7" presStyleLbl="node1" presStyleIdx="6" presStyleCnt="7">
        <dgm:presLayoutVars>
          <dgm:bulletEnabled val="1"/>
        </dgm:presLayoutVars>
      </dgm:prSet>
      <dgm:spPr/>
      <dgm:t>
        <a:bodyPr/>
        <a:lstStyle/>
        <a:p>
          <a:endParaRPr lang="en-US"/>
        </a:p>
      </dgm:t>
    </dgm:pt>
    <dgm:pt modelId="{21C57248-E64F-FF48-840A-C6FF8FA1BEFB}" type="pres">
      <dgm:prSet presAssocID="{8A6668F3-7C8F-EC49-95D6-9D45475FF453}" presName="accent_7" presStyleCnt="0"/>
      <dgm:spPr/>
    </dgm:pt>
    <dgm:pt modelId="{1CFC1233-937C-A84C-8B05-1143DE60A09A}" type="pres">
      <dgm:prSet presAssocID="{8A6668F3-7C8F-EC49-95D6-9D45475FF453}" presName="accentRepeatNode" presStyleLbl="solidFgAcc1" presStyleIdx="6" presStyleCnt="7"/>
      <dgm:spPr/>
    </dgm:pt>
  </dgm:ptLst>
  <dgm:cxnLst>
    <dgm:cxn modelId="{F42D0961-6303-7445-951A-426BDC800C67}" type="presOf" srcId="{BC8F968D-27DB-5743-8ECF-DCF8449F2357}" destId="{E2AD4AA6-2505-7E43-ADB0-DB7E698A761A}" srcOrd="0" destOrd="0" presId="urn:microsoft.com/office/officeart/2008/layout/VerticalCurvedList"/>
    <dgm:cxn modelId="{9BC4F464-EECE-7B4A-B37B-A9CBD919953B}" type="presOf" srcId="{B73B044F-F362-FA4C-9B6F-06FC8E555D51}" destId="{A0462EDB-3C36-4048-BDDD-E1E7371C2235}" srcOrd="0" destOrd="0" presId="urn:microsoft.com/office/officeart/2008/layout/VerticalCurvedList"/>
    <dgm:cxn modelId="{467A8CD5-15B3-6543-9CF8-259ED90003EF}" type="presOf" srcId="{C8663D82-3A1F-854A-A5BA-F7F432C9F948}" destId="{D7F56D8D-A844-684B-AD2A-69530C4847D3}" srcOrd="0" destOrd="0" presId="urn:microsoft.com/office/officeart/2008/layout/VerticalCurvedList"/>
    <dgm:cxn modelId="{544F2654-8B6D-3845-B0D5-C73E68E0BE13}" srcId="{62380CAC-86D6-7140-B3BB-1FF3B2A8C05E}" destId="{B73B044F-F362-FA4C-9B6F-06FC8E555D51}" srcOrd="4" destOrd="0" parTransId="{4036B962-A53A-C343-9289-1CBCA5DE05B3}" sibTransId="{BAA18048-9AA3-E24C-A186-9C7816C9ABD6}"/>
    <dgm:cxn modelId="{BBEF4A23-7FA5-8943-8736-6F0A35C0A2D9}" srcId="{62380CAC-86D6-7140-B3BB-1FF3B2A8C05E}" destId="{C8663D82-3A1F-854A-A5BA-F7F432C9F948}" srcOrd="3" destOrd="0" parTransId="{F89AFD76-59A4-3544-91CB-351DD00B058D}" sibTransId="{0EFA0A3A-7512-584A-8EDE-D271E2C773DA}"/>
    <dgm:cxn modelId="{5E5322EE-7C23-4D4A-8A2D-0965FCF5E530}" type="presOf" srcId="{7BD1BE47-2BC9-4F4B-9DC0-D2AAF2B66DE4}" destId="{6BC04E93-6DB7-684D-ACF2-7E77E73A00A6}" srcOrd="0" destOrd="0" presId="urn:microsoft.com/office/officeart/2008/layout/VerticalCurvedList"/>
    <dgm:cxn modelId="{3458BDFF-0EC6-7B4A-9991-BFA78420DBC6}" type="presOf" srcId="{62380CAC-86D6-7140-B3BB-1FF3B2A8C05E}" destId="{9552E290-08AE-E24D-B9B9-97EB4AE99063}" srcOrd="0" destOrd="0" presId="urn:microsoft.com/office/officeart/2008/layout/VerticalCurvedList"/>
    <dgm:cxn modelId="{EB572823-D594-7543-8650-32B2022F7CF4}" srcId="{62380CAC-86D6-7140-B3BB-1FF3B2A8C05E}" destId="{BAA27018-1A0F-5743-B2BE-9BA474C6E711}" srcOrd="1" destOrd="0" parTransId="{D45401D5-025A-4D40-97E5-2B3E4D54A027}" sibTransId="{EF5484BB-4E4F-504E-A772-07B563A6F84B}"/>
    <dgm:cxn modelId="{C35EE218-CFEB-3C44-8071-14253D67B05D}" srcId="{62380CAC-86D6-7140-B3BB-1FF3B2A8C05E}" destId="{7BD1BE47-2BC9-4F4B-9DC0-D2AAF2B66DE4}" srcOrd="2" destOrd="0" parTransId="{9B30B2C8-0C24-4E4B-AAAB-81D829BD0B77}" sibTransId="{B83687B6-DC91-CC4C-ABDD-1637DCFFF604}"/>
    <dgm:cxn modelId="{1ABBCDA0-E966-874D-8B68-A301667C9137}" srcId="{62380CAC-86D6-7140-B3BB-1FF3B2A8C05E}" destId="{BC8F968D-27DB-5743-8ECF-DCF8449F2357}" srcOrd="5" destOrd="0" parTransId="{F66AD2CA-48E5-E247-99C9-1359FE37E126}" sibTransId="{F3FF9999-EBD0-5948-B326-286ED9ADD4DF}"/>
    <dgm:cxn modelId="{C4CD3CAF-D870-0F4A-ABDB-5BFB1FFB23E9}" type="presOf" srcId="{BAA27018-1A0F-5743-B2BE-9BA474C6E711}" destId="{FFFF3DCB-9B16-9546-A392-5DC2803A1035}" srcOrd="0" destOrd="0" presId="urn:microsoft.com/office/officeart/2008/layout/VerticalCurvedList"/>
    <dgm:cxn modelId="{ECE970DF-7638-7A43-AA26-64742122EB00}" type="presOf" srcId="{61E857B7-08E2-DC4B-B6B7-E5C1C84675CC}" destId="{F024039F-EDD9-5749-BDBB-DA6179B39B5F}" srcOrd="0" destOrd="0" presId="urn:microsoft.com/office/officeart/2008/layout/VerticalCurvedList"/>
    <dgm:cxn modelId="{D5CDD08F-F352-0340-A2D1-898757DD7FDB}" srcId="{62380CAC-86D6-7140-B3BB-1FF3B2A8C05E}" destId="{A7F9E3FC-35A3-B749-A8CF-E7CA67FE6A35}" srcOrd="0" destOrd="0" parTransId="{C189E20B-5E30-4D4D-B58E-9777CCD39CB2}" sibTransId="{61E857B7-08E2-DC4B-B6B7-E5C1C84675CC}"/>
    <dgm:cxn modelId="{9E6E7F94-C185-5B43-82EE-86FD4C4DC52B}" srcId="{62380CAC-86D6-7140-B3BB-1FF3B2A8C05E}" destId="{8A6668F3-7C8F-EC49-95D6-9D45475FF453}" srcOrd="6" destOrd="0" parTransId="{6805FE6C-3CE0-C34F-98D7-1A3CB942FA16}" sibTransId="{A399FE1D-E5E6-CC42-B088-44D59F96C661}"/>
    <dgm:cxn modelId="{83CE3ADA-BB0E-AE43-929E-7A545122E243}" type="presOf" srcId="{A7F9E3FC-35A3-B749-A8CF-E7CA67FE6A35}" destId="{9CDA8D27-0B85-354C-A3A4-9A3DA87369B6}" srcOrd="0" destOrd="0" presId="urn:microsoft.com/office/officeart/2008/layout/VerticalCurvedList"/>
    <dgm:cxn modelId="{66F4BDCD-0690-2F41-BD3C-2D04EAEED897}" type="presOf" srcId="{8A6668F3-7C8F-EC49-95D6-9D45475FF453}" destId="{124F3244-B431-574C-BCAD-64227DDCE971}" srcOrd="0" destOrd="0" presId="urn:microsoft.com/office/officeart/2008/layout/VerticalCurvedList"/>
    <dgm:cxn modelId="{C0382FCD-B3E1-954B-A42A-E91AE07DC935}" type="presParOf" srcId="{9552E290-08AE-E24D-B9B9-97EB4AE99063}" destId="{4A0C8358-74CF-C349-A5FE-9CB838F467B8}" srcOrd="0" destOrd="0" presId="urn:microsoft.com/office/officeart/2008/layout/VerticalCurvedList"/>
    <dgm:cxn modelId="{93A58F18-F1CA-374A-96A8-06AE9AC7E0EF}" type="presParOf" srcId="{4A0C8358-74CF-C349-A5FE-9CB838F467B8}" destId="{93077138-BA8D-F141-811D-E6421BAEF9EF}" srcOrd="0" destOrd="0" presId="urn:microsoft.com/office/officeart/2008/layout/VerticalCurvedList"/>
    <dgm:cxn modelId="{BFE6F7C0-9B86-834A-B3EF-082B35865955}" type="presParOf" srcId="{93077138-BA8D-F141-811D-E6421BAEF9EF}" destId="{76A48B05-5D7D-B746-8E0F-1DB19D095C9D}" srcOrd="0" destOrd="0" presId="urn:microsoft.com/office/officeart/2008/layout/VerticalCurvedList"/>
    <dgm:cxn modelId="{6607014F-9D90-1341-99BF-3C0510309A9D}" type="presParOf" srcId="{93077138-BA8D-F141-811D-E6421BAEF9EF}" destId="{F024039F-EDD9-5749-BDBB-DA6179B39B5F}" srcOrd="1" destOrd="0" presId="urn:microsoft.com/office/officeart/2008/layout/VerticalCurvedList"/>
    <dgm:cxn modelId="{BAFC8DD2-FF3C-8C4B-8FF2-F2BF4505C564}" type="presParOf" srcId="{93077138-BA8D-F141-811D-E6421BAEF9EF}" destId="{37E7940F-5C3E-E34B-A2EC-B34B1D0ADBB6}" srcOrd="2" destOrd="0" presId="urn:microsoft.com/office/officeart/2008/layout/VerticalCurvedList"/>
    <dgm:cxn modelId="{A701C6A6-D735-4840-858D-57AB2931FCFA}" type="presParOf" srcId="{93077138-BA8D-F141-811D-E6421BAEF9EF}" destId="{7556D26A-C42D-0144-87BE-45F2E14EFFF4}" srcOrd="3" destOrd="0" presId="urn:microsoft.com/office/officeart/2008/layout/VerticalCurvedList"/>
    <dgm:cxn modelId="{EE1D080E-97C8-FB46-80E7-9D4E01EBFD43}" type="presParOf" srcId="{4A0C8358-74CF-C349-A5FE-9CB838F467B8}" destId="{9CDA8D27-0B85-354C-A3A4-9A3DA87369B6}" srcOrd="1" destOrd="0" presId="urn:microsoft.com/office/officeart/2008/layout/VerticalCurvedList"/>
    <dgm:cxn modelId="{F00CD204-3097-524D-93A7-EC43F4021DA4}" type="presParOf" srcId="{4A0C8358-74CF-C349-A5FE-9CB838F467B8}" destId="{EB1280E4-3C64-3740-B837-C710848CE19D}" srcOrd="2" destOrd="0" presId="urn:microsoft.com/office/officeart/2008/layout/VerticalCurvedList"/>
    <dgm:cxn modelId="{B2A81D1E-D43E-674B-ADE6-B03D8DCD71B6}" type="presParOf" srcId="{EB1280E4-3C64-3740-B837-C710848CE19D}" destId="{3C38B04D-3EFB-554A-B302-826118C95A35}" srcOrd="0" destOrd="0" presId="urn:microsoft.com/office/officeart/2008/layout/VerticalCurvedList"/>
    <dgm:cxn modelId="{46594F83-4572-5E4F-9804-9389A34F3F47}" type="presParOf" srcId="{4A0C8358-74CF-C349-A5FE-9CB838F467B8}" destId="{FFFF3DCB-9B16-9546-A392-5DC2803A1035}" srcOrd="3" destOrd="0" presId="urn:microsoft.com/office/officeart/2008/layout/VerticalCurvedList"/>
    <dgm:cxn modelId="{220224E5-0E0B-F14F-B79C-CA018E634E82}" type="presParOf" srcId="{4A0C8358-74CF-C349-A5FE-9CB838F467B8}" destId="{AD8E2026-A197-024B-B074-5B7AD79B1B20}" srcOrd="4" destOrd="0" presId="urn:microsoft.com/office/officeart/2008/layout/VerticalCurvedList"/>
    <dgm:cxn modelId="{51579FDC-0E5E-4C42-8A9E-D34DB654C071}" type="presParOf" srcId="{AD8E2026-A197-024B-B074-5B7AD79B1B20}" destId="{D0AFF29E-2103-B544-82BD-1854821258A0}" srcOrd="0" destOrd="0" presId="urn:microsoft.com/office/officeart/2008/layout/VerticalCurvedList"/>
    <dgm:cxn modelId="{180192E3-0A79-184E-A669-40EF096AA9E6}" type="presParOf" srcId="{4A0C8358-74CF-C349-A5FE-9CB838F467B8}" destId="{6BC04E93-6DB7-684D-ACF2-7E77E73A00A6}" srcOrd="5" destOrd="0" presId="urn:microsoft.com/office/officeart/2008/layout/VerticalCurvedList"/>
    <dgm:cxn modelId="{E3DE6884-E644-1845-9E4D-9FA992E33251}" type="presParOf" srcId="{4A0C8358-74CF-C349-A5FE-9CB838F467B8}" destId="{2BA70647-D326-1242-B5AB-5F53CEE63252}" srcOrd="6" destOrd="0" presId="urn:microsoft.com/office/officeart/2008/layout/VerticalCurvedList"/>
    <dgm:cxn modelId="{BE313DDB-E27A-0246-A106-15F70B7748AF}" type="presParOf" srcId="{2BA70647-D326-1242-B5AB-5F53CEE63252}" destId="{88E36C76-B836-B549-959D-5C58DB2E0A91}" srcOrd="0" destOrd="0" presId="urn:microsoft.com/office/officeart/2008/layout/VerticalCurvedList"/>
    <dgm:cxn modelId="{65B2B555-BAE5-9246-9DD6-F4CB19B899C0}" type="presParOf" srcId="{4A0C8358-74CF-C349-A5FE-9CB838F467B8}" destId="{D7F56D8D-A844-684B-AD2A-69530C4847D3}" srcOrd="7" destOrd="0" presId="urn:microsoft.com/office/officeart/2008/layout/VerticalCurvedList"/>
    <dgm:cxn modelId="{4EAF1325-3B66-7F4B-BDBA-3CBE7B89F7E1}" type="presParOf" srcId="{4A0C8358-74CF-C349-A5FE-9CB838F467B8}" destId="{0F411007-F4B4-AC43-ACFC-59EDBF26A4DC}" srcOrd="8" destOrd="0" presId="urn:microsoft.com/office/officeart/2008/layout/VerticalCurvedList"/>
    <dgm:cxn modelId="{BCC6B681-3351-6D4F-8794-47443CA2675A}" type="presParOf" srcId="{0F411007-F4B4-AC43-ACFC-59EDBF26A4DC}" destId="{9699AF1B-B7B6-AB45-8C29-ECED246A40E6}" srcOrd="0" destOrd="0" presId="urn:microsoft.com/office/officeart/2008/layout/VerticalCurvedList"/>
    <dgm:cxn modelId="{F72C1EF3-223C-0644-9F70-F8EB50E5B995}" type="presParOf" srcId="{4A0C8358-74CF-C349-A5FE-9CB838F467B8}" destId="{A0462EDB-3C36-4048-BDDD-E1E7371C2235}" srcOrd="9" destOrd="0" presId="urn:microsoft.com/office/officeart/2008/layout/VerticalCurvedList"/>
    <dgm:cxn modelId="{1140D733-6AAB-324A-81AC-2C09F1434AE2}" type="presParOf" srcId="{4A0C8358-74CF-C349-A5FE-9CB838F467B8}" destId="{3732EAAB-4A94-6245-9604-E0DC34AEEA53}" srcOrd="10" destOrd="0" presId="urn:microsoft.com/office/officeart/2008/layout/VerticalCurvedList"/>
    <dgm:cxn modelId="{454F4D11-5E4F-4A4F-A658-E227B311B0F0}" type="presParOf" srcId="{3732EAAB-4A94-6245-9604-E0DC34AEEA53}" destId="{FF5C1503-FAF0-124C-9B64-66E3E44A3817}" srcOrd="0" destOrd="0" presId="urn:microsoft.com/office/officeart/2008/layout/VerticalCurvedList"/>
    <dgm:cxn modelId="{DC6CF8AE-3701-694A-A156-4B481401B98A}" type="presParOf" srcId="{4A0C8358-74CF-C349-A5FE-9CB838F467B8}" destId="{E2AD4AA6-2505-7E43-ADB0-DB7E698A761A}" srcOrd="11" destOrd="0" presId="urn:microsoft.com/office/officeart/2008/layout/VerticalCurvedList"/>
    <dgm:cxn modelId="{04FC223B-9EA9-EC4E-99CF-473BC3AB3E9B}" type="presParOf" srcId="{4A0C8358-74CF-C349-A5FE-9CB838F467B8}" destId="{DFC1B73C-759B-A944-B127-8EA3433BAC8A}" srcOrd="12" destOrd="0" presId="urn:microsoft.com/office/officeart/2008/layout/VerticalCurvedList"/>
    <dgm:cxn modelId="{6A886F47-8566-5846-9A49-C76154E93F9D}" type="presParOf" srcId="{DFC1B73C-759B-A944-B127-8EA3433BAC8A}" destId="{80FAF4A8-0018-A94C-A619-CFB80898BCE8}" srcOrd="0" destOrd="0" presId="urn:microsoft.com/office/officeart/2008/layout/VerticalCurvedList"/>
    <dgm:cxn modelId="{0ACE72BD-8415-5C45-BC63-FFDD11A38402}" type="presParOf" srcId="{4A0C8358-74CF-C349-A5FE-9CB838F467B8}" destId="{124F3244-B431-574C-BCAD-64227DDCE971}" srcOrd="13" destOrd="0" presId="urn:microsoft.com/office/officeart/2008/layout/VerticalCurvedList"/>
    <dgm:cxn modelId="{070FEC72-5160-A443-8DD2-52C052187D12}" type="presParOf" srcId="{4A0C8358-74CF-C349-A5FE-9CB838F467B8}" destId="{21C57248-E64F-FF48-840A-C6FF8FA1BEFB}" srcOrd="14" destOrd="0" presId="urn:microsoft.com/office/officeart/2008/layout/VerticalCurvedList"/>
    <dgm:cxn modelId="{07667F1E-12E8-8545-8CD6-AC8ECDA0AC01}" type="presParOf" srcId="{21C57248-E64F-FF48-840A-C6FF8FA1BEFB}" destId="{1CFC1233-937C-A84C-8B05-1143DE60A09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99EE39-2DE9-E243-8498-7DEAAB694A39}" type="doc">
      <dgm:prSet loTypeId="urn:microsoft.com/office/officeart/2005/8/layout/hList2" loCatId="" qsTypeId="urn:microsoft.com/office/officeart/2005/8/quickstyle/simple4" qsCatId="simple" csTypeId="urn:microsoft.com/office/officeart/2005/8/colors/colorful4" csCatId="colorful" phldr="1"/>
      <dgm:spPr/>
      <dgm:t>
        <a:bodyPr/>
        <a:lstStyle/>
        <a:p>
          <a:endParaRPr lang="en-US"/>
        </a:p>
      </dgm:t>
    </dgm:pt>
    <dgm:pt modelId="{880CB119-A05E-3742-BF0F-BC35CA92C0FD}">
      <dgm:prSet phldrT="[Text]" custT="1"/>
      <dgm:spPr/>
      <dgm:t>
        <a:bodyPr/>
        <a:lstStyle/>
        <a:p>
          <a:pPr algn="ctr"/>
          <a:r>
            <a:rPr lang="en-US" sz="3600" dirty="0" smtClean="0"/>
            <a:t>OBJETIVO</a:t>
          </a:r>
          <a:r>
            <a:rPr lang="en-US" sz="3600" baseline="0" dirty="0" smtClean="0"/>
            <a:t> GENERAL </a:t>
          </a:r>
          <a:endParaRPr lang="en-US" sz="3600" dirty="0"/>
        </a:p>
      </dgm:t>
    </dgm:pt>
    <dgm:pt modelId="{216E1093-4CF2-1745-8459-05B530C257D5}" type="parTrans" cxnId="{72A352CB-BDB9-BE45-8417-E2A6F65BCC27}">
      <dgm:prSet/>
      <dgm:spPr/>
      <dgm:t>
        <a:bodyPr/>
        <a:lstStyle/>
        <a:p>
          <a:endParaRPr lang="en-US"/>
        </a:p>
      </dgm:t>
    </dgm:pt>
    <dgm:pt modelId="{3A728A1E-051E-2344-9E3B-116D5F81BC36}" type="sibTrans" cxnId="{72A352CB-BDB9-BE45-8417-E2A6F65BCC27}">
      <dgm:prSet/>
      <dgm:spPr/>
      <dgm:t>
        <a:bodyPr/>
        <a:lstStyle/>
        <a:p>
          <a:endParaRPr lang="en-US"/>
        </a:p>
      </dgm:t>
    </dgm:pt>
    <dgm:pt modelId="{28A7F4B7-7F14-7C47-8DC4-4EC297D52510}">
      <dgm:prSet phldrT="[Text]" custT="1"/>
      <dgm:spPr>
        <a:gradFill rotWithShape="0">
          <a:gsLst>
            <a:gs pos="0">
              <a:schemeClr val="accent4">
                <a:lumMod val="60000"/>
                <a:lumOff val="40000"/>
              </a:schemeClr>
            </a:gs>
            <a:gs pos="50000">
              <a:schemeClr val="accent4">
                <a:lumMod val="40000"/>
                <a:lumOff val="60000"/>
              </a:schemeClr>
            </a:gs>
            <a:gs pos="100000">
              <a:schemeClr val="accent4">
                <a:lumMod val="20000"/>
                <a:lumOff val="80000"/>
              </a:schemeClr>
            </a:gs>
          </a:gsLst>
        </a:gradFill>
      </dgm:spPr>
      <dgm:t>
        <a:bodyPr/>
        <a:lstStyle/>
        <a:p>
          <a:pPr algn="just"/>
          <a:r>
            <a:rPr lang="es-EC" sz="2000" b="0" dirty="0" smtClean="0">
              <a:solidFill>
                <a:schemeClr val="tx1"/>
              </a:solidFill>
              <a:latin typeface="Arial" panose="020B0604020202020204" pitchFamily="34" charset="0"/>
              <a:cs typeface="Arial" panose="020B0604020202020204" pitchFamily="34" charset="0"/>
            </a:rPr>
            <a:t>Realizar el análisis estructural al actual edificio Condominios Quito y proponer dos propuestas de reforzamiento para mejorar el comportamiento estructural ante posibles sismos posteriores, cumpliendo la Norma Ecuatoriana de la Construcción NEC-2015</a:t>
          </a:r>
          <a:endParaRPr lang="en-US" sz="2000" b="0" dirty="0">
            <a:solidFill>
              <a:schemeClr val="tx1"/>
            </a:solidFill>
          </a:endParaRPr>
        </a:p>
      </dgm:t>
    </dgm:pt>
    <dgm:pt modelId="{272F448C-C297-3B4D-BDD6-EE4D5611DEA8}" type="parTrans" cxnId="{B2275E4B-8C1B-6C4A-9762-F46481FF1076}">
      <dgm:prSet/>
      <dgm:spPr/>
      <dgm:t>
        <a:bodyPr/>
        <a:lstStyle/>
        <a:p>
          <a:endParaRPr lang="en-US"/>
        </a:p>
      </dgm:t>
    </dgm:pt>
    <dgm:pt modelId="{6D01A1E1-1137-D246-A0B8-0E9958111AFF}" type="sibTrans" cxnId="{B2275E4B-8C1B-6C4A-9762-F46481FF1076}">
      <dgm:prSet/>
      <dgm:spPr/>
      <dgm:t>
        <a:bodyPr/>
        <a:lstStyle/>
        <a:p>
          <a:endParaRPr lang="en-US"/>
        </a:p>
      </dgm:t>
    </dgm:pt>
    <dgm:pt modelId="{24FC7C4A-5178-4F43-B248-E61C807FAC06}">
      <dgm:prSet phldrT="[Text]" custT="1"/>
      <dgm:spPr/>
      <dgm:t>
        <a:bodyPr/>
        <a:lstStyle/>
        <a:p>
          <a:r>
            <a:rPr lang="en-US" sz="3600" dirty="0" smtClean="0"/>
            <a:t>OBJETIVO</a:t>
          </a:r>
          <a:r>
            <a:rPr lang="en-US" sz="3600" baseline="0" dirty="0" smtClean="0"/>
            <a:t> </a:t>
          </a:r>
          <a:r>
            <a:rPr lang="en-US" sz="3600" dirty="0" smtClean="0"/>
            <a:t>ESPECIFICO </a:t>
          </a:r>
          <a:endParaRPr lang="en-US" sz="3600" dirty="0"/>
        </a:p>
      </dgm:t>
    </dgm:pt>
    <dgm:pt modelId="{5B9DA282-650B-1B48-8C56-68C3D36B3033}" type="parTrans" cxnId="{78D9CB76-ADF9-DF4D-8016-00DC535C88B1}">
      <dgm:prSet/>
      <dgm:spPr/>
      <dgm:t>
        <a:bodyPr/>
        <a:lstStyle/>
        <a:p>
          <a:endParaRPr lang="en-US"/>
        </a:p>
      </dgm:t>
    </dgm:pt>
    <dgm:pt modelId="{67F3D6F5-26FE-984A-A062-2EDCA441B273}" type="sibTrans" cxnId="{78D9CB76-ADF9-DF4D-8016-00DC535C88B1}">
      <dgm:prSet/>
      <dgm:spPr/>
      <dgm:t>
        <a:bodyPr/>
        <a:lstStyle/>
        <a:p>
          <a:endParaRPr lang="en-US"/>
        </a:p>
      </dgm:t>
    </dgm:pt>
    <dgm:pt modelId="{4695364B-4798-A644-A802-A63010FDC5BB}">
      <dgm:prSet phldrT="[Text]" custT="1"/>
      <dgm:spPr>
        <a:gradFill rotWithShape="0">
          <a:gsLst>
            <a:gs pos="0">
              <a:schemeClr val="accent5">
                <a:lumMod val="60000"/>
                <a:lumOff val="40000"/>
              </a:schemeClr>
            </a:gs>
            <a:gs pos="50000">
              <a:schemeClr val="accent5">
                <a:lumMod val="40000"/>
                <a:lumOff val="60000"/>
              </a:schemeClr>
            </a:gs>
            <a:gs pos="100000">
              <a:schemeClr val="accent5">
                <a:lumMod val="20000"/>
                <a:lumOff val="80000"/>
              </a:schemeClr>
            </a:gs>
          </a:gsLst>
        </a:gradFill>
      </dgm:spPr>
      <dgm:t>
        <a:bodyPr/>
        <a:lstStyle/>
        <a:p>
          <a:pPr algn="just"/>
          <a:r>
            <a:rPr lang="es-EC" sz="2000" b="0" dirty="0" smtClean="0">
              <a:solidFill>
                <a:schemeClr val="tx1"/>
              </a:solidFill>
              <a:latin typeface="Arial" panose="020B0604020202020204" pitchFamily="34" charset="0"/>
              <a:cs typeface="Arial" panose="020B0604020202020204" pitchFamily="34" charset="0"/>
            </a:rPr>
            <a:t>Elaborar un modelamiento a la actual edificación a través de un software de análisis estructural para determinar las falencias estructurales que presenta el proyecto.</a:t>
          </a:r>
          <a:endParaRPr lang="en-US" sz="2000" b="0" dirty="0">
            <a:solidFill>
              <a:schemeClr val="tx1"/>
            </a:solidFill>
          </a:endParaRPr>
        </a:p>
      </dgm:t>
    </dgm:pt>
    <dgm:pt modelId="{1507DD4F-AED6-BB40-985A-703FFF70D89E}" type="parTrans" cxnId="{28658FC9-5EB3-9449-A211-E5A59A5932CE}">
      <dgm:prSet/>
      <dgm:spPr/>
      <dgm:t>
        <a:bodyPr/>
        <a:lstStyle/>
        <a:p>
          <a:endParaRPr lang="en-US"/>
        </a:p>
      </dgm:t>
    </dgm:pt>
    <dgm:pt modelId="{10489E3B-4825-EE46-BE6C-A72EDCF12B1C}" type="sibTrans" cxnId="{28658FC9-5EB3-9449-A211-E5A59A5932CE}">
      <dgm:prSet/>
      <dgm:spPr/>
      <dgm:t>
        <a:bodyPr/>
        <a:lstStyle/>
        <a:p>
          <a:endParaRPr lang="en-US"/>
        </a:p>
      </dgm:t>
    </dgm:pt>
    <dgm:pt modelId="{A5F88719-E10C-8B42-9B50-C9BAAF1ED37A}">
      <dgm:prSet custT="1"/>
      <dgm:spPr>
        <a:gradFill rotWithShape="0">
          <a:gsLst>
            <a:gs pos="0">
              <a:schemeClr val="accent5">
                <a:lumMod val="60000"/>
                <a:lumOff val="40000"/>
              </a:schemeClr>
            </a:gs>
            <a:gs pos="50000">
              <a:schemeClr val="accent5">
                <a:lumMod val="40000"/>
                <a:lumOff val="60000"/>
              </a:schemeClr>
            </a:gs>
            <a:gs pos="100000">
              <a:schemeClr val="accent5">
                <a:lumMod val="20000"/>
                <a:lumOff val="80000"/>
              </a:schemeClr>
            </a:gs>
          </a:gsLst>
        </a:gradFill>
      </dgm:spPr>
      <dgm:t>
        <a:bodyPr/>
        <a:lstStyle/>
        <a:p>
          <a:pPr algn="just"/>
          <a:r>
            <a:rPr lang="es-EC" sz="2000" b="0" dirty="0" smtClean="0">
              <a:solidFill>
                <a:schemeClr val="tx1"/>
              </a:solidFill>
              <a:latin typeface="Arial" panose="020B0604020202020204" pitchFamily="34" charset="0"/>
              <a:cs typeface="Arial" panose="020B0604020202020204" pitchFamily="34" charset="0"/>
            </a:rPr>
            <a:t>Realizar el análisis sísmico de la estructura para determinar los desplazamientos provocados por la acción sísmica.</a:t>
          </a:r>
          <a:endParaRPr lang="en-US" sz="2000" b="0" dirty="0">
            <a:solidFill>
              <a:schemeClr val="tx1"/>
            </a:solidFill>
            <a:latin typeface="Arial" panose="020B0604020202020204" pitchFamily="34" charset="0"/>
            <a:cs typeface="Arial" panose="020B0604020202020204" pitchFamily="34" charset="0"/>
          </a:endParaRPr>
        </a:p>
      </dgm:t>
    </dgm:pt>
    <dgm:pt modelId="{178AC0FB-E2A6-9F47-9BCC-E352025EDF86}" type="parTrans" cxnId="{438B68E3-05D2-C140-93DE-DB2194015E1E}">
      <dgm:prSet/>
      <dgm:spPr/>
      <dgm:t>
        <a:bodyPr/>
        <a:lstStyle/>
        <a:p>
          <a:endParaRPr lang="en-US"/>
        </a:p>
      </dgm:t>
    </dgm:pt>
    <dgm:pt modelId="{60D3103A-06BD-804A-83B8-0278BAE4D859}" type="sibTrans" cxnId="{438B68E3-05D2-C140-93DE-DB2194015E1E}">
      <dgm:prSet/>
      <dgm:spPr/>
      <dgm:t>
        <a:bodyPr/>
        <a:lstStyle/>
        <a:p>
          <a:endParaRPr lang="en-US"/>
        </a:p>
      </dgm:t>
    </dgm:pt>
    <dgm:pt modelId="{0FC0A1E7-0900-FC4C-831A-711720BB4372}">
      <dgm:prSet custT="1"/>
      <dgm:spPr>
        <a:gradFill rotWithShape="0">
          <a:gsLst>
            <a:gs pos="0">
              <a:schemeClr val="accent5">
                <a:lumMod val="60000"/>
                <a:lumOff val="40000"/>
              </a:schemeClr>
            </a:gs>
            <a:gs pos="50000">
              <a:schemeClr val="accent5">
                <a:lumMod val="40000"/>
                <a:lumOff val="60000"/>
              </a:schemeClr>
            </a:gs>
            <a:gs pos="100000">
              <a:schemeClr val="accent5">
                <a:lumMod val="20000"/>
                <a:lumOff val="80000"/>
              </a:schemeClr>
            </a:gs>
          </a:gsLst>
        </a:gradFill>
      </dgm:spPr>
      <dgm:t>
        <a:bodyPr/>
        <a:lstStyle/>
        <a:p>
          <a:pPr algn="just"/>
          <a:r>
            <a:rPr lang="es-EC" sz="2000" b="0" dirty="0" smtClean="0">
              <a:solidFill>
                <a:schemeClr val="tx1"/>
              </a:solidFill>
              <a:latin typeface="Arial" panose="020B0604020202020204" pitchFamily="34" charset="0"/>
              <a:cs typeface="Arial" panose="020B0604020202020204" pitchFamily="34" charset="0"/>
            </a:rPr>
            <a:t>Proponer dos modelos matemáticos analíticos ajustándonos a los requerimientos actuales propuestos por la NEC-2015 para obtener un mejor comportamiento estructural.</a:t>
          </a:r>
          <a:endParaRPr lang="en-US" sz="2000" b="0" dirty="0">
            <a:solidFill>
              <a:schemeClr val="tx1"/>
            </a:solidFill>
            <a:latin typeface="Arial" panose="020B0604020202020204" pitchFamily="34" charset="0"/>
            <a:cs typeface="Arial" panose="020B0604020202020204" pitchFamily="34" charset="0"/>
          </a:endParaRPr>
        </a:p>
      </dgm:t>
    </dgm:pt>
    <dgm:pt modelId="{BA2BE27A-1B91-4242-A7EF-0FBE86601D85}" type="parTrans" cxnId="{9AADFE70-2A30-3D4E-956D-AE50EA559FB2}">
      <dgm:prSet/>
      <dgm:spPr/>
      <dgm:t>
        <a:bodyPr/>
        <a:lstStyle/>
        <a:p>
          <a:endParaRPr lang="en-US"/>
        </a:p>
      </dgm:t>
    </dgm:pt>
    <dgm:pt modelId="{89387AD6-A6C9-024D-AB4D-63E0691B3728}" type="sibTrans" cxnId="{9AADFE70-2A30-3D4E-956D-AE50EA559FB2}">
      <dgm:prSet/>
      <dgm:spPr/>
      <dgm:t>
        <a:bodyPr/>
        <a:lstStyle/>
        <a:p>
          <a:endParaRPr lang="en-US"/>
        </a:p>
      </dgm:t>
    </dgm:pt>
    <dgm:pt modelId="{4C115FE2-DF27-A645-8DAE-DFB921E797EC}">
      <dgm:prSet custT="1"/>
      <dgm:spPr>
        <a:gradFill rotWithShape="0">
          <a:gsLst>
            <a:gs pos="0">
              <a:schemeClr val="accent5">
                <a:lumMod val="60000"/>
                <a:lumOff val="40000"/>
              </a:schemeClr>
            </a:gs>
            <a:gs pos="50000">
              <a:schemeClr val="accent5">
                <a:lumMod val="40000"/>
                <a:lumOff val="60000"/>
              </a:schemeClr>
            </a:gs>
            <a:gs pos="100000">
              <a:schemeClr val="accent5">
                <a:lumMod val="20000"/>
                <a:lumOff val="80000"/>
              </a:schemeClr>
            </a:gs>
          </a:gsLst>
        </a:gradFill>
      </dgm:spPr>
      <dgm:t>
        <a:bodyPr/>
        <a:lstStyle/>
        <a:p>
          <a:pPr algn="just"/>
          <a:r>
            <a:rPr lang="es-EC" sz="2000" b="0" dirty="0" smtClean="0">
              <a:solidFill>
                <a:schemeClr val="tx1"/>
              </a:solidFill>
              <a:latin typeface="Arial" panose="020B0604020202020204" pitchFamily="34" charset="0"/>
              <a:cs typeface="Arial" panose="020B0604020202020204" pitchFamily="34" charset="0"/>
            </a:rPr>
            <a:t>Evaluar los resultados obtenidos mediante una comparación técnica-económica a las propuestas de reforzamiento planteadas.</a:t>
          </a:r>
          <a:endParaRPr lang="en-US" sz="2000" b="0" dirty="0">
            <a:solidFill>
              <a:schemeClr val="tx1"/>
            </a:solidFill>
            <a:latin typeface="Arial" panose="020B0604020202020204" pitchFamily="34" charset="0"/>
            <a:cs typeface="Arial" panose="020B0604020202020204" pitchFamily="34" charset="0"/>
          </a:endParaRPr>
        </a:p>
      </dgm:t>
    </dgm:pt>
    <dgm:pt modelId="{27A0F9E7-9F51-C040-96E6-4BE0D36B5935}" type="parTrans" cxnId="{9C5644C6-A189-074C-BC66-2C01B5707F8B}">
      <dgm:prSet/>
      <dgm:spPr/>
      <dgm:t>
        <a:bodyPr/>
        <a:lstStyle/>
        <a:p>
          <a:endParaRPr lang="en-US"/>
        </a:p>
      </dgm:t>
    </dgm:pt>
    <dgm:pt modelId="{C20421CF-131D-7D44-B8F1-12200C1ACDA3}" type="sibTrans" cxnId="{9C5644C6-A189-074C-BC66-2C01B5707F8B}">
      <dgm:prSet/>
      <dgm:spPr/>
      <dgm:t>
        <a:bodyPr/>
        <a:lstStyle/>
        <a:p>
          <a:endParaRPr lang="en-US"/>
        </a:p>
      </dgm:t>
    </dgm:pt>
    <dgm:pt modelId="{3943DB1E-A971-8343-8F11-E504FBF49C91}" type="pres">
      <dgm:prSet presAssocID="{C199EE39-2DE9-E243-8498-7DEAAB694A39}" presName="linearFlow" presStyleCnt="0">
        <dgm:presLayoutVars>
          <dgm:dir/>
          <dgm:animLvl val="lvl"/>
          <dgm:resizeHandles/>
        </dgm:presLayoutVars>
      </dgm:prSet>
      <dgm:spPr/>
      <dgm:t>
        <a:bodyPr/>
        <a:lstStyle/>
        <a:p>
          <a:endParaRPr lang="en-US"/>
        </a:p>
      </dgm:t>
    </dgm:pt>
    <dgm:pt modelId="{93F38D20-C8BF-6240-A939-2A953D91BB4E}" type="pres">
      <dgm:prSet presAssocID="{880CB119-A05E-3742-BF0F-BC35CA92C0FD}" presName="compositeNode" presStyleCnt="0">
        <dgm:presLayoutVars>
          <dgm:bulletEnabled val="1"/>
        </dgm:presLayoutVars>
      </dgm:prSet>
      <dgm:spPr/>
    </dgm:pt>
    <dgm:pt modelId="{6773CA29-D434-0D4B-BEBF-B7848C3634AA}" type="pres">
      <dgm:prSet presAssocID="{880CB119-A05E-3742-BF0F-BC35CA92C0FD}" presName="image" presStyleLbl="fgImgPlace1" presStyleIdx="0" presStyleCnt="2" custFlipVert="1" custFlipHor="1" custScaleX="9611" custScaleY="3621" custLinFactY="168117" custLinFactNeighborX="-46582" custLinFactNeighborY="200000"/>
      <dgm:spPr/>
    </dgm:pt>
    <dgm:pt modelId="{00C80AA8-A41E-1C48-8780-62383BF77119}" type="pres">
      <dgm:prSet presAssocID="{880CB119-A05E-3742-BF0F-BC35CA92C0FD}" presName="childNode" presStyleLbl="node1" presStyleIdx="0" presStyleCnt="2" custScaleX="102580" custScaleY="108973" custLinFactNeighborX="-7632" custLinFactNeighborY="3752">
        <dgm:presLayoutVars>
          <dgm:bulletEnabled val="1"/>
        </dgm:presLayoutVars>
      </dgm:prSet>
      <dgm:spPr/>
      <dgm:t>
        <a:bodyPr/>
        <a:lstStyle/>
        <a:p>
          <a:endParaRPr lang="en-US"/>
        </a:p>
      </dgm:t>
    </dgm:pt>
    <dgm:pt modelId="{7E947CB6-B4D6-3240-856C-6917A65F3870}" type="pres">
      <dgm:prSet presAssocID="{880CB119-A05E-3742-BF0F-BC35CA92C0FD}" presName="parentNode" presStyleLbl="revTx" presStyleIdx="0" presStyleCnt="2" custLinFactNeighborX="-29438" custLinFactNeighborY="-681">
        <dgm:presLayoutVars>
          <dgm:chMax val="0"/>
          <dgm:bulletEnabled val="1"/>
        </dgm:presLayoutVars>
      </dgm:prSet>
      <dgm:spPr/>
      <dgm:t>
        <a:bodyPr/>
        <a:lstStyle/>
        <a:p>
          <a:endParaRPr lang="en-US"/>
        </a:p>
      </dgm:t>
    </dgm:pt>
    <dgm:pt modelId="{2B63B5E8-89E4-E44D-A194-3D8DF37BE7A5}" type="pres">
      <dgm:prSet presAssocID="{3A728A1E-051E-2344-9E3B-116D5F81BC36}" presName="sibTrans" presStyleCnt="0"/>
      <dgm:spPr/>
    </dgm:pt>
    <dgm:pt modelId="{3FFEDA11-F204-6D45-BCDC-D01BBC5FF481}" type="pres">
      <dgm:prSet presAssocID="{24FC7C4A-5178-4F43-B248-E61C807FAC06}" presName="compositeNode" presStyleCnt="0">
        <dgm:presLayoutVars>
          <dgm:bulletEnabled val="1"/>
        </dgm:presLayoutVars>
      </dgm:prSet>
      <dgm:spPr/>
    </dgm:pt>
    <dgm:pt modelId="{ED1ED9E2-2ECA-7248-9031-D1067736B76B}" type="pres">
      <dgm:prSet presAssocID="{24FC7C4A-5178-4F43-B248-E61C807FAC06}" presName="image" presStyleLbl="fgImgPlace1" presStyleIdx="1" presStyleCnt="2" custFlipVert="0" custFlipHor="0" custScaleX="3621" custScaleY="3621" custLinFactX="-31978" custLinFactY="147062" custLinFactNeighborX="-100000" custLinFactNeighborY="200000"/>
      <dgm:spPr/>
    </dgm:pt>
    <dgm:pt modelId="{21DAC6CC-08DC-2A45-9E37-E66F320B43E1}" type="pres">
      <dgm:prSet presAssocID="{24FC7C4A-5178-4F43-B248-E61C807FAC06}" presName="childNode" presStyleLbl="node1" presStyleIdx="1" presStyleCnt="2" custScaleX="181022" custScaleY="110935" custLinFactNeighborX="-2349" custLinFactNeighborY="-2383">
        <dgm:presLayoutVars>
          <dgm:bulletEnabled val="1"/>
        </dgm:presLayoutVars>
      </dgm:prSet>
      <dgm:spPr/>
      <dgm:t>
        <a:bodyPr/>
        <a:lstStyle/>
        <a:p>
          <a:endParaRPr lang="en-US"/>
        </a:p>
      </dgm:t>
    </dgm:pt>
    <dgm:pt modelId="{97D353EC-3864-CF40-A9BE-8720DE0518FC}" type="pres">
      <dgm:prSet presAssocID="{24FC7C4A-5178-4F43-B248-E61C807FAC06}" presName="parentNode" presStyleLbl="revTx" presStyleIdx="1" presStyleCnt="2" custScaleY="126263" custLinFactX="-100000" custLinFactNeighborX="-104099" custLinFactNeighborY="-681">
        <dgm:presLayoutVars>
          <dgm:chMax val="0"/>
          <dgm:bulletEnabled val="1"/>
        </dgm:presLayoutVars>
      </dgm:prSet>
      <dgm:spPr/>
      <dgm:t>
        <a:bodyPr/>
        <a:lstStyle/>
        <a:p>
          <a:endParaRPr lang="en-US"/>
        </a:p>
      </dgm:t>
    </dgm:pt>
  </dgm:ptLst>
  <dgm:cxnLst>
    <dgm:cxn modelId="{2F4319CA-7055-9542-8C31-44FCFA1C0546}" type="presOf" srcId="{28A7F4B7-7F14-7C47-8DC4-4EC297D52510}" destId="{00C80AA8-A41E-1C48-8780-62383BF77119}" srcOrd="0" destOrd="0" presId="urn:microsoft.com/office/officeart/2005/8/layout/hList2"/>
    <dgm:cxn modelId="{62F66AEA-F29C-F144-82F0-196F7D198F8E}" type="presOf" srcId="{24FC7C4A-5178-4F43-B248-E61C807FAC06}" destId="{97D353EC-3864-CF40-A9BE-8720DE0518FC}" srcOrd="0" destOrd="0" presId="urn:microsoft.com/office/officeart/2005/8/layout/hList2"/>
    <dgm:cxn modelId="{78D9CB76-ADF9-DF4D-8016-00DC535C88B1}" srcId="{C199EE39-2DE9-E243-8498-7DEAAB694A39}" destId="{24FC7C4A-5178-4F43-B248-E61C807FAC06}" srcOrd="1" destOrd="0" parTransId="{5B9DA282-650B-1B48-8C56-68C3D36B3033}" sibTransId="{67F3D6F5-26FE-984A-A062-2EDCA441B273}"/>
    <dgm:cxn modelId="{2BD21F05-7F04-F14E-8FD9-564EE326868E}" type="presOf" srcId="{A5F88719-E10C-8B42-9B50-C9BAAF1ED37A}" destId="{21DAC6CC-08DC-2A45-9E37-E66F320B43E1}" srcOrd="0" destOrd="1" presId="urn:microsoft.com/office/officeart/2005/8/layout/hList2"/>
    <dgm:cxn modelId="{9AADFE70-2A30-3D4E-956D-AE50EA559FB2}" srcId="{24FC7C4A-5178-4F43-B248-E61C807FAC06}" destId="{0FC0A1E7-0900-FC4C-831A-711720BB4372}" srcOrd="2" destOrd="0" parTransId="{BA2BE27A-1B91-4242-A7EF-0FBE86601D85}" sibTransId="{89387AD6-A6C9-024D-AB4D-63E0691B3728}"/>
    <dgm:cxn modelId="{3E90E023-96E3-4A4E-9E03-FABFEF4BADE7}" type="presOf" srcId="{0FC0A1E7-0900-FC4C-831A-711720BB4372}" destId="{21DAC6CC-08DC-2A45-9E37-E66F320B43E1}" srcOrd="0" destOrd="2" presId="urn:microsoft.com/office/officeart/2005/8/layout/hList2"/>
    <dgm:cxn modelId="{9C5644C6-A189-074C-BC66-2C01B5707F8B}" srcId="{24FC7C4A-5178-4F43-B248-E61C807FAC06}" destId="{4C115FE2-DF27-A645-8DAE-DFB921E797EC}" srcOrd="3" destOrd="0" parTransId="{27A0F9E7-9F51-C040-96E6-4BE0D36B5935}" sibTransId="{C20421CF-131D-7D44-B8F1-12200C1ACDA3}"/>
    <dgm:cxn modelId="{3F795E0F-D3F3-F844-A021-6E560EA7A7BB}" type="presOf" srcId="{C199EE39-2DE9-E243-8498-7DEAAB694A39}" destId="{3943DB1E-A971-8343-8F11-E504FBF49C91}" srcOrd="0" destOrd="0" presId="urn:microsoft.com/office/officeart/2005/8/layout/hList2"/>
    <dgm:cxn modelId="{4C102C37-BF03-CF49-B3DA-0A28D99C3324}" type="presOf" srcId="{880CB119-A05E-3742-BF0F-BC35CA92C0FD}" destId="{7E947CB6-B4D6-3240-856C-6917A65F3870}" srcOrd="0" destOrd="0" presId="urn:microsoft.com/office/officeart/2005/8/layout/hList2"/>
    <dgm:cxn modelId="{951541C6-3CD8-5F4D-8DDD-CBD8A0628290}" type="presOf" srcId="{4695364B-4798-A644-A802-A63010FDC5BB}" destId="{21DAC6CC-08DC-2A45-9E37-E66F320B43E1}" srcOrd="0" destOrd="0" presId="urn:microsoft.com/office/officeart/2005/8/layout/hList2"/>
    <dgm:cxn modelId="{72A352CB-BDB9-BE45-8417-E2A6F65BCC27}" srcId="{C199EE39-2DE9-E243-8498-7DEAAB694A39}" destId="{880CB119-A05E-3742-BF0F-BC35CA92C0FD}" srcOrd="0" destOrd="0" parTransId="{216E1093-4CF2-1745-8459-05B530C257D5}" sibTransId="{3A728A1E-051E-2344-9E3B-116D5F81BC36}"/>
    <dgm:cxn modelId="{B2275E4B-8C1B-6C4A-9762-F46481FF1076}" srcId="{880CB119-A05E-3742-BF0F-BC35CA92C0FD}" destId="{28A7F4B7-7F14-7C47-8DC4-4EC297D52510}" srcOrd="0" destOrd="0" parTransId="{272F448C-C297-3B4D-BDD6-EE4D5611DEA8}" sibTransId="{6D01A1E1-1137-D246-A0B8-0E9958111AFF}"/>
    <dgm:cxn modelId="{438B68E3-05D2-C140-93DE-DB2194015E1E}" srcId="{24FC7C4A-5178-4F43-B248-E61C807FAC06}" destId="{A5F88719-E10C-8B42-9B50-C9BAAF1ED37A}" srcOrd="1" destOrd="0" parTransId="{178AC0FB-E2A6-9F47-9BCC-E352025EDF86}" sibTransId="{60D3103A-06BD-804A-83B8-0278BAE4D859}"/>
    <dgm:cxn modelId="{98B1D39A-8A81-8940-9149-CF1F37BD8A14}" type="presOf" srcId="{4C115FE2-DF27-A645-8DAE-DFB921E797EC}" destId="{21DAC6CC-08DC-2A45-9E37-E66F320B43E1}" srcOrd="0" destOrd="3" presId="urn:microsoft.com/office/officeart/2005/8/layout/hList2"/>
    <dgm:cxn modelId="{28658FC9-5EB3-9449-A211-E5A59A5932CE}" srcId="{24FC7C4A-5178-4F43-B248-E61C807FAC06}" destId="{4695364B-4798-A644-A802-A63010FDC5BB}" srcOrd="0" destOrd="0" parTransId="{1507DD4F-AED6-BB40-985A-703FFF70D89E}" sibTransId="{10489E3B-4825-EE46-BE6C-A72EDCF12B1C}"/>
    <dgm:cxn modelId="{713A048E-8784-6A46-ADA0-FF14B70797A2}" type="presParOf" srcId="{3943DB1E-A971-8343-8F11-E504FBF49C91}" destId="{93F38D20-C8BF-6240-A939-2A953D91BB4E}" srcOrd="0" destOrd="0" presId="urn:microsoft.com/office/officeart/2005/8/layout/hList2"/>
    <dgm:cxn modelId="{4136AE6A-C918-2C4D-90BE-C93E1EA7B28D}" type="presParOf" srcId="{93F38D20-C8BF-6240-A939-2A953D91BB4E}" destId="{6773CA29-D434-0D4B-BEBF-B7848C3634AA}" srcOrd="0" destOrd="0" presId="urn:microsoft.com/office/officeart/2005/8/layout/hList2"/>
    <dgm:cxn modelId="{3326B7CD-9341-664D-85EB-6C36F4F05C4E}" type="presParOf" srcId="{93F38D20-C8BF-6240-A939-2A953D91BB4E}" destId="{00C80AA8-A41E-1C48-8780-62383BF77119}" srcOrd="1" destOrd="0" presId="urn:microsoft.com/office/officeart/2005/8/layout/hList2"/>
    <dgm:cxn modelId="{980E3D63-31CA-F94F-AA3D-DD14DE6504AB}" type="presParOf" srcId="{93F38D20-C8BF-6240-A939-2A953D91BB4E}" destId="{7E947CB6-B4D6-3240-856C-6917A65F3870}" srcOrd="2" destOrd="0" presId="urn:microsoft.com/office/officeart/2005/8/layout/hList2"/>
    <dgm:cxn modelId="{FF6D0D1F-7D34-3940-8276-DB1486B8CE9A}" type="presParOf" srcId="{3943DB1E-A971-8343-8F11-E504FBF49C91}" destId="{2B63B5E8-89E4-E44D-A194-3D8DF37BE7A5}" srcOrd="1" destOrd="0" presId="urn:microsoft.com/office/officeart/2005/8/layout/hList2"/>
    <dgm:cxn modelId="{725DAD4A-15C2-2E43-816A-2752E44E6D67}" type="presParOf" srcId="{3943DB1E-A971-8343-8F11-E504FBF49C91}" destId="{3FFEDA11-F204-6D45-BCDC-D01BBC5FF481}" srcOrd="2" destOrd="0" presId="urn:microsoft.com/office/officeart/2005/8/layout/hList2"/>
    <dgm:cxn modelId="{15744176-FF84-D249-A9CA-5F02144F4A4D}" type="presParOf" srcId="{3FFEDA11-F204-6D45-BCDC-D01BBC5FF481}" destId="{ED1ED9E2-2ECA-7248-9031-D1067736B76B}" srcOrd="0" destOrd="0" presId="urn:microsoft.com/office/officeart/2005/8/layout/hList2"/>
    <dgm:cxn modelId="{0E320262-DF02-1342-B56F-A48112AA6A7D}" type="presParOf" srcId="{3FFEDA11-F204-6D45-BCDC-D01BBC5FF481}" destId="{21DAC6CC-08DC-2A45-9E37-E66F320B43E1}" srcOrd="1" destOrd="0" presId="urn:microsoft.com/office/officeart/2005/8/layout/hList2"/>
    <dgm:cxn modelId="{E8FF0A28-A083-444A-A7A9-E5B1187ECC17}" type="presParOf" srcId="{3FFEDA11-F204-6D45-BCDC-D01BBC5FF481}" destId="{97D353EC-3864-CF40-A9BE-8720DE0518FC}"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924FF6-139D-0940-9C38-073AB62F4AAC}" type="doc">
      <dgm:prSet loTypeId="urn:microsoft.com/office/officeart/2005/8/layout/lProcess3" loCatId="" qsTypeId="urn:microsoft.com/office/officeart/2005/8/quickstyle/simple4" qsCatId="simple" csTypeId="urn:microsoft.com/office/officeart/2005/8/colors/colorful1" csCatId="colorful" phldr="1"/>
      <dgm:spPr/>
      <dgm:t>
        <a:bodyPr/>
        <a:lstStyle/>
        <a:p>
          <a:endParaRPr lang="en-US"/>
        </a:p>
      </dgm:t>
    </dgm:pt>
    <dgm:pt modelId="{F7BF698A-8177-1C4B-87F1-6EA3F578A350}">
      <dgm:prSet phldrT="[Text]" custT="1"/>
      <dgm:spPr/>
      <dgm:t>
        <a:bodyPr/>
        <a:lstStyle/>
        <a:p>
          <a:r>
            <a:rPr lang="es-ES_tradnl" sz="1800" b="1" noProof="0" dirty="0" smtClean="0">
              <a:solidFill>
                <a:schemeClr val="tx1"/>
              </a:solidFill>
            </a:rPr>
            <a:t>Filosofía de diseño</a:t>
          </a:r>
          <a:endParaRPr lang="es-ES_tradnl" sz="1800" b="1" noProof="0" dirty="0">
            <a:solidFill>
              <a:schemeClr val="tx1"/>
            </a:solidFill>
          </a:endParaRPr>
        </a:p>
      </dgm:t>
    </dgm:pt>
    <dgm:pt modelId="{71F0F9B8-3827-0347-884A-505C0FAFADEA}" type="parTrans" cxnId="{B53D4325-0664-E24C-95BA-0CD3ACCAE834}">
      <dgm:prSet/>
      <dgm:spPr/>
      <dgm:t>
        <a:bodyPr/>
        <a:lstStyle/>
        <a:p>
          <a:endParaRPr lang="en-US"/>
        </a:p>
      </dgm:t>
    </dgm:pt>
    <dgm:pt modelId="{CACBF128-46BE-4B4C-958A-1514D4658CAC}" type="sibTrans" cxnId="{B53D4325-0664-E24C-95BA-0CD3ACCAE834}">
      <dgm:prSet/>
      <dgm:spPr/>
      <dgm:t>
        <a:bodyPr/>
        <a:lstStyle/>
        <a:p>
          <a:endParaRPr lang="en-US"/>
        </a:p>
      </dgm:t>
    </dgm:pt>
    <dgm:pt modelId="{47DCF82E-CF16-EC45-864E-13A213AF05AA}">
      <dgm:prSet phldrT="[Text]" custT="1"/>
      <dgm:spPr/>
      <dgm:t>
        <a:bodyPr/>
        <a:lstStyle/>
        <a:p>
          <a:r>
            <a:rPr lang="es-ES_tradnl" sz="2400" noProof="0" dirty="0" smtClean="0"/>
            <a:t>Probabilidad</a:t>
          </a:r>
          <a:r>
            <a:rPr lang="es-ES_tradnl" sz="2400" baseline="0" noProof="0" dirty="0" smtClean="0"/>
            <a:t> de 10 % para 50 años</a:t>
          </a:r>
          <a:endParaRPr lang="es-ES_tradnl" sz="2400" noProof="0" dirty="0"/>
        </a:p>
      </dgm:t>
    </dgm:pt>
    <dgm:pt modelId="{3A410EE6-92DF-3641-AA66-1117DD579B2B}" type="parTrans" cxnId="{A802A6A1-FC08-F746-B2F6-D4CD04363E20}">
      <dgm:prSet/>
      <dgm:spPr/>
      <dgm:t>
        <a:bodyPr/>
        <a:lstStyle/>
        <a:p>
          <a:endParaRPr lang="en-US"/>
        </a:p>
      </dgm:t>
    </dgm:pt>
    <dgm:pt modelId="{7184879D-2D5A-D64A-A650-CD74F5350B05}" type="sibTrans" cxnId="{A802A6A1-FC08-F746-B2F6-D4CD04363E20}">
      <dgm:prSet/>
      <dgm:spPr/>
      <dgm:t>
        <a:bodyPr/>
        <a:lstStyle/>
        <a:p>
          <a:endParaRPr lang="en-US"/>
        </a:p>
      </dgm:t>
    </dgm:pt>
    <dgm:pt modelId="{39A5CC22-86B1-F048-AC35-D69E792E0F23}">
      <dgm:prSet phldrT="[Text]" custT="1"/>
      <dgm:spPr/>
      <dgm:t>
        <a:bodyPr/>
        <a:lstStyle/>
        <a:p>
          <a:r>
            <a:rPr lang="es-ES_tradnl" sz="2400" noProof="0" dirty="0" smtClean="0"/>
            <a:t>Período</a:t>
          </a:r>
          <a:r>
            <a:rPr lang="es-ES_tradnl" sz="2400" baseline="0" noProof="0" dirty="0" smtClean="0"/>
            <a:t> de retorno de 475 años </a:t>
          </a:r>
          <a:endParaRPr lang="es-ES_tradnl" sz="2400" noProof="0" dirty="0"/>
        </a:p>
      </dgm:t>
    </dgm:pt>
    <dgm:pt modelId="{866F169A-E044-2B41-8805-9F1F65BDF8B9}" type="parTrans" cxnId="{7DC43364-F674-D840-811F-AAF201F66989}">
      <dgm:prSet/>
      <dgm:spPr/>
      <dgm:t>
        <a:bodyPr/>
        <a:lstStyle/>
        <a:p>
          <a:endParaRPr lang="en-US"/>
        </a:p>
      </dgm:t>
    </dgm:pt>
    <dgm:pt modelId="{3932E698-F5B6-4249-B8DB-0644111C0494}" type="sibTrans" cxnId="{7DC43364-F674-D840-811F-AAF201F66989}">
      <dgm:prSet/>
      <dgm:spPr/>
      <dgm:t>
        <a:bodyPr/>
        <a:lstStyle/>
        <a:p>
          <a:endParaRPr lang="en-US"/>
        </a:p>
      </dgm:t>
    </dgm:pt>
    <dgm:pt modelId="{76E1D14E-AE87-AC42-8F27-E6BDAE1012D7}">
      <dgm:prSet phldrT="[Text]" custT="1"/>
      <dgm:spPr/>
      <dgm:t>
        <a:bodyPr/>
        <a:lstStyle/>
        <a:p>
          <a:r>
            <a:rPr lang="es-ES_tradnl" sz="1800" b="1" noProof="0" dirty="0" smtClean="0">
              <a:solidFill>
                <a:schemeClr val="tx1"/>
              </a:solidFill>
            </a:rPr>
            <a:t>Caracterización</a:t>
          </a:r>
          <a:endParaRPr lang="es-ES_tradnl" sz="1800" b="1" noProof="0" dirty="0">
            <a:solidFill>
              <a:schemeClr val="tx1"/>
            </a:solidFill>
          </a:endParaRPr>
        </a:p>
      </dgm:t>
    </dgm:pt>
    <dgm:pt modelId="{A37AAEC3-6B80-6A4E-9625-4EC3A08B5F94}" type="parTrans" cxnId="{6FD67325-84C3-E746-9EB4-2A269DF99667}">
      <dgm:prSet/>
      <dgm:spPr/>
      <dgm:t>
        <a:bodyPr/>
        <a:lstStyle/>
        <a:p>
          <a:endParaRPr lang="en-US"/>
        </a:p>
      </dgm:t>
    </dgm:pt>
    <dgm:pt modelId="{D5B8FA7C-1A9E-B34D-8CAA-021EEB26ECA6}" type="sibTrans" cxnId="{6FD67325-84C3-E746-9EB4-2A269DF99667}">
      <dgm:prSet/>
      <dgm:spPr/>
      <dgm:t>
        <a:bodyPr/>
        <a:lstStyle/>
        <a:p>
          <a:endParaRPr lang="en-US"/>
        </a:p>
      </dgm:t>
    </dgm:pt>
    <dgm:pt modelId="{0550E464-5355-F447-828C-1A7E44DA7FE5}">
      <dgm:prSet phldrT="[Text]" custT="1"/>
      <dgm:spPr/>
      <dgm:t>
        <a:bodyPr/>
        <a:lstStyle/>
        <a:p>
          <a:r>
            <a:rPr lang="es-EC" sz="2400" dirty="0" smtClean="0"/>
            <a:t>Espectro de respuesta para diseño</a:t>
          </a:r>
          <a:endParaRPr lang="en-US" sz="2400" dirty="0"/>
        </a:p>
      </dgm:t>
    </dgm:pt>
    <dgm:pt modelId="{79361EA5-DC41-9341-B567-D896B750038F}" type="parTrans" cxnId="{D52F6606-24FF-7F4E-A255-8A7CA01753CD}">
      <dgm:prSet/>
      <dgm:spPr/>
      <dgm:t>
        <a:bodyPr/>
        <a:lstStyle/>
        <a:p>
          <a:endParaRPr lang="en-US"/>
        </a:p>
      </dgm:t>
    </dgm:pt>
    <dgm:pt modelId="{38A6FBFD-CB5F-9040-B0AE-F3AED72FCE17}" type="sibTrans" cxnId="{D52F6606-24FF-7F4E-A255-8A7CA01753CD}">
      <dgm:prSet/>
      <dgm:spPr/>
      <dgm:t>
        <a:bodyPr/>
        <a:lstStyle/>
        <a:p>
          <a:endParaRPr lang="en-US"/>
        </a:p>
      </dgm:t>
    </dgm:pt>
    <dgm:pt modelId="{BD3BBC7C-5A1E-FD44-92E9-916AE0A862C6}">
      <dgm:prSet phldrT="[Text]" custT="1"/>
      <dgm:spPr/>
      <dgm:t>
        <a:bodyPr/>
        <a:lstStyle/>
        <a:p>
          <a:r>
            <a:rPr lang="es-EC" sz="2400" dirty="0" smtClean="0"/>
            <a:t>Acelerogramas con propiedades dinámicas </a:t>
          </a:r>
          <a:endParaRPr lang="en-US" sz="2400" dirty="0"/>
        </a:p>
      </dgm:t>
    </dgm:pt>
    <dgm:pt modelId="{F0EE560A-5233-D546-96DF-C65044439672}" type="parTrans" cxnId="{F1ACCBA5-C74A-4F4D-A5E2-84D5E0161975}">
      <dgm:prSet/>
      <dgm:spPr/>
      <dgm:t>
        <a:bodyPr/>
        <a:lstStyle/>
        <a:p>
          <a:endParaRPr lang="en-US"/>
        </a:p>
      </dgm:t>
    </dgm:pt>
    <dgm:pt modelId="{211D85A3-1F17-5F44-9EB7-0115F75EF9F7}" type="sibTrans" cxnId="{F1ACCBA5-C74A-4F4D-A5E2-84D5E0161975}">
      <dgm:prSet/>
      <dgm:spPr/>
      <dgm:t>
        <a:bodyPr/>
        <a:lstStyle/>
        <a:p>
          <a:endParaRPr lang="en-US"/>
        </a:p>
      </dgm:t>
    </dgm:pt>
    <dgm:pt modelId="{0CF4DF07-3DC1-F14C-879A-EB8BEF219B58}">
      <dgm:prSet phldrT="[Text]" custT="1"/>
      <dgm:spPr/>
      <dgm:t>
        <a:bodyPr/>
        <a:lstStyle/>
        <a:p>
          <a:r>
            <a:rPr lang="es-EC" sz="1800" b="1" dirty="0" smtClean="0">
              <a:solidFill>
                <a:schemeClr val="tx1"/>
              </a:solidFill>
            </a:rPr>
            <a:t>Obejtivos</a:t>
          </a:r>
          <a:endParaRPr lang="en-US" sz="1800" dirty="0">
            <a:solidFill>
              <a:schemeClr val="tx1"/>
            </a:solidFill>
          </a:endParaRPr>
        </a:p>
      </dgm:t>
    </dgm:pt>
    <dgm:pt modelId="{6600CB8A-30D6-E34D-98FA-AD8C809B18D5}" type="parTrans" cxnId="{600F19E6-8C90-A745-A0DA-1CEB3F8F6595}">
      <dgm:prSet/>
      <dgm:spPr/>
      <dgm:t>
        <a:bodyPr/>
        <a:lstStyle/>
        <a:p>
          <a:endParaRPr lang="en-US"/>
        </a:p>
      </dgm:t>
    </dgm:pt>
    <dgm:pt modelId="{FF46F72E-8823-2F40-8DA4-4A59B455C4AC}" type="sibTrans" cxnId="{600F19E6-8C90-A745-A0DA-1CEB3F8F6595}">
      <dgm:prSet/>
      <dgm:spPr/>
      <dgm:t>
        <a:bodyPr/>
        <a:lstStyle/>
        <a:p>
          <a:endParaRPr lang="en-US"/>
        </a:p>
      </dgm:t>
    </dgm:pt>
    <dgm:pt modelId="{8CB7F120-4DBB-394B-907C-54DEF8F89F64}">
      <dgm:prSet phldrT="[Text]"/>
      <dgm:spPr/>
      <dgm:t>
        <a:bodyPr/>
        <a:lstStyle/>
        <a:p>
          <a:pPr algn="just"/>
          <a:r>
            <a:rPr lang="es-EC" dirty="0" smtClean="0"/>
            <a:t>Prevenir daños en elementos no estructurales y estructurales, ante terremotos pequeños y frecuentes;</a:t>
          </a:r>
          <a:r>
            <a:rPr lang="es-EC" baseline="0" dirty="0" smtClean="0"/>
            <a:t> </a:t>
          </a:r>
          <a:r>
            <a:rPr lang="es-EC" dirty="0" smtClean="0"/>
            <a:t>daños estructurales graves y controlar daños no estructurales, ante terremotos moderados y poco frecuentes.</a:t>
          </a:r>
          <a:endParaRPr lang="en-US" dirty="0"/>
        </a:p>
      </dgm:t>
    </dgm:pt>
    <dgm:pt modelId="{40673BDC-AC56-994D-9BA8-B93B874D6FE3}" type="parTrans" cxnId="{E3470CE4-28E8-3045-9D9E-870C5D4FAE88}">
      <dgm:prSet/>
      <dgm:spPr/>
      <dgm:t>
        <a:bodyPr/>
        <a:lstStyle/>
        <a:p>
          <a:endParaRPr lang="en-US"/>
        </a:p>
      </dgm:t>
    </dgm:pt>
    <dgm:pt modelId="{4BADC0A2-0D4E-7346-A458-18F2D0FB80A5}" type="sibTrans" cxnId="{E3470CE4-28E8-3045-9D9E-870C5D4FAE88}">
      <dgm:prSet/>
      <dgm:spPr/>
      <dgm:t>
        <a:bodyPr/>
        <a:lstStyle/>
        <a:p>
          <a:endParaRPr lang="en-US"/>
        </a:p>
      </dgm:t>
    </dgm:pt>
    <dgm:pt modelId="{A2E75CE3-C0AF-424C-9D49-0944E921E6C0}">
      <dgm:prSet phldrT="[Text]"/>
      <dgm:spPr/>
      <dgm:t>
        <a:bodyPr/>
        <a:lstStyle/>
        <a:p>
          <a:pPr algn="just"/>
          <a:r>
            <a:rPr lang="es-EC" dirty="0" smtClean="0"/>
            <a:t>Evitar el colapso ante terremotos severos.</a:t>
          </a:r>
        </a:p>
      </dgm:t>
    </dgm:pt>
    <dgm:pt modelId="{615E1502-E91D-904B-B25E-86DD9149CD49}" type="parTrans" cxnId="{888F78F4-E237-CA45-ABD1-9D64DFD48627}">
      <dgm:prSet/>
      <dgm:spPr/>
      <dgm:t>
        <a:bodyPr/>
        <a:lstStyle/>
        <a:p>
          <a:endParaRPr lang="en-US"/>
        </a:p>
      </dgm:t>
    </dgm:pt>
    <dgm:pt modelId="{AEBA4CEB-E55D-A148-BDCE-7A7FBC986FCB}" type="sibTrans" cxnId="{888F78F4-E237-CA45-ABD1-9D64DFD48627}">
      <dgm:prSet/>
      <dgm:spPr/>
      <dgm:t>
        <a:bodyPr/>
        <a:lstStyle/>
        <a:p>
          <a:endParaRPr lang="en-US"/>
        </a:p>
      </dgm:t>
    </dgm:pt>
    <dgm:pt modelId="{ABFFA8E8-443C-1D46-952E-476AE0B962FA}">
      <dgm:prSet phldrT="[Text]" custT="1"/>
      <dgm:spPr/>
      <dgm:t>
        <a:bodyPr/>
        <a:lstStyle/>
        <a:p>
          <a:pPr algn="just"/>
          <a:r>
            <a:rPr lang="es-EC" sz="2800" dirty="0" smtClean="0">
              <a:solidFill>
                <a:schemeClr val="tx1"/>
              </a:solidFill>
            </a:rPr>
            <a:t>Se consigue para</a:t>
          </a:r>
          <a:r>
            <a:rPr lang="es-EC" sz="2800" baseline="0" dirty="0" smtClean="0">
              <a:solidFill>
                <a:schemeClr val="tx1"/>
              </a:solidFill>
            </a:rPr>
            <a:t> que:</a:t>
          </a:r>
          <a:endParaRPr lang="es-EC" sz="2800" dirty="0" smtClean="0">
            <a:solidFill>
              <a:schemeClr val="tx1"/>
            </a:solidFill>
          </a:endParaRPr>
        </a:p>
      </dgm:t>
    </dgm:pt>
    <dgm:pt modelId="{FAFFE8DB-7AA1-904D-A9CB-770B89661989}" type="parTrans" cxnId="{18365B06-1402-B747-BBF8-368F9D1FA54C}">
      <dgm:prSet/>
      <dgm:spPr/>
      <dgm:t>
        <a:bodyPr/>
        <a:lstStyle/>
        <a:p>
          <a:endParaRPr lang="en-US"/>
        </a:p>
      </dgm:t>
    </dgm:pt>
    <dgm:pt modelId="{81B703AD-0EDB-224B-83F8-FE484E8E3BA0}" type="sibTrans" cxnId="{18365B06-1402-B747-BBF8-368F9D1FA54C}">
      <dgm:prSet/>
      <dgm:spPr/>
      <dgm:t>
        <a:bodyPr/>
        <a:lstStyle/>
        <a:p>
          <a:endParaRPr lang="en-US"/>
        </a:p>
      </dgm:t>
    </dgm:pt>
    <dgm:pt modelId="{D1E7DE68-0A9A-1243-A1EC-8C4D59A35E70}">
      <dgm:prSet phldrT="[Text]" custT="1"/>
      <dgm:spPr/>
      <dgm:t>
        <a:bodyPr/>
        <a:lstStyle/>
        <a:p>
          <a:pPr algn="just"/>
          <a:r>
            <a:rPr lang="es-EC" sz="1800" dirty="0" smtClean="0"/>
            <a:t>Tenga la capacidad para resistir las fuerzas especificadas por esta norma.</a:t>
          </a:r>
          <a:endParaRPr lang="en-US" sz="2000" dirty="0" smtClean="0"/>
        </a:p>
      </dgm:t>
    </dgm:pt>
    <dgm:pt modelId="{5ECB21C2-6939-D44C-8826-D177F9C63A17}" type="parTrans" cxnId="{94819372-AED2-2442-B6F2-E5AF3C7CEA14}">
      <dgm:prSet/>
      <dgm:spPr/>
      <dgm:t>
        <a:bodyPr/>
        <a:lstStyle/>
        <a:p>
          <a:endParaRPr lang="en-US"/>
        </a:p>
      </dgm:t>
    </dgm:pt>
    <dgm:pt modelId="{BE7A659A-62B6-CC45-B8A3-F3E1FB39352D}" type="sibTrans" cxnId="{94819372-AED2-2442-B6F2-E5AF3C7CEA14}">
      <dgm:prSet/>
      <dgm:spPr/>
      <dgm:t>
        <a:bodyPr/>
        <a:lstStyle/>
        <a:p>
          <a:endParaRPr lang="en-US"/>
        </a:p>
      </dgm:t>
    </dgm:pt>
    <dgm:pt modelId="{30A69804-EB32-9646-BD38-1B80FB374AD1}">
      <dgm:prSet phldrT="[Text]" custT="1"/>
      <dgm:spPr/>
      <dgm:t>
        <a:bodyPr/>
        <a:lstStyle/>
        <a:p>
          <a:pPr algn="just"/>
          <a:r>
            <a:rPr lang="es-EC" sz="1600" dirty="0" smtClean="0"/>
            <a:t>Presente las derivas de piso, ante dichas cargas, inferiores a las admisibles.</a:t>
          </a:r>
          <a:endParaRPr lang="en-US" sz="2000" dirty="0" smtClean="0"/>
        </a:p>
      </dgm:t>
    </dgm:pt>
    <dgm:pt modelId="{23165E6F-5611-7D4E-8929-B27BF57A4A8A}" type="parTrans" cxnId="{60535DC7-5CE6-3C47-94B1-54222886C6D9}">
      <dgm:prSet/>
      <dgm:spPr/>
      <dgm:t>
        <a:bodyPr/>
        <a:lstStyle/>
        <a:p>
          <a:endParaRPr lang="en-US"/>
        </a:p>
      </dgm:t>
    </dgm:pt>
    <dgm:pt modelId="{C49F21CC-C9D1-4445-BF2E-164DBB0DFCAE}" type="sibTrans" cxnId="{60535DC7-5CE6-3C47-94B1-54222886C6D9}">
      <dgm:prSet/>
      <dgm:spPr/>
      <dgm:t>
        <a:bodyPr/>
        <a:lstStyle/>
        <a:p>
          <a:endParaRPr lang="en-US"/>
        </a:p>
      </dgm:t>
    </dgm:pt>
    <dgm:pt modelId="{733C51AF-6458-DA46-9103-529EE03C0F0D}" type="pres">
      <dgm:prSet presAssocID="{39924FF6-139D-0940-9C38-073AB62F4AAC}" presName="Name0" presStyleCnt="0">
        <dgm:presLayoutVars>
          <dgm:chPref val="3"/>
          <dgm:dir/>
          <dgm:animLvl val="lvl"/>
          <dgm:resizeHandles/>
        </dgm:presLayoutVars>
      </dgm:prSet>
      <dgm:spPr/>
      <dgm:t>
        <a:bodyPr/>
        <a:lstStyle/>
        <a:p>
          <a:endParaRPr lang="en-US"/>
        </a:p>
      </dgm:t>
    </dgm:pt>
    <dgm:pt modelId="{9D24E6C6-1E20-8848-9CC5-5AA1EE2F219B}" type="pres">
      <dgm:prSet presAssocID="{F7BF698A-8177-1C4B-87F1-6EA3F578A350}" presName="horFlow" presStyleCnt="0"/>
      <dgm:spPr/>
    </dgm:pt>
    <dgm:pt modelId="{573B4EC2-CC7C-CF40-B6B7-E12D1E618064}" type="pres">
      <dgm:prSet presAssocID="{F7BF698A-8177-1C4B-87F1-6EA3F578A350}" presName="bigChev" presStyleLbl="node1" presStyleIdx="0" presStyleCnt="4" custScaleX="91604" custLinFactX="-1742" custLinFactNeighborX="-100000" custLinFactNeighborY="-782"/>
      <dgm:spPr/>
      <dgm:t>
        <a:bodyPr/>
        <a:lstStyle/>
        <a:p>
          <a:endParaRPr lang="en-US"/>
        </a:p>
      </dgm:t>
    </dgm:pt>
    <dgm:pt modelId="{4B65A842-5B68-F541-9EEB-38474D821ABB}" type="pres">
      <dgm:prSet presAssocID="{3A410EE6-92DF-3641-AA66-1117DD579B2B}" presName="parTrans" presStyleCnt="0"/>
      <dgm:spPr/>
    </dgm:pt>
    <dgm:pt modelId="{98C09D56-B70F-E443-9B0B-798056DDED1A}" type="pres">
      <dgm:prSet presAssocID="{47DCF82E-CF16-EC45-864E-13A213AF05AA}" presName="node" presStyleLbl="alignAccFollowNode1" presStyleIdx="0" presStyleCnt="8">
        <dgm:presLayoutVars>
          <dgm:bulletEnabled val="1"/>
        </dgm:presLayoutVars>
      </dgm:prSet>
      <dgm:spPr/>
      <dgm:t>
        <a:bodyPr/>
        <a:lstStyle/>
        <a:p>
          <a:endParaRPr lang="en-US"/>
        </a:p>
      </dgm:t>
    </dgm:pt>
    <dgm:pt modelId="{F0D48AAC-15F4-ED4F-A52E-548DE5D1A0FE}" type="pres">
      <dgm:prSet presAssocID="{7184879D-2D5A-D64A-A650-CD74F5350B05}" presName="sibTrans" presStyleCnt="0"/>
      <dgm:spPr/>
    </dgm:pt>
    <dgm:pt modelId="{FC7DAD30-13A7-D740-BF0D-D3831F34CD5E}" type="pres">
      <dgm:prSet presAssocID="{39A5CC22-86B1-F048-AC35-D69E792E0F23}" presName="node" presStyleLbl="alignAccFollowNode1" presStyleIdx="1" presStyleCnt="8" custScaleX="122330">
        <dgm:presLayoutVars>
          <dgm:bulletEnabled val="1"/>
        </dgm:presLayoutVars>
      </dgm:prSet>
      <dgm:spPr/>
      <dgm:t>
        <a:bodyPr/>
        <a:lstStyle/>
        <a:p>
          <a:endParaRPr lang="en-US"/>
        </a:p>
      </dgm:t>
    </dgm:pt>
    <dgm:pt modelId="{1D550534-6AEF-804D-AEA6-5FE39F849899}" type="pres">
      <dgm:prSet presAssocID="{F7BF698A-8177-1C4B-87F1-6EA3F578A350}" presName="vSp" presStyleCnt="0"/>
      <dgm:spPr/>
    </dgm:pt>
    <dgm:pt modelId="{8A3795A4-636F-EB44-8322-A9C11FE6694D}" type="pres">
      <dgm:prSet presAssocID="{76E1D14E-AE87-AC42-8F27-E6BDAE1012D7}" presName="horFlow" presStyleCnt="0"/>
      <dgm:spPr/>
    </dgm:pt>
    <dgm:pt modelId="{BF0713E9-733B-F747-9D30-CFFBABD88F3C}" type="pres">
      <dgm:prSet presAssocID="{76E1D14E-AE87-AC42-8F27-E6BDAE1012D7}" presName="bigChev" presStyleLbl="node1" presStyleIdx="1" presStyleCnt="4" custScaleX="89053" custLinFactX="-1742" custLinFactNeighborX="-100000" custLinFactNeighborY="-5483"/>
      <dgm:spPr/>
      <dgm:t>
        <a:bodyPr/>
        <a:lstStyle/>
        <a:p>
          <a:endParaRPr lang="en-US"/>
        </a:p>
      </dgm:t>
    </dgm:pt>
    <dgm:pt modelId="{F9C72331-7740-0944-8E7E-DFC16EE1CFCE}" type="pres">
      <dgm:prSet presAssocID="{79361EA5-DC41-9341-B567-D896B750038F}" presName="parTrans" presStyleCnt="0"/>
      <dgm:spPr/>
    </dgm:pt>
    <dgm:pt modelId="{40EB2E6A-8C42-954B-8D4A-69926CB9747C}" type="pres">
      <dgm:prSet presAssocID="{0550E464-5355-F447-828C-1A7E44DA7FE5}" presName="node" presStyleLbl="alignAccFollowNode1" presStyleIdx="2" presStyleCnt="8" custScaleX="114340">
        <dgm:presLayoutVars>
          <dgm:bulletEnabled val="1"/>
        </dgm:presLayoutVars>
      </dgm:prSet>
      <dgm:spPr/>
      <dgm:t>
        <a:bodyPr/>
        <a:lstStyle/>
        <a:p>
          <a:endParaRPr lang="en-US"/>
        </a:p>
      </dgm:t>
    </dgm:pt>
    <dgm:pt modelId="{C4FB970A-3BB2-9B4E-AEDB-E6371421F24A}" type="pres">
      <dgm:prSet presAssocID="{38A6FBFD-CB5F-9040-B0AE-F3AED72FCE17}" presName="sibTrans" presStyleCnt="0"/>
      <dgm:spPr/>
    </dgm:pt>
    <dgm:pt modelId="{A4E77A25-A8DF-A740-8DBB-6894E3F9043D}" type="pres">
      <dgm:prSet presAssocID="{BD3BBC7C-5A1E-FD44-92E9-916AE0A862C6}" presName="node" presStyleLbl="alignAccFollowNode1" presStyleIdx="3" presStyleCnt="8" custScaleX="122330">
        <dgm:presLayoutVars>
          <dgm:bulletEnabled val="1"/>
        </dgm:presLayoutVars>
      </dgm:prSet>
      <dgm:spPr/>
      <dgm:t>
        <a:bodyPr/>
        <a:lstStyle/>
        <a:p>
          <a:endParaRPr lang="en-US"/>
        </a:p>
      </dgm:t>
    </dgm:pt>
    <dgm:pt modelId="{09897D1D-E840-534A-854D-27AF71F60BBE}" type="pres">
      <dgm:prSet presAssocID="{76E1D14E-AE87-AC42-8F27-E6BDAE1012D7}" presName="vSp" presStyleCnt="0"/>
      <dgm:spPr/>
    </dgm:pt>
    <dgm:pt modelId="{5BDDEEE1-21C9-7442-9A87-3AB0B3C95338}" type="pres">
      <dgm:prSet presAssocID="{0CF4DF07-3DC1-F14C-879A-EB8BEF219B58}" presName="horFlow" presStyleCnt="0"/>
      <dgm:spPr/>
    </dgm:pt>
    <dgm:pt modelId="{30286CB5-1F9D-094B-8023-E78DA7611EC9}" type="pres">
      <dgm:prSet presAssocID="{0CF4DF07-3DC1-F14C-879A-EB8BEF219B58}" presName="bigChev" presStyleLbl="node1" presStyleIdx="2" presStyleCnt="4" custScaleX="82644" custLinFactX="-1938" custLinFactNeighborX="-100000" custLinFactNeighborY="-7918"/>
      <dgm:spPr/>
      <dgm:t>
        <a:bodyPr/>
        <a:lstStyle/>
        <a:p>
          <a:endParaRPr lang="en-US"/>
        </a:p>
      </dgm:t>
    </dgm:pt>
    <dgm:pt modelId="{0A85ACB6-8C38-AB4C-80D1-4A7EA62122FC}" type="pres">
      <dgm:prSet presAssocID="{40673BDC-AC56-994D-9BA8-B93B874D6FE3}" presName="parTrans" presStyleCnt="0"/>
      <dgm:spPr/>
    </dgm:pt>
    <dgm:pt modelId="{58A0E167-F2BE-CE48-AA87-8956F9C07E4E}" type="pres">
      <dgm:prSet presAssocID="{8CB7F120-4DBB-394B-907C-54DEF8F89F64}" presName="node" presStyleLbl="alignAccFollowNode1" presStyleIdx="4" presStyleCnt="8" custScaleX="179936" custScaleY="119425" custLinFactNeighborY="-10239">
        <dgm:presLayoutVars>
          <dgm:bulletEnabled val="1"/>
        </dgm:presLayoutVars>
      </dgm:prSet>
      <dgm:spPr/>
      <dgm:t>
        <a:bodyPr/>
        <a:lstStyle/>
        <a:p>
          <a:endParaRPr lang="en-US"/>
        </a:p>
      </dgm:t>
    </dgm:pt>
    <dgm:pt modelId="{11D5142D-56F4-9340-AF5A-D12B92DCA7CB}" type="pres">
      <dgm:prSet presAssocID="{4BADC0A2-0D4E-7346-A458-18F2D0FB80A5}" presName="sibTrans" presStyleCnt="0"/>
      <dgm:spPr/>
    </dgm:pt>
    <dgm:pt modelId="{FCE48595-93CD-4E42-B030-5A175A7A85CD}" type="pres">
      <dgm:prSet presAssocID="{A2E75CE3-C0AF-424C-9D49-0944E921E6C0}" presName="node" presStyleLbl="alignAccFollowNode1" presStyleIdx="5" presStyleCnt="8" custLinFactNeighborY="-10239">
        <dgm:presLayoutVars>
          <dgm:bulletEnabled val="1"/>
        </dgm:presLayoutVars>
      </dgm:prSet>
      <dgm:spPr/>
      <dgm:t>
        <a:bodyPr/>
        <a:lstStyle/>
        <a:p>
          <a:endParaRPr lang="en-US"/>
        </a:p>
      </dgm:t>
    </dgm:pt>
    <dgm:pt modelId="{47B1F6C5-97B6-5F47-A1BF-1F35640EBD75}" type="pres">
      <dgm:prSet presAssocID="{0CF4DF07-3DC1-F14C-879A-EB8BEF219B58}" presName="vSp" presStyleCnt="0"/>
      <dgm:spPr/>
    </dgm:pt>
    <dgm:pt modelId="{75001B71-4CF7-5542-9D16-01406FF37EF6}" type="pres">
      <dgm:prSet presAssocID="{ABFFA8E8-443C-1D46-952E-476AE0B962FA}" presName="horFlow" presStyleCnt="0"/>
      <dgm:spPr/>
    </dgm:pt>
    <dgm:pt modelId="{5C3717CE-26CB-8845-B0B0-D293A730921A}" type="pres">
      <dgm:prSet presAssocID="{ABFFA8E8-443C-1D46-952E-476AE0B962FA}" presName="bigChev" presStyleLbl="node1" presStyleIdx="3" presStyleCnt="4" custLinFactX="-2405" custLinFactNeighborX="-100000" custLinFactNeighborY="-12718"/>
      <dgm:spPr/>
      <dgm:t>
        <a:bodyPr/>
        <a:lstStyle/>
        <a:p>
          <a:endParaRPr lang="en-US"/>
        </a:p>
      </dgm:t>
    </dgm:pt>
    <dgm:pt modelId="{08ACBDEE-1204-9E47-9947-8C5080676BE2}" type="pres">
      <dgm:prSet presAssocID="{5ECB21C2-6939-D44C-8826-D177F9C63A17}" presName="parTrans" presStyleCnt="0"/>
      <dgm:spPr/>
    </dgm:pt>
    <dgm:pt modelId="{73364FAE-CC1B-CC46-919F-8EF3929141F6}" type="pres">
      <dgm:prSet presAssocID="{D1E7DE68-0A9A-1243-A1EC-8C4D59A35E70}" presName="node" presStyleLbl="alignAccFollowNode1" presStyleIdx="6" presStyleCnt="8" custScaleX="145416" custScaleY="117584" custLinFactX="-2388" custLinFactNeighborX="-100000" custLinFactNeighborY="-15362">
        <dgm:presLayoutVars>
          <dgm:bulletEnabled val="1"/>
        </dgm:presLayoutVars>
      </dgm:prSet>
      <dgm:spPr/>
      <dgm:t>
        <a:bodyPr/>
        <a:lstStyle/>
        <a:p>
          <a:endParaRPr lang="en-US"/>
        </a:p>
      </dgm:t>
    </dgm:pt>
    <dgm:pt modelId="{708A8F83-ECBD-EB4A-944D-3A837546912C}" type="pres">
      <dgm:prSet presAssocID="{BE7A659A-62B6-CC45-B8A3-F3E1FB39352D}" presName="sibTrans" presStyleCnt="0"/>
      <dgm:spPr/>
    </dgm:pt>
    <dgm:pt modelId="{EC017461-A6FB-B744-86B3-FE4E20DBD163}" type="pres">
      <dgm:prSet presAssocID="{30A69804-EB32-9646-BD38-1B80FB374AD1}" presName="node" presStyleLbl="alignAccFollowNode1" presStyleIdx="7" presStyleCnt="8" custScaleX="122255" custLinFactX="-1809" custLinFactNeighborX="-100000" custLinFactNeighborY="-16643">
        <dgm:presLayoutVars>
          <dgm:bulletEnabled val="1"/>
        </dgm:presLayoutVars>
      </dgm:prSet>
      <dgm:spPr/>
      <dgm:t>
        <a:bodyPr/>
        <a:lstStyle/>
        <a:p>
          <a:endParaRPr lang="en-US"/>
        </a:p>
      </dgm:t>
    </dgm:pt>
  </dgm:ptLst>
  <dgm:cxnLst>
    <dgm:cxn modelId="{0A6D1408-4768-9A48-8A5A-F901BA983D65}" type="presOf" srcId="{76E1D14E-AE87-AC42-8F27-E6BDAE1012D7}" destId="{BF0713E9-733B-F747-9D30-CFFBABD88F3C}" srcOrd="0" destOrd="0" presId="urn:microsoft.com/office/officeart/2005/8/layout/lProcess3"/>
    <dgm:cxn modelId="{CE4C7ABC-CECB-CC43-AF8B-FEE76E8DE8DD}" type="presOf" srcId="{F7BF698A-8177-1C4B-87F1-6EA3F578A350}" destId="{573B4EC2-CC7C-CF40-B6B7-E12D1E618064}" srcOrd="0" destOrd="0" presId="urn:microsoft.com/office/officeart/2005/8/layout/lProcess3"/>
    <dgm:cxn modelId="{60535DC7-5CE6-3C47-94B1-54222886C6D9}" srcId="{ABFFA8E8-443C-1D46-952E-476AE0B962FA}" destId="{30A69804-EB32-9646-BD38-1B80FB374AD1}" srcOrd="1" destOrd="0" parTransId="{23165E6F-5611-7D4E-8929-B27BF57A4A8A}" sibTransId="{C49F21CC-C9D1-4445-BF2E-164DBB0DFCAE}"/>
    <dgm:cxn modelId="{18365B06-1402-B747-BBF8-368F9D1FA54C}" srcId="{39924FF6-139D-0940-9C38-073AB62F4AAC}" destId="{ABFFA8E8-443C-1D46-952E-476AE0B962FA}" srcOrd="3" destOrd="0" parTransId="{FAFFE8DB-7AA1-904D-A9CB-770B89661989}" sibTransId="{81B703AD-0EDB-224B-83F8-FE484E8E3BA0}"/>
    <dgm:cxn modelId="{A802A6A1-FC08-F746-B2F6-D4CD04363E20}" srcId="{F7BF698A-8177-1C4B-87F1-6EA3F578A350}" destId="{47DCF82E-CF16-EC45-864E-13A213AF05AA}" srcOrd="0" destOrd="0" parTransId="{3A410EE6-92DF-3641-AA66-1117DD579B2B}" sibTransId="{7184879D-2D5A-D64A-A650-CD74F5350B05}"/>
    <dgm:cxn modelId="{957BEAF9-0459-144A-AB83-BFE33A71A2ED}" type="presOf" srcId="{39924FF6-139D-0940-9C38-073AB62F4AAC}" destId="{733C51AF-6458-DA46-9103-529EE03C0F0D}" srcOrd="0" destOrd="0" presId="urn:microsoft.com/office/officeart/2005/8/layout/lProcess3"/>
    <dgm:cxn modelId="{EEDAEA39-A1AA-564E-A328-15CABA5A54A5}" type="presOf" srcId="{8CB7F120-4DBB-394B-907C-54DEF8F89F64}" destId="{58A0E167-F2BE-CE48-AA87-8956F9C07E4E}" srcOrd="0" destOrd="0" presId="urn:microsoft.com/office/officeart/2005/8/layout/lProcess3"/>
    <dgm:cxn modelId="{888F78F4-E237-CA45-ABD1-9D64DFD48627}" srcId="{0CF4DF07-3DC1-F14C-879A-EB8BEF219B58}" destId="{A2E75CE3-C0AF-424C-9D49-0944E921E6C0}" srcOrd="1" destOrd="0" parTransId="{615E1502-E91D-904B-B25E-86DD9149CD49}" sibTransId="{AEBA4CEB-E55D-A148-BDCE-7A7FBC986FCB}"/>
    <dgm:cxn modelId="{047B6103-E273-2346-80DC-2D3FAE6EBB86}" type="presOf" srcId="{47DCF82E-CF16-EC45-864E-13A213AF05AA}" destId="{98C09D56-B70F-E443-9B0B-798056DDED1A}" srcOrd="0" destOrd="0" presId="urn:microsoft.com/office/officeart/2005/8/layout/lProcess3"/>
    <dgm:cxn modelId="{F1ACCBA5-C74A-4F4D-A5E2-84D5E0161975}" srcId="{76E1D14E-AE87-AC42-8F27-E6BDAE1012D7}" destId="{BD3BBC7C-5A1E-FD44-92E9-916AE0A862C6}" srcOrd="1" destOrd="0" parTransId="{F0EE560A-5233-D546-96DF-C65044439672}" sibTransId="{211D85A3-1F17-5F44-9EB7-0115F75EF9F7}"/>
    <dgm:cxn modelId="{600F19E6-8C90-A745-A0DA-1CEB3F8F6595}" srcId="{39924FF6-139D-0940-9C38-073AB62F4AAC}" destId="{0CF4DF07-3DC1-F14C-879A-EB8BEF219B58}" srcOrd="2" destOrd="0" parTransId="{6600CB8A-30D6-E34D-98FA-AD8C809B18D5}" sibTransId="{FF46F72E-8823-2F40-8DA4-4A59B455C4AC}"/>
    <dgm:cxn modelId="{2C50FEA5-ECB6-D941-9D4A-E69F81AFD418}" type="presOf" srcId="{ABFFA8E8-443C-1D46-952E-476AE0B962FA}" destId="{5C3717CE-26CB-8845-B0B0-D293A730921A}" srcOrd="0" destOrd="0" presId="urn:microsoft.com/office/officeart/2005/8/layout/lProcess3"/>
    <dgm:cxn modelId="{AFF584E6-3EC8-B84B-99C3-59BB14D637B0}" type="presOf" srcId="{D1E7DE68-0A9A-1243-A1EC-8C4D59A35E70}" destId="{73364FAE-CC1B-CC46-919F-8EF3929141F6}" srcOrd="0" destOrd="0" presId="urn:microsoft.com/office/officeart/2005/8/layout/lProcess3"/>
    <dgm:cxn modelId="{B53D4325-0664-E24C-95BA-0CD3ACCAE834}" srcId="{39924FF6-139D-0940-9C38-073AB62F4AAC}" destId="{F7BF698A-8177-1C4B-87F1-6EA3F578A350}" srcOrd="0" destOrd="0" parTransId="{71F0F9B8-3827-0347-884A-505C0FAFADEA}" sibTransId="{CACBF128-46BE-4B4C-958A-1514D4658CAC}"/>
    <dgm:cxn modelId="{A3824A4E-CCC1-7C45-A74C-FCFD3A6AD1C6}" type="presOf" srcId="{0550E464-5355-F447-828C-1A7E44DA7FE5}" destId="{40EB2E6A-8C42-954B-8D4A-69926CB9747C}" srcOrd="0" destOrd="0" presId="urn:microsoft.com/office/officeart/2005/8/layout/lProcess3"/>
    <dgm:cxn modelId="{D7D48900-C65E-AB46-A334-801B8D7D5F77}" type="presOf" srcId="{A2E75CE3-C0AF-424C-9D49-0944E921E6C0}" destId="{FCE48595-93CD-4E42-B030-5A175A7A85CD}" srcOrd="0" destOrd="0" presId="urn:microsoft.com/office/officeart/2005/8/layout/lProcess3"/>
    <dgm:cxn modelId="{9BE3D8FE-5C2C-824E-8116-BF32EBC0D593}" type="presOf" srcId="{30A69804-EB32-9646-BD38-1B80FB374AD1}" destId="{EC017461-A6FB-B744-86B3-FE4E20DBD163}" srcOrd="0" destOrd="0" presId="urn:microsoft.com/office/officeart/2005/8/layout/lProcess3"/>
    <dgm:cxn modelId="{F5FCCF26-B257-FE4D-8561-CE8730920447}" type="presOf" srcId="{BD3BBC7C-5A1E-FD44-92E9-916AE0A862C6}" destId="{A4E77A25-A8DF-A740-8DBB-6894E3F9043D}" srcOrd="0" destOrd="0" presId="urn:microsoft.com/office/officeart/2005/8/layout/lProcess3"/>
    <dgm:cxn modelId="{7DC43364-F674-D840-811F-AAF201F66989}" srcId="{F7BF698A-8177-1C4B-87F1-6EA3F578A350}" destId="{39A5CC22-86B1-F048-AC35-D69E792E0F23}" srcOrd="1" destOrd="0" parTransId="{866F169A-E044-2B41-8805-9F1F65BDF8B9}" sibTransId="{3932E698-F5B6-4249-B8DB-0644111C0494}"/>
    <dgm:cxn modelId="{D52F6606-24FF-7F4E-A255-8A7CA01753CD}" srcId="{76E1D14E-AE87-AC42-8F27-E6BDAE1012D7}" destId="{0550E464-5355-F447-828C-1A7E44DA7FE5}" srcOrd="0" destOrd="0" parTransId="{79361EA5-DC41-9341-B567-D896B750038F}" sibTransId="{38A6FBFD-CB5F-9040-B0AE-F3AED72FCE17}"/>
    <dgm:cxn modelId="{21996130-F13F-9F48-ABFE-4DA3A162F739}" type="presOf" srcId="{0CF4DF07-3DC1-F14C-879A-EB8BEF219B58}" destId="{30286CB5-1F9D-094B-8023-E78DA7611EC9}" srcOrd="0" destOrd="0" presId="urn:microsoft.com/office/officeart/2005/8/layout/lProcess3"/>
    <dgm:cxn modelId="{5DA80F33-2B54-9C4A-84CD-F08BC16D5062}" type="presOf" srcId="{39A5CC22-86B1-F048-AC35-D69E792E0F23}" destId="{FC7DAD30-13A7-D740-BF0D-D3831F34CD5E}" srcOrd="0" destOrd="0" presId="urn:microsoft.com/office/officeart/2005/8/layout/lProcess3"/>
    <dgm:cxn modelId="{6FD67325-84C3-E746-9EB4-2A269DF99667}" srcId="{39924FF6-139D-0940-9C38-073AB62F4AAC}" destId="{76E1D14E-AE87-AC42-8F27-E6BDAE1012D7}" srcOrd="1" destOrd="0" parTransId="{A37AAEC3-6B80-6A4E-9625-4EC3A08B5F94}" sibTransId="{D5B8FA7C-1A9E-B34D-8CAA-021EEB26ECA6}"/>
    <dgm:cxn modelId="{E3470CE4-28E8-3045-9D9E-870C5D4FAE88}" srcId="{0CF4DF07-3DC1-F14C-879A-EB8BEF219B58}" destId="{8CB7F120-4DBB-394B-907C-54DEF8F89F64}" srcOrd="0" destOrd="0" parTransId="{40673BDC-AC56-994D-9BA8-B93B874D6FE3}" sibTransId="{4BADC0A2-0D4E-7346-A458-18F2D0FB80A5}"/>
    <dgm:cxn modelId="{94819372-AED2-2442-B6F2-E5AF3C7CEA14}" srcId="{ABFFA8E8-443C-1D46-952E-476AE0B962FA}" destId="{D1E7DE68-0A9A-1243-A1EC-8C4D59A35E70}" srcOrd="0" destOrd="0" parTransId="{5ECB21C2-6939-D44C-8826-D177F9C63A17}" sibTransId="{BE7A659A-62B6-CC45-B8A3-F3E1FB39352D}"/>
    <dgm:cxn modelId="{C71A4B6A-09E4-6142-96A1-69B232BF4223}" type="presParOf" srcId="{733C51AF-6458-DA46-9103-529EE03C0F0D}" destId="{9D24E6C6-1E20-8848-9CC5-5AA1EE2F219B}" srcOrd="0" destOrd="0" presId="urn:microsoft.com/office/officeart/2005/8/layout/lProcess3"/>
    <dgm:cxn modelId="{11D569B4-FF63-9549-840F-861838198624}" type="presParOf" srcId="{9D24E6C6-1E20-8848-9CC5-5AA1EE2F219B}" destId="{573B4EC2-CC7C-CF40-B6B7-E12D1E618064}" srcOrd="0" destOrd="0" presId="urn:microsoft.com/office/officeart/2005/8/layout/lProcess3"/>
    <dgm:cxn modelId="{28A99F5B-F789-9E40-9EBB-3D0018202E05}" type="presParOf" srcId="{9D24E6C6-1E20-8848-9CC5-5AA1EE2F219B}" destId="{4B65A842-5B68-F541-9EEB-38474D821ABB}" srcOrd="1" destOrd="0" presId="urn:microsoft.com/office/officeart/2005/8/layout/lProcess3"/>
    <dgm:cxn modelId="{4C6C6A3A-B442-3241-A1FE-341A69643E30}" type="presParOf" srcId="{9D24E6C6-1E20-8848-9CC5-5AA1EE2F219B}" destId="{98C09D56-B70F-E443-9B0B-798056DDED1A}" srcOrd="2" destOrd="0" presId="urn:microsoft.com/office/officeart/2005/8/layout/lProcess3"/>
    <dgm:cxn modelId="{47E04456-7E0E-FF45-B3A4-916DF04FEA9B}" type="presParOf" srcId="{9D24E6C6-1E20-8848-9CC5-5AA1EE2F219B}" destId="{F0D48AAC-15F4-ED4F-A52E-548DE5D1A0FE}" srcOrd="3" destOrd="0" presId="urn:microsoft.com/office/officeart/2005/8/layout/lProcess3"/>
    <dgm:cxn modelId="{EAF5A9AD-E496-EC47-A27E-1A81655CC924}" type="presParOf" srcId="{9D24E6C6-1E20-8848-9CC5-5AA1EE2F219B}" destId="{FC7DAD30-13A7-D740-BF0D-D3831F34CD5E}" srcOrd="4" destOrd="0" presId="urn:microsoft.com/office/officeart/2005/8/layout/lProcess3"/>
    <dgm:cxn modelId="{BE58EB37-C0AE-BC45-9F6F-97A09289AF97}" type="presParOf" srcId="{733C51AF-6458-DA46-9103-529EE03C0F0D}" destId="{1D550534-6AEF-804D-AEA6-5FE39F849899}" srcOrd="1" destOrd="0" presId="urn:microsoft.com/office/officeart/2005/8/layout/lProcess3"/>
    <dgm:cxn modelId="{387C7924-4749-344A-8AFE-0159FEB00223}" type="presParOf" srcId="{733C51AF-6458-DA46-9103-529EE03C0F0D}" destId="{8A3795A4-636F-EB44-8322-A9C11FE6694D}" srcOrd="2" destOrd="0" presId="urn:microsoft.com/office/officeart/2005/8/layout/lProcess3"/>
    <dgm:cxn modelId="{1C05D8CF-FBA0-DF41-89BE-1A0B4A368D97}" type="presParOf" srcId="{8A3795A4-636F-EB44-8322-A9C11FE6694D}" destId="{BF0713E9-733B-F747-9D30-CFFBABD88F3C}" srcOrd="0" destOrd="0" presId="urn:microsoft.com/office/officeart/2005/8/layout/lProcess3"/>
    <dgm:cxn modelId="{DC924332-A30A-9043-9220-3AE5E187A56E}" type="presParOf" srcId="{8A3795A4-636F-EB44-8322-A9C11FE6694D}" destId="{F9C72331-7740-0944-8E7E-DFC16EE1CFCE}" srcOrd="1" destOrd="0" presId="urn:microsoft.com/office/officeart/2005/8/layout/lProcess3"/>
    <dgm:cxn modelId="{08B3D43F-9A88-4246-8457-80B1B74EBBCB}" type="presParOf" srcId="{8A3795A4-636F-EB44-8322-A9C11FE6694D}" destId="{40EB2E6A-8C42-954B-8D4A-69926CB9747C}" srcOrd="2" destOrd="0" presId="urn:microsoft.com/office/officeart/2005/8/layout/lProcess3"/>
    <dgm:cxn modelId="{3D705893-423C-B848-8FFC-04C15B82AF7B}" type="presParOf" srcId="{8A3795A4-636F-EB44-8322-A9C11FE6694D}" destId="{C4FB970A-3BB2-9B4E-AEDB-E6371421F24A}" srcOrd="3" destOrd="0" presId="urn:microsoft.com/office/officeart/2005/8/layout/lProcess3"/>
    <dgm:cxn modelId="{D9FE5C00-4DFA-694B-9030-3F2B9B69E201}" type="presParOf" srcId="{8A3795A4-636F-EB44-8322-A9C11FE6694D}" destId="{A4E77A25-A8DF-A740-8DBB-6894E3F9043D}" srcOrd="4" destOrd="0" presId="urn:microsoft.com/office/officeart/2005/8/layout/lProcess3"/>
    <dgm:cxn modelId="{D34E4182-7688-1C40-81C1-348248E87D99}" type="presParOf" srcId="{733C51AF-6458-DA46-9103-529EE03C0F0D}" destId="{09897D1D-E840-534A-854D-27AF71F60BBE}" srcOrd="3" destOrd="0" presId="urn:microsoft.com/office/officeart/2005/8/layout/lProcess3"/>
    <dgm:cxn modelId="{86721A91-2733-A947-A549-425F4E98F42F}" type="presParOf" srcId="{733C51AF-6458-DA46-9103-529EE03C0F0D}" destId="{5BDDEEE1-21C9-7442-9A87-3AB0B3C95338}" srcOrd="4" destOrd="0" presId="urn:microsoft.com/office/officeart/2005/8/layout/lProcess3"/>
    <dgm:cxn modelId="{CE4156C3-E464-0044-9965-0FDA1370A10A}" type="presParOf" srcId="{5BDDEEE1-21C9-7442-9A87-3AB0B3C95338}" destId="{30286CB5-1F9D-094B-8023-E78DA7611EC9}" srcOrd="0" destOrd="0" presId="urn:microsoft.com/office/officeart/2005/8/layout/lProcess3"/>
    <dgm:cxn modelId="{19275F71-16D4-9B4D-9AD2-CF1EBA01E4D2}" type="presParOf" srcId="{5BDDEEE1-21C9-7442-9A87-3AB0B3C95338}" destId="{0A85ACB6-8C38-AB4C-80D1-4A7EA62122FC}" srcOrd="1" destOrd="0" presId="urn:microsoft.com/office/officeart/2005/8/layout/lProcess3"/>
    <dgm:cxn modelId="{06479270-D257-DA42-9EAD-E419A09D6DBF}" type="presParOf" srcId="{5BDDEEE1-21C9-7442-9A87-3AB0B3C95338}" destId="{58A0E167-F2BE-CE48-AA87-8956F9C07E4E}" srcOrd="2" destOrd="0" presId="urn:microsoft.com/office/officeart/2005/8/layout/lProcess3"/>
    <dgm:cxn modelId="{4EB9B124-9601-8049-AA5A-813C4277F1A8}" type="presParOf" srcId="{5BDDEEE1-21C9-7442-9A87-3AB0B3C95338}" destId="{11D5142D-56F4-9340-AF5A-D12B92DCA7CB}" srcOrd="3" destOrd="0" presId="urn:microsoft.com/office/officeart/2005/8/layout/lProcess3"/>
    <dgm:cxn modelId="{CFD7548F-4063-884C-B7AA-9AA0BAE5B0FE}" type="presParOf" srcId="{5BDDEEE1-21C9-7442-9A87-3AB0B3C95338}" destId="{FCE48595-93CD-4E42-B030-5A175A7A85CD}" srcOrd="4" destOrd="0" presId="urn:microsoft.com/office/officeart/2005/8/layout/lProcess3"/>
    <dgm:cxn modelId="{1094E164-994F-7740-99A1-121C714AB0CF}" type="presParOf" srcId="{733C51AF-6458-DA46-9103-529EE03C0F0D}" destId="{47B1F6C5-97B6-5F47-A1BF-1F35640EBD75}" srcOrd="5" destOrd="0" presId="urn:microsoft.com/office/officeart/2005/8/layout/lProcess3"/>
    <dgm:cxn modelId="{6A9AEA06-A16C-534E-B53C-C3E3DE3D028D}" type="presParOf" srcId="{733C51AF-6458-DA46-9103-529EE03C0F0D}" destId="{75001B71-4CF7-5542-9D16-01406FF37EF6}" srcOrd="6" destOrd="0" presId="urn:microsoft.com/office/officeart/2005/8/layout/lProcess3"/>
    <dgm:cxn modelId="{E91769B9-E1C1-E044-B458-A183FEF9245D}" type="presParOf" srcId="{75001B71-4CF7-5542-9D16-01406FF37EF6}" destId="{5C3717CE-26CB-8845-B0B0-D293A730921A}" srcOrd="0" destOrd="0" presId="urn:microsoft.com/office/officeart/2005/8/layout/lProcess3"/>
    <dgm:cxn modelId="{8F4CDD0B-B90D-6E4F-8249-181D3BAADC6C}" type="presParOf" srcId="{75001B71-4CF7-5542-9D16-01406FF37EF6}" destId="{08ACBDEE-1204-9E47-9947-8C5080676BE2}" srcOrd="1" destOrd="0" presId="urn:microsoft.com/office/officeart/2005/8/layout/lProcess3"/>
    <dgm:cxn modelId="{A520CA90-241D-4442-807B-D2B86BE4619E}" type="presParOf" srcId="{75001B71-4CF7-5542-9D16-01406FF37EF6}" destId="{73364FAE-CC1B-CC46-919F-8EF3929141F6}" srcOrd="2" destOrd="0" presId="urn:microsoft.com/office/officeart/2005/8/layout/lProcess3"/>
    <dgm:cxn modelId="{8B506C00-710F-BC4B-A329-62D28C4C5A4F}" type="presParOf" srcId="{75001B71-4CF7-5542-9D16-01406FF37EF6}" destId="{708A8F83-ECBD-EB4A-944D-3A837546912C}" srcOrd="3" destOrd="0" presId="urn:microsoft.com/office/officeart/2005/8/layout/lProcess3"/>
    <dgm:cxn modelId="{E16886CD-5173-A546-A414-97F8459A06DB}" type="presParOf" srcId="{75001B71-4CF7-5542-9D16-01406FF37EF6}" destId="{EC017461-A6FB-B744-86B3-FE4E20DBD163}"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16CDFD-6A3B-9E4B-A00E-FF5E724FC846}" type="doc">
      <dgm:prSet loTypeId="urn:microsoft.com/office/officeart/2005/8/layout/hierarchy2" loCatId="" qsTypeId="urn:microsoft.com/office/officeart/2005/8/quickstyle/simple4" qsCatId="simple" csTypeId="urn:microsoft.com/office/officeart/2005/8/colors/colorful5" csCatId="colorful" phldr="1"/>
      <dgm:spPr/>
      <dgm:t>
        <a:bodyPr/>
        <a:lstStyle/>
        <a:p>
          <a:endParaRPr lang="en-US"/>
        </a:p>
      </dgm:t>
    </dgm:pt>
    <dgm:pt modelId="{1DBFC779-AFE1-2345-B577-6582341172E0}">
      <dgm:prSet phldrT="[Text]"/>
      <dgm:spPr/>
      <dgm:t>
        <a:bodyPr/>
        <a:lstStyle/>
        <a:p>
          <a:r>
            <a:rPr lang="es-EC" b="1" dirty="0" smtClean="0">
              <a:solidFill>
                <a:schemeClr val="tx1"/>
              </a:solidFill>
            </a:rPr>
            <a:t>Límites permisibles de las derivas de los pisos</a:t>
          </a:r>
          <a:endParaRPr lang="en-US" dirty="0">
            <a:solidFill>
              <a:schemeClr val="tx1"/>
            </a:solidFill>
          </a:endParaRPr>
        </a:p>
      </dgm:t>
    </dgm:pt>
    <dgm:pt modelId="{27439368-9D01-1647-AB36-A74552C480C9}" type="parTrans" cxnId="{2F689A01-53F3-9B47-8655-88CE80AF607A}">
      <dgm:prSet/>
      <dgm:spPr/>
      <dgm:t>
        <a:bodyPr/>
        <a:lstStyle/>
        <a:p>
          <a:endParaRPr lang="en-US"/>
        </a:p>
      </dgm:t>
    </dgm:pt>
    <dgm:pt modelId="{C5C95DA0-4B18-7142-A8D4-A75B1965AE98}" type="sibTrans" cxnId="{2F689A01-53F3-9B47-8655-88CE80AF607A}">
      <dgm:prSet/>
      <dgm:spPr/>
      <dgm:t>
        <a:bodyPr/>
        <a:lstStyle/>
        <a:p>
          <a:endParaRPr lang="en-US"/>
        </a:p>
      </dgm:t>
    </dgm:pt>
    <dgm:pt modelId="{B23EF546-8320-2540-BC73-712B55F32F98}">
      <dgm:prSet phldrT="[Text]"/>
      <dgm:spPr/>
      <dgm:t>
        <a:bodyPr/>
        <a:lstStyle/>
        <a:p>
          <a:pPr algn="just"/>
          <a:r>
            <a:rPr lang="es-EC" dirty="0" smtClean="0">
              <a:solidFill>
                <a:schemeClr val="tx1"/>
              </a:solidFill>
            </a:rPr>
            <a:t>La deriva máxima para cualquier piso no excederá los límites de deriva inelástica establecidos.</a:t>
          </a:r>
          <a:endParaRPr lang="en-US" dirty="0">
            <a:solidFill>
              <a:schemeClr val="tx1"/>
            </a:solidFill>
          </a:endParaRPr>
        </a:p>
      </dgm:t>
    </dgm:pt>
    <dgm:pt modelId="{126E97AB-2A74-A24B-B312-8EB3B1FC78F8}" type="parTrans" cxnId="{89AAC622-1A13-8A44-AC10-986404ADCD0B}">
      <dgm:prSet/>
      <dgm:spPr/>
      <dgm:t>
        <a:bodyPr/>
        <a:lstStyle/>
        <a:p>
          <a:endParaRPr lang="en-US"/>
        </a:p>
      </dgm:t>
    </dgm:pt>
    <dgm:pt modelId="{6323FF20-A2D4-7B44-8138-259FAB98CE1C}" type="sibTrans" cxnId="{89AAC622-1A13-8A44-AC10-986404ADCD0B}">
      <dgm:prSet/>
      <dgm:spPr/>
      <dgm:t>
        <a:bodyPr/>
        <a:lstStyle/>
        <a:p>
          <a:endParaRPr lang="en-US"/>
        </a:p>
      </dgm:t>
    </dgm:pt>
    <dgm:pt modelId="{F9D96002-8DA8-FD43-B62B-1957635128F5}">
      <dgm:prSet phldrT="[Text]"/>
      <dgm:spPr/>
      <dgm:t>
        <a:bodyPr/>
        <a:lstStyle/>
        <a:p>
          <a:pPr algn="just"/>
          <a:r>
            <a:rPr lang="es-EC" dirty="0" smtClean="0">
              <a:solidFill>
                <a:schemeClr val="tx1"/>
              </a:solidFill>
            </a:rPr>
            <a:t>La deriva máxima se expresa como un porcentaje de la altura de piso.</a:t>
          </a:r>
          <a:endParaRPr lang="en-US" dirty="0">
            <a:solidFill>
              <a:schemeClr val="tx1"/>
            </a:solidFill>
          </a:endParaRPr>
        </a:p>
      </dgm:t>
    </dgm:pt>
    <dgm:pt modelId="{20DA4731-7645-BB4E-A8AB-F7959FD0FEC5}" type="parTrans" cxnId="{881A3AFE-2C2D-7D47-9427-26E3E1B8BC95}">
      <dgm:prSet/>
      <dgm:spPr/>
      <dgm:t>
        <a:bodyPr/>
        <a:lstStyle/>
        <a:p>
          <a:endParaRPr lang="en-US"/>
        </a:p>
      </dgm:t>
    </dgm:pt>
    <dgm:pt modelId="{BAFAEE9C-46C6-E04B-9510-69DB55BB6A66}" type="sibTrans" cxnId="{881A3AFE-2C2D-7D47-9427-26E3E1B8BC95}">
      <dgm:prSet/>
      <dgm:spPr/>
      <dgm:t>
        <a:bodyPr/>
        <a:lstStyle/>
        <a:p>
          <a:endParaRPr lang="en-US"/>
        </a:p>
      </dgm:t>
    </dgm:pt>
    <dgm:pt modelId="{84CA5997-7905-6645-893A-9695DD0541E7}" type="pres">
      <dgm:prSet presAssocID="{3A16CDFD-6A3B-9E4B-A00E-FF5E724FC846}" presName="diagram" presStyleCnt="0">
        <dgm:presLayoutVars>
          <dgm:chPref val="1"/>
          <dgm:dir/>
          <dgm:animOne val="branch"/>
          <dgm:animLvl val="lvl"/>
          <dgm:resizeHandles val="exact"/>
        </dgm:presLayoutVars>
      </dgm:prSet>
      <dgm:spPr/>
      <dgm:t>
        <a:bodyPr/>
        <a:lstStyle/>
        <a:p>
          <a:endParaRPr lang="en-US"/>
        </a:p>
      </dgm:t>
    </dgm:pt>
    <dgm:pt modelId="{9A8410B1-4C66-3044-BCA2-67C140B636E2}" type="pres">
      <dgm:prSet presAssocID="{1DBFC779-AFE1-2345-B577-6582341172E0}" presName="root1" presStyleCnt="0"/>
      <dgm:spPr/>
    </dgm:pt>
    <dgm:pt modelId="{C2E4B86D-75A2-3243-A195-AF69FFB24FBE}" type="pres">
      <dgm:prSet presAssocID="{1DBFC779-AFE1-2345-B577-6582341172E0}" presName="LevelOneTextNode" presStyleLbl="node0" presStyleIdx="0" presStyleCnt="1">
        <dgm:presLayoutVars>
          <dgm:chPref val="3"/>
        </dgm:presLayoutVars>
      </dgm:prSet>
      <dgm:spPr/>
      <dgm:t>
        <a:bodyPr/>
        <a:lstStyle/>
        <a:p>
          <a:endParaRPr lang="en-US"/>
        </a:p>
      </dgm:t>
    </dgm:pt>
    <dgm:pt modelId="{2D965208-1FBB-984E-AAA4-36CD78EF04EA}" type="pres">
      <dgm:prSet presAssocID="{1DBFC779-AFE1-2345-B577-6582341172E0}" presName="level2hierChild" presStyleCnt="0"/>
      <dgm:spPr/>
    </dgm:pt>
    <dgm:pt modelId="{3F44204B-91B2-2649-8263-3B1FC14377D3}" type="pres">
      <dgm:prSet presAssocID="{126E97AB-2A74-A24B-B312-8EB3B1FC78F8}" presName="conn2-1" presStyleLbl="parChTrans1D2" presStyleIdx="0" presStyleCnt="2"/>
      <dgm:spPr/>
      <dgm:t>
        <a:bodyPr/>
        <a:lstStyle/>
        <a:p>
          <a:endParaRPr lang="en-US"/>
        </a:p>
      </dgm:t>
    </dgm:pt>
    <dgm:pt modelId="{35C6B908-11DA-AD45-9283-EB283B94CA4E}" type="pres">
      <dgm:prSet presAssocID="{126E97AB-2A74-A24B-B312-8EB3B1FC78F8}" presName="connTx" presStyleLbl="parChTrans1D2" presStyleIdx="0" presStyleCnt="2"/>
      <dgm:spPr/>
      <dgm:t>
        <a:bodyPr/>
        <a:lstStyle/>
        <a:p>
          <a:endParaRPr lang="en-US"/>
        </a:p>
      </dgm:t>
    </dgm:pt>
    <dgm:pt modelId="{D6E6B0AD-819B-ED44-A311-ADA28EF536EB}" type="pres">
      <dgm:prSet presAssocID="{B23EF546-8320-2540-BC73-712B55F32F98}" presName="root2" presStyleCnt="0"/>
      <dgm:spPr/>
    </dgm:pt>
    <dgm:pt modelId="{0249D6A0-3498-5D40-9B88-C14C918EDA6E}" type="pres">
      <dgm:prSet presAssocID="{B23EF546-8320-2540-BC73-712B55F32F98}" presName="LevelTwoTextNode" presStyleLbl="node2" presStyleIdx="0" presStyleCnt="2">
        <dgm:presLayoutVars>
          <dgm:chPref val="3"/>
        </dgm:presLayoutVars>
      </dgm:prSet>
      <dgm:spPr/>
      <dgm:t>
        <a:bodyPr/>
        <a:lstStyle/>
        <a:p>
          <a:endParaRPr lang="en-US"/>
        </a:p>
      </dgm:t>
    </dgm:pt>
    <dgm:pt modelId="{4654B784-2D25-DC4C-9450-43C3D501ACA3}" type="pres">
      <dgm:prSet presAssocID="{B23EF546-8320-2540-BC73-712B55F32F98}" presName="level3hierChild" presStyleCnt="0"/>
      <dgm:spPr/>
    </dgm:pt>
    <dgm:pt modelId="{3B5B0520-914A-1C41-B4A8-AB1441FF48D9}" type="pres">
      <dgm:prSet presAssocID="{20DA4731-7645-BB4E-A8AB-F7959FD0FEC5}" presName="conn2-1" presStyleLbl="parChTrans1D2" presStyleIdx="1" presStyleCnt="2"/>
      <dgm:spPr/>
      <dgm:t>
        <a:bodyPr/>
        <a:lstStyle/>
        <a:p>
          <a:endParaRPr lang="en-US"/>
        </a:p>
      </dgm:t>
    </dgm:pt>
    <dgm:pt modelId="{0E4552C7-F35E-6B4F-B05B-BB6E394C3D50}" type="pres">
      <dgm:prSet presAssocID="{20DA4731-7645-BB4E-A8AB-F7959FD0FEC5}" presName="connTx" presStyleLbl="parChTrans1D2" presStyleIdx="1" presStyleCnt="2"/>
      <dgm:spPr/>
      <dgm:t>
        <a:bodyPr/>
        <a:lstStyle/>
        <a:p>
          <a:endParaRPr lang="en-US"/>
        </a:p>
      </dgm:t>
    </dgm:pt>
    <dgm:pt modelId="{E89891D1-692E-3A48-8C4D-0C90ACE52D67}" type="pres">
      <dgm:prSet presAssocID="{F9D96002-8DA8-FD43-B62B-1957635128F5}" presName="root2" presStyleCnt="0"/>
      <dgm:spPr/>
    </dgm:pt>
    <dgm:pt modelId="{B47F2982-9E80-5A4C-9053-71CC1C498C8B}" type="pres">
      <dgm:prSet presAssocID="{F9D96002-8DA8-FD43-B62B-1957635128F5}" presName="LevelTwoTextNode" presStyleLbl="node2" presStyleIdx="1" presStyleCnt="2">
        <dgm:presLayoutVars>
          <dgm:chPref val="3"/>
        </dgm:presLayoutVars>
      </dgm:prSet>
      <dgm:spPr/>
      <dgm:t>
        <a:bodyPr/>
        <a:lstStyle/>
        <a:p>
          <a:endParaRPr lang="en-US"/>
        </a:p>
      </dgm:t>
    </dgm:pt>
    <dgm:pt modelId="{9CBF9340-33A0-414E-81B6-C3F08AD4CCE1}" type="pres">
      <dgm:prSet presAssocID="{F9D96002-8DA8-FD43-B62B-1957635128F5}" presName="level3hierChild" presStyleCnt="0"/>
      <dgm:spPr/>
    </dgm:pt>
  </dgm:ptLst>
  <dgm:cxnLst>
    <dgm:cxn modelId="{881A3AFE-2C2D-7D47-9427-26E3E1B8BC95}" srcId="{1DBFC779-AFE1-2345-B577-6582341172E0}" destId="{F9D96002-8DA8-FD43-B62B-1957635128F5}" srcOrd="1" destOrd="0" parTransId="{20DA4731-7645-BB4E-A8AB-F7959FD0FEC5}" sibTransId="{BAFAEE9C-46C6-E04B-9510-69DB55BB6A66}"/>
    <dgm:cxn modelId="{314FD62D-7FA9-1443-9FA9-743D5B14356B}" type="presOf" srcId="{F9D96002-8DA8-FD43-B62B-1957635128F5}" destId="{B47F2982-9E80-5A4C-9053-71CC1C498C8B}" srcOrd="0" destOrd="0" presId="urn:microsoft.com/office/officeart/2005/8/layout/hierarchy2"/>
    <dgm:cxn modelId="{2F689A01-53F3-9B47-8655-88CE80AF607A}" srcId="{3A16CDFD-6A3B-9E4B-A00E-FF5E724FC846}" destId="{1DBFC779-AFE1-2345-B577-6582341172E0}" srcOrd="0" destOrd="0" parTransId="{27439368-9D01-1647-AB36-A74552C480C9}" sibTransId="{C5C95DA0-4B18-7142-A8D4-A75B1965AE98}"/>
    <dgm:cxn modelId="{D0921A8E-BAC2-F84E-AD12-3E1C618D5650}" type="presOf" srcId="{20DA4731-7645-BB4E-A8AB-F7959FD0FEC5}" destId="{3B5B0520-914A-1C41-B4A8-AB1441FF48D9}" srcOrd="0" destOrd="0" presId="urn:microsoft.com/office/officeart/2005/8/layout/hierarchy2"/>
    <dgm:cxn modelId="{89AAC622-1A13-8A44-AC10-986404ADCD0B}" srcId="{1DBFC779-AFE1-2345-B577-6582341172E0}" destId="{B23EF546-8320-2540-BC73-712B55F32F98}" srcOrd="0" destOrd="0" parTransId="{126E97AB-2A74-A24B-B312-8EB3B1FC78F8}" sibTransId="{6323FF20-A2D4-7B44-8138-259FAB98CE1C}"/>
    <dgm:cxn modelId="{EB847857-7522-A842-B1F2-6572F2ED4E78}" type="presOf" srcId="{126E97AB-2A74-A24B-B312-8EB3B1FC78F8}" destId="{3F44204B-91B2-2649-8263-3B1FC14377D3}" srcOrd="0" destOrd="0" presId="urn:microsoft.com/office/officeart/2005/8/layout/hierarchy2"/>
    <dgm:cxn modelId="{A7FF784C-B0D4-7946-B54C-8B9F37815813}" type="presOf" srcId="{3A16CDFD-6A3B-9E4B-A00E-FF5E724FC846}" destId="{84CA5997-7905-6645-893A-9695DD0541E7}" srcOrd="0" destOrd="0" presId="urn:microsoft.com/office/officeart/2005/8/layout/hierarchy2"/>
    <dgm:cxn modelId="{303A31C8-1771-A54A-A9DB-A20342C9F317}" type="presOf" srcId="{20DA4731-7645-BB4E-A8AB-F7959FD0FEC5}" destId="{0E4552C7-F35E-6B4F-B05B-BB6E394C3D50}" srcOrd="1" destOrd="0" presId="urn:microsoft.com/office/officeart/2005/8/layout/hierarchy2"/>
    <dgm:cxn modelId="{68A26E83-EC68-284E-AC09-6715B6B981E5}" type="presOf" srcId="{126E97AB-2A74-A24B-B312-8EB3B1FC78F8}" destId="{35C6B908-11DA-AD45-9283-EB283B94CA4E}" srcOrd="1" destOrd="0" presId="urn:microsoft.com/office/officeart/2005/8/layout/hierarchy2"/>
    <dgm:cxn modelId="{9A1695FF-7442-B942-ACC5-26E71333BABE}" type="presOf" srcId="{1DBFC779-AFE1-2345-B577-6582341172E0}" destId="{C2E4B86D-75A2-3243-A195-AF69FFB24FBE}" srcOrd="0" destOrd="0" presId="urn:microsoft.com/office/officeart/2005/8/layout/hierarchy2"/>
    <dgm:cxn modelId="{D43F2D47-52BC-8E46-A851-223FDD3ABB1D}" type="presOf" srcId="{B23EF546-8320-2540-BC73-712B55F32F98}" destId="{0249D6A0-3498-5D40-9B88-C14C918EDA6E}" srcOrd="0" destOrd="0" presId="urn:microsoft.com/office/officeart/2005/8/layout/hierarchy2"/>
    <dgm:cxn modelId="{DEDB9DD0-1B03-EF4E-9210-5A32F9EF32E3}" type="presParOf" srcId="{84CA5997-7905-6645-893A-9695DD0541E7}" destId="{9A8410B1-4C66-3044-BCA2-67C140B636E2}" srcOrd="0" destOrd="0" presId="urn:microsoft.com/office/officeart/2005/8/layout/hierarchy2"/>
    <dgm:cxn modelId="{7E429910-A897-7D4A-83EE-3EBEC411226B}" type="presParOf" srcId="{9A8410B1-4C66-3044-BCA2-67C140B636E2}" destId="{C2E4B86D-75A2-3243-A195-AF69FFB24FBE}" srcOrd="0" destOrd="0" presId="urn:microsoft.com/office/officeart/2005/8/layout/hierarchy2"/>
    <dgm:cxn modelId="{756735F4-F545-1448-A41A-459AFE4238EC}" type="presParOf" srcId="{9A8410B1-4C66-3044-BCA2-67C140B636E2}" destId="{2D965208-1FBB-984E-AAA4-36CD78EF04EA}" srcOrd="1" destOrd="0" presId="urn:microsoft.com/office/officeart/2005/8/layout/hierarchy2"/>
    <dgm:cxn modelId="{BBF58316-CD4C-6C41-A23F-EFE873F05139}" type="presParOf" srcId="{2D965208-1FBB-984E-AAA4-36CD78EF04EA}" destId="{3F44204B-91B2-2649-8263-3B1FC14377D3}" srcOrd="0" destOrd="0" presId="urn:microsoft.com/office/officeart/2005/8/layout/hierarchy2"/>
    <dgm:cxn modelId="{19622F1A-17E8-504A-AC3D-E863A048FE70}" type="presParOf" srcId="{3F44204B-91B2-2649-8263-3B1FC14377D3}" destId="{35C6B908-11DA-AD45-9283-EB283B94CA4E}" srcOrd="0" destOrd="0" presId="urn:microsoft.com/office/officeart/2005/8/layout/hierarchy2"/>
    <dgm:cxn modelId="{4B9A6E35-57EE-024F-BA0C-4B53FA04F034}" type="presParOf" srcId="{2D965208-1FBB-984E-AAA4-36CD78EF04EA}" destId="{D6E6B0AD-819B-ED44-A311-ADA28EF536EB}" srcOrd="1" destOrd="0" presId="urn:microsoft.com/office/officeart/2005/8/layout/hierarchy2"/>
    <dgm:cxn modelId="{94BFB97A-A081-CD49-B71C-25064D964247}" type="presParOf" srcId="{D6E6B0AD-819B-ED44-A311-ADA28EF536EB}" destId="{0249D6A0-3498-5D40-9B88-C14C918EDA6E}" srcOrd="0" destOrd="0" presId="urn:microsoft.com/office/officeart/2005/8/layout/hierarchy2"/>
    <dgm:cxn modelId="{027030D0-FE1D-D34F-AEC8-FB20D475FDE9}" type="presParOf" srcId="{D6E6B0AD-819B-ED44-A311-ADA28EF536EB}" destId="{4654B784-2D25-DC4C-9450-43C3D501ACA3}" srcOrd="1" destOrd="0" presId="urn:microsoft.com/office/officeart/2005/8/layout/hierarchy2"/>
    <dgm:cxn modelId="{DF746B62-6A4F-F44E-BDB6-A4D7AF03A3A2}" type="presParOf" srcId="{2D965208-1FBB-984E-AAA4-36CD78EF04EA}" destId="{3B5B0520-914A-1C41-B4A8-AB1441FF48D9}" srcOrd="2" destOrd="0" presId="urn:microsoft.com/office/officeart/2005/8/layout/hierarchy2"/>
    <dgm:cxn modelId="{C51C39FD-6D24-6745-BC1C-A2385F98B4EF}" type="presParOf" srcId="{3B5B0520-914A-1C41-B4A8-AB1441FF48D9}" destId="{0E4552C7-F35E-6B4F-B05B-BB6E394C3D50}" srcOrd="0" destOrd="0" presId="urn:microsoft.com/office/officeart/2005/8/layout/hierarchy2"/>
    <dgm:cxn modelId="{ABF2701F-C6A9-324E-8389-CD9DDF3D76E8}" type="presParOf" srcId="{2D965208-1FBB-984E-AAA4-36CD78EF04EA}" destId="{E89891D1-692E-3A48-8C4D-0C90ACE52D67}" srcOrd="3" destOrd="0" presId="urn:microsoft.com/office/officeart/2005/8/layout/hierarchy2"/>
    <dgm:cxn modelId="{59918ADF-7B04-A74E-8D04-1A17ECC7732B}" type="presParOf" srcId="{E89891D1-692E-3A48-8C4D-0C90ACE52D67}" destId="{B47F2982-9E80-5A4C-9053-71CC1C498C8B}" srcOrd="0" destOrd="0" presId="urn:microsoft.com/office/officeart/2005/8/layout/hierarchy2"/>
    <dgm:cxn modelId="{0204D9A7-27CA-F948-B507-3A9139967DB3}" type="presParOf" srcId="{E89891D1-692E-3A48-8C4D-0C90ACE52D67}" destId="{9CBF9340-33A0-414E-81B6-C3F08AD4CCE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46A91B-70AD-6B45-990F-E7ED3E65FE38}"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CC6DDA72-6922-2949-9061-42045D0E4B58}">
      <dgm:prSet phldrT="[Text]"/>
      <dgm:spPr/>
      <dgm:t>
        <a:bodyPr/>
        <a:lstStyle/>
        <a:p>
          <a:r>
            <a:rPr lang="es-EC" dirty="0" smtClean="0"/>
            <a:t>Espectro de respuesta</a:t>
          </a:r>
          <a:endParaRPr lang="en-US" dirty="0"/>
        </a:p>
      </dgm:t>
    </dgm:pt>
    <dgm:pt modelId="{6EECD4A7-E154-2844-A139-2C632A213E79}" type="parTrans" cxnId="{4B64A8B7-DF5A-1243-80FD-21703202B91A}">
      <dgm:prSet/>
      <dgm:spPr/>
      <dgm:t>
        <a:bodyPr/>
        <a:lstStyle/>
        <a:p>
          <a:endParaRPr lang="en-US"/>
        </a:p>
      </dgm:t>
    </dgm:pt>
    <dgm:pt modelId="{5B2A90FF-B648-1146-A9D1-5C1840FD1015}" type="sibTrans" cxnId="{4B64A8B7-DF5A-1243-80FD-21703202B91A}">
      <dgm:prSet/>
      <dgm:spPr/>
      <dgm:t>
        <a:bodyPr/>
        <a:lstStyle/>
        <a:p>
          <a:endParaRPr lang="en-US"/>
        </a:p>
      </dgm:t>
    </dgm:pt>
    <dgm:pt modelId="{A4C871E0-5F2F-754C-94A1-86CACB561CAD}">
      <dgm:prSet phldrT="[Text]"/>
      <dgm:spPr/>
      <dgm:t>
        <a:bodyPr/>
        <a:lstStyle/>
        <a:p>
          <a:pPr algn="just"/>
          <a:r>
            <a:rPr lang="es-EC" dirty="0" smtClean="0"/>
            <a:t>Se usará el espectro sísmico de respuesta elástico en aceleraciones o se construirá el espectro mediante las curvas de peligro sísmico.</a:t>
          </a:r>
          <a:endParaRPr lang="en-US" dirty="0"/>
        </a:p>
      </dgm:t>
    </dgm:pt>
    <dgm:pt modelId="{3D7112CD-C711-7247-8E7F-033E4DE98B89}" type="parTrans" cxnId="{B384466B-8BA4-E842-9316-584B80FD20E7}">
      <dgm:prSet/>
      <dgm:spPr/>
      <dgm:t>
        <a:bodyPr/>
        <a:lstStyle/>
        <a:p>
          <a:endParaRPr lang="en-US"/>
        </a:p>
      </dgm:t>
    </dgm:pt>
    <dgm:pt modelId="{3E4356D0-1696-F54D-B692-AFF602AA59D4}" type="sibTrans" cxnId="{B384466B-8BA4-E842-9316-584B80FD20E7}">
      <dgm:prSet/>
      <dgm:spPr/>
      <dgm:t>
        <a:bodyPr/>
        <a:lstStyle/>
        <a:p>
          <a:endParaRPr lang="en-US"/>
        </a:p>
      </dgm:t>
    </dgm:pt>
    <dgm:pt modelId="{6266A3E5-94AE-2F48-AB9F-9778E2393D03}">
      <dgm:prSet phldrT="[Text]"/>
      <dgm:spPr/>
      <dgm:t>
        <a:bodyPr/>
        <a:lstStyle/>
        <a:p>
          <a:r>
            <a:rPr lang="es-ES_tradnl" noProof="0" dirty="0" smtClean="0"/>
            <a:t>Número de modos</a:t>
          </a:r>
          <a:r>
            <a:rPr lang="es-ES_tradnl" baseline="0" noProof="0" dirty="0" smtClean="0"/>
            <a:t> </a:t>
          </a:r>
          <a:endParaRPr lang="es-ES_tradnl" noProof="0" dirty="0"/>
        </a:p>
      </dgm:t>
    </dgm:pt>
    <dgm:pt modelId="{574BCF64-617A-6F48-9DDA-7ED17E2AD227}" type="parTrans" cxnId="{06DF3EE9-3CFD-284C-AFC2-9571D51D891F}">
      <dgm:prSet/>
      <dgm:spPr/>
      <dgm:t>
        <a:bodyPr/>
        <a:lstStyle/>
        <a:p>
          <a:endParaRPr lang="en-US"/>
        </a:p>
      </dgm:t>
    </dgm:pt>
    <dgm:pt modelId="{BA6D896E-0224-2945-92FB-ECE3DDBE4F62}" type="sibTrans" cxnId="{06DF3EE9-3CFD-284C-AFC2-9571D51D891F}">
      <dgm:prSet/>
      <dgm:spPr/>
      <dgm:t>
        <a:bodyPr/>
        <a:lstStyle/>
        <a:p>
          <a:endParaRPr lang="en-US"/>
        </a:p>
      </dgm:t>
    </dgm:pt>
    <dgm:pt modelId="{A4CAD205-0C25-7F43-855B-3AF99CA6059C}">
      <dgm:prSet phldrT="[Text]"/>
      <dgm:spPr/>
      <dgm:t>
        <a:bodyPr/>
        <a:lstStyle/>
        <a:p>
          <a:pPr algn="just"/>
          <a:r>
            <a:rPr lang="es-EC" dirty="0" smtClean="0"/>
            <a:t>Que contribuyan significativamente a la respuesta total de la estructura, mediante los varios períodos de vibración.</a:t>
          </a:r>
          <a:endParaRPr lang="en-US" dirty="0"/>
        </a:p>
      </dgm:t>
    </dgm:pt>
    <dgm:pt modelId="{5787CFB5-4C5E-D34F-ABDC-EA8E91522106}" type="parTrans" cxnId="{F7243B62-7414-EC44-AD11-C4B7D5BC938D}">
      <dgm:prSet/>
      <dgm:spPr/>
      <dgm:t>
        <a:bodyPr/>
        <a:lstStyle/>
        <a:p>
          <a:endParaRPr lang="en-US"/>
        </a:p>
      </dgm:t>
    </dgm:pt>
    <dgm:pt modelId="{27DCF2C6-6827-734C-BAFC-42D1538B4619}" type="sibTrans" cxnId="{F7243B62-7414-EC44-AD11-C4B7D5BC938D}">
      <dgm:prSet/>
      <dgm:spPr/>
      <dgm:t>
        <a:bodyPr/>
        <a:lstStyle/>
        <a:p>
          <a:endParaRPr lang="en-US"/>
        </a:p>
      </dgm:t>
    </dgm:pt>
    <dgm:pt modelId="{D748E1F4-E70C-DE41-9FFD-3A8A456CD479}">
      <dgm:prSet phldrT="[Text]"/>
      <dgm:spPr/>
      <dgm:t>
        <a:bodyPr/>
        <a:lstStyle/>
        <a:p>
          <a:pPr algn="just"/>
          <a:r>
            <a:rPr lang="es-EC" dirty="0" smtClean="0"/>
            <a:t>Que</a:t>
          </a:r>
          <a:r>
            <a:rPr lang="es-EC" baseline="0" dirty="0" smtClean="0"/>
            <a:t> </a:t>
          </a:r>
          <a:r>
            <a:rPr lang="es-EC" dirty="0" smtClean="0"/>
            <a:t>involucren la participación de una masa modal acumulada de al menos el 90% de la masa total de la estructura, en cada una de las direcciones horizontales principales consideradas. </a:t>
          </a:r>
          <a:endParaRPr lang="en-US" dirty="0"/>
        </a:p>
      </dgm:t>
    </dgm:pt>
    <dgm:pt modelId="{69F9EAB3-F36E-4A45-ADBE-7B13EC20737B}" type="parTrans" cxnId="{8B38BD0B-0E38-7A49-AB7C-C192EA7A5CA5}">
      <dgm:prSet/>
      <dgm:spPr/>
      <dgm:t>
        <a:bodyPr/>
        <a:lstStyle/>
        <a:p>
          <a:endParaRPr lang="en-US"/>
        </a:p>
      </dgm:t>
    </dgm:pt>
    <dgm:pt modelId="{1A958DC0-B438-C944-A080-12FC54166571}" type="sibTrans" cxnId="{8B38BD0B-0E38-7A49-AB7C-C192EA7A5CA5}">
      <dgm:prSet/>
      <dgm:spPr/>
      <dgm:t>
        <a:bodyPr/>
        <a:lstStyle/>
        <a:p>
          <a:endParaRPr lang="en-US"/>
        </a:p>
      </dgm:t>
    </dgm:pt>
    <dgm:pt modelId="{411F2756-E92E-1A46-8F82-2B9731C72BA1}" type="pres">
      <dgm:prSet presAssocID="{1546A91B-70AD-6B45-990F-E7ED3E65FE38}" presName="rootnode" presStyleCnt="0">
        <dgm:presLayoutVars>
          <dgm:chMax/>
          <dgm:chPref/>
          <dgm:dir/>
          <dgm:animLvl val="lvl"/>
        </dgm:presLayoutVars>
      </dgm:prSet>
      <dgm:spPr/>
      <dgm:t>
        <a:bodyPr/>
        <a:lstStyle/>
        <a:p>
          <a:endParaRPr lang="en-US"/>
        </a:p>
      </dgm:t>
    </dgm:pt>
    <dgm:pt modelId="{987EF679-D060-454F-8AF9-2F581B0E9B22}" type="pres">
      <dgm:prSet presAssocID="{CC6DDA72-6922-2949-9061-42045D0E4B58}" presName="composite" presStyleCnt="0"/>
      <dgm:spPr/>
    </dgm:pt>
    <dgm:pt modelId="{D2C9B789-C192-7E41-A041-4C88A26ADF0B}" type="pres">
      <dgm:prSet presAssocID="{CC6DDA72-6922-2949-9061-42045D0E4B58}" presName="bentUpArrow1" presStyleLbl="alignImgPlace1" presStyleIdx="0" presStyleCnt="1" custScaleX="67269" custScaleY="63373" custLinFactNeighborX="14409" custLinFactNeighborY="-50854"/>
      <dgm:spPr/>
    </dgm:pt>
    <dgm:pt modelId="{30CBB28F-0A61-9B40-B33E-E5ABE962B5BC}" type="pres">
      <dgm:prSet presAssocID="{CC6DDA72-6922-2949-9061-42045D0E4B58}" presName="ParentText" presStyleLbl="node1" presStyleIdx="0" presStyleCnt="2" custScaleX="73458" custScaleY="51964">
        <dgm:presLayoutVars>
          <dgm:chMax val="1"/>
          <dgm:chPref val="1"/>
          <dgm:bulletEnabled val="1"/>
        </dgm:presLayoutVars>
      </dgm:prSet>
      <dgm:spPr/>
      <dgm:t>
        <a:bodyPr/>
        <a:lstStyle/>
        <a:p>
          <a:endParaRPr lang="en-US"/>
        </a:p>
      </dgm:t>
    </dgm:pt>
    <dgm:pt modelId="{79C856DE-FE4B-ED40-819A-53D1F4514ED9}" type="pres">
      <dgm:prSet presAssocID="{CC6DDA72-6922-2949-9061-42045D0E4B58}" presName="ChildText" presStyleLbl="revTx" presStyleIdx="0" presStyleCnt="2" custScaleX="363625" custScaleY="57223" custLinFactX="13345" custLinFactNeighborX="100000" custLinFactNeighborY="-4172">
        <dgm:presLayoutVars>
          <dgm:chMax val="0"/>
          <dgm:chPref val="0"/>
          <dgm:bulletEnabled val="1"/>
        </dgm:presLayoutVars>
      </dgm:prSet>
      <dgm:spPr/>
      <dgm:t>
        <a:bodyPr/>
        <a:lstStyle/>
        <a:p>
          <a:endParaRPr lang="en-US"/>
        </a:p>
      </dgm:t>
    </dgm:pt>
    <dgm:pt modelId="{6EDB5D2F-CEA4-324A-8EBF-7E83E813E91C}" type="pres">
      <dgm:prSet presAssocID="{5B2A90FF-B648-1146-A9D1-5C1840FD1015}" presName="sibTrans" presStyleCnt="0"/>
      <dgm:spPr/>
    </dgm:pt>
    <dgm:pt modelId="{BBEFC941-4574-D84F-9064-50BE649E6231}" type="pres">
      <dgm:prSet presAssocID="{6266A3E5-94AE-2F48-AB9F-9778E2393D03}" presName="composite" presStyleCnt="0"/>
      <dgm:spPr/>
    </dgm:pt>
    <dgm:pt modelId="{ECD1F647-CB1F-D243-9DB2-7197177C7C47}" type="pres">
      <dgm:prSet presAssocID="{6266A3E5-94AE-2F48-AB9F-9778E2393D03}" presName="ParentText" presStyleLbl="node1" presStyleIdx="1" presStyleCnt="2" custScaleX="71908" custScaleY="52444" custLinFactNeighborX="-51108" custLinFactNeighborY="-19450">
        <dgm:presLayoutVars>
          <dgm:chMax val="1"/>
          <dgm:chPref val="1"/>
          <dgm:bulletEnabled val="1"/>
        </dgm:presLayoutVars>
      </dgm:prSet>
      <dgm:spPr/>
      <dgm:t>
        <a:bodyPr/>
        <a:lstStyle/>
        <a:p>
          <a:endParaRPr lang="en-US"/>
        </a:p>
      </dgm:t>
    </dgm:pt>
    <dgm:pt modelId="{8F5C7085-6757-7845-8186-27D460AB49B1}" type="pres">
      <dgm:prSet presAssocID="{6266A3E5-94AE-2F48-AB9F-9778E2393D03}" presName="FinalChildText" presStyleLbl="revTx" presStyleIdx="1" presStyleCnt="2" custScaleX="283321" custScaleY="111817" custLinFactNeighborX="14898" custLinFactNeighborY="-4560">
        <dgm:presLayoutVars>
          <dgm:chMax val="0"/>
          <dgm:chPref val="0"/>
          <dgm:bulletEnabled val="1"/>
        </dgm:presLayoutVars>
      </dgm:prSet>
      <dgm:spPr/>
      <dgm:t>
        <a:bodyPr/>
        <a:lstStyle/>
        <a:p>
          <a:endParaRPr lang="en-US"/>
        </a:p>
      </dgm:t>
    </dgm:pt>
  </dgm:ptLst>
  <dgm:cxnLst>
    <dgm:cxn modelId="{90FC0F5C-77FF-5244-8262-816D0DBD0E0E}" type="presOf" srcId="{6266A3E5-94AE-2F48-AB9F-9778E2393D03}" destId="{ECD1F647-CB1F-D243-9DB2-7197177C7C47}" srcOrd="0" destOrd="0" presId="urn:microsoft.com/office/officeart/2005/8/layout/StepDownProcess"/>
    <dgm:cxn modelId="{06DF3EE9-3CFD-284C-AFC2-9571D51D891F}" srcId="{1546A91B-70AD-6B45-990F-E7ED3E65FE38}" destId="{6266A3E5-94AE-2F48-AB9F-9778E2393D03}" srcOrd="1" destOrd="0" parTransId="{574BCF64-617A-6F48-9DDA-7ED17E2AD227}" sibTransId="{BA6D896E-0224-2945-92FB-ECE3DDBE4F62}"/>
    <dgm:cxn modelId="{F6425A55-DF31-A44A-A9C5-684D731A0F6C}" type="presOf" srcId="{A4CAD205-0C25-7F43-855B-3AF99CA6059C}" destId="{8F5C7085-6757-7845-8186-27D460AB49B1}" srcOrd="0" destOrd="0" presId="urn:microsoft.com/office/officeart/2005/8/layout/StepDownProcess"/>
    <dgm:cxn modelId="{016DDA3B-C60E-1948-B1D2-2D7D4B210A09}" type="presOf" srcId="{A4C871E0-5F2F-754C-94A1-86CACB561CAD}" destId="{79C856DE-FE4B-ED40-819A-53D1F4514ED9}" srcOrd="0" destOrd="0" presId="urn:microsoft.com/office/officeart/2005/8/layout/StepDownProcess"/>
    <dgm:cxn modelId="{B384466B-8BA4-E842-9316-584B80FD20E7}" srcId="{CC6DDA72-6922-2949-9061-42045D0E4B58}" destId="{A4C871E0-5F2F-754C-94A1-86CACB561CAD}" srcOrd="0" destOrd="0" parTransId="{3D7112CD-C711-7247-8E7F-033E4DE98B89}" sibTransId="{3E4356D0-1696-F54D-B692-AFF602AA59D4}"/>
    <dgm:cxn modelId="{0844A457-380E-6640-875F-09ADC01A85A2}" type="presOf" srcId="{CC6DDA72-6922-2949-9061-42045D0E4B58}" destId="{30CBB28F-0A61-9B40-B33E-E5ABE962B5BC}" srcOrd="0" destOrd="0" presId="urn:microsoft.com/office/officeart/2005/8/layout/StepDownProcess"/>
    <dgm:cxn modelId="{D7F4989D-3781-454C-A590-DCE5D990926C}" type="presOf" srcId="{1546A91B-70AD-6B45-990F-E7ED3E65FE38}" destId="{411F2756-E92E-1A46-8F82-2B9731C72BA1}" srcOrd="0" destOrd="0" presId="urn:microsoft.com/office/officeart/2005/8/layout/StepDownProcess"/>
    <dgm:cxn modelId="{4B64A8B7-DF5A-1243-80FD-21703202B91A}" srcId="{1546A91B-70AD-6B45-990F-E7ED3E65FE38}" destId="{CC6DDA72-6922-2949-9061-42045D0E4B58}" srcOrd="0" destOrd="0" parTransId="{6EECD4A7-E154-2844-A139-2C632A213E79}" sibTransId="{5B2A90FF-B648-1146-A9D1-5C1840FD1015}"/>
    <dgm:cxn modelId="{8B38BD0B-0E38-7A49-AB7C-C192EA7A5CA5}" srcId="{6266A3E5-94AE-2F48-AB9F-9778E2393D03}" destId="{D748E1F4-E70C-DE41-9FFD-3A8A456CD479}" srcOrd="1" destOrd="0" parTransId="{69F9EAB3-F36E-4A45-ADBE-7B13EC20737B}" sibTransId="{1A958DC0-B438-C944-A080-12FC54166571}"/>
    <dgm:cxn modelId="{F7243B62-7414-EC44-AD11-C4B7D5BC938D}" srcId="{6266A3E5-94AE-2F48-AB9F-9778E2393D03}" destId="{A4CAD205-0C25-7F43-855B-3AF99CA6059C}" srcOrd="0" destOrd="0" parTransId="{5787CFB5-4C5E-D34F-ABDC-EA8E91522106}" sibTransId="{27DCF2C6-6827-734C-BAFC-42D1538B4619}"/>
    <dgm:cxn modelId="{2FDAA8B5-CC97-574B-9FED-73B4586CBF41}" type="presOf" srcId="{D748E1F4-E70C-DE41-9FFD-3A8A456CD479}" destId="{8F5C7085-6757-7845-8186-27D460AB49B1}" srcOrd="0" destOrd="1" presId="urn:microsoft.com/office/officeart/2005/8/layout/StepDownProcess"/>
    <dgm:cxn modelId="{55808ADD-8FAE-7C45-A6F0-C915986C421E}" type="presParOf" srcId="{411F2756-E92E-1A46-8F82-2B9731C72BA1}" destId="{987EF679-D060-454F-8AF9-2F581B0E9B22}" srcOrd="0" destOrd="0" presId="urn:microsoft.com/office/officeart/2005/8/layout/StepDownProcess"/>
    <dgm:cxn modelId="{0C1F789B-38A6-E14C-B82F-C5F31E447EF5}" type="presParOf" srcId="{987EF679-D060-454F-8AF9-2F581B0E9B22}" destId="{D2C9B789-C192-7E41-A041-4C88A26ADF0B}" srcOrd="0" destOrd="0" presId="urn:microsoft.com/office/officeart/2005/8/layout/StepDownProcess"/>
    <dgm:cxn modelId="{882D2F9A-3B08-F94F-A744-1F18C5BEB126}" type="presParOf" srcId="{987EF679-D060-454F-8AF9-2F581B0E9B22}" destId="{30CBB28F-0A61-9B40-B33E-E5ABE962B5BC}" srcOrd="1" destOrd="0" presId="urn:microsoft.com/office/officeart/2005/8/layout/StepDownProcess"/>
    <dgm:cxn modelId="{BEADA74B-B88D-114A-A694-4E938EBA79A9}" type="presParOf" srcId="{987EF679-D060-454F-8AF9-2F581B0E9B22}" destId="{79C856DE-FE4B-ED40-819A-53D1F4514ED9}" srcOrd="2" destOrd="0" presId="urn:microsoft.com/office/officeart/2005/8/layout/StepDownProcess"/>
    <dgm:cxn modelId="{FE1318CF-AD92-584E-BED0-168C1618B863}" type="presParOf" srcId="{411F2756-E92E-1A46-8F82-2B9731C72BA1}" destId="{6EDB5D2F-CEA4-324A-8EBF-7E83E813E91C}" srcOrd="1" destOrd="0" presId="urn:microsoft.com/office/officeart/2005/8/layout/StepDownProcess"/>
    <dgm:cxn modelId="{BA2DAD0A-2D54-6644-B8D9-3A52275ECD4F}" type="presParOf" srcId="{411F2756-E92E-1A46-8F82-2B9731C72BA1}" destId="{BBEFC941-4574-D84F-9064-50BE649E6231}" srcOrd="2" destOrd="0" presId="urn:microsoft.com/office/officeart/2005/8/layout/StepDownProcess"/>
    <dgm:cxn modelId="{05059869-EA2B-0D42-BD53-EF556E30758A}" type="presParOf" srcId="{BBEFC941-4574-D84F-9064-50BE649E6231}" destId="{ECD1F647-CB1F-D243-9DB2-7197177C7C47}" srcOrd="0" destOrd="0" presId="urn:microsoft.com/office/officeart/2005/8/layout/StepDownProcess"/>
    <dgm:cxn modelId="{BD307E02-1C1A-AF4A-937D-3D89002EE39B}" type="presParOf" srcId="{BBEFC941-4574-D84F-9064-50BE649E6231}" destId="{8F5C7085-6757-7845-8186-27D460AB49B1}"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DD3A86-FE12-DB40-8DBD-67B9AF427400}" type="doc">
      <dgm:prSet loTypeId="urn:microsoft.com/office/officeart/2005/8/layout/list1" loCatId="" qsTypeId="urn:microsoft.com/office/officeart/2005/8/quickstyle/simple4" qsCatId="simple" csTypeId="urn:microsoft.com/office/officeart/2005/8/colors/colorful1" csCatId="colorful" phldr="1"/>
      <dgm:spPr/>
      <dgm:t>
        <a:bodyPr/>
        <a:lstStyle/>
        <a:p>
          <a:endParaRPr lang="en-US"/>
        </a:p>
      </dgm:t>
    </dgm:pt>
    <dgm:pt modelId="{8A8A8328-833E-7546-840C-EB2D2CFCDAF2}">
      <dgm:prSet phldrT="[Text]"/>
      <dgm:spPr/>
      <dgm:t>
        <a:bodyPr/>
        <a:lstStyle/>
        <a:p>
          <a:r>
            <a:rPr lang="es-ES_tradnl" noProof="0" dirty="0" smtClean="0"/>
            <a:t>Definición de materiales </a:t>
          </a:r>
          <a:endParaRPr lang="es-ES_tradnl" noProof="0" dirty="0"/>
        </a:p>
      </dgm:t>
    </dgm:pt>
    <dgm:pt modelId="{27E81028-6ED4-F040-8175-35AE30155AE7}" type="parTrans" cxnId="{C638ACC9-7904-1741-9A4A-95B8B4601FAD}">
      <dgm:prSet/>
      <dgm:spPr/>
      <dgm:t>
        <a:bodyPr/>
        <a:lstStyle/>
        <a:p>
          <a:endParaRPr lang="en-US"/>
        </a:p>
      </dgm:t>
    </dgm:pt>
    <dgm:pt modelId="{54FEA572-51DA-2A44-8A31-B073B3B4D372}" type="sibTrans" cxnId="{C638ACC9-7904-1741-9A4A-95B8B4601FAD}">
      <dgm:prSet/>
      <dgm:spPr/>
      <dgm:t>
        <a:bodyPr/>
        <a:lstStyle/>
        <a:p>
          <a:endParaRPr lang="en-US"/>
        </a:p>
      </dgm:t>
    </dgm:pt>
    <dgm:pt modelId="{B93551B5-65CD-4048-9974-230E808C54FF}">
      <dgm:prSet phldrT="[Text]"/>
      <dgm:spPr/>
      <dgm:t>
        <a:bodyPr/>
        <a:lstStyle/>
        <a:p>
          <a:r>
            <a:rPr lang="es-ES_tradnl" baseline="0" noProof="0" dirty="0" smtClean="0"/>
            <a:t>Definición de geometría </a:t>
          </a:r>
          <a:endParaRPr lang="es-ES_tradnl" noProof="0" dirty="0"/>
        </a:p>
      </dgm:t>
    </dgm:pt>
    <dgm:pt modelId="{C7A97B3A-9274-8346-B71C-1BCDF541033B}" type="parTrans" cxnId="{FD9FDDE9-7B25-A04E-8633-5427E636C8CF}">
      <dgm:prSet/>
      <dgm:spPr/>
      <dgm:t>
        <a:bodyPr/>
        <a:lstStyle/>
        <a:p>
          <a:endParaRPr lang="en-US"/>
        </a:p>
      </dgm:t>
    </dgm:pt>
    <dgm:pt modelId="{896D73AF-4DD8-4D4B-A581-4238A317480D}" type="sibTrans" cxnId="{FD9FDDE9-7B25-A04E-8633-5427E636C8CF}">
      <dgm:prSet/>
      <dgm:spPr/>
      <dgm:t>
        <a:bodyPr/>
        <a:lstStyle/>
        <a:p>
          <a:endParaRPr lang="en-US"/>
        </a:p>
      </dgm:t>
    </dgm:pt>
    <dgm:pt modelId="{743C943E-A6F9-8C45-BC13-C2609DC3C397}">
      <dgm:prSet phldrT="[Text]"/>
      <dgm:spPr/>
      <dgm:t>
        <a:bodyPr/>
        <a:lstStyle/>
        <a:p>
          <a:r>
            <a:rPr lang="es-ES_tradnl" noProof="0" dirty="0" smtClean="0"/>
            <a:t>Ingreso</a:t>
          </a:r>
          <a:r>
            <a:rPr lang="es-ES_tradnl" baseline="0" noProof="0" dirty="0" smtClean="0"/>
            <a:t> de cargas</a:t>
          </a:r>
          <a:endParaRPr lang="es-ES_tradnl" noProof="0" dirty="0"/>
        </a:p>
      </dgm:t>
    </dgm:pt>
    <dgm:pt modelId="{A3C0953E-7B0C-AD43-B652-1567F7D2CA32}" type="parTrans" cxnId="{BD088877-8B1B-514F-BA5E-546571BE895A}">
      <dgm:prSet/>
      <dgm:spPr/>
      <dgm:t>
        <a:bodyPr/>
        <a:lstStyle/>
        <a:p>
          <a:endParaRPr lang="en-US"/>
        </a:p>
      </dgm:t>
    </dgm:pt>
    <dgm:pt modelId="{BA6E405F-2F4A-154D-87B5-CC9F1D8527B9}" type="sibTrans" cxnId="{BD088877-8B1B-514F-BA5E-546571BE895A}">
      <dgm:prSet/>
      <dgm:spPr/>
      <dgm:t>
        <a:bodyPr/>
        <a:lstStyle/>
        <a:p>
          <a:endParaRPr lang="en-US"/>
        </a:p>
      </dgm:t>
    </dgm:pt>
    <dgm:pt modelId="{3DEA4721-C15D-C642-B842-CE00808B62CD}">
      <dgm:prSet/>
      <dgm:spPr/>
      <dgm:t>
        <a:bodyPr/>
        <a:lstStyle/>
        <a:p>
          <a:r>
            <a:rPr lang="es-ES_tradnl" noProof="0" dirty="0" smtClean="0"/>
            <a:t>Análisis estático</a:t>
          </a:r>
          <a:endParaRPr lang="es-ES_tradnl" noProof="0" dirty="0"/>
        </a:p>
      </dgm:t>
    </dgm:pt>
    <dgm:pt modelId="{97EC6A2A-6EF3-2842-9692-0B0C345990B6}" type="parTrans" cxnId="{B7B27C12-1BC5-0B48-BC9D-555DA03E832E}">
      <dgm:prSet/>
      <dgm:spPr/>
      <dgm:t>
        <a:bodyPr/>
        <a:lstStyle/>
        <a:p>
          <a:endParaRPr lang="en-US"/>
        </a:p>
      </dgm:t>
    </dgm:pt>
    <dgm:pt modelId="{186122AE-D907-184A-B9E9-0CA9E1CBB6B5}" type="sibTrans" cxnId="{B7B27C12-1BC5-0B48-BC9D-555DA03E832E}">
      <dgm:prSet/>
      <dgm:spPr/>
      <dgm:t>
        <a:bodyPr/>
        <a:lstStyle/>
        <a:p>
          <a:endParaRPr lang="en-US"/>
        </a:p>
      </dgm:t>
    </dgm:pt>
    <dgm:pt modelId="{32174956-8D12-584C-B701-E3F1976B3CDA}">
      <dgm:prSet/>
      <dgm:spPr/>
      <dgm:t>
        <a:bodyPr/>
        <a:lstStyle/>
        <a:p>
          <a:r>
            <a:rPr lang="es-ES_tradnl" noProof="0" dirty="0" smtClean="0"/>
            <a:t>Análisis Dinámico</a:t>
          </a:r>
          <a:endParaRPr lang="es-ES_tradnl" noProof="0" dirty="0"/>
        </a:p>
      </dgm:t>
    </dgm:pt>
    <dgm:pt modelId="{4A67F1D1-B3E2-E441-A9EB-90B4C30BE478}" type="parTrans" cxnId="{421695EC-84E9-FB4D-9128-48C8442DAE78}">
      <dgm:prSet/>
      <dgm:spPr/>
      <dgm:t>
        <a:bodyPr/>
        <a:lstStyle/>
        <a:p>
          <a:endParaRPr lang="en-US"/>
        </a:p>
      </dgm:t>
    </dgm:pt>
    <dgm:pt modelId="{4762BFCD-577B-C843-A0E0-E6CD0DAD816C}" type="sibTrans" cxnId="{421695EC-84E9-FB4D-9128-48C8442DAE78}">
      <dgm:prSet/>
      <dgm:spPr/>
      <dgm:t>
        <a:bodyPr/>
        <a:lstStyle/>
        <a:p>
          <a:endParaRPr lang="en-US"/>
        </a:p>
      </dgm:t>
    </dgm:pt>
    <dgm:pt modelId="{C80BF643-F773-F444-9D0E-DAB3F4240FD6}">
      <dgm:prSet/>
      <dgm:spPr>
        <a:gradFill rotWithShape="0">
          <a:gsLst>
            <a:gs pos="0">
              <a:srgbClr val="FF0000"/>
            </a:gs>
            <a:gs pos="50000">
              <a:srgbClr val="FF0000"/>
            </a:gs>
            <a:gs pos="100000">
              <a:srgbClr val="FF0000"/>
            </a:gs>
          </a:gsLst>
        </a:gradFill>
      </dgm:spPr>
      <dgm:t>
        <a:bodyPr/>
        <a:lstStyle/>
        <a:p>
          <a:r>
            <a:rPr lang="es-ES_tradnl" noProof="0" dirty="0" smtClean="0"/>
            <a:t>Análisis de resultados</a:t>
          </a:r>
          <a:endParaRPr lang="es-ES_tradnl" noProof="0" dirty="0"/>
        </a:p>
      </dgm:t>
    </dgm:pt>
    <dgm:pt modelId="{B5513C0F-0473-E045-BA2E-D1206A7DAD9D}" type="parTrans" cxnId="{2A5FFDFE-173E-144A-A2E0-F06802CA7102}">
      <dgm:prSet/>
      <dgm:spPr/>
      <dgm:t>
        <a:bodyPr/>
        <a:lstStyle/>
        <a:p>
          <a:endParaRPr lang="en-US"/>
        </a:p>
      </dgm:t>
    </dgm:pt>
    <dgm:pt modelId="{3D85542F-3432-A347-8685-2A1E61A6DEB8}" type="sibTrans" cxnId="{2A5FFDFE-173E-144A-A2E0-F06802CA7102}">
      <dgm:prSet/>
      <dgm:spPr/>
      <dgm:t>
        <a:bodyPr/>
        <a:lstStyle/>
        <a:p>
          <a:endParaRPr lang="en-US"/>
        </a:p>
      </dgm:t>
    </dgm:pt>
    <dgm:pt modelId="{CF4A571C-3B4E-9841-888C-EAE9EFF6E070}" type="pres">
      <dgm:prSet presAssocID="{24DD3A86-FE12-DB40-8DBD-67B9AF427400}" presName="linear" presStyleCnt="0">
        <dgm:presLayoutVars>
          <dgm:dir/>
          <dgm:animLvl val="lvl"/>
          <dgm:resizeHandles val="exact"/>
        </dgm:presLayoutVars>
      </dgm:prSet>
      <dgm:spPr/>
      <dgm:t>
        <a:bodyPr/>
        <a:lstStyle/>
        <a:p>
          <a:endParaRPr lang="en-US"/>
        </a:p>
      </dgm:t>
    </dgm:pt>
    <dgm:pt modelId="{B5E4ED82-AA1D-394E-8704-E719409DBD9B}" type="pres">
      <dgm:prSet presAssocID="{8A8A8328-833E-7546-840C-EB2D2CFCDAF2}" presName="parentLin" presStyleCnt="0"/>
      <dgm:spPr/>
    </dgm:pt>
    <dgm:pt modelId="{51D6D9D5-D602-8B47-8569-541EF8C45363}" type="pres">
      <dgm:prSet presAssocID="{8A8A8328-833E-7546-840C-EB2D2CFCDAF2}" presName="parentLeftMargin" presStyleLbl="node1" presStyleIdx="0" presStyleCnt="6"/>
      <dgm:spPr/>
      <dgm:t>
        <a:bodyPr/>
        <a:lstStyle/>
        <a:p>
          <a:endParaRPr lang="en-US"/>
        </a:p>
      </dgm:t>
    </dgm:pt>
    <dgm:pt modelId="{D251D477-6774-2B4E-BA07-6EC2BCD365CB}" type="pres">
      <dgm:prSet presAssocID="{8A8A8328-833E-7546-840C-EB2D2CFCDAF2}" presName="parentText" presStyleLbl="node1" presStyleIdx="0" presStyleCnt="6">
        <dgm:presLayoutVars>
          <dgm:chMax val="0"/>
          <dgm:bulletEnabled val="1"/>
        </dgm:presLayoutVars>
      </dgm:prSet>
      <dgm:spPr/>
      <dgm:t>
        <a:bodyPr/>
        <a:lstStyle/>
        <a:p>
          <a:endParaRPr lang="en-US"/>
        </a:p>
      </dgm:t>
    </dgm:pt>
    <dgm:pt modelId="{9D57BAB0-1988-7F40-8710-578A9F130373}" type="pres">
      <dgm:prSet presAssocID="{8A8A8328-833E-7546-840C-EB2D2CFCDAF2}" presName="negativeSpace" presStyleCnt="0"/>
      <dgm:spPr/>
    </dgm:pt>
    <dgm:pt modelId="{0AEC88EB-7CDA-674F-A460-EB824AC21FC3}" type="pres">
      <dgm:prSet presAssocID="{8A8A8328-833E-7546-840C-EB2D2CFCDAF2}" presName="childText" presStyleLbl="conFgAcc1" presStyleIdx="0" presStyleCnt="6">
        <dgm:presLayoutVars>
          <dgm:bulletEnabled val="1"/>
        </dgm:presLayoutVars>
      </dgm:prSet>
      <dgm:spPr/>
    </dgm:pt>
    <dgm:pt modelId="{99F5A780-41D1-7740-9899-AAD04B87EED0}" type="pres">
      <dgm:prSet presAssocID="{54FEA572-51DA-2A44-8A31-B073B3B4D372}" presName="spaceBetweenRectangles" presStyleCnt="0"/>
      <dgm:spPr/>
    </dgm:pt>
    <dgm:pt modelId="{6E37459B-4C38-C74E-BFB7-1AB12748BA06}" type="pres">
      <dgm:prSet presAssocID="{B93551B5-65CD-4048-9974-230E808C54FF}" presName="parentLin" presStyleCnt="0"/>
      <dgm:spPr/>
    </dgm:pt>
    <dgm:pt modelId="{041944EC-BFB3-934C-9D69-FF1B3FAAB9EE}" type="pres">
      <dgm:prSet presAssocID="{B93551B5-65CD-4048-9974-230E808C54FF}" presName="parentLeftMargin" presStyleLbl="node1" presStyleIdx="0" presStyleCnt="6"/>
      <dgm:spPr/>
      <dgm:t>
        <a:bodyPr/>
        <a:lstStyle/>
        <a:p>
          <a:endParaRPr lang="en-US"/>
        </a:p>
      </dgm:t>
    </dgm:pt>
    <dgm:pt modelId="{8AA313A2-2775-FD4F-B834-505AF93B9646}" type="pres">
      <dgm:prSet presAssocID="{B93551B5-65CD-4048-9974-230E808C54FF}" presName="parentText" presStyleLbl="node1" presStyleIdx="1" presStyleCnt="6">
        <dgm:presLayoutVars>
          <dgm:chMax val="0"/>
          <dgm:bulletEnabled val="1"/>
        </dgm:presLayoutVars>
      </dgm:prSet>
      <dgm:spPr/>
      <dgm:t>
        <a:bodyPr/>
        <a:lstStyle/>
        <a:p>
          <a:endParaRPr lang="en-US"/>
        </a:p>
      </dgm:t>
    </dgm:pt>
    <dgm:pt modelId="{1C3F328C-8F26-F244-A10A-1BCF4F35F565}" type="pres">
      <dgm:prSet presAssocID="{B93551B5-65CD-4048-9974-230E808C54FF}" presName="negativeSpace" presStyleCnt="0"/>
      <dgm:spPr/>
    </dgm:pt>
    <dgm:pt modelId="{01857E41-C455-DD40-9475-3B8B635375CB}" type="pres">
      <dgm:prSet presAssocID="{B93551B5-65CD-4048-9974-230E808C54FF}" presName="childText" presStyleLbl="conFgAcc1" presStyleIdx="1" presStyleCnt="6">
        <dgm:presLayoutVars>
          <dgm:bulletEnabled val="1"/>
        </dgm:presLayoutVars>
      </dgm:prSet>
      <dgm:spPr/>
    </dgm:pt>
    <dgm:pt modelId="{D44F6292-9025-DD41-814F-A86380CE49DC}" type="pres">
      <dgm:prSet presAssocID="{896D73AF-4DD8-4D4B-A581-4238A317480D}" presName="spaceBetweenRectangles" presStyleCnt="0"/>
      <dgm:spPr/>
    </dgm:pt>
    <dgm:pt modelId="{E884D3A9-8CD5-F44B-A53E-343B27B072D4}" type="pres">
      <dgm:prSet presAssocID="{743C943E-A6F9-8C45-BC13-C2609DC3C397}" presName="parentLin" presStyleCnt="0"/>
      <dgm:spPr/>
    </dgm:pt>
    <dgm:pt modelId="{909A9972-01A0-2E49-A653-78C0A5B09627}" type="pres">
      <dgm:prSet presAssocID="{743C943E-A6F9-8C45-BC13-C2609DC3C397}" presName="parentLeftMargin" presStyleLbl="node1" presStyleIdx="1" presStyleCnt="6"/>
      <dgm:spPr/>
      <dgm:t>
        <a:bodyPr/>
        <a:lstStyle/>
        <a:p>
          <a:endParaRPr lang="en-US"/>
        </a:p>
      </dgm:t>
    </dgm:pt>
    <dgm:pt modelId="{70AAA5F9-A378-0A48-A5E7-A7474EF6FEA8}" type="pres">
      <dgm:prSet presAssocID="{743C943E-A6F9-8C45-BC13-C2609DC3C397}" presName="parentText" presStyleLbl="node1" presStyleIdx="2" presStyleCnt="6">
        <dgm:presLayoutVars>
          <dgm:chMax val="0"/>
          <dgm:bulletEnabled val="1"/>
        </dgm:presLayoutVars>
      </dgm:prSet>
      <dgm:spPr/>
      <dgm:t>
        <a:bodyPr/>
        <a:lstStyle/>
        <a:p>
          <a:endParaRPr lang="en-US"/>
        </a:p>
      </dgm:t>
    </dgm:pt>
    <dgm:pt modelId="{15EF6044-1038-9449-9226-4E507311A15D}" type="pres">
      <dgm:prSet presAssocID="{743C943E-A6F9-8C45-BC13-C2609DC3C397}" presName="negativeSpace" presStyleCnt="0"/>
      <dgm:spPr/>
    </dgm:pt>
    <dgm:pt modelId="{F83963A9-4CA1-5F42-A103-131E47E66358}" type="pres">
      <dgm:prSet presAssocID="{743C943E-A6F9-8C45-BC13-C2609DC3C397}" presName="childText" presStyleLbl="conFgAcc1" presStyleIdx="2" presStyleCnt="6">
        <dgm:presLayoutVars>
          <dgm:bulletEnabled val="1"/>
        </dgm:presLayoutVars>
      </dgm:prSet>
      <dgm:spPr/>
    </dgm:pt>
    <dgm:pt modelId="{0C5C9D0D-46E1-194F-86DC-1618B5FCA317}" type="pres">
      <dgm:prSet presAssocID="{BA6E405F-2F4A-154D-87B5-CC9F1D8527B9}" presName="spaceBetweenRectangles" presStyleCnt="0"/>
      <dgm:spPr/>
    </dgm:pt>
    <dgm:pt modelId="{DEF59D5E-29F7-424A-901D-DD28C1CF7EB7}" type="pres">
      <dgm:prSet presAssocID="{3DEA4721-C15D-C642-B842-CE00808B62CD}" presName="parentLin" presStyleCnt="0"/>
      <dgm:spPr/>
    </dgm:pt>
    <dgm:pt modelId="{54D3B7D2-0FF8-3D42-9AB0-12E100A57D6E}" type="pres">
      <dgm:prSet presAssocID="{3DEA4721-C15D-C642-B842-CE00808B62CD}" presName="parentLeftMargin" presStyleLbl="node1" presStyleIdx="2" presStyleCnt="6"/>
      <dgm:spPr/>
      <dgm:t>
        <a:bodyPr/>
        <a:lstStyle/>
        <a:p>
          <a:endParaRPr lang="en-US"/>
        </a:p>
      </dgm:t>
    </dgm:pt>
    <dgm:pt modelId="{E45A8013-CDD8-5A48-92F7-68279753ACE8}" type="pres">
      <dgm:prSet presAssocID="{3DEA4721-C15D-C642-B842-CE00808B62CD}" presName="parentText" presStyleLbl="node1" presStyleIdx="3" presStyleCnt="6">
        <dgm:presLayoutVars>
          <dgm:chMax val="0"/>
          <dgm:bulletEnabled val="1"/>
        </dgm:presLayoutVars>
      </dgm:prSet>
      <dgm:spPr/>
      <dgm:t>
        <a:bodyPr/>
        <a:lstStyle/>
        <a:p>
          <a:endParaRPr lang="en-US"/>
        </a:p>
      </dgm:t>
    </dgm:pt>
    <dgm:pt modelId="{2F4C0F41-7BA1-3341-8184-44F87843D900}" type="pres">
      <dgm:prSet presAssocID="{3DEA4721-C15D-C642-B842-CE00808B62CD}" presName="negativeSpace" presStyleCnt="0"/>
      <dgm:spPr/>
    </dgm:pt>
    <dgm:pt modelId="{36244EF6-1D8E-8C40-8F62-A58D480907C6}" type="pres">
      <dgm:prSet presAssocID="{3DEA4721-C15D-C642-B842-CE00808B62CD}" presName="childText" presStyleLbl="conFgAcc1" presStyleIdx="3" presStyleCnt="6">
        <dgm:presLayoutVars>
          <dgm:bulletEnabled val="1"/>
        </dgm:presLayoutVars>
      </dgm:prSet>
      <dgm:spPr/>
    </dgm:pt>
    <dgm:pt modelId="{9367FD52-03E2-454D-9E7B-392B81FB67FC}" type="pres">
      <dgm:prSet presAssocID="{186122AE-D907-184A-B9E9-0CA9E1CBB6B5}" presName="spaceBetweenRectangles" presStyleCnt="0"/>
      <dgm:spPr/>
    </dgm:pt>
    <dgm:pt modelId="{0A123488-7009-334D-9604-39B5B765AB41}" type="pres">
      <dgm:prSet presAssocID="{32174956-8D12-584C-B701-E3F1976B3CDA}" presName="parentLin" presStyleCnt="0"/>
      <dgm:spPr/>
    </dgm:pt>
    <dgm:pt modelId="{878C428C-848D-CC4C-986B-0BA933CE4932}" type="pres">
      <dgm:prSet presAssocID="{32174956-8D12-584C-B701-E3F1976B3CDA}" presName="parentLeftMargin" presStyleLbl="node1" presStyleIdx="3" presStyleCnt="6"/>
      <dgm:spPr/>
      <dgm:t>
        <a:bodyPr/>
        <a:lstStyle/>
        <a:p>
          <a:endParaRPr lang="en-US"/>
        </a:p>
      </dgm:t>
    </dgm:pt>
    <dgm:pt modelId="{D0CC2337-971B-D44A-A878-32B718EAAB50}" type="pres">
      <dgm:prSet presAssocID="{32174956-8D12-584C-B701-E3F1976B3CDA}" presName="parentText" presStyleLbl="node1" presStyleIdx="4" presStyleCnt="6">
        <dgm:presLayoutVars>
          <dgm:chMax val="0"/>
          <dgm:bulletEnabled val="1"/>
        </dgm:presLayoutVars>
      </dgm:prSet>
      <dgm:spPr/>
      <dgm:t>
        <a:bodyPr/>
        <a:lstStyle/>
        <a:p>
          <a:endParaRPr lang="en-US"/>
        </a:p>
      </dgm:t>
    </dgm:pt>
    <dgm:pt modelId="{F94BCB1E-2644-834F-A250-055DDDA71538}" type="pres">
      <dgm:prSet presAssocID="{32174956-8D12-584C-B701-E3F1976B3CDA}" presName="negativeSpace" presStyleCnt="0"/>
      <dgm:spPr/>
    </dgm:pt>
    <dgm:pt modelId="{99EFEE82-ED61-3A48-86AB-7FE4E8D34097}" type="pres">
      <dgm:prSet presAssocID="{32174956-8D12-584C-B701-E3F1976B3CDA}" presName="childText" presStyleLbl="conFgAcc1" presStyleIdx="4" presStyleCnt="6">
        <dgm:presLayoutVars>
          <dgm:bulletEnabled val="1"/>
        </dgm:presLayoutVars>
      </dgm:prSet>
      <dgm:spPr/>
    </dgm:pt>
    <dgm:pt modelId="{6CEFE09C-3FF0-2E4B-A819-B9F10CE7EEFC}" type="pres">
      <dgm:prSet presAssocID="{4762BFCD-577B-C843-A0E0-E6CD0DAD816C}" presName="spaceBetweenRectangles" presStyleCnt="0"/>
      <dgm:spPr/>
    </dgm:pt>
    <dgm:pt modelId="{83A9E28A-79A1-054C-9BBA-FC7D1B1027DA}" type="pres">
      <dgm:prSet presAssocID="{C80BF643-F773-F444-9D0E-DAB3F4240FD6}" presName="parentLin" presStyleCnt="0"/>
      <dgm:spPr/>
    </dgm:pt>
    <dgm:pt modelId="{9E52B7A9-E99D-0F4B-9406-95FCB1DE2192}" type="pres">
      <dgm:prSet presAssocID="{C80BF643-F773-F444-9D0E-DAB3F4240FD6}" presName="parentLeftMargin" presStyleLbl="node1" presStyleIdx="4" presStyleCnt="6"/>
      <dgm:spPr/>
      <dgm:t>
        <a:bodyPr/>
        <a:lstStyle/>
        <a:p>
          <a:endParaRPr lang="en-US"/>
        </a:p>
      </dgm:t>
    </dgm:pt>
    <dgm:pt modelId="{8B4BD471-2AEF-5246-BD5A-5765D6EB197B}" type="pres">
      <dgm:prSet presAssocID="{C80BF643-F773-F444-9D0E-DAB3F4240FD6}" presName="parentText" presStyleLbl="node1" presStyleIdx="5" presStyleCnt="6">
        <dgm:presLayoutVars>
          <dgm:chMax val="0"/>
          <dgm:bulletEnabled val="1"/>
        </dgm:presLayoutVars>
      </dgm:prSet>
      <dgm:spPr/>
      <dgm:t>
        <a:bodyPr/>
        <a:lstStyle/>
        <a:p>
          <a:endParaRPr lang="en-US"/>
        </a:p>
      </dgm:t>
    </dgm:pt>
    <dgm:pt modelId="{001A5DF6-4BF2-704E-A7BD-4515C25A8E03}" type="pres">
      <dgm:prSet presAssocID="{C80BF643-F773-F444-9D0E-DAB3F4240FD6}" presName="negativeSpace" presStyleCnt="0"/>
      <dgm:spPr/>
    </dgm:pt>
    <dgm:pt modelId="{638BE087-A26B-2145-BC28-25814CE14B04}" type="pres">
      <dgm:prSet presAssocID="{C80BF643-F773-F444-9D0E-DAB3F4240FD6}" presName="childText" presStyleLbl="conFgAcc1" presStyleIdx="5" presStyleCnt="6">
        <dgm:presLayoutVars>
          <dgm:bulletEnabled val="1"/>
        </dgm:presLayoutVars>
      </dgm:prSet>
      <dgm:spPr/>
    </dgm:pt>
  </dgm:ptLst>
  <dgm:cxnLst>
    <dgm:cxn modelId="{62DC3764-EDED-9749-8B43-45F83BE47F57}" type="presOf" srcId="{32174956-8D12-584C-B701-E3F1976B3CDA}" destId="{878C428C-848D-CC4C-986B-0BA933CE4932}" srcOrd="0" destOrd="0" presId="urn:microsoft.com/office/officeart/2005/8/layout/list1"/>
    <dgm:cxn modelId="{BFA9D4B4-29B5-AE4C-81F7-877EAD6598D4}" type="presOf" srcId="{32174956-8D12-584C-B701-E3F1976B3CDA}" destId="{D0CC2337-971B-D44A-A878-32B718EAAB50}" srcOrd="1" destOrd="0" presId="urn:microsoft.com/office/officeart/2005/8/layout/list1"/>
    <dgm:cxn modelId="{C638ACC9-7904-1741-9A4A-95B8B4601FAD}" srcId="{24DD3A86-FE12-DB40-8DBD-67B9AF427400}" destId="{8A8A8328-833E-7546-840C-EB2D2CFCDAF2}" srcOrd="0" destOrd="0" parTransId="{27E81028-6ED4-F040-8175-35AE30155AE7}" sibTransId="{54FEA572-51DA-2A44-8A31-B073B3B4D372}"/>
    <dgm:cxn modelId="{2A5FFDFE-173E-144A-A2E0-F06802CA7102}" srcId="{24DD3A86-FE12-DB40-8DBD-67B9AF427400}" destId="{C80BF643-F773-F444-9D0E-DAB3F4240FD6}" srcOrd="5" destOrd="0" parTransId="{B5513C0F-0473-E045-BA2E-D1206A7DAD9D}" sibTransId="{3D85542F-3432-A347-8685-2A1E61A6DEB8}"/>
    <dgm:cxn modelId="{DD26B257-A89C-3E40-B9B3-A960A7542345}" type="presOf" srcId="{3DEA4721-C15D-C642-B842-CE00808B62CD}" destId="{E45A8013-CDD8-5A48-92F7-68279753ACE8}" srcOrd="1" destOrd="0" presId="urn:microsoft.com/office/officeart/2005/8/layout/list1"/>
    <dgm:cxn modelId="{B7B15B98-4B25-6649-9B8C-49386EDDA14C}" type="presOf" srcId="{3DEA4721-C15D-C642-B842-CE00808B62CD}" destId="{54D3B7D2-0FF8-3D42-9AB0-12E100A57D6E}" srcOrd="0" destOrd="0" presId="urn:microsoft.com/office/officeart/2005/8/layout/list1"/>
    <dgm:cxn modelId="{B7B27C12-1BC5-0B48-BC9D-555DA03E832E}" srcId="{24DD3A86-FE12-DB40-8DBD-67B9AF427400}" destId="{3DEA4721-C15D-C642-B842-CE00808B62CD}" srcOrd="3" destOrd="0" parTransId="{97EC6A2A-6EF3-2842-9692-0B0C345990B6}" sibTransId="{186122AE-D907-184A-B9E9-0CA9E1CBB6B5}"/>
    <dgm:cxn modelId="{421695EC-84E9-FB4D-9128-48C8442DAE78}" srcId="{24DD3A86-FE12-DB40-8DBD-67B9AF427400}" destId="{32174956-8D12-584C-B701-E3F1976B3CDA}" srcOrd="4" destOrd="0" parTransId="{4A67F1D1-B3E2-E441-A9EB-90B4C30BE478}" sibTransId="{4762BFCD-577B-C843-A0E0-E6CD0DAD816C}"/>
    <dgm:cxn modelId="{0F3F2D5E-EBAD-D64B-B820-C11D804ED562}" type="presOf" srcId="{24DD3A86-FE12-DB40-8DBD-67B9AF427400}" destId="{CF4A571C-3B4E-9841-888C-EAE9EFF6E070}" srcOrd="0" destOrd="0" presId="urn:microsoft.com/office/officeart/2005/8/layout/list1"/>
    <dgm:cxn modelId="{FD9FDDE9-7B25-A04E-8633-5427E636C8CF}" srcId="{24DD3A86-FE12-DB40-8DBD-67B9AF427400}" destId="{B93551B5-65CD-4048-9974-230E808C54FF}" srcOrd="1" destOrd="0" parTransId="{C7A97B3A-9274-8346-B71C-1BCDF541033B}" sibTransId="{896D73AF-4DD8-4D4B-A581-4238A317480D}"/>
    <dgm:cxn modelId="{064DC240-14EF-C744-8124-DC666D494E52}" type="presOf" srcId="{C80BF643-F773-F444-9D0E-DAB3F4240FD6}" destId="{8B4BD471-2AEF-5246-BD5A-5765D6EB197B}" srcOrd="1" destOrd="0" presId="urn:microsoft.com/office/officeart/2005/8/layout/list1"/>
    <dgm:cxn modelId="{B93F6030-4099-2C41-8E65-E2A50211A2EB}" type="presOf" srcId="{743C943E-A6F9-8C45-BC13-C2609DC3C397}" destId="{909A9972-01A0-2E49-A653-78C0A5B09627}" srcOrd="0" destOrd="0" presId="urn:microsoft.com/office/officeart/2005/8/layout/list1"/>
    <dgm:cxn modelId="{CA6D31A4-CB8D-FE42-A375-C5950B28AE61}" type="presOf" srcId="{8A8A8328-833E-7546-840C-EB2D2CFCDAF2}" destId="{D251D477-6774-2B4E-BA07-6EC2BCD365CB}" srcOrd="1" destOrd="0" presId="urn:microsoft.com/office/officeart/2005/8/layout/list1"/>
    <dgm:cxn modelId="{B4A2EA48-B1BD-F046-B610-E81C47BD228C}" type="presOf" srcId="{743C943E-A6F9-8C45-BC13-C2609DC3C397}" destId="{70AAA5F9-A378-0A48-A5E7-A7474EF6FEA8}" srcOrd="1" destOrd="0" presId="urn:microsoft.com/office/officeart/2005/8/layout/list1"/>
    <dgm:cxn modelId="{48D09F7B-9BD4-B34F-839F-FE5C101E502F}" type="presOf" srcId="{B93551B5-65CD-4048-9974-230E808C54FF}" destId="{8AA313A2-2775-FD4F-B834-505AF93B9646}" srcOrd="1" destOrd="0" presId="urn:microsoft.com/office/officeart/2005/8/layout/list1"/>
    <dgm:cxn modelId="{46DEDA53-B0E6-2D48-B036-2FBD0F6DB204}" type="presOf" srcId="{8A8A8328-833E-7546-840C-EB2D2CFCDAF2}" destId="{51D6D9D5-D602-8B47-8569-541EF8C45363}" srcOrd="0" destOrd="0" presId="urn:microsoft.com/office/officeart/2005/8/layout/list1"/>
    <dgm:cxn modelId="{BD088877-8B1B-514F-BA5E-546571BE895A}" srcId="{24DD3A86-FE12-DB40-8DBD-67B9AF427400}" destId="{743C943E-A6F9-8C45-BC13-C2609DC3C397}" srcOrd="2" destOrd="0" parTransId="{A3C0953E-7B0C-AD43-B652-1567F7D2CA32}" sibTransId="{BA6E405F-2F4A-154D-87B5-CC9F1D8527B9}"/>
    <dgm:cxn modelId="{CA068502-E1D8-A94A-AC0A-46CDB4A46F66}" type="presOf" srcId="{B93551B5-65CD-4048-9974-230E808C54FF}" destId="{041944EC-BFB3-934C-9D69-FF1B3FAAB9EE}" srcOrd="0" destOrd="0" presId="urn:microsoft.com/office/officeart/2005/8/layout/list1"/>
    <dgm:cxn modelId="{AF7A7D51-CD8D-E44C-BC07-757723828787}" type="presOf" srcId="{C80BF643-F773-F444-9D0E-DAB3F4240FD6}" destId="{9E52B7A9-E99D-0F4B-9406-95FCB1DE2192}" srcOrd="0" destOrd="0" presId="urn:microsoft.com/office/officeart/2005/8/layout/list1"/>
    <dgm:cxn modelId="{4DC60FE6-7750-064C-8697-99C707ADBAE4}" type="presParOf" srcId="{CF4A571C-3B4E-9841-888C-EAE9EFF6E070}" destId="{B5E4ED82-AA1D-394E-8704-E719409DBD9B}" srcOrd="0" destOrd="0" presId="urn:microsoft.com/office/officeart/2005/8/layout/list1"/>
    <dgm:cxn modelId="{7C62F824-F336-D245-808D-5006D111D24F}" type="presParOf" srcId="{B5E4ED82-AA1D-394E-8704-E719409DBD9B}" destId="{51D6D9D5-D602-8B47-8569-541EF8C45363}" srcOrd="0" destOrd="0" presId="urn:microsoft.com/office/officeart/2005/8/layout/list1"/>
    <dgm:cxn modelId="{6B3BFB98-79A8-EC41-99FA-1C0F68875593}" type="presParOf" srcId="{B5E4ED82-AA1D-394E-8704-E719409DBD9B}" destId="{D251D477-6774-2B4E-BA07-6EC2BCD365CB}" srcOrd="1" destOrd="0" presId="urn:microsoft.com/office/officeart/2005/8/layout/list1"/>
    <dgm:cxn modelId="{02FF1833-5D73-2447-9DE3-E11DC7662901}" type="presParOf" srcId="{CF4A571C-3B4E-9841-888C-EAE9EFF6E070}" destId="{9D57BAB0-1988-7F40-8710-578A9F130373}" srcOrd="1" destOrd="0" presId="urn:microsoft.com/office/officeart/2005/8/layout/list1"/>
    <dgm:cxn modelId="{A7E18A4F-1385-B246-A994-0B4A697CF406}" type="presParOf" srcId="{CF4A571C-3B4E-9841-888C-EAE9EFF6E070}" destId="{0AEC88EB-7CDA-674F-A460-EB824AC21FC3}" srcOrd="2" destOrd="0" presId="urn:microsoft.com/office/officeart/2005/8/layout/list1"/>
    <dgm:cxn modelId="{47254930-487D-D241-AB2E-65BC8AC96ABE}" type="presParOf" srcId="{CF4A571C-3B4E-9841-888C-EAE9EFF6E070}" destId="{99F5A780-41D1-7740-9899-AAD04B87EED0}" srcOrd="3" destOrd="0" presId="urn:microsoft.com/office/officeart/2005/8/layout/list1"/>
    <dgm:cxn modelId="{C762A816-3B13-1B4B-856C-D18387FD2490}" type="presParOf" srcId="{CF4A571C-3B4E-9841-888C-EAE9EFF6E070}" destId="{6E37459B-4C38-C74E-BFB7-1AB12748BA06}" srcOrd="4" destOrd="0" presId="urn:microsoft.com/office/officeart/2005/8/layout/list1"/>
    <dgm:cxn modelId="{EFD5293A-E970-6945-B1A2-B820F17AFF4D}" type="presParOf" srcId="{6E37459B-4C38-C74E-BFB7-1AB12748BA06}" destId="{041944EC-BFB3-934C-9D69-FF1B3FAAB9EE}" srcOrd="0" destOrd="0" presId="urn:microsoft.com/office/officeart/2005/8/layout/list1"/>
    <dgm:cxn modelId="{CFDDC15B-A914-2546-9A36-4189EC501BDD}" type="presParOf" srcId="{6E37459B-4C38-C74E-BFB7-1AB12748BA06}" destId="{8AA313A2-2775-FD4F-B834-505AF93B9646}" srcOrd="1" destOrd="0" presId="urn:microsoft.com/office/officeart/2005/8/layout/list1"/>
    <dgm:cxn modelId="{6B844BC0-55CA-DC41-B22F-F529E36815F9}" type="presParOf" srcId="{CF4A571C-3B4E-9841-888C-EAE9EFF6E070}" destId="{1C3F328C-8F26-F244-A10A-1BCF4F35F565}" srcOrd="5" destOrd="0" presId="urn:microsoft.com/office/officeart/2005/8/layout/list1"/>
    <dgm:cxn modelId="{A72BD0C6-0E96-254C-BEC6-EF8A8206AD43}" type="presParOf" srcId="{CF4A571C-3B4E-9841-888C-EAE9EFF6E070}" destId="{01857E41-C455-DD40-9475-3B8B635375CB}" srcOrd="6" destOrd="0" presId="urn:microsoft.com/office/officeart/2005/8/layout/list1"/>
    <dgm:cxn modelId="{4DE05383-006A-3C42-9A12-242E0A3218B0}" type="presParOf" srcId="{CF4A571C-3B4E-9841-888C-EAE9EFF6E070}" destId="{D44F6292-9025-DD41-814F-A86380CE49DC}" srcOrd="7" destOrd="0" presId="urn:microsoft.com/office/officeart/2005/8/layout/list1"/>
    <dgm:cxn modelId="{70645D33-37EF-A342-A1D9-60376CA44177}" type="presParOf" srcId="{CF4A571C-3B4E-9841-888C-EAE9EFF6E070}" destId="{E884D3A9-8CD5-F44B-A53E-343B27B072D4}" srcOrd="8" destOrd="0" presId="urn:microsoft.com/office/officeart/2005/8/layout/list1"/>
    <dgm:cxn modelId="{251431F3-06CD-FC4A-853F-2EACA90941DD}" type="presParOf" srcId="{E884D3A9-8CD5-F44B-A53E-343B27B072D4}" destId="{909A9972-01A0-2E49-A653-78C0A5B09627}" srcOrd="0" destOrd="0" presId="urn:microsoft.com/office/officeart/2005/8/layout/list1"/>
    <dgm:cxn modelId="{8F8F03FF-3FBB-5B4F-81C3-C34FEB4330B5}" type="presParOf" srcId="{E884D3A9-8CD5-F44B-A53E-343B27B072D4}" destId="{70AAA5F9-A378-0A48-A5E7-A7474EF6FEA8}" srcOrd="1" destOrd="0" presId="urn:microsoft.com/office/officeart/2005/8/layout/list1"/>
    <dgm:cxn modelId="{54F40522-29CF-EF41-A390-E0695211A7D6}" type="presParOf" srcId="{CF4A571C-3B4E-9841-888C-EAE9EFF6E070}" destId="{15EF6044-1038-9449-9226-4E507311A15D}" srcOrd="9" destOrd="0" presId="urn:microsoft.com/office/officeart/2005/8/layout/list1"/>
    <dgm:cxn modelId="{D145A9F2-6E74-B14B-8A5D-75FD6F9FF51D}" type="presParOf" srcId="{CF4A571C-3B4E-9841-888C-EAE9EFF6E070}" destId="{F83963A9-4CA1-5F42-A103-131E47E66358}" srcOrd="10" destOrd="0" presId="urn:microsoft.com/office/officeart/2005/8/layout/list1"/>
    <dgm:cxn modelId="{17272DF6-2E0D-D745-A9D5-22E17329B296}" type="presParOf" srcId="{CF4A571C-3B4E-9841-888C-EAE9EFF6E070}" destId="{0C5C9D0D-46E1-194F-86DC-1618B5FCA317}" srcOrd="11" destOrd="0" presId="urn:microsoft.com/office/officeart/2005/8/layout/list1"/>
    <dgm:cxn modelId="{CA3E7E5F-E9D8-474A-9D99-AD04D7B0BE0E}" type="presParOf" srcId="{CF4A571C-3B4E-9841-888C-EAE9EFF6E070}" destId="{DEF59D5E-29F7-424A-901D-DD28C1CF7EB7}" srcOrd="12" destOrd="0" presId="urn:microsoft.com/office/officeart/2005/8/layout/list1"/>
    <dgm:cxn modelId="{CD469AA2-39F7-2F47-B106-EE1155725B91}" type="presParOf" srcId="{DEF59D5E-29F7-424A-901D-DD28C1CF7EB7}" destId="{54D3B7D2-0FF8-3D42-9AB0-12E100A57D6E}" srcOrd="0" destOrd="0" presId="urn:microsoft.com/office/officeart/2005/8/layout/list1"/>
    <dgm:cxn modelId="{1ABD18F3-531E-6240-96B3-5702B5B34F30}" type="presParOf" srcId="{DEF59D5E-29F7-424A-901D-DD28C1CF7EB7}" destId="{E45A8013-CDD8-5A48-92F7-68279753ACE8}" srcOrd="1" destOrd="0" presId="urn:microsoft.com/office/officeart/2005/8/layout/list1"/>
    <dgm:cxn modelId="{2242F2FD-3BAB-8A4D-8280-C8B743FD7E20}" type="presParOf" srcId="{CF4A571C-3B4E-9841-888C-EAE9EFF6E070}" destId="{2F4C0F41-7BA1-3341-8184-44F87843D900}" srcOrd="13" destOrd="0" presId="urn:microsoft.com/office/officeart/2005/8/layout/list1"/>
    <dgm:cxn modelId="{9D4C5313-90C6-C244-9430-D724DC84DBB0}" type="presParOf" srcId="{CF4A571C-3B4E-9841-888C-EAE9EFF6E070}" destId="{36244EF6-1D8E-8C40-8F62-A58D480907C6}" srcOrd="14" destOrd="0" presId="urn:microsoft.com/office/officeart/2005/8/layout/list1"/>
    <dgm:cxn modelId="{7AE0E47A-FF01-D64E-9489-2C5280AC186B}" type="presParOf" srcId="{CF4A571C-3B4E-9841-888C-EAE9EFF6E070}" destId="{9367FD52-03E2-454D-9E7B-392B81FB67FC}" srcOrd="15" destOrd="0" presId="urn:microsoft.com/office/officeart/2005/8/layout/list1"/>
    <dgm:cxn modelId="{7FC8F38F-55B6-8243-843D-2D7CC0ED6111}" type="presParOf" srcId="{CF4A571C-3B4E-9841-888C-EAE9EFF6E070}" destId="{0A123488-7009-334D-9604-39B5B765AB41}" srcOrd="16" destOrd="0" presId="urn:microsoft.com/office/officeart/2005/8/layout/list1"/>
    <dgm:cxn modelId="{DD2447CF-A499-6541-B3E9-D5C4B4930BE4}" type="presParOf" srcId="{0A123488-7009-334D-9604-39B5B765AB41}" destId="{878C428C-848D-CC4C-986B-0BA933CE4932}" srcOrd="0" destOrd="0" presId="urn:microsoft.com/office/officeart/2005/8/layout/list1"/>
    <dgm:cxn modelId="{A7DBA440-2351-514A-B478-CD7F71ACB267}" type="presParOf" srcId="{0A123488-7009-334D-9604-39B5B765AB41}" destId="{D0CC2337-971B-D44A-A878-32B718EAAB50}" srcOrd="1" destOrd="0" presId="urn:microsoft.com/office/officeart/2005/8/layout/list1"/>
    <dgm:cxn modelId="{12EF188A-5CF8-274A-9CA6-8ABBD4215F9E}" type="presParOf" srcId="{CF4A571C-3B4E-9841-888C-EAE9EFF6E070}" destId="{F94BCB1E-2644-834F-A250-055DDDA71538}" srcOrd="17" destOrd="0" presId="urn:microsoft.com/office/officeart/2005/8/layout/list1"/>
    <dgm:cxn modelId="{B0B36126-3453-F147-8C81-EC5D0C43EA56}" type="presParOf" srcId="{CF4A571C-3B4E-9841-888C-EAE9EFF6E070}" destId="{99EFEE82-ED61-3A48-86AB-7FE4E8D34097}" srcOrd="18" destOrd="0" presId="urn:microsoft.com/office/officeart/2005/8/layout/list1"/>
    <dgm:cxn modelId="{BC99D519-9E87-6042-8EED-196A54F5CD5F}" type="presParOf" srcId="{CF4A571C-3B4E-9841-888C-EAE9EFF6E070}" destId="{6CEFE09C-3FF0-2E4B-A819-B9F10CE7EEFC}" srcOrd="19" destOrd="0" presId="urn:microsoft.com/office/officeart/2005/8/layout/list1"/>
    <dgm:cxn modelId="{9ECE6C0E-21DB-B44C-B17D-D7D6DA1F450F}" type="presParOf" srcId="{CF4A571C-3B4E-9841-888C-EAE9EFF6E070}" destId="{83A9E28A-79A1-054C-9BBA-FC7D1B1027DA}" srcOrd="20" destOrd="0" presId="urn:microsoft.com/office/officeart/2005/8/layout/list1"/>
    <dgm:cxn modelId="{F77E4F69-24CA-E847-9CB2-D998464CBBC7}" type="presParOf" srcId="{83A9E28A-79A1-054C-9BBA-FC7D1B1027DA}" destId="{9E52B7A9-E99D-0F4B-9406-95FCB1DE2192}" srcOrd="0" destOrd="0" presId="urn:microsoft.com/office/officeart/2005/8/layout/list1"/>
    <dgm:cxn modelId="{6FE97DDB-86C3-CA48-9ED7-96F299DC8A18}" type="presParOf" srcId="{83A9E28A-79A1-054C-9BBA-FC7D1B1027DA}" destId="{8B4BD471-2AEF-5246-BD5A-5765D6EB197B}" srcOrd="1" destOrd="0" presId="urn:microsoft.com/office/officeart/2005/8/layout/list1"/>
    <dgm:cxn modelId="{99CDA0DA-DF89-E149-BD1B-35D6F7FECFAB}" type="presParOf" srcId="{CF4A571C-3B4E-9841-888C-EAE9EFF6E070}" destId="{001A5DF6-4BF2-704E-A7BD-4515C25A8E03}" srcOrd="21" destOrd="0" presId="urn:microsoft.com/office/officeart/2005/8/layout/list1"/>
    <dgm:cxn modelId="{705977A8-3E51-0A42-92C2-3AD34ED24114}" type="presParOf" srcId="{CF4A571C-3B4E-9841-888C-EAE9EFF6E070}" destId="{638BE087-A26B-2145-BC28-25814CE14B04}"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6671BD0-F5BA-584D-B5E3-9ECFFC6F9EE4}" type="doc">
      <dgm:prSet loTypeId="urn:microsoft.com/office/officeart/2008/layout/HorizontalMultiLevelHierarchy" loCatId="" qsTypeId="urn:microsoft.com/office/officeart/2005/8/quickstyle/simple4" qsCatId="simple" csTypeId="urn:microsoft.com/office/officeart/2005/8/colors/colorful5" csCatId="colorful" phldr="1"/>
      <dgm:spPr/>
      <dgm:t>
        <a:bodyPr/>
        <a:lstStyle/>
        <a:p>
          <a:endParaRPr lang="en-US"/>
        </a:p>
      </dgm:t>
    </dgm:pt>
    <dgm:pt modelId="{D24DF8CA-6612-B649-AB70-A4C31E655A77}">
      <dgm:prSet phldrT="[Text]"/>
      <dgm:spPr/>
      <dgm:t>
        <a:bodyPr/>
        <a:lstStyle/>
        <a:p>
          <a:r>
            <a:rPr lang="es-EC" dirty="0" smtClean="0">
              <a:solidFill>
                <a:schemeClr val="tx1"/>
              </a:solidFill>
            </a:rPr>
            <a:t>En caso de que sean inevitables</a:t>
          </a:r>
          <a:endParaRPr lang="en-US" dirty="0">
            <a:solidFill>
              <a:schemeClr val="tx1"/>
            </a:solidFill>
          </a:endParaRPr>
        </a:p>
      </dgm:t>
    </dgm:pt>
    <dgm:pt modelId="{A413F350-C2A2-9A40-AF52-5BCA8268559B}" type="parTrans" cxnId="{9DF666BA-AEFA-4F48-A41F-B99E949425AB}">
      <dgm:prSet/>
      <dgm:spPr/>
      <dgm:t>
        <a:bodyPr/>
        <a:lstStyle/>
        <a:p>
          <a:endParaRPr lang="en-US"/>
        </a:p>
      </dgm:t>
    </dgm:pt>
    <dgm:pt modelId="{CE5CB277-76D4-B04C-9848-2CC389FF6027}" type="sibTrans" cxnId="{9DF666BA-AEFA-4F48-A41F-B99E949425AB}">
      <dgm:prSet/>
      <dgm:spPr/>
      <dgm:t>
        <a:bodyPr/>
        <a:lstStyle/>
        <a:p>
          <a:endParaRPr lang="en-US"/>
        </a:p>
      </dgm:t>
    </dgm:pt>
    <mc:AlternateContent xmlns:mc="http://schemas.openxmlformats.org/markup-compatibility/2006" xmlns:a14="http://schemas.microsoft.com/office/drawing/2010/main">
      <mc:Choice Requires="a14">
        <dgm:pt modelId="{38978C2C-318B-A743-904B-1B1310F73B48}">
          <dgm:prSet phldrT="[Text]" custT="1"/>
          <dgm:spPr>
            <a:solidFill>
              <a:schemeClr val="accent6">
                <a:lumMod val="20000"/>
                <a:lumOff val="80000"/>
              </a:schemeClr>
            </a:solidFill>
          </dgm:spPr>
          <dgm:t>
            <a:bodyPr/>
            <a:lstStyle/>
            <a:p>
              <a:pPr algn="just"/>
              <a:r>
                <a:rPr lang="es-EC" sz="1600" dirty="0" smtClean="0">
                  <a:solidFill>
                    <a:schemeClr val="tx1"/>
                  </a:solidFill>
                  <a:latin typeface="Arial" charset="0"/>
                  <a:ea typeface="Arial" charset="0"/>
                  <a:cs typeface="Arial" charset="0"/>
                </a:rPr>
                <a:t>Se disminuirá el espaciamiento máximo entre los estribos a 4 veces el diámetro de la varilla longitudinal </a:t>
              </a:r>
              <a14:m>
                <m:oMath xmlns:m="http://schemas.openxmlformats.org/officeDocument/2006/math">
                  <m:r>
                    <a:rPr lang="es-EC" sz="1600" i="1">
                      <a:solidFill>
                        <a:schemeClr val="tx1"/>
                      </a:solidFill>
                      <a:latin typeface="Cambria Math" charset="0"/>
                      <a:ea typeface="Arial" charset="0"/>
                      <a:cs typeface="Arial" charset="0"/>
                    </a:rPr>
                    <m:t>(</m:t>
                  </m:r>
                  <m:r>
                    <a:rPr lang="es-EC" sz="1600" i="1">
                      <a:solidFill>
                        <a:schemeClr val="tx1"/>
                      </a:solidFill>
                      <a:latin typeface="Cambria Math" charset="0"/>
                      <a:ea typeface="Arial" charset="0"/>
                      <a:cs typeface="Arial" charset="0"/>
                    </a:rPr>
                    <m:t>𝑆</m:t>
                  </m:r>
                  <m:r>
                    <a:rPr lang="es-EC" sz="1600" i="1">
                      <a:solidFill>
                        <a:schemeClr val="tx1"/>
                      </a:solidFill>
                      <a:latin typeface="Cambria Math" charset="0"/>
                      <a:ea typeface="Arial" charset="0"/>
                      <a:cs typeface="Arial" charset="0"/>
                    </a:rPr>
                    <m:t>&lt;= 4</m:t>
                  </m:r>
                  <m:r>
                    <a:rPr lang="es-EC" sz="1600" i="1">
                      <a:solidFill>
                        <a:schemeClr val="tx1"/>
                      </a:solidFill>
                      <a:latin typeface="Cambria Math" charset="0"/>
                      <a:ea typeface="Arial" charset="0"/>
                      <a:cs typeface="Arial" charset="0"/>
                    </a:rPr>
                    <m:t>𝑑𝑏</m:t>
                  </m:r>
                  <m:r>
                    <a:rPr lang="es-EC" sz="1600" i="1">
                      <a:solidFill>
                        <a:schemeClr val="tx1"/>
                      </a:solidFill>
                      <a:latin typeface="Cambria Math" charset="0"/>
                      <a:ea typeface="Arial" charset="0"/>
                      <a:cs typeface="Arial" charset="0"/>
                    </a:rPr>
                    <m:t>) </m:t>
                  </m:r>
                </m:oMath>
              </a14:m>
              <a:r>
                <a:rPr lang="es-EC" sz="1600" dirty="0">
                  <a:solidFill>
                    <a:schemeClr val="tx1"/>
                  </a:solidFill>
                  <a:latin typeface="Arial" charset="0"/>
                  <a:ea typeface="Arial" charset="0"/>
                  <a:cs typeface="Arial" charset="0"/>
                </a:rPr>
                <a:t>sin exceder de 100 mm, en toda la altura de la “columna corta”.</a:t>
              </a:r>
              <a:endParaRPr lang="en-US" sz="1600" dirty="0">
                <a:solidFill>
                  <a:schemeClr val="tx1"/>
                </a:solidFill>
                <a:latin typeface="Arial" charset="0"/>
                <a:ea typeface="Arial" charset="0"/>
                <a:cs typeface="Arial" charset="0"/>
              </a:endParaRPr>
            </a:p>
          </dgm:t>
        </dgm:pt>
      </mc:Choice>
      <mc:Fallback xmlns="">
        <dgm:pt modelId="{38978C2C-318B-A743-904B-1B1310F73B48}">
          <dgm:prSet phldrT="[Text]" custT="1"/>
          <dgm:spPr>
            <a:solidFill>
              <a:schemeClr val="accent6">
                <a:lumMod val="20000"/>
                <a:lumOff val="80000"/>
              </a:schemeClr>
            </a:solidFill>
          </dgm:spPr>
          <dgm:t>
            <a:bodyPr/>
            <a:lstStyle/>
            <a:p>
              <a:pPr algn="just"/>
              <a:r>
                <a:rPr lang="es-EC" sz="1600" dirty="0" smtClean="0">
                  <a:solidFill>
                    <a:schemeClr val="tx1"/>
                  </a:solidFill>
                  <a:latin typeface="Arial" charset="0"/>
                  <a:ea typeface="Arial" charset="0"/>
                  <a:cs typeface="Arial" charset="0"/>
                </a:rPr>
                <a:t>Se disminuirá el espaciamiento máximo entre los estribos a 4 veces el diámetro de la varilla longitudinal </a:t>
              </a:r>
              <a:r>
                <a:rPr lang="es-EC" sz="1600" i="0">
                  <a:solidFill>
                    <a:schemeClr val="tx1"/>
                  </a:solidFill>
                  <a:latin typeface="Arial" charset="0"/>
                  <a:ea typeface="Arial" charset="0"/>
                  <a:cs typeface="Arial" charset="0"/>
                </a:rPr>
                <a:t>(𝑆&lt;= 4𝑑𝑏) </a:t>
              </a:r>
              <a:r>
                <a:rPr lang="es-EC" sz="1600" dirty="0">
                  <a:solidFill>
                    <a:schemeClr val="tx1"/>
                  </a:solidFill>
                  <a:latin typeface="Arial" charset="0"/>
                  <a:ea typeface="Arial" charset="0"/>
                  <a:cs typeface="Arial" charset="0"/>
                </a:rPr>
                <a:t>sin exceder de 100 mm, en toda la altura de la “columna corta”.</a:t>
              </a:r>
              <a:endParaRPr lang="en-US" sz="1600" dirty="0">
                <a:solidFill>
                  <a:schemeClr val="tx1"/>
                </a:solidFill>
                <a:latin typeface="Arial" charset="0"/>
                <a:ea typeface="Arial" charset="0"/>
                <a:cs typeface="Arial" charset="0"/>
              </a:endParaRPr>
            </a:p>
          </dgm:t>
        </dgm:pt>
      </mc:Fallback>
    </mc:AlternateContent>
    <dgm:pt modelId="{E61DE48D-1EEF-2E45-B37D-FB4A44A42C9B}" type="parTrans" cxnId="{DCA46209-CF96-934B-AE4E-ED2870AD871B}">
      <dgm:prSet/>
      <dgm:spPr/>
      <dgm:t>
        <a:bodyPr/>
        <a:lstStyle/>
        <a:p>
          <a:endParaRPr lang="en-US"/>
        </a:p>
      </dgm:t>
    </dgm:pt>
    <dgm:pt modelId="{2C83E78A-6751-974A-A09D-8DC831954546}" type="sibTrans" cxnId="{DCA46209-CF96-934B-AE4E-ED2870AD871B}">
      <dgm:prSet/>
      <dgm:spPr/>
      <dgm:t>
        <a:bodyPr/>
        <a:lstStyle/>
        <a:p>
          <a:endParaRPr lang="en-US"/>
        </a:p>
      </dgm:t>
    </dgm:pt>
    <dgm:pt modelId="{F84A8653-977B-0545-B342-6AA6BB4C9D17}">
      <dgm:prSet phldrT="[Text]" custT="1"/>
      <dgm:spPr>
        <a:solidFill>
          <a:schemeClr val="accent6">
            <a:lumMod val="20000"/>
            <a:lumOff val="80000"/>
          </a:schemeClr>
        </a:solidFill>
      </dgm:spPr>
      <dgm:t>
        <a:bodyPr/>
        <a:lstStyle/>
        <a:p>
          <a:pPr algn="just"/>
          <a:r>
            <a:rPr lang="es-EC" sz="1600" dirty="0" smtClean="0">
              <a:solidFill>
                <a:schemeClr val="tx1"/>
              </a:solidFill>
              <a:latin typeface="Arial" charset="0"/>
              <a:ea typeface="Arial" charset="0"/>
              <a:cs typeface="Arial" charset="0"/>
            </a:rPr>
            <a:t>Se realizará un diseño por capacidad de estos elementos. Además de verificar la estabilidad y la capacidad de distorsión global del edificio sean similares a los de un edificio regular, de lo contrario no se emplearán estos elementos.</a:t>
          </a:r>
          <a:endParaRPr lang="en-US" sz="1600" dirty="0">
            <a:solidFill>
              <a:schemeClr val="tx1"/>
            </a:solidFill>
            <a:latin typeface="Arial" charset="0"/>
            <a:ea typeface="Arial" charset="0"/>
            <a:cs typeface="Arial" charset="0"/>
          </a:endParaRPr>
        </a:p>
      </dgm:t>
    </dgm:pt>
    <dgm:pt modelId="{19E26C81-C592-1446-A1CA-278BE4C07820}" type="parTrans" cxnId="{A4CEECB7-00D7-B846-9157-6A94D24DAEF7}">
      <dgm:prSet/>
      <dgm:spPr/>
      <dgm:t>
        <a:bodyPr/>
        <a:lstStyle/>
        <a:p>
          <a:endParaRPr lang="en-US"/>
        </a:p>
      </dgm:t>
    </dgm:pt>
    <dgm:pt modelId="{1E63B9EF-E854-6142-BA11-EA2A3AB6D5EF}" type="sibTrans" cxnId="{A4CEECB7-00D7-B846-9157-6A94D24DAEF7}">
      <dgm:prSet/>
      <dgm:spPr/>
      <dgm:t>
        <a:bodyPr/>
        <a:lstStyle/>
        <a:p>
          <a:endParaRPr lang="en-US"/>
        </a:p>
      </dgm:t>
    </dgm:pt>
    <dgm:pt modelId="{D3537BF4-9DA6-584D-B6EB-3198E67D76DF}">
      <dgm:prSet phldrT="[Text]" custT="1"/>
      <dgm:spPr>
        <a:solidFill>
          <a:schemeClr val="accent6">
            <a:lumMod val="20000"/>
            <a:lumOff val="80000"/>
          </a:schemeClr>
        </a:solidFill>
      </dgm:spPr>
      <dgm:t>
        <a:bodyPr/>
        <a:lstStyle/>
        <a:p>
          <a:pPr algn="just"/>
          <a:r>
            <a:rPr lang="es-EC" sz="1600" dirty="0" smtClean="0">
              <a:solidFill>
                <a:schemeClr val="tx1"/>
              </a:solidFill>
              <a:latin typeface="Arial" charset="0"/>
              <a:ea typeface="Arial" charset="0"/>
              <a:cs typeface="Arial" charset="0"/>
            </a:rPr>
            <a:t>Se deberá aplicar confinamiento especial, en toda la altura libre de la columna. Si esta fuera menor que cuatro veces la distancia transversal en la dirección de las fuerzas sísmicas, el valor ρs no puede ser menor que 0.01 y ninguna combinación de cargas puede producir fuerzas axiales mayores que 0.20</a:t>
          </a:r>
          <a:r>
            <a:rPr lang="es-EC" sz="1600" baseline="0" dirty="0" smtClean="0">
              <a:solidFill>
                <a:schemeClr val="tx1"/>
              </a:solidFill>
              <a:latin typeface="Arial" charset="0"/>
              <a:ea typeface="Arial" charset="0"/>
              <a:cs typeface="Arial" charset="0"/>
            </a:rPr>
            <a:t> </a:t>
          </a:r>
          <a:endParaRPr lang="en-US" sz="1600" dirty="0">
            <a:solidFill>
              <a:schemeClr val="tx1"/>
            </a:solidFill>
            <a:latin typeface="Arial" charset="0"/>
            <a:ea typeface="Arial" charset="0"/>
            <a:cs typeface="Arial" charset="0"/>
          </a:endParaRPr>
        </a:p>
      </dgm:t>
    </dgm:pt>
    <dgm:pt modelId="{39A90773-CF2D-644F-9CA0-0BEB5A98E7A7}" type="parTrans" cxnId="{440FCEFE-3E0C-2147-A193-76B698148299}">
      <dgm:prSet/>
      <dgm:spPr/>
      <dgm:t>
        <a:bodyPr/>
        <a:lstStyle/>
        <a:p>
          <a:endParaRPr lang="en-US"/>
        </a:p>
      </dgm:t>
    </dgm:pt>
    <dgm:pt modelId="{F9697E31-8DF6-6C45-B4D9-2A83D558BFFC}" type="sibTrans" cxnId="{440FCEFE-3E0C-2147-A193-76B698148299}">
      <dgm:prSet/>
      <dgm:spPr/>
      <dgm:t>
        <a:bodyPr/>
        <a:lstStyle/>
        <a:p>
          <a:endParaRPr lang="en-US"/>
        </a:p>
      </dgm:t>
    </dgm:pt>
    <dgm:pt modelId="{318432E9-55D3-BF43-97F2-C1B57331CF92}" type="pres">
      <dgm:prSet presAssocID="{A6671BD0-F5BA-584D-B5E3-9ECFFC6F9EE4}" presName="Name0" presStyleCnt="0">
        <dgm:presLayoutVars>
          <dgm:chPref val="1"/>
          <dgm:dir/>
          <dgm:animOne val="branch"/>
          <dgm:animLvl val="lvl"/>
          <dgm:resizeHandles val="exact"/>
        </dgm:presLayoutVars>
      </dgm:prSet>
      <dgm:spPr/>
      <dgm:t>
        <a:bodyPr/>
        <a:lstStyle/>
        <a:p>
          <a:endParaRPr lang="en-US"/>
        </a:p>
      </dgm:t>
    </dgm:pt>
    <dgm:pt modelId="{44D9C18A-CB86-244F-A277-2DB9CD01A070}" type="pres">
      <dgm:prSet presAssocID="{D24DF8CA-6612-B649-AB70-A4C31E655A77}" presName="root1" presStyleCnt="0"/>
      <dgm:spPr/>
    </dgm:pt>
    <dgm:pt modelId="{6DB20EC8-AF91-6948-B311-109C80F6693C}" type="pres">
      <dgm:prSet presAssocID="{D24DF8CA-6612-B649-AB70-A4C31E655A77}" presName="LevelOneTextNode" presStyleLbl="node0" presStyleIdx="0" presStyleCnt="1">
        <dgm:presLayoutVars>
          <dgm:chPref val="3"/>
        </dgm:presLayoutVars>
      </dgm:prSet>
      <dgm:spPr/>
      <dgm:t>
        <a:bodyPr/>
        <a:lstStyle/>
        <a:p>
          <a:endParaRPr lang="en-US"/>
        </a:p>
      </dgm:t>
    </dgm:pt>
    <dgm:pt modelId="{A4FA59AF-D5B7-3846-8AAD-BBC3895AAC7B}" type="pres">
      <dgm:prSet presAssocID="{D24DF8CA-6612-B649-AB70-A4C31E655A77}" presName="level2hierChild" presStyleCnt="0"/>
      <dgm:spPr/>
    </dgm:pt>
    <dgm:pt modelId="{303E32D1-73E5-9A49-8451-7751213C8D77}" type="pres">
      <dgm:prSet presAssocID="{E61DE48D-1EEF-2E45-B37D-FB4A44A42C9B}" presName="conn2-1" presStyleLbl="parChTrans1D2" presStyleIdx="0" presStyleCnt="3"/>
      <dgm:spPr/>
      <dgm:t>
        <a:bodyPr/>
        <a:lstStyle/>
        <a:p>
          <a:endParaRPr lang="en-US"/>
        </a:p>
      </dgm:t>
    </dgm:pt>
    <dgm:pt modelId="{51A8966B-DB09-2448-B812-E8B079D54F18}" type="pres">
      <dgm:prSet presAssocID="{E61DE48D-1EEF-2E45-B37D-FB4A44A42C9B}" presName="connTx" presStyleLbl="parChTrans1D2" presStyleIdx="0" presStyleCnt="3"/>
      <dgm:spPr/>
      <dgm:t>
        <a:bodyPr/>
        <a:lstStyle/>
        <a:p>
          <a:endParaRPr lang="en-US"/>
        </a:p>
      </dgm:t>
    </dgm:pt>
    <dgm:pt modelId="{CAE34448-2037-FC4B-8C7C-C5B18280FB78}" type="pres">
      <dgm:prSet presAssocID="{38978C2C-318B-A743-904B-1B1310F73B48}" presName="root2" presStyleCnt="0"/>
      <dgm:spPr/>
    </dgm:pt>
    <dgm:pt modelId="{E2EA1E20-D499-9842-A32C-36275BE784A7}" type="pres">
      <dgm:prSet presAssocID="{38978C2C-318B-A743-904B-1B1310F73B48}" presName="LevelTwoTextNode" presStyleLbl="node2" presStyleIdx="0" presStyleCnt="3" custScaleX="240242" custScaleY="119244">
        <dgm:presLayoutVars>
          <dgm:chPref val="3"/>
        </dgm:presLayoutVars>
      </dgm:prSet>
      <dgm:spPr/>
      <dgm:t>
        <a:bodyPr/>
        <a:lstStyle/>
        <a:p>
          <a:endParaRPr lang="en-US"/>
        </a:p>
      </dgm:t>
    </dgm:pt>
    <dgm:pt modelId="{225794E9-C92D-D54A-A7A7-D3C4C06DE180}" type="pres">
      <dgm:prSet presAssocID="{38978C2C-318B-A743-904B-1B1310F73B48}" presName="level3hierChild" presStyleCnt="0"/>
      <dgm:spPr/>
    </dgm:pt>
    <dgm:pt modelId="{981522D4-E88F-0B4B-B3E3-205DA9B5FED3}" type="pres">
      <dgm:prSet presAssocID="{19E26C81-C592-1446-A1CA-278BE4C07820}" presName="conn2-1" presStyleLbl="parChTrans1D2" presStyleIdx="1" presStyleCnt="3"/>
      <dgm:spPr/>
      <dgm:t>
        <a:bodyPr/>
        <a:lstStyle/>
        <a:p>
          <a:endParaRPr lang="en-US"/>
        </a:p>
      </dgm:t>
    </dgm:pt>
    <dgm:pt modelId="{2290325B-8645-7948-B535-EF1D3C4C1C20}" type="pres">
      <dgm:prSet presAssocID="{19E26C81-C592-1446-A1CA-278BE4C07820}" presName="connTx" presStyleLbl="parChTrans1D2" presStyleIdx="1" presStyleCnt="3"/>
      <dgm:spPr/>
      <dgm:t>
        <a:bodyPr/>
        <a:lstStyle/>
        <a:p>
          <a:endParaRPr lang="en-US"/>
        </a:p>
      </dgm:t>
    </dgm:pt>
    <dgm:pt modelId="{EA2A3DBE-C295-BF45-8480-10B83EC1F504}" type="pres">
      <dgm:prSet presAssocID="{F84A8653-977B-0545-B342-6AA6BB4C9D17}" presName="root2" presStyleCnt="0"/>
      <dgm:spPr/>
    </dgm:pt>
    <dgm:pt modelId="{159CBD7E-6423-5B4D-BF2B-16CB0BD5971B}" type="pres">
      <dgm:prSet presAssocID="{F84A8653-977B-0545-B342-6AA6BB4C9D17}" presName="LevelTwoTextNode" presStyleLbl="node2" presStyleIdx="1" presStyleCnt="3" custScaleX="241231" custScaleY="136737">
        <dgm:presLayoutVars>
          <dgm:chPref val="3"/>
        </dgm:presLayoutVars>
      </dgm:prSet>
      <dgm:spPr/>
      <dgm:t>
        <a:bodyPr/>
        <a:lstStyle/>
        <a:p>
          <a:endParaRPr lang="en-US"/>
        </a:p>
      </dgm:t>
    </dgm:pt>
    <dgm:pt modelId="{CDD3B19F-9C26-5C4B-BAD4-BBD275C032D6}" type="pres">
      <dgm:prSet presAssocID="{F84A8653-977B-0545-B342-6AA6BB4C9D17}" presName="level3hierChild" presStyleCnt="0"/>
      <dgm:spPr/>
    </dgm:pt>
    <dgm:pt modelId="{38705D78-7E16-6946-9DF4-122DE25B9FB0}" type="pres">
      <dgm:prSet presAssocID="{39A90773-CF2D-644F-9CA0-0BEB5A98E7A7}" presName="conn2-1" presStyleLbl="parChTrans1D2" presStyleIdx="2" presStyleCnt="3"/>
      <dgm:spPr/>
      <dgm:t>
        <a:bodyPr/>
        <a:lstStyle/>
        <a:p>
          <a:endParaRPr lang="en-US"/>
        </a:p>
      </dgm:t>
    </dgm:pt>
    <dgm:pt modelId="{7A4DD97B-DCC8-FA4D-991F-7801EF46E6CA}" type="pres">
      <dgm:prSet presAssocID="{39A90773-CF2D-644F-9CA0-0BEB5A98E7A7}" presName="connTx" presStyleLbl="parChTrans1D2" presStyleIdx="2" presStyleCnt="3"/>
      <dgm:spPr/>
      <dgm:t>
        <a:bodyPr/>
        <a:lstStyle/>
        <a:p>
          <a:endParaRPr lang="en-US"/>
        </a:p>
      </dgm:t>
    </dgm:pt>
    <dgm:pt modelId="{62767FA2-2C17-3D4C-852F-ABC071601FEC}" type="pres">
      <dgm:prSet presAssocID="{D3537BF4-9DA6-584D-B6EB-3198E67D76DF}" presName="root2" presStyleCnt="0"/>
      <dgm:spPr/>
    </dgm:pt>
    <dgm:pt modelId="{546D9F6D-B4A5-5D44-B683-211A75EDCD68}" type="pres">
      <dgm:prSet presAssocID="{D3537BF4-9DA6-584D-B6EB-3198E67D76DF}" presName="LevelTwoTextNode" presStyleLbl="node2" presStyleIdx="2" presStyleCnt="3" custScaleX="242100" custScaleY="133703">
        <dgm:presLayoutVars>
          <dgm:chPref val="3"/>
        </dgm:presLayoutVars>
      </dgm:prSet>
      <dgm:spPr/>
      <dgm:t>
        <a:bodyPr/>
        <a:lstStyle/>
        <a:p>
          <a:endParaRPr lang="en-US"/>
        </a:p>
      </dgm:t>
    </dgm:pt>
    <dgm:pt modelId="{1F64F01E-D223-134B-B93D-7B04A4E79F34}" type="pres">
      <dgm:prSet presAssocID="{D3537BF4-9DA6-584D-B6EB-3198E67D76DF}" presName="level3hierChild" presStyleCnt="0"/>
      <dgm:spPr/>
    </dgm:pt>
  </dgm:ptLst>
  <dgm:cxnLst>
    <dgm:cxn modelId="{5C891E73-16F4-6644-B21C-3B02E4895DCB}" type="presOf" srcId="{D24DF8CA-6612-B649-AB70-A4C31E655A77}" destId="{6DB20EC8-AF91-6948-B311-109C80F6693C}" srcOrd="0" destOrd="0" presId="urn:microsoft.com/office/officeart/2008/layout/HorizontalMultiLevelHierarchy"/>
    <dgm:cxn modelId="{7B83FD22-276C-0642-B5E4-C65CFB01E2C6}" type="presOf" srcId="{38978C2C-318B-A743-904B-1B1310F73B48}" destId="{E2EA1E20-D499-9842-A32C-36275BE784A7}" srcOrd="0" destOrd="0" presId="urn:microsoft.com/office/officeart/2008/layout/HorizontalMultiLevelHierarchy"/>
    <dgm:cxn modelId="{DCA46209-CF96-934B-AE4E-ED2870AD871B}" srcId="{D24DF8CA-6612-B649-AB70-A4C31E655A77}" destId="{38978C2C-318B-A743-904B-1B1310F73B48}" srcOrd="0" destOrd="0" parTransId="{E61DE48D-1EEF-2E45-B37D-FB4A44A42C9B}" sibTransId="{2C83E78A-6751-974A-A09D-8DC831954546}"/>
    <dgm:cxn modelId="{3BF11498-8C4F-8A41-9643-D397F8F22DA0}" type="presOf" srcId="{A6671BD0-F5BA-584D-B5E3-9ECFFC6F9EE4}" destId="{318432E9-55D3-BF43-97F2-C1B57331CF92}" srcOrd="0" destOrd="0" presId="urn:microsoft.com/office/officeart/2008/layout/HorizontalMultiLevelHierarchy"/>
    <dgm:cxn modelId="{440FCEFE-3E0C-2147-A193-76B698148299}" srcId="{D24DF8CA-6612-B649-AB70-A4C31E655A77}" destId="{D3537BF4-9DA6-584D-B6EB-3198E67D76DF}" srcOrd="2" destOrd="0" parTransId="{39A90773-CF2D-644F-9CA0-0BEB5A98E7A7}" sibTransId="{F9697E31-8DF6-6C45-B4D9-2A83D558BFFC}"/>
    <dgm:cxn modelId="{A4CEECB7-00D7-B846-9157-6A94D24DAEF7}" srcId="{D24DF8CA-6612-B649-AB70-A4C31E655A77}" destId="{F84A8653-977B-0545-B342-6AA6BB4C9D17}" srcOrd="1" destOrd="0" parTransId="{19E26C81-C592-1446-A1CA-278BE4C07820}" sibTransId="{1E63B9EF-E854-6142-BA11-EA2A3AB6D5EF}"/>
    <dgm:cxn modelId="{AF135F58-FCF3-3043-8E29-E7237BD27704}" type="presOf" srcId="{39A90773-CF2D-644F-9CA0-0BEB5A98E7A7}" destId="{38705D78-7E16-6946-9DF4-122DE25B9FB0}" srcOrd="0" destOrd="0" presId="urn:microsoft.com/office/officeart/2008/layout/HorizontalMultiLevelHierarchy"/>
    <dgm:cxn modelId="{4B9F4DE0-E23E-0E4B-B4B5-B23A98F0D7C3}" type="presOf" srcId="{F84A8653-977B-0545-B342-6AA6BB4C9D17}" destId="{159CBD7E-6423-5B4D-BF2B-16CB0BD5971B}" srcOrd="0" destOrd="0" presId="urn:microsoft.com/office/officeart/2008/layout/HorizontalMultiLevelHierarchy"/>
    <dgm:cxn modelId="{8C2CD996-29D1-634F-B36C-AFF91E338813}" type="presOf" srcId="{39A90773-CF2D-644F-9CA0-0BEB5A98E7A7}" destId="{7A4DD97B-DCC8-FA4D-991F-7801EF46E6CA}" srcOrd="1" destOrd="0" presId="urn:microsoft.com/office/officeart/2008/layout/HorizontalMultiLevelHierarchy"/>
    <dgm:cxn modelId="{1C4DC838-C63D-D64D-987D-A5D268B61836}" type="presOf" srcId="{19E26C81-C592-1446-A1CA-278BE4C07820}" destId="{2290325B-8645-7948-B535-EF1D3C4C1C20}" srcOrd="1" destOrd="0" presId="urn:microsoft.com/office/officeart/2008/layout/HorizontalMultiLevelHierarchy"/>
    <dgm:cxn modelId="{9DF666BA-AEFA-4F48-A41F-B99E949425AB}" srcId="{A6671BD0-F5BA-584D-B5E3-9ECFFC6F9EE4}" destId="{D24DF8CA-6612-B649-AB70-A4C31E655A77}" srcOrd="0" destOrd="0" parTransId="{A413F350-C2A2-9A40-AF52-5BCA8268559B}" sibTransId="{CE5CB277-76D4-B04C-9848-2CC389FF6027}"/>
    <dgm:cxn modelId="{ADA2ED74-5D08-0644-BC2D-0D6D5A43B845}" type="presOf" srcId="{19E26C81-C592-1446-A1CA-278BE4C07820}" destId="{981522D4-E88F-0B4B-B3E3-205DA9B5FED3}" srcOrd="0" destOrd="0" presId="urn:microsoft.com/office/officeart/2008/layout/HorizontalMultiLevelHierarchy"/>
    <dgm:cxn modelId="{885D2B5E-4D75-2D41-9F4F-8BBC389AA644}" type="presOf" srcId="{E61DE48D-1EEF-2E45-B37D-FB4A44A42C9B}" destId="{303E32D1-73E5-9A49-8451-7751213C8D77}" srcOrd="0" destOrd="0" presId="urn:microsoft.com/office/officeart/2008/layout/HorizontalMultiLevelHierarchy"/>
    <dgm:cxn modelId="{ADC2C200-9E35-AD4D-85D4-B6830A0B03B8}" type="presOf" srcId="{E61DE48D-1EEF-2E45-B37D-FB4A44A42C9B}" destId="{51A8966B-DB09-2448-B812-E8B079D54F18}" srcOrd="1" destOrd="0" presId="urn:microsoft.com/office/officeart/2008/layout/HorizontalMultiLevelHierarchy"/>
    <dgm:cxn modelId="{AA09A838-9B1D-7C40-A76C-041CB3C83C26}" type="presOf" srcId="{D3537BF4-9DA6-584D-B6EB-3198E67D76DF}" destId="{546D9F6D-B4A5-5D44-B683-211A75EDCD68}" srcOrd="0" destOrd="0" presId="urn:microsoft.com/office/officeart/2008/layout/HorizontalMultiLevelHierarchy"/>
    <dgm:cxn modelId="{4AF4442E-0615-C449-8F3B-1E0F788323AA}" type="presParOf" srcId="{318432E9-55D3-BF43-97F2-C1B57331CF92}" destId="{44D9C18A-CB86-244F-A277-2DB9CD01A070}" srcOrd="0" destOrd="0" presId="urn:microsoft.com/office/officeart/2008/layout/HorizontalMultiLevelHierarchy"/>
    <dgm:cxn modelId="{BF260BD0-10A3-7142-A03B-F80CA0C843E8}" type="presParOf" srcId="{44D9C18A-CB86-244F-A277-2DB9CD01A070}" destId="{6DB20EC8-AF91-6948-B311-109C80F6693C}" srcOrd="0" destOrd="0" presId="urn:microsoft.com/office/officeart/2008/layout/HorizontalMultiLevelHierarchy"/>
    <dgm:cxn modelId="{97D2184A-CB10-EE4B-B772-07592DCE127E}" type="presParOf" srcId="{44D9C18A-CB86-244F-A277-2DB9CD01A070}" destId="{A4FA59AF-D5B7-3846-8AAD-BBC3895AAC7B}" srcOrd="1" destOrd="0" presId="urn:microsoft.com/office/officeart/2008/layout/HorizontalMultiLevelHierarchy"/>
    <dgm:cxn modelId="{60A61CF3-112C-DE4A-859D-03E9C2C3EE66}" type="presParOf" srcId="{A4FA59AF-D5B7-3846-8AAD-BBC3895AAC7B}" destId="{303E32D1-73E5-9A49-8451-7751213C8D77}" srcOrd="0" destOrd="0" presId="urn:microsoft.com/office/officeart/2008/layout/HorizontalMultiLevelHierarchy"/>
    <dgm:cxn modelId="{B8371E01-8C80-7746-866B-01497D628A32}" type="presParOf" srcId="{303E32D1-73E5-9A49-8451-7751213C8D77}" destId="{51A8966B-DB09-2448-B812-E8B079D54F18}" srcOrd="0" destOrd="0" presId="urn:microsoft.com/office/officeart/2008/layout/HorizontalMultiLevelHierarchy"/>
    <dgm:cxn modelId="{332E58AB-9799-F246-8307-8C8CE95928FB}" type="presParOf" srcId="{A4FA59AF-D5B7-3846-8AAD-BBC3895AAC7B}" destId="{CAE34448-2037-FC4B-8C7C-C5B18280FB78}" srcOrd="1" destOrd="0" presId="urn:microsoft.com/office/officeart/2008/layout/HorizontalMultiLevelHierarchy"/>
    <dgm:cxn modelId="{82C41F94-40C1-8D40-88F0-6C6E42F1E5CE}" type="presParOf" srcId="{CAE34448-2037-FC4B-8C7C-C5B18280FB78}" destId="{E2EA1E20-D499-9842-A32C-36275BE784A7}" srcOrd="0" destOrd="0" presId="urn:microsoft.com/office/officeart/2008/layout/HorizontalMultiLevelHierarchy"/>
    <dgm:cxn modelId="{B4B95992-0706-BD41-9739-802E4E548D41}" type="presParOf" srcId="{CAE34448-2037-FC4B-8C7C-C5B18280FB78}" destId="{225794E9-C92D-D54A-A7A7-D3C4C06DE180}" srcOrd="1" destOrd="0" presId="urn:microsoft.com/office/officeart/2008/layout/HorizontalMultiLevelHierarchy"/>
    <dgm:cxn modelId="{13DBE5B4-02E0-4742-B47C-8C62A4B58EC2}" type="presParOf" srcId="{A4FA59AF-D5B7-3846-8AAD-BBC3895AAC7B}" destId="{981522D4-E88F-0B4B-B3E3-205DA9B5FED3}" srcOrd="2" destOrd="0" presId="urn:microsoft.com/office/officeart/2008/layout/HorizontalMultiLevelHierarchy"/>
    <dgm:cxn modelId="{37E00CB8-19DA-3E4E-BC21-F3562D4871B1}" type="presParOf" srcId="{981522D4-E88F-0B4B-B3E3-205DA9B5FED3}" destId="{2290325B-8645-7948-B535-EF1D3C4C1C20}" srcOrd="0" destOrd="0" presId="urn:microsoft.com/office/officeart/2008/layout/HorizontalMultiLevelHierarchy"/>
    <dgm:cxn modelId="{17A19154-22A5-6F42-AB8E-452B547A0432}" type="presParOf" srcId="{A4FA59AF-D5B7-3846-8AAD-BBC3895AAC7B}" destId="{EA2A3DBE-C295-BF45-8480-10B83EC1F504}" srcOrd="3" destOrd="0" presId="urn:microsoft.com/office/officeart/2008/layout/HorizontalMultiLevelHierarchy"/>
    <dgm:cxn modelId="{D36B4686-AA71-8F4A-89A2-F600E7649A73}" type="presParOf" srcId="{EA2A3DBE-C295-BF45-8480-10B83EC1F504}" destId="{159CBD7E-6423-5B4D-BF2B-16CB0BD5971B}" srcOrd="0" destOrd="0" presId="urn:microsoft.com/office/officeart/2008/layout/HorizontalMultiLevelHierarchy"/>
    <dgm:cxn modelId="{73925C73-4443-A34E-B350-4565C228EDB0}" type="presParOf" srcId="{EA2A3DBE-C295-BF45-8480-10B83EC1F504}" destId="{CDD3B19F-9C26-5C4B-BAD4-BBD275C032D6}" srcOrd="1" destOrd="0" presId="urn:microsoft.com/office/officeart/2008/layout/HorizontalMultiLevelHierarchy"/>
    <dgm:cxn modelId="{E82AE597-83F9-B248-9909-7754ABC3513D}" type="presParOf" srcId="{A4FA59AF-D5B7-3846-8AAD-BBC3895AAC7B}" destId="{38705D78-7E16-6946-9DF4-122DE25B9FB0}" srcOrd="4" destOrd="0" presId="urn:microsoft.com/office/officeart/2008/layout/HorizontalMultiLevelHierarchy"/>
    <dgm:cxn modelId="{F541BF25-2CD3-A047-81E1-06B19E615F6C}" type="presParOf" srcId="{38705D78-7E16-6946-9DF4-122DE25B9FB0}" destId="{7A4DD97B-DCC8-FA4D-991F-7801EF46E6CA}" srcOrd="0" destOrd="0" presId="urn:microsoft.com/office/officeart/2008/layout/HorizontalMultiLevelHierarchy"/>
    <dgm:cxn modelId="{17D8CF9C-FC4F-0D4E-AE14-5590DEBB72CC}" type="presParOf" srcId="{A4FA59AF-D5B7-3846-8AAD-BBC3895AAC7B}" destId="{62767FA2-2C17-3D4C-852F-ABC071601FEC}" srcOrd="5" destOrd="0" presId="urn:microsoft.com/office/officeart/2008/layout/HorizontalMultiLevelHierarchy"/>
    <dgm:cxn modelId="{87591C62-659C-DF40-B37E-B2A5881118C8}" type="presParOf" srcId="{62767FA2-2C17-3D4C-852F-ABC071601FEC}" destId="{546D9F6D-B4A5-5D44-B683-211A75EDCD68}" srcOrd="0" destOrd="0" presId="urn:microsoft.com/office/officeart/2008/layout/HorizontalMultiLevelHierarchy"/>
    <dgm:cxn modelId="{C515BC99-27EE-614C-8842-2F6B150C95AE}" type="presParOf" srcId="{62767FA2-2C17-3D4C-852F-ABC071601FEC}" destId="{1F64F01E-D223-134B-B93D-7B04A4E79F34}"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6671BD0-F5BA-584D-B5E3-9ECFFC6F9EE4}" type="doc">
      <dgm:prSet loTypeId="urn:microsoft.com/office/officeart/2008/layout/HorizontalMultiLevelHierarchy" loCatId="" qsTypeId="urn:microsoft.com/office/officeart/2005/8/quickstyle/simple4" qsCatId="simple" csTypeId="urn:microsoft.com/office/officeart/2005/8/colors/colorful5" csCatId="colorful" phldr="1"/>
      <dgm:spPr/>
      <dgm:t>
        <a:bodyPr/>
        <a:lstStyle/>
        <a:p>
          <a:endParaRPr lang="en-US"/>
        </a:p>
      </dgm:t>
    </dgm:pt>
    <dgm:pt modelId="{D24DF8CA-6612-B649-AB70-A4C31E655A77}">
      <dgm:prSet phldrT="[Text]"/>
      <dgm:spPr/>
      <dgm:t>
        <a:bodyPr/>
        <a:lstStyle/>
        <a:p>
          <a:r>
            <a:rPr lang="es-EC" dirty="0" smtClean="0">
              <a:solidFill>
                <a:schemeClr val="tx1"/>
              </a:solidFill>
            </a:rPr>
            <a:t>En caso de que sean inevitables</a:t>
          </a:r>
          <a:endParaRPr lang="en-US" dirty="0">
            <a:solidFill>
              <a:schemeClr val="tx1"/>
            </a:solidFill>
          </a:endParaRPr>
        </a:p>
      </dgm:t>
    </dgm:pt>
    <dgm:pt modelId="{A413F350-C2A2-9A40-AF52-5BCA8268559B}" type="parTrans" cxnId="{9DF666BA-AEFA-4F48-A41F-B99E949425AB}">
      <dgm:prSet/>
      <dgm:spPr/>
      <dgm:t>
        <a:bodyPr/>
        <a:lstStyle/>
        <a:p>
          <a:endParaRPr lang="en-US"/>
        </a:p>
      </dgm:t>
    </dgm:pt>
    <dgm:pt modelId="{CE5CB277-76D4-B04C-9848-2CC389FF6027}" type="sibTrans" cxnId="{9DF666BA-AEFA-4F48-A41F-B99E949425AB}">
      <dgm:prSet/>
      <dgm:spPr/>
      <dgm:t>
        <a:bodyPr/>
        <a:lstStyle/>
        <a:p>
          <a:endParaRPr lang="en-US"/>
        </a:p>
      </dgm:t>
    </dgm:pt>
    <dgm:pt modelId="{38978C2C-318B-A743-904B-1B1310F73B48}">
      <dgm:prSet phldrT="[Text]" custT="1"/>
      <dgm:spPr>
        <a:blipFill rotWithShape="0">
          <a:blip xmlns:r="http://schemas.openxmlformats.org/officeDocument/2006/relationships" r:embed="rId1"/>
          <a:stretch>
            <a:fillRect l="-1328" r="-1406"/>
          </a:stretch>
        </a:blipFill>
      </dgm:spPr>
      <dgm:t>
        <a:bodyPr/>
        <a:lstStyle/>
        <a:p>
          <a:r>
            <a:rPr lang="en-US">
              <a:noFill/>
            </a:rPr>
            <a:t> </a:t>
          </a:r>
        </a:p>
      </dgm:t>
    </dgm:pt>
    <dgm:pt modelId="{E61DE48D-1EEF-2E45-B37D-FB4A44A42C9B}" type="parTrans" cxnId="{DCA46209-CF96-934B-AE4E-ED2870AD871B}">
      <dgm:prSet/>
      <dgm:spPr/>
      <dgm:t>
        <a:bodyPr/>
        <a:lstStyle/>
        <a:p>
          <a:endParaRPr lang="en-US"/>
        </a:p>
      </dgm:t>
    </dgm:pt>
    <dgm:pt modelId="{2C83E78A-6751-974A-A09D-8DC831954546}" type="sibTrans" cxnId="{DCA46209-CF96-934B-AE4E-ED2870AD871B}">
      <dgm:prSet/>
      <dgm:spPr/>
      <dgm:t>
        <a:bodyPr/>
        <a:lstStyle/>
        <a:p>
          <a:endParaRPr lang="en-US"/>
        </a:p>
      </dgm:t>
    </dgm:pt>
    <dgm:pt modelId="{F84A8653-977B-0545-B342-6AA6BB4C9D17}">
      <dgm:prSet phldrT="[Text]" custT="1"/>
      <dgm:spPr>
        <a:solidFill>
          <a:schemeClr val="accent6">
            <a:lumMod val="20000"/>
            <a:lumOff val="80000"/>
          </a:schemeClr>
        </a:solidFill>
      </dgm:spPr>
      <dgm:t>
        <a:bodyPr/>
        <a:lstStyle/>
        <a:p>
          <a:pPr algn="just"/>
          <a:r>
            <a:rPr lang="es-EC" sz="1600" dirty="0" smtClean="0">
              <a:solidFill>
                <a:schemeClr val="tx1"/>
              </a:solidFill>
              <a:latin typeface="Arial" charset="0"/>
              <a:ea typeface="Arial" charset="0"/>
              <a:cs typeface="Arial" charset="0"/>
            </a:rPr>
            <a:t>Se realizará un diseño por capacidad de estos elementos. Además de verificar la estabilidad y la capacidad de distorsión global del edificio sean similares a los de un edificio regular, de lo contrario no se emplearán estos elementos.</a:t>
          </a:r>
          <a:endParaRPr lang="en-US" sz="1600" dirty="0">
            <a:solidFill>
              <a:schemeClr val="tx1"/>
            </a:solidFill>
            <a:latin typeface="Arial" charset="0"/>
            <a:ea typeface="Arial" charset="0"/>
            <a:cs typeface="Arial" charset="0"/>
          </a:endParaRPr>
        </a:p>
      </dgm:t>
    </dgm:pt>
    <dgm:pt modelId="{19E26C81-C592-1446-A1CA-278BE4C07820}" type="parTrans" cxnId="{A4CEECB7-00D7-B846-9157-6A94D24DAEF7}">
      <dgm:prSet/>
      <dgm:spPr/>
      <dgm:t>
        <a:bodyPr/>
        <a:lstStyle/>
        <a:p>
          <a:endParaRPr lang="en-US"/>
        </a:p>
      </dgm:t>
    </dgm:pt>
    <dgm:pt modelId="{1E63B9EF-E854-6142-BA11-EA2A3AB6D5EF}" type="sibTrans" cxnId="{A4CEECB7-00D7-B846-9157-6A94D24DAEF7}">
      <dgm:prSet/>
      <dgm:spPr/>
      <dgm:t>
        <a:bodyPr/>
        <a:lstStyle/>
        <a:p>
          <a:endParaRPr lang="en-US"/>
        </a:p>
      </dgm:t>
    </dgm:pt>
    <dgm:pt modelId="{D3537BF4-9DA6-584D-B6EB-3198E67D76DF}">
      <dgm:prSet phldrT="[Text]" custT="1"/>
      <dgm:spPr>
        <a:solidFill>
          <a:schemeClr val="accent6">
            <a:lumMod val="20000"/>
            <a:lumOff val="80000"/>
          </a:schemeClr>
        </a:solidFill>
      </dgm:spPr>
      <dgm:t>
        <a:bodyPr/>
        <a:lstStyle/>
        <a:p>
          <a:pPr algn="just"/>
          <a:r>
            <a:rPr lang="es-EC" sz="1600" dirty="0" smtClean="0">
              <a:solidFill>
                <a:schemeClr val="tx1"/>
              </a:solidFill>
              <a:latin typeface="Arial" charset="0"/>
              <a:ea typeface="Arial" charset="0"/>
              <a:cs typeface="Arial" charset="0"/>
            </a:rPr>
            <a:t>Se deberá aplicar confinamiento especial, en toda la altura libre de la columna. Si esta fuera menor que cuatro veces la distancia transversal en la dirección de las fuerzas sísmicas, el valor ρs no puede ser menor que 0.01 y ninguna combinación de cargas puede producir fuerzas axiales mayores que 0.20</a:t>
          </a:r>
          <a:r>
            <a:rPr lang="es-EC" sz="1600" baseline="0" dirty="0" smtClean="0">
              <a:solidFill>
                <a:schemeClr val="tx1"/>
              </a:solidFill>
              <a:latin typeface="Arial" charset="0"/>
              <a:ea typeface="Arial" charset="0"/>
              <a:cs typeface="Arial" charset="0"/>
            </a:rPr>
            <a:t> </a:t>
          </a:r>
          <a:endParaRPr lang="en-US" sz="1600" dirty="0">
            <a:solidFill>
              <a:schemeClr val="tx1"/>
            </a:solidFill>
            <a:latin typeface="Arial" charset="0"/>
            <a:ea typeface="Arial" charset="0"/>
            <a:cs typeface="Arial" charset="0"/>
          </a:endParaRPr>
        </a:p>
      </dgm:t>
    </dgm:pt>
    <dgm:pt modelId="{39A90773-CF2D-644F-9CA0-0BEB5A98E7A7}" type="parTrans" cxnId="{440FCEFE-3E0C-2147-A193-76B698148299}">
      <dgm:prSet/>
      <dgm:spPr/>
      <dgm:t>
        <a:bodyPr/>
        <a:lstStyle/>
        <a:p>
          <a:endParaRPr lang="en-US"/>
        </a:p>
      </dgm:t>
    </dgm:pt>
    <dgm:pt modelId="{F9697E31-8DF6-6C45-B4D9-2A83D558BFFC}" type="sibTrans" cxnId="{440FCEFE-3E0C-2147-A193-76B698148299}">
      <dgm:prSet/>
      <dgm:spPr/>
      <dgm:t>
        <a:bodyPr/>
        <a:lstStyle/>
        <a:p>
          <a:endParaRPr lang="en-US"/>
        </a:p>
      </dgm:t>
    </dgm:pt>
    <dgm:pt modelId="{318432E9-55D3-BF43-97F2-C1B57331CF92}" type="pres">
      <dgm:prSet presAssocID="{A6671BD0-F5BA-584D-B5E3-9ECFFC6F9EE4}" presName="Name0" presStyleCnt="0">
        <dgm:presLayoutVars>
          <dgm:chPref val="1"/>
          <dgm:dir/>
          <dgm:animOne val="branch"/>
          <dgm:animLvl val="lvl"/>
          <dgm:resizeHandles val="exact"/>
        </dgm:presLayoutVars>
      </dgm:prSet>
      <dgm:spPr/>
    </dgm:pt>
    <dgm:pt modelId="{44D9C18A-CB86-244F-A277-2DB9CD01A070}" type="pres">
      <dgm:prSet presAssocID="{D24DF8CA-6612-B649-AB70-A4C31E655A77}" presName="root1" presStyleCnt="0"/>
      <dgm:spPr/>
    </dgm:pt>
    <dgm:pt modelId="{6DB20EC8-AF91-6948-B311-109C80F6693C}" type="pres">
      <dgm:prSet presAssocID="{D24DF8CA-6612-B649-AB70-A4C31E655A77}" presName="LevelOneTextNode" presStyleLbl="node0" presStyleIdx="0" presStyleCnt="1">
        <dgm:presLayoutVars>
          <dgm:chPref val="3"/>
        </dgm:presLayoutVars>
      </dgm:prSet>
      <dgm:spPr/>
      <dgm:t>
        <a:bodyPr/>
        <a:lstStyle/>
        <a:p>
          <a:endParaRPr lang="en-US"/>
        </a:p>
      </dgm:t>
    </dgm:pt>
    <dgm:pt modelId="{A4FA59AF-D5B7-3846-8AAD-BBC3895AAC7B}" type="pres">
      <dgm:prSet presAssocID="{D24DF8CA-6612-B649-AB70-A4C31E655A77}" presName="level2hierChild" presStyleCnt="0"/>
      <dgm:spPr/>
    </dgm:pt>
    <dgm:pt modelId="{303E32D1-73E5-9A49-8451-7751213C8D77}" type="pres">
      <dgm:prSet presAssocID="{E61DE48D-1EEF-2E45-B37D-FB4A44A42C9B}" presName="conn2-1" presStyleLbl="parChTrans1D2" presStyleIdx="0" presStyleCnt="3"/>
      <dgm:spPr/>
    </dgm:pt>
    <dgm:pt modelId="{51A8966B-DB09-2448-B812-E8B079D54F18}" type="pres">
      <dgm:prSet presAssocID="{E61DE48D-1EEF-2E45-B37D-FB4A44A42C9B}" presName="connTx" presStyleLbl="parChTrans1D2" presStyleIdx="0" presStyleCnt="3"/>
      <dgm:spPr/>
    </dgm:pt>
    <dgm:pt modelId="{CAE34448-2037-FC4B-8C7C-C5B18280FB78}" type="pres">
      <dgm:prSet presAssocID="{38978C2C-318B-A743-904B-1B1310F73B48}" presName="root2" presStyleCnt="0"/>
      <dgm:spPr/>
    </dgm:pt>
    <dgm:pt modelId="{E2EA1E20-D499-9842-A32C-36275BE784A7}" type="pres">
      <dgm:prSet presAssocID="{38978C2C-318B-A743-904B-1B1310F73B48}" presName="LevelTwoTextNode" presStyleLbl="node2" presStyleIdx="0" presStyleCnt="3" custScaleX="240242" custScaleY="119244">
        <dgm:presLayoutVars>
          <dgm:chPref val="3"/>
        </dgm:presLayoutVars>
      </dgm:prSet>
      <dgm:spPr/>
      <dgm:t>
        <a:bodyPr/>
        <a:lstStyle/>
        <a:p>
          <a:endParaRPr lang="en-US"/>
        </a:p>
      </dgm:t>
    </dgm:pt>
    <dgm:pt modelId="{225794E9-C92D-D54A-A7A7-D3C4C06DE180}" type="pres">
      <dgm:prSet presAssocID="{38978C2C-318B-A743-904B-1B1310F73B48}" presName="level3hierChild" presStyleCnt="0"/>
      <dgm:spPr/>
    </dgm:pt>
    <dgm:pt modelId="{981522D4-E88F-0B4B-B3E3-205DA9B5FED3}" type="pres">
      <dgm:prSet presAssocID="{19E26C81-C592-1446-A1CA-278BE4C07820}" presName="conn2-1" presStyleLbl="parChTrans1D2" presStyleIdx="1" presStyleCnt="3"/>
      <dgm:spPr/>
    </dgm:pt>
    <dgm:pt modelId="{2290325B-8645-7948-B535-EF1D3C4C1C20}" type="pres">
      <dgm:prSet presAssocID="{19E26C81-C592-1446-A1CA-278BE4C07820}" presName="connTx" presStyleLbl="parChTrans1D2" presStyleIdx="1" presStyleCnt="3"/>
      <dgm:spPr/>
    </dgm:pt>
    <dgm:pt modelId="{EA2A3DBE-C295-BF45-8480-10B83EC1F504}" type="pres">
      <dgm:prSet presAssocID="{F84A8653-977B-0545-B342-6AA6BB4C9D17}" presName="root2" presStyleCnt="0"/>
      <dgm:spPr/>
    </dgm:pt>
    <dgm:pt modelId="{159CBD7E-6423-5B4D-BF2B-16CB0BD5971B}" type="pres">
      <dgm:prSet presAssocID="{F84A8653-977B-0545-B342-6AA6BB4C9D17}" presName="LevelTwoTextNode" presStyleLbl="node2" presStyleIdx="1" presStyleCnt="3" custScaleX="241231" custScaleY="136737">
        <dgm:presLayoutVars>
          <dgm:chPref val="3"/>
        </dgm:presLayoutVars>
      </dgm:prSet>
      <dgm:spPr/>
      <dgm:t>
        <a:bodyPr/>
        <a:lstStyle/>
        <a:p>
          <a:endParaRPr lang="en-US"/>
        </a:p>
      </dgm:t>
    </dgm:pt>
    <dgm:pt modelId="{CDD3B19F-9C26-5C4B-BAD4-BBD275C032D6}" type="pres">
      <dgm:prSet presAssocID="{F84A8653-977B-0545-B342-6AA6BB4C9D17}" presName="level3hierChild" presStyleCnt="0"/>
      <dgm:spPr/>
    </dgm:pt>
    <dgm:pt modelId="{38705D78-7E16-6946-9DF4-122DE25B9FB0}" type="pres">
      <dgm:prSet presAssocID="{39A90773-CF2D-644F-9CA0-0BEB5A98E7A7}" presName="conn2-1" presStyleLbl="parChTrans1D2" presStyleIdx="2" presStyleCnt="3"/>
      <dgm:spPr/>
    </dgm:pt>
    <dgm:pt modelId="{7A4DD97B-DCC8-FA4D-991F-7801EF46E6CA}" type="pres">
      <dgm:prSet presAssocID="{39A90773-CF2D-644F-9CA0-0BEB5A98E7A7}" presName="connTx" presStyleLbl="parChTrans1D2" presStyleIdx="2" presStyleCnt="3"/>
      <dgm:spPr/>
    </dgm:pt>
    <dgm:pt modelId="{62767FA2-2C17-3D4C-852F-ABC071601FEC}" type="pres">
      <dgm:prSet presAssocID="{D3537BF4-9DA6-584D-B6EB-3198E67D76DF}" presName="root2" presStyleCnt="0"/>
      <dgm:spPr/>
    </dgm:pt>
    <dgm:pt modelId="{546D9F6D-B4A5-5D44-B683-211A75EDCD68}" type="pres">
      <dgm:prSet presAssocID="{D3537BF4-9DA6-584D-B6EB-3198E67D76DF}" presName="LevelTwoTextNode" presStyleLbl="node2" presStyleIdx="2" presStyleCnt="3" custScaleX="242100" custScaleY="133703">
        <dgm:presLayoutVars>
          <dgm:chPref val="3"/>
        </dgm:presLayoutVars>
      </dgm:prSet>
      <dgm:spPr/>
      <dgm:t>
        <a:bodyPr/>
        <a:lstStyle/>
        <a:p>
          <a:endParaRPr lang="en-US"/>
        </a:p>
      </dgm:t>
    </dgm:pt>
    <dgm:pt modelId="{1F64F01E-D223-134B-B93D-7B04A4E79F34}" type="pres">
      <dgm:prSet presAssocID="{D3537BF4-9DA6-584D-B6EB-3198E67D76DF}" presName="level3hierChild" presStyleCnt="0"/>
      <dgm:spPr/>
    </dgm:pt>
  </dgm:ptLst>
  <dgm:cxnLst>
    <dgm:cxn modelId="{3BF11498-8C4F-8A41-9643-D397F8F22DA0}" type="presOf" srcId="{A6671BD0-F5BA-584D-B5E3-9ECFFC6F9EE4}" destId="{318432E9-55D3-BF43-97F2-C1B57331CF92}" srcOrd="0" destOrd="0" presId="urn:microsoft.com/office/officeart/2008/layout/HorizontalMultiLevelHierarchy"/>
    <dgm:cxn modelId="{440FCEFE-3E0C-2147-A193-76B698148299}" srcId="{D24DF8CA-6612-B649-AB70-A4C31E655A77}" destId="{D3537BF4-9DA6-584D-B6EB-3198E67D76DF}" srcOrd="2" destOrd="0" parTransId="{39A90773-CF2D-644F-9CA0-0BEB5A98E7A7}" sibTransId="{F9697E31-8DF6-6C45-B4D9-2A83D558BFFC}"/>
    <dgm:cxn modelId="{9DF666BA-AEFA-4F48-A41F-B99E949425AB}" srcId="{A6671BD0-F5BA-584D-B5E3-9ECFFC6F9EE4}" destId="{D24DF8CA-6612-B649-AB70-A4C31E655A77}" srcOrd="0" destOrd="0" parTransId="{A413F350-C2A2-9A40-AF52-5BCA8268559B}" sibTransId="{CE5CB277-76D4-B04C-9848-2CC389FF6027}"/>
    <dgm:cxn modelId="{7B83FD22-276C-0642-B5E4-C65CFB01E2C6}" type="presOf" srcId="{38978C2C-318B-A743-904B-1B1310F73B48}" destId="{E2EA1E20-D499-9842-A32C-36275BE784A7}" srcOrd="0" destOrd="0" presId="urn:microsoft.com/office/officeart/2008/layout/HorizontalMultiLevelHierarchy"/>
    <dgm:cxn modelId="{8C2CD996-29D1-634F-B36C-AFF91E338813}" type="presOf" srcId="{39A90773-CF2D-644F-9CA0-0BEB5A98E7A7}" destId="{7A4DD97B-DCC8-FA4D-991F-7801EF46E6CA}" srcOrd="1" destOrd="0" presId="urn:microsoft.com/office/officeart/2008/layout/HorizontalMultiLevelHierarchy"/>
    <dgm:cxn modelId="{4B9F4DE0-E23E-0E4B-B4B5-B23A98F0D7C3}" type="presOf" srcId="{F84A8653-977B-0545-B342-6AA6BB4C9D17}" destId="{159CBD7E-6423-5B4D-BF2B-16CB0BD5971B}" srcOrd="0" destOrd="0" presId="urn:microsoft.com/office/officeart/2008/layout/HorizontalMultiLevelHierarchy"/>
    <dgm:cxn modelId="{885D2B5E-4D75-2D41-9F4F-8BBC389AA644}" type="presOf" srcId="{E61DE48D-1EEF-2E45-B37D-FB4A44A42C9B}" destId="{303E32D1-73E5-9A49-8451-7751213C8D77}" srcOrd="0" destOrd="0" presId="urn:microsoft.com/office/officeart/2008/layout/HorizontalMultiLevelHierarchy"/>
    <dgm:cxn modelId="{ADA2ED74-5D08-0644-BC2D-0D6D5A43B845}" type="presOf" srcId="{19E26C81-C592-1446-A1CA-278BE4C07820}" destId="{981522D4-E88F-0B4B-B3E3-205DA9B5FED3}" srcOrd="0" destOrd="0" presId="urn:microsoft.com/office/officeart/2008/layout/HorizontalMultiLevelHierarchy"/>
    <dgm:cxn modelId="{AA09A838-9B1D-7C40-A76C-041CB3C83C26}" type="presOf" srcId="{D3537BF4-9DA6-584D-B6EB-3198E67D76DF}" destId="{546D9F6D-B4A5-5D44-B683-211A75EDCD68}" srcOrd="0" destOrd="0" presId="urn:microsoft.com/office/officeart/2008/layout/HorizontalMultiLevelHierarchy"/>
    <dgm:cxn modelId="{ADC2C200-9E35-AD4D-85D4-B6830A0B03B8}" type="presOf" srcId="{E61DE48D-1EEF-2E45-B37D-FB4A44A42C9B}" destId="{51A8966B-DB09-2448-B812-E8B079D54F18}" srcOrd="1" destOrd="0" presId="urn:microsoft.com/office/officeart/2008/layout/HorizontalMultiLevelHierarchy"/>
    <dgm:cxn modelId="{AF135F58-FCF3-3043-8E29-E7237BD27704}" type="presOf" srcId="{39A90773-CF2D-644F-9CA0-0BEB5A98E7A7}" destId="{38705D78-7E16-6946-9DF4-122DE25B9FB0}" srcOrd="0" destOrd="0" presId="urn:microsoft.com/office/officeart/2008/layout/HorizontalMultiLevelHierarchy"/>
    <dgm:cxn modelId="{5C891E73-16F4-6644-B21C-3B02E4895DCB}" type="presOf" srcId="{D24DF8CA-6612-B649-AB70-A4C31E655A77}" destId="{6DB20EC8-AF91-6948-B311-109C80F6693C}" srcOrd="0" destOrd="0" presId="urn:microsoft.com/office/officeart/2008/layout/HorizontalMultiLevelHierarchy"/>
    <dgm:cxn modelId="{A4CEECB7-00D7-B846-9157-6A94D24DAEF7}" srcId="{D24DF8CA-6612-B649-AB70-A4C31E655A77}" destId="{F84A8653-977B-0545-B342-6AA6BB4C9D17}" srcOrd="1" destOrd="0" parTransId="{19E26C81-C592-1446-A1CA-278BE4C07820}" sibTransId="{1E63B9EF-E854-6142-BA11-EA2A3AB6D5EF}"/>
    <dgm:cxn modelId="{1C4DC838-C63D-D64D-987D-A5D268B61836}" type="presOf" srcId="{19E26C81-C592-1446-A1CA-278BE4C07820}" destId="{2290325B-8645-7948-B535-EF1D3C4C1C20}" srcOrd="1" destOrd="0" presId="urn:microsoft.com/office/officeart/2008/layout/HorizontalMultiLevelHierarchy"/>
    <dgm:cxn modelId="{DCA46209-CF96-934B-AE4E-ED2870AD871B}" srcId="{D24DF8CA-6612-B649-AB70-A4C31E655A77}" destId="{38978C2C-318B-A743-904B-1B1310F73B48}" srcOrd="0" destOrd="0" parTransId="{E61DE48D-1EEF-2E45-B37D-FB4A44A42C9B}" sibTransId="{2C83E78A-6751-974A-A09D-8DC831954546}"/>
    <dgm:cxn modelId="{4AF4442E-0615-C449-8F3B-1E0F788323AA}" type="presParOf" srcId="{318432E9-55D3-BF43-97F2-C1B57331CF92}" destId="{44D9C18A-CB86-244F-A277-2DB9CD01A070}" srcOrd="0" destOrd="0" presId="urn:microsoft.com/office/officeart/2008/layout/HorizontalMultiLevelHierarchy"/>
    <dgm:cxn modelId="{BF260BD0-10A3-7142-A03B-F80CA0C843E8}" type="presParOf" srcId="{44D9C18A-CB86-244F-A277-2DB9CD01A070}" destId="{6DB20EC8-AF91-6948-B311-109C80F6693C}" srcOrd="0" destOrd="0" presId="urn:microsoft.com/office/officeart/2008/layout/HorizontalMultiLevelHierarchy"/>
    <dgm:cxn modelId="{97D2184A-CB10-EE4B-B772-07592DCE127E}" type="presParOf" srcId="{44D9C18A-CB86-244F-A277-2DB9CD01A070}" destId="{A4FA59AF-D5B7-3846-8AAD-BBC3895AAC7B}" srcOrd="1" destOrd="0" presId="urn:microsoft.com/office/officeart/2008/layout/HorizontalMultiLevelHierarchy"/>
    <dgm:cxn modelId="{60A61CF3-112C-DE4A-859D-03E9C2C3EE66}" type="presParOf" srcId="{A4FA59AF-D5B7-3846-8AAD-BBC3895AAC7B}" destId="{303E32D1-73E5-9A49-8451-7751213C8D77}" srcOrd="0" destOrd="0" presId="urn:microsoft.com/office/officeart/2008/layout/HorizontalMultiLevelHierarchy"/>
    <dgm:cxn modelId="{B8371E01-8C80-7746-866B-01497D628A32}" type="presParOf" srcId="{303E32D1-73E5-9A49-8451-7751213C8D77}" destId="{51A8966B-DB09-2448-B812-E8B079D54F18}" srcOrd="0" destOrd="0" presId="urn:microsoft.com/office/officeart/2008/layout/HorizontalMultiLevelHierarchy"/>
    <dgm:cxn modelId="{332E58AB-9799-F246-8307-8C8CE95928FB}" type="presParOf" srcId="{A4FA59AF-D5B7-3846-8AAD-BBC3895AAC7B}" destId="{CAE34448-2037-FC4B-8C7C-C5B18280FB78}" srcOrd="1" destOrd="0" presId="urn:microsoft.com/office/officeart/2008/layout/HorizontalMultiLevelHierarchy"/>
    <dgm:cxn modelId="{82C41F94-40C1-8D40-88F0-6C6E42F1E5CE}" type="presParOf" srcId="{CAE34448-2037-FC4B-8C7C-C5B18280FB78}" destId="{E2EA1E20-D499-9842-A32C-36275BE784A7}" srcOrd="0" destOrd="0" presId="urn:microsoft.com/office/officeart/2008/layout/HorizontalMultiLevelHierarchy"/>
    <dgm:cxn modelId="{B4B95992-0706-BD41-9739-802E4E548D41}" type="presParOf" srcId="{CAE34448-2037-FC4B-8C7C-C5B18280FB78}" destId="{225794E9-C92D-D54A-A7A7-D3C4C06DE180}" srcOrd="1" destOrd="0" presId="urn:microsoft.com/office/officeart/2008/layout/HorizontalMultiLevelHierarchy"/>
    <dgm:cxn modelId="{13DBE5B4-02E0-4742-B47C-8C62A4B58EC2}" type="presParOf" srcId="{A4FA59AF-D5B7-3846-8AAD-BBC3895AAC7B}" destId="{981522D4-E88F-0B4B-B3E3-205DA9B5FED3}" srcOrd="2" destOrd="0" presId="urn:microsoft.com/office/officeart/2008/layout/HorizontalMultiLevelHierarchy"/>
    <dgm:cxn modelId="{37E00CB8-19DA-3E4E-BC21-F3562D4871B1}" type="presParOf" srcId="{981522D4-E88F-0B4B-B3E3-205DA9B5FED3}" destId="{2290325B-8645-7948-B535-EF1D3C4C1C20}" srcOrd="0" destOrd="0" presId="urn:microsoft.com/office/officeart/2008/layout/HorizontalMultiLevelHierarchy"/>
    <dgm:cxn modelId="{17A19154-22A5-6F42-AB8E-452B547A0432}" type="presParOf" srcId="{A4FA59AF-D5B7-3846-8AAD-BBC3895AAC7B}" destId="{EA2A3DBE-C295-BF45-8480-10B83EC1F504}" srcOrd="3" destOrd="0" presId="urn:microsoft.com/office/officeart/2008/layout/HorizontalMultiLevelHierarchy"/>
    <dgm:cxn modelId="{D36B4686-AA71-8F4A-89A2-F600E7649A73}" type="presParOf" srcId="{EA2A3DBE-C295-BF45-8480-10B83EC1F504}" destId="{159CBD7E-6423-5B4D-BF2B-16CB0BD5971B}" srcOrd="0" destOrd="0" presId="urn:microsoft.com/office/officeart/2008/layout/HorizontalMultiLevelHierarchy"/>
    <dgm:cxn modelId="{73925C73-4443-A34E-B350-4565C228EDB0}" type="presParOf" srcId="{EA2A3DBE-C295-BF45-8480-10B83EC1F504}" destId="{CDD3B19F-9C26-5C4B-BAD4-BBD275C032D6}" srcOrd="1" destOrd="0" presId="urn:microsoft.com/office/officeart/2008/layout/HorizontalMultiLevelHierarchy"/>
    <dgm:cxn modelId="{E82AE597-83F9-B248-9909-7754ABC3513D}" type="presParOf" srcId="{A4FA59AF-D5B7-3846-8AAD-BBC3895AAC7B}" destId="{38705D78-7E16-6946-9DF4-122DE25B9FB0}" srcOrd="4" destOrd="0" presId="urn:microsoft.com/office/officeart/2008/layout/HorizontalMultiLevelHierarchy"/>
    <dgm:cxn modelId="{F541BF25-2CD3-A047-81E1-06B19E615F6C}" type="presParOf" srcId="{38705D78-7E16-6946-9DF4-122DE25B9FB0}" destId="{7A4DD97B-DCC8-FA4D-991F-7801EF46E6CA}" srcOrd="0" destOrd="0" presId="urn:microsoft.com/office/officeart/2008/layout/HorizontalMultiLevelHierarchy"/>
    <dgm:cxn modelId="{17D8CF9C-FC4F-0D4E-AE14-5590DEBB72CC}" type="presParOf" srcId="{A4FA59AF-D5B7-3846-8AAD-BBC3895AAC7B}" destId="{62767FA2-2C17-3D4C-852F-ABC071601FEC}" srcOrd="5" destOrd="0" presId="urn:microsoft.com/office/officeart/2008/layout/HorizontalMultiLevelHierarchy"/>
    <dgm:cxn modelId="{87591C62-659C-DF40-B37E-B2A5881118C8}" type="presParOf" srcId="{62767FA2-2C17-3D4C-852F-ABC071601FEC}" destId="{546D9F6D-B4A5-5D44-B683-211A75EDCD68}" srcOrd="0" destOrd="0" presId="urn:microsoft.com/office/officeart/2008/layout/HorizontalMultiLevelHierarchy"/>
    <dgm:cxn modelId="{C515BC99-27EE-614C-8842-2F6B150C95AE}" type="presParOf" srcId="{62767FA2-2C17-3D4C-852F-ABC071601FEC}" destId="{1F64F01E-D223-134B-B93D-7B04A4E79F34}"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24039F-EDD9-5749-BDBB-DA6179B39B5F}">
      <dsp:nvSpPr>
        <dsp:cNvPr id="0" name=""/>
        <dsp:cNvSpPr/>
      </dsp:nvSpPr>
      <dsp:spPr>
        <a:xfrm>
          <a:off x="-6047368" y="-925927"/>
          <a:ext cx="7203760" cy="7203760"/>
        </a:xfrm>
        <a:prstGeom prst="blockArc">
          <a:avLst>
            <a:gd name="adj1" fmla="val 18900000"/>
            <a:gd name="adj2" fmla="val 2700000"/>
            <a:gd name="adj3" fmla="val 3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DA8D27-0B85-354C-A3A4-9A3DA87369B6}">
      <dsp:nvSpPr>
        <dsp:cNvPr id="0" name=""/>
        <dsp:cNvSpPr/>
      </dsp:nvSpPr>
      <dsp:spPr>
        <a:xfrm>
          <a:off x="375436" y="272285"/>
          <a:ext cx="6598493" cy="486381"/>
        </a:xfrm>
        <a:prstGeom prst="rect">
          <a:avLst/>
        </a:prstGeom>
        <a:gradFill rotWithShape="0">
          <a:gsLst>
            <a:gs pos="0">
              <a:schemeClr val="accent1">
                <a:lumMod val="20000"/>
                <a:lumOff val="80000"/>
              </a:schemeClr>
            </a:gs>
            <a:gs pos="50000">
              <a:schemeClr val="accent1">
                <a:lumMod val="40000"/>
                <a:lumOff val="60000"/>
              </a:schemeClr>
            </a:gs>
            <a:gs pos="100000">
              <a:schemeClr val="accent5">
                <a:lumMod val="60000"/>
                <a:lumOff val="4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6065" tIns="63500" rIns="63500" bIns="63500" numCol="1" spcCol="1270" anchor="ctr" anchorCtr="0">
          <a:noAutofit/>
        </a:bodyPr>
        <a:lstStyle/>
        <a:p>
          <a:pPr lvl="0" algn="l" defTabSz="1111250">
            <a:lnSpc>
              <a:spcPct val="90000"/>
            </a:lnSpc>
            <a:spcBef>
              <a:spcPct val="0"/>
            </a:spcBef>
            <a:spcAft>
              <a:spcPct val="35000"/>
            </a:spcAft>
          </a:pPr>
          <a:r>
            <a:rPr lang="en-US" sz="2500" kern="1200" dirty="0" smtClean="0">
              <a:solidFill>
                <a:schemeClr val="tx1"/>
              </a:solidFill>
            </a:rPr>
            <a:t>INTRODUCCIÓN</a:t>
          </a:r>
          <a:endParaRPr lang="en-US" sz="2500" kern="1200" dirty="0">
            <a:solidFill>
              <a:schemeClr val="tx1"/>
            </a:solidFill>
          </a:endParaRPr>
        </a:p>
      </dsp:txBody>
      <dsp:txXfrm>
        <a:off x="375436" y="272285"/>
        <a:ext cx="6598493" cy="486381"/>
      </dsp:txXfrm>
    </dsp:sp>
    <dsp:sp modelId="{3C38B04D-3EFB-554A-B302-826118C95A35}">
      <dsp:nvSpPr>
        <dsp:cNvPr id="0" name=""/>
        <dsp:cNvSpPr/>
      </dsp:nvSpPr>
      <dsp:spPr>
        <a:xfrm>
          <a:off x="71447" y="182499"/>
          <a:ext cx="607976" cy="60797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FF3DCB-9B16-9546-A392-5DC2803A1035}">
      <dsp:nvSpPr>
        <dsp:cNvPr id="0" name=""/>
        <dsp:cNvSpPr/>
      </dsp:nvSpPr>
      <dsp:spPr>
        <a:xfrm>
          <a:off x="815897" y="1002285"/>
          <a:ext cx="6158032" cy="486381"/>
        </a:xfrm>
        <a:prstGeom prst="rect">
          <a:avLst/>
        </a:prstGeom>
        <a:gradFill rotWithShape="0">
          <a:gsLst>
            <a:gs pos="0">
              <a:schemeClr val="accent1">
                <a:lumMod val="20000"/>
                <a:lumOff val="80000"/>
              </a:schemeClr>
            </a:gs>
            <a:gs pos="50000">
              <a:schemeClr val="accent1">
                <a:lumMod val="40000"/>
                <a:lumOff val="60000"/>
              </a:schemeClr>
            </a:gs>
            <a:gs pos="100000">
              <a:schemeClr val="accent5">
                <a:lumMod val="60000"/>
                <a:lumOff val="4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6065" tIns="63500" rIns="63500" bIns="63500" numCol="1" spcCol="1270" anchor="ctr" anchorCtr="0">
          <a:noAutofit/>
        </a:bodyPr>
        <a:lstStyle/>
        <a:p>
          <a:pPr lvl="0" algn="l" defTabSz="1111250">
            <a:lnSpc>
              <a:spcPct val="90000"/>
            </a:lnSpc>
            <a:spcBef>
              <a:spcPct val="0"/>
            </a:spcBef>
            <a:spcAft>
              <a:spcPct val="35000"/>
            </a:spcAft>
          </a:pPr>
          <a:r>
            <a:rPr lang="en-US" sz="2500" kern="1200" dirty="0" smtClean="0">
              <a:solidFill>
                <a:schemeClr val="tx1"/>
              </a:solidFill>
            </a:rPr>
            <a:t>ANTECEDENTES</a:t>
          </a:r>
          <a:endParaRPr lang="en-US" sz="2500" kern="1200" dirty="0">
            <a:solidFill>
              <a:schemeClr val="tx1"/>
            </a:solidFill>
          </a:endParaRPr>
        </a:p>
      </dsp:txBody>
      <dsp:txXfrm>
        <a:off x="815897" y="1002285"/>
        <a:ext cx="6158032" cy="486381"/>
      </dsp:txXfrm>
    </dsp:sp>
    <dsp:sp modelId="{D0AFF29E-2103-B544-82BD-1854821258A0}">
      <dsp:nvSpPr>
        <dsp:cNvPr id="0" name=""/>
        <dsp:cNvSpPr/>
      </dsp:nvSpPr>
      <dsp:spPr>
        <a:xfrm>
          <a:off x="511909" y="912499"/>
          <a:ext cx="607976" cy="60797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BC04E93-6DB7-684D-ACF2-7E77E73A00A6}">
      <dsp:nvSpPr>
        <dsp:cNvPr id="0" name=""/>
        <dsp:cNvSpPr/>
      </dsp:nvSpPr>
      <dsp:spPr>
        <a:xfrm>
          <a:off x="1057268" y="1731750"/>
          <a:ext cx="5916661" cy="486381"/>
        </a:xfrm>
        <a:prstGeom prst="rect">
          <a:avLst/>
        </a:prstGeom>
        <a:gradFill rotWithShape="0">
          <a:gsLst>
            <a:gs pos="0">
              <a:schemeClr val="accent1">
                <a:lumMod val="20000"/>
                <a:lumOff val="80000"/>
              </a:schemeClr>
            </a:gs>
            <a:gs pos="50000">
              <a:schemeClr val="accent1">
                <a:lumMod val="40000"/>
                <a:lumOff val="60000"/>
              </a:schemeClr>
            </a:gs>
            <a:gs pos="100000">
              <a:schemeClr val="accent5">
                <a:lumMod val="60000"/>
                <a:lumOff val="4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6065" tIns="63500" rIns="63500" bIns="63500" numCol="1" spcCol="1270" anchor="ctr" anchorCtr="0">
          <a:noAutofit/>
        </a:bodyPr>
        <a:lstStyle/>
        <a:p>
          <a:pPr lvl="0" algn="l" defTabSz="1111250">
            <a:lnSpc>
              <a:spcPct val="90000"/>
            </a:lnSpc>
            <a:spcBef>
              <a:spcPct val="0"/>
            </a:spcBef>
            <a:spcAft>
              <a:spcPct val="35000"/>
            </a:spcAft>
          </a:pPr>
          <a:r>
            <a:rPr lang="en-US" sz="2500" kern="1200" dirty="0" smtClean="0">
              <a:solidFill>
                <a:schemeClr val="tx1"/>
              </a:solidFill>
            </a:rPr>
            <a:t>JUSTIFICACIÓN</a:t>
          </a:r>
          <a:endParaRPr lang="en-US" sz="2500" kern="1200" dirty="0">
            <a:solidFill>
              <a:schemeClr val="tx1"/>
            </a:solidFill>
          </a:endParaRPr>
        </a:p>
      </dsp:txBody>
      <dsp:txXfrm>
        <a:off x="1057268" y="1731750"/>
        <a:ext cx="5916661" cy="486381"/>
      </dsp:txXfrm>
    </dsp:sp>
    <dsp:sp modelId="{88E36C76-B836-B549-959D-5C58DB2E0A91}">
      <dsp:nvSpPr>
        <dsp:cNvPr id="0" name=""/>
        <dsp:cNvSpPr/>
      </dsp:nvSpPr>
      <dsp:spPr>
        <a:xfrm>
          <a:off x="753280" y="1641964"/>
          <a:ext cx="607976" cy="60797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F56D8D-A844-684B-AD2A-69530C4847D3}">
      <dsp:nvSpPr>
        <dsp:cNvPr id="0" name=""/>
        <dsp:cNvSpPr/>
      </dsp:nvSpPr>
      <dsp:spPr>
        <a:xfrm>
          <a:off x="1134336" y="2461750"/>
          <a:ext cx="5839593" cy="486381"/>
        </a:xfrm>
        <a:prstGeom prst="rect">
          <a:avLst/>
        </a:prstGeom>
        <a:gradFill rotWithShape="0">
          <a:gsLst>
            <a:gs pos="0">
              <a:schemeClr val="accent1">
                <a:lumMod val="20000"/>
                <a:lumOff val="80000"/>
              </a:schemeClr>
            </a:gs>
            <a:gs pos="50000">
              <a:schemeClr val="accent1">
                <a:lumMod val="40000"/>
                <a:lumOff val="60000"/>
              </a:schemeClr>
            </a:gs>
            <a:gs pos="100000">
              <a:schemeClr val="accent5">
                <a:lumMod val="60000"/>
                <a:lumOff val="4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6065" tIns="63500" rIns="63500" bIns="63500" numCol="1" spcCol="1270" anchor="ctr" anchorCtr="0">
          <a:noAutofit/>
        </a:bodyPr>
        <a:lstStyle/>
        <a:p>
          <a:pPr lvl="0" algn="l" defTabSz="1111250">
            <a:lnSpc>
              <a:spcPct val="90000"/>
            </a:lnSpc>
            <a:spcBef>
              <a:spcPct val="0"/>
            </a:spcBef>
            <a:spcAft>
              <a:spcPct val="35000"/>
            </a:spcAft>
          </a:pPr>
          <a:r>
            <a:rPr lang="en-US" sz="2500" kern="1200" dirty="0" smtClean="0">
              <a:solidFill>
                <a:schemeClr val="tx1"/>
              </a:solidFill>
            </a:rPr>
            <a:t>OBJETIVOS</a:t>
          </a:r>
          <a:endParaRPr lang="en-US" sz="2500" kern="1200" dirty="0">
            <a:solidFill>
              <a:schemeClr val="tx1"/>
            </a:solidFill>
          </a:endParaRPr>
        </a:p>
      </dsp:txBody>
      <dsp:txXfrm>
        <a:off x="1134336" y="2461750"/>
        <a:ext cx="5839593" cy="486381"/>
      </dsp:txXfrm>
    </dsp:sp>
    <dsp:sp modelId="{9699AF1B-B7B6-AB45-8C29-ECED246A40E6}">
      <dsp:nvSpPr>
        <dsp:cNvPr id="0" name=""/>
        <dsp:cNvSpPr/>
      </dsp:nvSpPr>
      <dsp:spPr>
        <a:xfrm>
          <a:off x="830348" y="2371964"/>
          <a:ext cx="607976" cy="60797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0462EDB-3C36-4048-BDDD-E1E7371C2235}">
      <dsp:nvSpPr>
        <dsp:cNvPr id="0" name=""/>
        <dsp:cNvSpPr/>
      </dsp:nvSpPr>
      <dsp:spPr>
        <a:xfrm>
          <a:off x="1057268" y="3191750"/>
          <a:ext cx="5916661" cy="486381"/>
        </a:xfrm>
        <a:prstGeom prst="rect">
          <a:avLst/>
        </a:prstGeom>
        <a:gradFill rotWithShape="0">
          <a:gsLst>
            <a:gs pos="0">
              <a:schemeClr val="accent1">
                <a:lumMod val="20000"/>
                <a:lumOff val="80000"/>
              </a:schemeClr>
            </a:gs>
            <a:gs pos="50000">
              <a:schemeClr val="accent1">
                <a:lumMod val="40000"/>
                <a:lumOff val="60000"/>
              </a:schemeClr>
            </a:gs>
            <a:gs pos="100000">
              <a:schemeClr val="accent5">
                <a:lumMod val="60000"/>
                <a:lumOff val="4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6065" tIns="63500" rIns="63500" bIns="63500" numCol="1" spcCol="1270" anchor="ctr" anchorCtr="0">
          <a:noAutofit/>
        </a:bodyPr>
        <a:lstStyle/>
        <a:p>
          <a:pPr lvl="0" algn="l" defTabSz="1111250">
            <a:lnSpc>
              <a:spcPct val="90000"/>
            </a:lnSpc>
            <a:spcBef>
              <a:spcPct val="0"/>
            </a:spcBef>
            <a:spcAft>
              <a:spcPct val="35000"/>
            </a:spcAft>
          </a:pPr>
          <a:r>
            <a:rPr lang="en-US" sz="2500" kern="1200" dirty="0" smtClean="0">
              <a:solidFill>
                <a:schemeClr val="tx1"/>
              </a:solidFill>
            </a:rPr>
            <a:t>DESCRIPCIÓN DE LA ESTRUCTURA</a:t>
          </a:r>
          <a:endParaRPr lang="en-US" sz="2500" kern="1200" dirty="0">
            <a:solidFill>
              <a:schemeClr val="tx1"/>
            </a:solidFill>
          </a:endParaRPr>
        </a:p>
      </dsp:txBody>
      <dsp:txXfrm>
        <a:off x="1057268" y="3191750"/>
        <a:ext cx="5916661" cy="486381"/>
      </dsp:txXfrm>
    </dsp:sp>
    <dsp:sp modelId="{FF5C1503-FAF0-124C-9B64-66E3E44A3817}">
      <dsp:nvSpPr>
        <dsp:cNvPr id="0" name=""/>
        <dsp:cNvSpPr/>
      </dsp:nvSpPr>
      <dsp:spPr>
        <a:xfrm>
          <a:off x="753280" y="3101964"/>
          <a:ext cx="607976" cy="60797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2AD4AA6-2505-7E43-ADB0-DB7E698A761A}">
      <dsp:nvSpPr>
        <dsp:cNvPr id="0" name=""/>
        <dsp:cNvSpPr/>
      </dsp:nvSpPr>
      <dsp:spPr>
        <a:xfrm>
          <a:off x="815897" y="3921214"/>
          <a:ext cx="6158032" cy="486381"/>
        </a:xfrm>
        <a:prstGeom prst="rect">
          <a:avLst/>
        </a:prstGeom>
        <a:gradFill rotWithShape="0">
          <a:gsLst>
            <a:gs pos="0">
              <a:schemeClr val="accent1">
                <a:lumMod val="20000"/>
                <a:lumOff val="80000"/>
              </a:schemeClr>
            </a:gs>
            <a:gs pos="50000">
              <a:schemeClr val="accent1">
                <a:lumMod val="40000"/>
                <a:lumOff val="60000"/>
              </a:schemeClr>
            </a:gs>
            <a:gs pos="100000">
              <a:schemeClr val="accent5">
                <a:lumMod val="60000"/>
                <a:lumOff val="4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6065" tIns="63500" rIns="63500" bIns="63500" numCol="1" spcCol="1270" anchor="ctr" anchorCtr="0">
          <a:noAutofit/>
        </a:bodyPr>
        <a:lstStyle/>
        <a:p>
          <a:pPr lvl="0" algn="l" defTabSz="1111250">
            <a:lnSpc>
              <a:spcPct val="90000"/>
            </a:lnSpc>
            <a:spcBef>
              <a:spcPct val="0"/>
            </a:spcBef>
            <a:spcAft>
              <a:spcPct val="35000"/>
            </a:spcAft>
          </a:pPr>
          <a:r>
            <a:rPr lang="en-US" sz="2500" kern="1200" dirty="0" smtClean="0">
              <a:solidFill>
                <a:schemeClr val="tx1"/>
              </a:solidFill>
            </a:rPr>
            <a:t>MODELOS MATEMÁTICOS</a:t>
          </a:r>
          <a:endParaRPr lang="en-US" sz="2500" kern="1200" dirty="0">
            <a:solidFill>
              <a:schemeClr val="tx1"/>
            </a:solidFill>
          </a:endParaRPr>
        </a:p>
      </dsp:txBody>
      <dsp:txXfrm>
        <a:off x="815897" y="3921214"/>
        <a:ext cx="6158032" cy="486381"/>
      </dsp:txXfrm>
    </dsp:sp>
    <dsp:sp modelId="{80FAF4A8-0018-A94C-A619-CFB80898BCE8}">
      <dsp:nvSpPr>
        <dsp:cNvPr id="0" name=""/>
        <dsp:cNvSpPr/>
      </dsp:nvSpPr>
      <dsp:spPr>
        <a:xfrm>
          <a:off x="511909" y="3831428"/>
          <a:ext cx="607976" cy="60797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24F3244-B431-574C-BCAD-64227DDCE971}">
      <dsp:nvSpPr>
        <dsp:cNvPr id="0" name=""/>
        <dsp:cNvSpPr/>
      </dsp:nvSpPr>
      <dsp:spPr>
        <a:xfrm>
          <a:off x="375436" y="4622226"/>
          <a:ext cx="6598493" cy="486381"/>
        </a:xfrm>
        <a:prstGeom prst="rect">
          <a:avLst/>
        </a:prstGeom>
        <a:gradFill rotWithShape="0">
          <a:gsLst>
            <a:gs pos="0">
              <a:schemeClr val="accent1">
                <a:lumMod val="20000"/>
                <a:lumOff val="80000"/>
              </a:schemeClr>
            </a:gs>
            <a:gs pos="50000">
              <a:schemeClr val="accent1">
                <a:lumMod val="40000"/>
                <a:lumOff val="60000"/>
              </a:schemeClr>
            </a:gs>
            <a:gs pos="100000">
              <a:schemeClr val="accent5">
                <a:lumMod val="60000"/>
                <a:lumOff val="4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6065" tIns="63500" rIns="63500" bIns="63500" numCol="1" spcCol="1270" anchor="ctr" anchorCtr="0">
          <a:noAutofit/>
        </a:bodyPr>
        <a:lstStyle/>
        <a:p>
          <a:pPr lvl="0" algn="l" defTabSz="1111250">
            <a:lnSpc>
              <a:spcPct val="90000"/>
            </a:lnSpc>
            <a:spcBef>
              <a:spcPct val="0"/>
            </a:spcBef>
            <a:spcAft>
              <a:spcPct val="35000"/>
            </a:spcAft>
          </a:pPr>
          <a:r>
            <a:rPr lang="en-US" sz="2500" kern="1200" dirty="0" smtClean="0">
              <a:solidFill>
                <a:schemeClr val="tx1"/>
              </a:solidFill>
            </a:rPr>
            <a:t>ANÁLISIS DE RESULTADOS</a:t>
          </a:r>
          <a:endParaRPr lang="en-US" sz="2500" kern="1200" dirty="0">
            <a:solidFill>
              <a:schemeClr val="tx1"/>
            </a:solidFill>
          </a:endParaRPr>
        </a:p>
      </dsp:txBody>
      <dsp:txXfrm>
        <a:off x="375436" y="4622226"/>
        <a:ext cx="6598493" cy="486381"/>
      </dsp:txXfrm>
    </dsp:sp>
    <dsp:sp modelId="{1CFC1233-937C-A84C-8B05-1143DE60A09A}">
      <dsp:nvSpPr>
        <dsp:cNvPr id="0" name=""/>
        <dsp:cNvSpPr/>
      </dsp:nvSpPr>
      <dsp:spPr>
        <a:xfrm>
          <a:off x="71447" y="4561428"/>
          <a:ext cx="607976" cy="60797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47CB6-B4D6-3240-856C-6917A65F3870}">
      <dsp:nvSpPr>
        <dsp:cNvPr id="0" name=""/>
        <dsp:cNvSpPr/>
      </dsp:nvSpPr>
      <dsp:spPr>
        <a:xfrm rot="16200000">
          <a:off x="-1733752" y="2123017"/>
          <a:ext cx="4402054" cy="631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56793" bIns="0" numCol="1" spcCol="1270" anchor="t" anchorCtr="0">
          <a:noAutofit/>
        </a:bodyPr>
        <a:lstStyle/>
        <a:p>
          <a:pPr lvl="0" algn="ctr" defTabSz="1600200">
            <a:lnSpc>
              <a:spcPct val="90000"/>
            </a:lnSpc>
            <a:spcBef>
              <a:spcPct val="0"/>
            </a:spcBef>
            <a:spcAft>
              <a:spcPct val="35000"/>
            </a:spcAft>
          </a:pPr>
          <a:r>
            <a:rPr lang="en-US" sz="3600" kern="1200" dirty="0" smtClean="0"/>
            <a:t>OBJETIVO</a:t>
          </a:r>
          <a:r>
            <a:rPr lang="en-US" sz="3600" kern="1200" baseline="0" dirty="0" smtClean="0"/>
            <a:t> GENERAL </a:t>
          </a:r>
          <a:endParaRPr lang="en-US" sz="3600" kern="1200" dirty="0"/>
        </a:p>
      </dsp:txBody>
      <dsp:txXfrm>
        <a:off x="-1733752" y="2123017"/>
        <a:ext cx="4402054" cy="631324"/>
      </dsp:txXfrm>
    </dsp:sp>
    <dsp:sp modelId="{00C80AA8-A41E-1C48-8780-62383BF77119}">
      <dsp:nvSpPr>
        <dsp:cNvPr id="0" name=""/>
        <dsp:cNvSpPr/>
      </dsp:nvSpPr>
      <dsp:spPr>
        <a:xfrm>
          <a:off x="688219" y="235297"/>
          <a:ext cx="3225798" cy="4797050"/>
        </a:xfrm>
        <a:prstGeom prst="rect">
          <a:avLst/>
        </a:prstGeom>
        <a:gradFill rotWithShape="0">
          <a:gsLst>
            <a:gs pos="0">
              <a:schemeClr val="accent4">
                <a:lumMod val="60000"/>
                <a:lumOff val="40000"/>
              </a:schemeClr>
            </a:gs>
            <a:gs pos="50000">
              <a:schemeClr val="accent4">
                <a:lumMod val="40000"/>
                <a:lumOff val="60000"/>
              </a:schemeClr>
            </a:gs>
            <a:gs pos="100000">
              <a:schemeClr val="accent4">
                <a:lumMod val="20000"/>
                <a:lumOff val="8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556793" rIns="142240" bIns="142240" numCol="1" spcCol="1270" anchor="t" anchorCtr="0">
          <a:noAutofit/>
        </a:bodyPr>
        <a:lstStyle/>
        <a:p>
          <a:pPr marL="228600" lvl="1" indent="-228600" algn="just" defTabSz="889000">
            <a:lnSpc>
              <a:spcPct val="90000"/>
            </a:lnSpc>
            <a:spcBef>
              <a:spcPct val="0"/>
            </a:spcBef>
            <a:spcAft>
              <a:spcPct val="15000"/>
            </a:spcAft>
            <a:buChar char="••"/>
          </a:pPr>
          <a:r>
            <a:rPr lang="es-EC" sz="2000" b="0" kern="1200" dirty="0" smtClean="0">
              <a:solidFill>
                <a:schemeClr val="tx1"/>
              </a:solidFill>
              <a:latin typeface="Arial" panose="020B0604020202020204" pitchFamily="34" charset="0"/>
              <a:cs typeface="Arial" panose="020B0604020202020204" pitchFamily="34" charset="0"/>
            </a:rPr>
            <a:t>Realizar el análisis estructural al actual edificio Condominios Quito y proponer dos propuestas de reforzamiento para mejorar el comportamiento estructural ante posibles sismos posteriores, cumpliendo la Norma Ecuatoriana de la Construcción NEC-2015</a:t>
          </a:r>
          <a:endParaRPr lang="en-US" sz="2000" b="0" kern="1200" dirty="0">
            <a:solidFill>
              <a:schemeClr val="tx1"/>
            </a:solidFill>
          </a:endParaRPr>
        </a:p>
      </dsp:txBody>
      <dsp:txXfrm>
        <a:off x="688219" y="235297"/>
        <a:ext cx="3225798" cy="4797050"/>
      </dsp:txXfrm>
    </dsp:sp>
    <dsp:sp modelId="{6773CA29-D434-0D4B-BEBF-B7848C3634AA}">
      <dsp:nvSpPr>
        <dsp:cNvPr id="0" name=""/>
        <dsp:cNvSpPr/>
      </dsp:nvSpPr>
      <dsp:spPr>
        <a:xfrm flipH="1" flipV="1">
          <a:off x="319942" y="4690772"/>
          <a:ext cx="121353" cy="45720"/>
        </a:xfrm>
        <a:prstGeom prst="rect">
          <a:avLst/>
        </a:prstGeom>
        <a:solidFill>
          <a:schemeClr val="accent4">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7D353EC-3864-CF40-A9BE-8720DE0518FC}">
      <dsp:nvSpPr>
        <dsp:cNvPr id="0" name=""/>
        <dsp:cNvSpPr/>
      </dsp:nvSpPr>
      <dsp:spPr>
        <a:xfrm rot="16200000">
          <a:off x="1863443" y="2476189"/>
          <a:ext cx="5558165" cy="631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56793" bIns="0" numCol="1" spcCol="1270" anchor="t" anchorCtr="0">
          <a:noAutofit/>
        </a:bodyPr>
        <a:lstStyle/>
        <a:p>
          <a:pPr lvl="0" algn="r" defTabSz="1600200">
            <a:lnSpc>
              <a:spcPct val="90000"/>
            </a:lnSpc>
            <a:spcBef>
              <a:spcPct val="0"/>
            </a:spcBef>
            <a:spcAft>
              <a:spcPct val="35000"/>
            </a:spcAft>
          </a:pPr>
          <a:r>
            <a:rPr lang="en-US" sz="3600" kern="1200" dirty="0" smtClean="0"/>
            <a:t>OBJETIVO</a:t>
          </a:r>
          <a:r>
            <a:rPr lang="en-US" sz="3600" kern="1200" baseline="0" dirty="0" smtClean="0"/>
            <a:t> </a:t>
          </a:r>
          <a:r>
            <a:rPr lang="en-US" sz="3600" kern="1200" dirty="0" smtClean="0"/>
            <a:t>ESPECIFICO </a:t>
          </a:r>
          <a:endParaRPr lang="en-US" sz="3600" kern="1200" dirty="0"/>
        </a:p>
      </dsp:txBody>
      <dsp:txXfrm>
        <a:off x="1863443" y="2476189"/>
        <a:ext cx="5558165" cy="631324"/>
      </dsp:txXfrm>
    </dsp:sp>
    <dsp:sp modelId="{21DAC6CC-08DC-2A45-9E37-E66F320B43E1}">
      <dsp:nvSpPr>
        <dsp:cNvPr id="0" name=""/>
        <dsp:cNvSpPr/>
      </dsp:nvSpPr>
      <dsp:spPr>
        <a:xfrm>
          <a:off x="4898911" y="275219"/>
          <a:ext cx="5692537" cy="4883418"/>
        </a:xfrm>
        <a:prstGeom prst="rect">
          <a:avLst/>
        </a:prstGeom>
        <a:gradFill rotWithShape="0">
          <a:gsLst>
            <a:gs pos="0">
              <a:schemeClr val="accent5">
                <a:lumMod val="60000"/>
                <a:lumOff val="40000"/>
              </a:schemeClr>
            </a:gs>
            <a:gs pos="50000">
              <a:schemeClr val="accent5">
                <a:lumMod val="40000"/>
                <a:lumOff val="60000"/>
              </a:schemeClr>
            </a:gs>
            <a:gs pos="100000">
              <a:schemeClr val="accent5">
                <a:lumMod val="20000"/>
                <a:lumOff val="8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556793" rIns="142240" bIns="142240" numCol="1" spcCol="1270" anchor="t" anchorCtr="0">
          <a:noAutofit/>
        </a:bodyPr>
        <a:lstStyle/>
        <a:p>
          <a:pPr marL="228600" lvl="1" indent="-228600" algn="just" defTabSz="889000">
            <a:lnSpc>
              <a:spcPct val="90000"/>
            </a:lnSpc>
            <a:spcBef>
              <a:spcPct val="0"/>
            </a:spcBef>
            <a:spcAft>
              <a:spcPct val="15000"/>
            </a:spcAft>
            <a:buChar char="••"/>
          </a:pPr>
          <a:r>
            <a:rPr lang="es-EC" sz="2000" b="0" kern="1200" dirty="0" smtClean="0">
              <a:solidFill>
                <a:schemeClr val="tx1"/>
              </a:solidFill>
              <a:latin typeface="Arial" panose="020B0604020202020204" pitchFamily="34" charset="0"/>
              <a:cs typeface="Arial" panose="020B0604020202020204" pitchFamily="34" charset="0"/>
            </a:rPr>
            <a:t>Elaborar un modelamiento a la actual edificación a través de un software de análisis estructural para determinar las falencias estructurales que presenta el proyecto.</a:t>
          </a:r>
          <a:endParaRPr lang="en-US" sz="2000" b="0" kern="1200" dirty="0">
            <a:solidFill>
              <a:schemeClr val="tx1"/>
            </a:solidFill>
          </a:endParaRPr>
        </a:p>
        <a:p>
          <a:pPr marL="228600" lvl="1" indent="-228600" algn="just" defTabSz="889000">
            <a:lnSpc>
              <a:spcPct val="90000"/>
            </a:lnSpc>
            <a:spcBef>
              <a:spcPct val="0"/>
            </a:spcBef>
            <a:spcAft>
              <a:spcPct val="15000"/>
            </a:spcAft>
            <a:buChar char="••"/>
          </a:pPr>
          <a:r>
            <a:rPr lang="es-EC" sz="2000" b="0" kern="1200" dirty="0" smtClean="0">
              <a:solidFill>
                <a:schemeClr val="tx1"/>
              </a:solidFill>
              <a:latin typeface="Arial" panose="020B0604020202020204" pitchFamily="34" charset="0"/>
              <a:cs typeface="Arial" panose="020B0604020202020204" pitchFamily="34" charset="0"/>
            </a:rPr>
            <a:t>Realizar el análisis sísmico de la estructura para determinar los desplazamientos provocados por la acción sísmica.</a:t>
          </a:r>
          <a:endParaRPr lang="en-US" sz="2000" b="0" kern="1200" dirty="0">
            <a:solidFill>
              <a:schemeClr val="tx1"/>
            </a:solidFill>
            <a:latin typeface="Arial" panose="020B0604020202020204" pitchFamily="34" charset="0"/>
            <a:cs typeface="Arial" panose="020B0604020202020204" pitchFamily="34" charset="0"/>
          </a:endParaRPr>
        </a:p>
        <a:p>
          <a:pPr marL="228600" lvl="1" indent="-228600" algn="just" defTabSz="889000">
            <a:lnSpc>
              <a:spcPct val="90000"/>
            </a:lnSpc>
            <a:spcBef>
              <a:spcPct val="0"/>
            </a:spcBef>
            <a:spcAft>
              <a:spcPct val="15000"/>
            </a:spcAft>
            <a:buChar char="••"/>
          </a:pPr>
          <a:r>
            <a:rPr lang="es-EC" sz="2000" b="0" kern="1200" dirty="0" smtClean="0">
              <a:solidFill>
                <a:schemeClr val="tx1"/>
              </a:solidFill>
              <a:latin typeface="Arial" panose="020B0604020202020204" pitchFamily="34" charset="0"/>
              <a:cs typeface="Arial" panose="020B0604020202020204" pitchFamily="34" charset="0"/>
            </a:rPr>
            <a:t>Proponer dos modelos matemáticos analíticos ajustándonos a los requerimientos actuales propuestos por la NEC-2015 para obtener un mejor comportamiento estructural.</a:t>
          </a:r>
          <a:endParaRPr lang="en-US" sz="2000" b="0" kern="1200" dirty="0">
            <a:solidFill>
              <a:schemeClr val="tx1"/>
            </a:solidFill>
            <a:latin typeface="Arial" panose="020B0604020202020204" pitchFamily="34" charset="0"/>
            <a:cs typeface="Arial" panose="020B0604020202020204" pitchFamily="34" charset="0"/>
          </a:endParaRPr>
        </a:p>
        <a:p>
          <a:pPr marL="228600" lvl="1" indent="-228600" algn="just" defTabSz="889000">
            <a:lnSpc>
              <a:spcPct val="90000"/>
            </a:lnSpc>
            <a:spcBef>
              <a:spcPct val="0"/>
            </a:spcBef>
            <a:spcAft>
              <a:spcPct val="15000"/>
            </a:spcAft>
            <a:buChar char="••"/>
          </a:pPr>
          <a:r>
            <a:rPr lang="es-EC" sz="2000" b="0" kern="1200" dirty="0" smtClean="0">
              <a:solidFill>
                <a:schemeClr val="tx1"/>
              </a:solidFill>
              <a:latin typeface="Arial" panose="020B0604020202020204" pitchFamily="34" charset="0"/>
              <a:cs typeface="Arial" panose="020B0604020202020204" pitchFamily="34" charset="0"/>
            </a:rPr>
            <a:t>Evaluar los resultados obtenidos mediante una comparación técnica-económica a las propuestas de reforzamiento planteadas.</a:t>
          </a:r>
          <a:endParaRPr lang="en-US" sz="2000" b="0" kern="1200" dirty="0">
            <a:solidFill>
              <a:schemeClr val="tx1"/>
            </a:solidFill>
            <a:latin typeface="Arial" panose="020B0604020202020204" pitchFamily="34" charset="0"/>
            <a:cs typeface="Arial" panose="020B0604020202020204" pitchFamily="34" charset="0"/>
          </a:endParaRPr>
        </a:p>
      </dsp:txBody>
      <dsp:txXfrm>
        <a:off x="4898911" y="275219"/>
        <a:ext cx="5692537" cy="4883418"/>
      </dsp:txXfrm>
    </dsp:sp>
    <dsp:sp modelId="{ED1ED9E2-2ECA-7248-9031-D1067736B76B}">
      <dsp:nvSpPr>
        <dsp:cNvPr id="0" name=""/>
        <dsp:cNvSpPr/>
      </dsp:nvSpPr>
      <dsp:spPr>
        <a:xfrm>
          <a:off x="4557436" y="4778093"/>
          <a:ext cx="45720" cy="45720"/>
        </a:xfrm>
        <a:prstGeom prst="rect">
          <a:avLst/>
        </a:prstGeom>
        <a:solidFill>
          <a:schemeClr val="accent4">
            <a:tint val="50000"/>
            <a:hueOff val="11447524"/>
            <a:satOff val="-60156"/>
            <a:lumOff val="-4353"/>
            <a:alphaOff val="0"/>
          </a:schemeClr>
        </a:solidFill>
        <a:ln>
          <a:noFill/>
        </a:ln>
        <a:effectLst/>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B4EC2-CC7C-CF40-B6B7-E12D1E618064}">
      <dsp:nvSpPr>
        <dsp:cNvPr id="0" name=""/>
        <dsp:cNvSpPr/>
      </dsp:nvSpPr>
      <dsp:spPr>
        <a:xfrm>
          <a:off x="116889" y="0"/>
          <a:ext cx="3031728" cy="1323841"/>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s-ES_tradnl" sz="1800" b="1" kern="1200" noProof="0" dirty="0" smtClean="0">
              <a:solidFill>
                <a:schemeClr val="tx1"/>
              </a:solidFill>
            </a:rPr>
            <a:t>Filosofía de diseño</a:t>
          </a:r>
          <a:endParaRPr lang="es-ES_tradnl" sz="1800" b="1" kern="1200" noProof="0" dirty="0">
            <a:solidFill>
              <a:schemeClr val="tx1"/>
            </a:solidFill>
          </a:endParaRPr>
        </a:p>
      </dsp:txBody>
      <dsp:txXfrm>
        <a:off x="778810" y="0"/>
        <a:ext cx="1707887" cy="1323841"/>
      </dsp:txXfrm>
    </dsp:sp>
    <dsp:sp modelId="{98C09D56-B70F-E443-9B0B-798056DDED1A}">
      <dsp:nvSpPr>
        <dsp:cNvPr id="0" name=""/>
        <dsp:cNvSpPr/>
      </dsp:nvSpPr>
      <dsp:spPr>
        <a:xfrm>
          <a:off x="3206272" y="112916"/>
          <a:ext cx="2746970" cy="1098788"/>
        </a:xfrm>
        <a:prstGeom prst="chevron">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s-ES_tradnl" sz="2400" kern="1200" noProof="0" dirty="0" smtClean="0"/>
            <a:t>Probabilidad</a:t>
          </a:r>
          <a:r>
            <a:rPr lang="es-ES_tradnl" sz="2400" kern="1200" baseline="0" noProof="0" dirty="0" smtClean="0"/>
            <a:t> de 10 % para 50 años</a:t>
          </a:r>
          <a:endParaRPr lang="es-ES_tradnl" sz="2400" kern="1200" noProof="0" dirty="0"/>
        </a:p>
      </dsp:txBody>
      <dsp:txXfrm>
        <a:off x="3755666" y="112916"/>
        <a:ext cx="1648182" cy="1098788"/>
      </dsp:txXfrm>
    </dsp:sp>
    <dsp:sp modelId="{FC7DAD30-13A7-D740-BF0D-D3831F34CD5E}">
      <dsp:nvSpPr>
        <dsp:cNvPr id="0" name=""/>
        <dsp:cNvSpPr/>
      </dsp:nvSpPr>
      <dsp:spPr>
        <a:xfrm>
          <a:off x="5568666" y="112916"/>
          <a:ext cx="3360369" cy="1098788"/>
        </a:xfrm>
        <a:prstGeom prst="chevron">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s-ES_tradnl" sz="2400" kern="1200" noProof="0" dirty="0" smtClean="0"/>
            <a:t>Período</a:t>
          </a:r>
          <a:r>
            <a:rPr lang="es-ES_tradnl" sz="2400" kern="1200" baseline="0" noProof="0" dirty="0" smtClean="0"/>
            <a:t> de retorno de 475 años </a:t>
          </a:r>
          <a:endParaRPr lang="es-ES_tradnl" sz="2400" kern="1200" noProof="0" dirty="0"/>
        </a:p>
      </dsp:txBody>
      <dsp:txXfrm>
        <a:off x="6118060" y="112916"/>
        <a:ext cx="2261581" cy="1098788"/>
      </dsp:txXfrm>
    </dsp:sp>
    <dsp:sp modelId="{BF0713E9-733B-F747-9D30-CFFBABD88F3C}">
      <dsp:nvSpPr>
        <dsp:cNvPr id="0" name=""/>
        <dsp:cNvSpPr/>
      </dsp:nvSpPr>
      <dsp:spPr>
        <a:xfrm>
          <a:off x="116889" y="1436983"/>
          <a:ext cx="2947300" cy="1323841"/>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s-ES_tradnl" sz="1800" b="1" kern="1200" noProof="0" dirty="0" smtClean="0">
              <a:solidFill>
                <a:schemeClr val="tx1"/>
              </a:solidFill>
            </a:rPr>
            <a:t>Caracterización</a:t>
          </a:r>
          <a:endParaRPr lang="es-ES_tradnl" sz="1800" b="1" kern="1200" noProof="0" dirty="0">
            <a:solidFill>
              <a:schemeClr val="tx1"/>
            </a:solidFill>
          </a:endParaRPr>
        </a:p>
      </dsp:txBody>
      <dsp:txXfrm>
        <a:off x="778810" y="1436983"/>
        <a:ext cx="1623459" cy="1323841"/>
      </dsp:txXfrm>
    </dsp:sp>
    <dsp:sp modelId="{40EB2E6A-8C42-954B-8D4A-69926CB9747C}">
      <dsp:nvSpPr>
        <dsp:cNvPr id="0" name=""/>
        <dsp:cNvSpPr/>
      </dsp:nvSpPr>
      <dsp:spPr>
        <a:xfrm>
          <a:off x="3121844" y="1622095"/>
          <a:ext cx="3140886" cy="1098788"/>
        </a:xfrm>
        <a:prstGeom prst="chevron">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s-EC" sz="2400" kern="1200" dirty="0" smtClean="0"/>
            <a:t>Espectro de respuesta para diseño</a:t>
          </a:r>
          <a:endParaRPr lang="en-US" sz="2400" kern="1200" dirty="0"/>
        </a:p>
      </dsp:txBody>
      <dsp:txXfrm>
        <a:off x="3671238" y="1622095"/>
        <a:ext cx="2042098" cy="1098788"/>
      </dsp:txXfrm>
    </dsp:sp>
    <dsp:sp modelId="{A4E77A25-A8DF-A740-8DBB-6894E3F9043D}">
      <dsp:nvSpPr>
        <dsp:cNvPr id="0" name=""/>
        <dsp:cNvSpPr/>
      </dsp:nvSpPr>
      <dsp:spPr>
        <a:xfrm>
          <a:off x="5878154" y="1622095"/>
          <a:ext cx="3360369" cy="1098788"/>
        </a:xfrm>
        <a:prstGeom prst="chevron">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s-EC" sz="2400" kern="1200" dirty="0" smtClean="0"/>
            <a:t>Acelerogramas con propiedades dinámicas </a:t>
          </a:r>
          <a:endParaRPr lang="en-US" sz="2400" kern="1200" dirty="0"/>
        </a:p>
      </dsp:txBody>
      <dsp:txXfrm>
        <a:off x="6427548" y="1622095"/>
        <a:ext cx="2261581" cy="1098788"/>
      </dsp:txXfrm>
    </dsp:sp>
    <dsp:sp modelId="{30286CB5-1F9D-094B-8023-E78DA7611EC9}">
      <dsp:nvSpPr>
        <dsp:cNvPr id="0" name=""/>
        <dsp:cNvSpPr/>
      </dsp:nvSpPr>
      <dsp:spPr>
        <a:xfrm>
          <a:off x="110403" y="2913926"/>
          <a:ext cx="2735188" cy="1323841"/>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tx1"/>
              </a:solidFill>
            </a:rPr>
            <a:t>Obejtivos</a:t>
          </a:r>
          <a:endParaRPr lang="en-US" sz="1800" kern="1200" dirty="0">
            <a:solidFill>
              <a:schemeClr val="tx1"/>
            </a:solidFill>
          </a:endParaRPr>
        </a:p>
      </dsp:txBody>
      <dsp:txXfrm>
        <a:off x="772324" y="2913926"/>
        <a:ext cx="1411347" cy="1323841"/>
      </dsp:txXfrm>
    </dsp:sp>
    <dsp:sp modelId="{58A0E167-F2BE-CE48-AA87-8956F9C07E4E}">
      <dsp:nvSpPr>
        <dsp:cNvPr id="0" name=""/>
        <dsp:cNvSpPr/>
      </dsp:nvSpPr>
      <dsp:spPr>
        <a:xfrm>
          <a:off x="2909731" y="2912050"/>
          <a:ext cx="4942789" cy="1312227"/>
        </a:xfrm>
        <a:prstGeom prst="chevron">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just" defTabSz="666750">
            <a:lnSpc>
              <a:spcPct val="90000"/>
            </a:lnSpc>
            <a:spcBef>
              <a:spcPct val="0"/>
            </a:spcBef>
            <a:spcAft>
              <a:spcPct val="35000"/>
            </a:spcAft>
          </a:pPr>
          <a:r>
            <a:rPr lang="es-EC" sz="1500" kern="1200" dirty="0" smtClean="0"/>
            <a:t>Prevenir daños en elementos no estructurales y estructurales, ante terremotos pequeños y frecuentes;</a:t>
          </a:r>
          <a:r>
            <a:rPr lang="es-EC" sz="1500" kern="1200" baseline="0" dirty="0" smtClean="0"/>
            <a:t> </a:t>
          </a:r>
          <a:r>
            <a:rPr lang="es-EC" sz="1500" kern="1200" dirty="0" smtClean="0"/>
            <a:t>daños estructurales graves y controlar daños no estructurales, ante terremotos moderados y poco frecuentes.</a:t>
          </a:r>
          <a:endParaRPr lang="en-US" sz="1500" kern="1200" dirty="0"/>
        </a:p>
      </dsp:txBody>
      <dsp:txXfrm>
        <a:off x="3565845" y="2912050"/>
        <a:ext cx="3630562" cy="1312227"/>
      </dsp:txXfrm>
    </dsp:sp>
    <dsp:sp modelId="{FCE48595-93CD-4E42-B030-5A175A7A85CD}">
      <dsp:nvSpPr>
        <dsp:cNvPr id="0" name=""/>
        <dsp:cNvSpPr/>
      </dsp:nvSpPr>
      <dsp:spPr>
        <a:xfrm>
          <a:off x="7467944" y="3018769"/>
          <a:ext cx="2746970" cy="1098788"/>
        </a:xfrm>
        <a:prstGeom prst="chevron">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just" defTabSz="666750">
            <a:lnSpc>
              <a:spcPct val="90000"/>
            </a:lnSpc>
            <a:spcBef>
              <a:spcPct val="0"/>
            </a:spcBef>
            <a:spcAft>
              <a:spcPct val="35000"/>
            </a:spcAft>
          </a:pPr>
          <a:r>
            <a:rPr lang="es-EC" sz="1500" kern="1200" dirty="0" smtClean="0"/>
            <a:t>Evitar el colapso ante terremotos severos.</a:t>
          </a:r>
        </a:p>
      </dsp:txBody>
      <dsp:txXfrm>
        <a:off x="8017338" y="3018769"/>
        <a:ext cx="1648182" cy="1098788"/>
      </dsp:txXfrm>
    </dsp:sp>
    <dsp:sp modelId="{5C3717CE-26CB-8845-B0B0-D293A730921A}">
      <dsp:nvSpPr>
        <dsp:cNvPr id="0" name=""/>
        <dsp:cNvSpPr/>
      </dsp:nvSpPr>
      <dsp:spPr>
        <a:xfrm>
          <a:off x="94947" y="4359561"/>
          <a:ext cx="3309603" cy="1323841"/>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17780" rIns="0" bIns="17780" numCol="1" spcCol="1270" anchor="ctr" anchorCtr="0">
          <a:noAutofit/>
        </a:bodyPr>
        <a:lstStyle/>
        <a:p>
          <a:pPr lvl="0" algn="just" defTabSz="1244600">
            <a:lnSpc>
              <a:spcPct val="90000"/>
            </a:lnSpc>
            <a:spcBef>
              <a:spcPct val="0"/>
            </a:spcBef>
            <a:spcAft>
              <a:spcPct val="35000"/>
            </a:spcAft>
          </a:pPr>
          <a:r>
            <a:rPr lang="es-EC" sz="2800" kern="1200" dirty="0" smtClean="0">
              <a:solidFill>
                <a:schemeClr val="tx1"/>
              </a:solidFill>
            </a:rPr>
            <a:t>Se consigue para</a:t>
          </a:r>
          <a:r>
            <a:rPr lang="es-EC" sz="2800" kern="1200" baseline="0" dirty="0" smtClean="0">
              <a:solidFill>
                <a:schemeClr val="tx1"/>
              </a:solidFill>
            </a:rPr>
            <a:t> que:</a:t>
          </a:r>
          <a:endParaRPr lang="es-EC" sz="2800" kern="1200" dirty="0" smtClean="0">
            <a:solidFill>
              <a:schemeClr val="tx1"/>
            </a:solidFill>
          </a:endParaRPr>
        </a:p>
      </dsp:txBody>
      <dsp:txXfrm>
        <a:off x="756868" y="4359561"/>
        <a:ext cx="1985762" cy="1323841"/>
      </dsp:txXfrm>
    </dsp:sp>
    <dsp:sp modelId="{73364FAE-CC1B-CC46-919F-8EF3929141F6}">
      <dsp:nvSpPr>
        <dsp:cNvPr id="0" name=""/>
        <dsp:cNvSpPr/>
      </dsp:nvSpPr>
      <dsp:spPr>
        <a:xfrm>
          <a:off x="3033972" y="4375052"/>
          <a:ext cx="3994534" cy="1291999"/>
        </a:xfrm>
        <a:prstGeom prst="chevron">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just" defTabSz="800100">
            <a:lnSpc>
              <a:spcPct val="90000"/>
            </a:lnSpc>
            <a:spcBef>
              <a:spcPct val="0"/>
            </a:spcBef>
            <a:spcAft>
              <a:spcPct val="35000"/>
            </a:spcAft>
          </a:pPr>
          <a:r>
            <a:rPr lang="es-EC" sz="1800" kern="1200" dirty="0" smtClean="0"/>
            <a:t>Tenga la capacidad para resistir las fuerzas especificadas por esta norma.</a:t>
          </a:r>
          <a:endParaRPr lang="en-US" sz="2000" kern="1200" dirty="0" smtClean="0"/>
        </a:p>
      </dsp:txBody>
      <dsp:txXfrm>
        <a:off x="3679972" y="4375052"/>
        <a:ext cx="2702535" cy="1291999"/>
      </dsp:txXfrm>
    </dsp:sp>
    <dsp:sp modelId="{EC017461-A6FB-B744-86B3-FE4E20DBD163}">
      <dsp:nvSpPr>
        <dsp:cNvPr id="0" name=""/>
        <dsp:cNvSpPr/>
      </dsp:nvSpPr>
      <dsp:spPr>
        <a:xfrm>
          <a:off x="6659836" y="4457582"/>
          <a:ext cx="3358308" cy="1098788"/>
        </a:xfrm>
        <a:prstGeom prst="chevron">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just" defTabSz="711200">
            <a:lnSpc>
              <a:spcPct val="90000"/>
            </a:lnSpc>
            <a:spcBef>
              <a:spcPct val="0"/>
            </a:spcBef>
            <a:spcAft>
              <a:spcPct val="35000"/>
            </a:spcAft>
          </a:pPr>
          <a:r>
            <a:rPr lang="es-EC" sz="1600" kern="1200" dirty="0" smtClean="0"/>
            <a:t>Presente las derivas de piso, ante dichas cargas, inferiores a las admisibles.</a:t>
          </a:r>
          <a:endParaRPr lang="en-US" sz="2000" kern="1200" dirty="0" smtClean="0"/>
        </a:p>
      </dsp:txBody>
      <dsp:txXfrm>
        <a:off x="7209230" y="4457582"/>
        <a:ext cx="2259520" cy="10987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E4B86D-75A2-3243-A195-AF69FFB24FBE}">
      <dsp:nvSpPr>
        <dsp:cNvPr id="0" name=""/>
        <dsp:cNvSpPr/>
      </dsp:nvSpPr>
      <dsp:spPr>
        <a:xfrm>
          <a:off x="122" y="1732533"/>
          <a:ext cx="2898754" cy="144937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kern="1200" dirty="0" smtClean="0">
              <a:solidFill>
                <a:schemeClr val="tx1"/>
              </a:solidFill>
            </a:rPr>
            <a:t>Límites permisibles de las derivas de los pisos</a:t>
          </a:r>
          <a:endParaRPr lang="en-US" sz="2000" kern="1200" dirty="0">
            <a:solidFill>
              <a:schemeClr val="tx1"/>
            </a:solidFill>
          </a:endParaRPr>
        </a:p>
      </dsp:txBody>
      <dsp:txXfrm>
        <a:off x="42573" y="1774984"/>
        <a:ext cx="2813852" cy="1364475"/>
      </dsp:txXfrm>
    </dsp:sp>
    <dsp:sp modelId="{3F44204B-91B2-2649-8263-3B1FC14377D3}">
      <dsp:nvSpPr>
        <dsp:cNvPr id="0" name=""/>
        <dsp:cNvSpPr/>
      </dsp:nvSpPr>
      <dsp:spPr>
        <a:xfrm rot="19457599">
          <a:off x="2764661" y="2013983"/>
          <a:ext cx="1427930" cy="53085"/>
        </a:xfrm>
        <a:custGeom>
          <a:avLst/>
          <a:gdLst/>
          <a:ahLst/>
          <a:cxnLst/>
          <a:rect l="0" t="0" r="0" b="0"/>
          <a:pathLst>
            <a:path>
              <a:moveTo>
                <a:pt x="0" y="26542"/>
              </a:moveTo>
              <a:lnTo>
                <a:pt x="1427930" y="26542"/>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42928" y="2004827"/>
        <a:ext cx="71396" cy="71396"/>
      </dsp:txXfrm>
    </dsp:sp>
    <dsp:sp modelId="{0249D6A0-3498-5D40-9B88-C14C918EDA6E}">
      <dsp:nvSpPr>
        <dsp:cNvPr id="0" name=""/>
        <dsp:cNvSpPr/>
      </dsp:nvSpPr>
      <dsp:spPr>
        <a:xfrm>
          <a:off x="4058377" y="899141"/>
          <a:ext cx="2898754" cy="144937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just" defTabSz="889000">
            <a:lnSpc>
              <a:spcPct val="90000"/>
            </a:lnSpc>
            <a:spcBef>
              <a:spcPct val="0"/>
            </a:spcBef>
            <a:spcAft>
              <a:spcPct val="35000"/>
            </a:spcAft>
          </a:pPr>
          <a:r>
            <a:rPr lang="es-EC" sz="2000" kern="1200" dirty="0" smtClean="0">
              <a:solidFill>
                <a:schemeClr val="tx1"/>
              </a:solidFill>
            </a:rPr>
            <a:t>La deriva máxima para cualquier piso no excederá los límites de deriva inelástica establecidos.</a:t>
          </a:r>
          <a:endParaRPr lang="en-US" sz="2000" kern="1200" dirty="0">
            <a:solidFill>
              <a:schemeClr val="tx1"/>
            </a:solidFill>
          </a:endParaRPr>
        </a:p>
      </dsp:txBody>
      <dsp:txXfrm>
        <a:off x="4100828" y="941592"/>
        <a:ext cx="2813852" cy="1364475"/>
      </dsp:txXfrm>
    </dsp:sp>
    <dsp:sp modelId="{3B5B0520-914A-1C41-B4A8-AB1441FF48D9}">
      <dsp:nvSpPr>
        <dsp:cNvPr id="0" name=""/>
        <dsp:cNvSpPr/>
      </dsp:nvSpPr>
      <dsp:spPr>
        <a:xfrm rot="2142401">
          <a:off x="2764661" y="2847374"/>
          <a:ext cx="1427930" cy="53085"/>
        </a:xfrm>
        <a:custGeom>
          <a:avLst/>
          <a:gdLst/>
          <a:ahLst/>
          <a:cxnLst/>
          <a:rect l="0" t="0" r="0" b="0"/>
          <a:pathLst>
            <a:path>
              <a:moveTo>
                <a:pt x="0" y="26542"/>
              </a:moveTo>
              <a:lnTo>
                <a:pt x="1427930" y="26542"/>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42928" y="2838219"/>
        <a:ext cx="71396" cy="71396"/>
      </dsp:txXfrm>
    </dsp:sp>
    <dsp:sp modelId="{B47F2982-9E80-5A4C-9053-71CC1C498C8B}">
      <dsp:nvSpPr>
        <dsp:cNvPr id="0" name=""/>
        <dsp:cNvSpPr/>
      </dsp:nvSpPr>
      <dsp:spPr>
        <a:xfrm>
          <a:off x="4058377" y="2565925"/>
          <a:ext cx="2898754" cy="144937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just" defTabSz="889000">
            <a:lnSpc>
              <a:spcPct val="90000"/>
            </a:lnSpc>
            <a:spcBef>
              <a:spcPct val="0"/>
            </a:spcBef>
            <a:spcAft>
              <a:spcPct val="35000"/>
            </a:spcAft>
          </a:pPr>
          <a:r>
            <a:rPr lang="es-EC" sz="2000" kern="1200" dirty="0" smtClean="0">
              <a:solidFill>
                <a:schemeClr val="tx1"/>
              </a:solidFill>
            </a:rPr>
            <a:t>La deriva máxima se expresa como un porcentaje de la altura de piso.</a:t>
          </a:r>
          <a:endParaRPr lang="en-US" sz="2000" kern="1200" dirty="0">
            <a:solidFill>
              <a:schemeClr val="tx1"/>
            </a:solidFill>
          </a:endParaRPr>
        </a:p>
      </dsp:txBody>
      <dsp:txXfrm>
        <a:off x="4100828" y="2608376"/>
        <a:ext cx="2813852" cy="13644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9B789-C192-7E41-A041-4C88A26ADF0B}">
      <dsp:nvSpPr>
        <dsp:cNvPr id="0" name=""/>
        <dsp:cNvSpPr/>
      </dsp:nvSpPr>
      <dsp:spPr>
        <a:xfrm rot="5400000">
          <a:off x="1229435" y="1448907"/>
          <a:ext cx="1158180" cy="1399608"/>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0CBB28F-0A61-9B40-B33E-E5ABE962B5BC}">
      <dsp:nvSpPr>
        <dsp:cNvPr id="0" name=""/>
        <dsp:cNvSpPr/>
      </dsp:nvSpPr>
      <dsp:spPr>
        <a:xfrm>
          <a:off x="497826" y="401440"/>
          <a:ext cx="2259963" cy="1119032"/>
        </a:xfrm>
        <a:prstGeom prst="roundRect">
          <a:avLst>
            <a:gd name="adj" fmla="val 166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kern="1200" dirty="0" smtClean="0"/>
            <a:t>Espectro de respuesta</a:t>
          </a:r>
          <a:endParaRPr lang="en-US" sz="2800" kern="1200" dirty="0"/>
        </a:p>
      </dsp:txBody>
      <dsp:txXfrm>
        <a:off x="552462" y="456076"/>
        <a:ext cx="2150691" cy="1009760"/>
      </dsp:txXfrm>
    </dsp:sp>
    <dsp:sp modelId="{79C856DE-FE4B-ED40-819A-53D1F4514ED9}">
      <dsp:nvSpPr>
        <dsp:cNvPr id="0" name=""/>
        <dsp:cNvSpPr/>
      </dsp:nvSpPr>
      <dsp:spPr>
        <a:xfrm>
          <a:off x="2752851" y="401444"/>
          <a:ext cx="8136401" cy="995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28600" lvl="1" indent="-228600" algn="just" defTabSz="977900">
            <a:lnSpc>
              <a:spcPct val="90000"/>
            </a:lnSpc>
            <a:spcBef>
              <a:spcPct val="0"/>
            </a:spcBef>
            <a:spcAft>
              <a:spcPct val="15000"/>
            </a:spcAft>
            <a:buChar char="••"/>
          </a:pPr>
          <a:r>
            <a:rPr lang="es-EC" sz="2200" kern="1200" dirty="0" smtClean="0"/>
            <a:t>Se usará el espectro sísmico de respuesta elástico en aceleraciones o se construirá el espectro mediante las curvas de peligro sísmico.</a:t>
          </a:r>
          <a:endParaRPr lang="en-US" sz="2200" kern="1200" dirty="0"/>
        </a:p>
      </dsp:txBody>
      <dsp:txXfrm>
        <a:off x="2752851" y="401444"/>
        <a:ext cx="8136401" cy="995986"/>
      </dsp:txXfrm>
    </dsp:sp>
    <dsp:sp modelId="{ECD1F647-CB1F-D243-9DB2-7197177C7C47}">
      <dsp:nvSpPr>
        <dsp:cNvPr id="0" name=""/>
        <dsp:cNvSpPr/>
      </dsp:nvSpPr>
      <dsp:spPr>
        <a:xfrm>
          <a:off x="2549781" y="1982157"/>
          <a:ext cx="2212276" cy="1129369"/>
        </a:xfrm>
        <a:prstGeom prst="roundRect">
          <a:avLst>
            <a:gd name="adj" fmla="val 166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_tradnl" sz="2800" kern="1200" noProof="0" dirty="0" smtClean="0"/>
            <a:t>Número de modos</a:t>
          </a:r>
          <a:r>
            <a:rPr lang="es-ES_tradnl" sz="2800" kern="1200" baseline="0" noProof="0" dirty="0" smtClean="0"/>
            <a:t> </a:t>
          </a:r>
          <a:endParaRPr lang="es-ES_tradnl" sz="2800" kern="1200" noProof="0" dirty="0"/>
        </a:p>
      </dsp:txBody>
      <dsp:txXfrm>
        <a:off x="2604922" y="2037298"/>
        <a:ext cx="2101994" cy="1019087"/>
      </dsp:txXfrm>
    </dsp:sp>
    <dsp:sp modelId="{8F5C7085-6757-7845-8186-27D460AB49B1}">
      <dsp:nvSpPr>
        <dsp:cNvPr id="0" name=""/>
        <dsp:cNvSpPr/>
      </dsp:nvSpPr>
      <dsp:spPr>
        <a:xfrm>
          <a:off x="4932234" y="1924313"/>
          <a:ext cx="6339535" cy="1946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171450" lvl="1" indent="-171450" algn="just" defTabSz="844550">
            <a:lnSpc>
              <a:spcPct val="90000"/>
            </a:lnSpc>
            <a:spcBef>
              <a:spcPct val="0"/>
            </a:spcBef>
            <a:spcAft>
              <a:spcPct val="15000"/>
            </a:spcAft>
            <a:buChar char="••"/>
          </a:pPr>
          <a:r>
            <a:rPr lang="es-EC" sz="1900" kern="1200" dirty="0" smtClean="0"/>
            <a:t>Que contribuyan significativamente a la respuesta total de la estructura, mediante los varios períodos de vibración.</a:t>
          </a:r>
          <a:endParaRPr lang="en-US" sz="1900" kern="1200" dirty="0"/>
        </a:p>
        <a:p>
          <a:pPr marL="171450" lvl="1" indent="-171450" algn="just" defTabSz="844550">
            <a:lnSpc>
              <a:spcPct val="90000"/>
            </a:lnSpc>
            <a:spcBef>
              <a:spcPct val="0"/>
            </a:spcBef>
            <a:spcAft>
              <a:spcPct val="15000"/>
            </a:spcAft>
            <a:buChar char="••"/>
          </a:pPr>
          <a:r>
            <a:rPr lang="es-EC" sz="1900" kern="1200" dirty="0" smtClean="0"/>
            <a:t>Que</a:t>
          </a:r>
          <a:r>
            <a:rPr lang="es-EC" sz="1900" kern="1200" baseline="0" dirty="0" smtClean="0"/>
            <a:t> </a:t>
          </a:r>
          <a:r>
            <a:rPr lang="es-EC" sz="1900" kern="1200" dirty="0" smtClean="0"/>
            <a:t>involucren la participación de una masa modal acumulada de al menos el 90% de la masa total de la estructura, en cada una de las direcciones horizontales principales consideradas. </a:t>
          </a:r>
          <a:endParaRPr lang="en-US" sz="1900" kern="1200" dirty="0"/>
        </a:p>
      </dsp:txBody>
      <dsp:txXfrm>
        <a:off x="4932234" y="1924313"/>
        <a:ext cx="6339535" cy="19462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C88EB-7CDA-674F-A460-EB824AC21FC3}">
      <dsp:nvSpPr>
        <dsp:cNvPr id="0" name=""/>
        <dsp:cNvSpPr/>
      </dsp:nvSpPr>
      <dsp:spPr>
        <a:xfrm>
          <a:off x="0" y="305225"/>
          <a:ext cx="5658134" cy="4284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1D477-6774-2B4E-BA07-6EC2BCD365CB}">
      <dsp:nvSpPr>
        <dsp:cNvPr id="0" name=""/>
        <dsp:cNvSpPr/>
      </dsp:nvSpPr>
      <dsp:spPr>
        <a:xfrm>
          <a:off x="282906" y="54305"/>
          <a:ext cx="3960694" cy="5018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705" tIns="0" rIns="149705" bIns="0" numCol="1" spcCol="1270" anchor="ctr" anchorCtr="0">
          <a:noAutofit/>
        </a:bodyPr>
        <a:lstStyle/>
        <a:p>
          <a:pPr lvl="0" algn="l" defTabSz="755650">
            <a:lnSpc>
              <a:spcPct val="90000"/>
            </a:lnSpc>
            <a:spcBef>
              <a:spcPct val="0"/>
            </a:spcBef>
            <a:spcAft>
              <a:spcPct val="35000"/>
            </a:spcAft>
          </a:pPr>
          <a:r>
            <a:rPr lang="es-ES_tradnl" sz="1700" kern="1200" noProof="0" dirty="0" smtClean="0"/>
            <a:t>Definición de materiales </a:t>
          </a:r>
          <a:endParaRPr lang="es-ES_tradnl" sz="1700" kern="1200" noProof="0" dirty="0"/>
        </a:p>
      </dsp:txBody>
      <dsp:txXfrm>
        <a:off x="307404" y="78803"/>
        <a:ext cx="3911698" cy="452844"/>
      </dsp:txXfrm>
    </dsp:sp>
    <dsp:sp modelId="{01857E41-C455-DD40-9475-3B8B635375CB}">
      <dsp:nvSpPr>
        <dsp:cNvPr id="0" name=""/>
        <dsp:cNvSpPr/>
      </dsp:nvSpPr>
      <dsp:spPr>
        <a:xfrm>
          <a:off x="0" y="1076345"/>
          <a:ext cx="5658134" cy="4284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AA313A2-2775-FD4F-B834-505AF93B9646}">
      <dsp:nvSpPr>
        <dsp:cNvPr id="0" name=""/>
        <dsp:cNvSpPr/>
      </dsp:nvSpPr>
      <dsp:spPr>
        <a:xfrm>
          <a:off x="282906" y="825425"/>
          <a:ext cx="3960694" cy="50184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705" tIns="0" rIns="149705" bIns="0" numCol="1" spcCol="1270" anchor="ctr" anchorCtr="0">
          <a:noAutofit/>
        </a:bodyPr>
        <a:lstStyle/>
        <a:p>
          <a:pPr lvl="0" algn="l" defTabSz="755650">
            <a:lnSpc>
              <a:spcPct val="90000"/>
            </a:lnSpc>
            <a:spcBef>
              <a:spcPct val="0"/>
            </a:spcBef>
            <a:spcAft>
              <a:spcPct val="35000"/>
            </a:spcAft>
          </a:pPr>
          <a:r>
            <a:rPr lang="es-ES_tradnl" sz="1700" kern="1200" baseline="0" noProof="0" dirty="0" smtClean="0"/>
            <a:t>Definición de geometría </a:t>
          </a:r>
          <a:endParaRPr lang="es-ES_tradnl" sz="1700" kern="1200" noProof="0" dirty="0"/>
        </a:p>
      </dsp:txBody>
      <dsp:txXfrm>
        <a:off x="307404" y="849923"/>
        <a:ext cx="3911698" cy="452844"/>
      </dsp:txXfrm>
    </dsp:sp>
    <dsp:sp modelId="{F83963A9-4CA1-5F42-A103-131E47E66358}">
      <dsp:nvSpPr>
        <dsp:cNvPr id="0" name=""/>
        <dsp:cNvSpPr/>
      </dsp:nvSpPr>
      <dsp:spPr>
        <a:xfrm>
          <a:off x="0" y="1847465"/>
          <a:ext cx="5658134" cy="4284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AAA5F9-A378-0A48-A5E7-A7474EF6FEA8}">
      <dsp:nvSpPr>
        <dsp:cNvPr id="0" name=""/>
        <dsp:cNvSpPr/>
      </dsp:nvSpPr>
      <dsp:spPr>
        <a:xfrm>
          <a:off x="282906" y="1596545"/>
          <a:ext cx="3960694" cy="50184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705" tIns="0" rIns="149705" bIns="0" numCol="1" spcCol="1270" anchor="ctr" anchorCtr="0">
          <a:noAutofit/>
        </a:bodyPr>
        <a:lstStyle/>
        <a:p>
          <a:pPr lvl="0" algn="l" defTabSz="755650">
            <a:lnSpc>
              <a:spcPct val="90000"/>
            </a:lnSpc>
            <a:spcBef>
              <a:spcPct val="0"/>
            </a:spcBef>
            <a:spcAft>
              <a:spcPct val="35000"/>
            </a:spcAft>
          </a:pPr>
          <a:r>
            <a:rPr lang="es-ES_tradnl" sz="1700" kern="1200" noProof="0" dirty="0" smtClean="0"/>
            <a:t>Ingreso</a:t>
          </a:r>
          <a:r>
            <a:rPr lang="es-ES_tradnl" sz="1700" kern="1200" baseline="0" noProof="0" dirty="0" smtClean="0"/>
            <a:t> de cargas</a:t>
          </a:r>
          <a:endParaRPr lang="es-ES_tradnl" sz="1700" kern="1200" noProof="0" dirty="0"/>
        </a:p>
      </dsp:txBody>
      <dsp:txXfrm>
        <a:off x="307404" y="1621043"/>
        <a:ext cx="3911698" cy="452844"/>
      </dsp:txXfrm>
    </dsp:sp>
    <dsp:sp modelId="{36244EF6-1D8E-8C40-8F62-A58D480907C6}">
      <dsp:nvSpPr>
        <dsp:cNvPr id="0" name=""/>
        <dsp:cNvSpPr/>
      </dsp:nvSpPr>
      <dsp:spPr>
        <a:xfrm>
          <a:off x="0" y="2618585"/>
          <a:ext cx="5658134" cy="4284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45A8013-CDD8-5A48-92F7-68279753ACE8}">
      <dsp:nvSpPr>
        <dsp:cNvPr id="0" name=""/>
        <dsp:cNvSpPr/>
      </dsp:nvSpPr>
      <dsp:spPr>
        <a:xfrm>
          <a:off x="282906" y="2367665"/>
          <a:ext cx="3960694" cy="50184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705" tIns="0" rIns="149705" bIns="0" numCol="1" spcCol="1270" anchor="ctr" anchorCtr="0">
          <a:noAutofit/>
        </a:bodyPr>
        <a:lstStyle/>
        <a:p>
          <a:pPr lvl="0" algn="l" defTabSz="755650">
            <a:lnSpc>
              <a:spcPct val="90000"/>
            </a:lnSpc>
            <a:spcBef>
              <a:spcPct val="0"/>
            </a:spcBef>
            <a:spcAft>
              <a:spcPct val="35000"/>
            </a:spcAft>
          </a:pPr>
          <a:r>
            <a:rPr lang="es-ES_tradnl" sz="1700" kern="1200" noProof="0" dirty="0" smtClean="0"/>
            <a:t>Análisis estático</a:t>
          </a:r>
          <a:endParaRPr lang="es-ES_tradnl" sz="1700" kern="1200" noProof="0" dirty="0"/>
        </a:p>
      </dsp:txBody>
      <dsp:txXfrm>
        <a:off x="307404" y="2392163"/>
        <a:ext cx="3911698" cy="452844"/>
      </dsp:txXfrm>
    </dsp:sp>
    <dsp:sp modelId="{99EFEE82-ED61-3A48-86AB-7FE4E8D34097}">
      <dsp:nvSpPr>
        <dsp:cNvPr id="0" name=""/>
        <dsp:cNvSpPr/>
      </dsp:nvSpPr>
      <dsp:spPr>
        <a:xfrm>
          <a:off x="0" y="3389706"/>
          <a:ext cx="5658134" cy="4284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0CC2337-971B-D44A-A878-32B718EAAB50}">
      <dsp:nvSpPr>
        <dsp:cNvPr id="0" name=""/>
        <dsp:cNvSpPr/>
      </dsp:nvSpPr>
      <dsp:spPr>
        <a:xfrm>
          <a:off x="282906" y="3138786"/>
          <a:ext cx="3960694" cy="50184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705" tIns="0" rIns="149705" bIns="0" numCol="1" spcCol="1270" anchor="ctr" anchorCtr="0">
          <a:noAutofit/>
        </a:bodyPr>
        <a:lstStyle/>
        <a:p>
          <a:pPr lvl="0" algn="l" defTabSz="755650">
            <a:lnSpc>
              <a:spcPct val="90000"/>
            </a:lnSpc>
            <a:spcBef>
              <a:spcPct val="0"/>
            </a:spcBef>
            <a:spcAft>
              <a:spcPct val="35000"/>
            </a:spcAft>
          </a:pPr>
          <a:r>
            <a:rPr lang="es-ES_tradnl" sz="1700" kern="1200" noProof="0" dirty="0" smtClean="0"/>
            <a:t>Análisis Dinámico</a:t>
          </a:r>
          <a:endParaRPr lang="es-ES_tradnl" sz="1700" kern="1200" noProof="0" dirty="0"/>
        </a:p>
      </dsp:txBody>
      <dsp:txXfrm>
        <a:off x="307404" y="3163284"/>
        <a:ext cx="3911698" cy="452844"/>
      </dsp:txXfrm>
    </dsp:sp>
    <dsp:sp modelId="{638BE087-A26B-2145-BC28-25814CE14B04}">
      <dsp:nvSpPr>
        <dsp:cNvPr id="0" name=""/>
        <dsp:cNvSpPr/>
      </dsp:nvSpPr>
      <dsp:spPr>
        <a:xfrm>
          <a:off x="0" y="4160826"/>
          <a:ext cx="5658134" cy="4284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B4BD471-2AEF-5246-BD5A-5765D6EB197B}">
      <dsp:nvSpPr>
        <dsp:cNvPr id="0" name=""/>
        <dsp:cNvSpPr/>
      </dsp:nvSpPr>
      <dsp:spPr>
        <a:xfrm>
          <a:off x="282906" y="3909906"/>
          <a:ext cx="3960694" cy="501840"/>
        </a:xfrm>
        <a:prstGeom prst="roundRect">
          <a:avLst/>
        </a:prstGeom>
        <a:gradFill rotWithShape="0">
          <a:gsLst>
            <a:gs pos="0">
              <a:srgbClr val="FF0000"/>
            </a:gs>
            <a:gs pos="50000">
              <a:srgbClr val="FF0000"/>
            </a:gs>
            <a:gs pos="100000">
              <a:srgbClr val="FF000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705" tIns="0" rIns="149705" bIns="0" numCol="1" spcCol="1270" anchor="ctr" anchorCtr="0">
          <a:noAutofit/>
        </a:bodyPr>
        <a:lstStyle/>
        <a:p>
          <a:pPr lvl="0" algn="l" defTabSz="755650">
            <a:lnSpc>
              <a:spcPct val="90000"/>
            </a:lnSpc>
            <a:spcBef>
              <a:spcPct val="0"/>
            </a:spcBef>
            <a:spcAft>
              <a:spcPct val="35000"/>
            </a:spcAft>
          </a:pPr>
          <a:r>
            <a:rPr lang="es-ES_tradnl" sz="1700" kern="1200" noProof="0" dirty="0" smtClean="0"/>
            <a:t>Análisis de resultados</a:t>
          </a:r>
          <a:endParaRPr lang="es-ES_tradnl" sz="1700" kern="1200" noProof="0" dirty="0"/>
        </a:p>
      </dsp:txBody>
      <dsp:txXfrm>
        <a:off x="307404" y="3934404"/>
        <a:ext cx="3911698" cy="4528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05D78-7E16-6946-9DF4-122DE25B9FB0}">
      <dsp:nvSpPr>
        <dsp:cNvPr id="0" name=""/>
        <dsp:cNvSpPr/>
      </dsp:nvSpPr>
      <dsp:spPr>
        <a:xfrm>
          <a:off x="1454455" y="2610545"/>
          <a:ext cx="649486" cy="1514713"/>
        </a:xfrm>
        <a:custGeom>
          <a:avLst/>
          <a:gdLst/>
          <a:ahLst/>
          <a:cxnLst/>
          <a:rect l="0" t="0" r="0" b="0"/>
          <a:pathLst>
            <a:path>
              <a:moveTo>
                <a:pt x="0" y="0"/>
              </a:moveTo>
              <a:lnTo>
                <a:pt x="324743" y="0"/>
              </a:lnTo>
              <a:lnTo>
                <a:pt x="324743" y="1514713"/>
              </a:lnTo>
              <a:lnTo>
                <a:pt x="649486" y="1514713"/>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737996" y="3326699"/>
        <a:ext cx="82404" cy="82404"/>
      </dsp:txXfrm>
    </dsp:sp>
    <dsp:sp modelId="{981522D4-E88F-0B4B-B3E3-205DA9B5FED3}">
      <dsp:nvSpPr>
        <dsp:cNvPr id="0" name=""/>
        <dsp:cNvSpPr/>
      </dsp:nvSpPr>
      <dsp:spPr>
        <a:xfrm>
          <a:off x="1454455" y="2493247"/>
          <a:ext cx="649486" cy="91440"/>
        </a:xfrm>
        <a:custGeom>
          <a:avLst/>
          <a:gdLst/>
          <a:ahLst/>
          <a:cxnLst/>
          <a:rect l="0" t="0" r="0" b="0"/>
          <a:pathLst>
            <a:path>
              <a:moveTo>
                <a:pt x="0" y="117297"/>
              </a:moveTo>
              <a:lnTo>
                <a:pt x="324743" y="117297"/>
              </a:lnTo>
              <a:lnTo>
                <a:pt x="324743" y="45720"/>
              </a:lnTo>
              <a:lnTo>
                <a:pt x="649486" y="45720"/>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762863" y="2522632"/>
        <a:ext cx="32670" cy="32670"/>
      </dsp:txXfrm>
    </dsp:sp>
    <dsp:sp modelId="{303E32D1-73E5-9A49-8451-7751213C8D77}">
      <dsp:nvSpPr>
        <dsp:cNvPr id="0" name=""/>
        <dsp:cNvSpPr/>
      </dsp:nvSpPr>
      <dsp:spPr>
        <a:xfrm>
          <a:off x="1454455" y="1024253"/>
          <a:ext cx="649486" cy="1586291"/>
        </a:xfrm>
        <a:custGeom>
          <a:avLst/>
          <a:gdLst/>
          <a:ahLst/>
          <a:cxnLst/>
          <a:rect l="0" t="0" r="0" b="0"/>
          <a:pathLst>
            <a:path>
              <a:moveTo>
                <a:pt x="0" y="1586291"/>
              </a:moveTo>
              <a:lnTo>
                <a:pt x="324743" y="1586291"/>
              </a:lnTo>
              <a:lnTo>
                <a:pt x="324743" y="0"/>
              </a:lnTo>
              <a:lnTo>
                <a:pt x="649486" y="0"/>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1736346" y="1774546"/>
        <a:ext cx="85705" cy="85705"/>
      </dsp:txXfrm>
    </dsp:sp>
    <dsp:sp modelId="{6DB20EC8-AF91-6948-B311-109C80F6693C}">
      <dsp:nvSpPr>
        <dsp:cNvPr id="0" name=""/>
        <dsp:cNvSpPr/>
      </dsp:nvSpPr>
      <dsp:spPr>
        <a:xfrm rot="16200000">
          <a:off x="-1646028" y="2115509"/>
          <a:ext cx="5210897" cy="99007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s-EC" sz="3300" kern="1200" dirty="0" smtClean="0">
              <a:solidFill>
                <a:schemeClr val="tx1"/>
              </a:solidFill>
            </a:rPr>
            <a:t>En caso de que sean inevitables</a:t>
          </a:r>
          <a:endParaRPr lang="en-US" sz="3300" kern="1200" dirty="0">
            <a:solidFill>
              <a:schemeClr val="tx1"/>
            </a:solidFill>
          </a:endParaRPr>
        </a:p>
      </dsp:txBody>
      <dsp:txXfrm>
        <a:off x="-1646028" y="2115509"/>
        <a:ext cx="5210897" cy="990070"/>
      </dsp:txXfrm>
    </dsp:sp>
    <dsp:sp modelId="{E2EA1E20-D499-9842-A32C-36275BE784A7}">
      <dsp:nvSpPr>
        <dsp:cNvPr id="0" name=""/>
        <dsp:cNvSpPr/>
      </dsp:nvSpPr>
      <dsp:spPr>
        <a:xfrm>
          <a:off x="2103942" y="433954"/>
          <a:ext cx="7801694" cy="1180599"/>
        </a:xfrm>
        <a:prstGeom prst="rect">
          <a:avLst/>
        </a:prstGeom>
        <a:solidFill>
          <a:schemeClr val="accent6">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C" sz="1600" kern="1200" dirty="0" smtClean="0">
              <a:solidFill>
                <a:schemeClr val="tx1"/>
              </a:solidFill>
              <a:latin typeface="Arial" charset="0"/>
              <a:ea typeface="Arial" charset="0"/>
              <a:cs typeface="Arial" charset="0"/>
            </a:rPr>
            <a:t>Se disminuirá el espaciamiento máximo entre los estribos a 4 veces el diámetro de la varilla longitudinal </a:t>
          </a:r>
          <a14:m xmlns:a14="http://schemas.microsoft.com/office/drawing/2010/main">
            <m:oMath xmlns:m="http://schemas.openxmlformats.org/officeDocument/2006/math">
              <m:r>
                <a:rPr lang="es-EC" sz="1600" i="1" kern="1200">
                  <a:solidFill>
                    <a:schemeClr val="tx1"/>
                  </a:solidFill>
                  <a:latin typeface="Cambria Math" charset="0"/>
                  <a:ea typeface="Arial" charset="0"/>
                  <a:cs typeface="Arial" charset="0"/>
                </a:rPr>
                <m:t>(</m:t>
              </m:r>
              <m:r>
                <a:rPr lang="es-EC" sz="1600" i="1" kern="1200">
                  <a:solidFill>
                    <a:schemeClr val="tx1"/>
                  </a:solidFill>
                  <a:latin typeface="Cambria Math" charset="0"/>
                  <a:ea typeface="Arial" charset="0"/>
                  <a:cs typeface="Arial" charset="0"/>
                </a:rPr>
                <m:t>𝑆</m:t>
              </m:r>
              <m:r>
                <a:rPr lang="es-EC" sz="1600" i="1" kern="1200">
                  <a:solidFill>
                    <a:schemeClr val="tx1"/>
                  </a:solidFill>
                  <a:latin typeface="Cambria Math" charset="0"/>
                  <a:ea typeface="Arial" charset="0"/>
                  <a:cs typeface="Arial" charset="0"/>
                </a:rPr>
                <m:t>&lt;= 4</m:t>
              </m:r>
              <m:r>
                <a:rPr lang="es-EC" sz="1600" i="1" kern="1200">
                  <a:solidFill>
                    <a:schemeClr val="tx1"/>
                  </a:solidFill>
                  <a:latin typeface="Cambria Math" charset="0"/>
                  <a:ea typeface="Arial" charset="0"/>
                  <a:cs typeface="Arial" charset="0"/>
                </a:rPr>
                <m:t>𝑑𝑏</m:t>
              </m:r>
              <m:r>
                <a:rPr lang="es-EC" sz="1600" i="1" kern="1200">
                  <a:solidFill>
                    <a:schemeClr val="tx1"/>
                  </a:solidFill>
                  <a:latin typeface="Cambria Math" charset="0"/>
                  <a:ea typeface="Arial" charset="0"/>
                  <a:cs typeface="Arial" charset="0"/>
                </a:rPr>
                <m:t>) </m:t>
              </m:r>
            </m:oMath>
          </a14:m>
          <a:r>
            <a:rPr lang="es-EC" sz="1600" kern="1200" dirty="0">
              <a:solidFill>
                <a:schemeClr val="tx1"/>
              </a:solidFill>
              <a:latin typeface="Arial" charset="0"/>
              <a:ea typeface="Arial" charset="0"/>
              <a:cs typeface="Arial" charset="0"/>
            </a:rPr>
            <a:t>sin exceder de 100 mm, en toda la altura de la “columna corta”.</a:t>
          </a:r>
          <a:endParaRPr lang="en-US" sz="1600" kern="1200" dirty="0">
            <a:solidFill>
              <a:schemeClr val="tx1"/>
            </a:solidFill>
            <a:latin typeface="Arial" charset="0"/>
            <a:ea typeface="Arial" charset="0"/>
            <a:cs typeface="Arial" charset="0"/>
          </a:endParaRPr>
        </a:p>
      </dsp:txBody>
      <dsp:txXfrm>
        <a:off x="2103942" y="433954"/>
        <a:ext cx="7801694" cy="1180599"/>
      </dsp:txXfrm>
    </dsp:sp>
    <dsp:sp modelId="{159CBD7E-6423-5B4D-BF2B-16CB0BD5971B}">
      <dsp:nvSpPr>
        <dsp:cNvPr id="0" name=""/>
        <dsp:cNvSpPr/>
      </dsp:nvSpPr>
      <dsp:spPr>
        <a:xfrm>
          <a:off x="2103942" y="1862071"/>
          <a:ext cx="7833811" cy="1353792"/>
        </a:xfrm>
        <a:prstGeom prst="rect">
          <a:avLst/>
        </a:prstGeom>
        <a:solidFill>
          <a:schemeClr val="accent6">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C" sz="1600" kern="1200" dirty="0" smtClean="0">
              <a:solidFill>
                <a:schemeClr val="tx1"/>
              </a:solidFill>
              <a:latin typeface="Arial" charset="0"/>
              <a:ea typeface="Arial" charset="0"/>
              <a:cs typeface="Arial" charset="0"/>
            </a:rPr>
            <a:t>Se realizará un diseño por capacidad de estos elementos. Además de verificar la estabilidad y la capacidad de distorsión global del edificio sean similares a los de un edificio regular, de lo contrario no se emplearán estos elementos.</a:t>
          </a:r>
          <a:endParaRPr lang="en-US" sz="1600" kern="1200" dirty="0">
            <a:solidFill>
              <a:schemeClr val="tx1"/>
            </a:solidFill>
            <a:latin typeface="Arial" charset="0"/>
            <a:ea typeface="Arial" charset="0"/>
            <a:cs typeface="Arial" charset="0"/>
          </a:endParaRPr>
        </a:p>
      </dsp:txBody>
      <dsp:txXfrm>
        <a:off x="2103942" y="1862071"/>
        <a:ext cx="7833811" cy="1353792"/>
      </dsp:txXfrm>
    </dsp:sp>
    <dsp:sp modelId="{546D9F6D-B4A5-5D44-B683-211A75EDCD68}">
      <dsp:nvSpPr>
        <dsp:cNvPr id="0" name=""/>
        <dsp:cNvSpPr/>
      </dsp:nvSpPr>
      <dsp:spPr>
        <a:xfrm>
          <a:off x="2103942" y="3463381"/>
          <a:ext cx="7862031" cy="1323754"/>
        </a:xfrm>
        <a:prstGeom prst="rect">
          <a:avLst/>
        </a:prstGeom>
        <a:solidFill>
          <a:schemeClr val="accent6">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C" sz="1600" kern="1200" dirty="0" smtClean="0">
              <a:solidFill>
                <a:schemeClr val="tx1"/>
              </a:solidFill>
              <a:latin typeface="Arial" charset="0"/>
              <a:ea typeface="Arial" charset="0"/>
              <a:cs typeface="Arial" charset="0"/>
            </a:rPr>
            <a:t>Se deberá aplicar confinamiento especial, en toda la altura libre de la columna. Si esta fuera menor que cuatro veces la distancia transversal en la dirección de las fuerzas sísmicas, el valor ρs no puede ser menor que 0.01 y ninguna combinación de cargas puede producir fuerzas axiales mayores que 0.20</a:t>
          </a:r>
          <a:r>
            <a:rPr lang="es-EC" sz="1600" kern="1200" baseline="0" dirty="0" smtClean="0">
              <a:solidFill>
                <a:schemeClr val="tx1"/>
              </a:solidFill>
              <a:latin typeface="Arial" charset="0"/>
              <a:ea typeface="Arial" charset="0"/>
              <a:cs typeface="Arial" charset="0"/>
            </a:rPr>
            <a:t> </a:t>
          </a:r>
          <a:endParaRPr lang="en-US" sz="1600" kern="1200" dirty="0">
            <a:solidFill>
              <a:schemeClr val="tx1"/>
            </a:solidFill>
            <a:latin typeface="Arial" charset="0"/>
            <a:ea typeface="Arial" charset="0"/>
            <a:cs typeface="Arial" charset="0"/>
          </a:endParaRPr>
        </a:p>
      </dsp:txBody>
      <dsp:txXfrm>
        <a:off x="2103942" y="3463381"/>
        <a:ext cx="7862031" cy="132375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1130300"/>
            <a:ext cx="10143067" cy="4127500"/>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94591FD-FF20-460A-83B9-29D886F8624B}" type="datetimeFigureOut">
              <a:rPr lang="en-US" smtClean="0"/>
              <a:t>3/8/18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041D1F-851D-47C0-B540-35168590EF87}" type="slidenum">
              <a:rPr lang="en-US" smtClean="0"/>
              <a:t>‹#›</a:t>
            </a:fld>
            <a:endParaRPr lang="en-US"/>
          </a:p>
        </p:txBody>
      </p:sp>
    </p:spTree>
    <p:extLst>
      <p:ext uri="{BB962C8B-B14F-4D97-AF65-F5344CB8AC3E}">
        <p14:creationId xmlns:p14="http://schemas.microsoft.com/office/powerpoint/2010/main" val="20530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4591FD-FF20-460A-83B9-29D886F8624B}" type="datetimeFigureOut">
              <a:rPr lang="en-US" smtClean="0"/>
              <a:t>3/8/18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041D1F-851D-47C0-B540-35168590EF87}" type="slidenum">
              <a:rPr lang="en-US" smtClean="0"/>
              <a:t>‹#›</a:t>
            </a:fld>
            <a:endParaRPr lang="en-US"/>
          </a:p>
        </p:txBody>
      </p:sp>
    </p:spTree>
    <p:extLst>
      <p:ext uri="{BB962C8B-B14F-4D97-AF65-F5344CB8AC3E}">
        <p14:creationId xmlns:p14="http://schemas.microsoft.com/office/powerpoint/2010/main" val="1387697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4591FD-FF20-460A-83B9-29D886F8624B}" type="datetimeFigureOut">
              <a:rPr lang="en-US" smtClean="0"/>
              <a:t>3/8/18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041D1F-851D-47C0-B540-35168590EF87}" type="slidenum">
              <a:rPr lang="en-US" smtClean="0"/>
              <a:t>‹#›</a:t>
            </a:fld>
            <a:endParaRPr lang="en-US"/>
          </a:p>
        </p:txBody>
      </p:sp>
    </p:spTree>
    <p:extLst>
      <p:ext uri="{BB962C8B-B14F-4D97-AF65-F5344CB8AC3E}">
        <p14:creationId xmlns:p14="http://schemas.microsoft.com/office/powerpoint/2010/main" val="1355509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1130300"/>
            <a:ext cx="10143067" cy="4127500"/>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94591FD-FF20-460A-83B9-29D886F8624B}" type="datetimeFigureOut">
              <a:rPr lang="en-US" smtClean="0"/>
              <a:t>3/8/18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041D1F-851D-47C0-B540-35168590EF87}" type="slidenum">
              <a:rPr lang="en-US" smtClean="0"/>
              <a:t>‹#›</a:t>
            </a:fld>
            <a:endParaRPr lang="en-US"/>
          </a:p>
        </p:txBody>
      </p:sp>
    </p:spTree>
    <p:extLst>
      <p:ext uri="{BB962C8B-B14F-4D97-AF65-F5344CB8AC3E}">
        <p14:creationId xmlns:p14="http://schemas.microsoft.com/office/powerpoint/2010/main" val="1543790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23467" y="0"/>
            <a:ext cx="6350000" cy="584200"/>
          </a:xfrm>
        </p:spPr>
        <p:txBody>
          <a:bodyPr>
            <a:noAutofit/>
          </a:bodyPr>
          <a:lstStyle>
            <a:lvl1pPr>
              <a:defRPr sz="3200" b="1">
                <a:solidFill>
                  <a:schemeClr val="tx1"/>
                </a:solidFill>
                <a:latin typeface="Arial" panose="020B0604020202020204" pitchFamily="34" charset="0"/>
                <a:cs typeface="Arial" panose="020B0604020202020204" pitchFamily="34" charset="0"/>
              </a:defRPr>
            </a:lvl1pPr>
          </a:lstStyle>
          <a:p>
            <a:r>
              <a:rPr lang="es-ES" dirty="0"/>
              <a:t>HAGA CLIC</a:t>
            </a:r>
            <a:endParaRPr lang="en-US" dirty="0"/>
          </a:p>
        </p:txBody>
      </p:sp>
      <p:sp>
        <p:nvSpPr>
          <p:cNvPr id="3" name="Content Placeholder 2"/>
          <p:cNvSpPr>
            <a:spLocks noGrp="1"/>
          </p:cNvSpPr>
          <p:nvPr>
            <p:ph idx="1"/>
          </p:nvPr>
        </p:nvSpPr>
        <p:spPr>
          <a:xfrm>
            <a:off x="838201" y="746127"/>
            <a:ext cx="11082867" cy="52482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50460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4591FD-FF20-460A-83B9-29D886F8624B}" type="datetimeFigureOut">
              <a:rPr lang="en-US" smtClean="0"/>
              <a:t>3/8/18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041D1F-851D-47C0-B540-35168590EF87}" type="slidenum">
              <a:rPr lang="en-US" smtClean="0"/>
              <a:t>‹#›</a:t>
            </a:fld>
            <a:endParaRPr lang="en-US"/>
          </a:p>
        </p:txBody>
      </p:sp>
    </p:spTree>
    <p:extLst>
      <p:ext uri="{BB962C8B-B14F-4D97-AF65-F5344CB8AC3E}">
        <p14:creationId xmlns:p14="http://schemas.microsoft.com/office/powerpoint/2010/main" val="1810074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94591FD-FF20-460A-83B9-29D886F8624B}" type="datetimeFigureOut">
              <a:rPr lang="en-US" smtClean="0"/>
              <a:t>3/8/18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041D1F-851D-47C0-B540-35168590EF87}" type="slidenum">
              <a:rPr lang="en-US" smtClean="0"/>
              <a:t>‹#›</a:t>
            </a:fld>
            <a:endParaRPr lang="en-US"/>
          </a:p>
        </p:txBody>
      </p:sp>
    </p:spTree>
    <p:extLst>
      <p:ext uri="{BB962C8B-B14F-4D97-AF65-F5344CB8AC3E}">
        <p14:creationId xmlns:p14="http://schemas.microsoft.com/office/powerpoint/2010/main" val="664660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94591FD-FF20-460A-83B9-29D886F8624B}" type="datetimeFigureOut">
              <a:rPr lang="en-US" smtClean="0"/>
              <a:t>3/8/18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041D1F-851D-47C0-B540-35168590EF87}" type="slidenum">
              <a:rPr lang="en-US" smtClean="0"/>
              <a:t>‹#›</a:t>
            </a:fld>
            <a:endParaRPr lang="en-US"/>
          </a:p>
        </p:txBody>
      </p:sp>
    </p:spTree>
    <p:extLst>
      <p:ext uri="{BB962C8B-B14F-4D97-AF65-F5344CB8AC3E}">
        <p14:creationId xmlns:p14="http://schemas.microsoft.com/office/powerpoint/2010/main" val="1884609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94591FD-FF20-460A-83B9-29D886F8624B}" type="datetimeFigureOut">
              <a:rPr lang="en-US" smtClean="0"/>
              <a:t>3/8/18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041D1F-851D-47C0-B540-35168590EF87}" type="slidenum">
              <a:rPr lang="en-US" smtClean="0"/>
              <a:t>‹#›</a:t>
            </a:fld>
            <a:endParaRPr lang="en-US"/>
          </a:p>
        </p:txBody>
      </p:sp>
    </p:spTree>
    <p:extLst>
      <p:ext uri="{BB962C8B-B14F-4D97-AF65-F5344CB8AC3E}">
        <p14:creationId xmlns:p14="http://schemas.microsoft.com/office/powerpoint/2010/main" val="1387724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4591FD-FF20-460A-83B9-29D886F8624B}" type="datetimeFigureOut">
              <a:rPr lang="en-US" smtClean="0"/>
              <a:t>3/8/18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041D1F-851D-47C0-B540-35168590EF87}" type="slidenum">
              <a:rPr lang="en-US" smtClean="0"/>
              <a:t>‹#›</a:t>
            </a:fld>
            <a:endParaRPr lang="en-US"/>
          </a:p>
        </p:txBody>
      </p:sp>
    </p:spTree>
    <p:extLst>
      <p:ext uri="{BB962C8B-B14F-4D97-AF65-F5344CB8AC3E}">
        <p14:creationId xmlns:p14="http://schemas.microsoft.com/office/powerpoint/2010/main" val="1818895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4591FD-FF20-460A-83B9-29D886F8624B}" type="datetimeFigureOut">
              <a:rPr lang="en-US" smtClean="0"/>
              <a:t>3/8/18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041D1F-851D-47C0-B540-35168590EF87}" type="slidenum">
              <a:rPr lang="en-US" smtClean="0"/>
              <a:t>‹#›</a:t>
            </a:fld>
            <a:endParaRPr lang="en-US"/>
          </a:p>
        </p:txBody>
      </p:sp>
    </p:spTree>
    <p:extLst>
      <p:ext uri="{BB962C8B-B14F-4D97-AF65-F5344CB8AC3E}">
        <p14:creationId xmlns:p14="http://schemas.microsoft.com/office/powerpoint/2010/main" val="745692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4591FD-FF20-460A-83B9-29D886F8624B}" type="datetimeFigureOut">
              <a:rPr lang="en-US" smtClean="0"/>
              <a:t>3/8/18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041D1F-851D-47C0-B540-35168590EF87}" type="slidenum">
              <a:rPr lang="en-US" smtClean="0"/>
              <a:t>‹#›</a:t>
            </a:fld>
            <a:endParaRPr lang="en-US"/>
          </a:p>
        </p:txBody>
      </p:sp>
    </p:spTree>
    <p:extLst>
      <p:ext uri="{BB962C8B-B14F-4D97-AF65-F5344CB8AC3E}">
        <p14:creationId xmlns:p14="http://schemas.microsoft.com/office/powerpoint/2010/main" val="1465106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591FD-FF20-460A-83B9-29D886F8624B}" type="datetimeFigureOut">
              <a:rPr lang="en-US" smtClean="0"/>
              <a:t>3/8/18</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041D1F-851D-47C0-B540-35168590EF87}" type="slidenum">
              <a:rPr lang="en-US" smtClean="0"/>
              <a:t>‹#›</a:t>
            </a:fld>
            <a:endParaRPr lang="en-US"/>
          </a:p>
        </p:txBody>
      </p:sp>
    </p:spTree>
    <p:extLst>
      <p:ext uri="{BB962C8B-B14F-4D97-AF65-F5344CB8AC3E}">
        <p14:creationId xmlns:p14="http://schemas.microsoft.com/office/powerpoint/2010/main" val="625834202"/>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png"/><Relationship Id="rId5" Type="http://schemas.openxmlformats.org/officeDocument/2006/relationships/image" Target="../media/image174.png"/><Relationship Id="rId1" Type="http://schemas.openxmlformats.org/officeDocument/2006/relationships/slideLayout" Target="../slideLayouts/slideLayout4.xml"/><Relationship Id="rId2" Type="http://schemas.openxmlformats.org/officeDocument/2006/relationships/image" Target="../media/image16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72.emf"/><Relationship Id="rId4" Type="http://schemas.openxmlformats.org/officeDocument/2006/relationships/image" Target="../media/image173.emf"/><Relationship Id="rId5" Type="http://schemas.openxmlformats.org/officeDocument/2006/relationships/image" Target="../media/image174.emf"/><Relationship Id="rId1" Type="http://schemas.openxmlformats.org/officeDocument/2006/relationships/slideLayout" Target="../slideLayouts/slideLayout4.xml"/><Relationship Id="rId2" Type="http://schemas.openxmlformats.org/officeDocument/2006/relationships/image" Target="../media/image171.emf"/></Relationships>
</file>

<file path=ppt/slides/_rels/slide105.xml.rels><?xml version="1.0" encoding="UTF-8" standalone="yes"?>
<Relationships xmlns="http://schemas.openxmlformats.org/package/2006/relationships"><Relationship Id="rId3" Type="http://schemas.openxmlformats.org/officeDocument/2006/relationships/image" Target="../media/image176.emf"/><Relationship Id="rId4" Type="http://schemas.openxmlformats.org/officeDocument/2006/relationships/image" Target="../media/image177.emf"/><Relationship Id="rId5" Type="http://schemas.openxmlformats.org/officeDocument/2006/relationships/image" Target="../media/image178.emf"/><Relationship Id="rId1" Type="http://schemas.openxmlformats.org/officeDocument/2006/relationships/slideLayout" Target="../slideLayouts/slideLayout4.xml"/><Relationship Id="rId2" Type="http://schemas.openxmlformats.org/officeDocument/2006/relationships/image" Target="../media/image175.e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50.png"/><Relationship Id="rId3" Type="http://schemas.openxmlformats.org/officeDocument/2006/relationships/image" Target="../media/image179.emf"/></Relationships>
</file>

<file path=ppt/slides/_rels/slide108.xml.rels><?xml version="1.0" encoding="UTF-8" standalone="yes"?>
<Relationships xmlns="http://schemas.openxmlformats.org/package/2006/relationships"><Relationship Id="rId3" Type="http://schemas.openxmlformats.org/officeDocument/2006/relationships/image" Target="../media/image1491.png"/><Relationship Id="rId4" Type="http://schemas.openxmlformats.org/officeDocument/2006/relationships/image" Target="../media/image180.emf"/><Relationship Id="rId1" Type="http://schemas.openxmlformats.org/officeDocument/2006/relationships/slideLayout" Target="../slideLayouts/slideLayout4.xml"/><Relationship Id="rId2" Type="http://schemas.openxmlformats.org/officeDocument/2006/relationships/image" Target="../media/image14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10.png"/><Relationship Id="rId3" Type="http://schemas.openxmlformats.org/officeDocument/2006/relationships/image" Target="../media/image18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4.jpeg"/></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7" Type="http://schemas.openxmlformats.org/officeDocument/2006/relationships/diagramData" Target="../diagrams/data9.xml"/><Relationship Id="rId8" Type="http://schemas.openxmlformats.org/officeDocument/2006/relationships/diagramLayout" Target="../diagrams/layout7.xml"/><Relationship Id="rId9" Type="http://schemas.openxmlformats.org/officeDocument/2006/relationships/diagramQuickStyle" Target="../diagrams/quickStyle7.xml"/><Relationship Id="rId10" Type="http://schemas.openxmlformats.org/officeDocument/2006/relationships/diagramColors" Target="../diagrams/colors7.xml"/><Relationship Id="rId1" Type="http://schemas.openxmlformats.org/officeDocument/2006/relationships/slideLayout" Target="../slideLayouts/slideLayout4.xml"/><Relationship Id="rId2" Type="http://schemas.openxmlformats.org/officeDocument/2006/relationships/diagramData" Target="../diagrams/data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2.emf"/><Relationship Id="rId3" Type="http://schemas.openxmlformats.org/officeDocument/2006/relationships/image" Target="../media/image183.e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4.e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7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185.png"/><Relationship Id="rId4" Type="http://schemas.openxmlformats.org/officeDocument/2006/relationships/image" Target="../media/image186.png"/><Relationship Id="rId1" Type="http://schemas.openxmlformats.org/officeDocument/2006/relationships/slideLayout" Target="../slideLayouts/slideLayout4.xml"/><Relationship Id="rId2" Type="http://schemas.openxmlformats.org/officeDocument/2006/relationships/image" Target="../media/image1580.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1.png"/><Relationship Id="rId3" Type="http://schemas.openxmlformats.org/officeDocument/2006/relationships/image" Target="../media/image187.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8.png"/><Relationship Id="rId3" Type="http://schemas.openxmlformats.org/officeDocument/2006/relationships/image" Target="../media/image18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0.png"/><Relationship Id="rId3" Type="http://schemas.openxmlformats.org/officeDocument/2006/relationships/image" Target="../media/image19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2.png"/><Relationship Id="rId3" Type="http://schemas.openxmlformats.org/officeDocument/2006/relationships/image" Target="../media/image19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4.png"/><Relationship Id="rId3" Type="http://schemas.openxmlformats.org/officeDocument/2006/relationships/image" Target="../media/image195.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6.png"/><Relationship Id="rId3" Type="http://schemas.openxmlformats.org/officeDocument/2006/relationships/image" Target="../media/image197.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9.png"/><Relationship Id="rId3" Type="http://schemas.openxmlformats.org/officeDocument/2006/relationships/image" Target="../media/image200.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3.png"/><Relationship Id="rId3" Type="http://schemas.openxmlformats.org/officeDocument/2006/relationships/image" Target="../media/image204.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5.png"/><Relationship Id="rId3" Type="http://schemas.openxmlformats.org/officeDocument/2006/relationships/image" Target="../media/image206.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7.png"/><Relationship Id="rId3" Type="http://schemas.openxmlformats.org/officeDocument/2006/relationships/image" Target="../media/image20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9.png"/><Relationship Id="rId3" Type="http://schemas.openxmlformats.org/officeDocument/2006/relationships/image" Target="../media/image210.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1.png"/><Relationship Id="rId3" Type="http://schemas.openxmlformats.org/officeDocument/2006/relationships/image" Target="../media/image212.png"/></Relationships>
</file>

<file path=ppt/slides/_rels/slide133.xml.rels><?xml version="1.0" encoding="UTF-8" standalone="yes"?>
<Relationships xmlns="http://schemas.openxmlformats.org/package/2006/relationships"><Relationship Id="rId3" Type="http://schemas.openxmlformats.org/officeDocument/2006/relationships/image" Target="../media/image214.png"/><Relationship Id="rId4" Type="http://schemas.openxmlformats.org/officeDocument/2006/relationships/image" Target="../media/image215.png"/><Relationship Id="rId1" Type="http://schemas.openxmlformats.org/officeDocument/2006/relationships/slideLayout" Target="../slideLayouts/slideLayout5.xml"/><Relationship Id="rId2" Type="http://schemas.openxmlformats.org/officeDocument/2006/relationships/image" Target="../media/image213.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6.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7.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8.png"/></Relationships>
</file>

<file path=ppt/slides/_rels/slide137.xml.rels><?xml version="1.0" encoding="UTF-8" standalone="yes"?>
<Relationships xmlns="http://schemas.openxmlformats.org/package/2006/relationships"><Relationship Id="rId3" Type="http://schemas.openxmlformats.org/officeDocument/2006/relationships/image" Target="../media/image220.png"/><Relationship Id="rId4" Type="http://schemas.openxmlformats.org/officeDocument/2006/relationships/image" Target="../media/image221.png"/><Relationship Id="rId5" Type="http://schemas.openxmlformats.org/officeDocument/2006/relationships/image" Target="../media/image222.emf"/><Relationship Id="rId1" Type="http://schemas.openxmlformats.org/officeDocument/2006/relationships/slideLayout" Target="../slideLayouts/slideLayout5.xml"/><Relationship Id="rId2" Type="http://schemas.openxmlformats.org/officeDocument/2006/relationships/image" Target="../media/image219.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3.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4.png"/><Relationship Id="rId3" Type="http://schemas.openxmlformats.org/officeDocument/2006/relationships/image" Target="../media/image225.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6.png"/><Relationship Id="rId3" Type="http://schemas.openxmlformats.org/officeDocument/2006/relationships/image" Target="../media/image227.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8.png"/><Relationship Id="rId3" Type="http://schemas.openxmlformats.org/officeDocument/2006/relationships/image" Target="../media/image229.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0.png"/><Relationship Id="rId3" Type="http://schemas.openxmlformats.org/officeDocument/2006/relationships/image" Target="../media/image227.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1.png"/><Relationship Id="rId3" Type="http://schemas.openxmlformats.org/officeDocument/2006/relationships/image" Target="../media/image232.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3.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4.png"/><Relationship Id="rId3" Type="http://schemas.openxmlformats.org/officeDocument/2006/relationships/image" Target="../media/image235.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70.png"/><Relationship Id="rId3" Type="http://schemas.openxmlformats.org/officeDocument/2006/relationships/image" Target="../media/image236.png"/></Relationships>
</file>

<file path=ppt/slides/_rels/slide151.xml.rels><?xml version="1.0" encoding="UTF-8" standalone="yes"?>
<Relationships xmlns="http://schemas.openxmlformats.org/package/2006/relationships"><Relationship Id="rId3" Type="http://schemas.openxmlformats.org/officeDocument/2006/relationships/image" Target="../media/image1500.png"/><Relationship Id="rId4" Type="http://schemas.openxmlformats.org/officeDocument/2006/relationships/image" Target="../media/image237.png"/><Relationship Id="rId5" Type="http://schemas.openxmlformats.org/officeDocument/2006/relationships/image" Target="../media/image1520.png"/><Relationship Id="rId1" Type="http://schemas.openxmlformats.org/officeDocument/2006/relationships/slideLayout" Target="../slideLayouts/slideLayout4.xml"/><Relationship Id="rId2" Type="http://schemas.openxmlformats.org/officeDocument/2006/relationships/image" Target="../media/image1490.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30.png"/><Relationship Id="rId3" Type="http://schemas.openxmlformats.org/officeDocument/2006/relationships/image" Target="../media/image1540.png"/></Relationships>
</file>

<file path=ppt/slides/_rels/slide153.xml.rels><?xml version="1.0" encoding="UTF-8" standalone="yes"?>
<Relationships xmlns="http://schemas.openxmlformats.org/package/2006/relationships"><Relationship Id="rId3" Type="http://schemas.openxmlformats.org/officeDocument/2006/relationships/image" Target="../media/image1560.png"/><Relationship Id="rId4" Type="http://schemas.openxmlformats.org/officeDocument/2006/relationships/image" Target="../media/image1570.png"/><Relationship Id="rId5" Type="http://schemas.openxmlformats.org/officeDocument/2006/relationships/image" Target="../media/image238.png"/><Relationship Id="rId1" Type="http://schemas.openxmlformats.org/officeDocument/2006/relationships/slideLayout" Target="../slideLayouts/slideLayout5.xml"/><Relationship Id="rId2" Type="http://schemas.openxmlformats.org/officeDocument/2006/relationships/image" Target="../media/image1550.png"/></Relationships>
</file>

<file path=ppt/slides/_rels/slide154.xml.rels><?xml version="1.0" encoding="UTF-8" standalone="yes"?>
<Relationships xmlns="http://schemas.openxmlformats.org/package/2006/relationships"><Relationship Id="rId3" Type="http://schemas.openxmlformats.org/officeDocument/2006/relationships/image" Target="../media/image239.png"/><Relationship Id="rId4" Type="http://schemas.openxmlformats.org/officeDocument/2006/relationships/image" Target="../media/image1610.png"/><Relationship Id="rId5" Type="http://schemas.openxmlformats.org/officeDocument/2006/relationships/image" Target="../media/image1651.png"/><Relationship Id="rId1" Type="http://schemas.openxmlformats.org/officeDocument/2006/relationships/slideLayout" Target="../slideLayouts/slideLayout5.xml"/><Relationship Id="rId2" Type="http://schemas.openxmlformats.org/officeDocument/2006/relationships/image" Target="../media/image1590.png"/></Relationships>
</file>

<file path=ppt/slides/_rels/slide155.xml.rels><?xml version="1.0" encoding="UTF-8" standalone="yes"?>
<Relationships xmlns="http://schemas.openxmlformats.org/package/2006/relationships"><Relationship Id="rId3" Type="http://schemas.openxmlformats.org/officeDocument/2006/relationships/image" Target="../media/image240.png"/><Relationship Id="rId4" Type="http://schemas.openxmlformats.org/officeDocument/2006/relationships/image" Target="../media/image1650.png"/><Relationship Id="rId5" Type="http://schemas.openxmlformats.org/officeDocument/2006/relationships/image" Target="../media/image1660.png"/><Relationship Id="rId1" Type="http://schemas.openxmlformats.org/officeDocument/2006/relationships/slideLayout" Target="../slideLayouts/slideLayout5.xml"/><Relationship Id="rId2" Type="http://schemas.openxmlformats.org/officeDocument/2006/relationships/image" Target="../media/image1630.png"/></Relationships>
</file>

<file path=ppt/slides/_rels/slide156.xml.rels><?xml version="1.0" encoding="UTF-8" standalone="yes"?>
<Relationships xmlns="http://schemas.openxmlformats.org/package/2006/relationships"><Relationship Id="rId3" Type="http://schemas.openxmlformats.org/officeDocument/2006/relationships/image" Target="../media/image1680.png"/><Relationship Id="rId4" Type="http://schemas.openxmlformats.org/officeDocument/2006/relationships/image" Target="../media/image1690.png"/><Relationship Id="rId5" Type="http://schemas.openxmlformats.org/officeDocument/2006/relationships/image" Target="../media/image241.png"/><Relationship Id="rId1" Type="http://schemas.openxmlformats.org/officeDocument/2006/relationships/slideLayout" Target="../slideLayouts/slideLayout5.xml"/><Relationship Id="rId2" Type="http://schemas.openxmlformats.org/officeDocument/2006/relationships/image" Target="../media/image1670.png"/></Relationships>
</file>

<file path=ppt/slides/_rels/slide157.xml.rels><?xml version="1.0" encoding="UTF-8" standalone="yes"?>
<Relationships xmlns="http://schemas.openxmlformats.org/package/2006/relationships"><Relationship Id="rId3" Type="http://schemas.openxmlformats.org/officeDocument/2006/relationships/image" Target="../media/image1720.png"/><Relationship Id="rId4" Type="http://schemas.openxmlformats.org/officeDocument/2006/relationships/image" Target="../media/image1730.png"/><Relationship Id="rId5" Type="http://schemas.openxmlformats.org/officeDocument/2006/relationships/image" Target="../media/image242.png"/><Relationship Id="rId1" Type="http://schemas.openxmlformats.org/officeDocument/2006/relationships/slideLayout" Target="../slideLayouts/slideLayout5.xml"/><Relationship Id="rId2" Type="http://schemas.openxmlformats.org/officeDocument/2006/relationships/image" Target="../media/image1710.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3.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 Id="rId3" Type="http://schemas.openxmlformats.org/officeDocument/2006/relationships/image" Target="../media/image3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4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1.png"/><Relationship Id="rId3"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8.xml"/><Relationship Id="rId2" Type="http://schemas.openxmlformats.org/officeDocument/2006/relationships/diagramData" Target="../diagrams/data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7" Type="http://schemas.openxmlformats.org/officeDocument/2006/relationships/image" Target="../media/image53.png"/><Relationship Id="rId8" Type="http://schemas.openxmlformats.org/officeDocument/2006/relationships/image" Target="../media/image54.png"/><Relationship Id="rId1" Type="http://schemas.openxmlformats.org/officeDocument/2006/relationships/slideLayout" Target="../slideLayouts/slideLayout3.xml"/><Relationship Id="rId2" Type="http://schemas.openxmlformats.org/officeDocument/2006/relationships/diagramData" Target="../diagrams/data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4.emf"/><Relationship Id="rId3" Type="http://schemas.openxmlformats.org/officeDocument/2006/relationships/image" Target="../media/image55.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7.emf"/></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58.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5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65.png"/><Relationship Id="rId1" Type="http://schemas.openxmlformats.org/officeDocument/2006/relationships/slideLayout" Target="../slideLayouts/slideLayout4.xml"/><Relationship Id="rId2"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4.xml"/><Relationship Id="rId2" Type="http://schemas.openxmlformats.org/officeDocument/2006/relationships/diagramData" Target="../diagrams/data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70.png"/><Relationship Id="rId1" Type="http://schemas.openxmlformats.org/officeDocument/2006/relationships/slideLayout" Target="../slideLayouts/slideLayout8.xml"/><Relationship Id="rId2" Type="http://schemas.openxmlformats.org/officeDocument/2006/relationships/image" Target="../media/image6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2.png"/><Relationship Id="rId3"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4.xml"/><Relationship Id="rId2" Type="http://schemas.openxmlformats.org/officeDocument/2006/relationships/image" Target="../media/image7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7.png"/><Relationship Id="rId3" Type="http://schemas.openxmlformats.org/officeDocument/2006/relationships/image" Target="../media/image7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hart" Target="../charts/char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9.png"/><Relationship Id="rId3"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4.xml"/><Relationship Id="rId2" Type="http://schemas.openxmlformats.org/officeDocument/2006/relationships/diagramData" Target="../diagrams/data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1.png"/><Relationship Id="rId3" Type="http://schemas.openxmlformats.org/officeDocument/2006/relationships/image" Target="../media/image8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3.png"/><Relationship Id="rId3"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1" Type="http://schemas.openxmlformats.org/officeDocument/2006/relationships/slideLayout" Target="../slideLayouts/slideLayout4.xml"/><Relationship Id="rId2" Type="http://schemas.openxmlformats.org/officeDocument/2006/relationships/image" Target="../media/image8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9.png"/><Relationship Id="rId3" Type="http://schemas.openxmlformats.org/officeDocument/2006/relationships/image" Target="../media/image9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3.png"/><Relationship Id="rId3" Type="http://schemas.openxmlformats.org/officeDocument/2006/relationships/image" Target="../media/image9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5.png"/><Relationship Id="rId3" Type="http://schemas.openxmlformats.org/officeDocument/2006/relationships/image" Target="../media/image9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7.png"/><Relationship Id="rId3" Type="http://schemas.openxmlformats.org/officeDocument/2006/relationships/image" Target="../media/image9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1.png"/><Relationship Id="rId3" Type="http://schemas.openxmlformats.org/officeDocument/2006/relationships/image" Target="../media/image10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3.png"/><Relationship Id="rId3" Type="http://schemas.openxmlformats.org/officeDocument/2006/relationships/image" Target="../media/image104.png"/></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1" Type="http://schemas.openxmlformats.org/officeDocument/2006/relationships/slideLayout" Target="../slideLayouts/slideLayout4.xml"/><Relationship Id="rId2" Type="http://schemas.openxmlformats.org/officeDocument/2006/relationships/image" Target="../media/image10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8.png"/><Relationship Id="rId3" Type="http://schemas.openxmlformats.org/officeDocument/2006/relationships/image" Target="../media/image10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0.png"/><Relationship Id="rId3" Type="http://schemas.openxmlformats.org/officeDocument/2006/relationships/image" Target="../media/image111.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2.png"/><Relationship Id="rId3" Type="http://schemas.openxmlformats.org/officeDocument/2006/relationships/image" Target="../media/image11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4.png"/></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1" Type="http://schemas.openxmlformats.org/officeDocument/2006/relationships/slideLayout" Target="../slideLayouts/slideLayout5.xml"/><Relationship Id="rId2" Type="http://schemas.openxmlformats.org/officeDocument/2006/relationships/image" Target="../media/image11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5.xml"/><Relationship Id="rId2" Type="http://schemas.openxmlformats.org/officeDocument/2006/relationships/image" Target="../media/image119.png"/></Relationships>
</file>

<file path=ppt/slides/_rels/slide76.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1" Type="http://schemas.openxmlformats.org/officeDocument/2006/relationships/slideLayout" Target="../slideLayouts/slideLayout3.xml"/><Relationship Id="rId2" Type="http://schemas.openxmlformats.org/officeDocument/2006/relationships/image" Target="../media/image122.png"/></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27.png"/><Relationship Id="rId1" Type="http://schemas.openxmlformats.org/officeDocument/2006/relationships/slideLayout" Target="../slideLayouts/slideLayout8.xml"/><Relationship Id="rId2" Type="http://schemas.openxmlformats.org/officeDocument/2006/relationships/image" Target="../media/image126.png"/></Relationships>
</file>

<file path=ppt/slides/_rels/slide78.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27.png"/><Relationship Id="rId5" Type="http://schemas.openxmlformats.org/officeDocument/2006/relationships/image" Target="../media/image130.png"/><Relationship Id="rId1" Type="http://schemas.openxmlformats.org/officeDocument/2006/relationships/slideLayout" Target="../slideLayouts/slideLayout4.xml"/><Relationship Id="rId2" Type="http://schemas.openxmlformats.org/officeDocument/2006/relationships/image" Target="../media/image128.png"/></Relationships>
</file>

<file path=ppt/slides/_rels/slide79.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1" Type="http://schemas.openxmlformats.org/officeDocument/2006/relationships/slideLayout" Target="../slideLayouts/slideLayout4.xml"/><Relationship Id="rId2" Type="http://schemas.openxmlformats.org/officeDocument/2006/relationships/image" Target="../media/image1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6" Type="http://schemas.openxmlformats.org/officeDocument/2006/relationships/image" Target="../media/image137.png"/><Relationship Id="rId1" Type="http://schemas.openxmlformats.org/officeDocument/2006/relationships/slideLayout" Target="../slideLayouts/slideLayout4.xml"/><Relationship Id="rId2" Type="http://schemas.openxmlformats.org/officeDocument/2006/relationships/image" Target="../media/image131.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7.emf"/><Relationship Id="rId3" Type="http://schemas.openxmlformats.org/officeDocument/2006/relationships/image" Target="../media/image138.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0.png"/><Relationship Id="rId3" Type="http://schemas.openxmlformats.org/officeDocument/2006/relationships/image" Target="../media/image14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2.png"/><Relationship Id="rId3" Type="http://schemas.openxmlformats.org/officeDocument/2006/relationships/image" Target="../media/image14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4.png"/><Relationship Id="rId3" Type="http://schemas.openxmlformats.org/officeDocument/2006/relationships/image" Target="../media/image139.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0.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6.png"/><Relationship Id="rId3" Type="http://schemas.openxmlformats.org/officeDocument/2006/relationships/image" Target="../media/image147.png"/></Relationships>
</file>

<file path=ppt/slides/_rels/slide89.xml.rels><?xml version="1.0" encoding="UTF-8" standalone="yes"?>
<Relationships xmlns="http://schemas.openxmlformats.org/package/2006/relationships"><Relationship Id="rId3" Type="http://schemas.openxmlformats.org/officeDocument/2006/relationships/image" Target="../media/image141.emf"/><Relationship Id="rId4" Type="http://schemas.openxmlformats.org/officeDocument/2006/relationships/image" Target="../media/image142.emf"/><Relationship Id="rId1" Type="http://schemas.openxmlformats.org/officeDocument/2006/relationships/slideLayout" Target="../slideLayouts/slideLayout4.xml"/><Relationship Id="rId2" Type="http://schemas.openxmlformats.org/officeDocument/2006/relationships/image" Target="../media/image1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1" Type="http://schemas.openxmlformats.org/officeDocument/2006/relationships/slideLayout" Target="../slideLayouts/slideLayout4.xml"/><Relationship Id="rId2" Type="http://schemas.openxmlformats.org/officeDocument/2006/relationships/image" Target="../media/image14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1.png"/></Relationships>
</file>

<file path=ppt/slides/_rels/slide93.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1" Type="http://schemas.openxmlformats.org/officeDocument/2006/relationships/slideLayout" Target="../slideLayouts/slideLayout4.xml"/><Relationship Id="rId2" Type="http://schemas.openxmlformats.org/officeDocument/2006/relationships/image" Target="../media/image15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5.png"/><Relationship Id="rId3" Type="http://schemas.openxmlformats.org/officeDocument/2006/relationships/image" Target="../media/image156.png"/></Relationships>
</file>

<file path=ppt/slides/_rels/slide95.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57.png"/><Relationship Id="rId1" Type="http://schemas.openxmlformats.org/officeDocument/2006/relationships/slideLayout" Target="../slideLayouts/slideLayout4.xml"/><Relationship Id="rId2" Type="http://schemas.openxmlformats.org/officeDocument/2006/relationships/image" Target="../media/image16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9.png"/><Relationship Id="rId3" Type="http://schemas.openxmlformats.org/officeDocument/2006/relationships/image" Target="../media/image162.png"/></Relationships>
</file>

<file path=ppt/slides/_rels/slide98.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4.png"/><Relationship Id="rId1" Type="http://schemas.openxmlformats.org/officeDocument/2006/relationships/slideLayout" Target="../slideLayouts/slideLayout4.xml"/><Relationship Id="rId2" Type="http://schemas.openxmlformats.org/officeDocument/2006/relationships/image" Target="../media/image162.png"/></Relationships>
</file>

<file path=ppt/slides/_rels/slide99.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1" Type="http://schemas.openxmlformats.org/officeDocument/2006/relationships/slideLayout" Target="../slideLayouts/slideLayout4.xml"/><Relationship Id="rId2" Type="http://schemas.openxmlformats.org/officeDocument/2006/relationships/image" Target="../media/image1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a:bodyPr>
          <a:lstStyle/>
          <a:p>
            <a:r>
              <a:rPr lang="es-EC" b="1" dirty="0"/>
              <a:t>DEPARTAMENTO DE CIENCIAS DE LA TIERRA Y LA CONSTRUCCIÓN</a:t>
            </a:r>
            <a:br>
              <a:rPr lang="es-EC" b="1" dirty="0"/>
            </a:br>
            <a:r>
              <a:rPr lang="es-EC" b="1" dirty="0" smtClean="0"/>
              <a:t>CARRERA </a:t>
            </a:r>
            <a:r>
              <a:rPr lang="es-EC" b="1" dirty="0"/>
              <a:t>DE INGENIERÍA CIVIL</a:t>
            </a:r>
            <a:endParaRPr lang="en-US" b="1" dirty="0"/>
          </a:p>
        </p:txBody>
      </p:sp>
      <p:sp>
        <p:nvSpPr>
          <p:cNvPr id="3" name="Título 1"/>
          <p:cNvSpPr txBox="1">
            <a:spLocks/>
          </p:cNvSpPr>
          <p:nvPr/>
        </p:nvSpPr>
        <p:spPr>
          <a:xfrm>
            <a:off x="1760220" y="2308860"/>
            <a:ext cx="9578340" cy="1332592"/>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500" b="1" dirty="0" smtClean="0"/>
              <a:t>TEMA: </a:t>
            </a:r>
            <a:r>
              <a:rPr lang="es-EC" sz="2500" b="1" dirty="0"/>
              <a:t> </a:t>
            </a:r>
          </a:p>
          <a:p>
            <a:endParaRPr lang="es-EC" sz="2800" dirty="0" smtClean="0"/>
          </a:p>
          <a:p>
            <a:pPr algn="ctr"/>
            <a:r>
              <a:rPr lang="es-EC" sz="2500" dirty="0" smtClean="0"/>
              <a:t>ANÁLISIS SÍSMICO Y PROPUESTA DE REFORZAMIENTO MEDIANTE LA NORMA ECUATORIANA DE LA CONSTRUCCIÓN NEC-2015 APLICADO AL EDIFICIO CONDOMINIOS QUITO (CIUDAD DE GUAYAQUIL)</a:t>
            </a:r>
            <a:endParaRPr lang="en-US" sz="2500" dirty="0"/>
          </a:p>
        </p:txBody>
      </p:sp>
      <p:sp>
        <p:nvSpPr>
          <p:cNvPr id="5" name="Título 1"/>
          <p:cNvSpPr txBox="1">
            <a:spLocks/>
          </p:cNvSpPr>
          <p:nvPr/>
        </p:nvSpPr>
        <p:spPr>
          <a:xfrm>
            <a:off x="2651760" y="3602444"/>
            <a:ext cx="7178040" cy="70467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dirty="0" smtClean="0"/>
              <a:t>AUTOR:  </a:t>
            </a:r>
          </a:p>
          <a:p>
            <a:pPr algn="ctr"/>
            <a:r>
              <a:rPr lang="es-EC" sz="2000" dirty="0" smtClean="0"/>
              <a:t>ALEXIS OCAÑA</a:t>
            </a:r>
            <a:endParaRPr lang="en-US" sz="2000" dirty="0"/>
          </a:p>
        </p:txBody>
      </p:sp>
      <p:sp>
        <p:nvSpPr>
          <p:cNvPr id="6" name="Título 1"/>
          <p:cNvSpPr txBox="1">
            <a:spLocks/>
          </p:cNvSpPr>
          <p:nvPr/>
        </p:nvSpPr>
        <p:spPr>
          <a:xfrm>
            <a:off x="2651760" y="4326525"/>
            <a:ext cx="7178040" cy="74567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dirty="0" smtClean="0"/>
              <a:t>DIRECTOR:  </a:t>
            </a:r>
          </a:p>
          <a:p>
            <a:pPr algn="ctr"/>
            <a:r>
              <a:rPr lang="es-EC" sz="2000" dirty="0" smtClean="0"/>
              <a:t>ING. ERNESTO PRO ZAMBRANO</a:t>
            </a:r>
            <a:endParaRPr lang="en-US" sz="2000" dirty="0"/>
          </a:p>
        </p:txBody>
      </p:sp>
      <p:sp>
        <p:nvSpPr>
          <p:cNvPr id="7" name="Título 1"/>
          <p:cNvSpPr txBox="1">
            <a:spLocks/>
          </p:cNvSpPr>
          <p:nvPr/>
        </p:nvSpPr>
        <p:spPr>
          <a:xfrm>
            <a:off x="5105400" y="5167447"/>
            <a:ext cx="2270760" cy="59327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smtClean="0"/>
              <a:t>SANGOLQUI - 2018</a:t>
            </a:r>
            <a:endParaRPr lang="en-US" sz="2000" dirty="0"/>
          </a:p>
        </p:txBody>
      </p:sp>
      <p:pic>
        <p:nvPicPr>
          <p:cNvPr id="8"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2437" y="60853"/>
            <a:ext cx="1403685" cy="1263317"/>
          </a:xfrm>
          <a:prstGeom prst="rect">
            <a:avLst/>
          </a:prstGeom>
        </p:spPr>
      </p:pic>
    </p:spTree>
    <p:extLst>
      <p:ext uri="{BB962C8B-B14F-4D97-AF65-F5344CB8AC3E}">
        <p14:creationId xmlns:p14="http://schemas.microsoft.com/office/powerpoint/2010/main" val="9734823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639963450"/>
              </p:ext>
            </p:extLst>
          </p:nvPr>
        </p:nvGraphicFramePr>
        <p:xfrm>
          <a:off x="554636" y="494675"/>
          <a:ext cx="11002779" cy="56436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3 Flecha a la derecha con muesca"/>
          <p:cNvSpPr/>
          <p:nvPr/>
        </p:nvSpPr>
        <p:spPr>
          <a:xfrm>
            <a:off x="8645116" y="627357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5" name="3 Flecha a la derecha con muesca"/>
          <p:cNvSpPr/>
          <p:nvPr/>
        </p:nvSpPr>
        <p:spPr>
          <a:xfrm>
            <a:off x="7339772" y="6326581"/>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RESTAURACION  (MUROS DE CORTE)</a:t>
            </a:r>
            <a:endParaRPr lang="es-ES" sz="1000" b="1" dirty="0">
              <a:effectLst>
                <a:outerShdw blurRad="38100" dist="38100" dir="2700000" algn="tl">
                  <a:srgbClr val="000000">
                    <a:alpha val="43137"/>
                  </a:srgbClr>
                </a:outerShdw>
              </a:effectLst>
            </a:endParaRPr>
          </a:p>
        </p:txBody>
      </p:sp>
      <p:sp>
        <p:nvSpPr>
          <p:cNvPr id="6" name="3 Flecha a la derecha con muesca"/>
          <p:cNvSpPr/>
          <p:nvPr/>
        </p:nvSpPr>
        <p:spPr>
          <a:xfrm>
            <a:off x="5719458" y="624707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4192328" y="6273576"/>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2659663" y="6286828"/>
            <a:ext cx="17497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3. FUNDAMENTACIÓN TEORICA</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1296623" y="6273576"/>
            <a:ext cx="157682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2. </a:t>
            </a:r>
            <a:r>
              <a:rPr lang="es-ES" sz="1000" b="1" dirty="0">
                <a:effectLst>
                  <a:outerShdw blurRad="38100" dist="38100" dir="2700000" algn="tl">
                    <a:srgbClr val="000000">
                      <a:alpha val="43137"/>
                    </a:srgbClr>
                  </a:outerShdw>
                </a:effectLst>
              </a:rPr>
              <a:t>DESCRIPCIÓN DE LA ESTRUCTURA</a:t>
            </a:r>
          </a:p>
        </p:txBody>
      </p:sp>
      <p:sp>
        <p:nvSpPr>
          <p:cNvPr id="10" name="3 Flecha a la derecha con muesca"/>
          <p:cNvSpPr/>
          <p:nvPr/>
        </p:nvSpPr>
        <p:spPr>
          <a:xfrm>
            <a:off x="1" y="6353086"/>
            <a:ext cx="1495401" cy="524638"/>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1" name="3 CuadroTexto"/>
          <p:cNvSpPr txBox="1"/>
          <p:nvPr/>
        </p:nvSpPr>
        <p:spPr>
          <a:xfrm>
            <a:off x="11391829"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10</a:t>
            </a:r>
            <a:endParaRPr lang="es-ES" sz="2400" dirty="0">
              <a:ln>
                <a:solidFill>
                  <a:schemeClr val="tx1"/>
                </a:solidFill>
              </a:ln>
            </a:endParaRPr>
          </a:p>
        </p:txBody>
      </p:sp>
    </p:spTree>
    <p:extLst>
      <p:ext uri="{BB962C8B-B14F-4D97-AF65-F5344CB8AC3E}">
        <p14:creationId xmlns:p14="http://schemas.microsoft.com/office/powerpoint/2010/main" val="368982740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nvPr>
        </p:nvGraphicFramePr>
        <p:xfrm>
          <a:off x="1226134" y="921544"/>
          <a:ext cx="9911768" cy="4006860"/>
        </p:xfrm>
        <a:graphic>
          <a:graphicData uri="http://schemas.openxmlformats.org/drawingml/2006/table">
            <a:tbl>
              <a:tblPr firstRow="1" firstCol="1" bandRow="1"/>
              <a:tblGrid>
                <a:gridCol w="922398">
                  <a:extLst>
                    <a:ext uri="{9D8B030D-6E8A-4147-A177-3AD203B41FA5}">
                      <a16:colId xmlns:a16="http://schemas.microsoft.com/office/drawing/2014/main" xmlns="" val="905713172"/>
                    </a:ext>
                  </a:extLst>
                </a:gridCol>
                <a:gridCol w="1610186">
                  <a:extLst>
                    <a:ext uri="{9D8B030D-6E8A-4147-A177-3AD203B41FA5}">
                      <a16:colId xmlns:a16="http://schemas.microsoft.com/office/drawing/2014/main" xmlns="" val="1900046015"/>
                    </a:ext>
                  </a:extLst>
                </a:gridCol>
                <a:gridCol w="922398">
                  <a:extLst>
                    <a:ext uri="{9D8B030D-6E8A-4147-A177-3AD203B41FA5}">
                      <a16:colId xmlns:a16="http://schemas.microsoft.com/office/drawing/2014/main" xmlns="" val="159096289"/>
                    </a:ext>
                  </a:extLst>
                </a:gridCol>
                <a:gridCol w="922398">
                  <a:extLst>
                    <a:ext uri="{9D8B030D-6E8A-4147-A177-3AD203B41FA5}">
                      <a16:colId xmlns:a16="http://schemas.microsoft.com/office/drawing/2014/main" xmlns="" val="2554736133"/>
                    </a:ext>
                  </a:extLst>
                </a:gridCol>
                <a:gridCol w="922398">
                  <a:extLst>
                    <a:ext uri="{9D8B030D-6E8A-4147-A177-3AD203B41FA5}">
                      <a16:colId xmlns:a16="http://schemas.microsoft.com/office/drawing/2014/main" xmlns="" val="3645888720"/>
                    </a:ext>
                  </a:extLst>
                </a:gridCol>
                <a:gridCol w="922398">
                  <a:extLst>
                    <a:ext uri="{9D8B030D-6E8A-4147-A177-3AD203B41FA5}">
                      <a16:colId xmlns:a16="http://schemas.microsoft.com/office/drawing/2014/main" xmlns="" val="3796640841"/>
                    </a:ext>
                  </a:extLst>
                </a:gridCol>
                <a:gridCol w="922398">
                  <a:extLst>
                    <a:ext uri="{9D8B030D-6E8A-4147-A177-3AD203B41FA5}">
                      <a16:colId xmlns:a16="http://schemas.microsoft.com/office/drawing/2014/main" xmlns="" val="3827721541"/>
                    </a:ext>
                  </a:extLst>
                </a:gridCol>
                <a:gridCol w="922398">
                  <a:extLst>
                    <a:ext uri="{9D8B030D-6E8A-4147-A177-3AD203B41FA5}">
                      <a16:colId xmlns:a16="http://schemas.microsoft.com/office/drawing/2014/main" xmlns="" val="2657899460"/>
                    </a:ext>
                  </a:extLst>
                </a:gridCol>
                <a:gridCol w="922398">
                  <a:extLst>
                    <a:ext uri="{9D8B030D-6E8A-4147-A177-3AD203B41FA5}">
                      <a16:colId xmlns:a16="http://schemas.microsoft.com/office/drawing/2014/main" xmlns="" val="1887144241"/>
                    </a:ext>
                  </a:extLst>
                </a:gridCol>
                <a:gridCol w="922398">
                  <a:extLst>
                    <a:ext uri="{9D8B030D-6E8A-4147-A177-3AD203B41FA5}">
                      <a16:colId xmlns:a16="http://schemas.microsoft.com/office/drawing/2014/main" xmlns="" val="2325651858"/>
                    </a:ext>
                  </a:extLst>
                </a:gridCol>
              </a:tblGrid>
              <a:tr h="97128">
                <a:tc rowSpan="2">
                  <a:txBody>
                    <a:bodyPr/>
                    <a:lstStyle/>
                    <a:p>
                      <a:pPr algn="ctr">
                        <a:lnSpc>
                          <a:spcPct val="150000"/>
                        </a:lnSpc>
                        <a:spcAft>
                          <a:spcPts val="0"/>
                        </a:spcAft>
                      </a:pPr>
                      <a:r>
                        <a:rPr lang="es-EC" sz="1000" b="1" dirty="0" err="1">
                          <a:solidFill>
                            <a:srgbClr val="000000"/>
                          </a:solidFill>
                          <a:effectLst/>
                          <a:latin typeface="Arial" panose="020B0604020202020204" pitchFamily="34" charset="0"/>
                          <a:ea typeface="Gulim"/>
                          <a:cs typeface="Arial" panose="020B0604020202020204" pitchFamily="34" charset="0"/>
                        </a:rPr>
                        <a:t>Story</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rowSpan="2">
                  <a:txBody>
                    <a:bodyPr/>
                    <a:lstStyle/>
                    <a:p>
                      <a:pPr algn="ctr">
                        <a:lnSpc>
                          <a:spcPct val="150000"/>
                        </a:lnSpc>
                        <a:spcAft>
                          <a:spcPts val="0"/>
                        </a:spcAft>
                      </a:pPr>
                      <a:r>
                        <a:rPr lang="es-EC" sz="1000" b="1" dirty="0">
                          <a:solidFill>
                            <a:srgbClr val="000000"/>
                          </a:solidFill>
                          <a:effectLst/>
                          <a:latin typeface="Arial" panose="020B0604020202020204" pitchFamily="34" charset="0"/>
                          <a:ea typeface="Gulim"/>
                          <a:cs typeface="Arial" panose="020B0604020202020204" pitchFamily="34" charset="0"/>
                        </a:rPr>
                        <a:t>Load Case/Combo</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rowSpan="2">
                  <a:txBody>
                    <a:bodyPr/>
                    <a:lstStyle/>
                    <a:p>
                      <a:pPr algn="ctr">
                        <a:lnSpc>
                          <a:spcPct val="150000"/>
                        </a:lnSpc>
                        <a:spcAft>
                          <a:spcPts val="0"/>
                        </a:spcAft>
                      </a:pPr>
                      <a:r>
                        <a:rPr lang="es-EC" sz="1000" b="1" dirty="0" err="1">
                          <a:solidFill>
                            <a:srgbClr val="000000"/>
                          </a:solidFill>
                          <a:effectLst/>
                          <a:latin typeface="Arial" panose="020B0604020202020204" pitchFamily="34" charset="0"/>
                          <a:ea typeface="Gulim"/>
                          <a:cs typeface="Arial" panose="020B0604020202020204" pitchFamily="34" charset="0"/>
                        </a:rPr>
                        <a:t>Direction</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rowSpan="2">
                  <a:txBody>
                    <a:bodyPr/>
                    <a:lstStyle/>
                    <a:p>
                      <a:pPr algn="ctr">
                        <a:lnSpc>
                          <a:spcPct val="150000"/>
                        </a:lnSpc>
                        <a:spcAft>
                          <a:spcPts val="0"/>
                        </a:spcAft>
                      </a:pPr>
                      <a:r>
                        <a:rPr lang="es-EC" sz="1000" b="1" dirty="0" err="1">
                          <a:solidFill>
                            <a:srgbClr val="000000"/>
                          </a:solidFill>
                          <a:effectLst/>
                          <a:latin typeface="Arial" panose="020B0604020202020204" pitchFamily="34" charset="0"/>
                          <a:ea typeface="Gulim"/>
                          <a:cs typeface="Arial" panose="020B0604020202020204" pitchFamily="34" charset="0"/>
                        </a:rPr>
                        <a:t>Drift</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rowSpan="2">
                  <a:txBody>
                    <a:bodyPr/>
                    <a:lstStyle/>
                    <a:p>
                      <a:pPr algn="ctr">
                        <a:lnSpc>
                          <a:spcPct val="150000"/>
                        </a:lnSpc>
                        <a:spcAft>
                          <a:spcPts val="0"/>
                        </a:spcAft>
                      </a:pPr>
                      <a:r>
                        <a:rPr lang="es-EC" sz="1000" b="1" dirty="0" err="1">
                          <a:solidFill>
                            <a:srgbClr val="000000"/>
                          </a:solidFill>
                          <a:effectLst/>
                          <a:latin typeface="Arial" panose="020B0604020202020204" pitchFamily="34" charset="0"/>
                          <a:ea typeface="Gulim"/>
                          <a:cs typeface="Arial" panose="020B0604020202020204" pitchFamily="34" charset="0"/>
                        </a:rPr>
                        <a:t>Label</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000" b="1" dirty="0">
                          <a:solidFill>
                            <a:srgbClr val="000000"/>
                          </a:solidFill>
                          <a:effectLst/>
                          <a:latin typeface="Arial" panose="020B0604020202020204" pitchFamily="34" charset="0"/>
                          <a:ea typeface="Gulim"/>
                          <a:cs typeface="Arial" panose="020B0604020202020204" pitchFamily="34" charset="0"/>
                        </a:rPr>
                        <a:t>X</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000" b="1" dirty="0">
                          <a:solidFill>
                            <a:srgbClr val="000000"/>
                          </a:solidFill>
                          <a:effectLst/>
                          <a:latin typeface="Arial" panose="020B0604020202020204" pitchFamily="34" charset="0"/>
                          <a:ea typeface="Gulim"/>
                          <a:cs typeface="Arial" panose="020B0604020202020204" pitchFamily="34" charset="0"/>
                        </a:rPr>
                        <a:t>Y</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000" b="1" dirty="0">
                          <a:solidFill>
                            <a:srgbClr val="000000"/>
                          </a:solidFill>
                          <a:effectLst/>
                          <a:latin typeface="Arial" panose="020B0604020202020204" pitchFamily="34" charset="0"/>
                          <a:ea typeface="Gulim"/>
                          <a:cs typeface="Arial" panose="020B0604020202020204" pitchFamily="34" charset="0"/>
                        </a:rPr>
                        <a:t>Z</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rowSpan="2">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 </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rowSpan="2">
                  <a:txBody>
                    <a:bodyPr/>
                    <a:lstStyle/>
                    <a:p>
                      <a:pPr algn="ctr">
                        <a:lnSpc>
                          <a:spcPct val="150000"/>
                        </a:lnSpc>
                        <a:spcAft>
                          <a:spcPts val="0"/>
                        </a:spcAft>
                      </a:pPr>
                      <a:r>
                        <a:rPr lang="es-EC" sz="1000" b="1">
                          <a:solidFill>
                            <a:srgbClr val="000000"/>
                          </a:solidFill>
                          <a:effectLst/>
                          <a:latin typeface="Arial" panose="020B0604020202020204" pitchFamily="34" charset="0"/>
                          <a:ea typeface="Gulim"/>
                          <a:cs typeface="Arial" panose="020B0604020202020204" pitchFamily="34" charset="0"/>
                        </a:rPr>
                        <a:t>Control</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xmlns="" val="3577974428"/>
                  </a:ext>
                </a:extLst>
              </a:tr>
              <a:tr h="5827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es-EC" sz="1000" b="1">
                          <a:solidFill>
                            <a:srgbClr val="000000"/>
                          </a:solidFill>
                          <a:effectLst/>
                          <a:latin typeface="Arial" panose="020B0604020202020204" pitchFamily="34" charset="0"/>
                          <a:ea typeface="Gulim"/>
                          <a:cs typeface="Arial" panose="020B0604020202020204" pitchFamily="34" charset="0"/>
                        </a:rPr>
                        <a:t>m</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000" b="1">
                          <a:solidFill>
                            <a:srgbClr val="000000"/>
                          </a:solidFill>
                          <a:effectLst/>
                          <a:latin typeface="Arial" panose="020B0604020202020204" pitchFamily="34" charset="0"/>
                          <a:ea typeface="Gulim"/>
                          <a:cs typeface="Arial" panose="020B0604020202020204" pitchFamily="34" charset="0"/>
                        </a:rPr>
                        <a:t>m</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000" b="1" dirty="0">
                          <a:solidFill>
                            <a:srgbClr val="000000"/>
                          </a:solidFill>
                          <a:effectLst/>
                          <a:latin typeface="Arial" panose="020B0604020202020204" pitchFamily="34" charset="0"/>
                          <a:ea typeface="Gulim"/>
                          <a:cs typeface="Arial" panose="020B0604020202020204" pitchFamily="34" charset="0"/>
                        </a:rPr>
                        <a:t>m</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520731279"/>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Story6</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X 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X</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0.00091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107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20.8</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14.2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0.55%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43903304"/>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Story6</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Sismo X 2</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X</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0.00091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107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20.8</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14.2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0.55%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64511196"/>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Story6</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X 3</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X</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0.00091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107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20.8</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14.2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0.55%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43474567"/>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Story6</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Sismo Y 1</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Y</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0.001039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19.9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14.2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0.62%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78598080"/>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Story6</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Sismo Y 2</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Y</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0.001039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19.9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14.2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0.62%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50209840"/>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Story6</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Y 3</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Y</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0.001039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19.9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14.2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0.62%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39037180"/>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X 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X</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0.00133</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117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20.8</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11.37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0.80%</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92786960"/>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X 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X</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0.00133</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117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20.8</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11.37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0.80%</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43822932"/>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X 3</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X</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0.00133</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117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20.8</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11.37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0.80%</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28906663"/>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Y 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Y</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0.001526</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20</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16.8</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11.37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0.92%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86187308"/>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Y 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Y</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0.001526</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20</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16.8</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11.37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0.92%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8083353"/>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Y 3</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Y</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0.001526</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20</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16.8</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11.37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0.92%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39916911"/>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Story4</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X 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X</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0.00169</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117</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20.8</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8.69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1.01%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52353314"/>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Story4</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X 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X</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0.00169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117</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20.8</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8.69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1.01%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0632496"/>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Story4</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X 3</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X</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0.00169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117</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20.8</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8.69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1.01%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82285914"/>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Story4</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Y 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Y</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0.001929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59</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11.6</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8.69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1.16%</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43448909"/>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Story4</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Y 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Y</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0.001929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59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23.7</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11.6</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8.69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1.16%</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45882161"/>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Story4</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Y 3</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Y</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0.001929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59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23.7</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11.6</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8.69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1.16%</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85950488"/>
                  </a:ext>
                </a:extLst>
              </a:tr>
            </a:tbl>
          </a:graphicData>
        </a:graphic>
      </p:graphicFrame>
      <p:sp>
        <p:nvSpPr>
          <p:cNvPr id="3"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4"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5"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7"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8"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9"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0"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1"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10</a:t>
            </a:r>
            <a:r>
              <a:rPr lang="es-ES" sz="2400" dirty="0" smtClean="0">
                <a:ln>
                  <a:solidFill>
                    <a:schemeClr val="tx1"/>
                  </a:solidFill>
                </a:ln>
              </a:rPr>
              <a:t>0</a:t>
            </a:r>
            <a:endParaRPr lang="es-ES" sz="2400" dirty="0">
              <a:ln>
                <a:solidFill>
                  <a:schemeClr val="tx1"/>
                </a:solidFill>
              </a:ln>
            </a:endParaRPr>
          </a:p>
        </p:txBody>
      </p:sp>
    </p:spTree>
    <p:extLst>
      <p:ext uri="{BB962C8B-B14F-4D97-AF65-F5344CB8AC3E}">
        <p14:creationId xmlns:p14="http://schemas.microsoft.com/office/powerpoint/2010/main" val="5792387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nvPr>
        </p:nvGraphicFramePr>
        <p:xfrm>
          <a:off x="1193800" y="1254125"/>
          <a:ext cx="9911768" cy="3606174"/>
        </p:xfrm>
        <a:graphic>
          <a:graphicData uri="http://schemas.openxmlformats.org/drawingml/2006/table">
            <a:tbl>
              <a:tblPr firstRow="1" firstCol="1" bandRow="1"/>
              <a:tblGrid>
                <a:gridCol w="922398">
                  <a:extLst>
                    <a:ext uri="{9D8B030D-6E8A-4147-A177-3AD203B41FA5}">
                      <a16:colId xmlns:a16="http://schemas.microsoft.com/office/drawing/2014/main" xmlns="" val="1594877522"/>
                    </a:ext>
                  </a:extLst>
                </a:gridCol>
                <a:gridCol w="1610186">
                  <a:extLst>
                    <a:ext uri="{9D8B030D-6E8A-4147-A177-3AD203B41FA5}">
                      <a16:colId xmlns:a16="http://schemas.microsoft.com/office/drawing/2014/main" xmlns="" val="2203870344"/>
                    </a:ext>
                  </a:extLst>
                </a:gridCol>
                <a:gridCol w="922398">
                  <a:extLst>
                    <a:ext uri="{9D8B030D-6E8A-4147-A177-3AD203B41FA5}">
                      <a16:colId xmlns:a16="http://schemas.microsoft.com/office/drawing/2014/main" xmlns="" val="515891461"/>
                    </a:ext>
                  </a:extLst>
                </a:gridCol>
                <a:gridCol w="922398">
                  <a:extLst>
                    <a:ext uri="{9D8B030D-6E8A-4147-A177-3AD203B41FA5}">
                      <a16:colId xmlns:a16="http://schemas.microsoft.com/office/drawing/2014/main" xmlns="" val="2743416840"/>
                    </a:ext>
                  </a:extLst>
                </a:gridCol>
                <a:gridCol w="922398">
                  <a:extLst>
                    <a:ext uri="{9D8B030D-6E8A-4147-A177-3AD203B41FA5}">
                      <a16:colId xmlns:a16="http://schemas.microsoft.com/office/drawing/2014/main" xmlns="" val="1439323160"/>
                    </a:ext>
                  </a:extLst>
                </a:gridCol>
                <a:gridCol w="922398">
                  <a:extLst>
                    <a:ext uri="{9D8B030D-6E8A-4147-A177-3AD203B41FA5}">
                      <a16:colId xmlns:a16="http://schemas.microsoft.com/office/drawing/2014/main" xmlns="" val="2584794141"/>
                    </a:ext>
                  </a:extLst>
                </a:gridCol>
                <a:gridCol w="922398">
                  <a:extLst>
                    <a:ext uri="{9D8B030D-6E8A-4147-A177-3AD203B41FA5}">
                      <a16:colId xmlns:a16="http://schemas.microsoft.com/office/drawing/2014/main" xmlns="" val="2667568182"/>
                    </a:ext>
                  </a:extLst>
                </a:gridCol>
                <a:gridCol w="922398">
                  <a:extLst>
                    <a:ext uri="{9D8B030D-6E8A-4147-A177-3AD203B41FA5}">
                      <a16:colId xmlns:a16="http://schemas.microsoft.com/office/drawing/2014/main" xmlns="" val="3671246189"/>
                    </a:ext>
                  </a:extLst>
                </a:gridCol>
                <a:gridCol w="922398">
                  <a:extLst>
                    <a:ext uri="{9D8B030D-6E8A-4147-A177-3AD203B41FA5}">
                      <a16:colId xmlns:a16="http://schemas.microsoft.com/office/drawing/2014/main" xmlns="" val="1445246562"/>
                    </a:ext>
                  </a:extLst>
                </a:gridCol>
                <a:gridCol w="922398">
                  <a:extLst>
                    <a:ext uri="{9D8B030D-6E8A-4147-A177-3AD203B41FA5}">
                      <a16:colId xmlns:a16="http://schemas.microsoft.com/office/drawing/2014/main" xmlns="" val="220284460"/>
                    </a:ext>
                  </a:extLst>
                </a:gridCol>
              </a:tblGrid>
              <a:tr h="116554">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Story3</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X 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X</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0.001765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107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0</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20.8</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6.01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1.06%</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29787409"/>
                  </a:ext>
                </a:extLst>
              </a:tr>
              <a:tr h="116554">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Story3</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X 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X</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0.001765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107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0</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20.8</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6.01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1.06%</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25602874"/>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Story3</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Sismo X 3</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X</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0.001765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107</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0</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20.8</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6.01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1.06%</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98948662"/>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Story3</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Sismo Y 1</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Y</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0.001953</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59</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23.7</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11.6</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6.01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1.17%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84477804"/>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Story3</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Y 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Y</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0.001953</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59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23.7</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11.6</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6.01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1.17%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55276257"/>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Story3</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Y 3</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Y</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0.001953</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59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23.7</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11.6</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6.01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1.17%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55631353"/>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X 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X</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0.001165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107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20.8</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3.33</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0.70%</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85020361"/>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X 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X</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0.001165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107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20.8</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3.33</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0.70%</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83658919"/>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X 3</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X</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0.001165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107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20.8</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3.33</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0.70%</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70300407"/>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Y 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Y</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0.001221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20</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16.8</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3.33</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0.73%</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62562470"/>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Y 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Y</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0.001221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20</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16.8</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3.33</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0.73%</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15352797"/>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Y 3</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Y</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0.001221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20</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16.8</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3.33</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0.73%</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07842264"/>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X 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X</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0.000249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13.55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11.6</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0.65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0.15%</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92571766"/>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X 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X</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0.000249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13.55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11.6</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0.65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0.15%</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30232599"/>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X 3</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X</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0.000249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13.55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11.6</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0.65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0.15%</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18215742"/>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Y 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Y</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0.000239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20</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16.8</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0.65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0.14%</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71974622"/>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Y 2</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Y</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0.000239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20</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16.8</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0.65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0.14%</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22874585"/>
                  </a:ext>
                </a:extLst>
              </a:tr>
              <a:tr h="116554">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Story1</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Sismo Y 3</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Y</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0.000239</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20</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23.7</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16.8</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0.65</a:t>
                      </a:r>
                      <a:endParaRPr lang="en-US" sz="1000">
                        <a:effectLst/>
                        <a:latin typeface="Arial" panose="020B0604020202020204" pitchFamily="34" charset="0"/>
                        <a:ea typeface="Gulim"/>
                        <a:cs typeface="Times New Roman" panose="02020603050405020304" pitchFamily="18" charset="0"/>
                      </a:endParaRPr>
                    </a:p>
                  </a:txBody>
                  <a:tcPr marL="17483" marR="17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Gulim"/>
                          <a:cs typeface="Arial" panose="020B0604020202020204" pitchFamily="34" charset="0"/>
                        </a:rPr>
                        <a:t>0.14%</a:t>
                      </a:r>
                      <a:endParaRPr lang="en-US" sz="100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0"/>
                          </a:solidFill>
                          <a:effectLst/>
                          <a:latin typeface="Arial" panose="020B0604020202020204" pitchFamily="34" charset="0"/>
                          <a:ea typeface="Gulim"/>
                          <a:cs typeface="Arial" panose="020B0604020202020204" pitchFamily="34" charset="0"/>
                        </a:rPr>
                        <a:t>Pasa</a:t>
                      </a:r>
                      <a:endParaRPr lang="en-US" sz="1000" dirty="0">
                        <a:effectLst/>
                        <a:latin typeface="Arial" panose="020B0604020202020204" pitchFamily="34" charset="0"/>
                        <a:ea typeface="Gulim"/>
                        <a:cs typeface="Times New Roman" panose="02020603050405020304" pitchFamily="18" charset="0"/>
                      </a:endParaRPr>
                    </a:p>
                  </a:txBody>
                  <a:tcPr marL="17483" marR="174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58242990"/>
                  </a:ext>
                </a:extLst>
              </a:tr>
            </a:tbl>
          </a:graphicData>
        </a:graphic>
      </p:graphicFrame>
      <p:sp>
        <p:nvSpPr>
          <p:cNvPr id="3"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4"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6"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7"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8"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9"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0"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1"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a:ln>
                  <a:solidFill>
                    <a:schemeClr val="tx1"/>
                  </a:solidFill>
                </a:ln>
              </a:rPr>
              <a:t>1</a:t>
            </a:r>
            <a:r>
              <a:rPr lang="es-ES" sz="2400" dirty="0" smtClean="0">
                <a:ln>
                  <a:solidFill>
                    <a:schemeClr val="tx1"/>
                  </a:solidFill>
                </a:ln>
              </a:rPr>
              <a:t>01</a:t>
            </a:r>
            <a:endParaRPr lang="es-ES" sz="2400" dirty="0">
              <a:ln>
                <a:solidFill>
                  <a:schemeClr val="tx1"/>
                </a:solidFill>
              </a:ln>
            </a:endParaRPr>
          </a:p>
        </p:txBody>
      </p:sp>
    </p:spTree>
    <p:extLst>
      <p:ext uri="{BB962C8B-B14F-4D97-AF65-F5344CB8AC3E}">
        <p14:creationId xmlns:p14="http://schemas.microsoft.com/office/powerpoint/2010/main" val="72255150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rotWithShape="1">
          <a:blip r:embed="rId2"/>
          <a:srcRect t="71191" r="45091"/>
          <a:stretch/>
        </p:blipFill>
        <p:spPr bwMode="auto">
          <a:xfrm>
            <a:off x="1162050" y="968405"/>
            <a:ext cx="4229100" cy="1381760"/>
          </a:xfrm>
          <a:prstGeom prst="rect">
            <a:avLst/>
          </a:prstGeom>
          <a:ln>
            <a:noFill/>
          </a:ln>
          <a:extLst>
            <a:ext uri="{53640926-AAD7-44D8-BBD7-CCE9431645EC}">
              <a14:shadowObscured xmlns:a14="http://schemas.microsoft.com/office/drawing/2010/main"/>
            </a:ext>
          </a:extLst>
        </p:spPr>
      </p:pic>
      <p:sp>
        <p:nvSpPr>
          <p:cNvPr id="6" name="Rectángulo 5"/>
          <p:cNvSpPr/>
          <p:nvPr/>
        </p:nvSpPr>
        <p:spPr>
          <a:xfrm>
            <a:off x="723900" y="2350165"/>
            <a:ext cx="6096000" cy="3683060"/>
          </a:xfrm>
          <a:prstGeom prst="rect">
            <a:avLst/>
          </a:prstGeom>
        </p:spPr>
        <p:txBody>
          <a:bodyPr>
            <a:spAutoFit/>
          </a:bodyPr>
          <a:lstStyle/>
          <a:p>
            <a:pPr marL="0" lvl="2" indent="449580" algn="just">
              <a:lnSpc>
                <a:spcPct val="150000"/>
              </a:lnSpc>
              <a:spcBef>
                <a:spcPts val="1200"/>
              </a:spcBef>
              <a:spcAft>
                <a:spcPts val="1000"/>
              </a:spcAft>
            </a:pPr>
            <a:r>
              <a:rPr lang="es-EC" b="1" dirty="0"/>
              <a:t>Ajuste del corte basal de los resultados obtenidos por el análisis </a:t>
            </a:r>
            <a:r>
              <a:rPr lang="es-EC" b="1" dirty="0" smtClean="0"/>
              <a:t>dinámico</a:t>
            </a:r>
            <a:endParaRPr lang="es-EC" sz="1400" dirty="0" smtClean="0">
              <a:latin typeface="Arial" panose="020B0604020202020204" pitchFamily="34" charset="0"/>
              <a:ea typeface="Gulim"/>
              <a:cs typeface="Arial" panose="020B0604020202020204" pitchFamily="34" charset="0"/>
            </a:endParaRPr>
          </a:p>
          <a:p>
            <a:pPr indent="449580" algn="just">
              <a:lnSpc>
                <a:spcPct val="150000"/>
              </a:lnSpc>
              <a:spcBef>
                <a:spcPts val="1200"/>
              </a:spcBef>
              <a:spcAft>
                <a:spcPts val="1000"/>
              </a:spcAft>
            </a:pPr>
            <a:r>
              <a:rPr lang="es-EC" sz="1400" dirty="0" smtClean="0">
                <a:latin typeface="Arial" panose="020B0604020202020204" pitchFamily="34" charset="0"/>
                <a:ea typeface="Gulim"/>
                <a:cs typeface="Arial" panose="020B0604020202020204" pitchFamily="34" charset="0"/>
              </a:rPr>
              <a:t>El </a:t>
            </a:r>
            <a:r>
              <a:rPr lang="es-EC" sz="1400" dirty="0">
                <a:latin typeface="Arial" panose="020B0604020202020204" pitchFamily="34" charset="0"/>
                <a:ea typeface="Gulim"/>
                <a:cs typeface="Arial" panose="020B0604020202020204" pitchFamily="34" charset="0"/>
              </a:rPr>
              <a:t>valor del cortante dinámico total en la base obtenida por cualquier método de análisis dinámico, no debe ser:</a:t>
            </a:r>
            <a:endParaRPr lang="en-US" sz="1400" dirty="0">
              <a:latin typeface="Arial" panose="020B0604020202020204" pitchFamily="34" charset="0"/>
              <a:ea typeface="Gulim"/>
              <a:cs typeface="Times New Roman" panose="02020603050405020304" pitchFamily="18" charset="0"/>
            </a:endParaRPr>
          </a:p>
          <a:p>
            <a:pPr marL="342900" lvl="0" indent="-342900" algn="just">
              <a:lnSpc>
                <a:spcPct val="150000"/>
              </a:lnSpc>
              <a:spcBef>
                <a:spcPts val="1200"/>
              </a:spcBef>
              <a:spcAft>
                <a:spcPts val="800"/>
              </a:spcAft>
              <a:buFont typeface="Symbol" panose="05050102010706020507" pitchFamily="18" charset="2"/>
              <a:buChar char=""/>
            </a:pPr>
            <a:r>
              <a:rPr lang="es-EC" sz="1400" dirty="0">
                <a:latin typeface="Arial" panose="020B0604020202020204" pitchFamily="34" charset="0"/>
                <a:ea typeface="Gulim"/>
                <a:cs typeface="Arial" panose="020B0604020202020204" pitchFamily="34" charset="0"/>
              </a:rPr>
              <a:t>&lt; 80% del cortante basal V obtenido por el método estático (estructuras regulares).</a:t>
            </a:r>
            <a:endParaRPr lang="en-US" sz="1400" dirty="0">
              <a:latin typeface="Arial" panose="020B0604020202020204" pitchFamily="34" charset="0"/>
              <a:ea typeface="Gulim"/>
              <a:cs typeface="Times New Roman" panose="02020603050405020304" pitchFamily="18" charset="0"/>
            </a:endParaRPr>
          </a:p>
          <a:p>
            <a:pPr marL="342900" lvl="0" indent="-342900" algn="just">
              <a:lnSpc>
                <a:spcPct val="150000"/>
              </a:lnSpc>
              <a:spcBef>
                <a:spcPts val="1200"/>
              </a:spcBef>
              <a:spcAft>
                <a:spcPts val="800"/>
              </a:spcAft>
              <a:buFont typeface="Symbol" panose="05050102010706020507" pitchFamily="18" charset="2"/>
              <a:buChar char=""/>
            </a:pPr>
            <a:r>
              <a:rPr lang="es-EC" sz="1400" dirty="0">
                <a:latin typeface="Arial" panose="020B0604020202020204" pitchFamily="34" charset="0"/>
                <a:ea typeface="Gulim"/>
                <a:cs typeface="Arial" panose="020B0604020202020204" pitchFamily="34" charset="0"/>
              </a:rPr>
              <a:t>&lt; 85% del cortante basal V obtenido por el método estático (estructuras irregulares). </a:t>
            </a:r>
            <a:endParaRPr lang="en-US" sz="1400" dirty="0">
              <a:latin typeface="Arial" panose="020B0604020202020204" pitchFamily="34" charset="0"/>
              <a:ea typeface="Gulim"/>
              <a:cs typeface="Times New Roman" panose="02020603050405020304" pitchFamily="18" charset="0"/>
            </a:endParaRPr>
          </a:p>
        </p:txBody>
      </p:sp>
      <p:pic>
        <p:nvPicPr>
          <p:cNvPr id="7" name="Imagen 6"/>
          <p:cNvPicPr/>
          <p:nvPr/>
        </p:nvPicPr>
        <p:blipFill>
          <a:blip r:embed="rId3"/>
          <a:stretch>
            <a:fillRect/>
          </a:stretch>
        </p:blipFill>
        <p:spPr>
          <a:xfrm>
            <a:off x="7209790" y="568815"/>
            <a:ext cx="4331970" cy="1211580"/>
          </a:xfrm>
          <a:prstGeom prst="rect">
            <a:avLst/>
          </a:prstGeom>
        </p:spPr>
      </p:pic>
      <p:sp>
        <p:nvSpPr>
          <p:cNvPr id="8" name="CuadroTexto 7"/>
          <p:cNvSpPr txBox="1"/>
          <p:nvPr/>
        </p:nvSpPr>
        <p:spPr>
          <a:xfrm>
            <a:off x="1422400" y="419100"/>
            <a:ext cx="3721100" cy="369332"/>
          </a:xfrm>
          <a:prstGeom prst="rect">
            <a:avLst/>
          </a:prstGeom>
          <a:noFill/>
        </p:spPr>
        <p:txBody>
          <a:bodyPr wrap="square" rtlCol="0">
            <a:spAutoFit/>
          </a:bodyPr>
          <a:lstStyle/>
          <a:p>
            <a:pPr algn="ctr"/>
            <a:r>
              <a:rPr lang="es-EC" b="1" dirty="0" smtClean="0">
                <a:latin typeface="Arial" panose="020B0604020202020204" pitchFamily="34" charset="0"/>
                <a:cs typeface="Arial" panose="020B0604020202020204" pitchFamily="34" charset="0"/>
              </a:rPr>
              <a:t>Modos de vibración</a:t>
            </a:r>
            <a:endParaRPr lang="en-US" b="1" dirty="0">
              <a:latin typeface="Arial" panose="020B0604020202020204" pitchFamily="34" charset="0"/>
              <a:cs typeface="Arial" panose="020B0604020202020204" pitchFamily="34" charset="0"/>
            </a:endParaRPr>
          </a:p>
        </p:txBody>
      </p:sp>
      <p:pic>
        <p:nvPicPr>
          <p:cNvPr id="9" name="Imagen 8"/>
          <p:cNvPicPr/>
          <p:nvPr/>
        </p:nvPicPr>
        <p:blipFill>
          <a:blip r:embed="rId4"/>
          <a:stretch>
            <a:fillRect/>
          </a:stretch>
        </p:blipFill>
        <p:spPr>
          <a:xfrm>
            <a:off x="7209790" y="2092352"/>
            <a:ext cx="4490720" cy="1243965"/>
          </a:xfrm>
          <a:prstGeom prst="rect">
            <a:avLst/>
          </a:prstGeom>
        </p:spPr>
      </p:pic>
      <p:graphicFrame>
        <p:nvGraphicFramePr>
          <p:cNvPr id="11" name="Tabla 10"/>
          <p:cNvGraphicFramePr>
            <a:graphicFrameLocks noGrp="1"/>
          </p:cNvGraphicFramePr>
          <p:nvPr>
            <p:extLst/>
          </p:nvPr>
        </p:nvGraphicFramePr>
        <p:xfrm>
          <a:off x="7735253" y="3441667"/>
          <a:ext cx="3281044" cy="1029590"/>
        </p:xfrm>
        <a:graphic>
          <a:graphicData uri="http://schemas.openxmlformats.org/drawingml/2006/table">
            <a:tbl>
              <a:tblPr firstRow="1" firstCol="1" bandRow="1"/>
              <a:tblGrid>
                <a:gridCol w="1254181">
                  <a:extLst>
                    <a:ext uri="{9D8B030D-6E8A-4147-A177-3AD203B41FA5}">
                      <a16:colId xmlns:a16="http://schemas.microsoft.com/office/drawing/2014/main" xmlns="" val="1139701840"/>
                    </a:ext>
                  </a:extLst>
                </a:gridCol>
                <a:gridCol w="1254181">
                  <a:extLst>
                    <a:ext uri="{9D8B030D-6E8A-4147-A177-3AD203B41FA5}">
                      <a16:colId xmlns:a16="http://schemas.microsoft.com/office/drawing/2014/main" xmlns="" val="1202549412"/>
                    </a:ext>
                  </a:extLst>
                </a:gridCol>
                <a:gridCol w="772682">
                  <a:extLst>
                    <a:ext uri="{9D8B030D-6E8A-4147-A177-3AD203B41FA5}">
                      <a16:colId xmlns:a16="http://schemas.microsoft.com/office/drawing/2014/main" xmlns="" val="2177658393"/>
                    </a:ext>
                  </a:extLst>
                </a:gridCol>
              </a:tblGrid>
              <a:tr h="190500">
                <a:tc rowSpan="2">
                  <a:txBody>
                    <a:bodyPr/>
                    <a:lstStyle/>
                    <a:p>
                      <a:pPr algn="ctr">
                        <a:lnSpc>
                          <a:spcPct val="150000"/>
                        </a:lnSpc>
                        <a:spcAft>
                          <a:spcPts val="0"/>
                        </a:spcAft>
                      </a:pPr>
                      <a:r>
                        <a:rPr lang="es-EC" sz="1200" b="1" dirty="0">
                          <a:effectLst/>
                          <a:latin typeface="Arial" panose="020B0604020202020204" pitchFamily="34" charset="0"/>
                          <a:ea typeface="Gulim"/>
                          <a:cs typeface="Arial" panose="020B0604020202020204" pitchFamily="34" charset="0"/>
                        </a:rPr>
                        <a:t>Método Estático </a:t>
                      </a:r>
                      <a:endParaRPr lang="en-US" sz="1200" dirty="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200" b="1" dirty="0">
                          <a:solidFill>
                            <a:srgbClr val="000000"/>
                          </a:solidFill>
                          <a:effectLst/>
                          <a:latin typeface="Arial" panose="020B0604020202020204" pitchFamily="34" charset="0"/>
                          <a:ea typeface="Gulim"/>
                          <a:cs typeface="Arial" panose="020B0604020202020204" pitchFamily="34" charset="0"/>
                        </a:rPr>
                        <a:t>Sismo X (T)</a:t>
                      </a:r>
                      <a:endParaRPr lang="en-US" sz="1200" dirty="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Gulim"/>
                          <a:cs typeface="Arial" panose="020B0604020202020204" pitchFamily="34" charset="0"/>
                        </a:rPr>
                        <a:t>105.7994</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00716168"/>
                  </a:ext>
                </a:extLst>
              </a:tr>
              <a:tr h="190500">
                <a:tc vMerge="1">
                  <a:txBody>
                    <a:bodyPr/>
                    <a:lstStyle/>
                    <a:p>
                      <a:endParaRPr lang="en-US"/>
                    </a:p>
                  </a:txBody>
                  <a:tcPr/>
                </a:tc>
                <a:tc>
                  <a:txBody>
                    <a:bodyPr/>
                    <a:lstStyle/>
                    <a:p>
                      <a:pPr algn="ctr">
                        <a:lnSpc>
                          <a:spcPct val="150000"/>
                        </a:lnSpc>
                        <a:spcAft>
                          <a:spcPts val="0"/>
                        </a:spcAft>
                      </a:pPr>
                      <a:r>
                        <a:rPr lang="es-EC" sz="1200" b="1">
                          <a:solidFill>
                            <a:srgbClr val="000000"/>
                          </a:solidFill>
                          <a:effectLst/>
                          <a:latin typeface="Arial" panose="020B0604020202020204" pitchFamily="34" charset="0"/>
                          <a:ea typeface="Gulim"/>
                          <a:cs typeface="Arial" panose="020B0604020202020204" pitchFamily="34" charset="0"/>
                        </a:rPr>
                        <a:t>Sismo Y (T)</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Gulim"/>
                          <a:cs typeface="Arial" panose="020B0604020202020204" pitchFamily="34" charset="0"/>
                        </a:rPr>
                        <a:t>105.7994</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8935018"/>
                  </a:ext>
                </a:extLst>
              </a:tr>
              <a:tr h="190500">
                <a:tc rowSpan="2">
                  <a:txBody>
                    <a:bodyPr/>
                    <a:lstStyle/>
                    <a:p>
                      <a:pPr algn="ctr">
                        <a:lnSpc>
                          <a:spcPct val="150000"/>
                        </a:lnSpc>
                        <a:spcAft>
                          <a:spcPts val="0"/>
                        </a:spcAft>
                      </a:pPr>
                      <a:r>
                        <a:rPr lang="es-EC" sz="1200" b="1">
                          <a:effectLst/>
                          <a:latin typeface="Arial" panose="020B0604020202020204" pitchFamily="34" charset="0"/>
                          <a:ea typeface="Gulim"/>
                          <a:cs typeface="Arial" panose="020B0604020202020204" pitchFamily="34" charset="0"/>
                        </a:rPr>
                        <a:t>Método Dinámico</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200" b="1">
                          <a:solidFill>
                            <a:srgbClr val="000000"/>
                          </a:solidFill>
                          <a:effectLst/>
                          <a:latin typeface="Arial" panose="020B0604020202020204" pitchFamily="34" charset="0"/>
                          <a:ea typeface="Gulim"/>
                          <a:cs typeface="Arial" panose="020B0604020202020204" pitchFamily="34" charset="0"/>
                        </a:rPr>
                        <a:t>Espectro X (T)</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Gulim"/>
                          <a:cs typeface="Arial" panose="020B0604020202020204" pitchFamily="34" charset="0"/>
                        </a:rPr>
                        <a:t>109.3871</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20514421"/>
                  </a:ext>
                </a:extLst>
              </a:tr>
              <a:tr h="190500">
                <a:tc vMerge="1">
                  <a:txBody>
                    <a:bodyPr/>
                    <a:lstStyle/>
                    <a:p>
                      <a:endParaRPr lang="en-US"/>
                    </a:p>
                  </a:txBody>
                  <a:tcPr/>
                </a:tc>
                <a:tc>
                  <a:txBody>
                    <a:bodyPr/>
                    <a:lstStyle/>
                    <a:p>
                      <a:pPr algn="ctr">
                        <a:lnSpc>
                          <a:spcPct val="150000"/>
                        </a:lnSpc>
                        <a:spcAft>
                          <a:spcPts val="0"/>
                        </a:spcAft>
                      </a:pPr>
                      <a:r>
                        <a:rPr lang="es-EC" sz="1200" b="1">
                          <a:solidFill>
                            <a:srgbClr val="000000"/>
                          </a:solidFill>
                          <a:effectLst/>
                          <a:latin typeface="Arial" panose="020B0604020202020204" pitchFamily="34" charset="0"/>
                          <a:ea typeface="Gulim"/>
                          <a:cs typeface="Arial" panose="020B0604020202020204" pitchFamily="34" charset="0"/>
                        </a:rPr>
                        <a:t>Espectro Y (T)</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solidFill>
                            <a:srgbClr val="000000"/>
                          </a:solidFill>
                          <a:effectLst/>
                          <a:latin typeface="Arial" panose="020B0604020202020204" pitchFamily="34" charset="0"/>
                          <a:ea typeface="Gulim"/>
                          <a:cs typeface="Arial" panose="020B0604020202020204" pitchFamily="34" charset="0"/>
                        </a:rPr>
                        <a:t>110.7573</a:t>
                      </a:r>
                      <a:endParaRPr lang="en-US" sz="1200" dirty="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66383504"/>
                  </a:ext>
                </a:extLst>
              </a:tr>
            </a:tbl>
          </a:graphicData>
        </a:graphic>
      </p:graphicFrame>
      <mc:AlternateContent xmlns:mc="http://schemas.openxmlformats.org/markup-compatibility/2006" xmlns:a14="http://schemas.microsoft.com/office/drawing/2010/main">
        <mc:Choice Requires="a14">
          <p:sp>
            <p:nvSpPr>
              <p:cNvPr id="12" name="Rectángulo 11"/>
              <p:cNvSpPr/>
              <p:nvPr/>
            </p:nvSpPr>
            <p:spPr>
              <a:xfrm>
                <a:off x="6604000" y="4640394"/>
                <a:ext cx="6096000" cy="1467068"/>
              </a:xfrm>
              <a:prstGeom prst="rect">
                <a:avLst/>
              </a:prstGeom>
            </p:spPr>
            <p:txBody>
              <a:bodyPr>
                <a:spAutoFit/>
              </a:bodyPr>
              <a:lstStyle/>
              <a:p>
                <a:pPr algn="ctr">
                  <a:spcAft>
                    <a:spcPts val="1000"/>
                  </a:spcAft>
                </a:pPr>
                <a14:m>
                  <m:oMathPara xmlns:m="http://schemas.openxmlformats.org/officeDocument/2006/math">
                    <m:oMathParaPr>
                      <m:jc m:val="centerGroup"/>
                    </m:oMathParaPr>
                    <m:oMath xmlns:m="http://schemas.openxmlformats.org/officeDocument/2006/math">
                      <m:r>
                        <a:rPr lang="es-EC" sz="1400" b="1" i="1">
                          <a:latin typeface="Cambria Math" panose="02040503050406030204" pitchFamily="18" charset="0"/>
                          <a:ea typeface="Gulim"/>
                          <a:cs typeface="Times New Roman" panose="02020603050405020304" pitchFamily="18" charset="0"/>
                        </a:rPr>
                        <m:t>𝑪𝒐𝒓𝒕𝒂𝒏𝒕𝒆</m:t>
                      </m:r>
                      <m:r>
                        <a:rPr lang="es-EC" sz="1400" b="1" i="1">
                          <a:latin typeface="Cambria Math" panose="02040503050406030204" pitchFamily="18" charset="0"/>
                          <a:ea typeface="Gulim"/>
                          <a:cs typeface="Times New Roman" panose="02020603050405020304" pitchFamily="18" charset="0"/>
                        </a:rPr>
                        <m:t> </m:t>
                      </m:r>
                      <m:r>
                        <a:rPr lang="es-EC" sz="1400" b="1" i="1">
                          <a:latin typeface="Cambria Math" panose="02040503050406030204" pitchFamily="18" charset="0"/>
                          <a:ea typeface="Gulim"/>
                          <a:cs typeface="Times New Roman" panose="02020603050405020304" pitchFamily="18" charset="0"/>
                        </a:rPr>
                        <m:t>𝑩𝒂𝒔𝒂𝒍</m:t>
                      </m:r>
                      <m:r>
                        <a:rPr lang="es-EC" sz="1400" b="1" i="1">
                          <a:latin typeface="Cambria Math" panose="02040503050406030204" pitchFamily="18" charset="0"/>
                          <a:ea typeface="Gulim"/>
                          <a:cs typeface="Times New Roman" panose="02020603050405020304" pitchFamily="18" charset="0"/>
                        </a:rPr>
                        <m:t> </m:t>
                      </m:r>
                      <m:r>
                        <a:rPr lang="es-EC" sz="1400" b="1" i="1">
                          <a:latin typeface="Cambria Math" panose="02040503050406030204" pitchFamily="18" charset="0"/>
                          <a:ea typeface="Gulim"/>
                          <a:cs typeface="Times New Roman" panose="02020603050405020304" pitchFamily="18" charset="0"/>
                        </a:rPr>
                        <m:t>𝑫𝒊𝒏</m:t>
                      </m:r>
                      <m:r>
                        <a:rPr lang="es-EC" sz="1400" b="1" i="1">
                          <a:latin typeface="Cambria Math" panose="02040503050406030204" pitchFamily="18" charset="0"/>
                          <a:ea typeface="Gulim"/>
                          <a:cs typeface="Times New Roman" panose="02020603050405020304" pitchFamily="18" charset="0"/>
                        </a:rPr>
                        <m:t>á</m:t>
                      </m:r>
                      <m:r>
                        <a:rPr lang="es-EC" sz="1400" b="1" i="1">
                          <a:latin typeface="Cambria Math" panose="02040503050406030204" pitchFamily="18" charset="0"/>
                          <a:ea typeface="Gulim"/>
                          <a:cs typeface="Times New Roman" panose="02020603050405020304" pitchFamily="18" charset="0"/>
                        </a:rPr>
                        <m:t>𝒎𝒊𝒄𝒐</m:t>
                      </m:r>
                      <m:r>
                        <a:rPr lang="es-EC" sz="1400" b="1" i="1">
                          <a:latin typeface="Cambria Math" panose="02040503050406030204" pitchFamily="18" charset="0"/>
                          <a:ea typeface="Gulim"/>
                          <a:cs typeface="Times New Roman" panose="02020603050405020304" pitchFamily="18" charset="0"/>
                        </a:rPr>
                        <m:t>&gt;</m:t>
                      </m:r>
                      <m:r>
                        <a:rPr lang="es-EC" sz="1400" b="1" i="1">
                          <a:latin typeface="Cambria Math" panose="02040503050406030204" pitchFamily="18" charset="0"/>
                          <a:ea typeface="Gulim"/>
                          <a:cs typeface="Times New Roman" panose="02020603050405020304" pitchFamily="18" charset="0"/>
                        </a:rPr>
                        <m:t>𝟎</m:t>
                      </m:r>
                      <m:r>
                        <a:rPr lang="es-EC" sz="1400" b="1" i="1">
                          <a:latin typeface="Cambria Math" panose="02040503050406030204" pitchFamily="18" charset="0"/>
                          <a:ea typeface="Gulim"/>
                          <a:cs typeface="Times New Roman" panose="02020603050405020304" pitchFamily="18" charset="0"/>
                        </a:rPr>
                        <m:t>.</m:t>
                      </m:r>
                      <m:r>
                        <a:rPr lang="es-EC" sz="1400" b="1" i="1">
                          <a:latin typeface="Cambria Math" panose="02040503050406030204" pitchFamily="18" charset="0"/>
                          <a:ea typeface="Gulim"/>
                          <a:cs typeface="Times New Roman" panose="02020603050405020304" pitchFamily="18" charset="0"/>
                        </a:rPr>
                        <m:t>𝟖𝟓</m:t>
                      </m:r>
                      <m:r>
                        <a:rPr lang="es-EC" sz="1400" b="1" i="1">
                          <a:latin typeface="Cambria Math" panose="02040503050406030204" pitchFamily="18" charset="0"/>
                          <a:ea typeface="Gulim"/>
                          <a:cs typeface="Times New Roman" panose="02020603050405020304" pitchFamily="18" charset="0"/>
                        </a:rPr>
                        <m:t>∗</m:t>
                      </m:r>
                      <m:r>
                        <a:rPr lang="es-EC" sz="1400" b="1" i="1">
                          <a:latin typeface="Cambria Math" panose="02040503050406030204" pitchFamily="18" charset="0"/>
                          <a:ea typeface="Gulim"/>
                          <a:cs typeface="Times New Roman" panose="02020603050405020304" pitchFamily="18" charset="0"/>
                        </a:rPr>
                        <m:t>𝑪𝒐𝒓𝒕𝒂𝒏𝒕𝒆</m:t>
                      </m:r>
                      <m:r>
                        <a:rPr lang="es-EC" sz="1400" b="1" i="1">
                          <a:latin typeface="Cambria Math" panose="02040503050406030204" pitchFamily="18" charset="0"/>
                          <a:ea typeface="Gulim"/>
                          <a:cs typeface="Times New Roman" panose="02020603050405020304" pitchFamily="18" charset="0"/>
                        </a:rPr>
                        <m:t> </m:t>
                      </m:r>
                      <m:r>
                        <a:rPr lang="es-EC" sz="1400" b="1" i="1">
                          <a:latin typeface="Cambria Math" panose="02040503050406030204" pitchFamily="18" charset="0"/>
                          <a:ea typeface="Gulim"/>
                          <a:cs typeface="Times New Roman" panose="02020603050405020304" pitchFamily="18" charset="0"/>
                        </a:rPr>
                        <m:t>𝑩𝒂𝒔𝒂𝒍</m:t>
                      </m:r>
                      <m:r>
                        <a:rPr lang="es-EC" sz="1400" b="1" i="1">
                          <a:latin typeface="Cambria Math" panose="02040503050406030204" pitchFamily="18" charset="0"/>
                          <a:ea typeface="Gulim"/>
                          <a:cs typeface="Times New Roman" panose="02020603050405020304" pitchFamily="18" charset="0"/>
                        </a:rPr>
                        <m:t> </m:t>
                      </m:r>
                      <m:r>
                        <a:rPr lang="es-EC" sz="1400" b="1" i="1">
                          <a:latin typeface="Cambria Math" panose="02040503050406030204" pitchFamily="18" charset="0"/>
                          <a:ea typeface="Gulim"/>
                          <a:cs typeface="Times New Roman" panose="02020603050405020304" pitchFamily="18" charset="0"/>
                        </a:rPr>
                        <m:t>𝑬𝒔𝒕</m:t>
                      </m:r>
                      <m:r>
                        <a:rPr lang="es-EC" sz="1400" b="1" i="1">
                          <a:latin typeface="Cambria Math" panose="02040503050406030204" pitchFamily="18" charset="0"/>
                          <a:ea typeface="Gulim"/>
                          <a:cs typeface="Times New Roman" panose="02020603050405020304" pitchFamily="18" charset="0"/>
                        </a:rPr>
                        <m:t>á</m:t>
                      </m:r>
                      <m:r>
                        <a:rPr lang="es-EC" sz="1400" b="1" i="1">
                          <a:latin typeface="Cambria Math" panose="02040503050406030204" pitchFamily="18" charset="0"/>
                          <a:ea typeface="Gulim"/>
                          <a:cs typeface="Times New Roman" panose="02020603050405020304" pitchFamily="18" charset="0"/>
                        </a:rPr>
                        <m:t>𝒕𝒊𝒄𝒐</m:t>
                      </m:r>
                    </m:oMath>
                  </m:oMathPara>
                </a14:m>
                <a:endParaRPr lang="en-US" sz="1400" dirty="0">
                  <a:latin typeface="Arial" panose="020B0604020202020204" pitchFamily="34" charset="0"/>
                  <a:ea typeface="Gulim"/>
                  <a:cs typeface="Arial" panose="020B0604020202020204" pitchFamily="34" charset="0"/>
                </a:endParaRPr>
              </a:p>
              <a:p>
                <a:pPr algn="ctr">
                  <a:spcAft>
                    <a:spcPts val="1000"/>
                  </a:spcAft>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ea typeface="Gulim"/>
                          <a:cs typeface="Times New Roman" panose="02020603050405020304" pitchFamily="18" charset="0"/>
                        </a:rPr>
                        <m:t>109.3871&gt;0.85∗105.7994</m:t>
                      </m:r>
                    </m:oMath>
                  </m:oMathPara>
                </a14:m>
                <a:endParaRPr lang="en-US" sz="1400" dirty="0">
                  <a:latin typeface="Arial" panose="020B0604020202020204" pitchFamily="34" charset="0"/>
                  <a:ea typeface="Gulim"/>
                  <a:cs typeface="Arial" panose="020B0604020202020204" pitchFamily="34" charset="0"/>
                </a:endParaRPr>
              </a:p>
              <a:p>
                <a:pPr algn="ctr">
                  <a:spcAft>
                    <a:spcPts val="1000"/>
                  </a:spcAft>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ea typeface="Gulim"/>
                          <a:cs typeface="Times New Roman" panose="02020603050405020304" pitchFamily="18" charset="0"/>
                        </a:rPr>
                        <m:t>109.3871&gt;89.9295</m:t>
                      </m:r>
                    </m:oMath>
                  </m:oMathPara>
                </a14:m>
                <a:endParaRPr lang="en-US" sz="1400" dirty="0">
                  <a:latin typeface="Arial" panose="020B0604020202020204" pitchFamily="34" charset="0"/>
                  <a:ea typeface="Gulim"/>
                  <a:cs typeface="Arial" panose="020B0604020202020204" pitchFamily="34" charset="0"/>
                </a:endParaRPr>
              </a:p>
              <a:p>
                <a:pPr algn="ctr">
                  <a:spcAft>
                    <a:spcPts val="1000"/>
                  </a:spcAft>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ea typeface="Gulim"/>
                          <a:cs typeface="Times New Roman" panose="02020603050405020304" pitchFamily="18" charset="0"/>
                        </a:rPr>
                        <m:t>𝐶𝑢𝑚𝑝𝑙𝑒</m:t>
                      </m:r>
                    </m:oMath>
                  </m:oMathPara>
                </a14:m>
                <a:endParaRPr lang="en-US" sz="1400" dirty="0">
                  <a:latin typeface="Arial" panose="020B0604020202020204" pitchFamily="34" charset="0"/>
                  <a:ea typeface="Gulim"/>
                  <a:cs typeface="Arial" panose="020B0604020202020204" pitchFamily="34"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6604000" y="4640394"/>
                <a:ext cx="6096000" cy="1467068"/>
              </a:xfrm>
              <a:prstGeom prst="rect">
                <a:avLst/>
              </a:prstGeom>
              <a:blipFill>
                <a:blip r:embed="rId5"/>
                <a:stretch>
                  <a:fillRect/>
                </a:stretch>
              </a:blipFill>
            </p:spPr>
            <p:txBody>
              <a:bodyPr/>
              <a:lstStyle/>
              <a:p>
                <a:r>
                  <a:rPr lang="en-US">
                    <a:noFill/>
                  </a:rPr>
                  <a:t> </a:t>
                </a:r>
              </a:p>
            </p:txBody>
          </p:sp>
        </mc:Fallback>
      </mc:AlternateContent>
      <p:sp>
        <p:nvSpPr>
          <p:cNvPr id="13" name="Elipse 12"/>
          <p:cNvSpPr/>
          <p:nvPr/>
        </p:nvSpPr>
        <p:spPr>
          <a:xfrm>
            <a:off x="9194800" y="2938107"/>
            <a:ext cx="660400" cy="3982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lipse 13"/>
          <p:cNvSpPr/>
          <p:nvPr/>
        </p:nvSpPr>
        <p:spPr>
          <a:xfrm>
            <a:off x="10579100" y="1361926"/>
            <a:ext cx="660400" cy="3982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Conector recto de flecha 16"/>
          <p:cNvCxnSpPr/>
          <p:nvPr/>
        </p:nvCxnSpPr>
        <p:spPr>
          <a:xfrm>
            <a:off x="4457700" y="1780395"/>
            <a:ext cx="825500" cy="42940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uadroTexto 19"/>
          <p:cNvSpPr txBox="1"/>
          <p:nvPr/>
        </p:nvSpPr>
        <p:spPr>
          <a:xfrm>
            <a:off x="7515225" y="191305"/>
            <a:ext cx="3721100" cy="369332"/>
          </a:xfrm>
          <a:prstGeom prst="rect">
            <a:avLst/>
          </a:prstGeom>
          <a:noFill/>
        </p:spPr>
        <p:txBody>
          <a:bodyPr wrap="square" rtlCol="0">
            <a:spAutoFit/>
          </a:bodyPr>
          <a:lstStyle/>
          <a:p>
            <a:pPr algn="ctr"/>
            <a:r>
              <a:rPr lang="es-EC" b="1" dirty="0" smtClean="0">
                <a:latin typeface="Arial" panose="020B0604020202020204" pitchFamily="34" charset="0"/>
                <a:cs typeface="Arial" panose="020B0604020202020204" pitchFamily="34" charset="0"/>
              </a:rPr>
              <a:t>Cortante basal estático</a:t>
            </a:r>
            <a:endParaRPr lang="en-US" b="1" dirty="0">
              <a:latin typeface="Arial" panose="020B0604020202020204" pitchFamily="34" charset="0"/>
              <a:cs typeface="Arial" panose="020B0604020202020204" pitchFamily="34" charset="0"/>
            </a:endParaRPr>
          </a:p>
        </p:txBody>
      </p:sp>
      <p:sp>
        <p:nvSpPr>
          <p:cNvPr id="21" name="CuadroTexto 20"/>
          <p:cNvSpPr txBox="1"/>
          <p:nvPr/>
        </p:nvSpPr>
        <p:spPr>
          <a:xfrm>
            <a:off x="7515225" y="1691744"/>
            <a:ext cx="3721100" cy="369332"/>
          </a:xfrm>
          <a:prstGeom prst="rect">
            <a:avLst/>
          </a:prstGeom>
          <a:noFill/>
        </p:spPr>
        <p:txBody>
          <a:bodyPr wrap="square" rtlCol="0">
            <a:spAutoFit/>
          </a:bodyPr>
          <a:lstStyle/>
          <a:p>
            <a:pPr algn="ctr"/>
            <a:r>
              <a:rPr lang="es-EC" b="1" dirty="0" smtClean="0">
                <a:latin typeface="Arial" panose="020B0604020202020204" pitchFamily="34" charset="0"/>
                <a:cs typeface="Arial" panose="020B0604020202020204" pitchFamily="34" charset="0"/>
              </a:rPr>
              <a:t>Cortante basal dinámico</a:t>
            </a:r>
            <a:endParaRPr lang="en-US" b="1" dirty="0">
              <a:latin typeface="Arial" panose="020B0604020202020204" pitchFamily="34" charset="0"/>
              <a:cs typeface="Arial" panose="020B0604020202020204" pitchFamily="34" charset="0"/>
            </a:endParaRPr>
          </a:p>
        </p:txBody>
      </p:sp>
      <p:sp>
        <p:nvSpPr>
          <p:cNvPr id="15"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6"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8"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9"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22"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23"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24"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25"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a:ln>
                  <a:solidFill>
                    <a:schemeClr val="tx1"/>
                  </a:solidFill>
                </a:ln>
              </a:rPr>
              <a:t>1</a:t>
            </a:r>
            <a:r>
              <a:rPr lang="es-ES" sz="2400" dirty="0" smtClean="0">
                <a:ln>
                  <a:solidFill>
                    <a:schemeClr val="tx1"/>
                  </a:solidFill>
                </a:ln>
              </a:rPr>
              <a:t>02</a:t>
            </a:r>
            <a:endParaRPr lang="es-ES" sz="2400" dirty="0">
              <a:ln>
                <a:solidFill>
                  <a:schemeClr val="tx1"/>
                </a:solidFill>
              </a:ln>
            </a:endParaRPr>
          </a:p>
        </p:txBody>
      </p:sp>
    </p:spTree>
    <p:extLst>
      <p:ext uri="{BB962C8B-B14F-4D97-AF65-F5344CB8AC3E}">
        <p14:creationId xmlns:p14="http://schemas.microsoft.com/office/powerpoint/2010/main" val="205058759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nvPr>
        </p:nvGraphicFramePr>
        <p:xfrm>
          <a:off x="1079500" y="1467644"/>
          <a:ext cx="10515600" cy="3374075"/>
        </p:xfrm>
        <a:graphic>
          <a:graphicData uri="http://schemas.openxmlformats.org/drawingml/2006/table">
            <a:tbl>
              <a:tblPr firstRow="1" firstCol="1" bandRow="1"/>
              <a:tblGrid>
                <a:gridCol w="3444911">
                  <a:extLst>
                    <a:ext uri="{9D8B030D-6E8A-4147-A177-3AD203B41FA5}">
                      <a16:colId xmlns:a16="http://schemas.microsoft.com/office/drawing/2014/main" xmlns="" val="1752668749"/>
                    </a:ext>
                  </a:extLst>
                </a:gridCol>
                <a:gridCol w="2542672">
                  <a:extLst>
                    <a:ext uri="{9D8B030D-6E8A-4147-A177-3AD203B41FA5}">
                      <a16:colId xmlns:a16="http://schemas.microsoft.com/office/drawing/2014/main" xmlns="" val="392572110"/>
                    </a:ext>
                  </a:extLst>
                </a:gridCol>
                <a:gridCol w="2616281">
                  <a:extLst>
                    <a:ext uri="{9D8B030D-6E8A-4147-A177-3AD203B41FA5}">
                      <a16:colId xmlns:a16="http://schemas.microsoft.com/office/drawing/2014/main" xmlns="" val="512370659"/>
                    </a:ext>
                  </a:extLst>
                </a:gridCol>
                <a:gridCol w="1911736">
                  <a:extLst>
                    <a:ext uri="{9D8B030D-6E8A-4147-A177-3AD203B41FA5}">
                      <a16:colId xmlns:a16="http://schemas.microsoft.com/office/drawing/2014/main" xmlns="" val="1427093029"/>
                    </a:ext>
                  </a:extLst>
                </a:gridCol>
              </a:tblGrid>
              <a:tr h="0">
                <a:tc>
                  <a:txBody>
                    <a:bodyPr/>
                    <a:lstStyle/>
                    <a:p>
                      <a:pPr algn="ctr">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Exposición del concreto </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Miembro </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Refuerzo </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Recubrimiento especificado, mm</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xmlns="" val="35769897"/>
                  </a:ext>
                </a:extLst>
              </a:tr>
              <a:tr h="0">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Construido contra el suelo y permanentemente en contacto con el </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Todos</a:t>
                      </a:r>
                      <a:endParaRPr lang="en-US" sz="1200" dirty="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Todos</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75</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97915750"/>
                  </a:ext>
                </a:extLst>
              </a:tr>
              <a:tr h="400050">
                <a:tc rowSpan="2">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Expuesto a la intemperie o en contacto con el suelo </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Todos</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Barras No. 19 a No. 57</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50</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96950299"/>
                  </a:ext>
                </a:extLst>
              </a:tr>
              <a:tr h="0">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Barra No. 16, alambre MW200 o MD200 y menores</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15560105"/>
                  </a:ext>
                </a:extLst>
              </a:tr>
              <a:tr h="400050">
                <a:tc rowSpan="3">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 expuesto a la intemperie ni en contacto con el suelo </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Losas, viguetas y muros</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Barras No. 43 y No. 57</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73256104"/>
                  </a:ext>
                </a:extLst>
              </a:tr>
              <a:tr h="0">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Barra No. 36 y menores</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96660813"/>
                  </a:ext>
                </a:extLst>
              </a:tr>
              <a:tr h="0">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Vigas, columnas pedestales y amarres a tracción </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Armadura principal estribos, espirales y estribos cerrados para confinamiento </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a:t>
                      </a:r>
                      <a:endParaRPr lang="en-US" sz="1200" dirty="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65327772"/>
                  </a:ext>
                </a:extLst>
              </a:tr>
            </a:tbl>
          </a:graphicData>
        </a:graphic>
      </p:graphicFrame>
      <p:sp>
        <p:nvSpPr>
          <p:cNvPr id="3"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4"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5"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7"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8"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9"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0"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1"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a:ln>
                  <a:solidFill>
                    <a:schemeClr val="tx1"/>
                  </a:solidFill>
                </a:ln>
              </a:rPr>
              <a:t>1</a:t>
            </a:r>
            <a:r>
              <a:rPr lang="es-ES" sz="2400" smtClean="0">
                <a:ln>
                  <a:solidFill>
                    <a:schemeClr val="tx1"/>
                  </a:solidFill>
                </a:ln>
              </a:rPr>
              <a:t>03</a:t>
            </a:r>
            <a:endParaRPr lang="es-ES" sz="2400" dirty="0">
              <a:ln>
                <a:solidFill>
                  <a:schemeClr val="tx1"/>
                </a:solidFill>
              </a:ln>
            </a:endParaRPr>
          </a:p>
        </p:txBody>
      </p:sp>
    </p:spTree>
    <p:extLst>
      <p:ext uri="{BB962C8B-B14F-4D97-AF65-F5344CB8AC3E}">
        <p14:creationId xmlns:p14="http://schemas.microsoft.com/office/powerpoint/2010/main" val="14080580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rotWithShape="1">
          <a:blip r:embed="rId2">
            <a:extLst>
              <a:ext uri="{28A0092B-C50C-407E-A947-70E740481C1C}">
                <a14:useLocalDpi xmlns:a14="http://schemas.microsoft.com/office/drawing/2010/main" val="0"/>
              </a:ext>
            </a:extLst>
          </a:blip>
          <a:srcRect l="12340" t="16863" r="15603" b="26666"/>
          <a:stretch/>
        </p:blipFill>
        <p:spPr bwMode="auto">
          <a:xfrm>
            <a:off x="450850" y="796924"/>
            <a:ext cx="6203950" cy="1514476"/>
          </a:xfrm>
          <a:prstGeom prst="rect">
            <a:avLst/>
          </a:prstGeom>
          <a:noFill/>
          <a:extLst/>
        </p:spPr>
      </p:pic>
      <p:pic>
        <p:nvPicPr>
          <p:cNvPr id="6" name="Imagen 5"/>
          <p:cNvPicPr/>
          <p:nvPr/>
        </p:nvPicPr>
        <p:blipFill rotWithShape="1">
          <a:blip r:embed="rId3">
            <a:extLst>
              <a:ext uri="{28A0092B-C50C-407E-A947-70E740481C1C}">
                <a14:useLocalDpi xmlns:a14="http://schemas.microsoft.com/office/drawing/2010/main" val="0"/>
              </a:ext>
            </a:extLst>
          </a:blip>
          <a:srcRect l="23303" t="10734" r="39956" b="26008"/>
          <a:stretch/>
        </p:blipFill>
        <p:spPr bwMode="auto">
          <a:xfrm>
            <a:off x="6654800" y="796924"/>
            <a:ext cx="4712335" cy="2819400"/>
          </a:xfrm>
          <a:prstGeom prst="rect">
            <a:avLst/>
          </a:prstGeom>
          <a:noFill/>
          <a:extLst/>
        </p:spPr>
      </p:pic>
      <p:pic>
        <p:nvPicPr>
          <p:cNvPr id="7" name="Imagen 6"/>
          <p:cNvPicPr/>
          <p:nvPr/>
        </p:nvPicPr>
        <p:blipFill rotWithShape="1">
          <a:blip r:embed="rId4">
            <a:extLst>
              <a:ext uri="{28A0092B-C50C-407E-A947-70E740481C1C}">
                <a14:useLocalDpi xmlns:a14="http://schemas.microsoft.com/office/drawing/2010/main" val="0"/>
              </a:ext>
            </a:extLst>
          </a:blip>
          <a:srcRect l="8724" t="10588" r="18085" b="10000"/>
          <a:stretch/>
        </p:blipFill>
        <p:spPr bwMode="auto">
          <a:xfrm>
            <a:off x="241300" y="2549524"/>
            <a:ext cx="5835650" cy="2133600"/>
          </a:xfrm>
          <a:prstGeom prst="rect">
            <a:avLst/>
          </a:prstGeom>
          <a:noFill/>
          <a:extLst/>
        </p:spPr>
      </p:pic>
      <p:pic>
        <p:nvPicPr>
          <p:cNvPr id="8" name="Imagen 7"/>
          <p:cNvPicPr/>
          <p:nvPr/>
        </p:nvPicPr>
        <p:blipFill rotWithShape="1">
          <a:blip r:embed="rId5">
            <a:extLst>
              <a:ext uri="{28A0092B-C50C-407E-A947-70E740481C1C}">
                <a14:useLocalDpi xmlns:a14="http://schemas.microsoft.com/office/drawing/2010/main" val="0"/>
              </a:ext>
            </a:extLst>
          </a:blip>
          <a:srcRect l="5107" t="2941" r="16028" b="11511"/>
          <a:stretch/>
        </p:blipFill>
        <p:spPr bwMode="auto">
          <a:xfrm>
            <a:off x="6076950" y="3854448"/>
            <a:ext cx="5562600" cy="2060894"/>
          </a:xfrm>
          <a:prstGeom prst="rect">
            <a:avLst/>
          </a:prstGeom>
          <a:noFill/>
          <a:ln>
            <a:noFill/>
          </a:ln>
          <a:extLst>
            <a:ext uri="{53640926-AAD7-44D8-BBD7-CCE9431645EC}">
              <a14:shadowObscured xmlns:a14="http://schemas.microsoft.com/office/drawing/2010/main"/>
            </a:ext>
          </a:extLst>
        </p:spPr>
      </p:pic>
      <p:sp>
        <p:nvSpPr>
          <p:cNvPr id="9" name="CuadroTexto 8"/>
          <p:cNvSpPr txBox="1"/>
          <p:nvPr/>
        </p:nvSpPr>
        <p:spPr>
          <a:xfrm>
            <a:off x="3321050" y="189468"/>
            <a:ext cx="5511800" cy="369332"/>
          </a:xfrm>
          <a:prstGeom prst="rect">
            <a:avLst/>
          </a:prstGeom>
          <a:noFill/>
        </p:spPr>
        <p:txBody>
          <a:bodyPr wrap="square" rtlCol="0">
            <a:spAutoFit/>
          </a:bodyPr>
          <a:lstStyle/>
          <a:p>
            <a:pPr algn="ctr"/>
            <a:r>
              <a:rPr lang="es-EC" b="1" dirty="0" smtClean="0">
                <a:latin typeface="Arial" panose="020B0604020202020204" pitchFamily="34" charset="0"/>
                <a:cs typeface="Arial" panose="020B0604020202020204" pitchFamily="34" charset="0"/>
              </a:rPr>
              <a:t>Lineamientos para armado de vigas</a:t>
            </a:r>
            <a:endParaRPr lang="en-US" b="1" dirty="0">
              <a:latin typeface="Arial" panose="020B0604020202020204" pitchFamily="34" charset="0"/>
              <a:cs typeface="Arial" panose="020B0604020202020204" pitchFamily="34" charset="0"/>
            </a:endParaRPr>
          </a:p>
        </p:txBody>
      </p:sp>
      <p:sp>
        <p:nvSpPr>
          <p:cNvPr id="10"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6"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7"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a:t>
            </a:r>
            <a:r>
              <a:rPr lang="es-ES" sz="2400" dirty="0" smtClean="0">
                <a:ln>
                  <a:solidFill>
                    <a:schemeClr val="tx1"/>
                  </a:solidFill>
                </a:ln>
              </a:rPr>
              <a:t>04</a:t>
            </a:r>
            <a:endParaRPr lang="es-ES" sz="2400" dirty="0">
              <a:ln>
                <a:solidFill>
                  <a:schemeClr val="tx1"/>
                </a:solidFill>
              </a:ln>
            </a:endParaRPr>
          </a:p>
        </p:txBody>
      </p:sp>
    </p:spTree>
    <p:extLst>
      <p:ext uri="{BB962C8B-B14F-4D97-AF65-F5344CB8AC3E}">
        <p14:creationId xmlns:p14="http://schemas.microsoft.com/office/powerpoint/2010/main" val="210974342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Imagen 1"/>
          <p:cNvPicPr>
            <a:picLocks noChangeAspect="1" noChangeArrowheads="1"/>
          </p:cNvPicPr>
          <p:nvPr/>
        </p:nvPicPr>
        <p:blipFill>
          <a:blip r:embed="rId2">
            <a:extLst>
              <a:ext uri="{28A0092B-C50C-407E-A947-70E740481C1C}">
                <a14:useLocalDpi xmlns:a14="http://schemas.microsoft.com/office/drawing/2010/main" val="0"/>
              </a:ext>
            </a:extLst>
          </a:blip>
          <a:srcRect l="29536" t="45514" r="43845" b="27135"/>
          <a:stretch>
            <a:fillRect/>
          </a:stretch>
        </p:blipFill>
        <p:spPr bwMode="auto">
          <a:xfrm>
            <a:off x="1304925" y="1520399"/>
            <a:ext cx="3562350"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3315" name="Imagen 3"/>
          <p:cNvPicPr>
            <a:picLocks noChangeAspect="1" noChangeArrowheads="1"/>
          </p:cNvPicPr>
          <p:nvPr/>
        </p:nvPicPr>
        <p:blipFill>
          <a:blip r:embed="rId3">
            <a:extLst>
              <a:ext uri="{28A0092B-C50C-407E-A947-70E740481C1C}">
                <a14:useLocalDpi xmlns:a14="http://schemas.microsoft.com/office/drawing/2010/main" val="0"/>
              </a:ext>
            </a:extLst>
          </a:blip>
          <a:srcRect l="4910" t="28883" r="6052" b="15317"/>
          <a:stretch>
            <a:fillRect/>
          </a:stretch>
        </p:blipFill>
        <p:spPr bwMode="auto">
          <a:xfrm>
            <a:off x="349247" y="3360486"/>
            <a:ext cx="52197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Imagen 4"/>
          <p:cNvPicPr>
            <a:picLocks noChangeAspect="1" noChangeArrowheads="1"/>
          </p:cNvPicPr>
          <p:nvPr/>
        </p:nvPicPr>
        <p:blipFill>
          <a:blip r:embed="rId4" cstate="print">
            <a:extLst>
              <a:ext uri="{28A0092B-C50C-407E-A947-70E740481C1C}">
                <a14:useLocalDpi xmlns:a14="http://schemas.microsoft.com/office/drawing/2010/main" val="0"/>
              </a:ext>
            </a:extLst>
          </a:blip>
          <a:srcRect l="6334" t="12473" r="3700" b="10941"/>
          <a:stretch>
            <a:fillRect/>
          </a:stretch>
        </p:blipFill>
        <p:spPr bwMode="auto">
          <a:xfrm>
            <a:off x="6969705" y="1575187"/>
            <a:ext cx="52197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3313" name="Imagen 5"/>
          <p:cNvPicPr>
            <a:picLocks noChangeAspect="1" noChangeArrowheads="1"/>
          </p:cNvPicPr>
          <p:nvPr/>
        </p:nvPicPr>
        <p:blipFill>
          <a:blip r:embed="rId5">
            <a:extLst>
              <a:ext uri="{28A0092B-C50C-407E-A947-70E740481C1C}">
                <a14:useLocalDpi xmlns:a14="http://schemas.microsoft.com/office/drawing/2010/main" val="0"/>
              </a:ext>
            </a:extLst>
          </a:blip>
          <a:srcRect l="7259" t="10503" r="5695" b="17068"/>
          <a:stretch>
            <a:fillRect/>
          </a:stretch>
        </p:blipFill>
        <p:spPr bwMode="auto">
          <a:xfrm>
            <a:off x="6972300" y="3360486"/>
            <a:ext cx="5219700" cy="1409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ko-KR" sz="1800" b="0" i="0" u="none" strike="noStrike" cap="none" normalizeH="0" baseline="0" smtClean="0">
              <a:ln>
                <a:noFill/>
              </a:ln>
              <a:solidFill>
                <a:schemeClr val="tx1"/>
              </a:solidFill>
              <a:effectLst/>
              <a:latin typeface="Arial" panose="020B0604020202020204" pitchFamily="34" charset="0"/>
            </a:endParaRPr>
          </a:p>
        </p:txBody>
      </p:sp>
      <p:sp>
        <p:nvSpPr>
          <p:cNvPr id="6" name="Rectangle 6"/>
          <p:cNvSpPr>
            <a:spLocks noChangeArrowheads="1"/>
          </p:cNvSpPr>
          <p:nvPr/>
        </p:nvSpPr>
        <p:spPr bwMode="auto">
          <a:xfrm>
            <a:off x="1935421" y="1063124"/>
            <a:ext cx="235032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ko-KR" sz="1400" b="1" i="0" u="none" strike="noStrike" cap="none" normalizeH="0" baseline="0" dirty="0" smtClean="0" bmk="_Toc508230665">
                <a:ln>
                  <a:noFill/>
                </a:ln>
                <a:solidFill>
                  <a:schemeClr val="tx1"/>
                </a:solidFill>
                <a:effectLst/>
                <a:latin typeface="Arial" panose="020B0604020202020204" pitchFamily="34" charset="0"/>
                <a:ea typeface="Gulim"/>
                <a:cs typeface="Arial" panose="020B0604020202020204" pitchFamily="34" charset="0"/>
              </a:rPr>
              <a:t>Corte Losa viga existente</a:t>
            </a:r>
            <a:endParaRPr kumimoji="0" lang="en-US" altLang="ko-KR" sz="1200" b="0" i="0" u="none" strike="noStrike" cap="none" normalizeH="0" baseline="0" dirty="0" smtClean="0">
              <a:ln>
                <a:noFill/>
              </a:ln>
              <a:solidFill>
                <a:schemeClr val="tx1"/>
              </a:solidFill>
              <a:effectLst/>
            </a:endParaRPr>
          </a:p>
        </p:txBody>
      </p:sp>
      <p:sp>
        <p:nvSpPr>
          <p:cNvPr id="7" name="Rectangle 7"/>
          <p:cNvSpPr>
            <a:spLocks noChangeArrowheads="1"/>
          </p:cNvSpPr>
          <p:nvPr/>
        </p:nvSpPr>
        <p:spPr bwMode="auto">
          <a:xfrm>
            <a:off x="2084499" y="2967661"/>
            <a:ext cx="200247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ko-KR" sz="1400" b="1" i="0" u="none" strike="noStrike" cap="none" normalizeH="0" baseline="0" dirty="0" smtClean="0" bmk="_Toc508230666">
                <a:ln>
                  <a:noFill/>
                </a:ln>
                <a:solidFill>
                  <a:schemeClr val="tx1"/>
                </a:solidFill>
                <a:effectLst/>
                <a:latin typeface="Arial" panose="020B0604020202020204" pitchFamily="34" charset="0"/>
                <a:ea typeface="Gulim"/>
                <a:cs typeface="Arial" panose="020B0604020202020204" pitchFamily="34" charset="0"/>
              </a:rPr>
              <a:t>Picado viga existente</a:t>
            </a:r>
            <a:endParaRPr kumimoji="0" lang="en-US" altLang="ko-KR" sz="1200" b="0" i="0" u="none" strike="noStrike" cap="none" normalizeH="0" baseline="0" dirty="0" smtClean="0">
              <a:ln>
                <a:noFill/>
              </a:ln>
              <a:solidFill>
                <a:schemeClr val="tx1"/>
              </a:solidFill>
              <a:effectLst/>
            </a:endParaRPr>
          </a:p>
        </p:txBody>
      </p:sp>
      <p:sp>
        <p:nvSpPr>
          <p:cNvPr id="8" name="Rectangle 8"/>
          <p:cNvSpPr>
            <a:spLocks noChangeArrowheads="1"/>
          </p:cNvSpPr>
          <p:nvPr/>
        </p:nvSpPr>
        <p:spPr bwMode="auto">
          <a:xfrm>
            <a:off x="8667286" y="945300"/>
            <a:ext cx="209384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ko-KR" sz="1400" b="1" i="0" u="none" strike="noStrike" cap="none" normalizeH="0" baseline="0" dirty="0" smtClean="0" bmk="_Toc508230667">
                <a:ln>
                  <a:noFill/>
                </a:ln>
                <a:solidFill>
                  <a:schemeClr val="tx1"/>
                </a:solidFill>
                <a:effectLst/>
                <a:latin typeface="Arial" panose="020B0604020202020204" pitchFamily="34" charset="0"/>
                <a:ea typeface="Gulim"/>
                <a:cs typeface="Arial" panose="020B0604020202020204" pitchFamily="34" charset="0"/>
              </a:rPr>
              <a:t>Armado viga existente</a:t>
            </a:r>
            <a:endParaRPr kumimoji="0" lang="en-US" altLang="ko-KR" sz="1200" b="0" i="0" u="none" strike="noStrike" cap="none" normalizeH="0" baseline="0" dirty="0" smtClean="0">
              <a:ln>
                <a:noFill/>
              </a:ln>
              <a:solidFill>
                <a:schemeClr val="tx1"/>
              </a:solidFill>
              <a:effectLst/>
            </a:endParaRPr>
          </a:p>
        </p:txBody>
      </p:sp>
      <p:sp>
        <p:nvSpPr>
          <p:cNvPr id="9" name="Rectangle 9"/>
          <p:cNvSpPr>
            <a:spLocks noChangeArrowheads="1"/>
          </p:cNvSpPr>
          <p:nvPr/>
        </p:nvSpPr>
        <p:spPr bwMode="auto">
          <a:xfrm>
            <a:off x="8519008" y="3068098"/>
            <a:ext cx="23294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ko-KR" sz="1400" b="1" i="0" u="none" strike="noStrike" cap="none" normalizeH="0" baseline="0" dirty="0" smtClean="0" bmk="_Toc508230668">
                <a:ln>
                  <a:noFill/>
                </a:ln>
                <a:solidFill>
                  <a:schemeClr val="tx1"/>
                </a:solidFill>
                <a:effectLst/>
                <a:latin typeface="Arial" panose="020B0604020202020204" pitchFamily="34" charset="0"/>
                <a:ea typeface="Gulim"/>
                <a:cs typeface="Arial" panose="020B0604020202020204" pitchFamily="34" charset="0"/>
              </a:rPr>
              <a:t>Acabado final viga nueva</a:t>
            </a:r>
            <a:endParaRPr kumimoji="0" lang="es-EC" altLang="ko-KR" sz="2000" b="0" i="0" u="none" strike="noStrike" cap="none" normalizeH="0" baseline="0" dirty="0" smtClean="0">
              <a:ln>
                <a:noFill/>
              </a:ln>
              <a:solidFill>
                <a:schemeClr val="tx1"/>
              </a:solidFill>
              <a:effectLst/>
              <a:latin typeface="Arial" panose="020B0604020202020204" pitchFamily="34" charset="0"/>
            </a:endParaRPr>
          </a:p>
        </p:txBody>
      </p:sp>
      <p:sp>
        <p:nvSpPr>
          <p:cNvPr id="11"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3"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6"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7"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8"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a:t>
            </a:r>
            <a:r>
              <a:rPr lang="es-ES" sz="2400" dirty="0" smtClean="0">
                <a:ln>
                  <a:solidFill>
                    <a:schemeClr val="tx1"/>
                  </a:solidFill>
                </a:ln>
              </a:rPr>
              <a:t>05</a:t>
            </a:r>
            <a:endParaRPr lang="es-ES" sz="2400" dirty="0">
              <a:ln>
                <a:solidFill>
                  <a:schemeClr val="tx1"/>
                </a:solidFill>
              </a:ln>
            </a:endParaRPr>
          </a:p>
        </p:txBody>
      </p:sp>
    </p:spTree>
    <p:extLst>
      <p:ext uri="{BB962C8B-B14F-4D97-AF65-F5344CB8AC3E}">
        <p14:creationId xmlns:p14="http://schemas.microsoft.com/office/powerpoint/2010/main" val="135524835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nvPr>
        </p:nvGraphicFramePr>
        <p:xfrm>
          <a:off x="863339" y="238125"/>
          <a:ext cx="2133861" cy="5311765"/>
        </p:xfrm>
        <a:graphic>
          <a:graphicData uri="http://schemas.openxmlformats.org/drawingml/2006/table">
            <a:tbl>
              <a:tblPr firstRow="1" firstCol="1" bandRow="1"/>
              <a:tblGrid>
                <a:gridCol w="711287">
                  <a:extLst>
                    <a:ext uri="{9D8B030D-6E8A-4147-A177-3AD203B41FA5}">
                      <a16:colId xmlns:a16="http://schemas.microsoft.com/office/drawing/2014/main" xmlns="" val="1872428069"/>
                    </a:ext>
                  </a:extLst>
                </a:gridCol>
                <a:gridCol w="711287">
                  <a:extLst>
                    <a:ext uri="{9D8B030D-6E8A-4147-A177-3AD203B41FA5}">
                      <a16:colId xmlns:a16="http://schemas.microsoft.com/office/drawing/2014/main" xmlns="" val="2560718474"/>
                    </a:ext>
                  </a:extLst>
                </a:gridCol>
                <a:gridCol w="711287">
                  <a:extLst>
                    <a:ext uri="{9D8B030D-6E8A-4147-A177-3AD203B41FA5}">
                      <a16:colId xmlns:a16="http://schemas.microsoft.com/office/drawing/2014/main" xmlns="" val="2010477276"/>
                    </a:ext>
                  </a:extLst>
                </a:gridCol>
              </a:tblGrid>
              <a:tr h="214261">
                <a:tc>
                  <a:txBody>
                    <a:bodyPr/>
                    <a:lstStyle/>
                    <a:p>
                      <a:pPr algn="ctr">
                        <a:lnSpc>
                          <a:spcPct val="150000"/>
                        </a:lnSpc>
                        <a:spcAft>
                          <a:spcPts val="0"/>
                        </a:spcAft>
                      </a:pPr>
                      <a:r>
                        <a:rPr lang="es-EC" sz="105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BLOQUE</a:t>
                      </a:r>
                      <a:endParaRPr lang="en-US" sz="1200" dirty="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05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EJE</a:t>
                      </a:r>
                      <a:endParaRPr lang="en-US" sz="1200" dirty="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05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TIPO</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xmlns="" val="1247618870"/>
                  </a:ext>
                </a:extLst>
              </a:tr>
              <a:tr h="212396">
                <a:tc rowSpan="10">
                  <a:txBody>
                    <a:bodyPr/>
                    <a:lstStyle/>
                    <a:p>
                      <a:pPr algn="ctr">
                        <a:lnSpc>
                          <a:spcPct val="150000"/>
                        </a:lnSpc>
                        <a:spcAft>
                          <a:spcPts val="0"/>
                        </a:spcAft>
                      </a:pPr>
                      <a:r>
                        <a:rPr lang="es-EC" sz="10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t>
                      </a:r>
                      <a:endParaRPr lang="en-US" sz="1200" dirty="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IV</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72293523"/>
                  </a:ext>
                </a:extLst>
              </a:tr>
              <a:tr h="212396">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IV</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11268878"/>
                  </a:ext>
                </a:extLst>
              </a:tr>
              <a:tr h="212396">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18560977"/>
                  </a:ext>
                </a:extLst>
              </a:tr>
              <a:tr h="212396">
                <a:tc vMerge="1">
                  <a:txBody>
                    <a:bodyPr/>
                    <a:lstStyle/>
                    <a:p>
                      <a:endParaRPr lang="en-US"/>
                    </a:p>
                  </a:txBody>
                  <a:tcPr/>
                </a:tc>
                <a:tc>
                  <a:txBody>
                    <a:bodyPr/>
                    <a:lstStyle/>
                    <a:p>
                      <a:pPr algn="ctr">
                        <a:lnSpc>
                          <a:spcPct val="150000"/>
                        </a:lnSpc>
                        <a:spcAft>
                          <a:spcPts val="0"/>
                        </a:spcAft>
                      </a:pPr>
                      <a:r>
                        <a:rPr lang="es-EC" sz="10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a:t>
                      </a:r>
                      <a:endParaRPr lang="en-US" sz="1200" dirty="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75487265"/>
                  </a:ext>
                </a:extLst>
              </a:tr>
              <a:tr h="212396">
                <a:tc vMerge="1">
                  <a:txBody>
                    <a:bodyPr/>
                    <a:lstStyle/>
                    <a:p>
                      <a:endParaRPr lang="en-US"/>
                    </a:p>
                  </a:txBody>
                  <a:tcPr/>
                </a:tc>
                <a:tc>
                  <a:txBody>
                    <a:bodyPr/>
                    <a:lstStyle/>
                    <a:p>
                      <a:pPr algn="ctr">
                        <a:lnSpc>
                          <a:spcPct val="150000"/>
                        </a:lnSpc>
                        <a:spcAft>
                          <a:spcPts val="0"/>
                        </a:spcAft>
                      </a:pPr>
                      <a:r>
                        <a:rPr lang="es-EC" sz="10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a:t>
                      </a:r>
                      <a:endParaRPr lang="en-US" sz="1200" dirty="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50952703"/>
                  </a:ext>
                </a:extLst>
              </a:tr>
              <a:tr h="212396">
                <a:tc vMerge="1">
                  <a:txBody>
                    <a:bodyPr/>
                    <a:lstStyle/>
                    <a:p>
                      <a:endParaRPr lang="en-US"/>
                    </a:p>
                  </a:txBody>
                  <a:tcPr/>
                </a:tc>
                <a:tc>
                  <a:txBody>
                    <a:bodyPr/>
                    <a:lstStyle/>
                    <a:p>
                      <a:pPr algn="ctr">
                        <a:lnSpc>
                          <a:spcPct val="150000"/>
                        </a:lnSpc>
                        <a:spcAft>
                          <a:spcPts val="0"/>
                        </a:spcAft>
                      </a:pPr>
                      <a:r>
                        <a:rPr lang="es-EC" sz="10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t>
                      </a:r>
                      <a:endParaRPr lang="en-US" sz="1200" dirty="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IV</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94725549"/>
                  </a:ext>
                </a:extLst>
              </a:tr>
              <a:tr h="212396">
                <a:tc vMerge="1">
                  <a:txBody>
                    <a:bodyPr/>
                    <a:lstStyle/>
                    <a:p>
                      <a:endParaRPr lang="en-US"/>
                    </a:p>
                  </a:txBody>
                  <a:tcPr/>
                </a:tc>
                <a:tc>
                  <a:txBody>
                    <a:bodyPr/>
                    <a:lstStyle/>
                    <a:p>
                      <a:pPr algn="ctr">
                        <a:lnSpc>
                          <a:spcPct val="150000"/>
                        </a:lnSpc>
                        <a:spcAft>
                          <a:spcPts val="0"/>
                        </a:spcAft>
                      </a:pPr>
                      <a:r>
                        <a:rPr lang="es-EC" sz="10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a:t>
                      </a:r>
                      <a:endParaRPr lang="en-US" sz="1200" dirty="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IV</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81349650"/>
                  </a:ext>
                </a:extLst>
              </a:tr>
              <a:tr h="212396">
                <a:tc vMerge="1">
                  <a:txBody>
                    <a:bodyPr/>
                    <a:lstStyle/>
                    <a:p>
                      <a:endParaRPr lang="en-US"/>
                    </a:p>
                  </a:txBody>
                  <a:tcPr/>
                </a:tc>
                <a:tc>
                  <a:txBody>
                    <a:bodyPr/>
                    <a:lstStyle/>
                    <a:p>
                      <a:pPr algn="ctr">
                        <a:lnSpc>
                          <a:spcPct val="150000"/>
                        </a:lnSpc>
                        <a:spcAft>
                          <a:spcPts val="0"/>
                        </a:spcAft>
                      </a:pPr>
                      <a:r>
                        <a:rPr lang="es-EC" sz="10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1200" dirty="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II</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73479404"/>
                  </a:ext>
                </a:extLst>
              </a:tr>
              <a:tr h="212396">
                <a:tc vMerge="1">
                  <a:txBody>
                    <a:bodyPr/>
                    <a:lstStyle/>
                    <a:p>
                      <a:endParaRPr lang="en-US"/>
                    </a:p>
                  </a:txBody>
                  <a:tcPr/>
                </a:tc>
                <a:tc>
                  <a:txBody>
                    <a:bodyPr/>
                    <a:lstStyle/>
                    <a:p>
                      <a:pPr algn="ctr">
                        <a:lnSpc>
                          <a:spcPct val="150000"/>
                        </a:lnSpc>
                        <a:spcAft>
                          <a:spcPts val="0"/>
                        </a:spcAft>
                      </a:pPr>
                      <a:r>
                        <a:rPr lang="es-EC" sz="10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200" dirty="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II</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93297677"/>
                  </a:ext>
                </a:extLst>
              </a:tr>
              <a:tr h="212396">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II</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64064441"/>
                  </a:ext>
                </a:extLst>
              </a:tr>
              <a:tr h="212396">
                <a:tc rowSpan="10">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III</a:t>
                      </a:r>
                      <a:endParaRPr lang="en-US" sz="1200" dirty="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44991365"/>
                  </a:ext>
                </a:extLst>
              </a:tr>
              <a:tr h="212396">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III</a:t>
                      </a:r>
                      <a:endParaRPr lang="en-US" sz="1200" dirty="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08965142"/>
                  </a:ext>
                </a:extLst>
              </a:tr>
              <a:tr h="212396">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t>
                      </a:r>
                      <a:endParaRPr lang="en-US" sz="1200" dirty="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76364327"/>
                  </a:ext>
                </a:extLst>
              </a:tr>
              <a:tr h="212396">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E</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t>
                      </a:r>
                      <a:endParaRPr lang="en-US" sz="1200" dirty="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03563483"/>
                  </a:ext>
                </a:extLst>
              </a:tr>
              <a:tr h="212396">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G</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t>
                      </a:r>
                      <a:endParaRPr lang="en-US" sz="1200" dirty="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69021503"/>
                  </a:ext>
                </a:extLst>
              </a:tr>
              <a:tr h="212396">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III</a:t>
                      </a:r>
                      <a:endParaRPr lang="en-US" sz="1200" dirty="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70242279"/>
                  </a:ext>
                </a:extLst>
              </a:tr>
              <a:tr h="212396">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I</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III</a:t>
                      </a:r>
                      <a:endParaRPr lang="en-US" sz="1200" dirty="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52400369"/>
                  </a:ext>
                </a:extLst>
              </a:tr>
              <a:tr h="212396">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a:t>
                      </a:r>
                      <a:endParaRPr lang="en-US" sz="1200" dirty="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32203859"/>
                  </a:ext>
                </a:extLst>
              </a:tr>
              <a:tr h="212396">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1200">
                        <a:effectLst/>
                        <a:latin typeface="Arial" panose="020B0604020202020204" pitchFamily="34" charset="0"/>
                        <a:ea typeface="Gulim"/>
                        <a:cs typeface="Times New Roman" panose="02020603050405020304" pitchFamily="18" charset="0"/>
                      </a:endParaRPr>
                    </a:p>
                  </a:txBody>
                  <a:tcPr marL="51276" marR="5127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a:t>
                      </a:r>
                      <a:endParaRPr lang="en-US" sz="1200" dirty="0">
                        <a:effectLst/>
                        <a:latin typeface="Arial" panose="020B0604020202020204" pitchFamily="34" charset="0"/>
                        <a:ea typeface="Gulim"/>
                        <a:cs typeface="Times New Roman" panose="02020603050405020304" pitchFamily="18" charset="0"/>
                      </a:endParaRPr>
                    </a:p>
                  </a:txBody>
                  <a:tcPr marL="51276" marR="5127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77907082"/>
                  </a:ext>
                </a:extLst>
              </a:tr>
              <a:tr h="212396">
                <a:tc vMerge="1">
                  <a:txBody>
                    <a:bodyPr/>
                    <a:lstStyle/>
                    <a:p>
                      <a:endParaRPr lang="en-US"/>
                    </a:p>
                  </a:txBody>
                  <a:tcPr/>
                </a:tc>
                <a:tc>
                  <a:txBody>
                    <a:bodyPr/>
                    <a:lstStyle/>
                    <a:p>
                      <a:pPr algn="ctr">
                        <a:lnSpc>
                          <a:spcPct val="150000"/>
                        </a:lnSpc>
                        <a:spcAft>
                          <a:spcPts val="0"/>
                        </a:spcAft>
                      </a:pPr>
                      <a:r>
                        <a:rPr lang="es-EC" sz="10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US" sz="1200" dirty="0">
                        <a:effectLst/>
                        <a:latin typeface="Arial" panose="020B0604020202020204" pitchFamily="34" charset="0"/>
                        <a:ea typeface="Gulim"/>
                        <a:cs typeface="Times New Roman" panose="02020603050405020304" pitchFamily="18" charset="0"/>
                      </a:endParaRPr>
                    </a:p>
                  </a:txBody>
                  <a:tcPr marL="51276" marR="5127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a:t>
                      </a:r>
                      <a:endParaRPr lang="en-US" sz="1200" dirty="0">
                        <a:effectLst/>
                        <a:latin typeface="Arial" panose="020B0604020202020204" pitchFamily="34" charset="0"/>
                        <a:ea typeface="Gulim"/>
                        <a:cs typeface="Times New Roman" panose="02020603050405020304" pitchFamily="18" charset="0"/>
                      </a:endParaRPr>
                    </a:p>
                  </a:txBody>
                  <a:tcPr marL="51276" marR="5127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82799625"/>
                  </a:ext>
                </a:extLst>
              </a:tr>
              <a:tr h="212396">
                <a:tc rowSpan="4">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GRADAS</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D</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VII</a:t>
                      </a:r>
                      <a:endParaRPr lang="en-US" sz="1200" dirty="0">
                        <a:effectLst/>
                        <a:latin typeface="Arial" panose="020B0604020202020204" pitchFamily="34" charset="0"/>
                        <a:ea typeface="Gulim"/>
                        <a:cs typeface="Times New Roman" panose="02020603050405020304" pitchFamily="18" charset="0"/>
                      </a:endParaRPr>
                    </a:p>
                  </a:txBody>
                  <a:tcPr marL="51276" marR="5127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77247483"/>
                  </a:ext>
                </a:extLst>
              </a:tr>
              <a:tr h="212396">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VII</a:t>
                      </a:r>
                      <a:endParaRPr lang="en-US" sz="1200" dirty="0">
                        <a:effectLst/>
                        <a:latin typeface="Arial" panose="020B0604020202020204" pitchFamily="34" charset="0"/>
                        <a:ea typeface="Gulim"/>
                        <a:cs typeface="Times New Roman" panose="02020603050405020304" pitchFamily="18" charset="0"/>
                      </a:endParaRPr>
                    </a:p>
                  </a:txBody>
                  <a:tcPr marL="51276" marR="5127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85155530"/>
                  </a:ext>
                </a:extLst>
              </a:tr>
              <a:tr h="212396">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VII</a:t>
                      </a:r>
                      <a:endParaRPr lang="en-US" sz="1200" dirty="0">
                        <a:effectLst/>
                        <a:latin typeface="Arial" panose="020B0604020202020204" pitchFamily="34" charset="0"/>
                        <a:ea typeface="Gulim"/>
                        <a:cs typeface="Times New Roman" panose="02020603050405020304" pitchFamily="18" charset="0"/>
                      </a:endParaRPr>
                    </a:p>
                  </a:txBody>
                  <a:tcPr marL="51276" marR="5127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73780859"/>
                  </a:ext>
                </a:extLst>
              </a:tr>
              <a:tr h="212396">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US" sz="1200">
                        <a:effectLst/>
                        <a:latin typeface="Arial" panose="020B0604020202020204" pitchFamily="34" charset="0"/>
                        <a:ea typeface="Gulim"/>
                        <a:cs typeface="Times New Roman" panose="02020603050405020304" pitchFamily="18" charset="0"/>
                      </a:endParaRPr>
                    </a:p>
                  </a:txBody>
                  <a:tcPr marL="51276" marR="512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VII</a:t>
                      </a:r>
                      <a:endParaRPr lang="en-US" sz="1200" dirty="0">
                        <a:effectLst/>
                        <a:latin typeface="Arial" panose="020B0604020202020204" pitchFamily="34" charset="0"/>
                        <a:ea typeface="Gulim"/>
                        <a:cs typeface="Times New Roman" panose="02020603050405020304" pitchFamily="18" charset="0"/>
                      </a:endParaRPr>
                    </a:p>
                  </a:txBody>
                  <a:tcPr marL="51276" marR="5127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71926472"/>
                  </a:ext>
                </a:extLst>
              </a:tr>
            </a:tbl>
          </a:graphicData>
        </a:graphic>
      </p:graphicFrame>
      <p:graphicFrame>
        <p:nvGraphicFramePr>
          <p:cNvPr id="8" name="Tabla 7"/>
          <p:cNvGraphicFramePr>
            <a:graphicFrameLocks noGrp="1"/>
          </p:cNvGraphicFramePr>
          <p:nvPr>
            <p:extLst/>
          </p:nvPr>
        </p:nvGraphicFramePr>
        <p:xfrm>
          <a:off x="3276600" y="1635125"/>
          <a:ext cx="7937499" cy="3175004"/>
        </p:xfrm>
        <a:graphic>
          <a:graphicData uri="http://schemas.openxmlformats.org/drawingml/2006/table">
            <a:tbl>
              <a:tblPr firstRow="1" firstCol="1" bandRow="1"/>
              <a:tblGrid>
                <a:gridCol w="927100">
                  <a:extLst>
                    <a:ext uri="{9D8B030D-6E8A-4147-A177-3AD203B41FA5}">
                      <a16:colId xmlns:a16="http://schemas.microsoft.com/office/drawing/2014/main" xmlns="" val="1823999844"/>
                    </a:ext>
                  </a:extLst>
                </a:gridCol>
                <a:gridCol w="901700">
                  <a:extLst>
                    <a:ext uri="{9D8B030D-6E8A-4147-A177-3AD203B41FA5}">
                      <a16:colId xmlns:a16="http://schemas.microsoft.com/office/drawing/2014/main" xmlns="" val="122518626"/>
                    </a:ext>
                  </a:extLst>
                </a:gridCol>
                <a:gridCol w="2489200">
                  <a:extLst>
                    <a:ext uri="{9D8B030D-6E8A-4147-A177-3AD203B41FA5}">
                      <a16:colId xmlns:a16="http://schemas.microsoft.com/office/drawing/2014/main" xmlns="" val="3407419498"/>
                    </a:ext>
                  </a:extLst>
                </a:gridCol>
                <a:gridCol w="3619499">
                  <a:extLst>
                    <a:ext uri="{9D8B030D-6E8A-4147-A177-3AD203B41FA5}">
                      <a16:colId xmlns:a16="http://schemas.microsoft.com/office/drawing/2014/main" xmlns="" val="1345977654"/>
                    </a:ext>
                  </a:extLst>
                </a:gridCol>
              </a:tblGrid>
              <a:tr h="211667">
                <a:tc>
                  <a:txBody>
                    <a:bodyPr/>
                    <a:lstStyle/>
                    <a:p>
                      <a:pPr algn="ctr">
                        <a:lnSpc>
                          <a:spcPct val="150000"/>
                        </a:lnSpc>
                        <a:spcAft>
                          <a:spcPts val="0"/>
                        </a:spcAft>
                      </a:pPr>
                      <a:r>
                        <a:rPr lang="en-US" sz="9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TIPO </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n-US" sz="9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DIM</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n-US" sz="9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As</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n-US" sz="9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Av</a:t>
                      </a:r>
                      <a:endParaRPr lang="en-US" sz="1100">
                        <a:effectLst/>
                        <a:latin typeface="Arial" panose="020B0604020202020204" pitchFamily="34" charset="0"/>
                        <a:ea typeface="Gulim"/>
                        <a:cs typeface="Times New Roman" panose="02020603050405020304" pitchFamily="18" charset="0"/>
                      </a:endParaRPr>
                    </a:p>
                  </a:txBody>
                  <a:tcPr marL="63500" marR="635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xmlns="" val="239810300"/>
                  </a:ext>
                </a:extLst>
              </a:tr>
              <a:tr h="211667">
                <a:tc rowSpan="2">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 x 35</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 </a:t>
                      </a:r>
                      <a:r>
                        <a:rPr lang="en-US" sz="90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18 mm Mc 200, 201</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EST. </a:t>
                      </a:r>
                      <a:r>
                        <a:rPr lang="en-US" sz="90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10 mm Mc 210 @5, 10, 15</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16345212"/>
                  </a:ext>
                </a:extLst>
              </a:tr>
              <a:tr h="211667">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a:t>
                      </a:r>
                      <a:r>
                        <a:rPr lang="en-US" sz="900" dirty="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18 mm Mc 202, 203, 204, 205</a:t>
                      </a:r>
                      <a:endParaRPr lang="en-US" sz="1100" dirty="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2862732253"/>
                  </a:ext>
                </a:extLst>
              </a:tr>
              <a:tr h="211667">
                <a:tc rowSpan="2">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II</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 x 35</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r>
                        <a:rPr lang="en-US" sz="90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18 mm Mc 200, 201</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EST. </a:t>
                      </a:r>
                      <a:r>
                        <a:rPr lang="en-US" sz="90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10 mm Mc 210 @5, 10, 15</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86088701"/>
                  </a:ext>
                </a:extLst>
              </a:tr>
              <a:tr h="211667">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en-US" sz="90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18 mm Mc 202, 203, 204, 205</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3609013953"/>
                  </a:ext>
                </a:extLst>
              </a:tr>
              <a:tr h="211667">
                <a:tc rowSpan="2">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III</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 x 35</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 </a:t>
                      </a:r>
                      <a:r>
                        <a:rPr lang="en-US" sz="90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18 mm Mc 206</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EST. </a:t>
                      </a:r>
                      <a:r>
                        <a:rPr lang="en-US" sz="90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10 mm Mc 210 @5, 10, 15</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27194819"/>
                  </a:ext>
                </a:extLst>
              </a:tr>
              <a:tr h="211667">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a:t>
                      </a:r>
                      <a:r>
                        <a:rPr lang="en-US" sz="90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18 mm Mc 207, 208</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813974053"/>
                  </a:ext>
                </a:extLst>
              </a:tr>
              <a:tr h="211667">
                <a:tc rowSpan="2">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IV</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 x 35</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 </a:t>
                      </a:r>
                      <a:r>
                        <a:rPr lang="en-US" sz="90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18 mm Mc 206</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EST. </a:t>
                      </a:r>
                      <a:r>
                        <a:rPr lang="en-US" sz="90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10 mm Mc 210 @5, 10, 15</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75876690"/>
                  </a:ext>
                </a:extLst>
              </a:tr>
              <a:tr h="211667">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en-US" sz="90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18 mm Mc 207, 208</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90959548"/>
                  </a:ext>
                </a:extLst>
              </a:tr>
              <a:tr h="211667">
                <a:tc rowSpan="2">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 x 35</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 </a:t>
                      </a:r>
                      <a:r>
                        <a:rPr lang="en-US" sz="90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18 mm Mc 209</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EST. </a:t>
                      </a:r>
                      <a:r>
                        <a:rPr lang="en-US" sz="90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10 mm Mc 210 @5, 10, 15</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9832486"/>
                  </a:ext>
                </a:extLst>
              </a:tr>
              <a:tr h="211667">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a:t>
                      </a:r>
                      <a:r>
                        <a:rPr lang="en-US" sz="90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18 mm Mc 207, 208</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4109430449"/>
                  </a:ext>
                </a:extLst>
              </a:tr>
              <a:tr h="211667">
                <a:tc rowSpan="2">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 x 35</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 </a:t>
                      </a:r>
                      <a:r>
                        <a:rPr lang="en-US" sz="90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18 mm Mc 209</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EST. </a:t>
                      </a:r>
                      <a:r>
                        <a:rPr lang="en-US" sz="90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10 mm Mc 210 @5, 10, 15</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43979071"/>
                  </a:ext>
                </a:extLst>
              </a:tr>
              <a:tr h="211667">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en-US" sz="90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18 mm Mc 207, 208</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3183047482"/>
                  </a:ext>
                </a:extLst>
              </a:tr>
              <a:tr h="423333">
                <a:tc>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VII</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 X 50 </a:t>
                      </a:r>
                      <a:endParaRPr lang="en-US" sz="110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 </a:t>
                      </a:r>
                      <a:r>
                        <a:rPr lang="en-US" sz="900" dirty="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18 mm Mc 3</a:t>
                      </a:r>
                      <a:endParaRPr lang="en-US" sz="1100" dirty="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EST. </a:t>
                      </a:r>
                      <a:r>
                        <a:rPr lang="en-US" sz="900" dirty="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10 mm Mc 411 @10 cm</a:t>
                      </a:r>
                      <a:endParaRPr lang="en-US" sz="1100" dirty="0">
                        <a:effectLst/>
                        <a:latin typeface="Arial" panose="020B0604020202020204" pitchFamily="34" charset="0"/>
                        <a:ea typeface="Gulim"/>
                        <a:cs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07662136"/>
                  </a:ext>
                </a:extLst>
              </a:tr>
            </a:tbl>
          </a:graphicData>
        </a:graphic>
      </p:graphicFrame>
      <p:sp>
        <p:nvSpPr>
          <p:cNvPr id="9" name="Rectángulo 8"/>
          <p:cNvSpPr/>
          <p:nvPr/>
        </p:nvSpPr>
        <p:spPr>
          <a:xfrm>
            <a:off x="5348615" y="907534"/>
            <a:ext cx="3018776" cy="369332"/>
          </a:xfrm>
          <a:prstGeom prst="rect">
            <a:avLst/>
          </a:prstGeom>
        </p:spPr>
        <p:txBody>
          <a:bodyPr wrap="none">
            <a:spAutoFit/>
          </a:bodyPr>
          <a:lstStyle/>
          <a:p>
            <a:pPr algn="ctr"/>
            <a:r>
              <a:rPr lang="es-EC" b="1" i="1" dirty="0">
                <a:latin typeface="Arial" panose="020B0604020202020204" pitchFamily="34" charset="0"/>
                <a:cs typeface="Arial" panose="020B0604020202020204" pitchFamily="34" charset="0"/>
              </a:rPr>
              <a:t>Resumen </a:t>
            </a:r>
            <a:r>
              <a:rPr lang="es-EC" b="1" i="1" dirty="0" smtClean="0">
                <a:latin typeface="Arial" panose="020B0604020202020204" pitchFamily="34" charset="0"/>
                <a:cs typeface="Arial" panose="020B0604020202020204" pitchFamily="34" charset="0"/>
              </a:rPr>
              <a:t>diseño de vigas</a:t>
            </a:r>
            <a:endParaRPr lang="en-US" b="1" i="1" dirty="0">
              <a:latin typeface="Arial" panose="020B0604020202020204" pitchFamily="34" charset="0"/>
              <a:cs typeface="Arial" panose="020B0604020202020204" pitchFamily="34" charset="0"/>
            </a:endParaRPr>
          </a:p>
        </p:txBody>
      </p:sp>
      <p:sp>
        <p:nvSpPr>
          <p:cNvPr id="5"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4"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5" name="3 CuadroTexto"/>
          <p:cNvSpPr txBox="1"/>
          <p:nvPr/>
        </p:nvSpPr>
        <p:spPr>
          <a:xfrm>
            <a:off x="1138984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a:t>
            </a:r>
            <a:r>
              <a:rPr lang="es-ES" sz="2400" dirty="0" smtClean="0">
                <a:ln>
                  <a:solidFill>
                    <a:schemeClr val="tx1"/>
                  </a:solidFill>
                </a:ln>
              </a:rPr>
              <a:t>06</a:t>
            </a:r>
            <a:endParaRPr lang="es-ES" sz="2400" dirty="0">
              <a:ln>
                <a:solidFill>
                  <a:schemeClr val="tx1"/>
                </a:solidFill>
              </a:ln>
            </a:endParaRPr>
          </a:p>
        </p:txBody>
      </p:sp>
    </p:spTree>
    <p:extLst>
      <p:ext uri="{BB962C8B-B14F-4D97-AF65-F5344CB8AC3E}">
        <p14:creationId xmlns:p14="http://schemas.microsoft.com/office/powerpoint/2010/main" val="14475928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COLUMNAS</a:t>
            </a:r>
            <a:endParaRPr lang="en-US" sz="4800" dirty="0"/>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6172200" y="976393"/>
                <a:ext cx="5181600" cy="5200570"/>
              </a:xfrm>
            </p:spPr>
            <p:txBody>
              <a:bodyPr>
                <a:normAutofit fontScale="62500" lnSpcReduction="20000"/>
              </a:bodyPr>
              <a:lstStyle/>
              <a:p>
                <a:pPr marL="0" lvl="4" indent="0" algn="ctr">
                  <a:spcBef>
                    <a:spcPts val="1000"/>
                  </a:spcBef>
                  <a:buNone/>
                </a:pPr>
                <a:r>
                  <a:rPr lang="es-EC" sz="4500" b="1" dirty="0"/>
                  <a:t>Refuerzo Transversal </a:t>
                </a:r>
                <a:endParaRPr lang="es-EC" sz="4500" b="1" dirty="0" smtClean="0"/>
              </a:p>
              <a:p>
                <a:pPr marL="228600" lvl="4">
                  <a:spcBef>
                    <a:spcPts val="1000"/>
                  </a:spcBef>
                </a:pPr>
                <a:endParaRPr lang="es-EC" sz="2400" b="1" dirty="0" smtClean="0"/>
              </a:p>
              <a:p>
                <a:pPr marL="0" indent="0">
                  <a:buNone/>
                </a:pPr>
                <a:r>
                  <a:rPr lang="es-EC" dirty="0"/>
                  <a:t>La longitud </a:t>
                </a:r>
                <a14:m>
                  <m:oMath xmlns:m="http://schemas.openxmlformats.org/officeDocument/2006/math">
                    <m:sSub>
                      <m:sSubPr>
                        <m:ctrlPr>
                          <a:rPr lang="en-US" i="1">
                            <a:latin typeface="Cambria Math" charset="0"/>
                          </a:rPr>
                        </m:ctrlPr>
                      </m:sSubPr>
                      <m:e>
                        <m:r>
                          <a:rPr lang="es-EC" i="1">
                            <a:latin typeface="Cambria Math" charset="0"/>
                          </a:rPr>
                          <m:t>𝐿</m:t>
                        </m:r>
                      </m:e>
                      <m:sub>
                        <m:r>
                          <a:rPr lang="es-EC" i="1">
                            <a:latin typeface="Cambria Math" charset="0"/>
                          </a:rPr>
                          <m:t>0</m:t>
                        </m:r>
                      </m:sub>
                    </m:sSub>
                  </m:oMath>
                </a14:m>
                <a:r>
                  <a:rPr lang="es-EC" sz="800" i="1" dirty="0"/>
                  <a:t> </a:t>
                </a:r>
                <a:r>
                  <a:rPr lang="es-EC" dirty="0"/>
                  <a:t>no puede ser menor que: </a:t>
                </a:r>
                <a:endParaRPr lang="es-EC" dirty="0" smtClean="0"/>
              </a:p>
              <a:p>
                <a:pPr marL="0" indent="0">
                  <a:buNone/>
                </a:pPr>
                <a:endParaRPr lang="en-US" dirty="0"/>
              </a:p>
              <a:p>
                <a:pPr lvl="0"/>
                <a:r>
                  <a:rPr lang="es-EC" dirty="0"/>
                  <a:t>Una sexta parte de la luz libre del elemento. </a:t>
                </a:r>
                <a:endParaRPr lang="es-EC" dirty="0" smtClean="0"/>
              </a:p>
              <a:p>
                <a:pPr marL="0" lvl="0" indent="0">
                  <a:buNone/>
                </a:pPr>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sz="2900" i="1">
                              <a:latin typeface="Cambria Math" charset="0"/>
                            </a:rPr>
                          </m:ctrlPr>
                        </m:sSubPr>
                        <m:e>
                          <m:r>
                            <a:rPr lang="es-EC" sz="2900" i="1">
                              <a:latin typeface="Cambria Math" charset="0"/>
                            </a:rPr>
                            <m:t>𝐿</m:t>
                          </m:r>
                        </m:e>
                        <m:sub>
                          <m:r>
                            <a:rPr lang="es-EC" sz="2900" i="1">
                              <a:latin typeface="Cambria Math" charset="0"/>
                            </a:rPr>
                            <m:t>0</m:t>
                          </m:r>
                        </m:sub>
                      </m:sSub>
                      <m:r>
                        <a:rPr lang="es-EC" sz="2900" i="1">
                          <a:latin typeface="Cambria Math" charset="0"/>
                        </a:rPr>
                        <m:t>=</m:t>
                      </m:r>
                      <m:f>
                        <m:fPr>
                          <m:ctrlPr>
                            <a:rPr lang="en-US" sz="2900" i="1">
                              <a:latin typeface="Cambria Math" charset="0"/>
                            </a:rPr>
                          </m:ctrlPr>
                        </m:fPr>
                        <m:num>
                          <m:d>
                            <m:dPr>
                              <m:ctrlPr>
                                <a:rPr lang="en-US" sz="2900" i="1">
                                  <a:latin typeface="Cambria Math" charset="0"/>
                                </a:rPr>
                              </m:ctrlPr>
                            </m:dPr>
                            <m:e>
                              <m:r>
                                <a:rPr lang="es-EC" sz="2900" i="1">
                                  <a:latin typeface="Cambria Math" charset="0"/>
                                </a:rPr>
                                <m:t>2680−500</m:t>
                              </m:r>
                            </m:e>
                          </m:d>
                          <m:r>
                            <a:rPr lang="es-EC" sz="2900" i="1">
                              <a:latin typeface="Cambria Math" charset="0"/>
                            </a:rPr>
                            <m:t> </m:t>
                          </m:r>
                          <m:r>
                            <a:rPr lang="es-EC" sz="2900" i="1">
                              <a:latin typeface="Cambria Math" charset="0"/>
                            </a:rPr>
                            <m:t>𝑚𝑚</m:t>
                          </m:r>
                        </m:num>
                        <m:den>
                          <m:r>
                            <a:rPr lang="es-EC" sz="2900" i="1">
                              <a:latin typeface="Cambria Math" charset="0"/>
                            </a:rPr>
                            <m:t>6</m:t>
                          </m:r>
                        </m:den>
                      </m:f>
                      <m:r>
                        <a:rPr lang="es-EC" sz="2900" i="1">
                          <a:latin typeface="Cambria Math" charset="0"/>
                        </a:rPr>
                        <m:t>=363.33 </m:t>
                      </m:r>
                      <m:r>
                        <a:rPr lang="es-EC" sz="2900" i="1">
                          <a:latin typeface="Cambria Math" charset="0"/>
                        </a:rPr>
                        <m:t>𝑚𝑚</m:t>
                      </m:r>
                    </m:oMath>
                  </m:oMathPara>
                </a14:m>
                <a:endParaRPr lang="en-US" sz="2900" dirty="0" smtClean="0"/>
              </a:p>
              <a:p>
                <a:pPr marL="0" indent="0">
                  <a:buNone/>
                </a:pPr>
                <a:endParaRPr lang="en-US" dirty="0"/>
              </a:p>
              <a:p>
                <a:pPr lvl="0"/>
                <a:r>
                  <a:rPr lang="es-EC" dirty="0"/>
                  <a:t>La máxima dimensión de su sección transversal</a:t>
                </a:r>
                <a:r>
                  <a:rPr lang="es-EC" dirty="0" smtClean="0"/>
                  <a:t>.</a:t>
                </a:r>
              </a:p>
              <a:p>
                <a:pPr marL="0" lvl="0" indent="0">
                  <a:buNone/>
                </a:pPr>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sz="2900" i="1">
                              <a:latin typeface="Cambria Math" charset="0"/>
                            </a:rPr>
                          </m:ctrlPr>
                        </m:sSubPr>
                        <m:e>
                          <m:r>
                            <a:rPr lang="es-EC" sz="2900" i="1">
                              <a:latin typeface="Cambria Math" charset="0"/>
                            </a:rPr>
                            <m:t>𝐿</m:t>
                          </m:r>
                        </m:e>
                        <m:sub>
                          <m:r>
                            <a:rPr lang="es-EC" sz="2900" i="1">
                              <a:latin typeface="Cambria Math" charset="0"/>
                            </a:rPr>
                            <m:t>0</m:t>
                          </m:r>
                        </m:sub>
                      </m:sSub>
                      <m:r>
                        <a:rPr lang="es-EC" sz="2900" i="1">
                          <a:latin typeface="Cambria Math" charset="0"/>
                        </a:rPr>
                        <m:t>=500 </m:t>
                      </m:r>
                      <m:r>
                        <a:rPr lang="es-EC" sz="2900" i="1">
                          <a:latin typeface="Cambria Math" charset="0"/>
                        </a:rPr>
                        <m:t>𝑚𝑚</m:t>
                      </m:r>
                    </m:oMath>
                  </m:oMathPara>
                </a14:m>
                <a:endParaRPr lang="en-US" sz="2900" dirty="0" smtClean="0"/>
              </a:p>
              <a:p>
                <a:pPr marL="0" indent="0">
                  <a:buNone/>
                </a:pPr>
                <a:endParaRPr lang="en-US" dirty="0"/>
              </a:p>
              <a:p>
                <a:pPr lvl="0"/>
                <a14:m>
                  <m:oMath xmlns:m="http://schemas.openxmlformats.org/officeDocument/2006/math">
                    <m:r>
                      <a:rPr lang="es-EC" i="1">
                        <a:latin typeface="Cambria Math" charset="0"/>
                      </a:rPr>
                      <m:t>450 </m:t>
                    </m:r>
                    <m:r>
                      <a:rPr lang="es-EC" i="1">
                        <a:latin typeface="Cambria Math" charset="0"/>
                      </a:rPr>
                      <m:t>𝑚𝑚</m:t>
                    </m:r>
                  </m:oMath>
                </a14:m>
                <a:r>
                  <a:rPr lang="es-EC" dirty="0" smtClean="0"/>
                  <a:t>.</a:t>
                </a:r>
              </a:p>
              <a:p>
                <a:pPr marL="0" lv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s-EC" sz="2600" i="1">
                          <a:latin typeface="Cambria Math" charset="0"/>
                        </a:rPr>
                        <m:t>𝐴𝑠𝑢𝑚𝑖𝑚𝑜𝑠</m:t>
                      </m:r>
                      <m:r>
                        <a:rPr lang="es-EC" sz="2600" i="1">
                          <a:latin typeface="Cambria Math" charset="0"/>
                        </a:rPr>
                        <m:t> </m:t>
                      </m:r>
                      <m:r>
                        <a:rPr lang="es-EC" sz="2600" i="1">
                          <a:latin typeface="Cambria Math" charset="0"/>
                        </a:rPr>
                        <m:t>𝑢𝑛𝑎</m:t>
                      </m:r>
                      <m:r>
                        <a:rPr lang="es-EC" sz="2600" i="1">
                          <a:latin typeface="Cambria Math" charset="0"/>
                        </a:rPr>
                        <m:t> </m:t>
                      </m:r>
                      <m:r>
                        <a:rPr lang="es-EC" sz="2600" i="1">
                          <a:latin typeface="Cambria Math" charset="0"/>
                        </a:rPr>
                        <m:t>𝑧𝑜𝑛𝑎</m:t>
                      </m:r>
                      <m:r>
                        <a:rPr lang="es-EC" sz="2600" i="1">
                          <a:latin typeface="Cambria Math" charset="0"/>
                        </a:rPr>
                        <m:t> </m:t>
                      </m:r>
                      <m:r>
                        <a:rPr lang="es-EC" sz="2600" i="1">
                          <a:latin typeface="Cambria Math" charset="0"/>
                        </a:rPr>
                        <m:t>𝑑𝑒</m:t>
                      </m:r>
                      <m:r>
                        <a:rPr lang="es-EC" sz="2600" i="1">
                          <a:latin typeface="Cambria Math" charset="0"/>
                        </a:rPr>
                        <m:t> </m:t>
                      </m:r>
                      <m:r>
                        <a:rPr lang="es-EC" sz="2600" i="1">
                          <a:latin typeface="Cambria Math" charset="0"/>
                        </a:rPr>
                        <m:t>𝑐𝑜𝑛𝑓𝑖𝑛𝑎𝑚𝑖𝑒𝑛𝑡𝑜</m:t>
                      </m:r>
                      <m:r>
                        <a:rPr lang="es-EC" sz="2600" i="1">
                          <a:latin typeface="Cambria Math" charset="0"/>
                        </a:rPr>
                        <m:t> </m:t>
                      </m:r>
                      <m:sSub>
                        <m:sSubPr>
                          <m:ctrlPr>
                            <a:rPr lang="en-US" sz="2600" i="1">
                              <a:latin typeface="Cambria Math" charset="0"/>
                            </a:rPr>
                          </m:ctrlPr>
                        </m:sSubPr>
                        <m:e>
                          <m:r>
                            <a:rPr lang="es-EC" sz="2600" i="1">
                              <a:latin typeface="Cambria Math" charset="0"/>
                            </a:rPr>
                            <m:t>𝐿</m:t>
                          </m:r>
                        </m:e>
                        <m:sub>
                          <m:r>
                            <a:rPr lang="es-EC" sz="2600" i="1">
                              <a:latin typeface="Cambria Math" charset="0"/>
                            </a:rPr>
                            <m:t>0</m:t>
                          </m:r>
                        </m:sub>
                      </m:sSub>
                      <m:r>
                        <a:rPr lang="es-EC" sz="2600" i="1">
                          <a:latin typeface="Cambria Math" charset="0"/>
                        </a:rPr>
                        <m:t>= 500 </m:t>
                      </m:r>
                      <m:r>
                        <a:rPr lang="es-EC" sz="2600" i="1">
                          <a:latin typeface="Cambria Math" charset="0"/>
                        </a:rPr>
                        <m:t>𝑚𝑚</m:t>
                      </m:r>
                    </m:oMath>
                  </m:oMathPara>
                </a14:m>
                <a:endParaRPr lang="en-US" sz="2600" b="1"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6172200" y="976393"/>
                <a:ext cx="5181600" cy="5200570"/>
              </a:xfrm>
              <a:blipFill rotWithShape="0">
                <a:blip r:embed="rId2"/>
                <a:stretch>
                  <a:fillRect l="-1059" t="-3165"/>
                </a:stretch>
              </a:blipFill>
            </p:spPr>
            <p:txBody>
              <a:bodyPr/>
              <a:lstStyle/>
              <a:p>
                <a:r>
                  <a:rPr lang="en-US">
                    <a:noFill/>
                  </a:rPr>
                  <a:t> </a:t>
                </a:r>
              </a:p>
            </p:txBody>
          </p:sp>
        </mc:Fallback>
      </mc:AlternateContent>
      <p:pic>
        <p:nvPicPr>
          <p:cNvPr id="5" name="Imagen 13"/>
          <p:cNvPicPr>
            <a:picLocks noGrp="1"/>
          </p:cNvPicPr>
          <p:nvPr>
            <p:ph sz="half" idx="1"/>
          </p:nvPr>
        </p:nvPicPr>
        <p:blipFill rotWithShape="1">
          <a:blip r:embed="rId3">
            <a:extLst>
              <a:ext uri="{28A0092B-C50C-407E-A947-70E740481C1C}">
                <a14:useLocalDpi xmlns:a14="http://schemas.microsoft.com/office/drawing/2010/main" val="0"/>
              </a:ext>
            </a:extLst>
          </a:blip>
          <a:srcRect l="25390" t="21177" r="42270" b="17647"/>
          <a:stretch/>
        </p:blipFill>
        <p:spPr bwMode="auto">
          <a:xfrm>
            <a:off x="1618345" y="2430059"/>
            <a:ext cx="4148252" cy="2843583"/>
          </a:xfrm>
          <a:prstGeom prst="rect">
            <a:avLst/>
          </a:prstGeom>
          <a:noFill/>
          <a:extLst/>
        </p:spPr>
      </p:pic>
      <p:sp>
        <p:nvSpPr>
          <p:cNvPr id="6" name="TextBox 5"/>
          <p:cNvSpPr txBox="1"/>
          <p:nvPr/>
        </p:nvSpPr>
        <p:spPr>
          <a:xfrm>
            <a:off x="1363851" y="1825625"/>
            <a:ext cx="3901004" cy="400110"/>
          </a:xfrm>
          <a:prstGeom prst="rect">
            <a:avLst/>
          </a:prstGeom>
          <a:noFill/>
        </p:spPr>
        <p:txBody>
          <a:bodyPr wrap="none" rtlCol="0">
            <a:spAutoFit/>
          </a:bodyPr>
          <a:lstStyle/>
          <a:p>
            <a:r>
              <a:rPr lang="es-EC" sz="2000" b="1" dirty="0"/>
              <a:t>Sección tipo de columna 50x50 cm</a:t>
            </a:r>
            <a:r>
              <a:rPr lang="en-US" sz="2000" dirty="0"/>
              <a:t> </a:t>
            </a:r>
          </a:p>
        </p:txBody>
      </p:sp>
      <p:sp>
        <p:nvSpPr>
          <p:cNvPr id="7"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3"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4"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a:t>
            </a:r>
            <a:r>
              <a:rPr lang="es-ES" sz="2400" dirty="0" smtClean="0">
                <a:ln>
                  <a:solidFill>
                    <a:schemeClr val="tx1"/>
                  </a:solidFill>
                </a:ln>
              </a:rPr>
              <a:t>07</a:t>
            </a:r>
            <a:endParaRPr lang="es-ES" sz="2400" dirty="0">
              <a:ln>
                <a:solidFill>
                  <a:schemeClr val="tx1"/>
                </a:solidFill>
              </a:ln>
            </a:endParaRPr>
          </a:p>
        </p:txBody>
      </p:sp>
    </p:spTree>
    <p:extLst>
      <p:ext uri="{BB962C8B-B14F-4D97-AF65-F5344CB8AC3E}">
        <p14:creationId xmlns:p14="http://schemas.microsoft.com/office/powerpoint/2010/main" val="13372695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650929" y="931507"/>
                <a:ext cx="5368871" cy="5245455"/>
              </a:xfrm>
            </p:spPr>
            <p:txBody>
              <a:bodyPr>
                <a:noAutofit/>
              </a:bodyPr>
              <a:lstStyle/>
              <a:p>
                <a:pPr marL="0" indent="0" algn="just">
                  <a:buNone/>
                </a:pPr>
                <a:r>
                  <a:rPr lang="es-EC" sz="1600" dirty="0">
                    <a:latin typeface="Arial" charset="0"/>
                    <a:ea typeface="Arial" charset="0"/>
                    <a:cs typeface="Arial" charset="0"/>
                  </a:rPr>
                  <a:t>La separación del refuerzo transversal a lo largo del eje longitudinal del elemento no debe exceder </a:t>
                </a:r>
                <a:r>
                  <a:rPr lang="es-EC" sz="1600" dirty="0" smtClean="0">
                    <a:latin typeface="Arial" charset="0"/>
                    <a:ea typeface="Arial" charset="0"/>
                    <a:cs typeface="Arial" charset="0"/>
                  </a:rPr>
                  <a:t>la</a:t>
                </a:r>
                <a:r>
                  <a:rPr lang="en-US" sz="1600" dirty="0">
                    <a:latin typeface="Arial" charset="0"/>
                    <a:ea typeface="Arial" charset="0"/>
                    <a:cs typeface="Arial" charset="0"/>
                  </a:rPr>
                  <a:t> </a:t>
                </a:r>
                <a:r>
                  <a:rPr lang="es-EC" sz="1600" dirty="0" smtClean="0">
                    <a:latin typeface="Arial" charset="0"/>
                    <a:ea typeface="Arial" charset="0"/>
                    <a:cs typeface="Arial" charset="0"/>
                  </a:rPr>
                  <a:t>menor </a:t>
                </a:r>
                <a:r>
                  <a:rPr lang="es-EC" sz="1600" dirty="0">
                    <a:latin typeface="Arial" charset="0"/>
                    <a:ea typeface="Arial" charset="0"/>
                    <a:cs typeface="Arial" charset="0"/>
                  </a:rPr>
                  <a:t>de</a:t>
                </a:r>
                <a:r>
                  <a:rPr lang="es-EC" sz="1600" dirty="0" smtClean="0">
                    <a:latin typeface="Arial" charset="0"/>
                    <a:ea typeface="Arial" charset="0"/>
                    <a:cs typeface="Arial" charset="0"/>
                  </a:rPr>
                  <a:t>:</a:t>
                </a:r>
                <a:endParaRPr lang="en-US" sz="1600" dirty="0">
                  <a:latin typeface="Arial" charset="0"/>
                  <a:ea typeface="Arial" charset="0"/>
                  <a:cs typeface="Arial" charset="0"/>
                </a:endParaRPr>
              </a:p>
              <a:p>
                <a:pPr lvl="0"/>
                <a:r>
                  <a:rPr lang="es-EC" sz="1600" dirty="0">
                    <a:latin typeface="Arial" charset="0"/>
                    <a:ea typeface="Arial" charset="0"/>
                    <a:cs typeface="Arial" charset="0"/>
                  </a:rPr>
                  <a:t>La cuarta parte de la dimensión mínima del elemento</a:t>
                </a:r>
                <a:r>
                  <a:rPr lang="es-EC" sz="1600" dirty="0" smtClean="0">
                    <a:latin typeface="Arial" charset="0"/>
                    <a:ea typeface="Arial" charset="0"/>
                    <a:cs typeface="Arial" charset="0"/>
                  </a:rPr>
                  <a:t>.</a:t>
                </a:r>
              </a:p>
              <a:p>
                <a:pPr marL="0" lvl="0" indent="0">
                  <a:buNone/>
                </a:pPr>
                <a:endParaRPr lang="en-US" sz="1600" dirty="0">
                  <a:latin typeface="Arial" charset="0"/>
                  <a:ea typeface="Arial" charset="0"/>
                  <a:cs typeface="Arial"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1600" i="1">
                              <a:latin typeface="Cambria Math" charset="0"/>
                              <a:ea typeface="Arial" charset="0"/>
                              <a:cs typeface="Arial" charset="0"/>
                            </a:rPr>
                          </m:ctrlPr>
                        </m:sSubPr>
                        <m:e>
                          <m:r>
                            <a:rPr lang="es-EC" sz="1600" i="1">
                              <a:latin typeface="Cambria Math" charset="0"/>
                              <a:ea typeface="Arial" charset="0"/>
                              <a:cs typeface="Arial" charset="0"/>
                            </a:rPr>
                            <m:t>𝑠</m:t>
                          </m:r>
                        </m:e>
                        <m:sub>
                          <m:r>
                            <a:rPr lang="es-EC" sz="1600" i="1">
                              <a:latin typeface="Cambria Math" charset="0"/>
                              <a:ea typeface="Arial" charset="0"/>
                              <a:cs typeface="Arial" charset="0"/>
                            </a:rPr>
                            <m:t>0</m:t>
                          </m:r>
                        </m:sub>
                      </m:sSub>
                      <m:r>
                        <a:rPr lang="es-EC" sz="1600" i="1">
                          <a:latin typeface="Cambria Math" charset="0"/>
                          <a:ea typeface="Arial" charset="0"/>
                          <a:cs typeface="Arial" charset="0"/>
                        </a:rPr>
                        <m:t>=</m:t>
                      </m:r>
                      <m:f>
                        <m:fPr>
                          <m:ctrlPr>
                            <a:rPr lang="en-US" sz="1600" i="1">
                              <a:latin typeface="Cambria Math" charset="0"/>
                              <a:ea typeface="Arial" charset="0"/>
                              <a:cs typeface="Arial" charset="0"/>
                            </a:rPr>
                          </m:ctrlPr>
                        </m:fPr>
                        <m:num>
                          <m:r>
                            <a:rPr lang="es-EC" sz="1600" i="1">
                              <a:latin typeface="Cambria Math" charset="0"/>
                              <a:ea typeface="Arial" charset="0"/>
                              <a:cs typeface="Arial" charset="0"/>
                            </a:rPr>
                            <m:t>500 </m:t>
                          </m:r>
                          <m:r>
                            <a:rPr lang="es-EC" sz="1600" i="1">
                              <a:latin typeface="Cambria Math" charset="0"/>
                              <a:ea typeface="Arial" charset="0"/>
                              <a:cs typeface="Arial" charset="0"/>
                            </a:rPr>
                            <m:t>𝑚𝑚</m:t>
                          </m:r>
                        </m:num>
                        <m:den>
                          <m:r>
                            <a:rPr lang="es-EC" sz="1600" i="1">
                              <a:latin typeface="Cambria Math" charset="0"/>
                              <a:ea typeface="Arial" charset="0"/>
                              <a:cs typeface="Arial" charset="0"/>
                            </a:rPr>
                            <m:t>4</m:t>
                          </m:r>
                        </m:den>
                      </m:f>
                      <m:r>
                        <a:rPr lang="es-EC" sz="1600" i="1">
                          <a:latin typeface="Cambria Math" charset="0"/>
                          <a:ea typeface="Arial" charset="0"/>
                          <a:cs typeface="Arial" charset="0"/>
                        </a:rPr>
                        <m:t>=125 </m:t>
                      </m:r>
                      <m:r>
                        <a:rPr lang="es-EC" sz="1600" i="1">
                          <a:latin typeface="Cambria Math" charset="0"/>
                          <a:ea typeface="Arial" charset="0"/>
                          <a:cs typeface="Arial" charset="0"/>
                        </a:rPr>
                        <m:t>𝑚𝑚</m:t>
                      </m:r>
                    </m:oMath>
                  </m:oMathPara>
                </a14:m>
                <a:endParaRPr lang="en-US" sz="1600" dirty="0" smtClean="0">
                  <a:latin typeface="Arial" charset="0"/>
                  <a:ea typeface="Arial" charset="0"/>
                  <a:cs typeface="Arial" charset="0"/>
                </a:endParaRPr>
              </a:p>
              <a:p>
                <a:pPr marL="0" indent="0">
                  <a:buNone/>
                </a:pPr>
                <a:endParaRPr lang="en-US" sz="1600" dirty="0">
                  <a:latin typeface="Arial" charset="0"/>
                  <a:ea typeface="Arial" charset="0"/>
                  <a:cs typeface="Arial" charset="0"/>
                </a:endParaRPr>
              </a:p>
              <a:p>
                <a:pPr lvl="0"/>
                <a:r>
                  <a:rPr lang="es-EC" sz="1600" dirty="0">
                    <a:latin typeface="Arial" charset="0"/>
                    <a:ea typeface="Arial" charset="0"/>
                    <a:cs typeface="Arial" charset="0"/>
                  </a:rPr>
                  <a:t>Seis veces el diámetro de la barra de refuerzo longitudinal menor</a:t>
                </a:r>
                <a:r>
                  <a:rPr lang="es-EC" sz="1600" dirty="0" smtClean="0">
                    <a:latin typeface="Arial" charset="0"/>
                    <a:ea typeface="Arial" charset="0"/>
                    <a:cs typeface="Arial" charset="0"/>
                  </a:rPr>
                  <a:t>.</a:t>
                </a:r>
              </a:p>
              <a:p>
                <a:pPr marL="0" lvl="0" indent="0">
                  <a:buNone/>
                </a:pPr>
                <a:endParaRPr lang="en-US" sz="1600" dirty="0">
                  <a:latin typeface="Arial" charset="0"/>
                  <a:ea typeface="Arial" charset="0"/>
                  <a:cs typeface="Arial"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1600" i="1">
                              <a:latin typeface="Cambria Math" charset="0"/>
                              <a:ea typeface="Arial" charset="0"/>
                              <a:cs typeface="Arial" charset="0"/>
                            </a:rPr>
                          </m:ctrlPr>
                        </m:sSubPr>
                        <m:e>
                          <m:r>
                            <a:rPr lang="es-EC" sz="1600" i="1">
                              <a:latin typeface="Cambria Math" charset="0"/>
                              <a:ea typeface="Arial" charset="0"/>
                              <a:cs typeface="Arial" charset="0"/>
                            </a:rPr>
                            <m:t>𝑠</m:t>
                          </m:r>
                        </m:e>
                        <m:sub>
                          <m:r>
                            <a:rPr lang="es-EC" sz="1600" i="1">
                              <a:latin typeface="Cambria Math" charset="0"/>
                              <a:ea typeface="Arial" charset="0"/>
                              <a:cs typeface="Arial" charset="0"/>
                            </a:rPr>
                            <m:t>0</m:t>
                          </m:r>
                        </m:sub>
                      </m:sSub>
                      <m:r>
                        <a:rPr lang="es-EC" sz="1600" i="1">
                          <a:latin typeface="Cambria Math" charset="0"/>
                          <a:ea typeface="Arial" charset="0"/>
                          <a:cs typeface="Arial" charset="0"/>
                        </a:rPr>
                        <m:t>=6∗20 </m:t>
                      </m:r>
                      <m:r>
                        <a:rPr lang="es-EC" sz="1600" i="1">
                          <a:latin typeface="Cambria Math" charset="0"/>
                          <a:ea typeface="Arial" charset="0"/>
                          <a:cs typeface="Arial" charset="0"/>
                        </a:rPr>
                        <m:t>𝑚𝑚</m:t>
                      </m:r>
                      <m:r>
                        <a:rPr lang="es-EC" sz="1600" i="1">
                          <a:latin typeface="Cambria Math" charset="0"/>
                          <a:ea typeface="Arial" charset="0"/>
                          <a:cs typeface="Arial" charset="0"/>
                        </a:rPr>
                        <m:t>=120 </m:t>
                      </m:r>
                      <m:r>
                        <a:rPr lang="es-EC" sz="1600" i="1">
                          <a:latin typeface="Cambria Math" charset="0"/>
                          <a:ea typeface="Arial" charset="0"/>
                          <a:cs typeface="Arial" charset="0"/>
                        </a:rPr>
                        <m:t>𝑚𝑚</m:t>
                      </m:r>
                    </m:oMath>
                  </m:oMathPara>
                </a14:m>
                <a:endParaRPr lang="en-US" sz="1600" dirty="0" smtClean="0">
                  <a:latin typeface="Arial" charset="0"/>
                  <a:ea typeface="Arial" charset="0"/>
                  <a:cs typeface="Arial" charset="0"/>
                </a:endParaRPr>
              </a:p>
              <a:p>
                <a:pPr marL="0" indent="0">
                  <a:buNone/>
                </a:pPr>
                <a:endParaRPr lang="en-US" sz="1600" dirty="0" smtClean="0">
                  <a:latin typeface="Arial" charset="0"/>
                  <a:ea typeface="Arial" charset="0"/>
                  <a:cs typeface="Arial" charset="0"/>
                </a:endParaRPr>
              </a:p>
              <a:p>
                <a14:m>
                  <m:oMath xmlns:m="http://schemas.openxmlformats.org/officeDocument/2006/math">
                    <m:sSub>
                      <m:sSubPr>
                        <m:ctrlPr>
                          <a:rPr lang="en-US" sz="1600" i="1">
                            <a:latin typeface="Cambria Math" charset="0"/>
                            <a:ea typeface="Arial" charset="0"/>
                            <a:cs typeface="Arial" charset="0"/>
                          </a:rPr>
                        </m:ctrlPr>
                      </m:sSubPr>
                      <m:e>
                        <m:r>
                          <a:rPr lang="es-EC" sz="1600" i="1">
                            <a:latin typeface="Cambria Math" charset="0"/>
                            <a:ea typeface="Arial" charset="0"/>
                            <a:cs typeface="Arial" charset="0"/>
                          </a:rPr>
                          <m:t>𝑆</m:t>
                        </m:r>
                      </m:e>
                      <m:sub>
                        <m:r>
                          <a:rPr lang="es-EC" sz="1600" i="1">
                            <a:latin typeface="Cambria Math" charset="0"/>
                            <a:ea typeface="Arial" charset="0"/>
                            <a:cs typeface="Arial" charset="0"/>
                          </a:rPr>
                          <m:t>0</m:t>
                        </m:r>
                      </m:sub>
                    </m:sSub>
                  </m:oMath>
                </a14:m>
                <a:r>
                  <a:rPr lang="es-EC" sz="1600" dirty="0">
                    <a:latin typeface="Arial" charset="0"/>
                    <a:ea typeface="Arial" charset="0"/>
                    <a:cs typeface="Arial" charset="0"/>
                  </a:rPr>
                  <a:t>, definido por</a:t>
                </a:r>
                <a:r>
                  <a:rPr lang="es-EC" sz="1600" dirty="0" smtClean="0">
                    <a:latin typeface="Arial" charset="0"/>
                    <a:ea typeface="Arial" charset="0"/>
                    <a:cs typeface="Arial" charset="0"/>
                  </a:rPr>
                  <a:t>:</a:t>
                </a:r>
                <a:endParaRPr lang="en-US" sz="1600" dirty="0">
                  <a:latin typeface="Arial" charset="0"/>
                  <a:ea typeface="Arial" charset="0"/>
                  <a:cs typeface="Arial" charset="0"/>
                </a:endParaRPr>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sz="1600" b="1" i="1">
                              <a:latin typeface="Cambria Math" charset="0"/>
                              <a:ea typeface="Arial" charset="0"/>
                              <a:cs typeface="Arial" charset="0"/>
                            </a:rPr>
                          </m:ctrlPr>
                        </m:sSubPr>
                        <m:e>
                          <m:r>
                            <a:rPr lang="es-EC" sz="1600" b="1" i="1">
                              <a:latin typeface="Cambria Math" charset="0"/>
                              <a:ea typeface="Arial" charset="0"/>
                              <a:cs typeface="Arial" charset="0"/>
                            </a:rPr>
                            <m:t>𝑺</m:t>
                          </m:r>
                        </m:e>
                        <m:sub>
                          <m:r>
                            <a:rPr lang="es-EC" sz="1600" b="1" i="1">
                              <a:latin typeface="Cambria Math" charset="0"/>
                              <a:ea typeface="Arial" charset="0"/>
                              <a:cs typeface="Arial" charset="0"/>
                            </a:rPr>
                            <m:t>𝟎</m:t>
                          </m:r>
                        </m:sub>
                      </m:sSub>
                      <m:r>
                        <a:rPr lang="es-EC" sz="1600" b="1" i="1">
                          <a:latin typeface="Cambria Math" charset="0"/>
                          <a:ea typeface="Arial" charset="0"/>
                          <a:cs typeface="Arial" charset="0"/>
                        </a:rPr>
                        <m:t>=</m:t>
                      </m:r>
                      <m:r>
                        <a:rPr lang="es-EC" sz="1600" b="1" i="1">
                          <a:latin typeface="Cambria Math" charset="0"/>
                          <a:ea typeface="Arial" charset="0"/>
                          <a:cs typeface="Arial" charset="0"/>
                        </a:rPr>
                        <m:t>𝟏𝟎𝟎</m:t>
                      </m:r>
                      <m:r>
                        <a:rPr lang="es-EC" sz="1600" b="1" i="1">
                          <a:latin typeface="Cambria Math" charset="0"/>
                          <a:ea typeface="Arial" charset="0"/>
                          <a:cs typeface="Arial" charset="0"/>
                        </a:rPr>
                        <m:t>+</m:t>
                      </m:r>
                      <m:d>
                        <m:dPr>
                          <m:ctrlPr>
                            <a:rPr lang="en-US" sz="1600" b="1" i="1">
                              <a:latin typeface="Cambria Math" charset="0"/>
                              <a:ea typeface="Arial" charset="0"/>
                              <a:cs typeface="Arial" charset="0"/>
                            </a:rPr>
                          </m:ctrlPr>
                        </m:dPr>
                        <m:e>
                          <m:f>
                            <m:fPr>
                              <m:ctrlPr>
                                <a:rPr lang="en-US" sz="1600" b="1" i="1">
                                  <a:latin typeface="Cambria Math" charset="0"/>
                                  <a:ea typeface="Arial" charset="0"/>
                                  <a:cs typeface="Arial" charset="0"/>
                                </a:rPr>
                              </m:ctrlPr>
                            </m:fPr>
                            <m:num>
                              <m:r>
                                <a:rPr lang="es-EC" sz="1600" b="1" i="1">
                                  <a:latin typeface="Cambria Math" charset="0"/>
                                  <a:ea typeface="Arial" charset="0"/>
                                  <a:cs typeface="Arial" charset="0"/>
                                </a:rPr>
                                <m:t>𝟑𝟓𝟎</m:t>
                              </m:r>
                              <m:r>
                                <a:rPr lang="es-EC" sz="1600" b="1" i="1">
                                  <a:latin typeface="Cambria Math" charset="0"/>
                                  <a:ea typeface="Arial" charset="0"/>
                                  <a:cs typeface="Arial" charset="0"/>
                                </a:rPr>
                                <m:t>−</m:t>
                              </m:r>
                              <m:sSub>
                                <m:sSubPr>
                                  <m:ctrlPr>
                                    <a:rPr lang="en-US" sz="1600" b="1" i="1">
                                      <a:latin typeface="Cambria Math" charset="0"/>
                                      <a:ea typeface="Arial" charset="0"/>
                                      <a:cs typeface="Arial" charset="0"/>
                                    </a:rPr>
                                  </m:ctrlPr>
                                </m:sSubPr>
                                <m:e>
                                  <m:r>
                                    <a:rPr lang="es-EC" sz="1600" b="1" i="1">
                                      <a:latin typeface="Cambria Math" charset="0"/>
                                      <a:ea typeface="Arial" charset="0"/>
                                      <a:cs typeface="Arial" charset="0"/>
                                    </a:rPr>
                                    <m:t>𝒉</m:t>
                                  </m:r>
                                </m:e>
                                <m:sub>
                                  <m:r>
                                    <a:rPr lang="es-EC" sz="1600" b="1" i="1">
                                      <a:latin typeface="Cambria Math" charset="0"/>
                                      <a:ea typeface="Arial" charset="0"/>
                                      <a:cs typeface="Arial" charset="0"/>
                                    </a:rPr>
                                    <m:t>𝒙</m:t>
                                  </m:r>
                                </m:sub>
                              </m:sSub>
                            </m:num>
                            <m:den>
                              <m:r>
                                <a:rPr lang="es-EC" sz="1600" b="1" i="1">
                                  <a:latin typeface="Cambria Math" charset="0"/>
                                  <a:ea typeface="Arial" charset="0"/>
                                  <a:cs typeface="Arial" charset="0"/>
                                </a:rPr>
                                <m:t>𝟑</m:t>
                              </m:r>
                            </m:den>
                          </m:f>
                        </m:e>
                      </m:d>
                      <m:r>
                        <a:rPr lang="es-EC" sz="1600" i="1">
                          <a:latin typeface="Cambria Math" charset="0"/>
                          <a:ea typeface="Arial" charset="0"/>
                          <a:cs typeface="Arial" charset="0"/>
                        </a:rPr>
                        <m:t> [</m:t>
                      </m:r>
                      <m:r>
                        <a:rPr lang="es-EC" sz="1600" i="1">
                          <a:latin typeface="Cambria Math" charset="0"/>
                          <a:ea typeface="Arial" charset="0"/>
                          <a:cs typeface="Arial" charset="0"/>
                        </a:rPr>
                        <m:t>𝑚𝑚</m:t>
                      </m:r>
                      <m:r>
                        <a:rPr lang="es-EC" sz="1600" i="1">
                          <a:latin typeface="Cambria Math" charset="0"/>
                          <a:ea typeface="Arial" charset="0"/>
                          <a:cs typeface="Arial" charset="0"/>
                        </a:rPr>
                        <m:t>]</m:t>
                      </m:r>
                    </m:oMath>
                  </m:oMathPara>
                </a14:m>
                <a:endParaRPr lang="en-US" sz="1600" dirty="0">
                  <a:latin typeface="Arial" charset="0"/>
                  <a:ea typeface="Arial" charset="0"/>
                  <a:cs typeface="Arial" charset="0"/>
                </a:endParaRPr>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sz="1600" i="1">
                              <a:latin typeface="Cambria Math" charset="0"/>
                              <a:ea typeface="Arial" charset="0"/>
                              <a:cs typeface="Arial" charset="0"/>
                            </a:rPr>
                          </m:ctrlPr>
                        </m:sSubPr>
                        <m:e>
                          <m:r>
                            <a:rPr lang="es-EC" sz="1600" i="1">
                              <a:latin typeface="Cambria Math" charset="0"/>
                              <a:ea typeface="Arial" charset="0"/>
                              <a:cs typeface="Arial" charset="0"/>
                            </a:rPr>
                            <m:t>𝑆</m:t>
                          </m:r>
                        </m:e>
                        <m:sub>
                          <m:r>
                            <a:rPr lang="es-EC" sz="1600" i="1">
                              <a:latin typeface="Cambria Math" charset="0"/>
                              <a:ea typeface="Arial" charset="0"/>
                              <a:cs typeface="Arial" charset="0"/>
                            </a:rPr>
                            <m:t>0</m:t>
                          </m:r>
                        </m:sub>
                      </m:sSub>
                      <m:r>
                        <a:rPr lang="es-EC" sz="1600" i="1">
                          <a:latin typeface="Cambria Math" charset="0"/>
                          <a:ea typeface="Arial" charset="0"/>
                          <a:cs typeface="Arial" charset="0"/>
                        </a:rPr>
                        <m:t>=100+</m:t>
                      </m:r>
                      <m:d>
                        <m:dPr>
                          <m:ctrlPr>
                            <a:rPr lang="en-US" sz="1600" i="1">
                              <a:latin typeface="Cambria Math" charset="0"/>
                              <a:ea typeface="Arial" charset="0"/>
                              <a:cs typeface="Arial" charset="0"/>
                            </a:rPr>
                          </m:ctrlPr>
                        </m:dPr>
                        <m:e>
                          <m:f>
                            <m:fPr>
                              <m:ctrlPr>
                                <a:rPr lang="en-US" sz="1600" i="1">
                                  <a:latin typeface="Cambria Math" charset="0"/>
                                  <a:ea typeface="Arial" charset="0"/>
                                  <a:cs typeface="Arial" charset="0"/>
                                </a:rPr>
                              </m:ctrlPr>
                            </m:fPr>
                            <m:num>
                              <m:r>
                                <a:rPr lang="es-EC" sz="1600" i="1">
                                  <a:latin typeface="Cambria Math" charset="0"/>
                                  <a:ea typeface="Arial" charset="0"/>
                                  <a:cs typeface="Arial" charset="0"/>
                                </a:rPr>
                                <m:t>350−210</m:t>
                              </m:r>
                            </m:num>
                            <m:den>
                              <m:r>
                                <a:rPr lang="es-EC" sz="1600" i="1">
                                  <a:latin typeface="Cambria Math" charset="0"/>
                                  <a:ea typeface="Arial" charset="0"/>
                                  <a:cs typeface="Arial" charset="0"/>
                                </a:rPr>
                                <m:t>3</m:t>
                              </m:r>
                            </m:den>
                          </m:f>
                        </m:e>
                      </m:d>
                      <m:r>
                        <a:rPr lang="es-EC" sz="1600" i="1">
                          <a:latin typeface="Cambria Math" charset="0"/>
                          <a:ea typeface="Arial" charset="0"/>
                          <a:cs typeface="Arial" charset="0"/>
                        </a:rPr>
                        <m:t>=146.67 </m:t>
                      </m:r>
                      <m:r>
                        <a:rPr lang="es-EC" sz="1600" i="1">
                          <a:latin typeface="Cambria Math" charset="0"/>
                          <a:ea typeface="Arial" charset="0"/>
                          <a:cs typeface="Arial" charset="0"/>
                        </a:rPr>
                        <m:t>𝑚𝑚</m:t>
                      </m:r>
                    </m:oMath>
                  </m:oMathPara>
                </a14:m>
                <a:endParaRPr lang="en-US" sz="1600" dirty="0">
                  <a:latin typeface="Arial" charset="0"/>
                  <a:ea typeface="Arial" charset="0"/>
                  <a:cs typeface="Arial" charset="0"/>
                </a:endParaRPr>
              </a:p>
              <a:p>
                <a:endParaRPr lang="en-US" sz="1600" dirty="0">
                  <a:latin typeface="Arial" charset="0"/>
                  <a:ea typeface="Arial" charset="0"/>
                  <a:cs typeface="Arial" charset="0"/>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650929" y="931507"/>
                <a:ext cx="5368871" cy="5245455"/>
              </a:xfrm>
              <a:blipFill rotWithShape="0">
                <a:blip r:embed="rId2"/>
                <a:stretch>
                  <a:fillRect l="-681" t="-814" r="-5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6019800" y="4781068"/>
                <a:ext cx="5537851" cy="1169551"/>
              </a:xfrm>
              <a:prstGeom prst="rect">
                <a:avLst/>
              </a:prstGeom>
              <a:noFill/>
            </p:spPr>
            <p:txBody>
              <a:bodyPr wrap="square" rtlCol="0">
                <a:spAutoFit/>
              </a:bodyPr>
              <a:lstStyle/>
              <a:p>
                <a:pPr algn="just"/>
                <a14:m>
                  <m:oMath xmlns:m="http://schemas.openxmlformats.org/officeDocument/2006/math">
                    <m:sSub>
                      <m:sSubPr>
                        <m:ctrlPr>
                          <a:rPr lang="en-US" sz="1400" b="1" i="1">
                            <a:latin typeface="Cambria Math" charset="0"/>
                            <a:ea typeface="Arial" charset="0"/>
                            <a:cs typeface="Arial" charset="0"/>
                          </a:rPr>
                        </m:ctrlPr>
                      </m:sSubPr>
                      <m:e>
                        <m:r>
                          <a:rPr lang="es-EC" sz="1400" b="1" i="1">
                            <a:latin typeface="Cambria Math" charset="0"/>
                            <a:ea typeface="Arial" charset="0"/>
                            <a:cs typeface="Arial" charset="0"/>
                          </a:rPr>
                          <m:t>𝑺</m:t>
                        </m:r>
                      </m:e>
                      <m:sub>
                        <m:r>
                          <a:rPr lang="es-EC" sz="1400" b="1" i="1">
                            <a:latin typeface="Cambria Math" charset="0"/>
                            <a:ea typeface="Arial" charset="0"/>
                            <a:cs typeface="Arial" charset="0"/>
                          </a:rPr>
                          <m:t>𝟎</m:t>
                        </m:r>
                      </m:sub>
                    </m:sSub>
                  </m:oMath>
                </a14:m>
                <a:r>
                  <a:rPr lang="es-EC" sz="1400" dirty="0">
                    <a:latin typeface="Arial" charset="0"/>
                    <a:ea typeface="Arial" charset="0"/>
                    <a:cs typeface="Arial" charset="0"/>
                  </a:rPr>
                  <a:t> = Espaciamiento centro a centro del refuerzo transversal dentro de una longitud Lo (mm); </a:t>
                </a:r>
                <a14:m>
                  <m:oMath xmlns:m="http://schemas.openxmlformats.org/officeDocument/2006/math">
                    <m:sSub>
                      <m:sSubPr>
                        <m:ctrlPr>
                          <a:rPr lang="en-US" sz="1400" i="1">
                            <a:latin typeface="Cambria Math" charset="0"/>
                            <a:ea typeface="Arial" charset="0"/>
                            <a:cs typeface="Arial" charset="0"/>
                          </a:rPr>
                        </m:ctrlPr>
                      </m:sSubPr>
                      <m:e>
                        <m:r>
                          <a:rPr lang="es-EC" sz="1400" i="1">
                            <a:latin typeface="Cambria Math" charset="0"/>
                            <a:ea typeface="Arial" charset="0"/>
                            <a:cs typeface="Arial" charset="0"/>
                          </a:rPr>
                          <m:t>𝑆</m:t>
                        </m:r>
                      </m:e>
                      <m:sub>
                        <m:r>
                          <a:rPr lang="es-EC" sz="1400" i="1">
                            <a:latin typeface="Cambria Math" charset="0"/>
                            <a:ea typeface="Arial" charset="0"/>
                            <a:cs typeface="Arial" charset="0"/>
                          </a:rPr>
                          <m:t>0</m:t>
                        </m:r>
                      </m:sub>
                    </m:sSub>
                  </m:oMath>
                </a14:m>
                <a:r>
                  <a:rPr lang="es-EC" sz="1400" dirty="0">
                    <a:latin typeface="Arial" charset="0"/>
                    <a:ea typeface="Arial" charset="0"/>
                    <a:cs typeface="Arial" charset="0"/>
                  </a:rPr>
                  <a:t> no debe ser mayor a 150 mm y no es necesario tomarlo menor a 100 mm.</a:t>
                </a:r>
                <a:endParaRPr lang="en-US" sz="1400" dirty="0">
                  <a:latin typeface="Arial" charset="0"/>
                  <a:ea typeface="Arial" charset="0"/>
                  <a:cs typeface="Arial" charset="0"/>
                </a:endParaRPr>
              </a:p>
              <a:p>
                <a:pPr algn="just"/>
                <a14:m>
                  <m:oMath xmlns:m="http://schemas.openxmlformats.org/officeDocument/2006/math">
                    <m:sSub>
                      <m:sSubPr>
                        <m:ctrlPr>
                          <a:rPr lang="en-US" sz="1400" b="1" i="1">
                            <a:latin typeface="Cambria Math" charset="0"/>
                            <a:ea typeface="Arial" charset="0"/>
                            <a:cs typeface="Arial" charset="0"/>
                          </a:rPr>
                        </m:ctrlPr>
                      </m:sSubPr>
                      <m:e>
                        <m:r>
                          <a:rPr lang="es-EC" sz="1400" b="1" i="1">
                            <a:latin typeface="Cambria Math" charset="0"/>
                            <a:ea typeface="Arial" charset="0"/>
                            <a:cs typeface="Arial" charset="0"/>
                          </a:rPr>
                          <m:t>𝒉</m:t>
                        </m:r>
                      </m:e>
                      <m:sub>
                        <m:r>
                          <a:rPr lang="es-EC" sz="1400" b="1" i="1">
                            <a:latin typeface="Cambria Math" charset="0"/>
                            <a:ea typeface="Arial" charset="0"/>
                            <a:cs typeface="Arial" charset="0"/>
                          </a:rPr>
                          <m:t>𝒙</m:t>
                        </m:r>
                      </m:sub>
                    </m:sSub>
                  </m:oMath>
                </a14:m>
                <a:r>
                  <a:rPr lang="es-EC" sz="1400" dirty="0">
                    <a:latin typeface="Arial" charset="0"/>
                    <a:ea typeface="Arial" charset="0"/>
                    <a:cs typeface="Arial" charset="0"/>
                  </a:rPr>
                  <a:t> = Espaciamiento de los ganchos suplementarios o ramas con estribos de confinamiento rectilíneos</a:t>
                </a:r>
                <a:r>
                  <a:rPr lang="es-EC" sz="1400" dirty="0" smtClean="0">
                    <a:latin typeface="Arial" charset="0"/>
                    <a:ea typeface="Arial" charset="0"/>
                    <a:cs typeface="Arial" charset="0"/>
                  </a:rPr>
                  <a:t>.</a:t>
                </a:r>
                <a:endParaRPr lang="en-US" sz="1400" dirty="0">
                  <a:latin typeface="Arial" charset="0"/>
                  <a:ea typeface="Arial" charset="0"/>
                  <a:cs typeface="Arial"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6019800" y="4781068"/>
                <a:ext cx="5537851" cy="1169551"/>
              </a:xfrm>
              <a:prstGeom prst="rect">
                <a:avLst/>
              </a:prstGeom>
              <a:blipFill rotWithShape="0">
                <a:blip r:embed="rId3"/>
                <a:stretch>
                  <a:fillRect l="-330" t="-521" r="-220" b="-4688"/>
                </a:stretch>
              </a:blipFill>
            </p:spPr>
            <p:txBody>
              <a:bodyPr/>
              <a:lstStyle/>
              <a:p>
                <a:r>
                  <a:rPr lang="en-US">
                    <a:noFill/>
                  </a:rPr>
                  <a:t> </a:t>
                </a:r>
              </a:p>
            </p:txBody>
          </p:sp>
        </mc:Fallback>
      </mc:AlternateContent>
      <p:pic>
        <p:nvPicPr>
          <p:cNvPr id="9" name="Imagen 20"/>
          <p:cNvPicPr>
            <a:picLocks noGrp="1"/>
          </p:cNvPicPr>
          <p:nvPr>
            <p:ph sz="half" idx="2"/>
          </p:nvPr>
        </p:nvPicPr>
        <p:blipFill rotWithShape="1">
          <a:blip r:embed="rId4">
            <a:extLst>
              <a:ext uri="{28A0092B-C50C-407E-A947-70E740481C1C}">
                <a14:useLocalDpi xmlns:a14="http://schemas.microsoft.com/office/drawing/2010/main" val="0"/>
              </a:ext>
            </a:extLst>
          </a:blip>
          <a:srcRect l="11348" r="42857" b="5882"/>
          <a:stretch/>
        </p:blipFill>
        <p:spPr bwMode="auto">
          <a:xfrm>
            <a:off x="6385302" y="931508"/>
            <a:ext cx="4819973" cy="3559253"/>
          </a:xfrm>
          <a:prstGeom prst="rect">
            <a:avLst/>
          </a:prstGeom>
          <a:noFill/>
          <a:extLst/>
        </p:spPr>
      </p:pic>
      <p:sp>
        <p:nvSpPr>
          <p:cNvPr id="10" name="Rectangle 9"/>
          <p:cNvSpPr/>
          <p:nvPr/>
        </p:nvSpPr>
        <p:spPr>
          <a:xfrm>
            <a:off x="2821660" y="-18545"/>
            <a:ext cx="6279283" cy="658835"/>
          </a:xfrm>
          <a:prstGeom prst="rect">
            <a:avLst/>
          </a:prstGeom>
        </p:spPr>
        <p:txBody>
          <a:bodyPr wrap="none" anchor="ctr">
            <a:spAutoFit/>
          </a:bodyPr>
          <a:lstStyle/>
          <a:p>
            <a:pPr algn="ctr">
              <a:lnSpc>
                <a:spcPct val="150000"/>
              </a:lnSpc>
              <a:spcBef>
                <a:spcPts val="800"/>
              </a:spcBef>
              <a:spcAft>
                <a:spcPts val="600"/>
              </a:spcAft>
              <a:buSzPts val="1200"/>
            </a:pPr>
            <a:r>
              <a:rPr lang="es-EC" sz="2800" b="1">
                <a:latin typeface="Arial" charset="0"/>
                <a:ea typeface="Times New Roman" charset="0"/>
                <a:cs typeface="Times New Roman" charset="0"/>
              </a:rPr>
              <a:t>Separación </a:t>
            </a:r>
            <a:r>
              <a:rPr lang="es-EC" sz="2800" b="1" smtClean="0">
                <a:latin typeface="Arial" charset="0"/>
                <a:ea typeface="Times New Roman" charset="0"/>
                <a:cs typeface="Times New Roman" charset="0"/>
              </a:rPr>
              <a:t>del refuerzo transversal</a:t>
            </a:r>
            <a:endParaRPr lang="en-US" sz="2800" b="1" dirty="0">
              <a:effectLst/>
              <a:latin typeface="Arial" charset="0"/>
              <a:ea typeface="Times New Roman" charset="0"/>
              <a:cs typeface="Times New Roman" charset="0"/>
            </a:endParaRPr>
          </a:p>
        </p:txBody>
      </p:sp>
      <p:sp>
        <p:nvSpPr>
          <p:cNvPr id="7"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5"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6"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a:t>
            </a:r>
            <a:r>
              <a:rPr lang="es-ES" sz="2400" dirty="0" smtClean="0">
                <a:ln>
                  <a:solidFill>
                    <a:schemeClr val="tx1"/>
                  </a:solidFill>
                </a:ln>
              </a:rPr>
              <a:t>08</a:t>
            </a:r>
            <a:endParaRPr lang="es-ES" sz="2400" dirty="0">
              <a:ln>
                <a:solidFill>
                  <a:schemeClr val="tx1"/>
                </a:solidFill>
              </a:ln>
            </a:endParaRPr>
          </a:p>
        </p:txBody>
      </p:sp>
    </p:spTree>
    <p:extLst>
      <p:ext uri="{BB962C8B-B14F-4D97-AF65-F5344CB8AC3E}">
        <p14:creationId xmlns:p14="http://schemas.microsoft.com/office/powerpoint/2010/main" val="14138097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ontent Placeholder 2"/>
              <p:cNvSpPr>
                <a:spLocks noGrp="1"/>
              </p:cNvSpPr>
              <p:nvPr>
                <p:ph sz="half" idx="1"/>
              </p:nvPr>
            </p:nvSpPr>
            <p:spPr>
              <a:xfrm>
                <a:off x="650929" y="1270861"/>
                <a:ext cx="5610386" cy="4642630"/>
              </a:xfrm>
            </p:spPr>
            <p:txBody>
              <a:bodyPr>
                <a:noAutofit/>
              </a:bodyPr>
              <a:lstStyle/>
              <a:p>
                <a:pPr lvl="0" algn="just"/>
                <a:r>
                  <a:rPr lang="es-EC" sz="2000" dirty="0">
                    <a:latin typeface="Arial" charset="0"/>
                    <a:ea typeface="Arial" charset="0"/>
                    <a:cs typeface="Arial" charset="0"/>
                  </a:rPr>
                  <a:t>La separación, s máxima del refuerzo en espiral o entre estribos, no debe exceder de seis veces el diámetro menor del refuerzo longitudinal, ni tampoco 100mm en </a:t>
                </a:r>
                <a14:m>
                  <m:oMath xmlns:m="http://schemas.openxmlformats.org/officeDocument/2006/math">
                    <m:sSub>
                      <m:sSubPr>
                        <m:ctrlPr>
                          <a:rPr lang="en-US" sz="2000" i="1">
                            <a:latin typeface="Cambria Math" charset="0"/>
                            <a:ea typeface="Arial" charset="0"/>
                            <a:cs typeface="Arial" charset="0"/>
                          </a:rPr>
                        </m:ctrlPr>
                      </m:sSubPr>
                      <m:e>
                        <m:r>
                          <a:rPr lang="es-EC" sz="2000" i="1">
                            <a:latin typeface="Cambria Math" charset="0"/>
                            <a:ea typeface="Arial" charset="0"/>
                            <a:cs typeface="Arial" charset="0"/>
                          </a:rPr>
                          <m:t>𝐿</m:t>
                        </m:r>
                      </m:e>
                      <m:sub>
                        <m:r>
                          <a:rPr lang="es-EC" sz="2000" i="1">
                            <a:latin typeface="Cambria Math" charset="0"/>
                            <a:ea typeface="Arial" charset="0"/>
                            <a:cs typeface="Arial" charset="0"/>
                          </a:rPr>
                          <m:t>0</m:t>
                        </m:r>
                      </m:sub>
                    </m:sSub>
                  </m:oMath>
                </a14:m>
                <a:r>
                  <a:rPr lang="es-EC" sz="2000" dirty="0">
                    <a:latin typeface="Arial" charset="0"/>
                    <a:ea typeface="Arial" charset="0"/>
                    <a:cs typeface="Arial" charset="0"/>
                  </a:rPr>
                  <a:t>.</a:t>
                </a:r>
                <a:endParaRPr lang="en-US" sz="2000" dirty="0">
                  <a:latin typeface="Arial" charset="0"/>
                  <a:ea typeface="Arial" charset="0"/>
                  <a:cs typeface="Arial" charset="0"/>
                </a:endParaRPr>
              </a:p>
              <a:p>
                <a:pPr lvl="0" algn="just"/>
                <a:r>
                  <a:rPr lang="es-EC" sz="2000" dirty="0">
                    <a:latin typeface="Arial" charset="0"/>
                    <a:ea typeface="Arial" charset="0"/>
                    <a:cs typeface="Arial" charset="0"/>
                  </a:rPr>
                  <a:t>En las regiones fuera de </a:t>
                </a:r>
                <a14:m>
                  <m:oMath xmlns:m="http://schemas.openxmlformats.org/officeDocument/2006/math">
                    <m:sSub>
                      <m:sSubPr>
                        <m:ctrlPr>
                          <a:rPr lang="en-US" sz="2000" i="1">
                            <a:latin typeface="Cambria Math" charset="0"/>
                            <a:ea typeface="Arial" charset="0"/>
                            <a:cs typeface="Arial" charset="0"/>
                          </a:rPr>
                        </m:ctrlPr>
                      </m:sSubPr>
                      <m:e>
                        <m:r>
                          <a:rPr lang="es-EC" sz="2000" i="1">
                            <a:latin typeface="Cambria Math" charset="0"/>
                            <a:ea typeface="Arial" charset="0"/>
                            <a:cs typeface="Arial" charset="0"/>
                          </a:rPr>
                          <m:t>𝐿</m:t>
                        </m:r>
                      </m:e>
                      <m:sub>
                        <m:r>
                          <a:rPr lang="es-EC" sz="2000" i="1">
                            <a:latin typeface="Cambria Math" charset="0"/>
                            <a:ea typeface="Arial" charset="0"/>
                            <a:cs typeface="Arial" charset="0"/>
                          </a:rPr>
                          <m:t>0</m:t>
                        </m:r>
                      </m:sub>
                    </m:sSub>
                  </m:oMath>
                </a14:m>
                <a:r>
                  <a:rPr lang="es-EC" sz="2000" dirty="0">
                    <a:latin typeface="Arial" charset="0"/>
                    <a:ea typeface="Arial" charset="0"/>
                    <a:cs typeface="Arial" charset="0"/>
                  </a:rPr>
                  <a:t>, la separación s máxima del refuerzo en espiral o entre estribos, no debe exceder de seis veces el diámetro menor del refuerzo longitudinal, o tampoco 150 mm.</a:t>
                </a:r>
                <a:endParaRPr lang="en-US" sz="2000" dirty="0">
                  <a:latin typeface="Arial" charset="0"/>
                  <a:ea typeface="Arial" charset="0"/>
                  <a:cs typeface="Arial" charset="0"/>
                </a:endParaRPr>
              </a:p>
              <a:p>
                <a:pPr lvl="0" algn="just"/>
                <a:r>
                  <a:rPr lang="es-EC" sz="2000" dirty="0">
                    <a:latin typeface="Arial" charset="0"/>
                    <a:ea typeface="Arial" charset="0"/>
                    <a:cs typeface="Arial" charset="0"/>
                  </a:rPr>
                  <a:t>Cuando una dimensión del elemento sea 500 mm o superior se debe colocar varillas longitudinales con amarres suplementarios separados no más </a:t>
                </a:r>
                <a14:m>
                  <m:oMath xmlns:m="http://schemas.openxmlformats.org/officeDocument/2006/math">
                    <m:sSub>
                      <m:sSubPr>
                        <m:ctrlPr>
                          <a:rPr lang="en-US" sz="2000" i="1">
                            <a:latin typeface="Cambria Math" charset="0"/>
                            <a:ea typeface="Arial" charset="0"/>
                            <a:cs typeface="Arial" charset="0"/>
                          </a:rPr>
                        </m:ctrlPr>
                      </m:sSubPr>
                      <m:e>
                        <m:r>
                          <a:rPr lang="es-EC" sz="2000" i="1">
                            <a:latin typeface="Cambria Math" charset="0"/>
                            <a:ea typeface="Arial" charset="0"/>
                            <a:cs typeface="Arial" charset="0"/>
                          </a:rPr>
                          <m:t>𝑑𝑒𝑥</m:t>
                        </m:r>
                      </m:e>
                      <m:sub>
                        <m:r>
                          <a:rPr lang="es-EC" sz="2000" i="1">
                            <a:latin typeface="Cambria Math" charset="0"/>
                            <a:ea typeface="Arial" charset="0"/>
                            <a:cs typeface="Arial" charset="0"/>
                          </a:rPr>
                          <m:t>𝑖</m:t>
                        </m:r>
                      </m:sub>
                    </m:sSub>
                    <m:r>
                      <a:rPr lang="es-EC" sz="2000" i="1">
                        <a:latin typeface="Cambria Math" charset="0"/>
                        <a:ea typeface="Arial" charset="0"/>
                        <a:cs typeface="Arial" charset="0"/>
                      </a:rPr>
                      <m:t> </m:t>
                    </m:r>
                  </m:oMath>
                </a14:m>
                <a:r>
                  <a:rPr lang="es-EC" sz="2000" dirty="0">
                    <a:latin typeface="Arial" charset="0"/>
                    <a:ea typeface="Arial" charset="0"/>
                    <a:cs typeface="Arial" charset="0"/>
                  </a:rPr>
                  <a:t>= 350mm en la dirección perpendicular al eje longitudinal del elemento</a:t>
                </a:r>
                <a:r>
                  <a:rPr lang="es-EC" sz="2000" dirty="0" smtClean="0">
                    <a:latin typeface="Arial" charset="0"/>
                    <a:ea typeface="Arial" charset="0"/>
                    <a:cs typeface="Arial" charset="0"/>
                  </a:rPr>
                  <a:t>.</a:t>
                </a:r>
                <a:endParaRPr lang="en-US" sz="2000" dirty="0">
                  <a:latin typeface="Arial" charset="0"/>
                  <a:ea typeface="Arial" charset="0"/>
                  <a:cs typeface="Arial" charset="0"/>
                </a:endParaRPr>
              </a:p>
            </p:txBody>
          </p:sp>
        </mc:Choice>
        <mc:Fallback xmlns="">
          <p:sp>
            <p:nvSpPr>
              <p:cNvPr id="5" name="Content Placeholder 2"/>
              <p:cNvSpPr>
                <a:spLocks noGrp="1" noRot="1" noChangeAspect="1" noMove="1" noResize="1" noEditPoints="1" noAdjustHandles="1" noChangeArrowheads="1" noChangeShapeType="1" noTextEdit="1"/>
              </p:cNvSpPr>
              <p:nvPr>
                <p:ph sz="half" idx="1"/>
              </p:nvPr>
            </p:nvSpPr>
            <p:spPr>
              <a:xfrm>
                <a:off x="650929" y="1270861"/>
                <a:ext cx="5610386" cy="4642630"/>
              </a:xfrm>
              <a:blipFill rotWithShape="0">
                <a:blip r:embed="rId2"/>
                <a:stretch>
                  <a:fillRect l="-978" t="-1181" r="-1087"/>
                </a:stretch>
              </a:blipFill>
            </p:spPr>
            <p:txBody>
              <a:bodyPr/>
              <a:lstStyle/>
              <a:p>
                <a:r>
                  <a:rPr lang="en-US">
                    <a:noFill/>
                  </a:rPr>
                  <a:t> </a:t>
                </a:r>
              </a:p>
            </p:txBody>
          </p:sp>
        </mc:Fallback>
      </mc:AlternateContent>
      <p:sp>
        <p:nvSpPr>
          <p:cNvPr id="8" name="Rectangle 7"/>
          <p:cNvSpPr/>
          <p:nvPr/>
        </p:nvSpPr>
        <p:spPr>
          <a:xfrm>
            <a:off x="3719330" y="-57549"/>
            <a:ext cx="4600940" cy="738664"/>
          </a:xfrm>
          <a:prstGeom prst="rect">
            <a:avLst/>
          </a:prstGeom>
        </p:spPr>
        <p:txBody>
          <a:bodyPr wrap="none" anchor="ctr">
            <a:spAutoFit/>
          </a:bodyPr>
          <a:lstStyle/>
          <a:p>
            <a:pPr algn="ctr">
              <a:lnSpc>
                <a:spcPct val="150000"/>
              </a:lnSpc>
              <a:spcBef>
                <a:spcPts val="800"/>
              </a:spcBef>
              <a:spcAft>
                <a:spcPts val="600"/>
              </a:spcAft>
              <a:buSzPts val="1200"/>
            </a:pPr>
            <a:r>
              <a:rPr lang="es-EC" sz="2800" b="1">
                <a:latin typeface="Arial" charset="0"/>
                <a:ea typeface="Times New Roman" charset="0"/>
                <a:cs typeface="Times New Roman" charset="0"/>
              </a:rPr>
              <a:t>Separación entre estribos</a:t>
            </a:r>
            <a:endParaRPr lang="en-US" sz="2800" b="1" dirty="0">
              <a:effectLst/>
              <a:latin typeface="Arial" charset="0"/>
              <a:ea typeface="Times New Roman" charset="0"/>
              <a:cs typeface="Times New Roman" charset="0"/>
            </a:endParaRPr>
          </a:p>
        </p:txBody>
      </p:sp>
      <p:pic>
        <p:nvPicPr>
          <p:cNvPr id="10" name="Imagen 18"/>
          <p:cNvPicPr>
            <a:picLocks noGrp="1"/>
          </p:cNvPicPr>
          <p:nvPr>
            <p:ph sz="half" idx="2"/>
          </p:nvPr>
        </p:nvPicPr>
        <p:blipFill rotWithShape="1">
          <a:blip r:embed="rId3">
            <a:extLst>
              <a:ext uri="{28A0092B-C50C-407E-A947-70E740481C1C}">
                <a14:useLocalDpi xmlns:a14="http://schemas.microsoft.com/office/drawing/2010/main" val="0"/>
              </a:ext>
            </a:extLst>
          </a:blip>
          <a:srcRect l="32624" t="3470" r="34823" b="28367"/>
          <a:stretch/>
        </p:blipFill>
        <p:spPr bwMode="auto">
          <a:xfrm>
            <a:off x="6710767" y="799050"/>
            <a:ext cx="4850969" cy="4361886"/>
          </a:xfrm>
          <a:prstGeom prst="rect">
            <a:avLst/>
          </a:prstGeom>
          <a:noFill/>
          <a:extLst/>
        </p:spPr>
      </p:pic>
      <p:sp>
        <p:nvSpPr>
          <p:cNvPr id="11" name="Rectangle 10"/>
          <p:cNvSpPr/>
          <p:nvPr/>
        </p:nvSpPr>
        <p:spPr>
          <a:xfrm>
            <a:off x="7528331" y="5094205"/>
            <a:ext cx="2776722" cy="369332"/>
          </a:xfrm>
          <a:prstGeom prst="rect">
            <a:avLst/>
          </a:prstGeom>
        </p:spPr>
        <p:txBody>
          <a:bodyPr wrap="none">
            <a:spAutoFit/>
          </a:bodyPr>
          <a:lstStyle/>
          <a:p>
            <a:r>
              <a:rPr lang="es-EC" b="1" dirty="0">
                <a:latin typeface="Arial" charset="0"/>
                <a:ea typeface="Gulim" charset="-127"/>
                <a:cs typeface="Times New Roman" charset="0"/>
              </a:rPr>
              <a:t>Separación de estribos</a:t>
            </a:r>
            <a:r>
              <a:rPr lang="en-US" dirty="0"/>
              <a:t> </a:t>
            </a:r>
          </a:p>
        </p:txBody>
      </p:sp>
      <p:sp>
        <p:nvSpPr>
          <p:cNvPr id="6"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5"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6"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a:t>
            </a:r>
            <a:r>
              <a:rPr lang="es-ES" sz="2400" dirty="0" smtClean="0">
                <a:ln>
                  <a:solidFill>
                    <a:schemeClr val="tx1"/>
                  </a:solidFill>
                </a:ln>
              </a:rPr>
              <a:t>09</a:t>
            </a:r>
            <a:endParaRPr lang="es-ES" sz="2400" dirty="0">
              <a:ln>
                <a:solidFill>
                  <a:schemeClr val="tx1"/>
                </a:solidFill>
              </a:ln>
            </a:endParaRPr>
          </a:p>
        </p:txBody>
      </p:sp>
    </p:spTree>
    <p:extLst>
      <p:ext uri="{BB962C8B-B14F-4D97-AF65-F5344CB8AC3E}">
        <p14:creationId xmlns:p14="http://schemas.microsoft.com/office/powerpoint/2010/main" val="1759231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1481" y="-132516"/>
            <a:ext cx="7500067" cy="997766"/>
          </a:xfrm>
        </p:spPr>
        <p:txBody>
          <a:bodyPr>
            <a:normAutofit/>
          </a:bodyPr>
          <a:lstStyle/>
          <a:p>
            <a:r>
              <a:rPr lang="es-EC" sz="3200" dirty="0" smtClean="0"/>
              <a:t>DESCRIPCIÓN DE LA ESTRUCTURA</a:t>
            </a:r>
            <a:endParaRPr lang="en-US" sz="3200" dirty="0"/>
          </a:p>
        </p:txBody>
      </p:sp>
      <p:pic>
        <p:nvPicPr>
          <p:cNvPr id="6" name="Imagen 5" descr="D:\Alex\Desktop\Proyecto tesis\Multifamiliares Quito\Planos Multifamiliares Quito\BLOQUE MULTIFAMILIAR FAE ..PNG"/>
          <p:cNvPicPr/>
          <p:nvPr/>
        </p:nvPicPr>
        <p:blipFill rotWithShape="1">
          <a:blip r:embed="rId2" cstate="print">
            <a:extLst>
              <a:ext uri="{28A0092B-C50C-407E-A947-70E740481C1C}">
                <a14:useLocalDpi xmlns:a14="http://schemas.microsoft.com/office/drawing/2010/main" val="0"/>
              </a:ext>
            </a:extLst>
          </a:blip>
          <a:srcRect t="6647" b="7829"/>
          <a:stretch/>
        </p:blipFill>
        <p:spPr bwMode="auto">
          <a:xfrm>
            <a:off x="6220918" y="1086291"/>
            <a:ext cx="4943754" cy="4684922"/>
          </a:xfrm>
          <a:prstGeom prst="rect">
            <a:avLst/>
          </a:prstGeom>
          <a:noFill/>
          <a:ln>
            <a:noFill/>
          </a:ln>
          <a:extLst>
            <a:ext uri="{53640926-AAD7-44D8-BBD7-CCE9431645EC}">
              <a14:shadowObscured xmlns:a14="http://schemas.microsoft.com/office/drawing/2010/main"/>
            </a:ext>
          </a:extLst>
        </p:spPr>
      </p:pic>
      <p:sp>
        <p:nvSpPr>
          <p:cNvPr id="7" name="Rectángulo 6"/>
          <p:cNvSpPr/>
          <p:nvPr/>
        </p:nvSpPr>
        <p:spPr>
          <a:xfrm>
            <a:off x="1715627" y="4772365"/>
            <a:ext cx="3740794" cy="1200329"/>
          </a:xfrm>
          <a:prstGeom prst="rect">
            <a:avLst/>
          </a:prstGeom>
          <a:ln>
            <a:solidFill>
              <a:schemeClr val="accent6"/>
            </a:solidFill>
          </a:ln>
        </p:spPr>
        <p:txBody>
          <a:bodyPr wrap="square">
            <a:spAutoFit/>
          </a:bodyPr>
          <a:lstStyle/>
          <a:p>
            <a:r>
              <a:rPr lang="es-EC" dirty="0">
                <a:solidFill>
                  <a:srgbClr val="000000"/>
                </a:solidFill>
                <a:latin typeface="Arial" panose="020B0604020202020204" pitchFamily="34" charset="0"/>
                <a:ea typeface="Gulim"/>
              </a:rPr>
              <a:t>El edificio se encuentra ubicado en la ciudad de Guayaquil provincia de Guayas, Av. Menéndez Gilbert, Base Aérea FAE</a:t>
            </a:r>
            <a:endParaRPr lang="en-US" dirty="0"/>
          </a:p>
        </p:txBody>
      </p:sp>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b="20572"/>
          <a:stretch/>
        </p:blipFill>
        <p:spPr>
          <a:xfrm>
            <a:off x="1394085" y="1276063"/>
            <a:ext cx="4470524" cy="313278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Oval 2"/>
          <p:cNvSpPr/>
          <p:nvPr/>
        </p:nvSpPr>
        <p:spPr>
          <a:xfrm>
            <a:off x="8784237" y="3357797"/>
            <a:ext cx="329783" cy="3447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urved Connector 7"/>
          <p:cNvCxnSpPr>
            <a:stCxn id="3" idx="2"/>
          </p:cNvCxnSpPr>
          <p:nvPr/>
        </p:nvCxnSpPr>
        <p:spPr>
          <a:xfrm rot="10800000">
            <a:off x="5778125" y="2234486"/>
            <a:ext cx="3006113" cy="1295699"/>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3 Flecha a la derecha con muesca"/>
          <p:cNvSpPr/>
          <p:nvPr/>
        </p:nvSpPr>
        <p:spPr>
          <a:xfrm>
            <a:off x="8645116" y="627357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7339772" y="6326581"/>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RESTAURACION  (MUROS DE CORTE)</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5719458" y="624707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4192328" y="6273576"/>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3" name="3 Flecha a la derecha con muesca"/>
          <p:cNvSpPr/>
          <p:nvPr/>
        </p:nvSpPr>
        <p:spPr>
          <a:xfrm>
            <a:off x="2659663" y="6286828"/>
            <a:ext cx="17497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3. FUNDAMENTACIÓN TEORICA</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1296623" y="6273576"/>
            <a:ext cx="157682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5" name="3 Flecha a la derecha con muesca"/>
          <p:cNvSpPr/>
          <p:nvPr/>
        </p:nvSpPr>
        <p:spPr>
          <a:xfrm>
            <a:off x="1" y="6353086"/>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6"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a:ln>
                  <a:solidFill>
                    <a:schemeClr val="tx1"/>
                  </a:solidFill>
                </a:ln>
              </a:rPr>
              <a:t>1</a:t>
            </a:r>
            <a:r>
              <a:rPr lang="es-ES" sz="2400" dirty="0" smtClean="0">
                <a:ln>
                  <a:solidFill>
                    <a:schemeClr val="tx1"/>
                  </a:solidFill>
                </a:ln>
              </a:rPr>
              <a:t>1</a:t>
            </a:r>
            <a:endParaRPr lang="es-ES" sz="2400" dirty="0">
              <a:ln>
                <a:solidFill>
                  <a:schemeClr val="tx1"/>
                </a:solidFill>
              </a:ln>
            </a:endParaRPr>
          </a:p>
        </p:txBody>
      </p:sp>
    </p:spTree>
    <p:extLst>
      <p:ext uri="{BB962C8B-B14F-4D97-AF65-F5344CB8AC3E}">
        <p14:creationId xmlns:p14="http://schemas.microsoft.com/office/powerpoint/2010/main" val="155494251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3579" y="-297653"/>
            <a:ext cx="4618496" cy="1325563"/>
          </a:xfrm>
        </p:spPr>
        <p:txBody>
          <a:bodyPr>
            <a:normAutofit/>
          </a:bodyPr>
          <a:lstStyle/>
          <a:p>
            <a:pPr lvl="4"/>
            <a:r>
              <a:rPr lang="es-EC" sz="4000" b="1" dirty="0"/>
              <a:t>Columnas cortas</a:t>
            </a:r>
            <a:endParaRPr lang="en-US" sz="4000" b="1" dirty="0"/>
          </a:p>
        </p:txBody>
      </p:sp>
      <mc:AlternateContent xmlns:mc="http://schemas.openxmlformats.org/markup-compatibility/2006" xmlns:a14="http://schemas.microsoft.com/office/drawing/2010/main">
        <mc:Choice Requires="a14">
          <p:graphicFrame>
            <p:nvGraphicFramePr>
              <p:cNvPr id="5" name="Content Placeholder 4"/>
              <p:cNvGraphicFramePr>
                <a:graphicFrameLocks noGrp="1"/>
              </p:cNvGraphicFramePr>
              <p:nvPr>
                <p:ph sz="half" idx="1"/>
                <p:extLst>
                  <p:ext uri="{D42A27DB-BD31-4B8C-83A1-F6EECF244321}">
                    <p14:modId xmlns:p14="http://schemas.microsoft.com/office/powerpoint/2010/main" val="5255597"/>
                  </p:ext>
                </p:extLst>
              </p:nvPr>
            </p:nvGraphicFramePr>
            <p:xfrm>
              <a:off x="666427" y="836908"/>
              <a:ext cx="10430359" cy="5221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5" name="Content Placeholder 4"/>
              <p:cNvGraphicFramePr>
                <a:graphicFrameLocks noGrp="1"/>
              </p:cNvGraphicFramePr>
              <p:nvPr>
                <p:ph sz="half" idx="1"/>
                <p:extLst>
                  <p:ext uri="{D42A27DB-BD31-4B8C-83A1-F6EECF244321}">
                    <p14:modId xmlns:p14="http://schemas.microsoft.com/office/powerpoint/2010/main" val="5255597"/>
                  </p:ext>
                </p:extLst>
              </p:nvPr>
            </p:nvGraphicFramePr>
            <p:xfrm>
              <a:off x="666427" y="836908"/>
              <a:ext cx="10430359" cy="522109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4"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6"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8"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9"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1"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11</a:t>
            </a:r>
            <a:r>
              <a:rPr lang="es-ES" sz="2400" dirty="0" smtClean="0">
                <a:ln>
                  <a:solidFill>
                    <a:schemeClr val="tx1"/>
                  </a:solidFill>
                </a:ln>
              </a:rPr>
              <a:t>0</a:t>
            </a:r>
            <a:endParaRPr lang="es-ES" sz="2400" dirty="0">
              <a:ln>
                <a:solidFill>
                  <a:schemeClr val="tx1"/>
                </a:solidFill>
              </a:ln>
            </a:endParaRPr>
          </a:p>
        </p:txBody>
      </p:sp>
    </p:spTree>
    <p:extLst>
      <p:ext uri="{BB962C8B-B14F-4D97-AF65-F5344CB8AC3E}">
        <p14:creationId xmlns:p14="http://schemas.microsoft.com/office/powerpoint/2010/main" val="86068195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p:cNvGraphicFramePr>
            <a:graphicFrameLocks noGrp="1"/>
          </p:cNvGraphicFramePr>
          <p:nvPr>
            <p:ph sz="half" idx="2"/>
            <p:extLst>
              <p:ext uri="{D42A27DB-BD31-4B8C-83A1-F6EECF244321}">
                <p14:modId xmlns:p14="http://schemas.microsoft.com/office/powerpoint/2010/main" val="907091694"/>
              </p:ext>
            </p:extLst>
          </p:nvPr>
        </p:nvGraphicFramePr>
        <p:xfrm>
          <a:off x="6926809" y="1320991"/>
          <a:ext cx="4285100" cy="3291840"/>
        </p:xfrm>
        <a:graphic>
          <a:graphicData uri="http://schemas.openxmlformats.org/drawingml/2006/table">
            <a:tbl>
              <a:tblPr firstRow="1" firstCol="1" bandRow="1"/>
              <a:tblGrid>
                <a:gridCol w="1433396"/>
                <a:gridCol w="1418308"/>
                <a:gridCol w="1433396"/>
              </a:tblGrid>
              <a:tr h="238125">
                <a:tc>
                  <a:txBody>
                    <a:bodyPr/>
                    <a:lstStyle/>
                    <a:p>
                      <a:pPr algn="ctr">
                        <a:lnSpc>
                          <a:spcPct val="150000"/>
                        </a:lnSpc>
                        <a:spcAft>
                          <a:spcPts val="0"/>
                        </a:spcAft>
                      </a:pPr>
                      <a:r>
                        <a:rPr lang="es-EC" sz="1200" b="1" dirty="0">
                          <a:solidFill>
                            <a:srgbClr val="000000"/>
                          </a:solidFill>
                          <a:effectLst/>
                          <a:latin typeface="Arial" charset="0"/>
                          <a:ea typeface="Times New Roman" charset="0"/>
                          <a:cs typeface="Arial" charset="0"/>
                        </a:rPr>
                        <a:t>BLOQUE </a:t>
                      </a:r>
                      <a:endParaRPr lang="en-US" sz="18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UBICACION </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TIPO </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0">
                <a:tc>
                  <a:txBody>
                    <a:bodyPr/>
                    <a:lstStyle/>
                    <a:p>
                      <a:pPr algn="ctr">
                        <a:lnSpc>
                          <a:spcPct val="150000"/>
                        </a:lnSpc>
                        <a:spcAft>
                          <a:spcPts val="0"/>
                        </a:spcAft>
                      </a:pPr>
                      <a:r>
                        <a:rPr lang="es-EC" sz="1200" b="1" dirty="0">
                          <a:solidFill>
                            <a:srgbClr val="000000"/>
                          </a:solidFill>
                          <a:effectLst/>
                          <a:latin typeface="Arial" charset="0"/>
                          <a:ea typeface="Times New Roman" charset="0"/>
                          <a:cs typeface="Arial" charset="0"/>
                        </a:rPr>
                        <a:t>A</a:t>
                      </a:r>
                      <a:endParaRPr lang="en-US" sz="18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200" dirty="0">
                          <a:solidFill>
                            <a:srgbClr val="000000"/>
                          </a:solidFill>
                          <a:effectLst/>
                          <a:latin typeface="Arial" charset="0"/>
                          <a:ea typeface="Times New Roman" charset="0"/>
                          <a:cs typeface="Arial" charset="0"/>
                        </a:rPr>
                        <a:t>A1,  A2, A3, B1, B2, B3, C1, C2, C3, E1, E2, E3, G1, G2, G3, H1, H2, H3, I1, I2, I3</a:t>
                      </a:r>
                      <a:endParaRPr lang="en-US" sz="18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I</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B</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200" dirty="0">
                          <a:solidFill>
                            <a:srgbClr val="000000"/>
                          </a:solidFill>
                          <a:effectLst/>
                          <a:latin typeface="Arial" charset="0"/>
                          <a:ea typeface="Times New Roman" charset="0"/>
                          <a:cs typeface="Arial" charset="0"/>
                        </a:rPr>
                        <a:t>A6, A7, A8, B6, B7, B8, C6, C7, C8, E6, E7, E8, G6, G7, G8, H6, H7, H8, I6, I7, I8</a:t>
                      </a:r>
                      <a:endParaRPr lang="en-US" sz="18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II</a:t>
                      </a:r>
                      <a:endParaRPr lang="en-US" sz="18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GRADA</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D4, D5, F4, F5</a:t>
                      </a:r>
                      <a:endParaRPr lang="en-US" sz="18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III</a:t>
                      </a:r>
                      <a:endParaRPr lang="en-US" sz="18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5" name="Imagen 2"/>
          <p:cNvPicPr>
            <a:picLocks noGrp="1"/>
          </p:cNvPicPr>
          <p:nvPr>
            <p:ph sz="half" idx="1"/>
          </p:nvPr>
        </p:nvPicPr>
        <p:blipFill rotWithShape="1">
          <a:blip r:embed="rId2">
            <a:extLst>
              <a:ext uri="{28A0092B-C50C-407E-A947-70E740481C1C}">
                <a14:useLocalDpi xmlns:a14="http://schemas.microsoft.com/office/drawing/2010/main" val="0"/>
              </a:ext>
            </a:extLst>
          </a:blip>
          <a:srcRect l="42837" t="14898" r="36465" b="34898"/>
          <a:stretch/>
        </p:blipFill>
        <p:spPr bwMode="auto">
          <a:xfrm>
            <a:off x="2578711" y="770944"/>
            <a:ext cx="2214009" cy="1839488"/>
          </a:xfrm>
          <a:prstGeom prst="rect">
            <a:avLst/>
          </a:prstGeom>
          <a:noFill/>
          <a:extLst/>
        </p:spPr>
      </p:pic>
      <p:sp>
        <p:nvSpPr>
          <p:cNvPr id="6" name="TextBox 5"/>
          <p:cNvSpPr txBox="1"/>
          <p:nvPr/>
        </p:nvSpPr>
        <p:spPr>
          <a:xfrm>
            <a:off x="1250896" y="2766856"/>
            <a:ext cx="4426661" cy="400110"/>
          </a:xfrm>
          <a:prstGeom prst="rect">
            <a:avLst/>
          </a:prstGeom>
          <a:noFill/>
        </p:spPr>
        <p:txBody>
          <a:bodyPr wrap="none" rtlCol="0">
            <a:spAutoFit/>
          </a:bodyPr>
          <a:lstStyle/>
          <a:p>
            <a:r>
              <a:rPr lang="es-EC" sz="2000" b="1" dirty="0"/>
              <a:t>Vista en elevación de columna </a:t>
            </a:r>
            <a:r>
              <a:rPr lang="es-EC" sz="2000" b="1" dirty="0" smtClean="0"/>
              <a:t>diseñada</a:t>
            </a:r>
            <a:endParaRPr lang="en-US" sz="2000" i="1" dirty="0"/>
          </a:p>
        </p:txBody>
      </p:sp>
      <p:pic>
        <p:nvPicPr>
          <p:cNvPr id="7" name="Imagen 3"/>
          <p:cNvPicPr/>
          <p:nvPr/>
        </p:nvPicPr>
        <p:blipFill rotWithShape="1">
          <a:blip r:embed="rId3">
            <a:extLst>
              <a:ext uri="{28A0092B-C50C-407E-A947-70E740481C1C}">
                <a14:useLocalDpi xmlns:a14="http://schemas.microsoft.com/office/drawing/2010/main" val="0"/>
              </a:ext>
            </a:extLst>
          </a:blip>
          <a:srcRect l="46950" t="12449" r="25036" b="25101"/>
          <a:stretch/>
        </p:blipFill>
        <p:spPr bwMode="auto">
          <a:xfrm>
            <a:off x="2558758" y="3335289"/>
            <a:ext cx="2623912" cy="2055438"/>
          </a:xfrm>
          <a:prstGeom prst="rect">
            <a:avLst/>
          </a:prstGeom>
          <a:noFill/>
          <a:extLst/>
        </p:spPr>
      </p:pic>
      <p:sp>
        <p:nvSpPr>
          <p:cNvPr id="9" name="Rectangle 8"/>
          <p:cNvSpPr/>
          <p:nvPr/>
        </p:nvSpPr>
        <p:spPr>
          <a:xfrm>
            <a:off x="1250896" y="5559051"/>
            <a:ext cx="4644861" cy="369332"/>
          </a:xfrm>
          <a:prstGeom prst="rect">
            <a:avLst/>
          </a:prstGeom>
        </p:spPr>
        <p:txBody>
          <a:bodyPr wrap="none">
            <a:spAutoFit/>
          </a:bodyPr>
          <a:lstStyle/>
          <a:p>
            <a:r>
              <a:rPr lang="es-EC" b="1">
                <a:latin typeface="Arial" charset="0"/>
                <a:ea typeface="Gulim" charset="-127"/>
                <a:cs typeface="Times New Roman" charset="0"/>
              </a:rPr>
              <a:t>Vista en elevación de columna diseñada</a:t>
            </a:r>
            <a:r>
              <a:rPr lang="en-US" dirty="0"/>
              <a:t> </a:t>
            </a:r>
          </a:p>
        </p:txBody>
      </p:sp>
      <p:sp>
        <p:nvSpPr>
          <p:cNvPr id="13" name="Rectangle 12"/>
          <p:cNvSpPr/>
          <p:nvPr/>
        </p:nvSpPr>
        <p:spPr>
          <a:xfrm>
            <a:off x="7720272" y="770944"/>
            <a:ext cx="2698175" cy="369332"/>
          </a:xfrm>
          <a:prstGeom prst="rect">
            <a:avLst/>
          </a:prstGeom>
        </p:spPr>
        <p:txBody>
          <a:bodyPr wrap="none">
            <a:spAutoFit/>
          </a:bodyPr>
          <a:lstStyle/>
          <a:p>
            <a:pPr algn="ctr">
              <a:spcAft>
                <a:spcPts val="1000"/>
              </a:spcAft>
            </a:pPr>
            <a:r>
              <a:rPr lang="es-EC" b="1">
                <a:latin typeface="Arial" charset="0"/>
                <a:ea typeface="Gulim" charset="-127"/>
                <a:cs typeface="Times New Roman" charset="0"/>
              </a:rPr>
              <a:t>Resumen de columnas</a:t>
            </a:r>
            <a:endParaRPr lang="en-US" sz="1100" i="1" dirty="0">
              <a:effectLst/>
              <a:latin typeface="Arial" charset="0"/>
              <a:ea typeface="Gulim" charset="-127"/>
              <a:cs typeface="Times New Roman" charset="0"/>
            </a:endParaRPr>
          </a:p>
        </p:txBody>
      </p:sp>
      <p:sp>
        <p:nvSpPr>
          <p:cNvPr id="8"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6"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7"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8" name="3 CuadroTexto"/>
          <p:cNvSpPr txBox="1"/>
          <p:nvPr/>
        </p:nvSpPr>
        <p:spPr>
          <a:xfrm>
            <a:off x="1138984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a:t>
            </a:r>
            <a:r>
              <a:rPr lang="es-ES" sz="2400" dirty="0">
                <a:ln>
                  <a:solidFill>
                    <a:schemeClr val="tx1"/>
                  </a:solidFill>
                </a:ln>
              </a:rPr>
              <a:t>1</a:t>
            </a:r>
            <a:r>
              <a:rPr lang="es-ES" sz="2400" dirty="0" smtClean="0">
                <a:ln>
                  <a:solidFill>
                    <a:schemeClr val="tx1"/>
                  </a:solidFill>
                </a:ln>
              </a:rPr>
              <a:t>1</a:t>
            </a:r>
            <a:endParaRPr lang="es-ES" sz="2400" dirty="0">
              <a:ln>
                <a:solidFill>
                  <a:schemeClr val="tx1"/>
                </a:solidFill>
              </a:ln>
            </a:endParaRPr>
          </a:p>
        </p:txBody>
      </p:sp>
    </p:spTree>
    <p:extLst>
      <p:ext uri="{BB962C8B-B14F-4D97-AF65-F5344CB8AC3E}">
        <p14:creationId xmlns:p14="http://schemas.microsoft.com/office/powerpoint/2010/main" val="129869473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1"/>
            <p:extLst>
              <p:ext uri="{D42A27DB-BD31-4B8C-83A1-F6EECF244321}">
                <p14:modId xmlns:p14="http://schemas.microsoft.com/office/powerpoint/2010/main" val="449024922"/>
              </p:ext>
            </p:extLst>
          </p:nvPr>
        </p:nvGraphicFramePr>
        <p:xfrm>
          <a:off x="838200" y="1351168"/>
          <a:ext cx="5334000" cy="4160520"/>
        </p:xfrm>
        <a:graphic>
          <a:graphicData uri="http://schemas.openxmlformats.org/drawingml/2006/table">
            <a:tbl>
              <a:tblPr firstRow="1" firstCol="1" bandRow="1"/>
              <a:tblGrid>
                <a:gridCol w="586740"/>
                <a:gridCol w="1061547"/>
                <a:gridCol w="1417582"/>
                <a:gridCol w="2268131"/>
              </a:tblGrid>
              <a:tr h="216100">
                <a:tc>
                  <a:txBody>
                    <a:bodyPr/>
                    <a:lstStyle/>
                    <a:p>
                      <a:pPr algn="ctr">
                        <a:lnSpc>
                          <a:spcPct val="150000"/>
                        </a:lnSpc>
                        <a:spcAft>
                          <a:spcPts val="0"/>
                        </a:spcAft>
                      </a:pPr>
                      <a:r>
                        <a:rPr lang="es-EC" sz="1400" b="1">
                          <a:solidFill>
                            <a:srgbClr val="000000"/>
                          </a:solidFill>
                          <a:effectLst/>
                          <a:latin typeface="Arial" charset="0"/>
                          <a:ea typeface="Times New Roman" charset="0"/>
                          <a:cs typeface="Arial" charset="0"/>
                        </a:rPr>
                        <a:t>TIPO </a:t>
                      </a:r>
                      <a:endParaRPr lang="en-US" sz="2000">
                        <a:effectLst/>
                        <a:latin typeface="Arial" charset="0"/>
                        <a:ea typeface="Gulim" charset="-127"/>
                        <a:cs typeface="Times New Roman" charset="0"/>
                      </a:endParaRPr>
                    </a:p>
                  </a:txBody>
                  <a:tcPr marL="64830" marR="64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400" b="1">
                          <a:solidFill>
                            <a:srgbClr val="000000"/>
                          </a:solidFill>
                          <a:effectLst/>
                          <a:latin typeface="Arial" charset="0"/>
                          <a:ea typeface="Times New Roman" charset="0"/>
                          <a:cs typeface="Arial" charset="0"/>
                        </a:rPr>
                        <a:t>Dim (cm) </a:t>
                      </a:r>
                      <a:endParaRPr lang="en-US" sz="2000">
                        <a:effectLst/>
                        <a:latin typeface="Arial" charset="0"/>
                        <a:ea typeface="Gulim" charset="-127"/>
                        <a:cs typeface="Times New Roman" charset="0"/>
                      </a:endParaRPr>
                    </a:p>
                  </a:txBody>
                  <a:tcPr marL="64830" marR="64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400" b="1">
                          <a:solidFill>
                            <a:srgbClr val="000000"/>
                          </a:solidFill>
                          <a:effectLst/>
                          <a:latin typeface="Arial" charset="0"/>
                          <a:ea typeface="Times New Roman" charset="0"/>
                          <a:cs typeface="Arial" charset="0"/>
                        </a:rPr>
                        <a:t>As</a:t>
                      </a:r>
                      <a:endParaRPr lang="en-US" sz="2000">
                        <a:effectLst/>
                        <a:latin typeface="Arial" charset="0"/>
                        <a:ea typeface="Gulim" charset="-127"/>
                        <a:cs typeface="Times New Roman" charset="0"/>
                      </a:endParaRPr>
                    </a:p>
                  </a:txBody>
                  <a:tcPr marL="64830" marR="64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400" b="1">
                          <a:solidFill>
                            <a:srgbClr val="000000"/>
                          </a:solidFill>
                          <a:effectLst/>
                          <a:latin typeface="Arial" charset="0"/>
                          <a:ea typeface="Times New Roman" charset="0"/>
                          <a:cs typeface="Arial" charset="0"/>
                        </a:rPr>
                        <a:t>Av</a:t>
                      </a:r>
                      <a:endParaRPr lang="en-US" sz="2000">
                        <a:effectLst/>
                        <a:latin typeface="Arial" charset="0"/>
                        <a:ea typeface="Gulim" charset="-127"/>
                        <a:cs typeface="Times New Roman" charset="0"/>
                      </a:endParaRPr>
                    </a:p>
                  </a:txBody>
                  <a:tcPr marL="64830" marR="64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432200">
                <a:tc rowSpan="2">
                  <a:txBody>
                    <a:bodyPr/>
                    <a:lstStyle/>
                    <a:p>
                      <a:pPr algn="ctr">
                        <a:lnSpc>
                          <a:spcPct val="150000"/>
                        </a:lnSpc>
                        <a:spcAft>
                          <a:spcPts val="0"/>
                        </a:spcAft>
                      </a:pPr>
                      <a:r>
                        <a:rPr lang="es-EC" sz="1400" b="1">
                          <a:solidFill>
                            <a:srgbClr val="000000"/>
                          </a:solidFill>
                          <a:effectLst/>
                          <a:latin typeface="Arial" charset="0"/>
                          <a:ea typeface="Times New Roman" charset="0"/>
                          <a:cs typeface="Arial" charset="0"/>
                        </a:rPr>
                        <a:t>I</a:t>
                      </a:r>
                      <a:endParaRPr lang="en-US" sz="2000">
                        <a:effectLst/>
                        <a:latin typeface="Arial" charset="0"/>
                        <a:ea typeface="Gulim" charset="-127"/>
                        <a:cs typeface="Times New Roman" charset="0"/>
                      </a:endParaRPr>
                    </a:p>
                  </a:txBody>
                  <a:tcPr marL="64830" marR="64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400">
                          <a:solidFill>
                            <a:srgbClr val="000000"/>
                          </a:solidFill>
                          <a:effectLst/>
                          <a:latin typeface="Arial" charset="0"/>
                          <a:ea typeface="Times New Roman" charset="0"/>
                          <a:cs typeface="Arial" charset="0"/>
                        </a:rPr>
                        <a:t>50 x 50</a:t>
                      </a:r>
                      <a:endParaRPr lang="en-US" sz="2000">
                        <a:effectLst/>
                        <a:latin typeface="Arial" charset="0"/>
                        <a:ea typeface="Gulim" charset="-127"/>
                        <a:cs typeface="Times New Roman" charset="0"/>
                      </a:endParaRPr>
                    </a:p>
                  </a:txBody>
                  <a:tcPr marL="64830" marR="64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400">
                          <a:solidFill>
                            <a:srgbClr val="000000"/>
                          </a:solidFill>
                          <a:effectLst/>
                          <a:latin typeface="Arial" charset="0"/>
                          <a:ea typeface="Times New Roman" charset="0"/>
                          <a:cs typeface="Arial" charset="0"/>
                        </a:rPr>
                        <a:t>8 </a:t>
                      </a:r>
                      <a:r>
                        <a:rPr lang="es-EC" sz="1400">
                          <a:solidFill>
                            <a:srgbClr val="000000"/>
                          </a:solidFill>
                          <a:effectLst/>
                          <a:latin typeface="Cambria Math" charset="0"/>
                          <a:ea typeface="Times New Roman" charset="0"/>
                          <a:cs typeface="Cambria Math" charset="0"/>
                        </a:rPr>
                        <a:t>⏀</a:t>
                      </a:r>
                      <a:r>
                        <a:rPr lang="es-EC" sz="1400">
                          <a:solidFill>
                            <a:srgbClr val="000000"/>
                          </a:solidFill>
                          <a:effectLst/>
                          <a:latin typeface="Arial" charset="0"/>
                          <a:ea typeface="Times New Roman" charset="0"/>
                          <a:cs typeface="Arial" charset="0"/>
                        </a:rPr>
                        <a:t> 20 mm Mc 202, 203</a:t>
                      </a:r>
                      <a:endParaRPr lang="en-US" sz="2000">
                        <a:effectLst/>
                        <a:latin typeface="Arial" charset="0"/>
                        <a:ea typeface="Gulim" charset="-127"/>
                        <a:cs typeface="Times New Roman" charset="0"/>
                      </a:endParaRPr>
                    </a:p>
                  </a:txBody>
                  <a:tcPr marL="64830" marR="64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Times New Roman" charset="0"/>
                          <a:cs typeface="Arial" charset="0"/>
                        </a:rPr>
                        <a:t>1 EST. </a:t>
                      </a:r>
                      <a:r>
                        <a:rPr lang="es-EC" sz="1400" dirty="0">
                          <a:solidFill>
                            <a:srgbClr val="000000"/>
                          </a:solidFill>
                          <a:effectLst/>
                          <a:latin typeface="Cambria Math" charset="0"/>
                          <a:ea typeface="Times New Roman" charset="0"/>
                          <a:cs typeface="Cambria Math" charset="0"/>
                        </a:rPr>
                        <a:t>⏀</a:t>
                      </a:r>
                      <a:r>
                        <a:rPr lang="es-EC" sz="1400" dirty="0">
                          <a:solidFill>
                            <a:srgbClr val="000000"/>
                          </a:solidFill>
                          <a:effectLst/>
                          <a:latin typeface="Arial" charset="0"/>
                          <a:ea typeface="Times New Roman" charset="0"/>
                          <a:cs typeface="Arial" charset="0"/>
                        </a:rPr>
                        <a:t> 10 mm Mc 200 @5, 10, 15</a:t>
                      </a:r>
                      <a:endParaRPr lang="en-US" sz="2000" dirty="0">
                        <a:effectLst/>
                        <a:latin typeface="Arial" charset="0"/>
                        <a:ea typeface="Gulim" charset="-127"/>
                        <a:cs typeface="Times New Roman" charset="0"/>
                      </a:endParaRPr>
                    </a:p>
                  </a:txBody>
                  <a:tcPr marL="64830" marR="64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3220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es-EC" sz="1400">
                          <a:solidFill>
                            <a:srgbClr val="000000"/>
                          </a:solidFill>
                          <a:effectLst/>
                          <a:latin typeface="Arial" charset="0"/>
                          <a:ea typeface="Times New Roman" charset="0"/>
                          <a:cs typeface="Arial" charset="0"/>
                        </a:rPr>
                        <a:t>1 EST. </a:t>
                      </a:r>
                      <a:r>
                        <a:rPr lang="es-EC" sz="1400">
                          <a:solidFill>
                            <a:srgbClr val="000000"/>
                          </a:solidFill>
                          <a:effectLst/>
                          <a:latin typeface="Cambria Math" charset="0"/>
                          <a:ea typeface="Times New Roman" charset="0"/>
                          <a:cs typeface="Cambria Math" charset="0"/>
                        </a:rPr>
                        <a:t>⏀</a:t>
                      </a:r>
                      <a:r>
                        <a:rPr lang="es-EC" sz="1400">
                          <a:solidFill>
                            <a:srgbClr val="000000"/>
                          </a:solidFill>
                          <a:effectLst/>
                          <a:latin typeface="Arial" charset="0"/>
                          <a:ea typeface="Times New Roman" charset="0"/>
                          <a:cs typeface="Arial" charset="0"/>
                        </a:rPr>
                        <a:t> 10 mm Mc 201 @5, 10, 15</a:t>
                      </a:r>
                      <a:endParaRPr lang="en-US" sz="2000">
                        <a:effectLst/>
                        <a:latin typeface="Arial" charset="0"/>
                        <a:ea typeface="Gulim" charset="-127"/>
                        <a:cs typeface="Times New Roman" charset="0"/>
                      </a:endParaRPr>
                    </a:p>
                  </a:txBody>
                  <a:tcPr marL="64830" marR="64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32200">
                <a:tc rowSpan="2">
                  <a:txBody>
                    <a:bodyPr/>
                    <a:lstStyle/>
                    <a:p>
                      <a:pPr algn="ctr">
                        <a:lnSpc>
                          <a:spcPct val="150000"/>
                        </a:lnSpc>
                        <a:spcAft>
                          <a:spcPts val="0"/>
                        </a:spcAft>
                      </a:pPr>
                      <a:r>
                        <a:rPr lang="es-EC" sz="1400" b="1">
                          <a:solidFill>
                            <a:srgbClr val="000000"/>
                          </a:solidFill>
                          <a:effectLst/>
                          <a:latin typeface="Arial" charset="0"/>
                          <a:ea typeface="Times New Roman" charset="0"/>
                          <a:cs typeface="Arial" charset="0"/>
                        </a:rPr>
                        <a:t>II</a:t>
                      </a:r>
                      <a:endParaRPr lang="en-US" sz="2000">
                        <a:effectLst/>
                        <a:latin typeface="Arial" charset="0"/>
                        <a:ea typeface="Gulim" charset="-127"/>
                        <a:cs typeface="Times New Roman" charset="0"/>
                      </a:endParaRPr>
                    </a:p>
                  </a:txBody>
                  <a:tcPr marL="64830" marR="64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400">
                          <a:solidFill>
                            <a:srgbClr val="000000"/>
                          </a:solidFill>
                          <a:effectLst/>
                          <a:latin typeface="Arial" charset="0"/>
                          <a:ea typeface="Times New Roman" charset="0"/>
                          <a:cs typeface="Arial" charset="0"/>
                        </a:rPr>
                        <a:t>50 x 50 </a:t>
                      </a:r>
                      <a:endParaRPr lang="en-US" sz="2000">
                        <a:effectLst/>
                        <a:latin typeface="Arial" charset="0"/>
                        <a:ea typeface="Gulim" charset="-127"/>
                        <a:cs typeface="Times New Roman" charset="0"/>
                      </a:endParaRPr>
                    </a:p>
                  </a:txBody>
                  <a:tcPr marL="64830" marR="64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400">
                          <a:solidFill>
                            <a:srgbClr val="000000"/>
                          </a:solidFill>
                          <a:effectLst/>
                          <a:latin typeface="Arial" charset="0"/>
                          <a:ea typeface="Times New Roman" charset="0"/>
                          <a:cs typeface="Arial" charset="0"/>
                        </a:rPr>
                        <a:t>8 </a:t>
                      </a:r>
                      <a:r>
                        <a:rPr lang="es-EC" sz="1400">
                          <a:solidFill>
                            <a:srgbClr val="000000"/>
                          </a:solidFill>
                          <a:effectLst/>
                          <a:latin typeface="Cambria Math" charset="0"/>
                          <a:ea typeface="Times New Roman" charset="0"/>
                          <a:cs typeface="Cambria Math" charset="0"/>
                        </a:rPr>
                        <a:t>⏀</a:t>
                      </a:r>
                      <a:r>
                        <a:rPr lang="es-EC" sz="1400">
                          <a:solidFill>
                            <a:srgbClr val="000000"/>
                          </a:solidFill>
                          <a:effectLst/>
                          <a:latin typeface="Arial" charset="0"/>
                          <a:ea typeface="Times New Roman" charset="0"/>
                          <a:cs typeface="Arial" charset="0"/>
                        </a:rPr>
                        <a:t> 20 mm Mc 205</a:t>
                      </a:r>
                      <a:endParaRPr lang="en-US" sz="2000">
                        <a:effectLst/>
                        <a:latin typeface="Arial" charset="0"/>
                        <a:ea typeface="Gulim" charset="-127"/>
                        <a:cs typeface="Times New Roman" charset="0"/>
                      </a:endParaRPr>
                    </a:p>
                  </a:txBody>
                  <a:tcPr marL="64830" marR="64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Times New Roman" charset="0"/>
                          <a:cs typeface="Arial" charset="0"/>
                        </a:rPr>
                        <a:t>1 EST. </a:t>
                      </a:r>
                      <a:r>
                        <a:rPr lang="es-EC" sz="1400">
                          <a:solidFill>
                            <a:srgbClr val="000000"/>
                          </a:solidFill>
                          <a:effectLst/>
                          <a:latin typeface="Cambria Math" charset="0"/>
                          <a:ea typeface="Times New Roman" charset="0"/>
                          <a:cs typeface="Cambria Math" charset="0"/>
                        </a:rPr>
                        <a:t>⏀</a:t>
                      </a:r>
                      <a:r>
                        <a:rPr lang="es-EC" sz="1400">
                          <a:solidFill>
                            <a:srgbClr val="000000"/>
                          </a:solidFill>
                          <a:effectLst/>
                          <a:latin typeface="Arial" charset="0"/>
                          <a:ea typeface="Times New Roman" charset="0"/>
                          <a:cs typeface="Arial" charset="0"/>
                        </a:rPr>
                        <a:t> 10 mm Mc 200 @5, 10, 15</a:t>
                      </a:r>
                      <a:endParaRPr lang="en-US" sz="2000">
                        <a:effectLst/>
                        <a:latin typeface="Arial" charset="0"/>
                        <a:ea typeface="Gulim" charset="-127"/>
                        <a:cs typeface="Times New Roman" charset="0"/>
                      </a:endParaRPr>
                    </a:p>
                  </a:txBody>
                  <a:tcPr marL="64830" marR="64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3220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es-EC" sz="1400">
                          <a:solidFill>
                            <a:srgbClr val="000000"/>
                          </a:solidFill>
                          <a:effectLst/>
                          <a:latin typeface="Arial" charset="0"/>
                          <a:ea typeface="Times New Roman" charset="0"/>
                          <a:cs typeface="Arial" charset="0"/>
                        </a:rPr>
                        <a:t>1 EST. </a:t>
                      </a:r>
                      <a:r>
                        <a:rPr lang="es-EC" sz="1400">
                          <a:solidFill>
                            <a:srgbClr val="000000"/>
                          </a:solidFill>
                          <a:effectLst/>
                          <a:latin typeface="Cambria Math" charset="0"/>
                          <a:ea typeface="Times New Roman" charset="0"/>
                          <a:cs typeface="Cambria Math" charset="0"/>
                        </a:rPr>
                        <a:t>⏀</a:t>
                      </a:r>
                      <a:r>
                        <a:rPr lang="es-EC" sz="1400">
                          <a:solidFill>
                            <a:srgbClr val="000000"/>
                          </a:solidFill>
                          <a:effectLst/>
                          <a:latin typeface="Arial" charset="0"/>
                          <a:ea typeface="Times New Roman" charset="0"/>
                          <a:cs typeface="Arial" charset="0"/>
                        </a:rPr>
                        <a:t> 10 mm Mc 201 @5, 10, 15</a:t>
                      </a:r>
                      <a:endParaRPr lang="en-US" sz="2000">
                        <a:effectLst/>
                        <a:latin typeface="Arial" charset="0"/>
                        <a:ea typeface="Gulim" charset="-127"/>
                        <a:cs typeface="Times New Roman" charset="0"/>
                      </a:endParaRPr>
                    </a:p>
                  </a:txBody>
                  <a:tcPr marL="64830" marR="64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32200">
                <a:tc rowSpan="2">
                  <a:txBody>
                    <a:bodyPr/>
                    <a:lstStyle/>
                    <a:p>
                      <a:pPr algn="ctr">
                        <a:lnSpc>
                          <a:spcPct val="150000"/>
                        </a:lnSpc>
                        <a:spcAft>
                          <a:spcPts val="0"/>
                        </a:spcAft>
                      </a:pPr>
                      <a:r>
                        <a:rPr lang="es-EC" sz="1400" b="1">
                          <a:solidFill>
                            <a:srgbClr val="000000"/>
                          </a:solidFill>
                          <a:effectLst/>
                          <a:latin typeface="Arial" charset="0"/>
                          <a:ea typeface="Times New Roman" charset="0"/>
                          <a:cs typeface="Arial" charset="0"/>
                        </a:rPr>
                        <a:t>III</a:t>
                      </a:r>
                      <a:endParaRPr lang="en-US" sz="2000">
                        <a:effectLst/>
                        <a:latin typeface="Arial" charset="0"/>
                        <a:ea typeface="Gulim" charset="-127"/>
                        <a:cs typeface="Times New Roman" charset="0"/>
                      </a:endParaRPr>
                    </a:p>
                  </a:txBody>
                  <a:tcPr marL="64830" marR="64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400">
                          <a:solidFill>
                            <a:srgbClr val="000000"/>
                          </a:solidFill>
                          <a:effectLst/>
                          <a:latin typeface="Arial" charset="0"/>
                          <a:ea typeface="Times New Roman" charset="0"/>
                          <a:cs typeface="Arial" charset="0"/>
                        </a:rPr>
                        <a:t>50 x 50</a:t>
                      </a:r>
                      <a:endParaRPr lang="en-US" sz="2000">
                        <a:effectLst/>
                        <a:latin typeface="Arial" charset="0"/>
                        <a:ea typeface="Gulim" charset="-127"/>
                        <a:cs typeface="Times New Roman" charset="0"/>
                      </a:endParaRPr>
                    </a:p>
                  </a:txBody>
                  <a:tcPr marL="64830" marR="64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400">
                          <a:solidFill>
                            <a:srgbClr val="000000"/>
                          </a:solidFill>
                          <a:effectLst/>
                          <a:latin typeface="Arial" charset="0"/>
                          <a:ea typeface="Times New Roman" charset="0"/>
                          <a:cs typeface="Arial" charset="0"/>
                        </a:rPr>
                        <a:t>8 </a:t>
                      </a:r>
                      <a:r>
                        <a:rPr lang="es-EC" sz="1400">
                          <a:solidFill>
                            <a:srgbClr val="000000"/>
                          </a:solidFill>
                          <a:effectLst/>
                          <a:latin typeface="Cambria Math" charset="0"/>
                          <a:ea typeface="Times New Roman" charset="0"/>
                          <a:cs typeface="Cambria Math" charset="0"/>
                        </a:rPr>
                        <a:t>⏀</a:t>
                      </a:r>
                      <a:r>
                        <a:rPr lang="es-EC" sz="1400">
                          <a:solidFill>
                            <a:srgbClr val="000000"/>
                          </a:solidFill>
                          <a:effectLst/>
                          <a:latin typeface="Arial" charset="0"/>
                          <a:ea typeface="Times New Roman" charset="0"/>
                          <a:cs typeface="Arial" charset="0"/>
                        </a:rPr>
                        <a:t> 20 mm Mc 400,401,402,403</a:t>
                      </a:r>
                      <a:endParaRPr lang="en-US" sz="2000">
                        <a:effectLst/>
                        <a:latin typeface="Arial" charset="0"/>
                        <a:ea typeface="Gulim" charset="-127"/>
                        <a:cs typeface="Times New Roman" charset="0"/>
                      </a:endParaRPr>
                    </a:p>
                  </a:txBody>
                  <a:tcPr marL="64830" marR="64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Times New Roman" charset="0"/>
                          <a:cs typeface="Arial" charset="0"/>
                        </a:rPr>
                        <a:t>1 EST. </a:t>
                      </a:r>
                      <a:r>
                        <a:rPr lang="es-EC" sz="1400">
                          <a:solidFill>
                            <a:srgbClr val="000000"/>
                          </a:solidFill>
                          <a:effectLst/>
                          <a:latin typeface="Cambria Math" charset="0"/>
                          <a:ea typeface="Times New Roman" charset="0"/>
                          <a:cs typeface="Cambria Math" charset="0"/>
                        </a:rPr>
                        <a:t>⏀</a:t>
                      </a:r>
                      <a:r>
                        <a:rPr lang="es-EC" sz="1400">
                          <a:solidFill>
                            <a:srgbClr val="000000"/>
                          </a:solidFill>
                          <a:effectLst/>
                          <a:latin typeface="Arial" charset="0"/>
                          <a:ea typeface="Times New Roman" charset="0"/>
                          <a:cs typeface="Arial" charset="0"/>
                        </a:rPr>
                        <a:t> 10 mm Mc 404 @5, 10, 15</a:t>
                      </a:r>
                      <a:endParaRPr lang="en-US" sz="2000">
                        <a:effectLst/>
                        <a:latin typeface="Arial" charset="0"/>
                        <a:ea typeface="Gulim" charset="-127"/>
                        <a:cs typeface="Times New Roman" charset="0"/>
                      </a:endParaRPr>
                    </a:p>
                  </a:txBody>
                  <a:tcPr marL="64830" marR="64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3220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es-EC" sz="1400" dirty="0">
                          <a:solidFill>
                            <a:srgbClr val="000000"/>
                          </a:solidFill>
                          <a:effectLst/>
                          <a:latin typeface="Arial" charset="0"/>
                          <a:ea typeface="Times New Roman" charset="0"/>
                          <a:cs typeface="Arial" charset="0"/>
                        </a:rPr>
                        <a:t>1 EST. </a:t>
                      </a:r>
                      <a:r>
                        <a:rPr lang="es-EC" sz="1400" dirty="0">
                          <a:solidFill>
                            <a:srgbClr val="000000"/>
                          </a:solidFill>
                          <a:effectLst/>
                          <a:latin typeface="Cambria Math" charset="0"/>
                          <a:ea typeface="Times New Roman" charset="0"/>
                          <a:cs typeface="Cambria Math" charset="0"/>
                        </a:rPr>
                        <a:t>⏀</a:t>
                      </a:r>
                      <a:r>
                        <a:rPr lang="es-EC" sz="1400" dirty="0">
                          <a:solidFill>
                            <a:srgbClr val="000000"/>
                          </a:solidFill>
                          <a:effectLst/>
                          <a:latin typeface="Arial" charset="0"/>
                          <a:ea typeface="Times New Roman" charset="0"/>
                          <a:cs typeface="Arial" charset="0"/>
                        </a:rPr>
                        <a:t> 10 mm Mc 405 @5, 10, 15</a:t>
                      </a:r>
                      <a:endParaRPr lang="en-US" sz="2000" dirty="0">
                        <a:effectLst/>
                        <a:latin typeface="Arial" charset="0"/>
                        <a:ea typeface="Gulim" charset="-127"/>
                        <a:cs typeface="Times New Roman" charset="0"/>
                      </a:endParaRPr>
                    </a:p>
                  </a:txBody>
                  <a:tcPr marL="64830" marR="64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9" name="Content Placeholder 8"/>
          <p:cNvGraphicFramePr>
            <a:graphicFrameLocks noGrp="1"/>
          </p:cNvGraphicFramePr>
          <p:nvPr>
            <p:ph sz="half" idx="2"/>
            <p:extLst>
              <p:ext uri="{D42A27DB-BD31-4B8C-83A1-F6EECF244321}">
                <p14:modId xmlns:p14="http://schemas.microsoft.com/office/powerpoint/2010/main" val="1287202057"/>
              </p:ext>
            </p:extLst>
          </p:nvPr>
        </p:nvGraphicFramePr>
        <p:xfrm>
          <a:off x="6637283" y="2112578"/>
          <a:ext cx="5076497" cy="3200400"/>
        </p:xfrm>
        <a:graphic>
          <a:graphicData uri="http://schemas.openxmlformats.org/drawingml/2006/table">
            <a:tbl>
              <a:tblPr firstRow="1" firstCol="1" bandRow="1"/>
              <a:tblGrid>
                <a:gridCol w="612760"/>
                <a:gridCol w="1102043"/>
                <a:gridCol w="2286662"/>
                <a:gridCol w="1075032"/>
              </a:tblGrid>
              <a:tr h="463326">
                <a:tc>
                  <a:txBody>
                    <a:bodyPr/>
                    <a:lstStyle/>
                    <a:p>
                      <a:pPr algn="ctr">
                        <a:lnSpc>
                          <a:spcPct val="150000"/>
                        </a:lnSpc>
                        <a:spcAft>
                          <a:spcPts val="0"/>
                        </a:spcAft>
                      </a:pPr>
                      <a:r>
                        <a:rPr lang="en-US" sz="1400" b="1" dirty="0">
                          <a:solidFill>
                            <a:srgbClr val="000000"/>
                          </a:solidFill>
                          <a:effectLst/>
                          <a:latin typeface="Arial" charset="0"/>
                          <a:ea typeface="Times New Roman" charset="0"/>
                          <a:cs typeface="Arial" charset="0"/>
                        </a:rPr>
                        <a:t>TIPO</a:t>
                      </a:r>
                      <a:endParaRPr lang="en-US" sz="20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n-US" sz="1400" b="1" dirty="0">
                          <a:solidFill>
                            <a:srgbClr val="000000"/>
                          </a:solidFill>
                          <a:effectLst/>
                          <a:latin typeface="Arial" charset="0"/>
                          <a:ea typeface="Times New Roman" charset="0"/>
                          <a:cs typeface="Arial" charset="0"/>
                        </a:rPr>
                        <a:t>ANCHO (m)</a:t>
                      </a:r>
                      <a:endParaRPr lang="en-US" sz="20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n-US" sz="1400" b="1" dirty="0">
                          <a:solidFill>
                            <a:srgbClr val="000000"/>
                          </a:solidFill>
                          <a:effectLst/>
                          <a:latin typeface="Arial" charset="0"/>
                          <a:ea typeface="Times New Roman" charset="0"/>
                          <a:cs typeface="Arial" charset="0"/>
                        </a:rPr>
                        <a:t>Av</a:t>
                      </a:r>
                      <a:endParaRPr lang="en-US" sz="20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n-US" sz="1400" b="1">
                          <a:solidFill>
                            <a:srgbClr val="000000"/>
                          </a:solidFill>
                          <a:effectLst/>
                          <a:latin typeface="Arial" charset="0"/>
                          <a:ea typeface="Times New Roman" charset="0"/>
                          <a:cs typeface="Arial" charset="0"/>
                        </a:rPr>
                        <a:t>Torsion</a:t>
                      </a:r>
                      <a:endParaRPr lang="en-US" sz="20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463326">
                <a:tc>
                  <a:txBody>
                    <a:bodyPr/>
                    <a:lstStyle/>
                    <a:p>
                      <a:pPr algn="ctr">
                        <a:lnSpc>
                          <a:spcPct val="150000"/>
                        </a:lnSpc>
                        <a:spcAft>
                          <a:spcPts val="0"/>
                        </a:spcAft>
                      </a:pPr>
                      <a:r>
                        <a:rPr lang="en-US" sz="1400">
                          <a:solidFill>
                            <a:srgbClr val="000000"/>
                          </a:solidFill>
                          <a:effectLst/>
                          <a:latin typeface="Arial" charset="0"/>
                          <a:ea typeface="Times New Roman" charset="0"/>
                          <a:cs typeface="Arial" charset="0"/>
                        </a:rPr>
                        <a:t>I</a:t>
                      </a:r>
                      <a:endParaRPr lang="en-US" sz="20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400">
                          <a:solidFill>
                            <a:srgbClr val="000000"/>
                          </a:solidFill>
                          <a:effectLst/>
                          <a:latin typeface="Arial" charset="0"/>
                          <a:ea typeface="Times New Roman" charset="0"/>
                          <a:cs typeface="Arial" charset="0"/>
                        </a:rPr>
                        <a:t>1.50</a:t>
                      </a:r>
                      <a:endParaRPr lang="en-US" sz="20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400" dirty="0">
                          <a:solidFill>
                            <a:srgbClr val="000000"/>
                          </a:solidFill>
                          <a:effectLst/>
                          <a:latin typeface="Arial" charset="0"/>
                          <a:ea typeface="Times New Roman" charset="0"/>
                          <a:cs typeface="Arial" charset="0"/>
                        </a:rPr>
                        <a:t>2 </a:t>
                      </a:r>
                      <a:r>
                        <a:rPr lang="en-US" sz="1400" dirty="0" err="1">
                          <a:solidFill>
                            <a:srgbClr val="000000"/>
                          </a:solidFill>
                          <a:effectLst/>
                          <a:latin typeface="Arial" charset="0"/>
                          <a:ea typeface="Times New Roman" charset="0"/>
                          <a:cs typeface="Arial" charset="0"/>
                        </a:rPr>
                        <a:t>ramales</a:t>
                      </a:r>
                      <a:r>
                        <a:rPr lang="en-US" sz="1400" dirty="0">
                          <a:solidFill>
                            <a:srgbClr val="000000"/>
                          </a:solidFill>
                          <a:effectLst/>
                          <a:latin typeface="Arial" charset="0"/>
                          <a:ea typeface="Times New Roman" charset="0"/>
                          <a:cs typeface="Arial" charset="0"/>
                        </a:rPr>
                        <a:t> </a:t>
                      </a:r>
                      <a:r>
                        <a:rPr lang="en-US" sz="1400" dirty="0">
                          <a:solidFill>
                            <a:srgbClr val="000000"/>
                          </a:solidFill>
                          <a:effectLst/>
                          <a:latin typeface="Cambria Math" charset="0"/>
                          <a:ea typeface="Times New Roman" charset="0"/>
                          <a:cs typeface="Cambria Math" charset="0"/>
                        </a:rPr>
                        <a:t>⏀</a:t>
                      </a:r>
                      <a:r>
                        <a:rPr lang="en-US" sz="1400" dirty="0">
                          <a:solidFill>
                            <a:srgbClr val="000000"/>
                          </a:solidFill>
                          <a:effectLst/>
                          <a:latin typeface="Arial" charset="0"/>
                          <a:ea typeface="Times New Roman" charset="0"/>
                          <a:cs typeface="Arial" charset="0"/>
                        </a:rPr>
                        <a:t> 10 mm @12 cm </a:t>
                      </a:r>
                      <a:endParaRPr lang="en-US" sz="20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400">
                          <a:solidFill>
                            <a:srgbClr val="000000"/>
                          </a:solidFill>
                          <a:effectLst/>
                          <a:latin typeface="Arial" charset="0"/>
                          <a:ea typeface="Times New Roman" charset="0"/>
                          <a:cs typeface="Arial" charset="0"/>
                        </a:rPr>
                        <a:t>2 </a:t>
                      </a:r>
                      <a:r>
                        <a:rPr lang="en-US" sz="1400">
                          <a:solidFill>
                            <a:srgbClr val="000000"/>
                          </a:solidFill>
                          <a:effectLst/>
                          <a:latin typeface="Cambria Math" charset="0"/>
                          <a:ea typeface="Times New Roman" charset="0"/>
                          <a:cs typeface="Cambria Math" charset="0"/>
                        </a:rPr>
                        <a:t>⏀</a:t>
                      </a:r>
                      <a:r>
                        <a:rPr lang="en-US" sz="1400">
                          <a:solidFill>
                            <a:srgbClr val="000000"/>
                          </a:solidFill>
                          <a:effectLst/>
                          <a:latin typeface="Arial" charset="0"/>
                          <a:ea typeface="Times New Roman" charset="0"/>
                          <a:cs typeface="Arial" charset="0"/>
                        </a:rPr>
                        <a:t> 10 mm </a:t>
                      </a:r>
                      <a:endParaRPr lang="en-US" sz="20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63326">
                <a:tc>
                  <a:txBody>
                    <a:bodyPr/>
                    <a:lstStyle/>
                    <a:p>
                      <a:pPr algn="ctr">
                        <a:lnSpc>
                          <a:spcPct val="150000"/>
                        </a:lnSpc>
                        <a:spcAft>
                          <a:spcPts val="0"/>
                        </a:spcAft>
                      </a:pPr>
                      <a:r>
                        <a:rPr lang="en-US" sz="1400">
                          <a:solidFill>
                            <a:srgbClr val="000000"/>
                          </a:solidFill>
                          <a:effectLst/>
                          <a:latin typeface="Arial" charset="0"/>
                          <a:ea typeface="Times New Roman" charset="0"/>
                          <a:cs typeface="Arial" charset="0"/>
                        </a:rPr>
                        <a:t>II</a:t>
                      </a:r>
                      <a:endParaRPr lang="en-US" sz="20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400">
                          <a:solidFill>
                            <a:srgbClr val="000000"/>
                          </a:solidFill>
                          <a:effectLst/>
                          <a:latin typeface="Arial" charset="0"/>
                          <a:ea typeface="Times New Roman" charset="0"/>
                          <a:cs typeface="Arial" charset="0"/>
                        </a:rPr>
                        <a:t>1.60</a:t>
                      </a:r>
                      <a:endParaRPr lang="en-US" sz="20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400" dirty="0">
                          <a:solidFill>
                            <a:srgbClr val="000000"/>
                          </a:solidFill>
                          <a:effectLst/>
                          <a:latin typeface="Arial" charset="0"/>
                          <a:ea typeface="Times New Roman" charset="0"/>
                          <a:cs typeface="Arial" charset="0"/>
                        </a:rPr>
                        <a:t>2 </a:t>
                      </a:r>
                      <a:r>
                        <a:rPr lang="en-US" sz="1400" dirty="0" err="1">
                          <a:solidFill>
                            <a:srgbClr val="000000"/>
                          </a:solidFill>
                          <a:effectLst/>
                          <a:latin typeface="Arial" charset="0"/>
                          <a:ea typeface="Times New Roman" charset="0"/>
                          <a:cs typeface="Arial" charset="0"/>
                        </a:rPr>
                        <a:t>ramales</a:t>
                      </a:r>
                      <a:r>
                        <a:rPr lang="en-US" sz="1400" dirty="0">
                          <a:solidFill>
                            <a:srgbClr val="000000"/>
                          </a:solidFill>
                          <a:effectLst/>
                          <a:latin typeface="Arial" charset="0"/>
                          <a:ea typeface="Times New Roman" charset="0"/>
                          <a:cs typeface="Arial" charset="0"/>
                        </a:rPr>
                        <a:t> </a:t>
                      </a:r>
                      <a:r>
                        <a:rPr lang="en-US" sz="1400" dirty="0">
                          <a:solidFill>
                            <a:srgbClr val="000000"/>
                          </a:solidFill>
                          <a:effectLst/>
                          <a:latin typeface="Cambria Math" charset="0"/>
                          <a:ea typeface="Times New Roman" charset="0"/>
                          <a:cs typeface="Cambria Math" charset="0"/>
                        </a:rPr>
                        <a:t>⏀</a:t>
                      </a:r>
                      <a:r>
                        <a:rPr lang="en-US" sz="1400" dirty="0">
                          <a:solidFill>
                            <a:srgbClr val="000000"/>
                          </a:solidFill>
                          <a:effectLst/>
                          <a:latin typeface="Arial" charset="0"/>
                          <a:ea typeface="Times New Roman" charset="0"/>
                          <a:cs typeface="Arial" charset="0"/>
                        </a:rPr>
                        <a:t> 10 mm @12 cm </a:t>
                      </a:r>
                      <a:endParaRPr lang="en-US" sz="20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400" dirty="0">
                          <a:solidFill>
                            <a:srgbClr val="000000"/>
                          </a:solidFill>
                          <a:effectLst/>
                          <a:latin typeface="Arial" charset="0"/>
                          <a:ea typeface="Times New Roman" charset="0"/>
                          <a:cs typeface="Arial" charset="0"/>
                        </a:rPr>
                        <a:t>2 </a:t>
                      </a:r>
                      <a:r>
                        <a:rPr lang="en-US" sz="1400" dirty="0">
                          <a:solidFill>
                            <a:srgbClr val="000000"/>
                          </a:solidFill>
                          <a:effectLst/>
                          <a:latin typeface="Cambria Math" charset="0"/>
                          <a:ea typeface="Times New Roman" charset="0"/>
                          <a:cs typeface="Cambria Math" charset="0"/>
                        </a:rPr>
                        <a:t>⏀</a:t>
                      </a:r>
                      <a:r>
                        <a:rPr lang="en-US" sz="1400" dirty="0">
                          <a:solidFill>
                            <a:srgbClr val="000000"/>
                          </a:solidFill>
                          <a:effectLst/>
                          <a:latin typeface="Arial" charset="0"/>
                          <a:ea typeface="Times New Roman" charset="0"/>
                          <a:cs typeface="Arial" charset="0"/>
                        </a:rPr>
                        <a:t> 10 mm </a:t>
                      </a:r>
                      <a:endParaRPr lang="en-US" sz="20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63326">
                <a:tc>
                  <a:txBody>
                    <a:bodyPr/>
                    <a:lstStyle/>
                    <a:p>
                      <a:pPr algn="ctr">
                        <a:lnSpc>
                          <a:spcPct val="150000"/>
                        </a:lnSpc>
                        <a:spcAft>
                          <a:spcPts val="0"/>
                        </a:spcAft>
                      </a:pPr>
                      <a:r>
                        <a:rPr lang="en-US" sz="1400">
                          <a:solidFill>
                            <a:srgbClr val="000000"/>
                          </a:solidFill>
                          <a:effectLst/>
                          <a:latin typeface="Arial" charset="0"/>
                          <a:ea typeface="Times New Roman" charset="0"/>
                          <a:cs typeface="Arial" charset="0"/>
                        </a:rPr>
                        <a:t>III</a:t>
                      </a:r>
                      <a:endParaRPr lang="en-US" sz="20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400">
                          <a:solidFill>
                            <a:srgbClr val="000000"/>
                          </a:solidFill>
                          <a:effectLst/>
                          <a:latin typeface="Arial" charset="0"/>
                          <a:ea typeface="Times New Roman" charset="0"/>
                          <a:cs typeface="Arial" charset="0"/>
                        </a:rPr>
                        <a:t>2.00</a:t>
                      </a:r>
                      <a:endParaRPr lang="en-US" sz="20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400">
                          <a:solidFill>
                            <a:srgbClr val="000000"/>
                          </a:solidFill>
                          <a:effectLst/>
                          <a:latin typeface="Arial" charset="0"/>
                          <a:ea typeface="Times New Roman" charset="0"/>
                          <a:cs typeface="Arial" charset="0"/>
                        </a:rPr>
                        <a:t>2 ramales </a:t>
                      </a:r>
                      <a:r>
                        <a:rPr lang="en-US" sz="1400">
                          <a:solidFill>
                            <a:srgbClr val="000000"/>
                          </a:solidFill>
                          <a:effectLst/>
                          <a:latin typeface="Cambria Math" charset="0"/>
                          <a:ea typeface="Times New Roman" charset="0"/>
                          <a:cs typeface="Cambria Math" charset="0"/>
                        </a:rPr>
                        <a:t>⏀</a:t>
                      </a:r>
                      <a:r>
                        <a:rPr lang="en-US" sz="1400">
                          <a:solidFill>
                            <a:srgbClr val="000000"/>
                          </a:solidFill>
                          <a:effectLst/>
                          <a:latin typeface="Arial" charset="0"/>
                          <a:ea typeface="Times New Roman" charset="0"/>
                          <a:cs typeface="Arial" charset="0"/>
                        </a:rPr>
                        <a:t> 10 mm @12 cm </a:t>
                      </a:r>
                      <a:endParaRPr lang="en-US" sz="20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400" dirty="0">
                          <a:solidFill>
                            <a:srgbClr val="000000"/>
                          </a:solidFill>
                          <a:effectLst/>
                          <a:latin typeface="Arial" charset="0"/>
                          <a:ea typeface="Times New Roman" charset="0"/>
                          <a:cs typeface="Arial" charset="0"/>
                        </a:rPr>
                        <a:t>2 </a:t>
                      </a:r>
                      <a:r>
                        <a:rPr lang="en-US" sz="1400" dirty="0">
                          <a:solidFill>
                            <a:srgbClr val="000000"/>
                          </a:solidFill>
                          <a:effectLst/>
                          <a:latin typeface="Cambria Math" charset="0"/>
                          <a:ea typeface="Times New Roman" charset="0"/>
                          <a:cs typeface="Cambria Math" charset="0"/>
                        </a:rPr>
                        <a:t>⏀</a:t>
                      </a:r>
                      <a:r>
                        <a:rPr lang="en-US" sz="1400" dirty="0">
                          <a:solidFill>
                            <a:srgbClr val="000000"/>
                          </a:solidFill>
                          <a:effectLst/>
                          <a:latin typeface="Arial" charset="0"/>
                          <a:ea typeface="Times New Roman" charset="0"/>
                          <a:cs typeface="Arial" charset="0"/>
                        </a:rPr>
                        <a:t> 10 mm </a:t>
                      </a:r>
                      <a:endParaRPr lang="en-US" sz="20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63326">
                <a:tc>
                  <a:txBody>
                    <a:bodyPr/>
                    <a:lstStyle/>
                    <a:p>
                      <a:pPr algn="ctr">
                        <a:lnSpc>
                          <a:spcPct val="150000"/>
                        </a:lnSpc>
                        <a:spcAft>
                          <a:spcPts val="0"/>
                        </a:spcAft>
                      </a:pPr>
                      <a:r>
                        <a:rPr lang="en-US" sz="1400">
                          <a:solidFill>
                            <a:srgbClr val="000000"/>
                          </a:solidFill>
                          <a:effectLst/>
                          <a:latin typeface="Arial" charset="0"/>
                          <a:ea typeface="Times New Roman" charset="0"/>
                          <a:cs typeface="Arial" charset="0"/>
                        </a:rPr>
                        <a:t>IV</a:t>
                      </a:r>
                      <a:endParaRPr lang="en-US" sz="20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400">
                          <a:solidFill>
                            <a:srgbClr val="000000"/>
                          </a:solidFill>
                          <a:effectLst/>
                          <a:latin typeface="Arial" charset="0"/>
                          <a:ea typeface="Times New Roman" charset="0"/>
                          <a:cs typeface="Arial" charset="0"/>
                        </a:rPr>
                        <a:t>1.10</a:t>
                      </a:r>
                      <a:endParaRPr lang="en-US" sz="20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400">
                          <a:solidFill>
                            <a:srgbClr val="000000"/>
                          </a:solidFill>
                          <a:effectLst/>
                          <a:latin typeface="Arial" charset="0"/>
                          <a:ea typeface="Times New Roman" charset="0"/>
                          <a:cs typeface="Arial" charset="0"/>
                        </a:rPr>
                        <a:t>2 ramales </a:t>
                      </a:r>
                      <a:r>
                        <a:rPr lang="en-US" sz="1400">
                          <a:solidFill>
                            <a:srgbClr val="000000"/>
                          </a:solidFill>
                          <a:effectLst/>
                          <a:latin typeface="Cambria Math" charset="0"/>
                          <a:ea typeface="Times New Roman" charset="0"/>
                          <a:cs typeface="Cambria Math" charset="0"/>
                        </a:rPr>
                        <a:t>⏀</a:t>
                      </a:r>
                      <a:r>
                        <a:rPr lang="en-US" sz="1400">
                          <a:solidFill>
                            <a:srgbClr val="000000"/>
                          </a:solidFill>
                          <a:effectLst/>
                          <a:latin typeface="Arial" charset="0"/>
                          <a:ea typeface="Times New Roman" charset="0"/>
                          <a:cs typeface="Arial" charset="0"/>
                        </a:rPr>
                        <a:t> 10 mm @12 cm </a:t>
                      </a:r>
                      <a:endParaRPr lang="en-US" sz="20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400" dirty="0">
                          <a:solidFill>
                            <a:srgbClr val="000000"/>
                          </a:solidFill>
                          <a:effectLst/>
                          <a:latin typeface="Arial" charset="0"/>
                          <a:ea typeface="Times New Roman" charset="0"/>
                          <a:cs typeface="Arial" charset="0"/>
                        </a:rPr>
                        <a:t>2 </a:t>
                      </a:r>
                      <a:r>
                        <a:rPr lang="en-US" sz="1400" dirty="0">
                          <a:solidFill>
                            <a:srgbClr val="000000"/>
                          </a:solidFill>
                          <a:effectLst/>
                          <a:latin typeface="Cambria Math" charset="0"/>
                          <a:ea typeface="Times New Roman" charset="0"/>
                          <a:cs typeface="Cambria Math" charset="0"/>
                        </a:rPr>
                        <a:t>⏀</a:t>
                      </a:r>
                      <a:r>
                        <a:rPr lang="en-US" sz="1400" dirty="0">
                          <a:solidFill>
                            <a:srgbClr val="000000"/>
                          </a:solidFill>
                          <a:effectLst/>
                          <a:latin typeface="Arial" charset="0"/>
                          <a:ea typeface="Times New Roman" charset="0"/>
                          <a:cs typeface="Arial" charset="0"/>
                        </a:rPr>
                        <a:t> 10 mm </a:t>
                      </a:r>
                      <a:endParaRPr lang="en-US" sz="20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7" name="Rectangle 6"/>
          <p:cNvSpPr/>
          <p:nvPr/>
        </p:nvSpPr>
        <p:spPr>
          <a:xfrm>
            <a:off x="4455255" y="587402"/>
            <a:ext cx="3433890" cy="523220"/>
          </a:xfrm>
          <a:prstGeom prst="rect">
            <a:avLst/>
          </a:prstGeom>
        </p:spPr>
        <p:txBody>
          <a:bodyPr wrap="none">
            <a:spAutoFit/>
          </a:bodyPr>
          <a:lstStyle/>
          <a:p>
            <a:pPr algn="ctr">
              <a:spcAft>
                <a:spcPts val="1000"/>
              </a:spcAft>
            </a:pPr>
            <a:r>
              <a:rPr lang="es-EC" sz="2800" b="1">
                <a:latin typeface="Arial" charset="0"/>
                <a:ea typeface="Gulim" charset="-127"/>
                <a:cs typeface="Times New Roman" charset="0"/>
              </a:rPr>
              <a:t>Tipos de columnas</a:t>
            </a:r>
            <a:endParaRPr lang="en-US" sz="1600" i="1" dirty="0">
              <a:effectLst/>
              <a:latin typeface="Arial" charset="0"/>
              <a:ea typeface="Gulim" charset="-127"/>
              <a:cs typeface="Times New Roman" charset="0"/>
            </a:endParaRPr>
          </a:p>
        </p:txBody>
      </p:sp>
      <p:sp>
        <p:nvSpPr>
          <p:cNvPr id="5"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4"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5"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112</a:t>
            </a:r>
            <a:endParaRPr lang="es-ES" sz="2400" dirty="0">
              <a:ln>
                <a:solidFill>
                  <a:schemeClr val="tx1"/>
                </a:solidFill>
              </a:ln>
            </a:endParaRPr>
          </a:p>
        </p:txBody>
      </p:sp>
    </p:spTree>
    <p:extLst>
      <p:ext uri="{BB962C8B-B14F-4D97-AF65-F5344CB8AC3E}">
        <p14:creationId xmlns:p14="http://schemas.microsoft.com/office/powerpoint/2010/main" val="15418456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1882" y="-281257"/>
            <a:ext cx="10515600" cy="1325563"/>
          </a:xfrm>
        </p:spPr>
        <p:txBody>
          <a:bodyPr>
            <a:normAutofit/>
          </a:bodyPr>
          <a:lstStyle/>
          <a:p>
            <a:pPr lvl="2" algn="l" rtl="0">
              <a:lnSpc>
                <a:spcPct val="90000"/>
              </a:lnSpc>
              <a:spcBef>
                <a:spcPct val="0"/>
              </a:spcBef>
            </a:pPr>
            <a:r>
              <a:rPr lang="es-EC" sz="4000" b="1" dirty="0"/>
              <a:t>Diseño de las vigas de </a:t>
            </a:r>
            <a:r>
              <a:rPr lang="es-EC" sz="4000" b="1" dirty="0" smtClean="0"/>
              <a:t>cimentación</a:t>
            </a:r>
            <a:endParaRPr lang="en-US" sz="4000" dirty="0"/>
          </a:p>
        </p:txBody>
      </p:sp>
      <p:pic>
        <p:nvPicPr>
          <p:cNvPr id="5" name="Imagen 6"/>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670036" y="734291"/>
            <a:ext cx="6404691" cy="4941296"/>
          </a:xfrm>
          <a:prstGeom prst="rect">
            <a:avLst/>
          </a:prstGeom>
          <a:noFill/>
          <a:extLst/>
        </p:spPr>
      </p:pic>
      <p:sp>
        <p:nvSpPr>
          <p:cNvPr id="6" name="Rectangle 5"/>
          <p:cNvSpPr/>
          <p:nvPr/>
        </p:nvSpPr>
        <p:spPr>
          <a:xfrm>
            <a:off x="3136928" y="5798347"/>
            <a:ext cx="5508239" cy="369332"/>
          </a:xfrm>
          <a:prstGeom prst="rect">
            <a:avLst/>
          </a:prstGeom>
        </p:spPr>
        <p:txBody>
          <a:bodyPr wrap="none">
            <a:spAutoFit/>
          </a:bodyPr>
          <a:lstStyle/>
          <a:p>
            <a:r>
              <a:rPr lang="es-EC" b="1" dirty="0">
                <a:latin typeface="Arial" charset="0"/>
                <a:ea typeface="Gulim" charset="-127"/>
                <a:cs typeface="Times New Roman" charset="0"/>
              </a:rPr>
              <a:t>Cargas y momentos que llegan a la cimentación</a:t>
            </a:r>
            <a:r>
              <a:rPr lang="en-US" dirty="0"/>
              <a:t> </a:t>
            </a:r>
          </a:p>
        </p:txBody>
      </p:sp>
      <p:sp>
        <p:nvSpPr>
          <p:cNvPr id="7"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3"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4"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a:t>
            </a:r>
            <a:r>
              <a:rPr lang="es-ES" sz="2400" dirty="0">
                <a:ln>
                  <a:solidFill>
                    <a:schemeClr val="tx1"/>
                  </a:solidFill>
                </a:ln>
              </a:rPr>
              <a:t>1</a:t>
            </a:r>
            <a:r>
              <a:rPr lang="es-ES" sz="2400" dirty="0" smtClean="0">
                <a:ln>
                  <a:solidFill>
                    <a:schemeClr val="tx1"/>
                  </a:solidFill>
                </a:ln>
              </a:rPr>
              <a:t>3</a:t>
            </a:r>
            <a:endParaRPr lang="es-ES" sz="2400" dirty="0">
              <a:ln>
                <a:solidFill>
                  <a:schemeClr val="tx1"/>
                </a:solidFill>
              </a:ln>
            </a:endParaRPr>
          </a:p>
        </p:txBody>
      </p:sp>
    </p:spTree>
    <p:extLst>
      <p:ext uri="{BB962C8B-B14F-4D97-AF65-F5344CB8AC3E}">
        <p14:creationId xmlns:p14="http://schemas.microsoft.com/office/powerpoint/2010/main" val="163651588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1"/>
            <p:extLst>
              <p:ext uri="{D42A27DB-BD31-4B8C-83A1-F6EECF244321}">
                <p14:modId xmlns:p14="http://schemas.microsoft.com/office/powerpoint/2010/main" val="1917582361"/>
              </p:ext>
            </p:extLst>
          </p:nvPr>
        </p:nvGraphicFramePr>
        <p:xfrm>
          <a:off x="665016" y="1690693"/>
          <a:ext cx="5410201" cy="3024110"/>
        </p:xfrm>
        <a:graphic>
          <a:graphicData uri="http://schemas.openxmlformats.org/drawingml/2006/table">
            <a:tbl>
              <a:tblPr firstRow="1" firstCol="1" bandRow="1"/>
              <a:tblGrid>
                <a:gridCol w="734566"/>
                <a:gridCol w="515040"/>
                <a:gridCol w="575443"/>
                <a:gridCol w="641690"/>
                <a:gridCol w="575443"/>
                <a:gridCol w="575443"/>
                <a:gridCol w="575443"/>
                <a:gridCol w="641690"/>
                <a:gridCol w="575443"/>
              </a:tblGrid>
              <a:tr h="302411">
                <a:tc>
                  <a:txBody>
                    <a:bodyPr/>
                    <a:lstStyle/>
                    <a:p>
                      <a:pPr>
                        <a:lnSpc>
                          <a:spcPct val="107000"/>
                        </a:lnSpc>
                      </a:pPr>
                      <a:endParaRPr lang="en-US" sz="1100">
                        <a:effectLst/>
                        <a:latin typeface="Calibri" charset="0"/>
                      </a:endParaRPr>
                    </a:p>
                  </a:txBody>
                  <a:tcPr marL="67180" marR="67180" marT="0" marB="0" anchor="b">
                    <a:lnL>
                      <a:noFill/>
                    </a:lnL>
                    <a:lnR w="12700" cap="flat" cmpd="sng" algn="ctr">
                      <a:solidFill>
                        <a:srgbClr val="FFFFFF"/>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 </a:t>
                      </a:r>
                      <a:endParaRPr lang="en-US" sz="1200">
                        <a:effectLst/>
                        <a:latin typeface="Arial" charset="0"/>
                        <a:ea typeface="Gulim" charset="-127"/>
                        <a:cs typeface="Times New Roman" charset="0"/>
                      </a:endParaRPr>
                    </a:p>
                  </a:txBody>
                  <a:tcPr marL="67180" marR="671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b="1">
                          <a:solidFill>
                            <a:srgbClr val="000000"/>
                          </a:solidFill>
                          <a:effectLst/>
                          <a:latin typeface="Arial" charset="0"/>
                          <a:ea typeface="Times New Roman" charset="0"/>
                          <a:cs typeface="Arial" charset="0"/>
                        </a:rPr>
                        <a:t>Eje A</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000" b="1">
                          <a:solidFill>
                            <a:srgbClr val="000000"/>
                          </a:solidFill>
                          <a:effectLst/>
                          <a:latin typeface="Arial" charset="0"/>
                          <a:ea typeface="Times New Roman" charset="0"/>
                          <a:cs typeface="Arial" charset="0"/>
                        </a:rPr>
                        <a:t>Eje B</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000" b="1">
                          <a:solidFill>
                            <a:srgbClr val="000000"/>
                          </a:solidFill>
                          <a:effectLst/>
                          <a:latin typeface="Arial" charset="0"/>
                          <a:ea typeface="Times New Roman" charset="0"/>
                          <a:cs typeface="Arial" charset="0"/>
                        </a:rPr>
                        <a:t>Eje C</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000" b="1">
                          <a:solidFill>
                            <a:srgbClr val="000000"/>
                          </a:solidFill>
                          <a:effectLst/>
                          <a:latin typeface="Arial" charset="0"/>
                          <a:ea typeface="Times New Roman" charset="0"/>
                          <a:cs typeface="Arial" charset="0"/>
                        </a:rPr>
                        <a:t>Eje E</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000" b="1">
                          <a:solidFill>
                            <a:srgbClr val="000000"/>
                          </a:solidFill>
                          <a:effectLst/>
                          <a:latin typeface="Arial" charset="0"/>
                          <a:ea typeface="Times New Roman" charset="0"/>
                          <a:cs typeface="Arial" charset="0"/>
                        </a:rPr>
                        <a:t>Eje G</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000" b="1">
                          <a:solidFill>
                            <a:srgbClr val="000000"/>
                          </a:solidFill>
                          <a:effectLst/>
                          <a:latin typeface="Arial" charset="0"/>
                          <a:ea typeface="Times New Roman" charset="0"/>
                          <a:cs typeface="Arial" charset="0"/>
                        </a:rPr>
                        <a:t>Eje H</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000" b="1">
                          <a:solidFill>
                            <a:srgbClr val="000000"/>
                          </a:solidFill>
                          <a:effectLst/>
                          <a:latin typeface="Arial" charset="0"/>
                          <a:ea typeface="Times New Roman" charset="0"/>
                          <a:cs typeface="Arial" charset="0"/>
                        </a:rPr>
                        <a:t>Eje I</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302411">
                <a:tc>
                  <a:txBody>
                    <a:bodyPr/>
                    <a:lstStyle/>
                    <a:p>
                      <a:pPr algn="ctr">
                        <a:lnSpc>
                          <a:spcPct val="150000"/>
                        </a:lnSpc>
                        <a:spcAft>
                          <a:spcPts val="0"/>
                        </a:spcAft>
                      </a:pPr>
                      <a:r>
                        <a:rPr lang="es-EC" sz="1000" b="1">
                          <a:solidFill>
                            <a:srgbClr val="000000"/>
                          </a:solidFill>
                          <a:effectLst/>
                          <a:latin typeface="Arial" charset="0"/>
                          <a:ea typeface="Times New Roman" charset="0"/>
                          <a:cs typeface="Arial" charset="0"/>
                        </a:rPr>
                        <a:t>P (T)</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a:txBody>
                    <a:bodyPr/>
                    <a:lstStyle/>
                    <a:p>
                      <a:pPr algn="ctr">
                        <a:lnSpc>
                          <a:spcPct val="150000"/>
                        </a:lnSpc>
                        <a:spcAft>
                          <a:spcPts val="0"/>
                        </a:spcAft>
                      </a:pPr>
                      <a:r>
                        <a:rPr lang="es-EC" sz="1000" b="1">
                          <a:solidFill>
                            <a:srgbClr val="000000"/>
                          </a:solidFill>
                          <a:effectLst/>
                          <a:latin typeface="Arial" charset="0"/>
                          <a:ea typeface="Times New Roman" charset="0"/>
                          <a:cs typeface="Arial" charset="0"/>
                        </a:rPr>
                        <a:t>Eje 1</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-48.29</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-80.25</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-81.74</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-79.64</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-82.33</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-82.77</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-50.46</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02411">
                <a:tc>
                  <a:txBody>
                    <a:bodyPr/>
                    <a:lstStyle/>
                    <a:p>
                      <a:pPr algn="ctr">
                        <a:lnSpc>
                          <a:spcPct val="150000"/>
                        </a:lnSpc>
                        <a:spcAft>
                          <a:spcPts val="0"/>
                        </a:spcAft>
                      </a:pPr>
                      <a:r>
                        <a:rPr lang="es-EC" sz="1000" b="1">
                          <a:solidFill>
                            <a:srgbClr val="FF0000"/>
                          </a:solidFill>
                          <a:effectLst/>
                          <a:latin typeface="Arial" charset="0"/>
                          <a:ea typeface="Times New Roman" charset="0"/>
                          <a:cs typeface="Arial" charset="0"/>
                        </a:rPr>
                        <a:t>My (T-m)</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-10.39</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-10.08</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-9.79</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-9.93</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-9.99</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9.67</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10.00</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02411">
                <a:tc>
                  <a:txBody>
                    <a:bodyPr/>
                    <a:lstStyle/>
                    <a:p>
                      <a:pPr algn="ctr">
                        <a:lnSpc>
                          <a:spcPct val="150000"/>
                        </a:lnSpc>
                        <a:spcAft>
                          <a:spcPts val="0"/>
                        </a:spcAft>
                      </a:pPr>
                      <a:r>
                        <a:rPr lang="es-EC" sz="1000" b="1">
                          <a:solidFill>
                            <a:srgbClr val="0070C0"/>
                          </a:solidFill>
                          <a:effectLst/>
                          <a:latin typeface="Arial" charset="0"/>
                          <a:ea typeface="Times New Roman" charset="0"/>
                          <a:cs typeface="Arial" charset="0"/>
                        </a:rPr>
                        <a:t>Mx (T-m)</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-5.26</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-6.03</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-6.50</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7.23</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-8.04</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-9.28</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-9.95</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02411">
                <a:tc>
                  <a:txBody>
                    <a:bodyPr/>
                    <a:lstStyle/>
                    <a:p>
                      <a:pPr algn="ctr">
                        <a:lnSpc>
                          <a:spcPct val="150000"/>
                        </a:lnSpc>
                        <a:spcAft>
                          <a:spcPts val="0"/>
                        </a:spcAft>
                      </a:pPr>
                      <a:r>
                        <a:rPr lang="es-EC" sz="1000" b="1">
                          <a:solidFill>
                            <a:srgbClr val="000000"/>
                          </a:solidFill>
                          <a:effectLst/>
                          <a:latin typeface="Arial" charset="0"/>
                          <a:ea typeface="Times New Roman" charset="0"/>
                          <a:cs typeface="Arial" charset="0"/>
                        </a:rPr>
                        <a:t>P (T)</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a:txBody>
                    <a:bodyPr/>
                    <a:lstStyle/>
                    <a:p>
                      <a:pPr algn="ctr">
                        <a:lnSpc>
                          <a:spcPct val="150000"/>
                        </a:lnSpc>
                        <a:spcAft>
                          <a:spcPts val="0"/>
                        </a:spcAft>
                      </a:pPr>
                      <a:r>
                        <a:rPr lang="es-EC" sz="1000" b="1">
                          <a:solidFill>
                            <a:srgbClr val="000000"/>
                          </a:solidFill>
                          <a:effectLst/>
                          <a:latin typeface="Arial" charset="0"/>
                          <a:ea typeface="Times New Roman" charset="0"/>
                          <a:cs typeface="Arial" charset="0"/>
                        </a:rPr>
                        <a:t>Eje 2</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-54.04</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-90.57</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-84.30</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-74.15</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-84.43</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-90.57</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-54.27</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02411">
                <a:tc>
                  <a:txBody>
                    <a:bodyPr/>
                    <a:lstStyle/>
                    <a:p>
                      <a:pPr algn="ctr">
                        <a:lnSpc>
                          <a:spcPct val="150000"/>
                        </a:lnSpc>
                        <a:spcAft>
                          <a:spcPts val="0"/>
                        </a:spcAft>
                      </a:pPr>
                      <a:r>
                        <a:rPr lang="es-EC" sz="1000" b="1">
                          <a:solidFill>
                            <a:srgbClr val="FF0000"/>
                          </a:solidFill>
                          <a:effectLst/>
                          <a:latin typeface="Arial" charset="0"/>
                          <a:ea typeface="Times New Roman" charset="0"/>
                          <a:cs typeface="Arial" charset="0"/>
                        </a:rPr>
                        <a:t>My (T-m)</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-10.18</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-9.78</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-9.47</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-9.63</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dirty="0">
                          <a:solidFill>
                            <a:srgbClr val="000000"/>
                          </a:solidFill>
                          <a:effectLst/>
                          <a:latin typeface="Arial" charset="0"/>
                          <a:ea typeface="Times New Roman" charset="0"/>
                          <a:cs typeface="Arial" charset="0"/>
                        </a:rPr>
                        <a:t>-9.75</a:t>
                      </a:r>
                      <a:endParaRPr lang="en-US" sz="1200" dirty="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9.44</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9.85</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02411">
                <a:tc>
                  <a:txBody>
                    <a:bodyPr/>
                    <a:lstStyle/>
                    <a:p>
                      <a:pPr algn="ctr">
                        <a:lnSpc>
                          <a:spcPct val="150000"/>
                        </a:lnSpc>
                        <a:spcAft>
                          <a:spcPts val="0"/>
                        </a:spcAft>
                      </a:pPr>
                      <a:r>
                        <a:rPr lang="es-EC" sz="1000" b="1">
                          <a:solidFill>
                            <a:srgbClr val="0070C0"/>
                          </a:solidFill>
                          <a:effectLst/>
                          <a:latin typeface="Arial" charset="0"/>
                          <a:ea typeface="Times New Roman" charset="0"/>
                          <a:cs typeface="Arial" charset="0"/>
                        </a:rPr>
                        <a:t>Mx (T-m)</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-5.33</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-6.01</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-6.59</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-7.32</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-8.21</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-9.29</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-10.07</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02411">
                <a:tc>
                  <a:txBody>
                    <a:bodyPr/>
                    <a:lstStyle/>
                    <a:p>
                      <a:pPr algn="ctr">
                        <a:lnSpc>
                          <a:spcPct val="150000"/>
                        </a:lnSpc>
                        <a:spcAft>
                          <a:spcPts val="0"/>
                        </a:spcAft>
                      </a:pPr>
                      <a:r>
                        <a:rPr lang="es-EC" sz="1000" b="1">
                          <a:solidFill>
                            <a:srgbClr val="000000"/>
                          </a:solidFill>
                          <a:effectLst/>
                          <a:latin typeface="Arial" charset="0"/>
                          <a:ea typeface="Times New Roman" charset="0"/>
                          <a:cs typeface="Arial" charset="0"/>
                        </a:rPr>
                        <a:t>P (T)</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a:txBody>
                    <a:bodyPr/>
                    <a:lstStyle/>
                    <a:p>
                      <a:pPr algn="ctr">
                        <a:lnSpc>
                          <a:spcPct val="150000"/>
                        </a:lnSpc>
                        <a:spcAft>
                          <a:spcPts val="0"/>
                        </a:spcAft>
                      </a:pPr>
                      <a:r>
                        <a:rPr lang="es-EC" sz="1000" b="1">
                          <a:solidFill>
                            <a:srgbClr val="000000"/>
                          </a:solidFill>
                          <a:effectLst/>
                          <a:latin typeface="Arial" charset="0"/>
                          <a:ea typeface="Times New Roman" charset="0"/>
                          <a:cs typeface="Arial" charset="0"/>
                        </a:rPr>
                        <a:t>Eje 3</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-57.84</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-104.38</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-85.93</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-62.78</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-85.99</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-106.93</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-60.32</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02411">
                <a:tc>
                  <a:txBody>
                    <a:bodyPr/>
                    <a:lstStyle/>
                    <a:p>
                      <a:pPr algn="ctr">
                        <a:lnSpc>
                          <a:spcPct val="150000"/>
                        </a:lnSpc>
                        <a:spcAft>
                          <a:spcPts val="0"/>
                        </a:spcAft>
                      </a:pPr>
                      <a:r>
                        <a:rPr lang="es-EC" sz="1000" b="1">
                          <a:solidFill>
                            <a:srgbClr val="FF0000"/>
                          </a:solidFill>
                          <a:effectLst/>
                          <a:latin typeface="Arial" charset="0"/>
                          <a:ea typeface="Times New Roman" charset="0"/>
                          <a:cs typeface="Arial" charset="0"/>
                        </a:rPr>
                        <a:t>My (T-m)</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-9.89</a:t>
                      </a:r>
                      <a:endParaRPr lang="en-US" sz="1200">
                        <a:effectLst/>
                        <a:latin typeface="Arial" charset="0"/>
                        <a:ea typeface="Gulim" charset="-127"/>
                        <a:cs typeface="Times New Roman" charset="0"/>
                      </a:endParaRPr>
                    </a:p>
                  </a:txBody>
                  <a:tcPr marL="67180" marR="671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-9.45</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9.22</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-9.45</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-9.62</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9.19</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9.62</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02411">
                <a:tc>
                  <a:txBody>
                    <a:bodyPr/>
                    <a:lstStyle/>
                    <a:p>
                      <a:pPr algn="ctr">
                        <a:lnSpc>
                          <a:spcPct val="150000"/>
                        </a:lnSpc>
                        <a:spcAft>
                          <a:spcPts val="0"/>
                        </a:spcAft>
                      </a:pPr>
                      <a:r>
                        <a:rPr lang="es-EC" sz="1000" b="1">
                          <a:solidFill>
                            <a:srgbClr val="0070C0"/>
                          </a:solidFill>
                          <a:effectLst/>
                          <a:latin typeface="Arial" charset="0"/>
                          <a:ea typeface="Times New Roman" charset="0"/>
                          <a:cs typeface="Arial" charset="0"/>
                        </a:rPr>
                        <a:t>Mx (T-m)</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-5.41</a:t>
                      </a:r>
                      <a:endParaRPr lang="en-US" sz="1200">
                        <a:effectLst/>
                        <a:latin typeface="Arial" charset="0"/>
                        <a:ea typeface="Gulim" charset="-127"/>
                        <a:cs typeface="Times New Roman" charset="0"/>
                      </a:endParaRPr>
                    </a:p>
                  </a:txBody>
                  <a:tcPr marL="67180" marR="671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-6.30</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-6.59</a:t>
                      </a:r>
                      <a:endParaRPr lang="en-US" sz="1200">
                        <a:effectLst/>
                        <a:latin typeface="Arial" charset="0"/>
                        <a:ea typeface="Gulim" charset="-127"/>
                        <a:cs typeface="Times New Roman" charset="0"/>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7.48</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-8.36</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a:solidFill>
                            <a:srgbClr val="000000"/>
                          </a:solidFill>
                          <a:effectLst/>
                          <a:latin typeface="Arial" charset="0"/>
                          <a:ea typeface="Times New Roman" charset="0"/>
                          <a:cs typeface="Arial" charset="0"/>
                        </a:rPr>
                        <a:t>-9.55</a:t>
                      </a:r>
                      <a:endParaRPr lang="en-US" sz="120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00" dirty="0">
                          <a:solidFill>
                            <a:srgbClr val="000000"/>
                          </a:solidFill>
                          <a:effectLst/>
                          <a:latin typeface="Arial" charset="0"/>
                          <a:ea typeface="Times New Roman" charset="0"/>
                          <a:cs typeface="Arial" charset="0"/>
                        </a:rPr>
                        <a:t>-10.09</a:t>
                      </a:r>
                      <a:endParaRPr lang="en-US" sz="1200" dirty="0">
                        <a:effectLst/>
                        <a:latin typeface="Arial" charset="0"/>
                        <a:ea typeface="Gulim" charset="-127"/>
                        <a:cs typeface="Times New Roman" charset="0"/>
                      </a:endParaRPr>
                    </a:p>
                  </a:txBody>
                  <a:tcPr marL="67180" marR="671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6476999" y="706582"/>
                <a:ext cx="5382491" cy="5414963"/>
              </a:xfrm>
            </p:spPr>
            <p:txBody>
              <a:bodyPr>
                <a:normAutofit fontScale="85000" lnSpcReduction="10000"/>
              </a:bodyPr>
              <a:lstStyle/>
              <a:p>
                <a:pPr marL="0" indent="0">
                  <a:lnSpc>
                    <a:spcPct val="150000"/>
                  </a:lnSpc>
                  <a:buNone/>
                </a:pPr>
                <a14:m>
                  <m:oMathPara xmlns:m="http://schemas.openxmlformats.org/officeDocument/2006/math">
                    <m:oMathParaPr>
                      <m:jc m:val="centerGroup"/>
                    </m:oMathParaPr>
                    <m:oMath xmlns:m="http://schemas.openxmlformats.org/officeDocument/2006/math">
                      <m:r>
                        <a:rPr lang="es-EC" sz="1800" i="1">
                          <a:latin typeface="Cambria Math" charset="0"/>
                          <a:ea typeface="Arial" charset="0"/>
                          <a:cs typeface="Arial" charset="0"/>
                        </a:rPr>
                        <m:t>𝛴</m:t>
                      </m:r>
                      <m:r>
                        <a:rPr lang="es-EC" sz="1800" i="1">
                          <a:latin typeface="Cambria Math" charset="0"/>
                          <a:ea typeface="Arial" charset="0"/>
                          <a:cs typeface="Arial" charset="0"/>
                        </a:rPr>
                        <m:t>𝐿𝑥</m:t>
                      </m:r>
                      <m:r>
                        <a:rPr lang="es-EC" sz="1800" i="1">
                          <a:latin typeface="Cambria Math" charset="0"/>
                          <a:ea typeface="Arial" charset="0"/>
                          <a:cs typeface="Arial" charset="0"/>
                        </a:rPr>
                        <m:t>=3.00∗</m:t>
                      </m:r>
                      <m:d>
                        <m:dPr>
                          <m:ctrlPr>
                            <a:rPr lang="en-US" sz="1800" i="1">
                              <a:latin typeface="Cambria Math" charset="0"/>
                              <a:ea typeface="Arial" charset="0"/>
                              <a:cs typeface="Arial" charset="0"/>
                            </a:rPr>
                          </m:ctrlPr>
                        </m:dPr>
                        <m:e>
                          <m:r>
                            <a:rPr lang="es-EC" sz="1800" i="1">
                              <a:latin typeface="Cambria Math" charset="0"/>
                              <a:ea typeface="Arial" charset="0"/>
                              <a:cs typeface="Arial" charset="0"/>
                            </a:rPr>
                            <m:t>4.00+4.45+3.40+3.40+4.45+4.00</m:t>
                          </m:r>
                        </m:e>
                      </m:d>
                    </m:oMath>
                  </m:oMathPara>
                </a14:m>
                <a:endParaRPr lang="en-US" sz="1800" dirty="0">
                  <a:latin typeface="Arial" charset="0"/>
                  <a:ea typeface="Arial" charset="0"/>
                  <a:cs typeface="Arial" charset="0"/>
                </a:endParaRPr>
              </a:p>
              <a:p>
                <a:pPr marL="0" indent="0">
                  <a:lnSpc>
                    <a:spcPct val="150000"/>
                  </a:lnSpc>
                  <a:buNone/>
                </a:pPr>
                <a14:m>
                  <m:oMathPara xmlns:m="http://schemas.openxmlformats.org/officeDocument/2006/math">
                    <m:oMathParaPr>
                      <m:jc m:val="centerGroup"/>
                    </m:oMathParaPr>
                    <m:oMath xmlns:m="http://schemas.openxmlformats.org/officeDocument/2006/math">
                      <m:r>
                        <a:rPr lang="es-EC" sz="1800" i="1">
                          <a:latin typeface="Cambria Math" charset="0"/>
                          <a:ea typeface="Arial" charset="0"/>
                          <a:cs typeface="Arial" charset="0"/>
                        </a:rPr>
                        <m:t>𝛴</m:t>
                      </m:r>
                      <m:r>
                        <a:rPr lang="es-EC" sz="1800" i="1">
                          <a:latin typeface="Cambria Math" charset="0"/>
                          <a:ea typeface="Arial" charset="0"/>
                          <a:cs typeface="Arial" charset="0"/>
                        </a:rPr>
                        <m:t>𝐿𝑥</m:t>
                      </m:r>
                      <m:r>
                        <a:rPr lang="es-EC" sz="1800" i="1">
                          <a:latin typeface="Cambria Math" charset="0"/>
                          <a:ea typeface="Arial" charset="0"/>
                          <a:cs typeface="Arial" charset="0"/>
                        </a:rPr>
                        <m:t>=71.10</m:t>
                      </m:r>
                      <m:r>
                        <a:rPr lang="es-EC" sz="1800" i="1">
                          <a:latin typeface="Cambria Math" charset="0"/>
                          <a:ea typeface="Arial" charset="0"/>
                          <a:cs typeface="Arial" charset="0"/>
                        </a:rPr>
                        <m:t>𝑚</m:t>
                      </m:r>
                    </m:oMath>
                  </m:oMathPara>
                </a14:m>
                <a:endParaRPr lang="en-US" sz="1800" dirty="0">
                  <a:latin typeface="Arial" charset="0"/>
                  <a:ea typeface="Arial" charset="0"/>
                  <a:cs typeface="Arial" charset="0"/>
                </a:endParaRPr>
              </a:p>
              <a:p>
                <a:pPr marL="0" indent="0">
                  <a:lnSpc>
                    <a:spcPct val="150000"/>
                  </a:lnSpc>
                  <a:buNone/>
                </a:pPr>
                <a14:m>
                  <m:oMathPara xmlns:m="http://schemas.openxmlformats.org/officeDocument/2006/math">
                    <m:oMathParaPr>
                      <m:jc m:val="centerGroup"/>
                    </m:oMathParaPr>
                    <m:oMath xmlns:m="http://schemas.openxmlformats.org/officeDocument/2006/math">
                      <m:r>
                        <a:rPr lang="es-EC" sz="1800" i="1">
                          <a:latin typeface="Cambria Math" charset="0"/>
                          <a:ea typeface="Arial" charset="0"/>
                          <a:cs typeface="Arial" charset="0"/>
                        </a:rPr>
                        <m:t>𝛴</m:t>
                      </m:r>
                      <m:r>
                        <a:rPr lang="es-EC" sz="1800" i="1">
                          <a:latin typeface="Cambria Math" charset="0"/>
                          <a:ea typeface="Arial" charset="0"/>
                          <a:cs typeface="Arial" charset="0"/>
                        </a:rPr>
                        <m:t>𝐿𝑦</m:t>
                      </m:r>
                      <m:r>
                        <a:rPr lang="es-EC" sz="1800" i="1">
                          <a:latin typeface="Cambria Math" charset="0"/>
                          <a:ea typeface="Arial" charset="0"/>
                          <a:cs typeface="Arial" charset="0"/>
                        </a:rPr>
                        <m:t>=7.00∗</m:t>
                      </m:r>
                      <m:d>
                        <m:dPr>
                          <m:ctrlPr>
                            <a:rPr lang="en-US" sz="1800" i="1">
                              <a:latin typeface="Cambria Math" charset="0"/>
                              <a:ea typeface="Arial" charset="0"/>
                              <a:cs typeface="Arial" charset="0"/>
                            </a:rPr>
                          </m:ctrlPr>
                        </m:dPr>
                        <m:e>
                          <m:r>
                            <a:rPr lang="es-EC" sz="1800" i="1">
                              <a:latin typeface="Cambria Math" charset="0"/>
                              <a:ea typeface="Arial" charset="0"/>
                              <a:cs typeface="Arial" charset="0"/>
                            </a:rPr>
                            <m:t>3.10+3.40</m:t>
                          </m:r>
                        </m:e>
                      </m:d>
                    </m:oMath>
                  </m:oMathPara>
                </a14:m>
                <a:endParaRPr lang="en-US" sz="1800" dirty="0">
                  <a:latin typeface="Arial" charset="0"/>
                  <a:ea typeface="Arial" charset="0"/>
                  <a:cs typeface="Arial" charset="0"/>
                </a:endParaRPr>
              </a:p>
              <a:p>
                <a:pPr marL="0" indent="0">
                  <a:lnSpc>
                    <a:spcPct val="150000"/>
                  </a:lnSpc>
                  <a:buNone/>
                </a:pPr>
                <a14:m>
                  <m:oMathPara xmlns:m="http://schemas.openxmlformats.org/officeDocument/2006/math">
                    <m:oMathParaPr>
                      <m:jc m:val="centerGroup"/>
                    </m:oMathParaPr>
                    <m:oMath xmlns:m="http://schemas.openxmlformats.org/officeDocument/2006/math">
                      <m:r>
                        <a:rPr lang="es-EC" sz="1800" i="1">
                          <a:latin typeface="Cambria Math" charset="0"/>
                          <a:ea typeface="Arial" charset="0"/>
                          <a:cs typeface="Arial" charset="0"/>
                        </a:rPr>
                        <m:t>𝛴</m:t>
                      </m:r>
                      <m:r>
                        <a:rPr lang="es-EC" sz="1800" i="1">
                          <a:latin typeface="Cambria Math" charset="0"/>
                          <a:ea typeface="Arial" charset="0"/>
                          <a:cs typeface="Arial" charset="0"/>
                        </a:rPr>
                        <m:t>𝐿𝑦</m:t>
                      </m:r>
                      <m:r>
                        <a:rPr lang="es-EC" sz="1800" i="1">
                          <a:latin typeface="Cambria Math" charset="0"/>
                          <a:ea typeface="Arial" charset="0"/>
                          <a:cs typeface="Arial" charset="0"/>
                        </a:rPr>
                        <m:t>=45.50</m:t>
                      </m:r>
                      <m:r>
                        <a:rPr lang="es-EC" sz="1800" i="1">
                          <a:latin typeface="Cambria Math" charset="0"/>
                          <a:ea typeface="Arial" charset="0"/>
                          <a:cs typeface="Arial" charset="0"/>
                        </a:rPr>
                        <m:t>𝑚</m:t>
                      </m:r>
                    </m:oMath>
                  </m:oMathPara>
                </a14:m>
                <a:endParaRPr lang="en-US" sz="1800" dirty="0">
                  <a:latin typeface="Arial" charset="0"/>
                  <a:ea typeface="Arial" charset="0"/>
                  <a:cs typeface="Arial" charset="0"/>
                </a:endParaRPr>
              </a:p>
              <a:p>
                <a:pPr marL="0" indent="0">
                  <a:lnSpc>
                    <a:spcPct val="150000"/>
                  </a:lnSpc>
                  <a:buNone/>
                </a:pPr>
                <a14:m>
                  <m:oMathPara xmlns:m="http://schemas.openxmlformats.org/officeDocument/2006/math">
                    <m:oMathParaPr>
                      <m:jc m:val="centerGroup"/>
                    </m:oMathParaPr>
                    <m:oMath xmlns:m="http://schemas.openxmlformats.org/officeDocument/2006/math">
                      <m:r>
                        <a:rPr lang="es-EC" sz="1800" b="1" i="1">
                          <a:latin typeface="Cambria Math" charset="0"/>
                          <a:ea typeface="Arial" charset="0"/>
                          <a:cs typeface="Arial" charset="0"/>
                        </a:rPr>
                        <m:t>𝒇𝒅𝒙</m:t>
                      </m:r>
                      <m:r>
                        <a:rPr lang="es-EC" sz="1800" b="1" i="1">
                          <a:latin typeface="Cambria Math" charset="0"/>
                          <a:ea typeface="Arial" charset="0"/>
                          <a:cs typeface="Arial" charset="0"/>
                        </a:rPr>
                        <m:t>=</m:t>
                      </m:r>
                      <m:f>
                        <m:fPr>
                          <m:ctrlPr>
                            <a:rPr lang="en-US" sz="1800" b="1" i="1">
                              <a:latin typeface="Cambria Math" charset="0"/>
                              <a:ea typeface="Arial" charset="0"/>
                              <a:cs typeface="Arial" charset="0"/>
                            </a:rPr>
                          </m:ctrlPr>
                        </m:fPr>
                        <m:num>
                          <m:r>
                            <a:rPr lang="es-EC" sz="1800" b="1" i="1">
                              <a:latin typeface="Cambria Math" charset="0"/>
                              <a:ea typeface="Arial" charset="0"/>
                              <a:cs typeface="Arial" charset="0"/>
                            </a:rPr>
                            <m:t>𝜮</m:t>
                          </m:r>
                          <m:r>
                            <a:rPr lang="es-EC" sz="1800" b="1" i="1">
                              <a:latin typeface="Cambria Math" charset="0"/>
                              <a:ea typeface="Arial" charset="0"/>
                              <a:cs typeface="Arial" charset="0"/>
                            </a:rPr>
                            <m:t>𝑳𝒙</m:t>
                          </m:r>
                        </m:num>
                        <m:den>
                          <m:r>
                            <a:rPr lang="es-EC" sz="1800" b="1" i="1">
                              <a:latin typeface="Cambria Math" charset="0"/>
                              <a:ea typeface="Arial" charset="0"/>
                              <a:cs typeface="Arial" charset="0"/>
                            </a:rPr>
                            <m:t>𝜮</m:t>
                          </m:r>
                          <m:r>
                            <a:rPr lang="es-EC" sz="1800" b="1" i="1">
                              <a:latin typeface="Cambria Math" charset="0"/>
                              <a:ea typeface="Arial" charset="0"/>
                              <a:cs typeface="Arial" charset="0"/>
                            </a:rPr>
                            <m:t>𝑳𝒙</m:t>
                          </m:r>
                          <m:r>
                            <a:rPr lang="es-EC" sz="1800" b="1" i="1">
                              <a:latin typeface="Cambria Math" charset="0"/>
                              <a:ea typeface="Arial" charset="0"/>
                              <a:cs typeface="Arial" charset="0"/>
                            </a:rPr>
                            <m:t>+</m:t>
                          </m:r>
                          <m:r>
                            <a:rPr lang="es-EC" sz="1800" b="1" i="1">
                              <a:latin typeface="Cambria Math" charset="0"/>
                              <a:ea typeface="Arial" charset="0"/>
                              <a:cs typeface="Arial" charset="0"/>
                            </a:rPr>
                            <m:t>𝜮</m:t>
                          </m:r>
                          <m:r>
                            <a:rPr lang="es-EC" sz="1800" b="1" i="1">
                              <a:latin typeface="Cambria Math" charset="0"/>
                              <a:ea typeface="Arial" charset="0"/>
                              <a:cs typeface="Arial" charset="0"/>
                            </a:rPr>
                            <m:t>𝑳𝒚</m:t>
                          </m:r>
                        </m:den>
                      </m:f>
                    </m:oMath>
                  </m:oMathPara>
                </a14:m>
                <a:endParaRPr lang="en-US" sz="1800" dirty="0">
                  <a:latin typeface="Arial" charset="0"/>
                  <a:ea typeface="Arial" charset="0"/>
                  <a:cs typeface="Arial" charset="0"/>
                </a:endParaRPr>
              </a:p>
              <a:p>
                <a:pPr marL="0" indent="0">
                  <a:lnSpc>
                    <a:spcPct val="150000"/>
                  </a:lnSpc>
                  <a:buNone/>
                </a:pPr>
                <a14:m>
                  <m:oMathPara xmlns:m="http://schemas.openxmlformats.org/officeDocument/2006/math">
                    <m:oMathParaPr>
                      <m:jc m:val="centerGroup"/>
                    </m:oMathParaPr>
                    <m:oMath xmlns:m="http://schemas.openxmlformats.org/officeDocument/2006/math">
                      <m:r>
                        <a:rPr lang="es-EC" sz="1800" i="1">
                          <a:latin typeface="Cambria Math" charset="0"/>
                          <a:ea typeface="Arial" charset="0"/>
                          <a:cs typeface="Arial" charset="0"/>
                        </a:rPr>
                        <m:t>𝑓𝑑𝑥</m:t>
                      </m:r>
                      <m:r>
                        <a:rPr lang="es-EC" sz="1800" i="1">
                          <a:latin typeface="Cambria Math" charset="0"/>
                          <a:ea typeface="Arial" charset="0"/>
                          <a:cs typeface="Arial" charset="0"/>
                        </a:rPr>
                        <m:t>=</m:t>
                      </m:r>
                      <m:f>
                        <m:fPr>
                          <m:ctrlPr>
                            <a:rPr lang="en-US" sz="1800" i="1">
                              <a:latin typeface="Cambria Math" charset="0"/>
                              <a:ea typeface="Arial" charset="0"/>
                              <a:cs typeface="Arial" charset="0"/>
                            </a:rPr>
                          </m:ctrlPr>
                        </m:fPr>
                        <m:num>
                          <m:r>
                            <a:rPr lang="es-EC" sz="1800" i="1">
                              <a:latin typeface="Cambria Math" charset="0"/>
                              <a:ea typeface="Arial" charset="0"/>
                              <a:cs typeface="Arial" charset="0"/>
                            </a:rPr>
                            <m:t>71.10</m:t>
                          </m:r>
                        </m:num>
                        <m:den>
                          <m:r>
                            <a:rPr lang="es-EC" sz="1800" i="1">
                              <a:latin typeface="Cambria Math" charset="0"/>
                              <a:ea typeface="Arial" charset="0"/>
                              <a:cs typeface="Arial" charset="0"/>
                            </a:rPr>
                            <m:t>71.10+45.50</m:t>
                          </m:r>
                        </m:den>
                      </m:f>
                      <m:r>
                        <a:rPr lang="es-EC" sz="1800" i="1">
                          <a:latin typeface="Cambria Math" charset="0"/>
                          <a:ea typeface="Arial" charset="0"/>
                          <a:cs typeface="Arial" charset="0"/>
                        </a:rPr>
                        <m:t>=0,61</m:t>
                      </m:r>
                    </m:oMath>
                  </m:oMathPara>
                </a14:m>
                <a:endParaRPr lang="en-US" sz="1800" dirty="0">
                  <a:latin typeface="Arial" charset="0"/>
                  <a:ea typeface="Arial" charset="0"/>
                  <a:cs typeface="Arial" charset="0"/>
                </a:endParaRPr>
              </a:p>
              <a:p>
                <a:pPr marL="0" indent="0">
                  <a:lnSpc>
                    <a:spcPct val="150000"/>
                  </a:lnSpc>
                  <a:buNone/>
                </a:pPr>
                <a14:m>
                  <m:oMathPara xmlns:m="http://schemas.openxmlformats.org/officeDocument/2006/math">
                    <m:oMathParaPr>
                      <m:jc m:val="centerGroup"/>
                    </m:oMathParaPr>
                    <m:oMath xmlns:m="http://schemas.openxmlformats.org/officeDocument/2006/math">
                      <m:r>
                        <a:rPr lang="es-EC" sz="1800" b="1" i="1">
                          <a:latin typeface="Cambria Math" charset="0"/>
                          <a:ea typeface="Arial" charset="0"/>
                          <a:cs typeface="Arial" charset="0"/>
                        </a:rPr>
                        <m:t>𝒇𝒅𝒚</m:t>
                      </m:r>
                      <m:r>
                        <a:rPr lang="es-EC" sz="1800" b="1" i="1">
                          <a:latin typeface="Cambria Math" charset="0"/>
                          <a:ea typeface="Arial" charset="0"/>
                          <a:cs typeface="Arial" charset="0"/>
                        </a:rPr>
                        <m:t>=</m:t>
                      </m:r>
                      <m:f>
                        <m:fPr>
                          <m:ctrlPr>
                            <a:rPr lang="en-US" sz="1800" b="1" i="1">
                              <a:latin typeface="Cambria Math" charset="0"/>
                              <a:ea typeface="Arial" charset="0"/>
                              <a:cs typeface="Arial" charset="0"/>
                            </a:rPr>
                          </m:ctrlPr>
                        </m:fPr>
                        <m:num>
                          <m:r>
                            <a:rPr lang="es-EC" sz="1800" b="1" i="1">
                              <a:latin typeface="Cambria Math" charset="0"/>
                              <a:ea typeface="Arial" charset="0"/>
                              <a:cs typeface="Arial" charset="0"/>
                            </a:rPr>
                            <m:t>𝜮</m:t>
                          </m:r>
                          <m:r>
                            <a:rPr lang="es-EC" sz="1800" b="1" i="1">
                              <a:latin typeface="Cambria Math" charset="0"/>
                              <a:ea typeface="Arial" charset="0"/>
                              <a:cs typeface="Arial" charset="0"/>
                            </a:rPr>
                            <m:t>𝒚𝒙</m:t>
                          </m:r>
                        </m:num>
                        <m:den>
                          <m:r>
                            <a:rPr lang="es-EC" sz="1800" b="1" i="1">
                              <a:latin typeface="Cambria Math" charset="0"/>
                              <a:ea typeface="Arial" charset="0"/>
                              <a:cs typeface="Arial" charset="0"/>
                            </a:rPr>
                            <m:t>𝜮</m:t>
                          </m:r>
                          <m:r>
                            <a:rPr lang="es-EC" sz="1800" b="1" i="1">
                              <a:latin typeface="Cambria Math" charset="0"/>
                              <a:ea typeface="Arial" charset="0"/>
                              <a:cs typeface="Arial" charset="0"/>
                            </a:rPr>
                            <m:t>𝑳𝒙</m:t>
                          </m:r>
                          <m:r>
                            <a:rPr lang="es-EC" sz="1800" b="1" i="1">
                              <a:latin typeface="Cambria Math" charset="0"/>
                              <a:ea typeface="Arial" charset="0"/>
                              <a:cs typeface="Arial" charset="0"/>
                            </a:rPr>
                            <m:t>+</m:t>
                          </m:r>
                          <m:r>
                            <a:rPr lang="es-EC" sz="1800" b="1" i="1">
                              <a:latin typeface="Cambria Math" charset="0"/>
                              <a:ea typeface="Arial" charset="0"/>
                              <a:cs typeface="Arial" charset="0"/>
                            </a:rPr>
                            <m:t>𝜮</m:t>
                          </m:r>
                          <m:r>
                            <a:rPr lang="es-EC" sz="1800" b="1" i="1">
                              <a:latin typeface="Cambria Math" charset="0"/>
                              <a:ea typeface="Arial" charset="0"/>
                              <a:cs typeface="Arial" charset="0"/>
                            </a:rPr>
                            <m:t>𝑳𝒚</m:t>
                          </m:r>
                        </m:den>
                      </m:f>
                    </m:oMath>
                  </m:oMathPara>
                </a14:m>
                <a:endParaRPr lang="en-US" sz="1800" dirty="0">
                  <a:latin typeface="Arial" charset="0"/>
                  <a:ea typeface="Arial" charset="0"/>
                  <a:cs typeface="Arial" charset="0"/>
                </a:endParaRPr>
              </a:p>
              <a:p>
                <a:pPr marL="0" indent="0">
                  <a:lnSpc>
                    <a:spcPct val="150000"/>
                  </a:lnSpc>
                  <a:buNone/>
                </a:pPr>
                <a14:m>
                  <m:oMathPara xmlns:m="http://schemas.openxmlformats.org/officeDocument/2006/math">
                    <m:oMathParaPr>
                      <m:jc m:val="centerGroup"/>
                    </m:oMathParaPr>
                    <m:oMath xmlns:m="http://schemas.openxmlformats.org/officeDocument/2006/math">
                      <m:r>
                        <a:rPr lang="es-EC" sz="1800" i="1">
                          <a:latin typeface="Cambria Math" charset="0"/>
                          <a:ea typeface="Arial" charset="0"/>
                          <a:cs typeface="Arial" charset="0"/>
                        </a:rPr>
                        <m:t>𝑓𝑑𝑦</m:t>
                      </m:r>
                      <m:r>
                        <a:rPr lang="es-EC" sz="1800" i="1">
                          <a:latin typeface="Cambria Math" charset="0"/>
                          <a:ea typeface="Arial" charset="0"/>
                          <a:cs typeface="Arial" charset="0"/>
                        </a:rPr>
                        <m:t>=</m:t>
                      </m:r>
                      <m:f>
                        <m:fPr>
                          <m:ctrlPr>
                            <a:rPr lang="en-US" sz="1800" i="1">
                              <a:latin typeface="Cambria Math" charset="0"/>
                              <a:ea typeface="Arial" charset="0"/>
                              <a:cs typeface="Arial" charset="0"/>
                            </a:rPr>
                          </m:ctrlPr>
                        </m:fPr>
                        <m:num>
                          <m:r>
                            <a:rPr lang="es-EC" sz="1800" i="1">
                              <a:latin typeface="Cambria Math" charset="0"/>
                              <a:ea typeface="Arial" charset="0"/>
                              <a:cs typeface="Arial" charset="0"/>
                            </a:rPr>
                            <m:t>45.50</m:t>
                          </m:r>
                        </m:num>
                        <m:den>
                          <m:r>
                            <a:rPr lang="es-EC" sz="1800" i="1">
                              <a:latin typeface="Cambria Math" charset="0"/>
                              <a:ea typeface="Arial" charset="0"/>
                              <a:cs typeface="Arial" charset="0"/>
                            </a:rPr>
                            <m:t>71.10+45.50</m:t>
                          </m:r>
                        </m:den>
                      </m:f>
                      <m:r>
                        <a:rPr lang="es-EC" sz="1800" i="1">
                          <a:latin typeface="Cambria Math" charset="0"/>
                          <a:ea typeface="Arial" charset="0"/>
                          <a:cs typeface="Arial" charset="0"/>
                        </a:rPr>
                        <m:t>=0,39</m:t>
                      </m:r>
                    </m:oMath>
                  </m:oMathPara>
                </a14:m>
                <a:endParaRPr lang="en-US" sz="1800" dirty="0" smtClean="0">
                  <a:latin typeface="Arial" charset="0"/>
                  <a:ea typeface="Arial" charset="0"/>
                  <a:cs typeface="Arial" charset="0"/>
                </a:endParaRPr>
              </a:p>
              <a:p>
                <a:pPr marL="0" indent="0">
                  <a:buNone/>
                </a:pPr>
                <a:endParaRPr lang="en-US" sz="1600" dirty="0">
                  <a:latin typeface="Arial" charset="0"/>
                  <a:ea typeface="Arial" charset="0"/>
                  <a:cs typeface="Arial" charset="0"/>
                </a:endParaRPr>
              </a:p>
              <a:p>
                <a:r>
                  <a:rPr lang="es-EC" sz="1800" dirty="0"/>
                  <a:t>Se multiplican los factores por las cargas P para hacer la distribución</a:t>
                </a:r>
                <a:endParaRPr lang="en-US" sz="1800" dirty="0"/>
              </a:p>
              <a:p>
                <a:endParaRPr lang="en-US" sz="1800"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6476999" y="706582"/>
                <a:ext cx="5382491" cy="5414963"/>
              </a:xfrm>
              <a:blipFill rotWithShape="0">
                <a:blip r:embed="rId2"/>
                <a:stretch>
                  <a:fillRect l="-227"/>
                </a:stretch>
              </a:blipFill>
            </p:spPr>
            <p:txBody>
              <a:bodyPr/>
              <a:lstStyle/>
              <a:p>
                <a:r>
                  <a:rPr lang="en-US">
                    <a:noFill/>
                  </a:rPr>
                  <a:t> </a:t>
                </a:r>
              </a:p>
            </p:txBody>
          </p:sp>
        </mc:Fallback>
      </mc:AlternateContent>
      <p:sp>
        <p:nvSpPr>
          <p:cNvPr id="7" name="Rectangle 6"/>
          <p:cNvSpPr/>
          <p:nvPr/>
        </p:nvSpPr>
        <p:spPr>
          <a:xfrm>
            <a:off x="665016" y="4849736"/>
            <a:ext cx="5508239" cy="369332"/>
          </a:xfrm>
          <a:prstGeom prst="rect">
            <a:avLst/>
          </a:prstGeom>
        </p:spPr>
        <p:txBody>
          <a:bodyPr wrap="none">
            <a:spAutoFit/>
          </a:bodyPr>
          <a:lstStyle/>
          <a:p>
            <a:r>
              <a:rPr lang="es-EC" b="1" dirty="0">
                <a:latin typeface="Arial" charset="0"/>
                <a:ea typeface="Gulim" charset="-127"/>
                <a:cs typeface="Times New Roman" charset="0"/>
              </a:rPr>
              <a:t>Cargas y momentos que llegan a la cimentación</a:t>
            </a:r>
            <a:r>
              <a:rPr lang="en-US" dirty="0"/>
              <a:t> </a:t>
            </a:r>
          </a:p>
        </p:txBody>
      </p:sp>
      <p:sp>
        <p:nvSpPr>
          <p:cNvPr id="5"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3"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4"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114</a:t>
            </a:r>
            <a:endParaRPr lang="es-ES" sz="2400" dirty="0">
              <a:ln>
                <a:solidFill>
                  <a:schemeClr val="tx1"/>
                </a:solidFill>
              </a:ln>
            </a:endParaRPr>
          </a:p>
        </p:txBody>
      </p:sp>
    </p:spTree>
    <p:extLst>
      <p:ext uri="{BB962C8B-B14F-4D97-AF65-F5344CB8AC3E}">
        <p14:creationId xmlns:p14="http://schemas.microsoft.com/office/powerpoint/2010/main" val="115155881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678873"/>
            <a:ext cx="5181600" cy="484909"/>
          </a:xfrm>
        </p:spPr>
        <p:txBody>
          <a:bodyPr>
            <a:normAutofit/>
          </a:bodyPr>
          <a:lstStyle/>
          <a:p>
            <a:r>
              <a:rPr lang="es-EC" sz="2400" b="1" dirty="0"/>
              <a:t>Distribución de cargas en el sentido X</a:t>
            </a:r>
            <a:endParaRPr lang="en-US" sz="2400" i="1" dirty="0"/>
          </a:p>
        </p:txBody>
      </p:sp>
      <p:sp>
        <p:nvSpPr>
          <p:cNvPr id="4" name="Content Placeholder 3"/>
          <p:cNvSpPr>
            <a:spLocks noGrp="1"/>
          </p:cNvSpPr>
          <p:nvPr>
            <p:ph sz="half" idx="2"/>
          </p:nvPr>
        </p:nvSpPr>
        <p:spPr>
          <a:xfrm>
            <a:off x="838200" y="3311237"/>
            <a:ext cx="5181600" cy="484909"/>
          </a:xfrm>
        </p:spPr>
        <p:txBody>
          <a:bodyPr>
            <a:normAutofit/>
          </a:bodyPr>
          <a:lstStyle/>
          <a:p>
            <a:r>
              <a:rPr lang="es-EC" sz="2400" b="1" dirty="0"/>
              <a:t>Distribución de cargas en el sentido Y</a:t>
            </a:r>
            <a:r>
              <a:rPr lang="en-US" sz="2400" dirty="0"/>
              <a:t> </a:t>
            </a:r>
          </a:p>
        </p:txBody>
      </p:sp>
      <p:graphicFrame>
        <p:nvGraphicFramePr>
          <p:cNvPr id="7" name="Table 6"/>
          <p:cNvGraphicFramePr>
            <a:graphicFrameLocks noGrp="1"/>
          </p:cNvGraphicFramePr>
          <p:nvPr>
            <p:extLst>
              <p:ext uri="{D42A27DB-BD31-4B8C-83A1-F6EECF244321}">
                <p14:modId xmlns:p14="http://schemas.microsoft.com/office/powerpoint/2010/main" val="651728699"/>
              </p:ext>
            </p:extLst>
          </p:nvPr>
        </p:nvGraphicFramePr>
        <p:xfrm>
          <a:off x="1817773" y="1330830"/>
          <a:ext cx="9252006" cy="1920240"/>
        </p:xfrm>
        <a:graphic>
          <a:graphicData uri="http://schemas.openxmlformats.org/drawingml/2006/table">
            <a:tbl>
              <a:tblPr firstRow="1" firstCol="1" bandRow="1"/>
              <a:tblGrid>
                <a:gridCol w="1306603"/>
                <a:gridCol w="894702"/>
                <a:gridCol w="1007243"/>
                <a:gridCol w="1007243"/>
                <a:gridCol w="1007243"/>
                <a:gridCol w="1007243"/>
                <a:gridCol w="1007243"/>
                <a:gridCol w="1007243"/>
                <a:gridCol w="1007243"/>
              </a:tblGrid>
              <a:tr h="190500">
                <a:tc>
                  <a:txBody>
                    <a:bodyPr/>
                    <a:lstStyle/>
                    <a:p>
                      <a:pPr>
                        <a:lnSpc>
                          <a:spcPct val="107000"/>
                        </a:lnSpc>
                      </a:pPr>
                      <a:endParaRPr lang="en-US" sz="1200" dirty="0">
                        <a:effectLst/>
                        <a:latin typeface="Calibri"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pPr>
                      <a:endParaRPr lang="en-US" sz="1200" dirty="0">
                        <a:effectLst/>
                        <a:latin typeface="Calibri"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b="1" dirty="0">
                          <a:solidFill>
                            <a:srgbClr val="000000"/>
                          </a:solidFill>
                          <a:effectLst/>
                          <a:latin typeface="Arial" charset="0"/>
                          <a:ea typeface="Times New Roman" charset="0"/>
                          <a:cs typeface="Arial" charset="0"/>
                        </a:rPr>
                        <a:t>Eje A</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Eje B</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Eje C</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Eje D</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Eje E</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Eje F</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Eje G</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P (T)</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Eje 1</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-29.45</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-48.93</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-49.84</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-48.56</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-50.20</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-50.47</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-30.77</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algn="ctr">
                        <a:lnSpc>
                          <a:spcPct val="150000"/>
                        </a:lnSpc>
                        <a:spcAft>
                          <a:spcPts val="0"/>
                        </a:spcAft>
                      </a:pPr>
                      <a:r>
                        <a:rPr lang="es-EC" sz="1200" b="1">
                          <a:solidFill>
                            <a:srgbClr val="FF0000"/>
                          </a:solidFill>
                          <a:effectLst/>
                          <a:latin typeface="Arial" charset="0"/>
                          <a:ea typeface="Times New Roman" charset="0"/>
                          <a:cs typeface="Arial" charset="0"/>
                        </a:rPr>
                        <a:t>My (T-m)</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-10.39</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-10.08</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-9.79</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-9.93</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-9.99</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9.67</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10.00</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P (T)</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Eje 2</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-32.95</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-55.23</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-51.41</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-45.21</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-51.49</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-55.23</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-33.09</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algn="ctr">
                        <a:lnSpc>
                          <a:spcPct val="150000"/>
                        </a:lnSpc>
                        <a:spcAft>
                          <a:spcPts val="0"/>
                        </a:spcAft>
                      </a:pPr>
                      <a:r>
                        <a:rPr lang="es-EC" sz="1200" b="1">
                          <a:solidFill>
                            <a:srgbClr val="FF0000"/>
                          </a:solidFill>
                          <a:effectLst/>
                          <a:latin typeface="Arial" charset="0"/>
                          <a:ea typeface="Times New Roman" charset="0"/>
                          <a:cs typeface="Arial" charset="0"/>
                        </a:rPr>
                        <a:t>My (T-m)</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-10.18</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-9.78</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-9.47</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-9.63</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-9.75</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9.44</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9.85</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P (T)</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Eje 3</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-35.27</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-63.65</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-52.40</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-38.28</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-52.44</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-65.21</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-36.78</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algn="ctr">
                        <a:lnSpc>
                          <a:spcPct val="150000"/>
                        </a:lnSpc>
                        <a:spcAft>
                          <a:spcPts val="0"/>
                        </a:spcAft>
                      </a:pPr>
                      <a:r>
                        <a:rPr lang="es-EC" sz="1200" b="1">
                          <a:solidFill>
                            <a:srgbClr val="FF0000"/>
                          </a:solidFill>
                          <a:effectLst/>
                          <a:latin typeface="Arial" charset="0"/>
                          <a:ea typeface="Times New Roman" charset="0"/>
                          <a:cs typeface="Arial" charset="0"/>
                        </a:rPr>
                        <a:t>My (T-m)</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-9.89</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-9.45</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9.22</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-9.45</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-9.62</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9.19</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9.62</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8" name="TextBox 7"/>
          <p:cNvSpPr txBox="1"/>
          <p:nvPr/>
        </p:nvSpPr>
        <p:spPr>
          <a:xfrm>
            <a:off x="3726873" y="5140036"/>
            <a:ext cx="184731" cy="369332"/>
          </a:xfrm>
          <a:prstGeom prst="rect">
            <a:avLst/>
          </a:prstGeom>
          <a:noFill/>
        </p:spPr>
        <p:txBody>
          <a:bodyPr wrap="none" rtlCol="0">
            <a:spAutoFit/>
          </a:bodyPr>
          <a:lstStyle/>
          <a:p>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874343603"/>
              </p:ext>
            </p:extLst>
          </p:nvPr>
        </p:nvGraphicFramePr>
        <p:xfrm>
          <a:off x="1817773" y="3796147"/>
          <a:ext cx="9252005" cy="1920240"/>
        </p:xfrm>
        <a:graphic>
          <a:graphicData uri="http://schemas.openxmlformats.org/drawingml/2006/table">
            <a:tbl>
              <a:tblPr firstRow="1" firstCol="1" bandRow="1"/>
              <a:tblGrid>
                <a:gridCol w="1306602"/>
                <a:gridCol w="894702"/>
                <a:gridCol w="1007243"/>
                <a:gridCol w="1007243"/>
                <a:gridCol w="1007243"/>
                <a:gridCol w="1007243"/>
                <a:gridCol w="1007243"/>
                <a:gridCol w="1007243"/>
                <a:gridCol w="1007243"/>
              </a:tblGrid>
              <a:tr h="270277">
                <a:tc>
                  <a:txBody>
                    <a:bodyPr/>
                    <a:lstStyle/>
                    <a:p>
                      <a:pPr>
                        <a:lnSpc>
                          <a:spcPct val="107000"/>
                        </a:lnSpc>
                      </a:pPr>
                      <a:endParaRPr lang="en-US" sz="1200" dirty="0">
                        <a:effectLst/>
                        <a:latin typeface="Calibri" charset="0"/>
                      </a:endParaRPr>
                    </a:p>
                  </a:txBody>
                  <a:tcPr marL="68580" marR="68580" marT="0" marB="0" anchor="b">
                    <a:lnL>
                      <a:noFill/>
                    </a:lnL>
                    <a:lnR w="12700" cap="flat" cmpd="sng" algn="ctr">
                      <a:solidFill>
                        <a:srgbClr val="FFFFFF"/>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 </a:t>
                      </a:r>
                      <a:endParaRPr lang="en-US" sz="1200">
                        <a:effectLst/>
                        <a:latin typeface="Arial" charset="0"/>
                        <a:ea typeface="Gulim" charset="-127"/>
                        <a:cs typeface="Times New Roman" charset="0"/>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Eje A</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Eje B</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Eje C</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Eje D</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Eje E</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Eje F</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Eje G</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270277">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P (T)</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200" b="1" dirty="0">
                          <a:solidFill>
                            <a:srgbClr val="000000"/>
                          </a:solidFill>
                          <a:effectLst/>
                          <a:latin typeface="Arial" charset="0"/>
                          <a:ea typeface="Times New Roman" charset="0"/>
                          <a:cs typeface="Arial" charset="0"/>
                        </a:rPr>
                        <a:t>Eje 1</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-18.85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-31.32</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-31.90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-31.08</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-32.13</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-32.30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-19.69</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0277">
                <a:tc>
                  <a:txBody>
                    <a:bodyPr/>
                    <a:lstStyle/>
                    <a:p>
                      <a:pPr algn="ctr">
                        <a:lnSpc>
                          <a:spcPct val="150000"/>
                        </a:lnSpc>
                        <a:spcAft>
                          <a:spcPts val="0"/>
                        </a:spcAft>
                      </a:pPr>
                      <a:r>
                        <a:rPr lang="es-EC" sz="1200" b="1">
                          <a:solidFill>
                            <a:srgbClr val="0070C0"/>
                          </a:solidFill>
                          <a:effectLst/>
                          <a:latin typeface="Arial" charset="0"/>
                          <a:ea typeface="Times New Roman" charset="0"/>
                          <a:cs typeface="Arial" charset="0"/>
                        </a:rPr>
                        <a:t>Mx (T-m)</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-5.26</a:t>
                      </a:r>
                      <a:endParaRPr lang="en-US" sz="12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-6.03</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-6.50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7.23</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-8.04</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-9.28</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-9.95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0277">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P (T)</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Eje 2</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-21.09</a:t>
                      </a:r>
                      <a:endParaRPr lang="en-US" sz="12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-35.34</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-32.90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-28.93</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-32.95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-35.34</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-21.18</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0277">
                <a:tc>
                  <a:txBody>
                    <a:bodyPr/>
                    <a:lstStyle/>
                    <a:p>
                      <a:pPr algn="ctr">
                        <a:lnSpc>
                          <a:spcPct val="150000"/>
                        </a:lnSpc>
                        <a:spcAft>
                          <a:spcPts val="0"/>
                        </a:spcAft>
                      </a:pPr>
                      <a:r>
                        <a:rPr lang="es-EC" sz="1200" b="1">
                          <a:solidFill>
                            <a:srgbClr val="0070C0"/>
                          </a:solidFill>
                          <a:effectLst/>
                          <a:latin typeface="Arial" charset="0"/>
                          <a:ea typeface="Times New Roman" charset="0"/>
                          <a:cs typeface="Arial" charset="0"/>
                        </a:rPr>
                        <a:t>Mx (T-m)</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-5.33</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-6.01</a:t>
                      </a:r>
                      <a:endParaRPr lang="en-US" sz="12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-6.59</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-7.32</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-8.21</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-9.29</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-10.07</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0277">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P (T)</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Eje 3</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-22.57</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-40.73</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-33.53</a:t>
                      </a:r>
                      <a:endParaRPr lang="en-US" sz="12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-24.50</a:t>
                      </a:r>
                      <a:endParaRPr lang="en-US" sz="12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-33.56</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-41.73</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-23.54</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0277">
                <a:tc>
                  <a:txBody>
                    <a:bodyPr/>
                    <a:lstStyle/>
                    <a:p>
                      <a:pPr algn="ctr">
                        <a:lnSpc>
                          <a:spcPct val="150000"/>
                        </a:lnSpc>
                        <a:spcAft>
                          <a:spcPts val="0"/>
                        </a:spcAft>
                      </a:pPr>
                      <a:r>
                        <a:rPr lang="es-EC" sz="1200" b="1">
                          <a:solidFill>
                            <a:srgbClr val="0070C0"/>
                          </a:solidFill>
                          <a:effectLst/>
                          <a:latin typeface="Arial" charset="0"/>
                          <a:ea typeface="Times New Roman" charset="0"/>
                          <a:cs typeface="Arial" charset="0"/>
                        </a:rPr>
                        <a:t>Mx (T-m)</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-5.41</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-6.30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-6.59</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7.48</a:t>
                      </a:r>
                      <a:endParaRPr lang="en-US" sz="12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-8.36</a:t>
                      </a:r>
                      <a:endParaRPr lang="en-US" sz="12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-9.55</a:t>
                      </a:r>
                      <a:endParaRPr lang="en-US" sz="12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-10.09</a:t>
                      </a:r>
                      <a:endParaRPr lang="en-US" sz="12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9"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6"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7"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115</a:t>
            </a:r>
            <a:endParaRPr lang="es-ES" sz="2400" dirty="0">
              <a:ln>
                <a:solidFill>
                  <a:schemeClr val="tx1"/>
                </a:solidFill>
              </a:ln>
            </a:endParaRPr>
          </a:p>
        </p:txBody>
      </p:sp>
    </p:spTree>
    <p:extLst>
      <p:ext uri="{BB962C8B-B14F-4D97-AF65-F5344CB8AC3E}">
        <p14:creationId xmlns:p14="http://schemas.microsoft.com/office/powerpoint/2010/main" val="210512449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900545" y="941027"/>
                <a:ext cx="2244438" cy="1913010"/>
              </a:xfrm>
            </p:spPr>
            <p:style>
              <a:lnRef idx="2">
                <a:schemeClr val="accent3"/>
              </a:lnRef>
              <a:fillRef idx="1">
                <a:schemeClr val="lt1"/>
              </a:fillRef>
              <a:effectRef idx="0">
                <a:schemeClr val="accent3"/>
              </a:effectRef>
              <a:fontRef idx="minor">
                <a:schemeClr val="dk1"/>
              </a:fontRef>
            </p:style>
            <p:txBody>
              <a:bodyPr>
                <a:normAutofit lnSpcReduction="10000"/>
              </a:bodyPr>
              <a:lstStyle/>
              <a:p>
                <a:pPr marL="0" indent="0" algn="ctr">
                  <a:lnSpc>
                    <a:spcPct val="150000"/>
                  </a:lnSpc>
                  <a:buNone/>
                </a:pPr>
                <a:r>
                  <a:rPr lang="es-EC" sz="1200" b="1" i="1" smtClean="0">
                    <a:latin typeface="Arial" charset="0"/>
                    <a:ea typeface="Arial" charset="0"/>
                    <a:cs typeface="Arial" charset="0"/>
                  </a:rPr>
                  <a:t>DATOS:</a:t>
                </a:r>
              </a:p>
              <a:p>
                <a:pPr marL="0" indent="0" algn="ctr">
                  <a:lnSpc>
                    <a:spcPct val="150000"/>
                  </a:lnSpc>
                  <a:buNone/>
                </a:pPr>
                <a14:m>
                  <m:oMathPara xmlns:m="http://schemas.openxmlformats.org/officeDocument/2006/math">
                    <m:oMathParaPr>
                      <m:jc m:val="centerGroup"/>
                    </m:oMathParaPr>
                    <m:oMath xmlns:m="http://schemas.openxmlformats.org/officeDocument/2006/math">
                      <m:r>
                        <a:rPr lang="es-EC" sz="1200" b="1" i="1">
                          <a:latin typeface="Cambria Math" charset="0"/>
                          <a:ea typeface="Arial" charset="0"/>
                          <a:cs typeface="Arial" charset="0"/>
                        </a:rPr>
                        <m:t>𝒇</m:t>
                      </m:r>
                      <m:r>
                        <a:rPr lang="es-EC" sz="1200" b="1" i="1">
                          <a:latin typeface="Cambria Math" charset="0"/>
                          <a:ea typeface="Arial" charset="0"/>
                          <a:cs typeface="Arial" charset="0"/>
                        </a:rPr>
                        <m:t>′</m:t>
                      </m:r>
                      <m:r>
                        <a:rPr lang="es-EC" sz="1200" b="1" i="1">
                          <a:latin typeface="Cambria Math" charset="0"/>
                          <a:ea typeface="Arial" charset="0"/>
                          <a:cs typeface="Arial" charset="0"/>
                        </a:rPr>
                        <m:t>𝒄</m:t>
                      </m:r>
                      <m:r>
                        <a:rPr lang="es-EC" sz="1200" i="1">
                          <a:latin typeface="Cambria Math" charset="0"/>
                          <a:ea typeface="Arial" charset="0"/>
                          <a:cs typeface="Arial" charset="0"/>
                        </a:rPr>
                        <m:t>=210.00 </m:t>
                      </m:r>
                      <m:f>
                        <m:fPr>
                          <m:ctrlPr>
                            <a:rPr lang="en-US" sz="1200" i="1">
                              <a:latin typeface="Cambria Math" charset="0"/>
                              <a:ea typeface="Arial" charset="0"/>
                              <a:cs typeface="Arial" charset="0"/>
                            </a:rPr>
                          </m:ctrlPr>
                        </m:fPr>
                        <m:num>
                          <m:r>
                            <a:rPr lang="es-EC" sz="1200" i="1">
                              <a:latin typeface="Cambria Math" charset="0"/>
                              <a:ea typeface="Arial" charset="0"/>
                              <a:cs typeface="Arial" charset="0"/>
                            </a:rPr>
                            <m:t>𝑘𝑔</m:t>
                          </m:r>
                        </m:num>
                        <m:den>
                          <m:sSup>
                            <m:sSupPr>
                              <m:ctrlPr>
                                <a:rPr lang="en-US" sz="1200" i="1">
                                  <a:latin typeface="Cambria Math" charset="0"/>
                                  <a:ea typeface="Arial" charset="0"/>
                                  <a:cs typeface="Arial" charset="0"/>
                                </a:rPr>
                              </m:ctrlPr>
                            </m:sSupPr>
                            <m:e>
                              <m:r>
                                <a:rPr lang="es-EC" sz="1200" i="1">
                                  <a:latin typeface="Cambria Math" charset="0"/>
                                  <a:ea typeface="Arial" charset="0"/>
                                  <a:cs typeface="Arial" charset="0"/>
                                </a:rPr>
                                <m:t>𝑐𝑚</m:t>
                              </m:r>
                            </m:e>
                            <m:sup>
                              <m:r>
                                <a:rPr lang="es-EC" sz="1200" i="1">
                                  <a:latin typeface="Cambria Math" charset="0"/>
                                  <a:ea typeface="Arial" charset="0"/>
                                  <a:cs typeface="Arial" charset="0"/>
                                </a:rPr>
                                <m:t>2</m:t>
                              </m:r>
                            </m:sup>
                          </m:sSup>
                        </m:den>
                      </m:f>
                    </m:oMath>
                  </m:oMathPara>
                </a14:m>
                <a:endParaRPr lang="en-US" sz="1200" dirty="0">
                  <a:latin typeface="Arial" charset="0"/>
                  <a:ea typeface="Arial" charset="0"/>
                  <a:cs typeface="Arial" charset="0"/>
                </a:endParaRPr>
              </a:p>
              <a:p>
                <a:pPr marL="0" indent="0" algn="ctr">
                  <a:lnSpc>
                    <a:spcPct val="150000"/>
                  </a:lnSpc>
                  <a:buNone/>
                </a:pPr>
                <a14:m>
                  <m:oMathPara xmlns:m="http://schemas.openxmlformats.org/officeDocument/2006/math">
                    <m:oMathParaPr>
                      <m:jc m:val="centerGroup"/>
                    </m:oMathParaPr>
                    <m:oMath xmlns:m="http://schemas.openxmlformats.org/officeDocument/2006/math">
                      <m:r>
                        <a:rPr lang="es-EC" sz="1200" b="1" i="1">
                          <a:latin typeface="Cambria Math" charset="0"/>
                          <a:ea typeface="Arial" charset="0"/>
                          <a:cs typeface="Arial" charset="0"/>
                        </a:rPr>
                        <m:t>𝒇𝒚</m:t>
                      </m:r>
                      <m:r>
                        <a:rPr lang="es-EC" sz="1200" i="1">
                          <a:latin typeface="Cambria Math" charset="0"/>
                          <a:ea typeface="Arial" charset="0"/>
                          <a:cs typeface="Arial" charset="0"/>
                        </a:rPr>
                        <m:t>=4200.00 </m:t>
                      </m:r>
                      <m:f>
                        <m:fPr>
                          <m:ctrlPr>
                            <a:rPr lang="en-US" sz="1200" i="1">
                              <a:latin typeface="Cambria Math" charset="0"/>
                              <a:ea typeface="Arial" charset="0"/>
                              <a:cs typeface="Arial" charset="0"/>
                            </a:rPr>
                          </m:ctrlPr>
                        </m:fPr>
                        <m:num>
                          <m:r>
                            <a:rPr lang="es-EC" sz="1200" i="1">
                              <a:latin typeface="Cambria Math" charset="0"/>
                              <a:ea typeface="Arial" charset="0"/>
                              <a:cs typeface="Arial" charset="0"/>
                            </a:rPr>
                            <m:t>𝑘𝑔</m:t>
                          </m:r>
                        </m:num>
                        <m:den>
                          <m:sSup>
                            <m:sSupPr>
                              <m:ctrlPr>
                                <a:rPr lang="en-US" sz="1200" i="1">
                                  <a:latin typeface="Cambria Math" charset="0"/>
                                  <a:ea typeface="Arial" charset="0"/>
                                  <a:cs typeface="Arial" charset="0"/>
                                </a:rPr>
                              </m:ctrlPr>
                            </m:sSupPr>
                            <m:e>
                              <m:r>
                                <a:rPr lang="es-EC" sz="1200" i="1">
                                  <a:latin typeface="Cambria Math" charset="0"/>
                                  <a:ea typeface="Arial" charset="0"/>
                                  <a:cs typeface="Arial" charset="0"/>
                                </a:rPr>
                                <m:t>𝑐𝑚</m:t>
                              </m:r>
                            </m:e>
                            <m:sup>
                              <m:r>
                                <a:rPr lang="es-EC" sz="1200" i="1">
                                  <a:latin typeface="Cambria Math" charset="0"/>
                                  <a:ea typeface="Arial" charset="0"/>
                                  <a:cs typeface="Arial" charset="0"/>
                                </a:rPr>
                                <m:t>2</m:t>
                              </m:r>
                            </m:sup>
                          </m:sSup>
                        </m:den>
                      </m:f>
                    </m:oMath>
                  </m:oMathPara>
                </a14:m>
                <a:endParaRPr lang="en-US" sz="1200" dirty="0">
                  <a:latin typeface="Arial" charset="0"/>
                  <a:ea typeface="Arial" charset="0"/>
                  <a:cs typeface="Arial" charset="0"/>
                </a:endParaRPr>
              </a:p>
              <a:p>
                <a:pPr marL="0" indent="0" algn="ctr">
                  <a:lnSpc>
                    <a:spcPct val="150000"/>
                  </a:lnSpc>
                  <a:buNone/>
                </a:pPr>
                <a14:m>
                  <m:oMathPara xmlns:m="http://schemas.openxmlformats.org/officeDocument/2006/math">
                    <m:oMathParaPr>
                      <m:jc m:val="centerGroup"/>
                    </m:oMathParaPr>
                    <m:oMath xmlns:m="http://schemas.openxmlformats.org/officeDocument/2006/math">
                      <m:sSub>
                        <m:sSubPr>
                          <m:ctrlPr>
                            <a:rPr lang="en-US" sz="1200" b="1" i="1">
                              <a:latin typeface="Cambria Math" charset="0"/>
                              <a:ea typeface="Arial" charset="0"/>
                              <a:cs typeface="Arial" charset="0"/>
                            </a:rPr>
                          </m:ctrlPr>
                        </m:sSubPr>
                        <m:e>
                          <m:r>
                            <a:rPr lang="es-EC" sz="1200" b="1" i="1">
                              <a:latin typeface="Cambria Math" charset="0"/>
                              <a:ea typeface="Arial" charset="0"/>
                              <a:cs typeface="Arial" charset="0"/>
                            </a:rPr>
                            <m:t>𝝈</m:t>
                          </m:r>
                        </m:e>
                        <m:sub>
                          <m:r>
                            <a:rPr lang="es-EC" sz="1200" b="1" i="1">
                              <a:latin typeface="Cambria Math" charset="0"/>
                              <a:ea typeface="Arial" charset="0"/>
                              <a:cs typeface="Arial" charset="0"/>
                            </a:rPr>
                            <m:t>𝒔</m:t>
                          </m:r>
                        </m:sub>
                      </m:sSub>
                      <m:r>
                        <a:rPr lang="es-EC" sz="1200" i="1">
                          <a:latin typeface="Cambria Math" charset="0"/>
                          <a:ea typeface="Arial" charset="0"/>
                          <a:cs typeface="Arial" charset="0"/>
                        </a:rPr>
                        <m:t>=10.00 </m:t>
                      </m:r>
                      <m:f>
                        <m:fPr>
                          <m:ctrlPr>
                            <a:rPr lang="en-US" sz="1200" i="1">
                              <a:latin typeface="Cambria Math" charset="0"/>
                              <a:ea typeface="Arial" charset="0"/>
                              <a:cs typeface="Arial" charset="0"/>
                            </a:rPr>
                          </m:ctrlPr>
                        </m:fPr>
                        <m:num>
                          <m:r>
                            <a:rPr lang="es-EC" sz="1200" i="1">
                              <a:latin typeface="Cambria Math" charset="0"/>
                              <a:ea typeface="Arial" charset="0"/>
                              <a:cs typeface="Arial" charset="0"/>
                            </a:rPr>
                            <m:t>𝑇</m:t>
                          </m:r>
                        </m:num>
                        <m:den>
                          <m:sSup>
                            <m:sSupPr>
                              <m:ctrlPr>
                                <a:rPr lang="en-US" sz="1200" i="1">
                                  <a:latin typeface="Cambria Math" charset="0"/>
                                  <a:ea typeface="Arial" charset="0"/>
                                  <a:cs typeface="Arial" charset="0"/>
                                </a:rPr>
                              </m:ctrlPr>
                            </m:sSupPr>
                            <m:e>
                              <m:r>
                                <a:rPr lang="es-EC" sz="1200" i="1">
                                  <a:latin typeface="Cambria Math" charset="0"/>
                                  <a:ea typeface="Arial" charset="0"/>
                                  <a:cs typeface="Arial" charset="0"/>
                                </a:rPr>
                                <m:t>𝑚</m:t>
                              </m:r>
                            </m:e>
                            <m:sup>
                              <m:r>
                                <a:rPr lang="es-EC" sz="1200" i="1">
                                  <a:latin typeface="Cambria Math" charset="0"/>
                                  <a:ea typeface="Arial" charset="0"/>
                                  <a:cs typeface="Arial" charset="0"/>
                                </a:rPr>
                                <m:t>2</m:t>
                              </m:r>
                            </m:sup>
                          </m:sSup>
                        </m:den>
                      </m:f>
                    </m:oMath>
                  </m:oMathPara>
                </a14:m>
                <a:endParaRPr lang="en-US" sz="1800" dirty="0">
                  <a:latin typeface="Arial" charset="0"/>
                  <a:ea typeface="Arial" charset="0"/>
                  <a:cs typeface="Arial" charset="0"/>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900545" y="941027"/>
                <a:ext cx="2244438" cy="1913010"/>
              </a:xfrm>
              <a:blipFill rotWithShape="0">
                <a:blip r:embed="rId2"/>
                <a:stretch>
                  <a:fillRect/>
                </a:stretch>
              </a:blipFill>
            </p:spPr>
            <p:txBody>
              <a:bodyPr/>
              <a:lstStyle/>
              <a:p>
                <a:r>
                  <a:rPr lang="en-US">
                    <a:noFill/>
                  </a:rPr>
                  <a:t> </a:t>
                </a:r>
              </a:p>
            </p:txBody>
          </p:sp>
        </mc:Fallback>
      </mc:AlternateContent>
      <p:sp>
        <p:nvSpPr>
          <p:cNvPr id="5" name="Rectangle 4"/>
          <p:cNvSpPr/>
          <p:nvPr/>
        </p:nvSpPr>
        <p:spPr>
          <a:xfrm>
            <a:off x="2627015" y="20823"/>
            <a:ext cx="7387750" cy="646331"/>
          </a:xfrm>
          <a:prstGeom prst="rect">
            <a:avLst/>
          </a:prstGeom>
        </p:spPr>
        <p:txBody>
          <a:bodyPr wrap="square">
            <a:spAutoFit/>
          </a:bodyPr>
          <a:lstStyle/>
          <a:p>
            <a:pPr>
              <a:lnSpc>
                <a:spcPct val="150000"/>
              </a:lnSpc>
              <a:spcAft>
                <a:spcPts val="1000"/>
              </a:spcAft>
            </a:pPr>
            <a:r>
              <a:rPr lang="es-EC" sz="2400" b="1" dirty="0">
                <a:solidFill>
                  <a:srgbClr val="000000"/>
                </a:solidFill>
                <a:latin typeface="Arial" charset="0"/>
                <a:ea typeface="Times New Roman" charset="0"/>
                <a:cs typeface="Times New Roman" charset="0"/>
              </a:rPr>
              <a:t>Pre dimensionamiento viga de cimentación Eje A</a:t>
            </a:r>
            <a:endParaRPr lang="en-US" sz="2400" b="1" dirty="0">
              <a:solidFill>
                <a:srgbClr val="000000"/>
              </a:solidFill>
              <a:effectLst/>
              <a:latin typeface="Arial" charset="0"/>
              <a:ea typeface="Times New Roman" charset="0"/>
              <a:cs typeface="Times New Roman" charset="0"/>
            </a:endParaRPr>
          </a:p>
        </p:txBody>
      </p:sp>
      <p:pic>
        <p:nvPicPr>
          <p:cNvPr id="6" name="Imagen 543"/>
          <p:cNvPicPr>
            <a:picLocks noGrp="1"/>
          </p:cNvPicPr>
          <p:nvPr>
            <p:ph sz="half" idx="2"/>
          </p:nvPr>
        </p:nvPicPr>
        <p:blipFill>
          <a:blip r:embed="rId3"/>
          <a:stretch>
            <a:fillRect/>
          </a:stretch>
        </p:blipFill>
        <p:spPr>
          <a:xfrm>
            <a:off x="4502727" y="936375"/>
            <a:ext cx="5306291" cy="2073421"/>
          </a:xfrm>
          <a:prstGeom prst="rect">
            <a:avLst/>
          </a:prstGeom>
        </p:spPr>
      </p:pic>
      <p:sp>
        <p:nvSpPr>
          <p:cNvPr id="7" name="Rectangle 6"/>
          <p:cNvSpPr/>
          <p:nvPr/>
        </p:nvSpPr>
        <p:spPr>
          <a:xfrm>
            <a:off x="4710545" y="3009796"/>
            <a:ext cx="4445191" cy="307777"/>
          </a:xfrm>
          <a:prstGeom prst="rect">
            <a:avLst/>
          </a:prstGeom>
        </p:spPr>
        <p:txBody>
          <a:bodyPr wrap="none">
            <a:spAutoFit/>
          </a:bodyPr>
          <a:lstStyle/>
          <a:p>
            <a:r>
              <a:rPr lang="es-EC" sz="1400" b="1" dirty="0">
                <a:latin typeface="Arial" charset="0"/>
                <a:ea typeface="Gulim" charset="-127"/>
                <a:cs typeface="Times New Roman" charset="0"/>
              </a:rPr>
              <a:t>Cargas y momentos en viga de cimentación Eje A</a:t>
            </a:r>
            <a:r>
              <a:rPr lang="en-US" sz="1400" dirty="0"/>
              <a:t> </a:t>
            </a:r>
          </a:p>
        </p:txBody>
      </p:sp>
      <p:pic>
        <p:nvPicPr>
          <p:cNvPr id="8" name="Imagen 556"/>
          <p:cNvPicPr/>
          <p:nvPr/>
        </p:nvPicPr>
        <p:blipFill rotWithShape="1">
          <a:blip r:embed="rId4"/>
          <a:srcRect t="1600"/>
          <a:stretch/>
        </p:blipFill>
        <p:spPr bwMode="auto">
          <a:xfrm>
            <a:off x="4502727" y="3602182"/>
            <a:ext cx="5165628" cy="2147635"/>
          </a:xfrm>
          <a:prstGeom prst="rect">
            <a:avLst/>
          </a:prstGeom>
          <a:ln>
            <a:noFill/>
          </a:ln>
          <a:extLst>
            <a:ext uri="{53640926-AAD7-44D8-BBD7-CCE9431645EC}">
              <a14:shadowObscured xmlns:a14="http://schemas.microsoft.com/office/drawing/2010/main"/>
            </a:ext>
          </a:extLst>
        </p:spPr>
      </p:pic>
      <p:sp>
        <p:nvSpPr>
          <p:cNvPr id="9" name="Rectangle 8"/>
          <p:cNvSpPr/>
          <p:nvPr/>
        </p:nvSpPr>
        <p:spPr>
          <a:xfrm>
            <a:off x="5935826" y="5749817"/>
            <a:ext cx="2440092" cy="307777"/>
          </a:xfrm>
          <a:prstGeom prst="rect">
            <a:avLst/>
          </a:prstGeom>
        </p:spPr>
        <p:txBody>
          <a:bodyPr wrap="none">
            <a:spAutoFit/>
          </a:bodyPr>
          <a:lstStyle/>
          <a:p>
            <a:r>
              <a:rPr lang="es-EC" sz="1400" b="1" dirty="0">
                <a:latin typeface="Arial" charset="0"/>
                <a:ea typeface="Arial" charset="0"/>
                <a:cs typeface="Arial" charset="0"/>
              </a:rPr>
              <a:t>Ubicación de la resultante</a:t>
            </a:r>
            <a:r>
              <a:rPr lang="en-US" sz="1400" dirty="0">
                <a:latin typeface="Arial" charset="0"/>
                <a:ea typeface="Arial" charset="0"/>
                <a:cs typeface="Arial" charset="0"/>
              </a:rPr>
              <a:t> </a:t>
            </a:r>
          </a:p>
        </p:txBody>
      </p:sp>
      <p:sp>
        <p:nvSpPr>
          <p:cNvPr id="10"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6"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7"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116</a:t>
            </a:r>
            <a:endParaRPr lang="es-ES" sz="2400" dirty="0">
              <a:ln>
                <a:solidFill>
                  <a:schemeClr val="tx1"/>
                </a:solidFill>
              </a:ln>
            </a:endParaRPr>
          </a:p>
        </p:txBody>
      </p:sp>
    </p:spTree>
    <p:extLst>
      <p:ext uri="{BB962C8B-B14F-4D97-AF65-F5344CB8AC3E}">
        <p14:creationId xmlns:p14="http://schemas.microsoft.com/office/powerpoint/2010/main" val="14643580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602673" y="734291"/>
                <a:ext cx="5181600" cy="5387254"/>
              </a:xfrm>
            </p:spPr>
            <p:txBody>
              <a:bodyPr>
                <a:normAutofit fontScale="55000" lnSpcReduction="20000"/>
              </a:bodyPr>
              <a:lstStyle/>
              <a:p>
                <a:pPr marL="0" indent="0">
                  <a:lnSpc>
                    <a:spcPct val="160000"/>
                  </a:lnSpc>
                  <a:buNone/>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sz="2600" b="1" i="1">
                              <a:latin typeface="Cambria Math" charset="0"/>
                            </a:rPr>
                          </m:ctrlPr>
                        </m:naryPr>
                        <m:sub/>
                        <m:sup/>
                        <m:e>
                          <m:sSub>
                            <m:sSubPr>
                              <m:ctrlPr>
                                <a:rPr lang="en-US" sz="2600" b="1" i="1">
                                  <a:latin typeface="Cambria Math" charset="0"/>
                                </a:rPr>
                              </m:ctrlPr>
                            </m:sSubPr>
                            <m:e>
                              <m:r>
                                <a:rPr lang="es-ES" sz="2600" b="1" i="1">
                                  <a:latin typeface="Cambria Math" charset="0"/>
                                </a:rPr>
                                <m:t>𝑭</m:t>
                              </m:r>
                            </m:e>
                            <m:sub>
                              <m:r>
                                <a:rPr lang="es-ES" sz="2600" b="1" i="1">
                                  <a:latin typeface="Cambria Math" charset="0"/>
                                </a:rPr>
                                <m:t>𝒚</m:t>
                              </m:r>
                            </m:sub>
                          </m:sSub>
                          <m:r>
                            <a:rPr lang="es-ES" sz="2600" b="1" i="1">
                              <a:latin typeface="Cambria Math" charset="0"/>
                            </a:rPr>
                            <m:t>=</m:t>
                          </m:r>
                          <m:r>
                            <a:rPr lang="es-ES" sz="2600" b="1" i="1">
                              <a:latin typeface="Cambria Math" charset="0"/>
                            </a:rPr>
                            <m:t>𝟎</m:t>
                          </m:r>
                        </m:e>
                      </m:nary>
                    </m:oMath>
                  </m:oMathPara>
                </a14:m>
                <a:endParaRPr lang="en-US" sz="2600" dirty="0"/>
              </a:p>
              <a:p>
                <a:pPr marL="0" indent="0">
                  <a:lnSpc>
                    <a:spcPct val="160000"/>
                  </a:lnSpc>
                  <a:buNone/>
                </a:pPr>
                <a14:m>
                  <m:oMathPara xmlns:m="http://schemas.openxmlformats.org/officeDocument/2006/math">
                    <m:oMathParaPr>
                      <m:jc m:val="centerGroup"/>
                    </m:oMathParaPr>
                    <m:oMath xmlns:m="http://schemas.openxmlformats.org/officeDocument/2006/math">
                      <m:r>
                        <a:rPr lang="es-ES" sz="2600" i="1">
                          <a:latin typeface="Cambria Math" charset="0"/>
                        </a:rPr>
                        <m:t>−18.85−21.09−22.57+</m:t>
                      </m:r>
                      <m:r>
                        <a:rPr lang="es-ES" sz="2600" i="1">
                          <a:latin typeface="Cambria Math" charset="0"/>
                        </a:rPr>
                        <m:t>𝑅</m:t>
                      </m:r>
                      <m:r>
                        <a:rPr lang="es-ES" sz="2600" i="1">
                          <a:latin typeface="Cambria Math" charset="0"/>
                        </a:rPr>
                        <m:t>=0</m:t>
                      </m:r>
                    </m:oMath>
                  </m:oMathPara>
                </a14:m>
                <a:endParaRPr lang="en-US" sz="2600" dirty="0"/>
              </a:p>
              <a:p>
                <a:pPr marL="0" indent="0">
                  <a:lnSpc>
                    <a:spcPct val="160000"/>
                  </a:lnSpc>
                  <a:buNone/>
                </a:pPr>
                <a14:m>
                  <m:oMathPara xmlns:m="http://schemas.openxmlformats.org/officeDocument/2006/math">
                    <m:oMathParaPr>
                      <m:jc m:val="centerGroup"/>
                    </m:oMathParaPr>
                    <m:oMath xmlns:m="http://schemas.openxmlformats.org/officeDocument/2006/math">
                      <m:r>
                        <a:rPr lang="es-ES" sz="2600" i="1">
                          <a:latin typeface="Cambria Math" charset="0"/>
                        </a:rPr>
                        <m:t>𝑅</m:t>
                      </m:r>
                      <m:r>
                        <a:rPr lang="es-ES" sz="2600" i="1">
                          <a:latin typeface="Cambria Math" charset="0"/>
                        </a:rPr>
                        <m:t>=62.51 </m:t>
                      </m:r>
                      <m:r>
                        <a:rPr lang="es-ES" sz="2600" i="1">
                          <a:latin typeface="Cambria Math" charset="0"/>
                        </a:rPr>
                        <m:t>𝑇</m:t>
                      </m:r>
                    </m:oMath>
                  </m:oMathPara>
                </a14:m>
                <a:endParaRPr lang="en-US" sz="2600" dirty="0"/>
              </a:p>
              <a:p>
                <a:pPr marL="0" indent="0">
                  <a:lnSpc>
                    <a:spcPct val="160000"/>
                  </a:lnSpc>
                  <a:buNone/>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sz="2600" b="1" i="1">
                              <a:latin typeface="Cambria Math" charset="0"/>
                            </a:rPr>
                          </m:ctrlPr>
                        </m:naryPr>
                        <m:sub/>
                        <m:sup/>
                        <m:e>
                          <m:sSub>
                            <m:sSubPr>
                              <m:ctrlPr>
                                <a:rPr lang="en-US" sz="2600" b="1" i="1">
                                  <a:latin typeface="Cambria Math" charset="0"/>
                                </a:rPr>
                              </m:ctrlPr>
                            </m:sSubPr>
                            <m:e>
                              <m:r>
                                <a:rPr lang="es-ES" sz="2600" b="1" i="1">
                                  <a:latin typeface="Cambria Math" charset="0"/>
                                </a:rPr>
                                <m:t>𝑴</m:t>
                              </m:r>
                            </m:e>
                            <m:sub>
                              <m:r>
                                <a:rPr lang="es-ES" sz="2600" b="1" i="1">
                                  <a:latin typeface="Cambria Math" charset="0"/>
                                </a:rPr>
                                <m:t>𝟎</m:t>
                              </m:r>
                            </m:sub>
                          </m:sSub>
                          <m:r>
                            <a:rPr lang="es-ES" sz="2600" b="1" i="1">
                              <a:latin typeface="Cambria Math" charset="0"/>
                            </a:rPr>
                            <m:t>=</m:t>
                          </m:r>
                          <m:r>
                            <a:rPr lang="es-ES" sz="2600" b="1" i="1">
                              <a:latin typeface="Cambria Math" charset="0"/>
                            </a:rPr>
                            <m:t>𝟎</m:t>
                          </m:r>
                        </m:e>
                      </m:nary>
                    </m:oMath>
                  </m:oMathPara>
                </a14:m>
                <a:endParaRPr lang="en-US" sz="2600" dirty="0"/>
              </a:p>
              <a:p>
                <a:pPr marL="0" indent="0">
                  <a:lnSpc>
                    <a:spcPct val="160000"/>
                  </a:lnSpc>
                  <a:buNone/>
                </a:pPr>
                <a14:m>
                  <m:oMathPara xmlns:m="http://schemas.openxmlformats.org/officeDocument/2006/math">
                    <m:oMathParaPr>
                      <m:jc m:val="centerGroup"/>
                    </m:oMathParaPr>
                    <m:oMath xmlns:m="http://schemas.openxmlformats.org/officeDocument/2006/math">
                      <m:r>
                        <a:rPr lang="es-ES" sz="2600" i="1">
                          <a:latin typeface="Cambria Math" charset="0"/>
                        </a:rPr>
                        <m:t>−5.26−5.33−5.41−21.09∗3.1−22.57∗6.5+</m:t>
                      </m:r>
                      <m:r>
                        <a:rPr lang="es-ES" sz="2600" i="1">
                          <a:latin typeface="Cambria Math" charset="0"/>
                        </a:rPr>
                        <m:t>𝑅</m:t>
                      </m:r>
                      <m:r>
                        <a:rPr lang="es-ES" sz="2600" i="1">
                          <a:latin typeface="Cambria Math" charset="0"/>
                        </a:rPr>
                        <m:t>∗</m:t>
                      </m:r>
                      <m:r>
                        <a:rPr lang="es-ES" sz="2600" i="1">
                          <a:latin typeface="Cambria Math" charset="0"/>
                        </a:rPr>
                        <m:t>𝑋</m:t>
                      </m:r>
                      <m:r>
                        <a:rPr lang="es-ES" sz="2600" i="1">
                          <a:latin typeface="Cambria Math" charset="0"/>
                        </a:rPr>
                        <m:t>=0</m:t>
                      </m:r>
                    </m:oMath>
                  </m:oMathPara>
                </a14:m>
                <a:endParaRPr lang="en-US" sz="2600" dirty="0"/>
              </a:p>
              <a:p>
                <a:pPr marL="0" indent="0">
                  <a:lnSpc>
                    <a:spcPct val="160000"/>
                  </a:lnSpc>
                  <a:buNone/>
                </a:pPr>
                <a14:m>
                  <m:oMathPara xmlns:m="http://schemas.openxmlformats.org/officeDocument/2006/math">
                    <m:oMathParaPr>
                      <m:jc m:val="centerGroup"/>
                    </m:oMathParaPr>
                    <m:oMath xmlns:m="http://schemas.openxmlformats.org/officeDocument/2006/math">
                      <m:r>
                        <a:rPr lang="es-ES" sz="2600" i="1">
                          <a:latin typeface="Cambria Math" charset="0"/>
                        </a:rPr>
                        <m:t>228.084−62.51∗</m:t>
                      </m:r>
                      <m:r>
                        <a:rPr lang="es-ES" sz="2600" i="1">
                          <a:latin typeface="Cambria Math" charset="0"/>
                        </a:rPr>
                        <m:t>𝑋</m:t>
                      </m:r>
                      <m:r>
                        <a:rPr lang="es-ES" sz="2600" i="1">
                          <a:latin typeface="Cambria Math" charset="0"/>
                        </a:rPr>
                        <m:t>=0</m:t>
                      </m:r>
                    </m:oMath>
                  </m:oMathPara>
                </a14:m>
                <a:endParaRPr lang="en-US" sz="2600" dirty="0"/>
              </a:p>
              <a:p>
                <a:pPr marL="0" indent="0">
                  <a:lnSpc>
                    <a:spcPct val="160000"/>
                  </a:lnSpc>
                  <a:buNone/>
                </a:pPr>
                <a14:m>
                  <m:oMathPara xmlns:m="http://schemas.openxmlformats.org/officeDocument/2006/math">
                    <m:oMathParaPr>
                      <m:jc m:val="centerGroup"/>
                    </m:oMathParaPr>
                    <m:oMath xmlns:m="http://schemas.openxmlformats.org/officeDocument/2006/math">
                      <m:r>
                        <a:rPr lang="es-ES" sz="2600" i="1">
                          <a:latin typeface="Cambria Math" charset="0"/>
                        </a:rPr>
                        <m:t>𝑋</m:t>
                      </m:r>
                      <m:r>
                        <a:rPr lang="es-ES" sz="2600" i="1">
                          <a:latin typeface="Cambria Math" charset="0"/>
                        </a:rPr>
                        <m:t>=3.649 </m:t>
                      </m:r>
                      <m:r>
                        <a:rPr lang="es-ES" sz="2600" i="1">
                          <a:latin typeface="Cambria Math" charset="0"/>
                        </a:rPr>
                        <m:t>𝑚</m:t>
                      </m:r>
                    </m:oMath>
                  </m:oMathPara>
                </a14:m>
                <a:endParaRPr lang="en-US" sz="2600" dirty="0"/>
              </a:p>
              <a:p>
                <a:pPr marL="0" indent="0">
                  <a:lnSpc>
                    <a:spcPct val="160000"/>
                  </a:lnSpc>
                  <a:buNone/>
                </a:pPr>
                <a14:m>
                  <m:oMathPara xmlns:m="http://schemas.openxmlformats.org/officeDocument/2006/math">
                    <m:oMathParaPr>
                      <m:jc m:val="centerGroup"/>
                    </m:oMathParaPr>
                    <m:oMath xmlns:m="http://schemas.openxmlformats.org/officeDocument/2006/math">
                      <m:r>
                        <a:rPr lang="es-ES" sz="2600" i="1">
                          <a:latin typeface="Cambria Math" charset="0"/>
                        </a:rPr>
                        <m:t>𝑋</m:t>
                      </m:r>
                      <m:r>
                        <a:rPr lang="es-ES" sz="2600" i="1">
                          <a:latin typeface="Cambria Math" charset="0"/>
                        </a:rPr>
                        <m:t>+0.35 </m:t>
                      </m:r>
                      <m:r>
                        <a:rPr lang="es-ES" sz="2600" i="1">
                          <a:latin typeface="Cambria Math" charset="0"/>
                        </a:rPr>
                        <m:t>𝑚</m:t>
                      </m:r>
                      <m:r>
                        <a:rPr lang="es-ES" sz="2600" i="1">
                          <a:latin typeface="Cambria Math" charset="0"/>
                        </a:rPr>
                        <m:t>=6,5 </m:t>
                      </m:r>
                      <m:r>
                        <a:rPr lang="es-ES" sz="2600" i="1">
                          <a:latin typeface="Cambria Math" charset="0"/>
                        </a:rPr>
                        <m:t>𝑚</m:t>
                      </m:r>
                      <m:r>
                        <a:rPr lang="es-ES" sz="2600" i="1">
                          <a:latin typeface="Cambria Math" charset="0"/>
                        </a:rPr>
                        <m:t>−</m:t>
                      </m:r>
                      <m:r>
                        <a:rPr lang="es-ES" sz="2600" i="1">
                          <a:latin typeface="Cambria Math" charset="0"/>
                        </a:rPr>
                        <m:t>𝑋</m:t>
                      </m:r>
                      <m:r>
                        <a:rPr lang="es-ES" sz="2600" i="1">
                          <a:latin typeface="Cambria Math" charset="0"/>
                        </a:rPr>
                        <m:t>+0.35 </m:t>
                      </m:r>
                      <m:r>
                        <a:rPr lang="es-ES" sz="2600" i="1">
                          <a:latin typeface="Cambria Math" charset="0"/>
                        </a:rPr>
                        <m:t>𝑚</m:t>
                      </m:r>
                      <m:r>
                        <a:rPr lang="es-ES" sz="2600" i="1">
                          <a:latin typeface="Cambria Math" charset="0"/>
                        </a:rPr>
                        <m:t>+</m:t>
                      </m:r>
                      <m:r>
                        <a:rPr lang="es-ES" sz="2600" i="1">
                          <a:latin typeface="Cambria Math" charset="0"/>
                        </a:rPr>
                        <m:t>𝐿𝑣</m:t>
                      </m:r>
                    </m:oMath>
                  </m:oMathPara>
                </a14:m>
                <a:endParaRPr lang="en-US" sz="2600" dirty="0"/>
              </a:p>
              <a:p>
                <a:pPr marL="0" indent="0">
                  <a:lnSpc>
                    <a:spcPct val="160000"/>
                  </a:lnSpc>
                  <a:buNone/>
                </a:pPr>
                <a14:m>
                  <m:oMathPara xmlns:m="http://schemas.openxmlformats.org/officeDocument/2006/math">
                    <m:oMathParaPr>
                      <m:jc m:val="centerGroup"/>
                    </m:oMathParaPr>
                    <m:oMath xmlns:m="http://schemas.openxmlformats.org/officeDocument/2006/math">
                      <m:r>
                        <a:rPr lang="es-ES" sz="2600" i="1">
                          <a:latin typeface="Cambria Math" charset="0"/>
                        </a:rPr>
                        <m:t>𝐿𝑣</m:t>
                      </m:r>
                      <m:r>
                        <a:rPr lang="es-ES" sz="2600" i="1">
                          <a:latin typeface="Cambria Math" charset="0"/>
                        </a:rPr>
                        <m:t>=</m:t>
                      </m:r>
                      <m:r>
                        <a:rPr lang="es-ES" sz="2600" i="1">
                          <a:latin typeface="Cambria Math" charset="0"/>
                        </a:rPr>
                        <m:t>𝑋</m:t>
                      </m:r>
                      <m:r>
                        <a:rPr lang="es-ES" sz="2600" i="1">
                          <a:latin typeface="Cambria Math" charset="0"/>
                        </a:rPr>
                        <m:t>+0.35 </m:t>
                      </m:r>
                      <m:r>
                        <a:rPr lang="es-ES" sz="2600" i="1">
                          <a:latin typeface="Cambria Math" charset="0"/>
                        </a:rPr>
                        <m:t>𝑚</m:t>
                      </m:r>
                      <m:r>
                        <a:rPr lang="es-ES" sz="2600" i="1">
                          <a:latin typeface="Cambria Math" charset="0"/>
                        </a:rPr>
                        <m:t>−6.5 </m:t>
                      </m:r>
                      <m:r>
                        <a:rPr lang="es-ES" sz="2600" i="1">
                          <a:latin typeface="Cambria Math" charset="0"/>
                        </a:rPr>
                        <m:t>𝑚</m:t>
                      </m:r>
                      <m:r>
                        <a:rPr lang="es-ES" sz="2600" i="1">
                          <a:latin typeface="Cambria Math" charset="0"/>
                        </a:rPr>
                        <m:t>+</m:t>
                      </m:r>
                      <m:r>
                        <a:rPr lang="es-ES" sz="2600" i="1">
                          <a:latin typeface="Cambria Math" charset="0"/>
                        </a:rPr>
                        <m:t>𝑋</m:t>
                      </m:r>
                      <m:r>
                        <a:rPr lang="es-ES" sz="2600" i="1">
                          <a:latin typeface="Cambria Math" charset="0"/>
                        </a:rPr>
                        <m:t>−0.35 </m:t>
                      </m:r>
                      <m:r>
                        <a:rPr lang="es-ES" sz="2600" i="1">
                          <a:latin typeface="Cambria Math" charset="0"/>
                        </a:rPr>
                        <m:t>𝑚</m:t>
                      </m:r>
                    </m:oMath>
                  </m:oMathPara>
                </a14:m>
                <a:endParaRPr lang="en-US" sz="2600" dirty="0"/>
              </a:p>
              <a:p>
                <a:pPr marL="0" indent="0">
                  <a:lnSpc>
                    <a:spcPct val="160000"/>
                  </a:lnSpc>
                  <a:buNone/>
                </a:pPr>
                <a14:m>
                  <m:oMathPara xmlns:m="http://schemas.openxmlformats.org/officeDocument/2006/math">
                    <m:oMathParaPr>
                      <m:jc m:val="centerGroup"/>
                    </m:oMathParaPr>
                    <m:oMath xmlns:m="http://schemas.openxmlformats.org/officeDocument/2006/math">
                      <m:r>
                        <a:rPr lang="es-ES" sz="2600" i="1">
                          <a:latin typeface="Cambria Math" charset="0"/>
                        </a:rPr>
                        <m:t>𝐿𝑣</m:t>
                      </m:r>
                      <m:r>
                        <a:rPr lang="es-ES" sz="2600" i="1">
                          <a:latin typeface="Cambria Math" charset="0"/>
                        </a:rPr>
                        <m:t>=2∗</m:t>
                      </m:r>
                      <m:d>
                        <m:dPr>
                          <m:ctrlPr>
                            <a:rPr lang="en-US" sz="2600" i="1">
                              <a:latin typeface="Cambria Math" charset="0"/>
                            </a:rPr>
                          </m:ctrlPr>
                        </m:dPr>
                        <m:e>
                          <m:r>
                            <a:rPr lang="es-ES" sz="2600" i="1">
                              <a:latin typeface="Cambria Math" charset="0"/>
                            </a:rPr>
                            <m:t>3.649 </m:t>
                          </m:r>
                          <m:r>
                            <a:rPr lang="es-ES" sz="2600" i="1">
                              <a:latin typeface="Cambria Math" charset="0"/>
                            </a:rPr>
                            <m:t>𝑚</m:t>
                          </m:r>
                        </m:e>
                      </m:d>
                      <m:r>
                        <a:rPr lang="es-ES" sz="2600" i="1">
                          <a:latin typeface="Cambria Math" charset="0"/>
                        </a:rPr>
                        <m:t>−6.5 </m:t>
                      </m:r>
                      <m:r>
                        <a:rPr lang="es-ES" sz="2600" i="1">
                          <a:latin typeface="Cambria Math" charset="0"/>
                        </a:rPr>
                        <m:t>𝑚</m:t>
                      </m:r>
                    </m:oMath>
                  </m:oMathPara>
                </a14:m>
                <a:endParaRPr lang="en-US" sz="2600" dirty="0"/>
              </a:p>
              <a:p>
                <a:pPr marL="0" indent="0">
                  <a:lnSpc>
                    <a:spcPct val="160000"/>
                  </a:lnSpc>
                  <a:buNone/>
                </a:pPr>
                <a14:m>
                  <m:oMathPara xmlns:m="http://schemas.openxmlformats.org/officeDocument/2006/math">
                    <m:oMathParaPr>
                      <m:jc m:val="centerGroup"/>
                    </m:oMathParaPr>
                    <m:oMath xmlns:m="http://schemas.openxmlformats.org/officeDocument/2006/math">
                      <m:r>
                        <a:rPr lang="es-ES" sz="2600" i="1">
                          <a:latin typeface="Cambria Math" charset="0"/>
                        </a:rPr>
                        <m:t>𝐿𝑣</m:t>
                      </m:r>
                      <m:r>
                        <a:rPr lang="es-ES" sz="2600" i="1">
                          <a:latin typeface="Cambria Math" charset="0"/>
                        </a:rPr>
                        <m:t>=0.798 </m:t>
                      </m:r>
                      <m:r>
                        <a:rPr lang="es-ES" sz="2600" i="1">
                          <a:latin typeface="Cambria Math" charset="0"/>
                        </a:rPr>
                        <m:t>𝑚</m:t>
                      </m:r>
                    </m:oMath>
                  </m:oMathPara>
                </a14:m>
                <a:endParaRPr lang="en-US" sz="2600"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602673" y="734291"/>
                <a:ext cx="5181600" cy="5387254"/>
              </a:xfrm>
              <a:blipFill rotWithShape="0">
                <a:blip r:embed="rId2"/>
                <a:stretch>
                  <a:fillRect/>
                </a:stretch>
              </a:blipFill>
            </p:spPr>
            <p:txBody>
              <a:bodyPr/>
              <a:lstStyle/>
              <a:p>
                <a:r>
                  <a:rPr lang="en-US">
                    <a:noFill/>
                  </a:rPr>
                  <a:t> </a:t>
                </a:r>
              </a:p>
            </p:txBody>
          </p:sp>
        </mc:Fallback>
      </mc:AlternateContent>
      <p:pic>
        <p:nvPicPr>
          <p:cNvPr id="5" name="Imagen 562"/>
          <p:cNvPicPr>
            <a:picLocks noGrp="1"/>
          </p:cNvPicPr>
          <p:nvPr>
            <p:ph sz="half" idx="2"/>
          </p:nvPr>
        </p:nvPicPr>
        <p:blipFill>
          <a:blip r:embed="rId3"/>
          <a:stretch>
            <a:fillRect/>
          </a:stretch>
        </p:blipFill>
        <p:spPr>
          <a:xfrm>
            <a:off x="6199908" y="990301"/>
            <a:ext cx="5181600" cy="3184259"/>
          </a:xfrm>
          <a:prstGeom prst="rect">
            <a:avLst/>
          </a:prstGeom>
        </p:spPr>
      </p:pic>
      <p:sp>
        <p:nvSpPr>
          <p:cNvPr id="6" name="Rectangle 5"/>
          <p:cNvSpPr/>
          <p:nvPr/>
        </p:nvSpPr>
        <p:spPr>
          <a:xfrm>
            <a:off x="7522572" y="4311134"/>
            <a:ext cx="2536271" cy="338554"/>
          </a:xfrm>
          <a:prstGeom prst="rect">
            <a:avLst/>
          </a:prstGeom>
        </p:spPr>
        <p:txBody>
          <a:bodyPr wrap="none">
            <a:spAutoFit/>
          </a:bodyPr>
          <a:lstStyle/>
          <a:p>
            <a:pPr algn="ctr">
              <a:spcAft>
                <a:spcPts val="1000"/>
              </a:spcAft>
            </a:pPr>
            <a:r>
              <a:rPr lang="es-EC" sz="1600" b="1" i="1">
                <a:latin typeface="Arial" charset="0"/>
                <a:ea typeface="Gulim" charset="-127"/>
                <a:cs typeface="Times New Roman" charset="0"/>
              </a:rPr>
              <a:t>Longitud final de la viga</a:t>
            </a:r>
            <a:endParaRPr lang="en-US" sz="1050" i="1" dirty="0">
              <a:effectLst/>
              <a:latin typeface="Arial" charset="0"/>
              <a:ea typeface="Gulim" charset="-127"/>
              <a:cs typeface="Times New Roman" charset="0"/>
            </a:endParaRPr>
          </a:p>
        </p:txBody>
      </p:sp>
      <p:sp>
        <p:nvSpPr>
          <p:cNvPr id="7"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3"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4"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117</a:t>
            </a:r>
            <a:endParaRPr lang="es-ES" sz="2400" dirty="0">
              <a:ln>
                <a:solidFill>
                  <a:schemeClr val="tx1"/>
                </a:solidFill>
              </a:ln>
            </a:endParaRPr>
          </a:p>
        </p:txBody>
      </p:sp>
    </p:spTree>
    <p:extLst>
      <p:ext uri="{BB962C8B-B14F-4D97-AF65-F5344CB8AC3E}">
        <p14:creationId xmlns:p14="http://schemas.microsoft.com/office/powerpoint/2010/main" val="11390132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8982"/>
            <a:ext cx="3595255" cy="673962"/>
          </a:xfrm>
        </p:spPr>
        <p:txBody>
          <a:bodyPr>
            <a:normAutofit/>
          </a:bodyPr>
          <a:lstStyle/>
          <a:p>
            <a:pPr lvl="3"/>
            <a:r>
              <a:rPr lang="es-EC" sz="2800" b="1"/>
              <a:t>Área de fundación</a:t>
            </a:r>
            <a:endParaRPr lang="en-US" sz="2800" b="1" dirty="0"/>
          </a:p>
        </p:txBody>
      </p:sp>
      <mc:AlternateContent xmlns:mc="http://schemas.openxmlformats.org/markup-compatibility/2006">
        <mc:Choice xmlns:a14="http://schemas.microsoft.com/office/drawing/2010/main" Requires="a14">
          <p:sp>
            <p:nvSpPr>
              <p:cNvPr id="3" name="Content Placeholder 2"/>
              <p:cNvSpPr>
                <a:spLocks noGrp="1"/>
              </p:cNvSpPr>
              <p:nvPr>
                <p:ph sz="half" idx="1"/>
              </p:nvPr>
            </p:nvSpPr>
            <p:spPr>
              <a:xfrm>
                <a:off x="1184563" y="1717964"/>
                <a:ext cx="4481945" cy="3669290"/>
              </a:xfrm>
            </p:spPr>
            <p:txBody>
              <a:bodyPr>
                <a:normAutofit fontScale="55000" lnSpcReduction="20000"/>
              </a:bodyPr>
              <a:lstStyle/>
              <a:p>
                <a:pPr algn="just"/>
                <a:r>
                  <a:rPr lang="es-EC" sz="2900" dirty="0">
                    <a:latin typeface="Arial" charset="0"/>
                    <a:ea typeface="Arial" charset="0"/>
                    <a:cs typeface="Arial" charset="0"/>
                  </a:rPr>
                  <a:t>En este caso como estamos trabajando con las cargas últimas debemos ocupar la siguiente formula</a:t>
                </a:r>
                <a:r>
                  <a:rPr lang="es-EC" sz="2900" dirty="0" smtClean="0">
                    <a:latin typeface="Arial" charset="0"/>
                    <a:ea typeface="Arial" charset="0"/>
                    <a:cs typeface="Arial" charset="0"/>
                  </a:rPr>
                  <a:t>:</a:t>
                </a:r>
              </a:p>
              <a:p>
                <a:pPr marL="0" indent="0" algn="just">
                  <a:buNone/>
                </a:pPr>
                <a:endParaRPr lang="en-US" sz="2900" dirty="0">
                  <a:latin typeface="Arial" charset="0"/>
                  <a:ea typeface="Arial" charset="0"/>
                  <a:cs typeface="Arial" charset="0"/>
                </a:endParaRPr>
              </a:p>
              <a:p>
                <a:pPr marL="0" indent="0" algn="just">
                  <a:lnSpc>
                    <a:spcPct val="150000"/>
                  </a:lnSpc>
                  <a:buNone/>
                </a:pPr>
                <a14:m>
                  <m:oMathPara xmlns:m="http://schemas.openxmlformats.org/officeDocument/2006/math">
                    <m:oMathParaPr>
                      <m:jc m:val="centerGroup"/>
                    </m:oMathParaPr>
                    <m:oMath xmlns:m="http://schemas.openxmlformats.org/officeDocument/2006/math">
                      <m:sSub>
                        <m:sSubPr>
                          <m:ctrlPr>
                            <a:rPr lang="en-US" sz="2900" b="1" i="1">
                              <a:latin typeface="Arial" charset="0"/>
                              <a:ea typeface="Arial" charset="0"/>
                              <a:cs typeface="Arial" charset="0"/>
                            </a:rPr>
                          </m:ctrlPr>
                        </m:sSubPr>
                        <m:e>
                          <m:r>
                            <a:rPr lang="es-ES" sz="2900" b="1" i="1">
                              <a:latin typeface="Arial" charset="0"/>
                              <a:ea typeface="Arial" charset="0"/>
                              <a:cs typeface="Arial" charset="0"/>
                            </a:rPr>
                            <m:t>𝑷</m:t>
                          </m:r>
                        </m:e>
                        <m:sub>
                          <m:r>
                            <a:rPr lang="es-ES" sz="2900" b="1" i="1">
                              <a:latin typeface="Arial" charset="0"/>
                              <a:ea typeface="Arial" charset="0"/>
                              <a:cs typeface="Arial" charset="0"/>
                            </a:rPr>
                            <m:t>𝒖</m:t>
                          </m:r>
                        </m:sub>
                      </m:sSub>
                      <m:r>
                        <a:rPr lang="es-ES" sz="2900" b="1" i="1">
                          <a:latin typeface="Arial" charset="0"/>
                          <a:ea typeface="Arial" charset="0"/>
                          <a:cs typeface="Arial" charset="0"/>
                        </a:rPr>
                        <m:t>=</m:t>
                      </m:r>
                      <m:r>
                        <a:rPr lang="es-ES" sz="2900" b="1" i="1">
                          <a:latin typeface="Arial" charset="0"/>
                          <a:ea typeface="Arial" charset="0"/>
                          <a:cs typeface="Arial" charset="0"/>
                        </a:rPr>
                        <m:t>𝑹</m:t>
                      </m:r>
                    </m:oMath>
                  </m:oMathPara>
                </a14:m>
                <a:endParaRPr lang="en-US" sz="2900" dirty="0">
                  <a:latin typeface="Arial" charset="0"/>
                  <a:ea typeface="Arial" charset="0"/>
                  <a:cs typeface="Arial" charset="0"/>
                </a:endParaRPr>
              </a:p>
              <a:p>
                <a:pPr marL="0" indent="0" algn="just">
                  <a:lnSpc>
                    <a:spcPct val="150000"/>
                  </a:lnSpc>
                  <a:buNone/>
                </a:pPr>
                <a14:m>
                  <m:oMathPara xmlns:m="http://schemas.openxmlformats.org/officeDocument/2006/math">
                    <m:oMathParaPr>
                      <m:jc m:val="centerGroup"/>
                    </m:oMathParaPr>
                    <m:oMath xmlns:m="http://schemas.openxmlformats.org/officeDocument/2006/math">
                      <m:sSub>
                        <m:sSubPr>
                          <m:ctrlPr>
                            <a:rPr lang="en-US" sz="2900" i="1">
                              <a:latin typeface="Arial" charset="0"/>
                              <a:ea typeface="Arial" charset="0"/>
                              <a:cs typeface="Arial" charset="0"/>
                            </a:rPr>
                          </m:ctrlPr>
                        </m:sSubPr>
                        <m:e>
                          <m:r>
                            <a:rPr lang="es-ES" sz="2900" i="1">
                              <a:latin typeface="Arial" charset="0"/>
                              <a:ea typeface="Arial" charset="0"/>
                              <a:cs typeface="Arial" charset="0"/>
                            </a:rPr>
                            <m:t>𝑃</m:t>
                          </m:r>
                        </m:e>
                        <m:sub>
                          <m:r>
                            <a:rPr lang="es-ES" sz="2900" i="1">
                              <a:latin typeface="Arial" charset="0"/>
                              <a:ea typeface="Arial" charset="0"/>
                              <a:cs typeface="Arial" charset="0"/>
                            </a:rPr>
                            <m:t>𝑢</m:t>
                          </m:r>
                        </m:sub>
                      </m:sSub>
                      <m:r>
                        <a:rPr lang="es-ES" sz="2900" i="1">
                          <a:latin typeface="Arial" charset="0"/>
                          <a:ea typeface="Arial" charset="0"/>
                          <a:cs typeface="Arial" charset="0"/>
                        </a:rPr>
                        <m:t>=62.51  </m:t>
                      </m:r>
                      <m:r>
                        <a:rPr lang="es-ES" sz="2900" i="1">
                          <a:latin typeface="Arial" charset="0"/>
                          <a:ea typeface="Arial" charset="0"/>
                          <a:cs typeface="Arial" charset="0"/>
                        </a:rPr>
                        <m:t>𝑇</m:t>
                      </m:r>
                    </m:oMath>
                  </m:oMathPara>
                </a14:m>
                <a:endParaRPr lang="en-US" sz="2900" dirty="0">
                  <a:latin typeface="Arial" charset="0"/>
                  <a:ea typeface="Arial" charset="0"/>
                  <a:cs typeface="Arial" charset="0"/>
                </a:endParaRPr>
              </a:p>
              <a:p>
                <a:pPr marL="0" indent="0" algn="just">
                  <a:lnSpc>
                    <a:spcPct val="150000"/>
                  </a:lnSpc>
                  <a:buNone/>
                </a:pPr>
                <a14:m>
                  <m:oMathPara xmlns:m="http://schemas.openxmlformats.org/officeDocument/2006/math">
                    <m:oMathParaPr>
                      <m:jc m:val="centerGroup"/>
                    </m:oMathParaPr>
                    <m:oMath xmlns:m="http://schemas.openxmlformats.org/officeDocument/2006/math">
                      <m:sSub>
                        <m:sSubPr>
                          <m:ctrlPr>
                            <a:rPr lang="en-US" sz="2900" b="1" i="1">
                              <a:latin typeface="Arial" charset="0"/>
                              <a:ea typeface="Arial" charset="0"/>
                              <a:cs typeface="Arial" charset="0"/>
                            </a:rPr>
                          </m:ctrlPr>
                        </m:sSubPr>
                        <m:e>
                          <m:r>
                            <a:rPr lang="es-ES" sz="2900" b="1" i="1">
                              <a:latin typeface="Arial" charset="0"/>
                              <a:ea typeface="Arial" charset="0"/>
                              <a:cs typeface="Arial" charset="0"/>
                            </a:rPr>
                            <m:t>𝑨</m:t>
                          </m:r>
                        </m:e>
                        <m:sub>
                          <m:r>
                            <a:rPr lang="es-ES" sz="2900" b="1" i="1">
                              <a:latin typeface="Arial" charset="0"/>
                              <a:ea typeface="Arial" charset="0"/>
                              <a:cs typeface="Arial" charset="0"/>
                            </a:rPr>
                            <m:t>𝒇</m:t>
                          </m:r>
                        </m:sub>
                      </m:sSub>
                      <m:r>
                        <a:rPr lang="es-ES" sz="2900" b="1" i="1">
                          <a:latin typeface="Arial" charset="0"/>
                          <a:ea typeface="Arial" charset="0"/>
                          <a:cs typeface="Arial" charset="0"/>
                        </a:rPr>
                        <m:t>=</m:t>
                      </m:r>
                      <m:f>
                        <m:fPr>
                          <m:ctrlPr>
                            <a:rPr lang="en-US" sz="2900" b="1" i="1">
                              <a:latin typeface="Arial" charset="0"/>
                              <a:ea typeface="Arial" charset="0"/>
                              <a:cs typeface="Arial" charset="0"/>
                            </a:rPr>
                          </m:ctrlPr>
                        </m:fPr>
                        <m:num>
                          <m:sSub>
                            <m:sSubPr>
                              <m:ctrlPr>
                                <a:rPr lang="en-US" sz="2900" b="1" i="1">
                                  <a:latin typeface="Arial" charset="0"/>
                                  <a:ea typeface="Arial" charset="0"/>
                                  <a:cs typeface="Arial" charset="0"/>
                                </a:rPr>
                              </m:ctrlPr>
                            </m:sSubPr>
                            <m:e>
                              <m:r>
                                <a:rPr lang="es-ES" sz="2900" b="1" i="1">
                                  <a:latin typeface="Arial" charset="0"/>
                                  <a:ea typeface="Arial" charset="0"/>
                                  <a:cs typeface="Arial" charset="0"/>
                                </a:rPr>
                                <m:t>𝑷</m:t>
                              </m:r>
                            </m:e>
                            <m:sub>
                              <m:r>
                                <a:rPr lang="es-ES" sz="2900" b="1" i="1">
                                  <a:latin typeface="Arial" charset="0"/>
                                  <a:ea typeface="Arial" charset="0"/>
                                  <a:cs typeface="Arial" charset="0"/>
                                </a:rPr>
                                <m:t>𝒖</m:t>
                              </m:r>
                            </m:sub>
                          </m:sSub>
                        </m:num>
                        <m:den>
                          <m:sSub>
                            <m:sSubPr>
                              <m:ctrlPr>
                                <a:rPr lang="en-US" sz="2900" b="1" i="1">
                                  <a:latin typeface="Arial" charset="0"/>
                                  <a:ea typeface="Arial" charset="0"/>
                                  <a:cs typeface="Arial" charset="0"/>
                                </a:rPr>
                              </m:ctrlPr>
                            </m:sSubPr>
                            <m:e>
                              <m:r>
                                <a:rPr lang="es-ES" sz="2900" b="1" i="1">
                                  <a:latin typeface="Arial" charset="0"/>
                                  <a:ea typeface="Arial" charset="0"/>
                                  <a:cs typeface="Arial" charset="0"/>
                                </a:rPr>
                                <m:t>𝟏</m:t>
                              </m:r>
                              <m:r>
                                <a:rPr lang="es-ES" sz="2900" b="1" i="1">
                                  <a:latin typeface="Arial" charset="0"/>
                                  <a:ea typeface="Arial" charset="0"/>
                                  <a:cs typeface="Arial" charset="0"/>
                                </a:rPr>
                                <m:t>.</m:t>
                              </m:r>
                              <m:r>
                                <a:rPr lang="es-ES" sz="2900" b="1" i="1">
                                  <a:latin typeface="Arial" charset="0"/>
                                  <a:ea typeface="Arial" charset="0"/>
                                  <a:cs typeface="Arial" charset="0"/>
                                </a:rPr>
                                <m:t>𝟑</m:t>
                              </m:r>
                              <m:r>
                                <a:rPr lang="es-ES" sz="2900" b="1" i="1">
                                  <a:latin typeface="Arial" charset="0"/>
                                  <a:ea typeface="Arial" charset="0"/>
                                  <a:cs typeface="Arial" charset="0"/>
                                </a:rPr>
                                <m:t>∗</m:t>
                              </m:r>
                              <m:r>
                                <a:rPr lang="es-ES" sz="2900" b="1" i="1">
                                  <a:latin typeface="Arial" charset="0"/>
                                  <a:ea typeface="Arial" charset="0"/>
                                  <a:cs typeface="Arial" charset="0"/>
                                </a:rPr>
                                <m:t>𝝈</m:t>
                              </m:r>
                            </m:e>
                            <m:sub>
                              <m:r>
                                <a:rPr lang="es-ES" sz="2900" b="1" i="1">
                                  <a:latin typeface="Arial" charset="0"/>
                                  <a:ea typeface="Arial" charset="0"/>
                                  <a:cs typeface="Arial" charset="0"/>
                                </a:rPr>
                                <m:t>𝒔</m:t>
                              </m:r>
                            </m:sub>
                          </m:sSub>
                        </m:den>
                      </m:f>
                    </m:oMath>
                  </m:oMathPara>
                </a14:m>
                <a:endParaRPr lang="en-US" sz="2900" dirty="0" smtClean="0">
                  <a:latin typeface="Arial" charset="0"/>
                  <a:ea typeface="Arial" charset="0"/>
                  <a:cs typeface="Arial" charset="0"/>
                </a:endParaRPr>
              </a:p>
              <a:p>
                <a:pPr marL="0" indent="0" algn="just">
                  <a:lnSpc>
                    <a:spcPct val="150000"/>
                  </a:lnSpc>
                  <a:buNone/>
                </a:pPr>
                <a:endParaRPr lang="en-US" sz="2900" dirty="0">
                  <a:latin typeface="Arial" charset="0"/>
                  <a:ea typeface="Arial" charset="0"/>
                  <a:cs typeface="Arial" charset="0"/>
                </a:endParaRPr>
              </a:p>
              <a:p>
                <a:pPr marL="0" indent="0" algn="just">
                  <a:buNone/>
                </a:pPr>
                <a:r>
                  <a:rPr lang="es-ES" sz="2900" b="1" dirty="0">
                    <a:latin typeface="Arial" charset="0"/>
                    <a:ea typeface="Arial" charset="0"/>
                    <a:cs typeface="Arial" charset="0"/>
                  </a:rPr>
                  <a:t>Nota: </a:t>
                </a:r>
                <a:r>
                  <a:rPr lang="es-ES" sz="2900" dirty="0">
                    <a:latin typeface="Arial" charset="0"/>
                    <a:ea typeface="Arial" charset="0"/>
                    <a:cs typeface="Arial" charset="0"/>
                  </a:rPr>
                  <a:t>No se divide para 1.30 ya que las cargas fueron tomadas de la envolvente del programa</a:t>
                </a:r>
                <a:endParaRPr lang="en-US" sz="2900" dirty="0">
                  <a:latin typeface="Arial" charset="0"/>
                  <a:ea typeface="Arial" charset="0"/>
                  <a:cs typeface="Arial" charset="0"/>
                </a:endParaRPr>
              </a:p>
              <a:p>
                <a:endParaRPr lang="en-US" sz="400" dirty="0">
                  <a:latin typeface="Arial" charset="0"/>
                  <a:ea typeface="Arial" charset="0"/>
                  <a:cs typeface="Arial" charset="0"/>
                </a:endParaRPr>
              </a:p>
            </p:txBody>
          </p:sp>
        </mc:Choice>
        <mc:Fallback>
          <p:sp>
            <p:nvSpPr>
              <p:cNvPr id="3" name="Content Placeholder 2"/>
              <p:cNvSpPr>
                <a:spLocks noGrp="1" noRot="1" noChangeAspect="1" noMove="1" noResize="1" noEditPoints="1" noAdjustHandles="1" noChangeArrowheads="1" noChangeShapeType="1" noTextEdit="1"/>
              </p:cNvSpPr>
              <p:nvPr>
                <p:ph sz="half" idx="1"/>
              </p:nvPr>
            </p:nvSpPr>
            <p:spPr>
              <a:xfrm>
                <a:off x="1184563" y="1717964"/>
                <a:ext cx="4481945" cy="3669290"/>
              </a:xfrm>
              <a:blipFill rotWithShape="0">
                <a:blip r:embed="rId2"/>
                <a:stretch>
                  <a:fillRect l="-679" t="-2326" r="-6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Content Placeholder 3"/>
              <p:cNvSpPr>
                <a:spLocks noGrp="1"/>
              </p:cNvSpPr>
              <p:nvPr>
                <p:ph sz="half" idx="2"/>
              </p:nvPr>
            </p:nvSpPr>
            <p:spPr>
              <a:xfrm>
                <a:off x="6172200" y="1717964"/>
                <a:ext cx="5181600" cy="4458999"/>
              </a:xfrm>
            </p:spPr>
            <p:txBody>
              <a:bodyPr>
                <a:normAutofit fontScale="55000" lnSpcReduction="20000"/>
              </a:bodyPr>
              <a:lstStyle/>
              <a:p>
                <a:pPr marL="0" indent="0">
                  <a:lnSpc>
                    <a:spcPct val="220000"/>
                  </a:lnSpc>
                  <a:buNone/>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s-ES" i="1">
                              <a:latin typeface="Cambria Math" charset="0"/>
                            </a:rPr>
                            <m:t>𝐴</m:t>
                          </m:r>
                        </m:e>
                        <m:sub>
                          <m:r>
                            <a:rPr lang="es-ES" i="1">
                              <a:latin typeface="Cambria Math" charset="0"/>
                            </a:rPr>
                            <m:t>𝑓</m:t>
                          </m:r>
                        </m:sub>
                      </m:sSub>
                      <m:r>
                        <a:rPr lang="es-ES" i="1">
                          <a:latin typeface="Cambria Math" charset="0"/>
                        </a:rPr>
                        <m:t>=</m:t>
                      </m:r>
                      <m:f>
                        <m:fPr>
                          <m:ctrlPr>
                            <a:rPr lang="en-US" i="1">
                              <a:latin typeface="Cambria Math" charset="0"/>
                            </a:rPr>
                          </m:ctrlPr>
                        </m:fPr>
                        <m:num>
                          <m:r>
                            <a:rPr lang="es-ES" i="1">
                              <a:latin typeface="Cambria Math" charset="0"/>
                            </a:rPr>
                            <m:t>62.51  </m:t>
                          </m:r>
                          <m:r>
                            <a:rPr lang="es-ES" i="1">
                              <a:latin typeface="Cambria Math" charset="0"/>
                            </a:rPr>
                            <m:t>𝑇</m:t>
                          </m:r>
                        </m:num>
                        <m:den>
                          <m:r>
                            <a:rPr lang="es-ES" i="1">
                              <a:latin typeface="Cambria Math" charset="0"/>
                            </a:rPr>
                            <m:t>10 </m:t>
                          </m:r>
                          <m:r>
                            <a:rPr lang="es-ES" i="1">
                              <a:latin typeface="Cambria Math" charset="0"/>
                            </a:rPr>
                            <m:t>𝑇</m:t>
                          </m:r>
                          <m:r>
                            <a:rPr lang="es-ES" i="1">
                              <a:latin typeface="Cambria Math" charset="0"/>
                            </a:rPr>
                            <m:t>/</m:t>
                          </m:r>
                          <m:sSup>
                            <m:sSupPr>
                              <m:ctrlPr>
                                <a:rPr lang="en-US" i="1">
                                  <a:latin typeface="Cambria Math" charset="0"/>
                                </a:rPr>
                              </m:ctrlPr>
                            </m:sSupPr>
                            <m:e>
                              <m:r>
                                <a:rPr lang="es-ES" i="1">
                                  <a:latin typeface="Cambria Math" charset="0"/>
                                </a:rPr>
                                <m:t>𝑚</m:t>
                              </m:r>
                            </m:e>
                            <m:sup>
                              <m:r>
                                <a:rPr lang="es-ES" i="1">
                                  <a:latin typeface="Cambria Math" charset="0"/>
                                </a:rPr>
                                <m:t>2</m:t>
                              </m:r>
                            </m:sup>
                          </m:sSup>
                        </m:den>
                      </m:f>
                    </m:oMath>
                  </m:oMathPara>
                </a14:m>
                <a:endParaRPr lang="en-US" dirty="0"/>
              </a:p>
              <a:p>
                <a:pPr marL="0" indent="0">
                  <a:lnSpc>
                    <a:spcPct val="220000"/>
                  </a:lnSpc>
                  <a:buNone/>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s-ES" i="1">
                              <a:latin typeface="Cambria Math" charset="0"/>
                            </a:rPr>
                            <m:t>𝐴</m:t>
                          </m:r>
                        </m:e>
                        <m:sub>
                          <m:r>
                            <a:rPr lang="es-ES" i="1">
                              <a:latin typeface="Cambria Math" charset="0"/>
                            </a:rPr>
                            <m:t>𝑓</m:t>
                          </m:r>
                        </m:sub>
                      </m:sSub>
                      <m:r>
                        <a:rPr lang="es-ES" i="1">
                          <a:latin typeface="Cambria Math" charset="0"/>
                        </a:rPr>
                        <m:t>=6.25 </m:t>
                      </m:r>
                      <m:sSup>
                        <m:sSupPr>
                          <m:ctrlPr>
                            <a:rPr lang="en-US" i="1">
                              <a:latin typeface="Cambria Math" charset="0"/>
                            </a:rPr>
                          </m:ctrlPr>
                        </m:sSupPr>
                        <m:e>
                          <m:r>
                            <a:rPr lang="es-ES" i="1">
                              <a:latin typeface="Cambria Math" charset="0"/>
                            </a:rPr>
                            <m:t>𝑚</m:t>
                          </m:r>
                        </m:e>
                        <m:sup>
                          <m:r>
                            <a:rPr lang="es-ES" i="1">
                              <a:latin typeface="Cambria Math" charset="0"/>
                            </a:rPr>
                            <m:t>2</m:t>
                          </m:r>
                        </m:sup>
                      </m:sSup>
                    </m:oMath>
                  </m:oMathPara>
                </a14:m>
                <a:endParaRPr lang="en-US" dirty="0"/>
              </a:p>
              <a:p>
                <a:pPr marL="0" indent="0">
                  <a:lnSpc>
                    <a:spcPct val="220000"/>
                  </a:lnSpc>
                  <a:buNone/>
                </a:pPr>
                <a14:m>
                  <m:oMathPara xmlns:m="http://schemas.openxmlformats.org/officeDocument/2006/math">
                    <m:oMathParaPr>
                      <m:jc m:val="centerGroup"/>
                    </m:oMathParaPr>
                    <m:oMath xmlns:m="http://schemas.openxmlformats.org/officeDocument/2006/math">
                      <m:sSub>
                        <m:sSubPr>
                          <m:ctrlPr>
                            <a:rPr lang="en-US" sz="2200" b="1" i="1">
                              <a:latin typeface="Cambria Math" charset="0"/>
                            </a:rPr>
                          </m:ctrlPr>
                        </m:sSubPr>
                        <m:e>
                          <m:r>
                            <a:rPr lang="es-ES" sz="2200" b="1" i="1">
                              <a:latin typeface="Cambria Math" charset="0"/>
                            </a:rPr>
                            <m:t>𝑳</m:t>
                          </m:r>
                        </m:e>
                        <m:sub>
                          <m:r>
                            <a:rPr lang="es-ES" sz="2200" b="1" i="1">
                              <a:latin typeface="Cambria Math" charset="0"/>
                            </a:rPr>
                            <m:t>𝑹𝑬𝑨𝑳</m:t>
                          </m:r>
                        </m:sub>
                      </m:sSub>
                      <m:r>
                        <a:rPr lang="es-ES" sz="2200" b="1" i="1">
                          <a:latin typeface="Cambria Math" charset="0"/>
                        </a:rPr>
                        <m:t>=</m:t>
                      </m:r>
                      <m:r>
                        <a:rPr lang="es-ES" sz="2200" b="1" i="1">
                          <a:latin typeface="Cambria Math" charset="0"/>
                        </a:rPr>
                        <m:t>𝑳</m:t>
                      </m:r>
                      <m:r>
                        <a:rPr lang="es-ES" sz="2200" b="1" i="1">
                          <a:latin typeface="Cambria Math" charset="0"/>
                        </a:rPr>
                        <m:t>+</m:t>
                      </m:r>
                      <m:f>
                        <m:fPr>
                          <m:ctrlPr>
                            <a:rPr lang="en-US" sz="2200" b="1" i="1">
                              <a:latin typeface="Cambria Math" charset="0"/>
                            </a:rPr>
                          </m:ctrlPr>
                        </m:fPr>
                        <m:num>
                          <m:r>
                            <a:rPr lang="es-ES" sz="2200" b="1" i="1">
                              <a:latin typeface="Cambria Math" charset="0"/>
                            </a:rPr>
                            <m:t>𝒂𝒏𝒄𝒉𝒐</m:t>
                          </m:r>
                          <m:r>
                            <a:rPr lang="es-ES" sz="2200" b="1" i="1">
                              <a:latin typeface="Cambria Math" charset="0"/>
                            </a:rPr>
                            <m:t> </m:t>
                          </m:r>
                          <m:r>
                            <a:rPr lang="es-ES" sz="2200" b="1" i="1">
                              <a:latin typeface="Cambria Math" charset="0"/>
                            </a:rPr>
                            <m:t>𝒄𝒐𝒍</m:t>
                          </m:r>
                          <m:r>
                            <a:rPr lang="es-ES" sz="2200" b="1" i="1">
                              <a:latin typeface="Cambria Math" charset="0"/>
                            </a:rPr>
                            <m:t> </m:t>
                          </m:r>
                          <m:r>
                            <a:rPr lang="es-ES" sz="2200" b="1" i="1">
                              <a:latin typeface="Cambria Math" charset="0"/>
                            </a:rPr>
                            <m:t>𝒆𝒋𝒆</m:t>
                          </m:r>
                          <m:r>
                            <a:rPr lang="es-ES" sz="2200" b="1" i="1">
                              <a:latin typeface="Cambria Math" charset="0"/>
                            </a:rPr>
                            <m:t> </m:t>
                          </m:r>
                          <m:r>
                            <a:rPr lang="es-ES" sz="2200" b="1" i="1">
                              <a:latin typeface="Cambria Math" charset="0"/>
                            </a:rPr>
                            <m:t>𝑨</m:t>
                          </m:r>
                        </m:num>
                        <m:den>
                          <m:r>
                            <a:rPr lang="es-ES" sz="2200" b="1" i="1">
                              <a:latin typeface="Cambria Math" charset="0"/>
                            </a:rPr>
                            <m:t>𝟐</m:t>
                          </m:r>
                        </m:den>
                      </m:f>
                      <m:r>
                        <a:rPr lang="es-ES" sz="2200" b="1" i="1">
                          <a:latin typeface="Cambria Math" charset="0"/>
                        </a:rPr>
                        <m:t>+</m:t>
                      </m:r>
                      <m:r>
                        <a:rPr lang="es-ES" sz="2200" b="1" i="1">
                          <a:latin typeface="Cambria Math" charset="0"/>
                        </a:rPr>
                        <m:t>𝟎</m:t>
                      </m:r>
                      <m:r>
                        <a:rPr lang="es-ES" sz="2200" b="1" i="1">
                          <a:latin typeface="Cambria Math" charset="0"/>
                        </a:rPr>
                        <m:t>.</m:t>
                      </m:r>
                      <m:r>
                        <a:rPr lang="es-ES" sz="2200" b="1" i="1">
                          <a:latin typeface="Cambria Math" charset="0"/>
                        </a:rPr>
                        <m:t>𝟏𝟎</m:t>
                      </m:r>
                      <m:r>
                        <a:rPr lang="es-ES" sz="2200" b="1" i="1">
                          <a:latin typeface="Cambria Math" charset="0"/>
                        </a:rPr>
                        <m:t> </m:t>
                      </m:r>
                      <m:r>
                        <a:rPr lang="es-ES" sz="2200" b="1" i="1">
                          <a:latin typeface="Cambria Math" charset="0"/>
                        </a:rPr>
                        <m:t>𝒎</m:t>
                      </m:r>
                      <m:r>
                        <a:rPr lang="es-ES" sz="2200" b="1" i="1">
                          <a:latin typeface="Cambria Math" charset="0"/>
                        </a:rPr>
                        <m:t>+</m:t>
                      </m:r>
                      <m:f>
                        <m:fPr>
                          <m:ctrlPr>
                            <a:rPr lang="en-US" sz="2200" b="1" i="1">
                              <a:latin typeface="Cambria Math" charset="0"/>
                            </a:rPr>
                          </m:ctrlPr>
                        </m:fPr>
                        <m:num>
                          <m:r>
                            <a:rPr lang="es-ES" sz="2200" b="1" i="1">
                              <a:latin typeface="Cambria Math" charset="0"/>
                            </a:rPr>
                            <m:t>𝒂𝒏𝒄𝒉𝒐</m:t>
                          </m:r>
                          <m:r>
                            <a:rPr lang="es-ES" sz="2200" b="1" i="1">
                              <a:latin typeface="Cambria Math" charset="0"/>
                            </a:rPr>
                            <m:t> </m:t>
                          </m:r>
                          <m:r>
                            <a:rPr lang="es-ES" sz="2200" b="1" i="1">
                              <a:latin typeface="Cambria Math" charset="0"/>
                            </a:rPr>
                            <m:t>𝒄𝒐𝒍</m:t>
                          </m:r>
                          <m:r>
                            <a:rPr lang="es-ES" sz="2200" b="1" i="1">
                              <a:latin typeface="Cambria Math" charset="0"/>
                            </a:rPr>
                            <m:t> </m:t>
                          </m:r>
                          <m:r>
                            <a:rPr lang="es-ES" sz="2200" b="1" i="1">
                              <a:latin typeface="Cambria Math" charset="0"/>
                            </a:rPr>
                            <m:t>𝒆𝒋𝒆</m:t>
                          </m:r>
                          <m:r>
                            <a:rPr lang="es-ES" sz="2200" b="1" i="1">
                              <a:latin typeface="Cambria Math" charset="0"/>
                            </a:rPr>
                            <m:t> </m:t>
                          </m:r>
                          <m:r>
                            <a:rPr lang="es-ES" sz="2200" b="1" i="1">
                              <a:latin typeface="Cambria Math" charset="0"/>
                            </a:rPr>
                            <m:t>𝑪</m:t>
                          </m:r>
                        </m:num>
                        <m:den>
                          <m:r>
                            <a:rPr lang="es-ES" sz="2200" b="1" i="1">
                              <a:latin typeface="Cambria Math" charset="0"/>
                            </a:rPr>
                            <m:t>𝟐</m:t>
                          </m:r>
                        </m:den>
                      </m:f>
                      <m:r>
                        <a:rPr lang="es-ES" sz="2200" b="1" i="1">
                          <a:latin typeface="Cambria Math" charset="0"/>
                        </a:rPr>
                        <m:t>+</m:t>
                      </m:r>
                      <m:r>
                        <a:rPr lang="es-ES" sz="2200" b="1" i="1">
                          <a:latin typeface="Cambria Math" charset="0"/>
                        </a:rPr>
                        <m:t>𝟎</m:t>
                      </m:r>
                      <m:r>
                        <a:rPr lang="es-ES" sz="2200" b="1" i="1">
                          <a:latin typeface="Cambria Math" charset="0"/>
                        </a:rPr>
                        <m:t>.</m:t>
                      </m:r>
                      <m:r>
                        <a:rPr lang="es-ES" sz="2200" b="1" i="1">
                          <a:latin typeface="Cambria Math" charset="0"/>
                        </a:rPr>
                        <m:t>𝟏𝟎</m:t>
                      </m:r>
                      <m:r>
                        <a:rPr lang="es-ES" sz="2200" b="1" i="1">
                          <a:latin typeface="Cambria Math" charset="0"/>
                        </a:rPr>
                        <m:t> </m:t>
                      </m:r>
                      <m:r>
                        <a:rPr lang="es-ES" sz="2200" b="1" i="1">
                          <a:latin typeface="Cambria Math" charset="0"/>
                        </a:rPr>
                        <m:t>𝒎</m:t>
                      </m:r>
                      <m:r>
                        <a:rPr lang="es-ES" sz="2200" b="1" i="1">
                          <a:latin typeface="Cambria Math" charset="0"/>
                        </a:rPr>
                        <m:t>+</m:t>
                      </m:r>
                      <m:r>
                        <a:rPr lang="es-ES" sz="2200" b="1" i="1">
                          <a:latin typeface="Cambria Math" charset="0"/>
                        </a:rPr>
                        <m:t>𝑳𝒗</m:t>
                      </m:r>
                    </m:oMath>
                  </m:oMathPara>
                </a14:m>
                <a:endParaRPr lang="en-US" sz="2200" dirty="0"/>
              </a:p>
              <a:p>
                <a:pPr marL="0" indent="0">
                  <a:lnSpc>
                    <a:spcPct val="220000"/>
                  </a:lnSpc>
                  <a:buNone/>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s-ES" i="1">
                              <a:latin typeface="Cambria Math" charset="0"/>
                            </a:rPr>
                            <m:t>𝐿</m:t>
                          </m:r>
                        </m:e>
                        <m:sub>
                          <m:r>
                            <a:rPr lang="es-ES" i="1">
                              <a:latin typeface="Cambria Math" charset="0"/>
                            </a:rPr>
                            <m:t>𝑅𝐸𝐴𝐿</m:t>
                          </m:r>
                        </m:sub>
                      </m:sSub>
                      <m:r>
                        <a:rPr lang="es-ES" i="1">
                          <a:latin typeface="Cambria Math" charset="0"/>
                        </a:rPr>
                        <m:t>=6.5 </m:t>
                      </m:r>
                      <m:r>
                        <a:rPr lang="es-ES" i="1">
                          <a:latin typeface="Cambria Math" charset="0"/>
                        </a:rPr>
                        <m:t>𝑚</m:t>
                      </m:r>
                      <m:r>
                        <a:rPr lang="es-ES" i="1">
                          <a:latin typeface="Cambria Math" charset="0"/>
                        </a:rPr>
                        <m:t>+</m:t>
                      </m:r>
                      <m:f>
                        <m:fPr>
                          <m:ctrlPr>
                            <a:rPr lang="en-US" i="1">
                              <a:latin typeface="Cambria Math" charset="0"/>
                            </a:rPr>
                          </m:ctrlPr>
                        </m:fPr>
                        <m:num>
                          <m:r>
                            <a:rPr lang="es-ES" i="1">
                              <a:latin typeface="Cambria Math" charset="0"/>
                            </a:rPr>
                            <m:t>0.50 </m:t>
                          </m:r>
                          <m:r>
                            <a:rPr lang="es-ES" i="1">
                              <a:latin typeface="Cambria Math" charset="0"/>
                            </a:rPr>
                            <m:t>𝑚</m:t>
                          </m:r>
                        </m:num>
                        <m:den>
                          <m:r>
                            <a:rPr lang="es-ES" i="1">
                              <a:latin typeface="Cambria Math" charset="0"/>
                            </a:rPr>
                            <m:t>2</m:t>
                          </m:r>
                        </m:den>
                      </m:f>
                      <m:r>
                        <a:rPr lang="es-ES" i="1">
                          <a:latin typeface="Cambria Math" charset="0"/>
                        </a:rPr>
                        <m:t>+0.10 </m:t>
                      </m:r>
                      <m:r>
                        <a:rPr lang="es-ES" i="1">
                          <a:latin typeface="Cambria Math" charset="0"/>
                        </a:rPr>
                        <m:t>𝑚</m:t>
                      </m:r>
                      <m:r>
                        <a:rPr lang="es-ES" i="1">
                          <a:latin typeface="Cambria Math" charset="0"/>
                        </a:rPr>
                        <m:t>+</m:t>
                      </m:r>
                      <m:f>
                        <m:fPr>
                          <m:ctrlPr>
                            <a:rPr lang="en-US" i="1">
                              <a:latin typeface="Cambria Math" charset="0"/>
                            </a:rPr>
                          </m:ctrlPr>
                        </m:fPr>
                        <m:num>
                          <m:r>
                            <a:rPr lang="es-ES" i="1">
                              <a:latin typeface="Cambria Math" charset="0"/>
                            </a:rPr>
                            <m:t>0.50 </m:t>
                          </m:r>
                          <m:r>
                            <a:rPr lang="es-ES" i="1">
                              <a:latin typeface="Cambria Math" charset="0"/>
                            </a:rPr>
                            <m:t>𝑚</m:t>
                          </m:r>
                        </m:num>
                        <m:den>
                          <m:r>
                            <a:rPr lang="es-ES" i="1">
                              <a:latin typeface="Cambria Math" charset="0"/>
                            </a:rPr>
                            <m:t>2</m:t>
                          </m:r>
                        </m:den>
                      </m:f>
                      <m:r>
                        <a:rPr lang="es-ES" i="1">
                          <a:latin typeface="Cambria Math" charset="0"/>
                        </a:rPr>
                        <m:t>+0.10+0.798 </m:t>
                      </m:r>
                      <m:r>
                        <a:rPr lang="es-ES" i="1">
                          <a:latin typeface="Cambria Math" charset="0"/>
                        </a:rPr>
                        <m:t>𝑚</m:t>
                      </m:r>
                    </m:oMath>
                  </m:oMathPara>
                </a14:m>
                <a:endParaRPr lang="en-US" dirty="0"/>
              </a:p>
              <a:p>
                <a:pPr marL="0" indent="0">
                  <a:lnSpc>
                    <a:spcPct val="220000"/>
                  </a:lnSpc>
                  <a:buNone/>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s-ES" i="1">
                              <a:latin typeface="Cambria Math" charset="0"/>
                            </a:rPr>
                            <m:t>𝐿</m:t>
                          </m:r>
                        </m:e>
                        <m:sub>
                          <m:r>
                            <a:rPr lang="es-ES" i="1">
                              <a:latin typeface="Cambria Math" charset="0"/>
                            </a:rPr>
                            <m:t>𝑅𝐸𝐴𝐿</m:t>
                          </m:r>
                        </m:sub>
                      </m:sSub>
                      <m:r>
                        <a:rPr lang="es-ES" i="1">
                          <a:latin typeface="Cambria Math" charset="0"/>
                        </a:rPr>
                        <m:t>= 7.998 </m:t>
                      </m:r>
                      <m:r>
                        <a:rPr lang="es-ES" i="1">
                          <a:latin typeface="Cambria Math" charset="0"/>
                        </a:rPr>
                        <m:t>𝑚</m:t>
                      </m:r>
                    </m:oMath>
                  </m:oMathPara>
                </a14:m>
                <a:endParaRPr lang="en-US" dirty="0"/>
              </a:p>
              <a:p>
                <a:endParaRPr lang="en-US" dirty="0"/>
              </a:p>
            </p:txBody>
          </p:sp>
        </mc:Choice>
        <mc:Fallback>
          <p:sp>
            <p:nvSpPr>
              <p:cNvPr id="4" name="Content Placeholder 3"/>
              <p:cNvSpPr>
                <a:spLocks noGrp="1" noRot="1" noChangeAspect="1" noMove="1" noResize="1" noEditPoints="1" noAdjustHandles="1" noChangeArrowheads="1" noChangeShapeType="1" noTextEdit="1"/>
              </p:cNvSpPr>
              <p:nvPr>
                <p:ph sz="half" idx="2"/>
              </p:nvPr>
            </p:nvSpPr>
            <p:spPr>
              <a:xfrm>
                <a:off x="6172200" y="1717964"/>
                <a:ext cx="5181600" cy="4458999"/>
              </a:xfrm>
              <a:blipFill rotWithShape="0">
                <a:blip r:embed="rId3"/>
                <a:stretch>
                  <a:fillRect/>
                </a:stretch>
              </a:blipFill>
            </p:spPr>
            <p:txBody>
              <a:bodyPr/>
              <a:lstStyle/>
              <a:p>
                <a:r>
                  <a:rPr lang="en-US">
                    <a:noFill/>
                  </a:rPr>
                  <a:t> </a:t>
                </a:r>
              </a:p>
            </p:txBody>
          </p:sp>
        </mc:Fallback>
      </mc:AlternateContent>
      <p:sp>
        <p:nvSpPr>
          <p:cNvPr id="5"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6"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8"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9"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1"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118</a:t>
            </a:r>
            <a:endParaRPr lang="es-ES" sz="2400" dirty="0">
              <a:ln>
                <a:solidFill>
                  <a:schemeClr val="tx1"/>
                </a:solidFill>
              </a:ln>
            </a:endParaRPr>
          </a:p>
        </p:txBody>
      </p:sp>
    </p:spTree>
    <p:extLst>
      <p:ext uri="{BB962C8B-B14F-4D97-AF65-F5344CB8AC3E}">
        <p14:creationId xmlns:p14="http://schemas.microsoft.com/office/powerpoint/2010/main" val="66493560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246" y="623454"/>
            <a:ext cx="5181600" cy="979199"/>
          </a:xfrm>
        </p:spPr>
        <p:txBody>
          <a:bodyPr>
            <a:normAutofit/>
          </a:bodyPr>
          <a:lstStyle/>
          <a:p>
            <a:pPr lvl="3"/>
            <a:r>
              <a:rPr lang="es-EC" sz="2800" b="1"/>
              <a:t>Área de fundación adoptada</a:t>
            </a:r>
            <a:endParaRPr lang="en-US" sz="2800" b="1" dirty="0"/>
          </a:p>
        </p:txBody>
      </p:sp>
      <mc:AlternateContent xmlns:mc="http://schemas.openxmlformats.org/markup-compatibility/2006">
        <mc:Choice xmlns:a14="http://schemas.microsoft.com/office/drawing/2010/main" Requires="a14">
          <p:sp>
            <p:nvSpPr>
              <p:cNvPr id="3" name="Content Placeholder 2"/>
              <p:cNvSpPr>
                <a:spLocks noGrp="1"/>
              </p:cNvSpPr>
              <p:nvPr>
                <p:ph sz="half" idx="1"/>
              </p:nvPr>
            </p:nvSpPr>
            <p:spPr>
              <a:xfrm>
                <a:off x="1281546" y="1302327"/>
                <a:ext cx="4440382" cy="4322618"/>
              </a:xfrm>
            </p:spPr>
            <p:txBody>
              <a:bodyPr>
                <a:noAutofit/>
              </a:bodyPr>
              <a:lstStyle/>
              <a:p>
                <a:pPr marL="0" indent="0">
                  <a:lnSpc>
                    <a:spcPct val="200000"/>
                  </a:lnSpc>
                  <a:buNone/>
                </a:pPr>
                <a14:m>
                  <m:oMathPara xmlns:m="http://schemas.openxmlformats.org/officeDocument/2006/math">
                    <m:oMathParaPr>
                      <m:jc m:val="centerGroup"/>
                    </m:oMathParaPr>
                    <m:oMath xmlns:m="http://schemas.openxmlformats.org/officeDocument/2006/math">
                      <m:sSub>
                        <m:sSubPr>
                          <m:ctrlPr>
                            <a:rPr lang="en-US" sz="1600" b="1" i="1">
                              <a:latin typeface="Arial" charset="0"/>
                              <a:ea typeface="Arial" charset="0"/>
                              <a:cs typeface="Arial" charset="0"/>
                            </a:rPr>
                          </m:ctrlPr>
                        </m:sSubPr>
                        <m:e>
                          <m:r>
                            <a:rPr lang="es-ES" sz="1600" b="1" i="1">
                              <a:latin typeface="Arial" charset="0"/>
                              <a:ea typeface="Arial" charset="0"/>
                              <a:cs typeface="Arial" charset="0"/>
                            </a:rPr>
                            <m:t>𝑨</m:t>
                          </m:r>
                        </m:e>
                        <m:sub>
                          <m:r>
                            <a:rPr lang="es-ES" sz="1600" b="1" i="1">
                              <a:latin typeface="Arial" charset="0"/>
                              <a:ea typeface="Arial" charset="0"/>
                              <a:cs typeface="Arial" charset="0"/>
                            </a:rPr>
                            <m:t>𝒇</m:t>
                          </m:r>
                        </m:sub>
                      </m:sSub>
                      <m:r>
                        <a:rPr lang="es-ES" sz="1600" b="1" i="1">
                          <a:latin typeface="Arial" charset="0"/>
                          <a:ea typeface="Arial" charset="0"/>
                          <a:cs typeface="Arial" charset="0"/>
                        </a:rPr>
                        <m:t>=</m:t>
                      </m:r>
                      <m:r>
                        <a:rPr lang="es-ES" sz="1600" b="1" i="1">
                          <a:latin typeface="Arial" charset="0"/>
                          <a:ea typeface="Arial" charset="0"/>
                          <a:cs typeface="Arial" charset="0"/>
                        </a:rPr>
                        <m:t>𝑩</m:t>
                      </m:r>
                      <m:r>
                        <a:rPr lang="es-ES" sz="1600" b="1" i="1">
                          <a:latin typeface="Arial" charset="0"/>
                          <a:ea typeface="Arial" charset="0"/>
                          <a:cs typeface="Arial" charset="0"/>
                        </a:rPr>
                        <m:t>.</m:t>
                      </m:r>
                      <m:sSub>
                        <m:sSubPr>
                          <m:ctrlPr>
                            <a:rPr lang="en-US" sz="1600" b="1" i="1">
                              <a:latin typeface="Arial" charset="0"/>
                              <a:ea typeface="Arial" charset="0"/>
                              <a:cs typeface="Arial" charset="0"/>
                            </a:rPr>
                          </m:ctrlPr>
                        </m:sSubPr>
                        <m:e>
                          <m:r>
                            <a:rPr lang="es-ES" sz="1600" b="1" i="1">
                              <a:latin typeface="Arial" charset="0"/>
                              <a:ea typeface="Arial" charset="0"/>
                              <a:cs typeface="Arial" charset="0"/>
                            </a:rPr>
                            <m:t>𝑳</m:t>
                          </m:r>
                        </m:e>
                        <m:sub>
                          <m:r>
                            <a:rPr lang="es-ES" sz="1600" b="1" i="1">
                              <a:latin typeface="Arial" charset="0"/>
                              <a:ea typeface="Arial" charset="0"/>
                              <a:cs typeface="Arial" charset="0"/>
                            </a:rPr>
                            <m:t>𝑹𝑬𝑨𝑳</m:t>
                          </m:r>
                        </m:sub>
                      </m:sSub>
                    </m:oMath>
                  </m:oMathPara>
                </a14:m>
                <a:endParaRPr lang="en-US" sz="1600" dirty="0">
                  <a:latin typeface="Arial" charset="0"/>
                  <a:ea typeface="Arial" charset="0"/>
                  <a:cs typeface="Arial" charset="0"/>
                </a:endParaRPr>
              </a:p>
              <a:p>
                <a:pPr marL="0" indent="0">
                  <a:lnSpc>
                    <a:spcPct val="200000"/>
                  </a:lnSpc>
                  <a:buNone/>
                </a:pPr>
                <a14:m>
                  <m:oMathPara xmlns:m="http://schemas.openxmlformats.org/officeDocument/2006/math">
                    <m:oMathParaPr>
                      <m:jc m:val="centerGroup"/>
                    </m:oMathParaPr>
                    <m:oMath xmlns:m="http://schemas.openxmlformats.org/officeDocument/2006/math">
                      <m:r>
                        <a:rPr lang="es-ES" sz="1600" i="1">
                          <a:latin typeface="Arial" charset="0"/>
                          <a:ea typeface="Arial" charset="0"/>
                          <a:cs typeface="Arial" charset="0"/>
                        </a:rPr>
                        <m:t>4.81 </m:t>
                      </m:r>
                      <m:sSup>
                        <m:sSupPr>
                          <m:ctrlPr>
                            <a:rPr lang="en-US" sz="1600" i="1">
                              <a:latin typeface="Arial" charset="0"/>
                              <a:ea typeface="Arial" charset="0"/>
                              <a:cs typeface="Arial" charset="0"/>
                            </a:rPr>
                          </m:ctrlPr>
                        </m:sSupPr>
                        <m:e>
                          <m:r>
                            <a:rPr lang="es-ES" sz="1600" i="1">
                              <a:latin typeface="Arial" charset="0"/>
                              <a:ea typeface="Arial" charset="0"/>
                              <a:cs typeface="Arial" charset="0"/>
                            </a:rPr>
                            <m:t>𝑚</m:t>
                          </m:r>
                        </m:e>
                        <m:sup>
                          <m:r>
                            <a:rPr lang="es-ES" sz="1600" i="1">
                              <a:latin typeface="Arial" charset="0"/>
                              <a:ea typeface="Arial" charset="0"/>
                              <a:cs typeface="Arial" charset="0"/>
                            </a:rPr>
                            <m:t>2</m:t>
                          </m:r>
                        </m:sup>
                      </m:sSup>
                      <m:r>
                        <a:rPr lang="es-ES" sz="1600" i="1">
                          <a:latin typeface="Arial" charset="0"/>
                          <a:ea typeface="Arial" charset="0"/>
                          <a:cs typeface="Arial" charset="0"/>
                        </a:rPr>
                        <m:t>=</m:t>
                      </m:r>
                      <m:r>
                        <a:rPr lang="es-ES" sz="1600" i="1">
                          <a:latin typeface="Arial" charset="0"/>
                          <a:ea typeface="Arial" charset="0"/>
                          <a:cs typeface="Arial" charset="0"/>
                        </a:rPr>
                        <m:t>𝐵</m:t>
                      </m:r>
                      <m:r>
                        <a:rPr lang="es-ES" sz="1600" i="1">
                          <a:latin typeface="Arial" charset="0"/>
                          <a:ea typeface="Arial" charset="0"/>
                          <a:cs typeface="Arial" charset="0"/>
                        </a:rPr>
                        <m:t>∗7.998 </m:t>
                      </m:r>
                      <m:r>
                        <a:rPr lang="es-ES" sz="1600" i="1">
                          <a:latin typeface="Arial" charset="0"/>
                          <a:ea typeface="Arial" charset="0"/>
                          <a:cs typeface="Arial" charset="0"/>
                        </a:rPr>
                        <m:t>𝑚</m:t>
                      </m:r>
                    </m:oMath>
                  </m:oMathPara>
                </a14:m>
                <a:endParaRPr lang="en-US" sz="1600" dirty="0">
                  <a:latin typeface="Arial" charset="0"/>
                  <a:ea typeface="Arial" charset="0"/>
                  <a:cs typeface="Arial" charset="0"/>
                </a:endParaRPr>
              </a:p>
              <a:p>
                <a:pPr marL="0" indent="0">
                  <a:lnSpc>
                    <a:spcPct val="200000"/>
                  </a:lnSpc>
                  <a:buNone/>
                </a:pPr>
                <a14:m>
                  <m:oMathPara xmlns:m="http://schemas.openxmlformats.org/officeDocument/2006/math">
                    <m:oMathParaPr>
                      <m:jc m:val="centerGroup"/>
                    </m:oMathParaPr>
                    <m:oMath xmlns:m="http://schemas.openxmlformats.org/officeDocument/2006/math">
                      <m:r>
                        <a:rPr lang="es-ES" sz="1600" i="1">
                          <a:latin typeface="Arial" charset="0"/>
                          <a:ea typeface="Arial" charset="0"/>
                          <a:cs typeface="Arial" charset="0"/>
                        </a:rPr>
                        <m:t>𝐵</m:t>
                      </m:r>
                      <m:r>
                        <a:rPr lang="es-ES" sz="1600" i="1">
                          <a:latin typeface="Arial" charset="0"/>
                          <a:ea typeface="Arial" charset="0"/>
                          <a:cs typeface="Arial" charset="0"/>
                        </a:rPr>
                        <m:t>=0,781 </m:t>
                      </m:r>
                      <m:r>
                        <a:rPr lang="es-ES" sz="1600" i="1">
                          <a:latin typeface="Arial" charset="0"/>
                          <a:ea typeface="Arial" charset="0"/>
                          <a:cs typeface="Arial" charset="0"/>
                        </a:rPr>
                        <m:t>𝑚</m:t>
                      </m:r>
                    </m:oMath>
                  </m:oMathPara>
                </a14:m>
                <a:endParaRPr lang="en-US" sz="1600" dirty="0">
                  <a:latin typeface="Arial" charset="0"/>
                  <a:ea typeface="Arial" charset="0"/>
                  <a:cs typeface="Arial" charset="0"/>
                </a:endParaRPr>
              </a:p>
              <a:p>
                <a:pPr marL="0" indent="0">
                  <a:lnSpc>
                    <a:spcPct val="200000"/>
                  </a:lnSpc>
                  <a:buNone/>
                </a:pPr>
                <a:r>
                  <a:rPr lang="es-ES" sz="1600" dirty="0">
                    <a:latin typeface="Arial" charset="0"/>
                    <a:ea typeface="Arial" charset="0"/>
                    <a:cs typeface="Arial" charset="0"/>
                  </a:rPr>
                  <a:t>Debido a que en las vigas de cimentación conviene que la viga le contenga a la columna vamos a asumir:</a:t>
                </a:r>
                <a:endParaRPr lang="en-US" sz="1600" dirty="0">
                  <a:latin typeface="Arial" charset="0"/>
                  <a:ea typeface="Arial" charset="0"/>
                  <a:cs typeface="Arial" charset="0"/>
                </a:endParaRPr>
              </a:p>
              <a:p>
                <a:pPr marL="0" indent="0">
                  <a:lnSpc>
                    <a:spcPct val="200000"/>
                  </a:lnSpc>
                  <a:buNone/>
                </a:pPr>
                <a14:m>
                  <m:oMathPara xmlns:m="http://schemas.openxmlformats.org/officeDocument/2006/math">
                    <m:oMathParaPr>
                      <m:jc m:val="centerGroup"/>
                    </m:oMathParaPr>
                    <m:oMath xmlns:m="http://schemas.openxmlformats.org/officeDocument/2006/math">
                      <m:r>
                        <a:rPr lang="es-ES" sz="1600" i="1">
                          <a:latin typeface="Arial" charset="0"/>
                          <a:ea typeface="Arial" charset="0"/>
                          <a:cs typeface="Arial" charset="0"/>
                        </a:rPr>
                        <m:t>𝐴𝑠𝑢𝑚𝑖𝑚𝑜𝑠</m:t>
                      </m:r>
                      <m:r>
                        <a:rPr lang="es-ES" sz="1600" i="1">
                          <a:latin typeface="Arial" charset="0"/>
                          <a:ea typeface="Arial" charset="0"/>
                          <a:cs typeface="Arial" charset="0"/>
                        </a:rPr>
                        <m:t> </m:t>
                      </m:r>
                      <m:r>
                        <a:rPr lang="es-ES" sz="1600" i="1">
                          <a:latin typeface="Arial" charset="0"/>
                          <a:ea typeface="Arial" charset="0"/>
                          <a:cs typeface="Arial" charset="0"/>
                        </a:rPr>
                        <m:t>𝐵</m:t>
                      </m:r>
                      <m:r>
                        <a:rPr lang="es-ES" sz="1600" i="1">
                          <a:latin typeface="Arial" charset="0"/>
                          <a:ea typeface="Arial" charset="0"/>
                          <a:cs typeface="Arial" charset="0"/>
                        </a:rPr>
                        <m:t>=1,10 </m:t>
                      </m:r>
                      <m:r>
                        <a:rPr lang="es-ES" sz="1600" i="1">
                          <a:latin typeface="Arial" charset="0"/>
                          <a:ea typeface="Arial" charset="0"/>
                          <a:cs typeface="Arial" charset="0"/>
                        </a:rPr>
                        <m:t>𝑚</m:t>
                      </m:r>
                    </m:oMath>
                  </m:oMathPara>
                </a14:m>
                <a:endParaRPr lang="en-US" sz="1600" dirty="0">
                  <a:latin typeface="Arial" charset="0"/>
                  <a:ea typeface="Arial" charset="0"/>
                  <a:cs typeface="Arial" charset="0"/>
                </a:endParaRPr>
              </a:p>
              <a:p>
                <a:pPr marL="0" indent="0">
                  <a:lnSpc>
                    <a:spcPct val="200000"/>
                  </a:lnSpc>
                  <a:buNone/>
                </a:pPr>
                <a14:m>
                  <m:oMathPara xmlns:m="http://schemas.openxmlformats.org/officeDocument/2006/math">
                    <m:oMathParaPr>
                      <m:jc m:val="centerGroup"/>
                    </m:oMathParaPr>
                    <m:oMath xmlns:m="http://schemas.openxmlformats.org/officeDocument/2006/math">
                      <m:sSub>
                        <m:sSubPr>
                          <m:ctrlPr>
                            <a:rPr lang="en-US" sz="1600" i="1">
                              <a:latin typeface="Arial" charset="0"/>
                              <a:ea typeface="Arial" charset="0"/>
                              <a:cs typeface="Arial" charset="0"/>
                            </a:rPr>
                          </m:ctrlPr>
                        </m:sSubPr>
                        <m:e>
                          <m:r>
                            <a:rPr lang="es-ES" sz="1600" i="1">
                              <a:latin typeface="Arial" charset="0"/>
                              <a:ea typeface="Arial" charset="0"/>
                              <a:cs typeface="Arial" charset="0"/>
                            </a:rPr>
                            <m:t>𝐴</m:t>
                          </m:r>
                        </m:e>
                        <m:sub>
                          <m:r>
                            <a:rPr lang="es-ES" sz="1600" i="1">
                              <a:latin typeface="Arial" charset="0"/>
                              <a:ea typeface="Arial" charset="0"/>
                              <a:cs typeface="Arial" charset="0"/>
                            </a:rPr>
                            <m:t>𝑓</m:t>
                          </m:r>
                        </m:sub>
                      </m:sSub>
                      <m:r>
                        <a:rPr lang="es-ES" sz="1600" i="1">
                          <a:latin typeface="Arial" charset="0"/>
                          <a:ea typeface="Arial" charset="0"/>
                          <a:cs typeface="Arial" charset="0"/>
                        </a:rPr>
                        <m:t>𝑎𝑑𝑜𝑝𝑡𝑎𝑑𝑎</m:t>
                      </m:r>
                      <m:r>
                        <a:rPr lang="es-ES" sz="1600" i="1">
                          <a:latin typeface="Arial" charset="0"/>
                          <a:ea typeface="Arial" charset="0"/>
                          <a:cs typeface="Arial" charset="0"/>
                        </a:rPr>
                        <m:t>=7.998 </m:t>
                      </m:r>
                      <m:r>
                        <a:rPr lang="es-ES" sz="1600" i="1">
                          <a:latin typeface="Arial" charset="0"/>
                          <a:ea typeface="Arial" charset="0"/>
                          <a:cs typeface="Arial" charset="0"/>
                        </a:rPr>
                        <m:t>𝑥</m:t>
                      </m:r>
                      <m:r>
                        <a:rPr lang="es-ES" sz="1600" i="1">
                          <a:latin typeface="Arial" charset="0"/>
                          <a:ea typeface="Arial" charset="0"/>
                          <a:cs typeface="Arial" charset="0"/>
                        </a:rPr>
                        <m:t> 1,10 </m:t>
                      </m:r>
                      <m:sSup>
                        <m:sSupPr>
                          <m:ctrlPr>
                            <a:rPr lang="en-US" sz="1600" i="1">
                              <a:latin typeface="Arial" charset="0"/>
                              <a:ea typeface="Arial" charset="0"/>
                              <a:cs typeface="Arial" charset="0"/>
                            </a:rPr>
                          </m:ctrlPr>
                        </m:sSupPr>
                        <m:e>
                          <m:r>
                            <a:rPr lang="es-ES" sz="1600" i="1">
                              <a:latin typeface="Arial" charset="0"/>
                              <a:ea typeface="Arial" charset="0"/>
                              <a:cs typeface="Arial" charset="0"/>
                            </a:rPr>
                            <m:t>𝑚</m:t>
                          </m:r>
                        </m:e>
                        <m:sup>
                          <m:r>
                            <a:rPr lang="es-ES" sz="1600" i="1">
                              <a:latin typeface="Arial" charset="0"/>
                              <a:ea typeface="Arial" charset="0"/>
                              <a:cs typeface="Arial" charset="0"/>
                            </a:rPr>
                            <m:t>2</m:t>
                          </m:r>
                        </m:sup>
                      </m:sSup>
                    </m:oMath>
                  </m:oMathPara>
                </a14:m>
                <a:endParaRPr lang="en-US" sz="1600" dirty="0">
                  <a:latin typeface="Arial" charset="0"/>
                  <a:ea typeface="Arial" charset="0"/>
                  <a:cs typeface="Arial" charset="0"/>
                </a:endParaRPr>
              </a:p>
            </p:txBody>
          </p:sp>
        </mc:Choice>
        <mc:Fallback>
          <p:sp>
            <p:nvSpPr>
              <p:cNvPr id="3" name="Content Placeholder 2"/>
              <p:cNvSpPr>
                <a:spLocks noGrp="1" noRot="1" noChangeAspect="1" noMove="1" noResize="1" noEditPoints="1" noAdjustHandles="1" noChangeArrowheads="1" noChangeShapeType="1" noTextEdit="1"/>
              </p:cNvSpPr>
              <p:nvPr>
                <p:ph sz="half" idx="1"/>
              </p:nvPr>
            </p:nvSpPr>
            <p:spPr>
              <a:xfrm>
                <a:off x="1281546" y="1302327"/>
                <a:ext cx="4440382" cy="4322618"/>
              </a:xfrm>
              <a:blipFill rotWithShape="0">
                <a:blip r:embed="rId2"/>
                <a:stretch>
                  <a:fillRect l="-6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Content Placeholder 3"/>
              <p:cNvSpPr>
                <a:spLocks noGrp="1"/>
              </p:cNvSpPr>
              <p:nvPr>
                <p:ph sz="half" idx="2"/>
              </p:nvPr>
            </p:nvSpPr>
            <p:spPr>
              <a:xfrm>
                <a:off x="6975764" y="743672"/>
                <a:ext cx="4301836" cy="5086927"/>
              </a:xfrm>
            </p:spPr>
            <p:txBody>
              <a:bodyPr>
                <a:noAutofit/>
              </a:bodyPr>
              <a:lstStyle/>
              <a:p>
                <a:pPr marL="0" indent="0">
                  <a:lnSpc>
                    <a:spcPct val="200000"/>
                  </a:lnSpc>
                  <a:buNone/>
                </a:pPr>
                <a:r>
                  <a:rPr lang="es-EC" sz="1600" b="1" dirty="0">
                    <a:latin typeface="Arial" charset="0"/>
                    <a:ea typeface="Arial" charset="0"/>
                    <a:cs typeface="Arial" charset="0"/>
                  </a:rPr>
                  <a:t>Presión neta del suelo</a:t>
                </a:r>
                <a:endParaRPr lang="en-US" sz="1600" b="1" dirty="0">
                  <a:latin typeface="Arial" charset="0"/>
                  <a:ea typeface="Arial" charset="0"/>
                  <a:cs typeface="Arial" charset="0"/>
                </a:endParaRPr>
              </a:p>
              <a:p>
                <a:pPr marL="0" indent="0">
                  <a:lnSpc>
                    <a:spcPct val="200000"/>
                  </a:lnSpc>
                  <a:buNone/>
                </a:pPr>
                <a14:m>
                  <m:oMathPara xmlns:m="http://schemas.openxmlformats.org/officeDocument/2006/math">
                    <m:oMathParaPr>
                      <m:jc m:val="centerGroup"/>
                    </m:oMathParaPr>
                    <m:oMath xmlns:m="http://schemas.openxmlformats.org/officeDocument/2006/math">
                      <m:sSub>
                        <m:sSubPr>
                          <m:ctrlPr>
                            <a:rPr lang="en-US" sz="1400" b="1" i="1">
                              <a:latin typeface="Arial" charset="0"/>
                              <a:ea typeface="Arial" charset="0"/>
                              <a:cs typeface="Arial" charset="0"/>
                            </a:rPr>
                          </m:ctrlPr>
                        </m:sSubPr>
                        <m:e>
                          <m:r>
                            <a:rPr lang="es-ES" sz="1400" b="1" i="1">
                              <a:latin typeface="Arial" charset="0"/>
                              <a:ea typeface="Arial" charset="0"/>
                              <a:cs typeface="Arial" charset="0"/>
                            </a:rPr>
                            <m:t>𝒒</m:t>
                          </m:r>
                        </m:e>
                        <m:sub>
                          <m:r>
                            <a:rPr lang="es-ES" sz="1400" b="1" i="1">
                              <a:latin typeface="Arial" charset="0"/>
                              <a:ea typeface="Arial" charset="0"/>
                              <a:cs typeface="Arial" charset="0"/>
                            </a:rPr>
                            <m:t>𝒔</m:t>
                          </m:r>
                        </m:sub>
                      </m:sSub>
                      <m:r>
                        <a:rPr lang="es-ES" sz="1400" b="1" i="1">
                          <a:latin typeface="Arial" charset="0"/>
                          <a:ea typeface="Arial" charset="0"/>
                          <a:cs typeface="Arial" charset="0"/>
                        </a:rPr>
                        <m:t>=</m:t>
                      </m:r>
                      <m:f>
                        <m:fPr>
                          <m:ctrlPr>
                            <a:rPr lang="en-US" sz="1400" b="1" i="1">
                              <a:latin typeface="Arial" charset="0"/>
                              <a:ea typeface="Arial" charset="0"/>
                              <a:cs typeface="Arial" charset="0"/>
                            </a:rPr>
                          </m:ctrlPr>
                        </m:fPr>
                        <m:num>
                          <m:sSub>
                            <m:sSubPr>
                              <m:ctrlPr>
                                <a:rPr lang="en-US" sz="1400" b="1" i="1">
                                  <a:latin typeface="Arial" charset="0"/>
                                  <a:ea typeface="Arial" charset="0"/>
                                  <a:cs typeface="Arial" charset="0"/>
                                </a:rPr>
                              </m:ctrlPr>
                            </m:sSubPr>
                            <m:e>
                              <m:r>
                                <a:rPr lang="es-ES" sz="1400" b="1" i="1">
                                  <a:latin typeface="Arial" charset="0"/>
                                  <a:ea typeface="Arial" charset="0"/>
                                  <a:cs typeface="Arial" charset="0"/>
                                </a:rPr>
                                <m:t>𝑷</m:t>
                              </m:r>
                            </m:e>
                            <m:sub>
                              <m:r>
                                <a:rPr lang="es-ES" sz="1400" b="1" i="1">
                                  <a:latin typeface="Arial" charset="0"/>
                                  <a:ea typeface="Arial" charset="0"/>
                                  <a:cs typeface="Arial" charset="0"/>
                                </a:rPr>
                                <m:t>𝒖</m:t>
                              </m:r>
                            </m:sub>
                          </m:sSub>
                        </m:num>
                        <m:den>
                          <m:r>
                            <a:rPr lang="es-ES" sz="1400" b="1" i="1">
                              <a:latin typeface="Arial" charset="0"/>
                              <a:ea typeface="Arial" charset="0"/>
                              <a:cs typeface="Arial" charset="0"/>
                            </a:rPr>
                            <m:t>𝑩</m:t>
                          </m:r>
                          <m:r>
                            <a:rPr lang="es-ES" sz="1400" b="1" i="1">
                              <a:latin typeface="Arial" charset="0"/>
                              <a:ea typeface="Arial" charset="0"/>
                              <a:cs typeface="Arial" charset="0"/>
                            </a:rPr>
                            <m:t>.</m:t>
                          </m:r>
                          <m:sSub>
                            <m:sSubPr>
                              <m:ctrlPr>
                                <a:rPr lang="en-US" sz="1400" b="1" i="1">
                                  <a:latin typeface="Arial" charset="0"/>
                                  <a:ea typeface="Arial" charset="0"/>
                                  <a:cs typeface="Arial" charset="0"/>
                                </a:rPr>
                              </m:ctrlPr>
                            </m:sSubPr>
                            <m:e>
                              <m:r>
                                <a:rPr lang="es-ES" sz="1400" b="1" i="1">
                                  <a:latin typeface="Arial" charset="0"/>
                                  <a:ea typeface="Arial" charset="0"/>
                                  <a:cs typeface="Arial" charset="0"/>
                                </a:rPr>
                                <m:t>𝑳</m:t>
                              </m:r>
                            </m:e>
                            <m:sub>
                              <m:r>
                                <a:rPr lang="es-ES" sz="1400" b="1" i="1">
                                  <a:latin typeface="Arial" charset="0"/>
                                  <a:ea typeface="Arial" charset="0"/>
                                  <a:cs typeface="Arial" charset="0"/>
                                </a:rPr>
                                <m:t>𝑹𝑬𝑨𝑳</m:t>
                              </m:r>
                            </m:sub>
                          </m:sSub>
                        </m:den>
                      </m:f>
                      <m:r>
                        <a:rPr lang="es-ES" sz="1400" b="1" i="1">
                          <a:latin typeface="Arial" charset="0"/>
                          <a:ea typeface="Arial" charset="0"/>
                          <a:cs typeface="Arial" charset="0"/>
                        </a:rPr>
                        <m:t>∓</m:t>
                      </m:r>
                      <m:f>
                        <m:fPr>
                          <m:ctrlPr>
                            <a:rPr lang="en-US" sz="1400" b="1" i="1">
                              <a:latin typeface="Arial" charset="0"/>
                              <a:ea typeface="Arial" charset="0"/>
                              <a:cs typeface="Arial" charset="0"/>
                            </a:rPr>
                          </m:ctrlPr>
                        </m:fPr>
                        <m:num>
                          <m:r>
                            <a:rPr lang="es-ES" sz="1400" b="1" i="1">
                              <a:latin typeface="Arial" charset="0"/>
                              <a:ea typeface="Arial" charset="0"/>
                              <a:cs typeface="Arial" charset="0"/>
                            </a:rPr>
                            <m:t>𝟔</m:t>
                          </m:r>
                          <m:r>
                            <a:rPr lang="es-ES" sz="1400" b="1" i="1">
                              <a:latin typeface="Arial" charset="0"/>
                              <a:ea typeface="Arial" charset="0"/>
                              <a:cs typeface="Arial" charset="0"/>
                            </a:rPr>
                            <m:t>𝑴</m:t>
                          </m:r>
                        </m:num>
                        <m:den>
                          <m:r>
                            <a:rPr lang="es-ES" sz="1400" b="1" i="1">
                              <a:latin typeface="Arial" charset="0"/>
                              <a:ea typeface="Arial" charset="0"/>
                              <a:cs typeface="Arial" charset="0"/>
                            </a:rPr>
                            <m:t>𝑩</m:t>
                          </m:r>
                          <m:r>
                            <a:rPr lang="es-ES" sz="1400" b="1" i="1">
                              <a:latin typeface="Arial" charset="0"/>
                              <a:ea typeface="Arial" charset="0"/>
                              <a:cs typeface="Arial" charset="0"/>
                            </a:rPr>
                            <m:t>.</m:t>
                          </m:r>
                          <m:sSup>
                            <m:sSupPr>
                              <m:ctrlPr>
                                <a:rPr lang="en-US" sz="1400" b="1" i="1">
                                  <a:latin typeface="Arial" charset="0"/>
                                  <a:ea typeface="Arial" charset="0"/>
                                  <a:cs typeface="Arial" charset="0"/>
                                </a:rPr>
                              </m:ctrlPr>
                            </m:sSupPr>
                            <m:e>
                              <m:sSub>
                                <m:sSubPr>
                                  <m:ctrlPr>
                                    <a:rPr lang="en-US" sz="1400" b="1" i="1">
                                      <a:latin typeface="Arial" charset="0"/>
                                      <a:ea typeface="Arial" charset="0"/>
                                      <a:cs typeface="Arial" charset="0"/>
                                    </a:rPr>
                                  </m:ctrlPr>
                                </m:sSubPr>
                                <m:e>
                                  <m:r>
                                    <a:rPr lang="es-ES" sz="1400" b="1" i="1">
                                      <a:latin typeface="Arial" charset="0"/>
                                      <a:ea typeface="Arial" charset="0"/>
                                      <a:cs typeface="Arial" charset="0"/>
                                    </a:rPr>
                                    <m:t>𝑳</m:t>
                                  </m:r>
                                </m:e>
                                <m:sub>
                                  <m:r>
                                    <a:rPr lang="es-ES" sz="1400" b="1" i="1">
                                      <a:latin typeface="Arial" charset="0"/>
                                      <a:ea typeface="Arial" charset="0"/>
                                      <a:cs typeface="Arial" charset="0"/>
                                    </a:rPr>
                                    <m:t>𝑹𝑬𝑨𝑳</m:t>
                                  </m:r>
                                </m:sub>
                              </m:sSub>
                            </m:e>
                            <m:sup>
                              <m:r>
                                <a:rPr lang="es-ES" sz="1400" b="1" i="1">
                                  <a:latin typeface="Arial" charset="0"/>
                                  <a:ea typeface="Arial" charset="0"/>
                                  <a:cs typeface="Arial" charset="0"/>
                                </a:rPr>
                                <m:t>𝟐</m:t>
                              </m:r>
                            </m:sup>
                          </m:sSup>
                        </m:den>
                      </m:f>
                    </m:oMath>
                  </m:oMathPara>
                </a14:m>
                <a:endParaRPr lang="en-US" sz="1400" dirty="0">
                  <a:latin typeface="Arial" charset="0"/>
                  <a:ea typeface="Arial" charset="0"/>
                  <a:cs typeface="Arial" charset="0"/>
                </a:endParaRPr>
              </a:p>
              <a:p>
                <a:pPr marL="0" indent="0">
                  <a:lnSpc>
                    <a:spcPct val="200000"/>
                  </a:lnSpc>
                  <a:buNone/>
                </a:pPr>
                <a14:m>
                  <m:oMathPara xmlns:m="http://schemas.openxmlformats.org/officeDocument/2006/math">
                    <m:oMathParaPr>
                      <m:jc m:val="centerGroup"/>
                    </m:oMathParaPr>
                    <m:oMath xmlns:m="http://schemas.openxmlformats.org/officeDocument/2006/math">
                      <m:r>
                        <a:rPr lang="es-ES" sz="1400" b="1" i="1">
                          <a:latin typeface="Arial" charset="0"/>
                          <a:ea typeface="Arial" charset="0"/>
                          <a:cs typeface="Arial" charset="0"/>
                        </a:rPr>
                        <m:t>𝑴</m:t>
                      </m:r>
                      <m:r>
                        <a:rPr lang="es-ES" sz="1400" b="1" i="1">
                          <a:latin typeface="Arial" charset="0"/>
                          <a:ea typeface="Arial" charset="0"/>
                          <a:cs typeface="Arial" charset="0"/>
                        </a:rPr>
                        <m:t>=</m:t>
                      </m:r>
                      <m:sSub>
                        <m:sSubPr>
                          <m:ctrlPr>
                            <a:rPr lang="en-US" sz="1400" b="1" i="1">
                              <a:latin typeface="Arial" charset="0"/>
                              <a:ea typeface="Arial" charset="0"/>
                              <a:cs typeface="Arial" charset="0"/>
                            </a:rPr>
                          </m:ctrlPr>
                        </m:sSubPr>
                        <m:e>
                          <m:r>
                            <a:rPr lang="es-ES" sz="1400" b="1" i="1">
                              <a:latin typeface="Arial" charset="0"/>
                              <a:ea typeface="Arial" charset="0"/>
                              <a:cs typeface="Arial" charset="0"/>
                            </a:rPr>
                            <m:t>𝑴</m:t>
                          </m:r>
                        </m:e>
                        <m:sub>
                          <m:r>
                            <a:rPr lang="es-ES" sz="1400" b="1" i="1">
                              <a:latin typeface="Arial" charset="0"/>
                              <a:ea typeface="Arial" charset="0"/>
                              <a:cs typeface="Arial" charset="0"/>
                            </a:rPr>
                            <m:t>𝟏</m:t>
                          </m:r>
                        </m:sub>
                      </m:sSub>
                      <m:r>
                        <a:rPr lang="es-ES" sz="1400" b="1" i="1">
                          <a:latin typeface="Arial" charset="0"/>
                          <a:ea typeface="Arial" charset="0"/>
                          <a:cs typeface="Arial" charset="0"/>
                        </a:rPr>
                        <m:t>+</m:t>
                      </m:r>
                      <m:sSub>
                        <m:sSubPr>
                          <m:ctrlPr>
                            <a:rPr lang="en-US" sz="1400" b="1" i="1">
                              <a:latin typeface="Arial" charset="0"/>
                              <a:ea typeface="Arial" charset="0"/>
                              <a:cs typeface="Arial" charset="0"/>
                            </a:rPr>
                          </m:ctrlPr>
                        </m:sSubPr>
                        <m:e>
                          <m:r>
                            <a:rPr lang="es-ES" sz="1400" b="1" i="1">
                              <a:latin typeface="Arial" charset="0"/>
                              <a:ea typeface="Arial" charset="0"/>
                              <a:cs typeface="Arial" charset="0"/>
                            </a:rPr>
                            <m:t>𝑴</m:t>
                          </m:r>
                        </m:e>
                        <m:sub>
                          <m:r>
                            <a:rPr lang="es-ES" sz="1400" b="1" i="1">
                              <a:latin typeface="Arial" charset="0"/>
                              <a:ea typeface="Arial" charset="0"/>
                              <a:cs typeface="Arial" charset="0"/>
                            </a:rPr>
                            <m:t>𝟐</m:t>
                          </m:r>
                        </m:sub>
                      </m:sSub>
                      <m:r>
                        <a:rPr lang="es-ES" sz="1400" b="1" i="1">
                          <a:latin typeface="Arial" charset="0"/>
                          <a:ea typeface="Arial" charset="0"/>
                          <a:cs typeface="Arial" charset="0"/>
                        </a:rPr>
                        <m:t>+</m:t>
                      </m:r>
                      <m:sSub>
                        <m:sSubPr>
                          <m:ctrlPr>
                            <a:rPr lang="en-US" sz="1400" b="1" i="1">
                              <a:latin typeface="Arial" charset="0"/>
                              <a:ea typeface="Arial" charset="0"/>
                              <a:cs typeface="Arial" charset="0"/>
                            </a:rPr>
                          </m:ctrlPr>
                        </m:sSubPr>
                        <m:e>
                          <m:r>
                            <a:rPr lang="es-ES" sz="1400" b="1" i="1">
                              <a:latin typeface="Arial" charset="0"/>
                              <a:ea typeface="Arial" charset="0"/>
                              <a:cs typeface="Arial" charset="0"/>
                            </a:rPr>
                            <m:t>𝑴</m:t>
                          </m:r>
                        </m:e>
                        <m:sub>
                          <m:r>
                            <a:rPr lang="es-ES" sz="1400" b="1" i="1">
                              <a:latin typeface="Arial" charset="0"/>
                              <a:ea typeface="Arial" charset="0"/>
                              <a:cs typeface="Arial" charset="0"/>
                            </a:rPr>
                            <m:t>𝟑</m:t>
                          </m:r>
                        </m:sub>
                      </m:sSub>
                    </m:oMath>
                  </m:oMathPara>
                </a14:m>
                <a:endParaRPr lang="en-US" sz="1400" dirty="0">
                  <a:latin typeface="Arial" charset="0"/>
                  <a:ea typeface="Arial" charset="0"/>
                  <a:cs typeface="Arial" charset="0"/>
                </a:endParaRPr>
              </a:p>
              <a:p>
                <a:pPr marL="0" indent="0">
                  <a:lnSpc>
                    <a:spcPct val="200000"/>
                  </a:lnSpc>
                  <a:buNone/>
                </a:pPr>
                <a14:m>
                  <m:oMathPara xmlns:m="http://schemas.openxmlformats.org/officeDocument/2006/math">
                    <m:oMathParaPr>
                      <m:jc m:val="centerGroup"/>
                    </m:oMathParaPr>
                    <m:oMath xmlns:m="http://schemas.openxmlformats.org/officeDocument/2006/math">
                      <m:r>
                        <a:rPr lang="es-ES" sz="1400" i="1">
                          <a:latin typeface="Arial" charset="0"/>
                          <a:ea typeface="Arial" charset="0"/>
                          <a:cs typeface="Arial" charset="0"/>
                        </a:rPr>
                        <m:t>𝑀</m:t>
                      </m:r>
                      <m:r>
                        <a:rPr lang="es-ES" sz="1400" b="1" i="1">
                          <a:latin typeface="Arial" charset="0"/>
                          <a:ea typeface="Arial" charset="0"/>
                          <a:cs typeface="Arial" charset="0"/>
                        </a:rPr>
                        <m:t>=</m:t>
                      </m:r>
                      <m:r>
                        <a:rPr lang="es-ES" sz="1400" i="1">
                          <a:latin typeface="Arial" charset="0"/>
                          <a:ea typeface="Arial" charset="0"/>
                          <a:cs typeface="Arial" charset="0"/>
                        </a:rPr>
                        <m:t>−5.26 −5.33−5.41</m:t>
                      </m:r>
                    </m:oMath>
                  </m:oMathPara>
                </a14:m>
                <a:endParaRPr lang="en-US" sz="1400" dirty="0">
                  <a:latin typeface="Arial" charset="0"/>
                  <a:ea typeface="Arial" charset="0"/>
                  <a:cs typeface="Arial" charset="0"/>
                </a:endParaRPr>
              </a:p>
              <a:p>
                <a:pPr marL="0" indent="0">
                  <a:lnSpc>
                    <a:spcPct val="200000"/>
                  </a:lnSpc>
                  <a:buNone/>
                </a:pPr>
                <a14:m>
                  <m:oMathPara xmlns:m="http://schemas.openxmlformats.org/officeDocument/2006/math">
                    <m:oMathParaPr>
                      <m:jc m:val="centerGroup"/>
                    </m:oMathParaPr>
                    <m:oMath xmlns:m="http://schemas.openxmlformats.org/officeDocument/2006/math">
                      <m:r>
                        <a:rPr lang="es-ES" sz="1400" i="1">
                          <a:latin typeface="Arial" charset="0"/>
                          <a:ea typeface="Arial" charset="0"/>
                          <a:cs typeface="Arial" charset="0"/>
                        </a:rPr>
                        <m:t>𝑀</m:t>
                      </m:r>
                      <m:r>
                        <a:rPr lang="es-ES" sz="1400" b="1" i="1">
                          <a:latin typeface="Arial" charset="0"/>
                          <a:ea typeface="Arial" charset="0"/>
                          <a:cs typeface="Arial" charset="0"/>
                        </a:rPr>
                        <m:t>=</m:t>
                      </m:r>
                      <m:r>
                        <a:rPr lang="es-ES" sz="1400" i="1">
                          <a:latin typeface="Arial" charset="0"/>
                          <a:ea typeface="Arial" charset="0"/>
                          <a:cs typeface="Arial" charset="0"/>
                        </a:rPr>
                        <m:t>−16.00 </m:t>
                      </m:r>
                      <m:r>
                        <a:rPr lang="es-ES" sz="1400" i="1">
                          <a:latin typeface="Arial" charset="0"/>
                          <a:ea typeface="Arial" charset="0"/>
                          <a:cs typeface="Arial" charset="0"/>
                        </a:rPr>
                        <m:t>𝑇</m:t>
                      </m:r>
                      <m:r>
                        <a:rPr lang="es-ES" sz="1400" i="1">
                          <a:latin typeface="Arial" charset="0"/>
                          <a:ea typeface="Arial" charset="0"/>
                          <a:cs typeface="Arial" charset="0"/>
                        </a:rPr>
                        <m:t>−</m:t>
                      </m:r>
                      <m:r>
                        <a:rPr lang="es-ES" sz="1400" i="1">
                          <a:latin typeface="Arial" charset="0"/>
                          <a:ea typeface="Arial" charset="0"/>
                          <a:cs typeface="Arial" charset="0"/>
                        </a:rPr>
                        <m:t>𝑚</m:t>
                      </m:r>
                    </m:oMath>
                  </m:oMathPara>
                </a14:m>
                <a:endParaRPr lang="en-US" sz="1400" dirty="0">
                  <a:latin typeface="Arial" charset="0"/>
                  <a:ea typeface="Arial" charset="0"/>
                  <a:cs typeface="Arial" charset="0"/>
                </a:endParaRPr>
              </a:p>
              <a:p>
                <a:pPr marL="0" indent="0">
                  <a:lnSpc>
                    <a:spcPct val="200000"/>
                  </a:lnSpc>
                  <a:buNone/>
                </a:pPr>
                <a14:m>
                  <m:oMathPara xmlns:m="http://schemas.openxmlformats.org/officeDocument/2006/math">
                    <m:oMathParaPr>
                      <m:jc m:val="centerGroup"/>
                    </m:oMathParaPr>
                    <m:oMath xmlns:m="http://schemas.openxmlformats.org/officeDocument/2006/math">
                      <m:sSub>
                        <m:sSubPr>
                          <m:ctrlPr>
                            <a:rPr lang="en-US" sz="1400" i="1">
                              <a:latin typeface="Arial" charset="0"/>
                              <a:ea typeface="Arial" charset="0"/>
                              <a:cs typeface="Arial" charset="0"/>
                            </a:rPr>
                          </m:ctrlPr>
                        </m:sSubPr>
                        <m:e>
                          <m:r>
                            <a:rPr lang="es-ES" sz="1400" i="1">
                              <a:latin typeface="Arial" charset="0"/>
                              <a:ea typeface="Arial" charset="0"/>
                              <a:cs typeface="Arial" charset="0"/>
                            </a:rPr>
                            <m:t>𝑞</m:t>
                          </m:r>
                        </m:e>
                        <m:sub>
                          <m:r>
                            <a:rPr lang="es-ES" sz="1400" i="1">
                              <a:latin typeface="Arial" charset="0"/>
                              <a:ea typeface="Arial" charset="0"/>
                              <a:cs typeface="Arial" charset="0"/>
                            </a:rPr>
                            <m:t>𝑠</m:t>
                          </m:r>
                        </m:sub>
                      </m:sSub>
                      <m:r>
                        <a:rPr lang="es-ES" sz="1400" i="1">
                          <a:latin typeface="Arial" charset="0"/>
                          <a:ea typeface="Arial" charset="0"/>
                          <a:cs typeface="Arial" charset="0"/>
                        </a:rPr>
                        <m:t>=</m:t>
                      </m:r>
                      <m:f>
                        <m:fPr>
                          <m:ctrlPr>
                            <a:rPr lang="en-US" sz="1400" i="1">
                              <a:latin typeface="Arial" charset="0"/>
                              <a:ea typeface="Arial" charset="0"/>
                              <a:cs typeface="Arial" charset="0"/>
                            </a:rPr>
                          </m:ctrlPr>
                        </m:fPr>
                        <m:num>
                          <m:r>
                            <a:rPr lang="es-ES" sz="1400" i="1">
                              <a:latin typeface="Arial" charset="0"/>
                              <a:ea typeface="Arial" charset="0"/>
                              <a:cs typeface="Arial" charset="0"/>
                            </a:rPr>
                            <m:t>62.51 </m:t>
                          </m:r>
                          <m:r>
                            <a:rPr lang="es-ES" sz="1400" i="1">
                              <a:latin typeface="Arial" charset="0"/>
                              <a:ea typeface="Arial" charset="0"/>
                              <a:cs typeface="Arial" charset="0"/>
                            </a:rPr>
                            <m:t>𝑇</m:t>
                          </m:r>
                        </m:num>
                        <m:den>
                          <m:r>
                            <a:rPr lang="es-ES" sz="1400" i="1">
                              <a:latin typeface="Arial" charset="0"/>
                              <a:ea typeface="Arial" charset="0"/>
                              <a:cs typeface="Arial" charset="0"/>
                            </a:rPr>
                            <m:t>1,10</m:t>
                          </m:r>
                          <m:r>
                            <a:rPr lang="es-ES" sz="1400" i="1">
                              <a:latin typeface="Arial" charset="0"/>
                              <a:ea typeface="Arial" charset="0"/>
                              <a:cs typeface="Arial" charset="0"/>
                            </a:rPr>
                            <m:t>𝑥</m:t>
                          </m:r>
                          <m:r>
                            <a:rPr lang="es-ES" sz="1400" i="1">
                              <a:latin typeface="Arial" charset="0"/>
                              <a:ea typeface="Arial" charset="0"/>
                              <a:cs typeface="Arial" charset="0"/>
                            </a:rPr>
                            <m:t>7.998 </m:t>
                          </m:r>
                          <m:sSup>
                            <m:sSupPr>
                              <m:ctrlPr>
                                <a:rPr lang="en-US" sz="1400" i="1">
                                  <a:latin typeface="Arial" charset="0"/>
                                  <a:ea typeface="Arial" charset="0"/>
                                  <a:cs typeface="Arial" charset="0"/>
                                </a:rPr>
                              </m:ctrlPr>
                            </m:sSupPr>
                            <m:e>
                              <m:r>
                                <a:rPr lang="es-ES" sz="1400" i="1">
                                  <a:latin typeface="Arial" charset="0"/>
                                  <a:ea typeface="Arial" charset="0"/>
                                  <a:cs typeface="Arial" charset="0"/>
                                </a:rPr>
                                <m:t>𝑚</m:t>
                              </m:r>
                            </m:e>
                            <m:sup>
                              <m:r>
                                <a:rPr lang="es-ES" sz="1400" i="1">
                                  <a:latin typeface="Arial" charset="0"/>
                                  <a:ea typeface="Arial" charset="0"/>
                                  <a:cs typeface="Arial" charset="0"/>
                                </a:rPr>
                                <m:t>2</m:t>
                              </m:r>
                            </m:sup>
                          </m:sSup>
                        </m:den>
                      </m:f>
                      <m:r>
                        <a:rPr lang="es-ES" sz="1400" b="1" i="1">
                          <a:latin typeface="Arial" charset="0"/>
                          <a:ea typeface="Arial" charset="0"/>
                          <a:cs typeface="Arial" charset="0"/>
                        </a:rPr>
                        <m:t>∓</m:t>
                      </m:r>
                      <m:f>
                        <m:fPr>
                          <m:ctrlPr>
                            <a:rPr lang="en-US" sz="1400" i="1">
                              <a:latin typeface="Arial" charset="0"/>
                              <a:ea typeface="Arial" charset="0"/>
                              <a:cs typeface="Arial" charset="0"/>
                            </a:rPr>
                          </m:ctrlPr>
                        </m:fPr>
                        <m:num>
                          <m:r>
                            <a:rPr lang="es-ES" sz="1400" i="1">
                              <a:latin typeface="Arial" charset="0"/>
                              <a:ea typeface="Arial" charset="0"/>
                              <a:cs typeface="Arial" charset="0"/>
                            </a:rPr>
                            <m:t>6∗(−16 )</m:t>
                          </m:r>
                        </m:num>
                        <m:den>
                          <m:r>
                            <a:rPr lang="es-ES" sz="1400" i="1">
                              <a:latin typeface="Arial" charset="0"/>
                              <a:ea typeface="Arial" charset="0"/>
                              <a:cs typeface="Arial" charset="0"/>
                            </a:rPr>
                            <m:t>1,10</m:t>
                          </m:r>
                          <m:r>
                            <a:rPr lang="es-ES" sz="1400" i="1">
                              <a:latin typeface="Arial" charset="0"/>
                              <a:ea typeface="Arial" charset="0"/>
                              <a:cs typeface="Arial" charset="0"/>
                            </a:rPr>
                            <m:t>𝑥</m:t>
                          </m:r>
                          <m:sSup>
                            <m:sSupPr>
                              <m:ctrlPr>
                                <a:rPr lang="en-US" sz="1400" i="1">
                                  <a:latin typeface="Arial" charset="0"/>
                                  <a:ea typeface="Arial" charset="0"/>
                                  <a:cs typeface="Arial" charset="0"/>
                                </a:rPr>
                              </m:ctrlPr>
                            </m:sSupPr>
                            <m:e>
                              <m:r>
                                <a:rPr lang="es-ES" sz="1400" i="1">
                                  <a:latin typeface="Arial" charset="0"/>
                                  <a:ea typeface="Arial" charset="0"/>
                                  <a:cs typeface="Arial" charset="0"/>
                                </a:rPr>
                                <m:t>7.998</m:t>
                              </m:r>
                            </m:e>
                            <m:sup>
                              <m:r>
                                <a:rPr lang="es-ES" sz="1400" i="1">
                                  <a:latin typeface="Arial" charset="0"/>
                                  <a:ea typeface="Arial" charset="0"/>
                                  <a:cs typeface="Arial" charset="0"/>
                                </a:rPr>
                                <m:t>2</m:t>
                              </m:r>
                            </m:sup>
                          </m:sSup>
                        </m:den>
                      </m:f>
                    </m:oMath>
                  </m:oMathPara>
                </a14:m>
                <a:endParaRPr lang="en-US" sz="1400" dirty="0">
                  <a:latin typeface="Arial" charset="0"/>
                  <a:ea typeface="Arial" charset="0"/>
                  <a:cs typeface="Arial" charset="0"/>
                </a:endParaRPr>
              </a:p>
              <a:p>
                <a:pPr marL="0" indent="0">
                  <a:lnSpc>
                    <a:spcPct val="200000"/>
                  </a:lnSpc>
                  <a:buNone/>
                </a:pPr>
                <a14:m>
                  <m:oMathPara xmlns:m="http://schemas.openxmlformats.org/officeDocument/2006/math">
                    <m:oMathParaPr>
                      <m:jc m:val="centerGroup"/>
                    </m:oMathParaPr>
                    <m:oMath xmlns:m="http://schemas.openxmlformats.org/officeDocument/2006/math">
                      <m:sSub>
                        <m:sSubPr>
                          <m:ctrlPr>
                            <a:rPr lang="en-US" sz="1400" b="1" i="1">
                              <a:latin typeface="Arial" charset="0"/>
                              <a:ea typeface="Arial" charset="0"/>
                              <a:cs typeface="Arial" charset="0"/>
                            </a:rPr>
                          </m:ctrlPr>
                        </m:sSubPr>
                        <m:e>
                          <m:r>
                            <a:rPr lang="es-ES" sz="1400" b="1" i="1">
                              <a:latin typeface="Arial" charset="0"/>
                              <a:ea typeface="Arial" charset="0"/>
                              <a:cs typeface="Arial" charset="0"/>
                            </a:rPr>
                            <m:t>𝒒</m:t>
                          </m:r>
                        </m:e>
                        <m:sub>
                          <m:r>
                            <a:rPr lang="es-ES" sz="1400" b="1" i="1">
                              <a:latin typeface="Arial" charset="0"/>
                              <a:ea typeface="Arial" charset="0"/>
                              <a:cs typeface="Arial" charset="0"/>
                            </a:rPr>
                            <m:t>𝒔</m:t>
                          </m:r>
                          <m:r>
                            <a:rPr lang="es-ES" sz="1400" b="1" i="1">
                              <a:latin typeface="Arial" charset="0"/>
                              <a:ea typeface="Arial" charset="0"/>
                              <a:cs typeface="Arial" charset="0"/>
                            </a:rPr>
                            <m:t>𝟏</m:t>
                          </m:r>
                        </m:sub>
                      </m:sSub>
                      <m:r>
                        <a:rPr lang="es-ES" sz="1400" i="1">
                          <a:latin typeface="Arial" charset="0"/>
                          <a:ea typeface="Arial" charset="0"/>
                          <a:cs typeface="Arial" charset="0"/>
                        </a:rPr>
                        <m:t>=8.47</m:t>
                      </m:r>
                      <m:f>
                        <m:fPr>
                          <m:ctrlPr>
                            <a:rPr lang="en-US" sz="1400" i="1">
                              <a:latin typeface="Arial" charset="0"/>
                              <a:ea typeface="Arial" charset="0"/>
                              <a:cs typeface="Arial" charset="0"/>
                            </a:rPr>
                          </m:ctrlPr>
                        </m:fPr>
                        <m:num>
                          <m:r>
                            <a:rPr lang="es-ES" sz="1400" i="1">
                              <a:latin typeface="Arial" charset="0"/>
                              <a:ea typeface="Arial" charset="0"/>
                              <a:cs typeface="Arial" charset="0"/>
                            </a:rPr>
                            <m:t>𝑇</m:t>
                          </m:r>
                        </m:num>
                        <m:den>
                          <m:sSup>
                            <m:sSupPr>
                              <m:ctrlPr>
                                <a:rPr lang="en-US" sz="1400" i="1">
                                  <a:latin typeface="Arial" charset="0"/>
                                  <a:ea typeface="Arial" charset="0"/>
                                  <a:cs typeface="Arial" charset="0"/>
                                </a:rPr>
                              </m:ctrlPr>
                            </m:sSupPr>
                            <m:e>
                              <m:r>
                                <a:rPr lang="es-ES" sz="1400" i="1">
                                  <a:latin typeface="Arial" charset="0"/>
                                  <a:ea typeface="Arial" charset="0"/>
                                  <a:cs typeface="Arial" charset="0"/>
                                </a:rPr>
                                <m:t>𝑚</m:t>
                              </m:r>
                            </m:e>
                            <m:sup>
                              <m:r>
                                <a:rPr lang="es-ES" sz="1400" i="1">
                                  <a:latin typeface="Arial" charset="0"/>
                                  <a:ea typeface="Arial" charset="0"/>
                                  <a:cs typeface="Arial" charset="0"/>
                                </a:rPr>
                                <m:t>2</m:t>
                              </m:r>
                            </m:sup>
                          </m:sSup>
                        </m:den>
                      </m:f>
                      <m:r>
                        <a:rPr lang="es-ES" sz="1400" i="1">
                          <a:latin typeface="Arial" charset="0"/>
                          <a:ea typeface="Arial" charset="0"/>
                          <a:cs typeface="Arial" charset="0"/>
                        </a:rPr>
                        <m:t>&lt;</m:t>
                      </m:r>
                      <m:sSub>
                        <m:sSubPr>
                          <m:ctrlPr>
                            <a:rPr lang="en-US" sz="1400" i="1">
                              <a:latin typeface="Arial" charset="0"/>
                              <a:ea typeface="Arial" charset="0"/>
                              <a:cs typeface="Arial" charset="0"/>
                            </a:rPr>
                          </m:ctrlPr>
                        </m:sSubPr>
                        <m:e>
                          <m:r>
                            <a:rPr lang="es-ES" sz="1400" i="1">
                              <a:latin typeface="Arial" charset="0"/>
                              <a:ea typeface="Arial" charset="0"/>
                              <a:cs typeface="Arial" charset="0"/>
                            </a:rPr>
                            <m:t>𝜎</m:t>
                          </m:r>
                        </m:e>
                        <m:sub>
                          <m:r>
                            <a:rPr lang="es-ES" sz="1400" i="1">
                              <a:latin typeface="Arial" charset="0"/>
                              <a:ea typeface="Arial" charset="0"/>
                              <a:cs typeface="Arial" charset="0"/>
                            </a:rPr>
                            <m:t>𝑠</m:t>
                          </m:r>
                        </m:sub>
                      </m:sSub>
                      <m:r>
                        <a:rPr lang="es-ES" sz="1400" i="1">
                          <a:latin typeface="Arial" charset="0"/>
                          <a:ea typeface="Arial" charset="0"/>
                          <a:cs typeface="Arial" charset="0"/>
                        </a:rPr>
                        <m:t> </m:t>
                      </m:r>
                      <m:r>
                        <a:rPr lang="es-ES" sz="1400" b="1" i="1">
                          <a:latin typeface="Arial" charset="0"/>
                          <a:ea typeface="Arial" charset="0"/>
                          <a:cs typeface="Arial" charset="0"/>
                        </a:rPr>
                        <m:t>𝑶𝑲</m:t>
                      </m:r>
                    </m:oMath>
                  </m:oMathPara>
                </a14:m>
                <a:endParaRPr lang="en-US" sz="1400" dirty="0">
                  <a:latin typeface="Arial" charset="0"/>
                  <a:ea typeface="Arial" charset="0"/>
                  <a:cs typeface="Arial" charset="0"/>
                </a:endParaRPr>
              </a:p>
              <a:p>
                <a:pPr marL="0" indent="0">
                  <a:lnSpc>
                    <a:spcPct val="200000"/>
                  </a:lnSpc>
                  <a:buNone/>
                </a:pPr>
                <a14:m>
                  <m:oMathPara xmlns:m="http://schemas.openxmlformats.org/officeDocument/2006/math">
                    <m:oMathParaPr>
                      <m:jc m:val="centerGroup"/>
                    </m:oMathParaPr>
                    <m:oMath xmlns:m="http://schemas.openxmlformats.org/officeDocument/2006/math">
                      <m:sSub>
                        <m:sSubPr>
                          <m:ctrlPr>
                            <a:rPr lang="en-US" sz="1400" b="1" i="1">
                              <a:latin typeface="Arial" charset="0"/>
                              <a:ea typeface="Arial" charset="0"/>
                              <a:cs typeface="Arial" charset="0"/>
                            </a:rPr>
                          </m:ctrlPr>
                        </m:sSubPr>
                        <m:e>
                          <m:r>
                            <a:rPr lang="es-ES" sz="1400" b="1" i="1">
                              <a:latin typeface="Arial" charset="0"/>
                              <a:ea typeface="Arial" charset="0"/>
                              <a:cs typeface="Arial" charset="0"/>
                            </a:rPr>
                            <m:t>𝒒</m:t>
                          </m:r>
                        </m:e>
                        <m:sub>
                          <m:r>
                            <a:rPr lang="es-ES" sz="1400" b="1" i="1">
                              <a:latin typeface="Arial" charset="0"/>
                              <a:ea typeface="Arial" charset="0"/>
                              <a:cs typeface="Arial" charset="0"/>
                            </a:rPr>
                            <m:t>𝒔</m:t>
                          </m:r>
                          <m:r>
                            <a:rPr lang="es-ES" sz="1400" b="1" i="1">
                              <a:latin typeface="Arial" charset="0"/>
                              <a:ea typeface="Arial" charset="0"/>
                              <a:cs typeface="Arial" charset="0"/>
                            </a:rPr>
                            <m:t>𝟐</m:t>
                          </m:r>
                        </m:sub>
                      </m:sSub>
                      <m:r>
                        <a:rPr lang="es-ES" sz="1400" i="1">
                          <a:latin typeface="Arial" charset="0"/>
                          <a:ea typeface="Arial" charset="0"/>
                          <a:cs typeface="Arial" charset="0"/>
                        </a:rPr>
                        <m:t>=5.74</m:t>
                      </m:r>
                      <m:f>
                        <m:fPr>
                          <m:ctrlPr>
                            <a:rPr lang="en-US" sz="1400" i="1">
                              <a:latin typeface="Arial" charset="0"/>
                              <a:ea typeface="Arial" charset="0"/>
                              <a:cs typeface="Arial" charset="0"/>
                            </a:rPr>
                          </m:ctrlPr>
                        </m:fPr>
                        <m:num>
                          <m:r>
                            <a:rPr lang="es-ES" sz="1400" i="1">
                              <a:latin typeface="Arial" charset="0"/>
                              <a:ea typeface="Arial" charset="0"/>
                              <a:cs typeface="Arial" charset="0"/>
                            </a:rPr>
                            <m:t>𝑇</m:t>
                          </m:r>
                        </m:num>
                        <m:den>
                          <m:sSup>
                            <m:sSupPr>
                              <m:ctrlPr>
                                <a:rPr lang="en-US" sz="1400" i="1">
                                  <a:latin typeface="Arial" charset="0"/>
                                  <a:ea typeface="Arial" charset="0"/>
                                  <a:cs typeface="Arial" charset="0"/>
                                </a:rPr>
                              </m:ctrlPr>
                            </m:sSupPr>
                            <m:e>
                              <m:r>
                                <a:rPr lang="es-ES" sz="1400" i="1">
                                  <a:latin typeface="Arial" charset="0"/>
                                  <a:ea typeface="Arial" charset="0"/>
                                  <a:cs typeface="Arial" charset="0"/>
                                </a:rPr>
                                <m:t>𝑚</m:t>
                              </m:r>
                            </m:e>
                            <m:sup>
                              <m:r>
                                <a:rPr lang="es-ES" sz="1400" i="1">
                                  <a:latin typeface="Arial" charset="0"/>
                                  <a:ea typeface="Arial" charset="0"/>
                                  <a:cs typeface="Arial" charset="0"/>
                                </a:rPr>
                                <m:t>2</m:t>
                              </m:r>
                            </m:sup>
                          </m:sSup>
                        </m:den>
                      </m:f>
                      <m:r>
                        <a:rPr lang="es-ES" sz="1400" i="1">
                          <a:latin typeface="Arial" charset="0"/>
                          <a:ea typeface="Arial" charset="0"/>
                          <a:cs typeface="Arial" charset="0"/>
                        </a:rPr>
                        <m:t>&lt;</m:t>
                      </m:r>
                      <m:sSub>
                        <m:sSubPr>
                          <m:ctrlPr>
                            <a:rPr lang="en-US" sz="1400" i="1">
                              <a:latin typeface="Arial" charset="0"/>
                              <a:ea typeface="Arial" charset="0"/>
                              <a:cs typeface="Arial" charset="0"/>
                            </a:rPr>
                          </m:ctrlPr>
                        </m:sSubPr>
                        <m:e>
                          <m:r>
                            <a:rPr lang="es-ES" sz="1400" i="1">
                              <a:latin typeface="Arial" charset="0"/>
                              <a:ea typeface="Arial" charset="0"/>
                              <a:cs typeface="Arial" charset="0"/>
                            </a:rPr>
                            <m:t>𝜎</m:t>
                          </m:r>
                        </m:e>
                        <m:sub>
                          <m:r>
                            <a:rPr lang="es-ES" sz="1400" i="1">
                              <a:latin typeface="Arial" charset="0"/>
                              <a:ea typeface="Arial" charset="0"/>
                              <a:cs typeface="Arial" charset="0"/>
                            </a:rPr>
                            <m:t>𝑠</m:t>
                          </m:r>
                        </m:sub>
                      </m:sSub>
                      <m:r>
                        <a:rPr lang="es-ES" sz="1400" i="1">
                          <a:latin typeface="Arial" charset="0"/>
                          <a:ea typeface="Arial" charset="0"/>
                          <a:cs typeface="Arial" charset="0"/>
                        </a:rPr>
                        <m:t> </m:t>
                      </m:r>
                      <m:r>
                        <a:rPr lang="es-ES" sz="1400" b="1" i="1">
                          <a:latin typeface="Arial" charset="0"/>
                          <a:ea typeface="Arial" charset="0"/>
                          <a:cs typeface="Arial" charset="0"/>
                        </a:rPr>
                        <m:t>𝑶𝑲</m:t>
                      </m:r>
                    </m:oMath>
                  </m:oMathPara>
                </a14:m>
                <a:endParaRPr lang="en-US" sz="1400" dirty="0">
                  <a:latin typeface="Arial" charset="0"/>
                  <a:ea typeface="Arial" charset="0"/>
                  <a:cs typeface="Arial" charset="0"/>
                </a:endParaRPr>
              </a:p>
              <a:p>
                <a:endParaRPr lang="en-US" sz="1400" dirty="0">
                  <a:latin typeface="Arial" charset="0"/>
                  <a:ea typeface="Arial" charset="0"/>
                  <a:cs typeface="Arial" charset="0"/>
                </a:endParaRPr>
              </a:p>
            </p:txBody>
          </p:sp>
        </mc:Choice>
        <mc:Fallback>
          <p:sp>
            <p:nvSpPr>
              <p:cNvPr id="4" name="Content Placeholder 3"/>
              <p:cNvSpPr>
                <a:spLocks noGrp="1" noRot="1" noChangeAspect="1" noMove="1" noResize="1" noEditPoints="1" noAdjustHandles="1" noChangeArrowheads="1" noChangeShapeType="1" noTextEdit="1"/>
              </p:cNvSpPr>
              <p:nvPr>
                <p:ph sz="half" idx="2"/>
              </p:nvPr>
            </p:nvSpPr>
            <p:spPr>
              <a:xfrm>
                <a:off x="6975764" y="743672"/>
                <a:ext cx="4301836" cy="5086927"/>
              </a:xfrm>
              <a:blipFill rotWithShape="0">
                <a:blip r:embed="rId3"/>
                <a:stretch>
                  <a:fillRect l="-708" b="-240"/>
                </a:stretch>
              </a:blipFill>
            </p:spPr>
            <p:txBody>
              <a:bodyPr/>
              <a:lstStyle/>
              <a:p>
                <a:r>
                  <a:rPr lang="en-US">
                    <a:noFill/>
                  </a:rPr>
                  <a:t> </a:t>
                </a:r>
              </a:p>
            </p:txBody>
          </p:sp>
        </mc:Fallback>
      </mc:AlternateContent>
      <p:sp>
        <p:nvSpPr>
          <p:cNvPr id="5"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6"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8"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9"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1"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119</a:t>
            </a:r>
            <a:endParaRPr lang="es-ES" sz="2400" dirty="0">
              <a:ln>
                <a:solidFill>
                  <a:schemeClr val="tx1"/>
                </a:solidFill>
              </a:ln>
            </a:endParaRPr>
          </a:p>
        </p:txBody>
      </p:sp>
    </p:spTree>
    <p:extLst>
      <p:ext uri="{BB962C8B-B14F-4D97-AF65-F5344CB8AC3E}">
        <p14:creationId xmlns:p14="http://schemas.microsoft.com/office/powerpoint/2010/main" val="113295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D:\Alex\Downloads\WhatsApp Image 2018-01-08 at 17.20.52.jpeg"/>
          <p:cNvPicPr/>
          <p:nvPr/>
        </p:nvPicPr>
        <p:blipFill rotWithShape="1">
          <a:blip r:embed="rId2">
            <a:extLst>
              <a:ext uri="{28A0092B-C50C-407E-A947-70E740481C1C}">
                <a14:useLocalDpi xmlns:a14="http://schemas.microsoft.com/office/drawing/2010/main" val="0"/>
              </a:ext>
            </a:extLst>
          </a:blip>
          <a:srcRect l="12958" t="15899" r="18235" b="13044"/>
          <a:stretch/>
        </p:blipFill>
        <p:spPr bwMode="auto">
          <a:xfrm>
            <a:off x="498821" y="1438402"/>
            <a:ext cx="5654154" cy="3777522"/>
          </a:xfrm>
          <a:prstGeom prst="rect">
            <a:avLst/>
          </a:prstGeom>
          <a:noFill/>
          <a:ln>
            <a:noFill/>
          </a:ln>
          <a:extLst>
            <a:ext uri="{53640926-AAD7-44D8-BBD7-CCE9431645EC}">
              <a14:shadowObscured xmlns:a14="http://schemas.microsoft.com/office/drawing/2010/main"/>
            </a:ext>
          </a:extLst>
        </p:spPr>
      </p:pic>
      <p:pic>
        <p:nvPicPr>
          <p:cNvPr id="5" name="Imagen 4"/>
          <p:cNvPicPr/>
          <p:nvPr/>
        </p:nvPicPr>
        <p:blipFill>
          <a:blip r:embed="rId3"/>
          <a:stretch>
            <a:fillRect/>
          </a:stretch>
        </p:blipFill>
        <p:spPr>
          <a:xfrm>
            <a:off x="6532888" y="1438402"/>
            <a:ext cx="5301659" cy="3777522"/>
          </a:xfrm>
          <a:prstGeom prst="rect">
            <a:avLst/>
          </a:prstGeom>
        </p:spPr>
      </p:pic>
      <p:sp>
        <p:nvSpPr>
          <p:cNvPr id="8" name="Title 1"/>
          <p:cNvSpPr>
            <a:spLocks noGrp="1"/>
          </p:cNvSpPr>
          <p:nvPr>
            <p:ph type="title"/>
          </p:nvPr>
        </p:nvSpPr>
        <p:spPr>
          <a:xfrm>
            <a:off x="3642768" y="134912"/>
            <a:ext cx="5700015" cy="584200"/>
          </a:xfrm>
        </p:spPr>
        <p:txBody>
          <a:bodyPr/>
          <a:lstStyle/>
          <a:p>
            <a:r>
              <a:rPr lang="en-US" dirty="0" smtClean="0"/>
              <a:t>VISTA LATERAL IZQUIERDA</a:t>
            </a:r>
            <a:endParaRPr lang="en-US" dirty="0"/>
          </a:p>
        </p:txBody>
      </p:sp>
      <p:sp>
        <p:nvSpPr>
          <p:cNvPr id="6" name="3 Flecha a la derecha con muesca"/>
          <p:cNvSpPr/>
          <p:nvPr/>
        </p:nvSpPr>
        <p:spPr>
          <a:xfrm>
            <a:off x="8645116" y="627357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7339772" y="6326581"/>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RESTAURACION  (MUROS DE CORTE)</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5719458" y="624707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4192328" y="6273576"/>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2659663" y="6286828"/>
            <a:ext cx="17497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3. FUNDAMENTACIÓN TEORICA</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1296623" y="6273576"/>
            <a:ext cx="157682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3" name="3 Flecha a la derecha con muesca"/>
          <p:cNvSpPr/>
          <p:nvPr/>
        </p:nvSpPr>
        <p:spPr>
          <a:xfrm>
            <a:off x="1" y="6353086"/>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4" name="3 CuadroTexto"/>
          <p:cNvSpPr txBox="1"/>
          <p:nvPr/>
        </p:nvSpPr>
        <p:spPr>
          <a:xfrm>
            <a:off x="11391829"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12</a:t>
            </a:r>
            <a:endParaRPr lang="es-ES" sz="2400" dirty="0">
              <a:ln>
                <a:solidFill>
                  <a:schemeClr val="tx1"/>
                </a:solidFill>
              </a:ln>
            </a:endParaRPr>
          </a:p>
        </p:txBody>
      </p:sp>
    </p:spTree>
    <p:extLst>
      <p:ext uri="{BB962C8B-B14F-4D97-AF65-F5344CB8AC3E}">
        <p14:creationId xmlns:p14="http://schemas.microsoft.com/office/powerpoint/2010/main" val="241301035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3" algn="ctr" rtl="0">
              <a:lnSpc>
                <a:spcPct val="90000"/>
              </a:lnSpc>
              <a:spcBef>
                <a:spcPct val="0"/>
              </a:spcBef>
            </a:pPr>
            <a:r>
              <a:rPr lang="es-ES" sz="3200" b="1" dirty="0"/>
              <a:t>Tipo de viga utilizados en </a:t>
            </a:r>
            <a:r>
              <a:rPr lang="es-ES" sz="3200" b="1"/>
              <a:t>el </a:t>
            </a:r>
            <a:r>
              <a:rPr lang="es-ES" sz="3200" b="1" smtClean="0"/>
              <a:t>reforzamiento</a:t>
            </a:r>
            <a:endParaRPr lang="en-US" sz="3200" dirty="0"/>
          </a:p>
        </p:txBody>
      </p:sp>
      <p:pic>
        <p:nvPicPr>
          <p:cNvPr id="5" name="Imagen 283"/>
          <p:cNvPicPr>
            <a:picLocks noGrp="1"/>
          </p:cNvPicPr>
          <p:nvPr>
            <p:ph sz="half" idx="1"/>
          </p:nvPr>
        </p:nvPicPr>
        <p:blipFill rotWithShape="1">
          <a:blip r:embed="rId2"/>
          <a:srcRect l="2454"/>
          <a:stretch/>
        </p:blipFill>
        <p:spPr bwMode="auto">
          <a:xfrm>
            <a:off x="1544273" y="1479262"/>
            <a:ext cx="4634854" cy="4351338"/>
          </a:xfrm>
          <a:prstGeom prst="rect">
            <a:avLst/>
          </a:prstGeom>
          <a:ln>
            <a:noFill/>
          </a:ln>
          <a:extLst>
            <a:ext uri="{53640926-AAD7-44D8-BBD7-CCE9431645EC}">
              <a14:shadowObscured xmlns:a14="http://schemas.microsoft.com/office/drawing/2010/main"/>
            </a:ext>
          </a:extLst>
        </p:spPr>
      </p:pic>
      <p:pic>
        <p:nvPicPr>
          <p:cNvPr id="6" name="Imagen 284"/>
          <p:cNvPicPr>
            <a:picLocks noGrp="1"/>
          </p:cNvPicPr>
          <p:nvPr>
            <p:ph sz="half" idx="2"/>
          </p:nvPr>
        </p:nvPicPr>
        <p:blipFill>
          <a:blip r:embed="rId3"/>
          <a:stretch>
            <a:fillRect/>
          </a:stretch>
        </p:blipFill>
        <p:spPr>
          <a:xfrm>
            <a:off x="6895782" y="1479262"/>
            <a:ext cx="3485053" cy="4351338"/>
          </a:xfrm>
          <a:prstGeom prst="rect">
            <a:avLst/>
          </a:prstGeom>
        </p:spPr>
      </p:pic>
      <p:sp>
        <p:nvSpPr>
          <p:cNvPr id="7"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3"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4"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120</a:t>
            </a:r>
            <a:endParaRPr lang="es-ES" sz="2400" dirty="0">
              <a:ln>
                <a:solidFill>
                  <a:schemeClr val="tx1"/>
                </a:solidFill>
              </a:ln>
            </a:endParaRPr>
          </a:p>
        </p:txBody>
      </p:sp>
    </p:spTree>
    <p:extLst>
      <p:ext uri="{BB962C8B-B14F-4D97-AF65-F5344CB8AC3E}">
        <p14:creationId xmlns:p14="http://schemas.microsoft.com/office/powerpoint/2010/main" val="6102079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3" y="95105"/>
            <a:ext cx="10515600" cy="1325563"/>
          </a:xfrm>
        </p:spPr>
        <p:txBody>
          <a:bodyPr>
            <a:normAutofit/>
          </a:bodyPr>
          <a:lstStyle/>
          <a:p>
            <a:pPr lvl="3" algn="l" rtl="0">
              <a:lnSpc>
                <a:spcPct val="90000"/>
              </a:lnSpc>
              <a:spcBef>
                <a:spcPct val="0"/>
              </a:spcBef>
            </a:pPr>
            <a:r>
              <a:rPr lang="es-ES" sz="3600" b="1" dirty="0">
                <a:latin typeface="Arial" charset="0"/>
                <a:ea typeface="Arial" charset="0"/>
                <a:cs typeface="Arial" charset="0"/>
              </a:rPr>
              <a:t>Corte </a:t>
            </a:r>
            <a:r>
              <a:rPr lang="es-ES" sz="3600" b="1" dirty="0" smtClean="0">
                <a:latin typeface="Arial" charset="0"/>
                <a:ea typeface="Arial" charset="0"/>
                <a:cs typeface="Arial" charset="0"/>
              </a:rPr>
              <a:t>unidireccional</a:t>
            </a:r>
            <a:endParaRPr lang="en-US" sz="3600" dirty="0">
              <a:latin typeface="Arial" charset="0"/>
              <a:ea typeface="Arial" charset="0"/>
              <a:cs typeface="Arial" charset="0"/>
            </a:endParaRPr>
          </a:p>
        </p:txBody>
      </p:sp>
      <mc:AlternateContent xmlns:mc="http://schemas.openxmlformats.org/markup-compatibility/2006">
        <mc:Choice xmlns:a14="http://schemas.microsoft.com/office/drawing/2010/main" Requires="a14">
          <p:sp>
            <p:nvSpPr>
              <p:cNvPr id="3" name="Content Placeholder 2"/>
              <p:cNvSpPr>
                <a:spLocks noGrp="1"/>
              </p:cNvSpPr>
              <p:nvPr>
                <p:ph sz="half" idx="1"/>
              </p:nvPr>
            </p:nvSpPr>
            <p:spPr>
              <a:xfrm>
                <a:off x="671946" y="1396134"/>
                <a:ext cx="5181600" cy="4351338"/>
              </a:xfrm>
            </p:spPr>
            <p:txBody>
              <a:bodyPr/>
              <a:lstStyle/>
              <a:p>
                <a:pPr marL="0" indent="0" algn="just">
                  <a:buNone/>
                </a:pPr>
                <a:r>
                  <a:rPr lang="es-ES" sz="2000" dirty="0"/>
                  <a:t>Es recomendable colocar 10.00 cm a cada lado de la columna, por lo tanto, el ancho del alma está limitada a tener un ancho mínimo de 70.00 cm</a:t>
                </a:r>
                <a:endParaRPr lang="en-US" dirty="0"/>
              </a:p>
              <a:p>
                <a:pPr>
                  <a:lnSpc>
                    <a:spcPct val="150000"/>
                  </a:lnSpc>
                </a:pPr>
                <a14:m>
                  <m:oMath xmlns:m="http://schemas.openxmlformats.org/officeDocument/2006/math">
                    <m:r>
                      <a:rPr lang="es-EC" sz="2000" i="1"/>
                      <m:t>h</m:t>
                    </m:r>
                    <m:r>
                      <a:rPr lang="es-EC" sz="2000" i="1"/>
                      <m:t> </m:t>
                    </m:r>
                    <m:r>
                      <a:rPr lang="es-EC" sz="2000" i="1"/>
                      <m:t>𝑎𝑙𝑎</m:t>
                    </m:r>
                    <m:r>
                      <a:rPr lang="es-EC" sz="2000" i="1"/>
                      <m:t>≤4</m:t>
                    </m:r>
                    <m:sSub>
                      <m:sSubPr>
                        <m:ctrlPr>
                          <a:rPr lang="en-US" sz="2000" i="1"/>
                        </m:ctrlPr>
                      </m:sSubPr>
                      <m:e>
                        <m:r>
                          <a:rPr lang="es-EC" sz="2000" i="1"/>
                          <m:t>𝑏</m:t>
                        </m:r>
                      </m:e>
                      <m:sub>
                        <m:r>
                          <a:rPr lang="es-EC" sz="2000" i="1"/>
                          <m:t>𝑜</m:t>
                        </m:r>
                      </m:sub>
                    </m:sSub>
                  </m:oMath>
                </a14:m>
                <a:endParaRPr lang="en-US" sz="2000" dirty="0"/>
              </a:p>
              <a:p>
                <a:pPr>
                  <a:lnSpc>
                    <a:spcPct val="150000"/>
                  </a:lnSpc>
                </a:pPr>
                <a14:m>
                  <m:oMath xmlns:m="http://schemas.openxmlformats.org/officeDocument/2006/math">
                    <m:r>
                      <a:rPr lang="es-EC" sz="2000" i="1"/>
                      <m:t>h</m:t>
                    </m:r>
                    <m:r>
                      <a:rPr lang="es-EC" sz="2000" i="1"/>
                      <m:t> </m:t>
                    </m:r>
                    <m:r>
                      <a:rPr lang="es-EC" sz="2000" i="1"/>
                      <m:t>𝑎𝑙𝑎</m:t>
                    </m:r>
                    <m:r>
                      <a:rPr lang="es-EC" sz="2000" i="1"/>
                      <m:t>≥30 </m:t>
                    </m:r>
                    <m:r>
                      <a:rPr lang="es-EC" sz="2000" i="1"/>
                      <m:t>𝑐𝑚</m:t>
                    </m:r>
                  </m:oMath>
                </a14:m>
                <a:endParaRPr lang="en-US" sz="2000" dirty="0"/>
              </a:p>
              <a:p>
                <a:pPr>
                  <a:lnSpc>
                    <a:spcPct val="150000"/>
                  </a:lnSpc>
                </a:pPr>
                <a14:m>
                  <m:oMath xmlns:m="http://schemas.openxmlformats.org/officeDocument/2006/math">
                    <m:r>
                      <a:rPr lang="es-EC" sz="2000" i="1"/>
                      <m:t>h</m:t>
                    </m:r>
                    <m:r>
                      <a:rPr lang="es-EC" sz="2000" i="1"/>
                      <m:t> </m:t>
                    </m:r>
                    <m:r>
                      <a:rPr lang="es-EC" sz="2000" i="1"/>
                      <m:t>𝑎𝑙𝑎</m:t>
                    </m:r>
                    <m:r>
                      <a:rPr lang="es-EC" sz="2000" i="1"/>
                      <m:t>≥</m:t>
                    </m:r>
                    <m:f>
                      <m:fPr>
                        <m:ctrlPr>
                          <a:rPr lang="en-US" sz="2000" i="1"/>
                        </m:ctrlPr>
                      </m:fPr>
                      <m:num>
                        <m:sSub>
                          <m:sSubPr>
                            <m:ctrlPr>
                              <a:rPr lang="en-US" sz="2000" i="1"/>
                            </m:ctrlPr>
                          </m:sSubPr>
                          <m:e>
                            <m:r>
                              <a:rPr lang="es-EC" sz="2000" i="1"/>
                              <m:t>𝑏</m:t>
                            </m:r>
                          </m:e>
                          <m:sub>
                            <m:r>
                              <a:rPr lang="es-EC" sz="2000" i="1"/>
                              <m:t>𝑜</m:t>
                            </m:r>
                          </m:sub>
                        </m:sSub>
                      </m:num>
                      <m:den>
                        <m:r>
                          <a:rPr lang="es-EC" sz="2000" i="1"/>
                          <m:t>2</m:t>
                        </m:r>
                      </m:den>
                    </m:f>
                  </m:oMath>
                </a14:m>
                <a:endParaRPr lang="en-US" sz="2000" dirty="0"/>
              </a:p>
              <a:p>
                <a:pPr>
                  <a:lnSpc>
                    <a:spcPct val="150000"/>
                  </a:lnSpc>
                </a:pPr>
                <a14:m>
                  <m:oMath xmlns:m="http://schemas.openxmlformats.org/officeDocument/2006/math">
                    <m:sSub>
                      <m:sSubPr>
                        <m:ctrlPr>
                          <a:rPr lang="en-US" sz="2000" i="1"/>
                        </m:ctrlPr>
                      </m:sSubPr>
                      <m:e>
                        <m:r>
                          <a:rPr lang="es-EC" sz="2000" i="1"/>
                          <m:t>𝑏</m:t>
                        </m:r>
                      </m:e>
                      <m:sub>
                        <m:r>
                          <a:rPr lang="es-EC" sz="2000" i="1"/>
                          <m:t>𝑜</m:t>
                        </m:r>
                      </m:sub>
                    </m:sSub>
                    <m:r>
                      <a:rPr lang="es-EC" sz="2000" i="1"/>
                      <m:t>&gt;</m:t>
                    </m:r>
                    <m:r>
                      <a:rPr lang="es-EC" sz="2000" i="1"/>
                      <m:t>𝐴𝑛𝑐h𝑜</m:t>
                    </m:r>
                    <m:r>
                      <a:rPr lang="es-EC" sz="2000" i="1"/>
                      <m:t> </m:t>
                    </m:r>
                    <m:r>
                      <a:rPr lang="es-EC" sz="2000" i="1"/>
                      <m:t>𝑑𝑒</m:t>
                    </m:r>
                    <m:r>
                      <a:rPr lang="es-EC" sz="2000" i="1"/>
                      <m:t> </m:t>
                    </m:r>
                    <m:r>
                      <a:rPr lang="es-EC" sz="2000" i="1"/>
                      <m:t>𝑙𝑎</m:t>
                    </m:r>
                    <m:r>
                      <a:rPr lang="es-EC" sz="2000" i="1"/>
                      <m:t> </m:t>
                    </m:r>
                    <m:r>
                      <a:rPr lang="es-EC" sz="2000" i="1"/>
                      <m:t>𝐶𝑜𝑙𝑢𝑚𝑛𝑎</m:t>
                    </m:r>
                  </m:oMath>
                </a14:m>
                <a:endParaRPr lang="en-US" sz="2000"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half" idx="1"/>
              </p:nvPr>
            </p:nvSpPr>
            <p:spPr>
              <a:xfrm>
                <a:off x="671946" y="1396134"/>
                <a:ext cx="5181600" cy="4351338"/>
              </a:xfrm>
              <a:blipFill rotWithShape="0">
                <a:blip r:embed="rId2"/>
                <a:stretch>
                  <a:fillRect l="-1176" t="-1401" r="-1294"/>
                </a:stretch>
              </a:blipFill>
            </p:spPr>
            <p:txBody>
              <a:bodyPr/>
              <a:lstStyle/>
              <a:p>
                <a:r>
                  <a:rPr lang="en-US">
                    <a:noFill/>
                  </a:rPr>
                  <a:t> </a:t>
                </a:r>
              </a:p>
            </p:txBody>
          </p:sp>
        </mc:Fallback>
      </mc:AlternateContent>
      <p:pic>
        <p:nvPicPr>
          <p:cNvPr id="5" name="Imagen 286"/>
          <p:cNvPicPr>
            <a:picLocks noGrp="1"/>
          </p:cNvPicPr>
          <p:nvPr>
            <p:ph sz="half" idx="2"/>
          </p:nvPr>
        </p:nvPicPr>
        <p:blipFill rotWithShape="1">
          <a:blip r:embed="rId3"/>
          <a:srcRect l="2555" t="4290" r="365"/>
          <a:stretch/>
        </p:blipFill>
        <p:spPr bwMode="auto">
          <a:xfrm>
            <a:off x="6297613" y="1420668"/>
            <a:ext cx="5298642" cy="3780156"/>
          </a:xfrm>
          <a:prstGeom prst="rect">
            <a:avLst/>
          </a:prstGeom>
          <a:ln>
            <a:noFill/>
          </a:ln>
          <a:extLst>
            <a:ext uri="{53640926-AAD7-44D8-BBD7-CCE9431645EC}">
              <a14:shadowObscured xmlns:a14="http://schemas.microsoft.com/office/drawing/2010/main"/>
            </a:ext>
          </a:extLst>
        </p:spPr>
      </p:pic>
      <p:sp>
        <p:nvSpPr>
          <p:cNvPr id="6"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9"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2"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3"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a:t>
            </a:r>
            <a:r>
              <a:rPr lang="es-ES" sz="2400" dirty="0" smtClean="0">
                <a:ln>
                  <a:solidFill>
                    <a:schemeClr val="tx1"/>
                  </a:solidFill>
                </a:ln>
              </a:rPr>
              <a:t>21</a:t>
            </a:r>
            <a:endParaRPr lang="es-ES" sz="2400" dirty="0">
              <a:ln>
                <a:solidFill>
                  <a:schemeClr val="tx1"/>
                </a:solidFill>
              </a:ln>
            </a:endParaRPr>
          </a:p>
        </p:txBody>
      </p:sp>
    </p:spTree>
    <p:extLst>
      <p:ext uri="{BB962C8B-B14F-4D97-AF65-F5344CB8AC3E}">
        <p14:creationId xmlns:p14="http://schemas.microsoft.com/office/powerpoint/2010/main" val="3599870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sz="half" idx="1"/>
              </p:nvPr>
            </p:nvSpPr>
            <p:spPr>
              <a:xfrm>
                <a:off x="408709" y="1066801"/>
                <a:ext cx="5285509" cy="4738253"/>
              </a:xfrm>
            </p:spPr>
            <p:txBody>
              <a:bodyPr>
                <a:noAutofit/>
              </a:bodyPr>
              <a:lstStyle/>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sz="1400" i="1">
                              <a:latin typeface="Arial" charset="0"/>
                              <a:ea typeface="Arial" charset="0"/>
                              <a:cs typeface="Arial" charset="0"/>
                            </a:rPr>
                          </m:ctrlPr>
                        </m:sSubPr>
                        <m:e>
                          <m:r>
                            <a:rPr lang="es-EC" sz="1400" b="1" i="1">
                              <a:latin typeface="Arial" charset="0"/>
                              <a:ea typeface="Arial" charset="0"/>
                              <a:cs typeface="Arial" charset="0"/>
                            </a:rPr>
                            <m:t>𝒗</m:t>
                          </m:r>
                        </m:e>
                        <m:sub>
                          <m:r>
                            <a:rPr lang="es-EC" sz="1400" b="1" i="1">
                              <a:latin typeface="Arial" charset="0"/>
                              <a:ea typeface="Arial" charset="0"/>
                              <a:cs typeface="Arial" charset="0"/>
                            </a:rPr>
                            <m:t>𝒑</m:t>
                          </m:r>
                        </m:sub>
                      </m:sSub>
                      <m:r>
                        <a:rPr lang="es-EC" sz="1400">
                          <a:latin typeface="Arial" charset="0"/>
                          <a:ea typeface="Arial" charset="0"/>
                          <a:cs typeface="Arial" charset="0"/>
                        </a:rPr>
                        <m:t>=</m:t>
                      </m:r>
                      <m:r>
                        <a:rPr lang="es-EC" sz="1400" b="1" i="1">
                          <a:latin typeface="Arial" charset="0"/>
                          <a:ea typeface="Arial" charset="0"/>
                          <a:cs typeface="Arial" charset="0"/>
                        </a:rPr>
                        <m:t>𝟎</m:t>
                      </m:r>
                      <m:r>
                        <a:rPr lang="es-EC" sz="1400">
                          <a:latin typeface="Arial" charset="0"/>
                          <a:ea typeface="Arial" charset="0"/>
                          <a:cs typeface="Arial" charset="0"/>
                        </a:rPr>
                        <m:t>.</m:t>
                      </m:r>
                      <m:r>
                        <a:rPr lang="es-EC" sz="1400" b="1" i="1">
                          <a:latin typeface="Arial" charset="0"/>
                          <a:ea typeface="Arial" charset="0"/>
                          <a:cs typeface="Arial" charset="0"/>
                        </a:rPr>
                        <m:t>𝟓𝟑</m:t>
                      </m:r>
                      <m:rad>
                        <m:radPr>
                          <m:degHide m:val="on"/>
                          <m:ctrlPr>
                            <a:rPr lang="en-US" sz="1400" i="1">
                              <a:latin typeface="Arial" charset="0"/>
                              <a:ea typeface="Arial" charset="0"/>
                              <a:cs typeface="Arial" charset="0"/>
                            </a:rPr>
                          </m:ctrlPr>
                        </m:radPr>
                        <m:deg/>
                        <m:e>
                          <m:r>
                            <a:rPr lang="es-EC" sz="1400" b="1" i="1">
                              <a:latin typeface="Arial" charset="0"/>
                              <a:ea typeface="Arial" charset="0"/>
                              <a:cs typeface="Arial" charset="0"/>
                            </a:rPr>
                            <m:t>𝒇𝒄</m:t>
                          </m:r>
                        </m:e>
                      </m:rad>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sz="1400" i="1">
                              <a:latin typeface="Arial" charset="0"/>
                              <a:ea typeface="Arial" charset="0"/>
                              <a:cs typeface="Arial" charset="0"/>
                            </a:rPr>
                          </m:ctrlPr>
                        </m:sSubPr>
                        <m:e>
                          <m:r>
                            <a:rPr lang="es-EC" sz="1400" i="1">
                              <a:latin typeface="Arial" charset="0"/>
                              <a:ea typeface="Arial" charset="0"/>
                              <a:cs typeface="Arial" charset="0"/>
                            </a:rPr>
                            <m:t>𝑣</m:t>
                          </m:r>
                        </m:e>
                        <m:sub>
                          <m:r>
                            <a:rPr lang="es-EC" sz="1400" i="1">
                              <a:latin typeface="Arial" charset="0"/>
                              <a:ea typeface="Arial" charset="0"/>
                              <a:cs typeface="Arial" charset="0"/>
                            </a:rPr>
                            <m:t>𝑝</m:t>
                          </m:r>
                        </m:sub>
                      </m:sSub>
                      <m:r>
                        <a:rPr lang="es-EC" sz="1400">
                          <a:latin typeface="Arial" charset="0"/>
                          <a:ea typeface="Arial" charset="0"/>
                          <a:cs typeface="Arial" charset="0"/>
                        </a:rPr>
                        <m:t>=0.53</m:t>
                      </m:r>
                      <m:rad>
                        <m:radPr>
                          <m:degHide m:val="on"/>
                          <m:ctrlPr>
                            <a:rPr lang="en-US" sz="1400" i="1">
                              <a:latin typeface="Arial" charset="0"/>
                              <a:ea typeface="Arial" charset="0"/>
                              <a:cs typeface="Arial" charset="0"/>
                            </a:rPr>
                          </m:ctrlPr>
                        </m:radPr>
                        <m:deg/>
                        <m:e>
                          <m:r>
                            <a:rPr lang="es-EC" sz="1400">
                              <a:latin typeface="Arial" charset="0"/>
                              <a:ea typeface="Arial" charset="0"/>
                              <a:cs typeface="Arial" charset="0"/>
                            </a:rPr>
                            <m:t>210 </m:t>
                          </m:r>
                          <m:f>
                            <m:fPr>
                              <m:type m:val="lin"/>
                              <m:ctrlPr>
                                <a:rPr lang="en-US" sz="1400" i="1">
                                  <a:latin typeface="Arial" charset="0"/>
                                  <a:ea typeface="Arial" charset="0"/>
                                  <a:cs typeface="Arial" charset="0"/>
                                </a:rPr>
                              </m:ctrlPr>
                            </m:fPr>
                            <m:num>
                              <m:r>
                                <a:rPr lang="es-EC" sz="1400" i="1">
                                  <a:latin typeface="Arial" charset="0"/>
                                  <a:ea typeface="Arial" charset="0"/>
                                  <a:cs typeface="Arial" charset="0"/>
                                </a:rPr>
                                <m:t>𝑘𝑔</m:t>
                              </m:r>
                            </m:num>
                            <m:den>
                              <m:r>
                                <a:rPr lang="es-EC" sz="1400" i="1">
                                  <a:latin typeface="Arial" charset="0"/>
                                  <a:ea typeface="Arial" charset="0"/>
                                  <a:cs typeface="Arial" charset="0"/>
                                </a:rPr>
                                <m:t>𝑐</m:t>
                              </m:r>
                              <m:sSup>
                                <m:sSupPr>
                                  <m:ctrlPr>
                                    <a:rPr lang="en-US" sz="1400" i="1">
                                      <a:latin typeface="Arial" charset="0"/>
                                      <a:ea typeface="Arial" charset="0"/>
                                      <a:cs typeface="Arial" charset="0"/>
                                    </a:rPr>
                                  </m:ctrlPr>
                                </m:sSupPr>
                                <m:e>
                                  <m:r>
                                    <a:rPr lang="es-EC" sz="1400" i="1">
                                      <a:latin typeface="Arial" charset="0"/>
                                      <a:ea typeface="Arial" charset="0"/>
                                      <a:cs typeface="Arial" charset="0"/>
                                    </a:rPr>
                                    <m:t>𝑚</m:t>
                                  </m:r>
                                </m:e>
                                <m:sup>
                                  <m:r>
                                    <a:rPr lang="es-EC" sz="1400">
                                      <a:latin typeface="Arial" charset="0"/>
                                      <a:ea typeface="Arial" charset="0"/>
                                      <a:cs typeface="Arial" charset="0"/>
                                    </a:rPr>
                                    <m:t>2</m:t>
                                  </m:r>
                                </m:sup>
                              </m:sSup>
                            </m:den>
                          </m:f>
                        </m:e>
                      </m:rad>
                      <m:r>
                        <a:rPr lang="es-EC" sz="1400">
                          <a:latin typeface="Arial" charset="0"/>
                          <a:ea typeface="Arial" charset="0"/>
                          <a:cs typeface="Arial" charset="0"/>
                        </a:rPr>
                        <m:t>=7.68 </m:t>
                      </m:r>
                      <m:f>
                        <m:fPr>
                          <m:type m:val="lin"/>
                          <m:ctrlPr>
                            <a:rPr lang="en-US" sz="1400" i="1">
                              <a:latin typeface="Arial" charset="0"/>
                              <a:ea typeface="Arial" charset="0"/>
                              <a:cs typeface="Arial" charset="0"/>
                            </a:rPr>
                          </m:ctrlPr>
                        </m:fPr>
                        <m:num>
                          <m:r>
                            <a:rPr lang="es-EC" sz="1400" i="1">
                              <a:latin typeface="Arial" charset="0"/>
                              <a:ea typeface="Arial" charset="0"/>
                              <a:cs typeface="Arial" charset="0"/>
                            </a:rPr>
                            <m:t>𝑘𝑔</m:t>
                          </m:r>
                        </m:num>
                        <m:den>
                          <m:r>
                            <a:rPr lang="es-EC" sz="1400" i="1">
                              <a:latin typeface="Arial" charset="0"/>
                              <a:ea typeface="Arial" charset="0"/>
                              <a:cs typeface="Arial" charset="0"/>
                            </a:rPr>
                            <m:t>𝑐</m:t>
                          </m:r>
                          <m:sSup>
                            <m:sSupPr>
                              <m:ctrlPr>
                                <a:rPr lang="en-US" sz="1400" i="1">
                                  <a:latin typeface="Arial" charset="0"/>
                                  <a:ea typeface="Arial" charset="0"/>
                                  <a:cs typeface="Arial" charset="0"/>
                                </a:rPr>
                              </m:ctrlPr>
                            </m:sSupPr>
                            <m:e>
                              <m:r>
                                <a:rPr lang="es-EC" sz="1400" i="1">
                                  <a:latin typeface="Arial" charset="0"/>
                                  <a:ea typeface="Arial" charset="0"/>
                                  <a:cs typeface="Arial" charset="0"/>
                                </a:rPr>
                                <m:t>𝑚</m:t>
                              </m:r>
                            </m:e>
                            <m:sup>
                              <m:r>
                                <a:rPr lang="es-EC" sz="1400">
                                  <a:latin typeface="Arial" charset="0"/>
                                  <a:ea typeface="Arial" charset="0"/>
                                  <a:cs typeface="Arial" charset="0"/>
                                </a:rPr>
                                <m:t>2</m:t>
                              </m:r>
                            </m:sup>
                          </m:sSup>
                        </m:den>
                      </m:f>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400" b="1" i="1">
                          <a:latin typeface="Arial" charset="0"/>
                          <a:ea typeface="Arial" charset="0"/>
                          <a:cs typeface="Arial" charset="0"/>
                        </a:rPr>
                        <m:t>𝑽</m:t>
                      </m:r>
                      <m:r>
                        <a:rPr lang="es-EC" sz="1400" b="1" i="1">
                          <a:latin typeface="Arial" charset="0"/>
                          <a:ea typeface="Arial" charset="0"/>
                          <a:cs typeface="Arial" charset="0"/>
                        </a:rPr>
                        <m:t>=(</m:t>
                      </m:r>
                      <m:r>
                        <a:rPr lang="es-EC" sz="1400" b="1" i="1">
                          <a:latin typeface="Arial" charset="0"/>
                          <a:ea typeface="Arial" charset="0"/>
                          <a:cs typeface="Arial" charset="0"/>
                        </a:rPr>
                        <m:t>𝑳𝒗</m:t>
                      </m:r>
                      <m:r>
                        <a:rPr lang="es-EC" sz="1400" b="1" i="1">
                          <a:latin typeface="Arial" charset="0"/>
                          <a:ea typeface="Arial" charset="0"/>
                          <a:cs typeface="Arial" charset="0"/>
                        </a:rPr>
                        <m:t>∗</m:t>
                      </m:r>
                      <m:r>
                        <a:rPr lang="es-EC" sz="1400" b="1" i="1">
                          <a:latin typeface="Arial" charset="0"/>
                          <a:ea typeface="Arial" charset="0"/>
                          <a:cs typeface="Arial" charset="0"/>
                        </a:rPr>
                        <m:t>𝟏</m:t>
                      </m:r>
                      <m:r>
                        <a:rPr lang="es-EC" sz="1400" b="1" i="1">
                          <a:latin typeface="Arial" charset="0"/>
                          <a:ea typeface="Arial" charset="0"/>
                          <a:cs typeface="Arial" charset="0"/>
                        </a:rPr>
                        <m:t>.</m:t>
                      </m:r>
                      <m:r>
                        <a:rPr lang="es-EC" sz="1400" b="1" i="1">
                          <a:latin typeface="Arial" charset="0"/>
                          <a:ea typeface="Arial" charset="0"/>
                          <a:cs typeface="Arial" charset="0"/>
                        </a:rPr>
                        <m:t>𝟎𝟎</m:t>
                      </m:r>
                      <m:r>
                        <a:rPr lang="es-EC" sz="1400" b="1" i="1">
                          <a:latin typeface="Arial" charset="0"/>
                          <a:ea typeface="Arial" charset="0"/>
                          <a:cs typeface="Arial" charset="0"/>
                        </a:rPr>
                        <m:t>)</m:t>
                      </m:r>
                      <m:sSub>
                        <m:sSubPr>
                          <m:ctrlPr>
                            <a:rPr lang="en-US" sz="1400" b="1" i="1">
                              <a:latin typeface="Arial" charset="0"/>
                              <a:ea typeface="Arial" charset="0"/>
                              <a:cs typeface="Arial" charset="0"/>
                            </a:rPr>
                          </m:ctrlPr>
                        </m:sSubPr>
                        <m:e>
                          <m:r>
                            <a:rPr lang="es-EC" sz="1400" b="1" i="1">
                              <a:latin typeface="Arial" charset="0"/>
                              <a:ea typeface="Arial" charset="0"/>
                              <a:cs typeface="Arial" charset="0"/>
                            </a:rPr>
                            <m:t>𝒒</m:t>
                          </m:r>
                        </m:e>
                        <m:sub>
                          <m:sSub>
                            <m:sSubPr>
                              <m:ctrlPr>
                                <a:rPr lang="en-US" sz="1400" b="1" i="1">
                                  <a:latin typeface="Arial" charset="0"/>
                                  <a:ea typeface="Arial" charset="0"/>
                                  <a:cs typeface="Arial" charset="0"/>
                                </a:rPr>
                              </m:ctrlPr>
                            </m:sSubPr>
                            <m:e>
                              <m:r>
                                <a:rPr lang="es-EC" sz="1400" b="1" i="1">
                                  <a:latin typeface="Arial" charset="0"/>
                                  <a:ea typeface="Arial" charset="0"/>
                                  <a:cs typeface="Arial" charset="0"/>
                                </a:rPr>
                                <m:t>𝒔</m:t>
                              </m:r>
                            </m:e>
                            <m:sub>
                              <m:r>
                                <a:rPr lang="es-EC" sz="1400" b="1" i="1">
                                  <a:latin typeface="Arial" charset="0"/>
                                  <a:ea typeface="Arial" charset="0"/>
                                  <a:cs typeface="Arial" charset="0"/>
                                </a:rPr>
                                <m:t>𝒎𝒂𝒙</m:t>
                              </m:r>
                            </m:sub>
                          </m:sSub>
                        </m:sub>
                      </m:sSub>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400" i="1">
                          <a:latin typeface="Arial" charset="0"/>
                          <a:ea typeface="Arial" charset="0"/>
                          <a:cs typeface="Arial" charset="0"/>
                        </a:rPr>
                        <m:t>𝑉</m:t>
                      </m:r>
                      <m:r>
                        <a:rPr lang="es-EC" sz="1400">
                          <a:latin typeface="Arial" charset="0"/>
                          <a:ea typeface="Arial" charset="0"/>
                          <a:cs typeface="Arial" charset="0"/>
                        </a:rPr>
                        <m:t>=</m:t>
                      </m:r>
                      <m:d>
                        <m:dPr>
                          <m:ctrlPr>
                            <a:rPr lang="en-US" sz="1400" i="1">
                              <a:latin typeface="Arial" charset="0"/>
                              <a:ea typeface="Arial" charset="0"/>
                              <a:cs typeface="Arial" charset="0"/>
                            </a:rPr>
                          </m:ctrlPr>
                        </m:dPr>
                        <m:e>
                          <m:r>
                            <a:rPr lang="es-EC" sz="1400">
                              <a:latin typeface="Arial" charset="0"/>
                              <a:ea typeface="Arial" charset="0"/>
                              <a:cs typeface="Arial" charset="0"/>
                            </a:rPr>
                            <m:t>0.20</m:t>
                          </m:r>
                          <m:r>
                            <a:rPr lang="es-EC" sz="1400" i="1">
                              <a:latin typeface="Arial" charset="0"/>
                              <a:ea typeface="Arial" charset="0"/>
                              <a:cs typeface="Arial" charset="0"/>
                            </a:rPr>
                            <m:t>∗</m:t>
                          </m:r>
                          <m:r>
                            <a:rPr lang="es-EC" sz="1400">
                              <a:latin typeface="Arial" charset="0"/>
                              <a:ea typeface="Arial" charset="0"/>
                              <a:cs typeface="Arial" charset="0"/>
                            </a:rPr>
                            <m:t>1.00</m:t>
                          </m:r>
                        </m:e>
                      </m:d>
                      <m:sSup>
                        <m:sSupPr>
                          <m:ctrlPr>
                            <a:rPr lang="en-US" sz="1400" i="1">
                              <a:latin typeface="Arial" charset="0"/>
                              <a:ea typeface="Arial" charset="0"/>
                              <a:cs typeface="Arial" charset="0"/>
                            </a:rPr>
                          </m:ctrlPr>
                        </m:sSupPr>
                        <m:e>
                          <m:r>
                            <a:rPr lang="es-EC" sz="1400" i="1">
                              <a:latin typeface="Arial" charset="0"/>
                              <a:ea typeface="Arial" charset="0"/>
                              <a:cs typeface="Arial" charset="0"/>
                            </a:rPr>
                            <m:t>𝑚</m:t>
                          </m:r>
                        </m:e>
                        <m:sup>
                          <m:r>
                            <a:rPr lang="es-EC" sz="1400">
                              <a:latin typeface="Arial" charset="0"/>
                              <a:ea typeface="Arial" charset="0"/>
                              <a:cs typeface="Arial" charset="0"/>
                            </a:rPr>
                            <m:t>2</m:t>
                          </m:r>
                        </m:sup>
                      </m:sSup>
                      <m:r>
                        <a:rPr lang="es-EC" sz="1400" i="1">
                          <a:latin typeface="Arial" charset="0"/>
                          <a:ea typeface="Arial" charset="0"/>
                          <a:cs typeface="Arial" charset="0"/>
                        </a:rPr>
                        <m:t>∗</m:t>
                      </m:r>
                      <m:r>
                        <a:rPr lang="es-EC" sz="1400">
                          <a:latin typeface="Arial" charset="0"/>
                          <a:ea typeface="Arial" charset="0"/>
                          <a:cs typeface="Arial" charset="0"/>
                        </a:rPr>
                        <m:t>8.47 </m:t>
                      </m:r>
                      <m:f>
                        <m:fPr>
                          <m:type m:val="lin"/>
                          <m:ctrlPr>
                            <a:rPr lang="en-US" sz="1400" i="1">
                              <a:latin typeface="Arial" charset="0"/>
                              <a:ea typeface="Arial" charset="0"/>
                              <a:cs typeface="Arial" charset="0"/>
                            </a:rPr>
                          </m:ctrlPr>
                        </m:fPr>
                        <m:num>
                          <m:r>
                            <a:rPr lang="es-EC" sz="1400" i="1">
                              <a:latin typeface="Arial" charset="0"/>
                              <a:ea typeface="Arial" charset="0"/>
                              <a:cs typeface="Arial" charset="0"/>
                            </a:rPr>
                            <m:t>𝑇</m:t>
                          </m:r>
                        </m:num>
                        <m:den>
                          <m:sSup>
                            <m:sSupPr>
                              <m:ctrlPr>
                                <a:rPr lang="en-US" sz="1400" i="1">
                                  <a:latin typeface="Arial" charset="0"/>
                                  <a:ea typeface="Arial" charset="0"/>
                                  <a:cs typeface="Arial" charset="0"/>
                                </a:rPr>
                              </m:ctrlPr>
                            </m:sSupPr>
                            <m:e>
                              <m:r>
                                <a:rPr lang="es-EC" sz="1400" i="1">
                                  <a:latin typeface="Arial" charset="0"/>
                                  <a:ea typeface="Arial" charset="0"/>
                                  <a:cs typeface="Arial" charset="0"/>
                                </a:rPr>
                                <m:t>𝑚</m:t>
                              </m:r>
                            </m:e>
                            <m:sup>
                              <m:r>
                                <a:rPr lang="es-EC" sz="1400">
                                  <a:latin typeface="Arial" charset="0"/>
                                  <a:ea typeface="Arial" charset="0"/>
                                  <a:cs typeface="Arial" charset="0"/>
                                </a:rPr>
                                <m:t>2</m:t>
                              </m:r>
                            </m:sup>
                          </m:sSup>
                          <m:r>
                            <a:rPr lang="es-EC" sz="1400">
                              <a:latin typeface="Arial" charset="0"/>
                              <a:ea typeface="Arial" charset="0"/>
                              <a:cs typeface="Arial" charset="0"/>
                            </a:rPr>
                            <m:t>=1.694 </m:t>
                          </m:r>
                          <m:r>
                            <a:rPr lang="es-EC" sz="1400" i="1">
                              <a:latin typeface="Arial" charset="0"/>
                              <a:ea typeface="Arial" charset="0"/>
                              <a:cs typeface="Arial" charset="0"/>
                            </a:rPr>
                            <m:t>𝑇</m:t>
                          </m:r>
                        </m:den>
                      </m:f>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sz="1400" b="1" i="1">
                              <a:latin typeface="Arial" charset="0"/>
                              <a:ea typeface="Arial" charset="0"/>
                              <a:cs typeface="Arial" charset="0"/>
                            </a:rPr>
                          </m:ctrlPr>
                        </m:sSubPr>
                        <m:e>
                          <m:r>
                            <a:rPr lang="es-EC" sz="1400" b="1" i="1">
                              <a:latin typeface="Arial" charset="0"/>
                              <a:ea typeface="Arial" charset="0"/>
                              <a:cs typeface="Arial" charset="0"/>
                            </a:rPr>
                            <m:t>𝑽</m:t>
                          </m:r>
                        </m:e>
                        <m:sub>
                          <m:r>
                            <a:rPr lang="es-EC" sz="1400" b="1" i="1">
                              <a:latin typeface="Arial" charset="0"/>
                              <a:ea typeface="Arial" charset="0"/>
                              <a:cs typeface="Arial" charset="0"/>
                            </a:rPr>
                            <m:t>𝒖</m:t>
                          </m:r>
                        </m:sub>
                      </m:sSub>
                      <m:r>
                        <a:rPr lang="es-EC" sz="1400" b="1" i="1">
                          <a:latin typeface="Arial" charset="0"/>
                          <a:ea typeface="Arial" charset="0"/>
                          <a:cs typeface="Arial" charset="0"/>
                        </a:rPr>
                        <m:t>=</m:t>
                      </m:r>
                      <m:r>
                        <a:rPr lang="es-EC" sz="1400" b="1" i="1">
                          <a:latin typeface="Arial" charset="0"/>
                          <a:ea typeface="Arial" charset="0"/>
                          <a:cs typeface="Arial" charset="0"/>
                        </a:rPr>
                        <m:t>𝟏</m:t>
                      </m:r>
                      <m:r>
                        <a:rPr lang="es-EC" sz="1400" b="1" i="1">
                          <a:latin typeface="Arial" charset="0"/>
                          <a:ea typeface="Arial" charset="0"/>
                          <a:cs typeface="Arial" charset="0"/>
                        </a:rPr>
                        <m:t>.</m:t>
                      </m:r>
                      <m:r>
                        <a:rPr lang="es-EC" sz="1400" b="1" i="1">
                          <a:latin typeface="Arial" charset="0"/>
                          <a:ea typeface="Arial" charset="0"/>
                          <a:cs typeface="Arial" charset="0"/>
                        </a:rPr>
                        <m:t>𝟑</m:t>
                      </m:r>
                      <m:r>
                        <a:rPr lang="es-EC" sz="1400" b="1" i="1">
                          <a:latin typeface="Arial" charset="0"/>
                          <a:ea typeface="Arial" charset="0"/>
                          <a:cs typeface="Arial" charset="0"/>
                        </a:rPr>
                        <m:t>∗</m:t>
                      </m:r>
                      <m:r>
                        <a:rPr lang="es-EC" sz="1400" b="1" i="1">
                          <a:latin typeface="Arial" charset="0"/>
                          <a:ea typeface="Arial" charset="0"/>
                          <a:cs typeface="Arial" charset="0"/>
                        </a:rPr>
                        <m:t>𝑽</m:t>
                      </m:r>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sz="1400" i="1">
                              <a:latin typeface="Arial" charset="0"/>
                              <a:ea typeface="Arial" charset="0"/>
                              <a:cs typeface="Arial" charset="0"/>
                            </a:rPr>
                          </m:ctrlPr>
                        </m:sSubPr>
                        <m:e>
                          <m:r>
                            <a:rPr lang="es-EC" sz="1400" i="1">
                              <a:latin typeface="Arial" charset="0"/>
                              <a:ea typeface="Arial" charset="0"/>
                              <a:cs typeface="Arial" charset="0"/>
                            </a:rPr>
                            <m:t>𝑉</m:t>
                          </m:r>
                        </m:e>
                        <m:sub>
                          <m:r>
                            <a:rPr lang="es-EC" sz="1400" i="1">
                              <a:latin typeface="Arial" charset="0"/>
                              <a:ea typeface="Arial" charset="0"/>
                              <a:cs typeface="Arial" charset="0"/>
                            </a:rPr>
                            <m:t>𝑢</m:t>
                          </m:r>
                        </m:sub>
                      </m:sSub>
                      <m:r>
                        <a:rPr lang="es-EC" sz="1400" i="1">
                          <a:latin typeface="Arial" charset="0"/>
                          <a:ea typeface="Arial" charset="0"/>
                          <a:cs typeface="Arial" charset="0"/>
                        </a:rPr>
                        <m:t>=1.3∗1.694 </m:t>
                      </m:r>
                      <m:r>
                        <a:rPr lang="es-EC" sz="1400" i="1">
                          <a:latin typeface="Arial" charset="0"/>
                          <a:ea typeface="Arial" charset="0"/>
                          <a:cs typeface="Arial" charset="0"/>
                        </a:rPr>
                        <m:t>𝑇</m:t>
                      </m:r>
                      <m:r>
                        <a:rPr lang="es-EC" sz="1400" i="1">
                          <a:latin typeface="Arial" charset="0"/>
                          <a:ea typeface="Arial" charset="0"/>
                          <a:cs typeface="Arial" charset="0"/>
                        </a:rPr>
                        <m:t>=2.20 </m:t>
                      </m:r>
                      <m:r>
                        <a:rPr lang="es-EC" sz="1400" i="1">
                          <a:latin typeface="Arial" charset="0"/>
                          <a:ea typeface="Arial" charset="0"/>
                          <a:cs typeface="Arial" charset="0"/>
                        </a:rPr>
                        <m:t>𝑇</m:t>
                      </m:r>
                      <m:r>
                        <a:rPr lang="es-EC" sz="1400" i="1">
                          <a:latin typeface="Arial" charset="0"/>
                          <a:ea typeface="Arial" charset="0"/>
                          <a:cs typeface="Arial" charset="0"/>
                        </a:rPr>
                        <m:t> </m:t>
                      </m:r>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sz="1400" i="1">
                              <a:latin typeface="Arial" charset="0"/>
                              <a:ea typeface="Arial" charset="0"/>
                              <a:cs typeface="Arial" charset="0"/>
                            </a:rPr>
                          </m:ctrlPr>
                        </m:sSubPr>
                        <m:e>
                          <m:r>
                            <a:rPr lang="es-EC" sz="1400" b="1" i="1">
                              <a:latin typeface="Arial" charset="0"/>
                              <a:ea typeface="Arial" charset="0"/>
                              <a:cs typeface="Arial" charset="0"/>
                            </a:rPr>
                            <m:t>𝒗</m:t>
                          </m:r>
                        </m:e>
                        <m:sub>
                          <m:r>
                            <a:rPr lang="es-EC" sz="1400" b="1" i="1">
                              <a:latin typeface="Arial" charset="0"/>
                              <a:ea typeface="Arial" charset="0"/>
                              <a:cs typeface="Arial" charset="0"/>
                            </a:rPr>
                            <m:t>𝒄</m:t>
                          </m:r>
                        </m:sub>
                      </m:sSub>
                      <m:r>
                        <a:rPr lang="es-EC" sz="1400">
                          <a:latin typeface="Arial" charset="0"/>
                          <a:ea typeface="Arial" charset="0"/>
                          <a:cs typeface="Arial" charset="0"/>
                        </a:rPr>
                        <m:t>=</m:t>
                      </m:r>
                      <m:f>
                        <m:fPr>
                          <m:ctrlPr>
                            <a:rPr lang="en-US" sz="1400" i="1">
                              <a:latin typeface="Arial" charset="0"/>
                              <a:ea typeface="Arial" charset="0"/>
                              <a:cs typeface="Arial" charset="0"/>
                            </a:rPr>
                          </m:ctrlPr>
                        </m:fPr>
                        <m:num>
                          <m:sSub>
                            <m:sSubPr>
                              <m:ctrlPr>
                                <a:rPr lang="en-US" sz="1400" i="1">
                                  <a:latin typeface="Arial" charset="0"/>
                                  <a:ea typeface="Arial" charset="0"/>
                                  <a:cs typeface="Arial" charset="0"/>
                                </a:rPr>
                              </m:ctrlPr>
                            </m:sSubPr>
                            <m:e>
                              <m:r>
                                <a:rPr lang="es-EC" sz="1400" b="1" i="1">
                                  <a:latin typeface="Arial" charset="0"/>
                                  <a:ea typeface="Arial" charset="0"/>
                                  <a:cs typeface="Arial" charset="0"/>
                                </a:rPr>
                                <m:t>𝑽</m:t>
                              </m:r>
                            </m:e>
                            <m:sub>
                              <m:r>
                                <a:rPr lang="es-EC" sz="1400" b="1" i="1">
                                  <a:latin typeface="Arial" charset="0"/>
                                  <a:ea typeface="Arial" charset="0"/>
                                  <a:cs typeface="Arial" charset="0"/>
                                </a:rPr>
                                <m:t>𝒖</m:t>
                              </m:r>
                            </m:sub>
                          </m:sSub>
                        </m:num>
                        <m:den>
                          <m:r>
                            <a:rPr lang="es-EC" sz="1400" b="1" i="1">
                              <a:latin typeface="Arial" charset="0"/>
                              <a:ea typeface="Arial" charset="0"/>
                              <a:cs typeface="Arial" charset="0"/>
                            </a:rPr>
                            <m:t>𝝓</m:t>
                          </m:r>
                          <m:r>
                            <a:rPr lang="es-EC" sz="1400">
                              <a:latin typeface="Arial" charset="0"/>
                              <a:ea typeface="Arial" charset="0"/>
                              <a:cs typeface="Arial" charset="0"/>
                            </a:rPr>
                            <m:t>.</m:t>
                          </m:r>
                          <m:r>
                            <a:rPr lang="es-EC" sz="1400" b="1" i="1">
                              <a:latin typeface="Arial" charset="0"/>
                              <a:ea typeface="Arial" charset="0"/>
                              <a:cs typeface="Arial" charset="0"/>
                            </a:rPr>
                            <m:t>𝒃</m:t>
                          </m:r>
                          <m:r>
                            <a:rPr lang="es-EC" sz="1400">
                              <a:latin typeface="Arial" charset="0"/>
                              <a:ea typeface="Arial" charset="0"/>
                              <a:cs typeface="Arial" charset="0"/>
                            </a:rPr>
                            <m:t>.</m:t>
                          </m:r>
                          <m:r>
                            <a:rPr lang="es-EC" sz="1400" b="1" i="1">
                              <a:latin typeface="Arial" charset="0"/>
                              <a:ea typeface="Arial" charset="0"/>
                              <a:cs typeface="Arial" charset="0"/>
                            </a:rPr>
                            <m:t>𝒅</m:t>
                          </m:r>
                        </m:den>
                      </m:f>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sz="1400" i="1">
                              <a:latin typeface="Arial" charset="0"/>
                              <a:ea typeface="Arial" charset="0"/>
                              <a:cs typeface="Arial" charset="0"/>
                            </a:rPr>
                          </m:ctrlPr>
                        </m:sSubPr>
                        <m:e>
                          <m:r>
                            <a:rPr lang="es-EC" sz="1400" i="1">
                              <a:latin typeface="Arial" charset="0"/>
                              <a:ea typeface="Arial" charset="0"/>
                              <a:cs typeface="Arial" charset="0"/>
                            </a:rPr>
                            <m:t>𝑣</m:t>
                          </m:r>
                        </m:e>
                        <m:sub>
                          <m:r>
                            <a:rPr lang="es-EC" sz="1400" i="1">
                              <a:latin typeface="Arial" charset="0"/>
                              <a:ea typeface="Arial" charset="0"/>
                              <a:cs typeface="Arial" charset="0"/>
                            </a:rPr>
                            <m:t>𝑐</m:t>
                          </m:r>
                        </m:sub>
                      </m:sSub>
                      <m:r>
                        <a:rPr lang="es-EC" sz="1400">
                          <a:latin typeface="Arial" charset="0"/>
                          <a:ea typeface="Arial" charset="0"/>
                          <a:cs typeface="Arial" charset="0"/>
                        </a:rPr>
                        <m:t>=</m:t>
                      </m:r>
                      <m:f>
                        <m:fPr>
                          <m:ctrlPr>
                            <a:rPr lang="en-US" sz="1400" i="1">
                              <a:latin typeface="Arial" charset="0"/>
                              <a:ea typeface="Arial" charset="0"/>
                              <a:cs typeface="Arial" charset="0"/>
                            </a:rPr>
                          </m:ctrlPr>
                        </m:fPr>
                        <m:num>
                          <m:r>
                            <a:rPr lang="es-EC" sz="1400">
                              <a:latin typeface="Arial" charset="0"/>
                              <a:ea typeface="Arial" charset="0"/>
                              <a:cs typeface="Arial" charset="0"/>
                            </a:rPr>
                            <m:t>2.20</m:t>
                          </m:r>
                          <m:r>
                            <a:rPr lang="es-EC" sz="1400" i="1">
                              <a:latin typeface="Arial" charset="0"/>
                              <a:ea typeface="Arial" charset="0"/>
                              <a:cs typeface="Arial" charset="0"/>
                            </a:rPr>
                            <m:t>∗</m:t>
                          </m:r>
                          <m:sSup>
                            <m:sSupPr>
                              <m:ctrlPr>
                                <a:rPr lang="en-US" sz="1400" i="1">
                                  <a:latin typeface="Arial" charset="0"/>
                                  <a:ea typeface="Arial" charset="0"/>
                                  <a:cs typeface="Arial" charset="0"/>
                                </a:rPr>
                              </m:ctrlPr>
                            </m:sSupPr>
                            <m:e>
                              <m:r>
                                <a:rPr lang="es-EC" sz="1400">
                                  <a:latin typeface="Arial" charset="0"/>
                                  <a:ea typeface="Arial" charset="0"/>
                                  <a:cs typeface="Arial" charset="0"/>
                                </a:rPr>
                                <m:t>10</m:t>
                              </m:r>
                            </m:e>
                            <m:sup>
                              <m:r>
                                <a:rPr lang="es-EC" sz="1400">
                                  <a:latin typeface="Arial" charset="0"/>
                                  <a:ea typeface="Arial" charset="0"/>
                                  <a:cs typeface="Arial" charset="0"/>
                                </a:rPr>
                                <m:t>3</m:t>
                              </m:r>
                            </m:sup>
                          </m:sSup>
                          <m:r>
                            <a:rPr lang="es-EC" sz="1400">
                              <a:latin typeface="Arial" charset="0"/>
                              <a:ea typeface="Arial" charset="0"/>
                              <a:cs typeface="Arial" charset="0"/>
                            </a:rPr>
                            <m:t> </m:t>
                          </m:r>
                          <m:r>
                            <a:rPr lang="es-EC" sz="1400" i="1">
                              <a:latin typeface="Arial" charset="0"/>
                              <a:ea typeface="Arial" charset="0"/>
                              <a:cs typeface="Arial" charset="0"/>
                            </a:rPr>
                            <m:t>𝑘𝑔</m:t>
                          </m:r>
                        </m:num>
                        <m:den>
                          <m:d>
                            <m:dPr>
                              <m:ctrlPr>
                                <a:rPr lang="en-US" sz="1400" i="1">
                                  <a:latin typeface="Arial" charset="0"/>
                                  <a:ea typeface="Arial" charset="0"/>
                                  <a:cs typeface="Arial" charset="0"/>
                                </a:rPr>
                              </m:ctrlPr>
                            </m:dPr>
                            <m:e>
                              <m:r>
                                <a:rPr lang="es-EC" sz="1400">
                                  <a:latin typeface="Arial" charset="0"/>
                                  <a:ea typeface="Arial" charset="0"/>
                                  <a:cs typeface="Arial" charset="0"/>
                                </a:rPr>
                                <m:t>0.85</m:t>
                              </m:r>
                              <m:r>
                                <a:rPr lang="es-EC" sz="1400" i="1">
                                  <a:latin typeface="Arial" charset="0"/>
                                  <a:ea typeface="Arial" charset="0"/>
                                  <a:cs typeface="Arial" charset="0"/>
                                </a:rPr>
                                <m:t>∗</m:t>
                              </m:r>
                              <m:r>
                                <a:rPr lang="es-EC" sz="1400">
                                  <a:latin typeface="Arial" charset="0"/>
                                  <a:ea typeface="Arial" charset="0"/>
                                  <a:cs typeface="Arial" charset="0"/>
                                </a:rPr>
                                <m:t>100</m:t>
                              </m:r>
                              <m:r>
                                <a:rPr lang="es-EC" sz="1400" i="1">
                                  <a:latin typeface="Arial" charset="0"/>
                                  <a:ea typeface="Arial" charset="0"/>
                                  <a:cs typeface="Arial" charset="0"/>
                                </a:rPr>
                                <m:t>∗</m:t>
                              </m:r>
                              <m:r>
                                <a:rPr lang="es-EC" sz="1400" i="1">
                                  <a:latin typeface="Arial" charset="0"/>
                                  <a:ea typeface="Arial" charset="0"/>
                                  <a:cs typeface="Arial" charset="0"/>
                                </a:rPr>
                                <m:t>𝑑</m:t>
                              </m:r>
                            </m:e>
                          </m:d>
                          <m:sSup>
                            <m:sSupPr>
                              <m:ctrlPr>
                                <a:rPr lang="en-US" sz="1400" i="1">
                                  <a:latin typeface="Arial" charset="0"/>
                                  <a:ea typeface="Arial" charset="0"/>
                                  <a:cs typeface="Arial" charset="0"/>
                                </a:rPr>
                              </m:ctrlPr>
                            </m:sSupPr>
                            <m:e>
                              <m:r>
                                <a:rPr lang="es-EC" sz="1400" i="1">
                                  <a:latin typeface="Arial" charset="0"/>
                                  <a:ea typeface="Arial" charset="0"/>
                                  <a:cs typeface="Arial" charset="0"/>
                                </a:rPr>
                                <m:t>𝑐𝑚</m:t>
                              </m:r>
                            </m:e>
                            <m:sup>
                              <m:r>
                                <a:rPr lang="es-EC" sz="1400">
                                  <a:latin typeface="Arial" charset="0"/>
                                  <a:ea typeface="Arial" charset="0"/>
                                  <a:cs typeface="Arial" charset="0"/>
                                </a:rPr>
                                <m:t>2</m:t>
                              </m:r>
                            </m:sup>
                          </m:sSup>
                        </m:den>
                      </m:f>
                    </m:oMath>
                  </m:oMathPara>
                </a14:m>
                <a:endParaRPr lang="en-US" sz="1400" dirty="0">
                  <a:latin typeface="Arial" charset="0"/>
                  <a:ea typeface="Arial" charset="0"/>
                  <a:cs typeface="Arial" charset="0"/>
                </a:endParaRPr>
              </a:p>
              <a:p>
                <a:pPr marL="0" indent="0">
                  <a:lnSpc>
                    <a:spcPct val="170000"/>
                  </a:lnSpc>
                  <a:buNone/>
                </a:pPr>
                <a:endParaRPr lang="en-US" sz="1400" dirty="0">
                  <a:latin typeface="Arial" charset="0"/>
                  <a:ea typeface="Arial" charset="0"/>
                  <a:cs typeface="Arial" charset="0"/>
                </a:endParaRPr>
              </a:p>
              <a:p>
                <a:pPr marL="0" indent="0">
                  <a:lnSpc>
                    <a:spcPct val="170000"/>
                  </a:lnSpc>
                  <a:buNone/>
                </a:pPr>
                <a:endParaRPr lang="en-US" sz="1400" dirty="0">
                  <a:latin typeface="Arial" charset="0"/>
                  <a:ea typeface="Arial" charset="0"/>
                  <a:cs typeface="Arial" charset="0"/>
                </a:endParaRPr>
              </a:p>
            </p:txBody>
          </p:sp>
        </mc:Choice>
        <mc:Fallback>
          <p:sp>
            <p:nvSpPr>
              <p:cNvPr id="3" name="Content Placeholder 2"/>
              <p:cNvSpPr>
                <a:spLocks noGrp="1" noRot="1" noChangeAspect="1" noMove="1" noResize="1" noEditPoints="1" noAdjustHandles="1" noChangeArrowheads="1" noChangeShapeType="1" noTextEdit="1"/>
              </p:cNvSpPr>
              <p:nvPr>
                <p:ph sz="half" idx="1"/>
              </p:nvPr>
            </p:nvSpPr>
            <p:spPr>
              <a:xfrm>
                <a:off x="408709" y="1066801"/>
                <a:ext cx="5285509" cy="4738253"/>
              </a:xfrm>
              <a:blipFill rotWithShape="0">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5999018" y="1258426"/>
                <a:ext cx="6096000" cy="3883948"/>
              </a:xfrm>
              <a:prstGeom prst="rect">
                <a:avLst/>
              </a:prstGeom>
            </p:spPr>
            <p:txBody>
              <a:bodyPr>
                <a:spAutoFit/>
              </a:bodyPr>
              <a:lstStyle/>
              <a:p>
                <a:pPr>
                  <a:lnSpc>
                    <a:spcPct val="170000"/>
                  </a:lnSpc>
                </a:pPr>
                <a:r>
                  <a:rPr lang="es-EC" sz="1400" dirty="0">
                    <a:latin typeface="Arial" charset="0"/>
                    <a:ea typeface="Arial" charset="0"/>
                    <a:cs typeface="Arial" charset="0"/>
                  </a:rPr>
                  <a:t>Condición:</a:t>
                </a:r>
                <a:endParaRPr lang="en-US" sz="1400" dirty="0">
                  <a:latin typeface="Arial" charset="0"/>
                  <a:ea typeface="Arial" charset="0"/>
                  <a:cs typeface="Arial" charset="0"/>
                </a:endParaRPr>
              </a:p>
              <a:p>
                <a:pPr>
                  <a:lnSpc>
                    <a:spcPct val="170000"/>
                  </a:lnSpc>
                </a:pPr>
                <a14:m>
                  <m:oMathPara xmlns:m="http://schemas.openxmlformats.org/officeDocument/2006/math">
                    <m:oMathParaPr>
                      <m:jc m:val="centerGroup"/>
                    </m:oMathParaPr>
                    <m:oMath xmlns:m="http://schemas.openxmlformats.org/officeDocument/2006/math">
                      <m:sSub>
                        <m:sSubPr>
                          <m:ctrlPr>
                            <a:rPr lang="en-US" sz="1400" i="1">
                              <a:latin typeface="Arial" charset="0"/>
                              <a:ea typeface="Arial" charset="0"/>
                              <a:cs typeface="Arial" charset="0"/>
                            </a:rPr>
                          </m:ctrlPr>
                        </m:sSubPr>
                        <m:e>
                          <m:r>
                            <a:rPr lang="es-EC" sz="1400" i="1">
                              <a:latin typeface="Arial" charset="0"/>
                              <a:ea typeface="Arial" charset="0"/>
                              <a:cs typeface="Arial" charset="0"/>
                            </a:rPr>
                            <m:t>𝑣</m:t>
                          </m:r>
                        </m:e>
                        <m:sub>
                          <m:r>
                            <a:rPr lang="es-EC" sz="1400" i="1">
                              <a:latin typeface="Arial" charset="0"/>
                              <a:ea typeface="Arial" charset="0"/>
                              <a:cs typeface="Arial" charset="0"/>
                            </a:rPr>
                            <m:t>𝑐</m:t>
                          </m:r>
                        </m:sub>
                      </m:sSub>
                      <m:r>
                        <a:rPr lang="es-EC" sz="1400">
                          <a:latin typeface="Arial" charset="0"/>
                          <a:ea typeface="Arial" charset="0"/>
                          <a:cs typeface="Arial" charset="0"/>
                        </a:rPr>
                        <m:t>≤</m:t>
                      </m:r>
                      <m:sSub>
                        <m:sSubPr>
                          <m:ctrlPr>
                            <a:rPr lang="en-US" sz="1400" i="1">
                              <a:latin typeface="Arial" charset="0"/>
                              <a:ea typeface="Arial" charset="0"/>
                              <a:cs typeface="Arial" charset="0"/>
                            </a:rPr>
                          </m:ctrlPr>
                        </m:sSubPr>
                        <m:e>
                          <m:r>
                            <a:rPr lang="es-EC" sz="1400" i="1">
                              <a:latin typeface="Arial" charset="0"/>
                              <a:ea typeface="Arial" charset="0"/>
                              <a:cs typeface="Arial" charset="0"/>
                            </a:rPr>
                            <m:t>𝑣</m:t>
                          </m:r>
                        </m:e>
                        <m:sub>
                          <m:r>
                            <a:rPr lang="es-EC" sz="1400" i="1">
                              <a:latin typeface="Arial" charset="0"/>
                              <a:ea typeface="Arial" charset="0"/>
                              <a:cs typeface="Arial" charset="0"/>
                            </a:rPr>
                            <m:t>𝑝</m:t>
                          </m:r>
                        </m:sub>
                      </m:sSub>
                    </m:oMath>
                  </m:oMathPara>
                </a14:m>
                <a:endParaRPr lang="en-US" sz="1400" dirty="0">
                  <a:latin typeface="Arial" charset="0"/>
                  <a:ea typeface="Arial" charset="0"/>
                  <a:cs typeface="Arial" charset="0"/>
                </a:endParaRPr>
              </a:p>
              <a:p>
                <a:pPr>
                  <a:lnSpc>
                    <a:spcPct val="170000"/>
                  </a:lnSpc>
                </a:pPr>
                <a14:m>
                  <m:oMathPara xmlns:m="http://schemas.openxmlformats.org/officeDocument/2006/math">
                    <m:oMathParaPr>
                      <m:jc m:val="centerGroup"/>
                    </m:oMathParaPr>
                    <m:oMath xmlns:m="http://schemas.openxmlformats.org/officeDocument/2006/math">
                      <m:r>
                        <a:rPr lang="es-EC" sz="1400" i="1">
                          <a:latin typeface="Arial" charset="0"/>
                          <a:ea typeface="Arial" charset="0"/>
                          <a:cs typeface="Arial" charset="0"/>
                        </a:rPr>
                        <m:t>𝑆𝑖</m:t>
                      </m:r>
                      <m:r>
                        <a:rPr lang="es-EC" sz="1400">
                          <a:latin typeface="Arial" charset="0"/>
                          <a:ea typeface="Arial" charset="0"/>
                          <a:cs typeface="Arial" charset="0"/>
                        </a:rPr>
                        <m:t>:  </m:t>
                      </m:r>
                      <m:sSub>
                        <m:sSubPr>
                          <m:ctrlPr>
                            <a:rPr lang="en-US" sz="1400" i="1">
                              <a:latin typeface="Arial" charset="0"/>
                              <a:ea typeface="Arial" charset="0"/>
                              <a:cs typeface="Arial" charset="0"/>
                            </a:rPr>
                          </m:ctrlPr>
                        </m:sSubPr>
                        <m:e>
                          <m:r>
                            <a:rPr lang="es-EC" sz="1400" i="1">
                              <a:latin typeface="Arial" charset="0"/>
                              <a:ea typeface="Arial" charset="0"/>
                              <a:cs typeface="Arial" charset="0"/>
                            </a:rPr>
                            <m:t>𝑣</m:t>
                          </m:r>
                        </m:e>
                        <m:sub>
                          <m:r>
                            <a:rPr lang="es-EC" sz="1400" i="1">
                              <a:latin typeface="Arial" charset="0"/>
                              <a:ea typeface="Arial" charset="0"/>
                              <a:cs typeface="Arial" charset="0"/>
                            </a:rPr>
                            <m:t>𝑐</m:t>
                          </m:r>
                        </m:sub>
                      </m:sSub>
                      <m:r>
                        <a:rPr lang="es-EC" sz="1400">
                          <a:latin typeface="Arial" charset="0"/>
                          <a:ea typeface="Arial" charset="0"/>
                          <a:cs typeface="Arial" charset="0"/>
                        </a:rPr>
                        <m:t>=</m:t>
                      </m:r>
                      <m:sSub>
                        <m:sSubPr>
                          <m:ctrlPr>
                            <a:rPr lang="en-US" sz="1400" i="1">
                              <a:latin typeface="Arial" charset="0"/>
                              <a:ea typeface="Arial" charset="0"/>
                              <a:cs typeface="Arial" charset="0"/>
                            </a:rPr>
                          </m:ctrlPr>
                        </m:sSubPr>
                        <m:e>
                          <m:r>
                            <a:rPr lang="es-EC" sz="1400" i="1">
                              <a:latin typeface="Arial" charset="0"/>
                              <a:ea typeface="Arial" charset="0"/>
                              <a:cs typeface="Arial" charset="0"/>
                            </a:rPr>
                            <m:t>𝑣</m:t>
                          </m:r>
                        </m:e>
                        <m:sub>
                          <m:r>
                            <a:rPr lang="es-EC" sz="1400" i="1">
                              <a:latin typeface="Arial" charset="0"/>
                              <a:ea typeface="Arial" charset="0"/>
                              <a:cs typeface="Arial" charset="0"/>
                            </a:rPr>
                            <m:t>𝑝</m:t>
                          </m:r>
                        </m:sub>
                      </m:sSub>
                    </m:oMath>
                  </m:oMathPara>
                </a14:m>
                <a:endParaRPr lang="en-US" sz="1400" dirty="0">
                  <a:latin typeface="Arial" charset="0"/>
                  <a:ea typeface="Arial" charset="0"/>
                  <a:cs typeface="Arial" charset="0"/>
                </a:endParaRPr>
              </a:p>
              <a:p>
                <a:pPr>
                  <a:lnSpc>
                    <a:spcPct val="170000"/>
                  </a:lnSpc>
                </a:pPr>
                <a14:m>
                  <m:oMathPara xmlns:m="http://schemas.openxmlformats.org/officeDocument/2006/math">
                    <m:oMathParaPr>
                      <m:jc m:val="centerGroup"/>
                    </m:oMathParaPr>
                    <m:oMath xmlns:m="http://schemas.openxmlformats.org/officeDocument/2006/math">
                      <m:r>
                        <a:rPr lang="es-EC" sz="1400">
                          <a:latin typeface="Arial" charset="0"/>
                          <a:ea typeface="Arial" charset="0"/>
                          <a:cs typeface="Arial" charset="0"/>
                        </a:rPr>
                        <m:t>7.68 </m:t>
                      </m:r>
                      <m:f>
                        <m:fPr>
                          <m:type m:val="lin"/>
                          <m:ctrlPr>
                            <a:rPr lang="en-US" sz="1400" i="1">
                              <a:latin typeface="Arial" charset="0"/>
                              <a:ea typeface="Arial" charset="0"/>
                              <a:cs typeface="Arial" charset="0"/>
                            </a:rPr>
                          </m:ctrlPr>
                        </m:fPr>
                        <m:num>
                          <m:r>
                            <a:rPr lang="es-EC" sz="1400" i="1">
                              <a:latin typeface="Arial" charset="0"/>
                              <a:ea typeface="Arial" charset="0"/>
                              <a:cs typeface="Arial" charset="0"/>
                            </a:rPr>
                            <m:t>𝑘𝑔</m:t>
                          </m:r>
                        </m:num>
                        <m:den>
                          <m:r>
                            <a:rPr lang="es-EC" sz="1400" i="1">
                              <a:latin typeface="Arial" charset="0"/>
                              <a:ea typeface="Arial" charset="0"/>
                              <a:cs typeface="Arial" charset="0"/>
                            </a:rPr>
                            <m:t>𝑐</m:t>
                          </m:r>
                          <m:sSup>
                            <m:sSupPr>
                              <m:ctrlPr>
                                <a:rPr lang="en-US" sz="1400" i="1">
                                  <a:latin typeface="Arial" charset="0"/>
                                  <a:ea typeface="Arial" charset="0"/>
                                  <a:cs typeface="Arial" charset="0"/>
                                </a:rPr>
                              </m:ctrlPr>
                            </m:sSupPr>
                            <m:e>
                              <m:r>
                                <a:rPr lang="es-EC" sz="1400" i="1">
                                  <a:latin typeface="Arial" charset="0"/>
                                  <a:ea typeface="Arial" charset="0"/>
                                  <a:cs typeface="Arial" charset="0"/>
                                </a:rPr>
                                <m:t>𝑚</m:t>
                              </m:r>
                            </m:e>
                            <m:sup>
                              <m:r>
                                <a:rPr lang="es-EC" sz="1400">
                                  <a:latin typeface="Arial" charset="0"/>
                                  <a:ea typeface="Arial" charset="0"/>
                                  <a:cs typeface="Arial" charset="0"/>
                                </a:rPr>
                                <m:t>2</m:t>
                              </m:r>
                            </m:sup>
                          </m:sSup>
                        </m:den>
                      </m:f>
                      <m:r>
                        <a:rPr lang="es-EC" sz="1400">
                          <a:latin typeface="Arial" charset="0"/>
                          <a:ea typeface="Arial" charset="0"/>
                          <a:cs typeface="Arial" charset="0"/>
                        </a:rPr>
                        <m:t>=</m:t>
                      </m:r>
                      <m:f>
                        <m:fPr>
                          <m:ctrlPr>
                            <a:rPr lang="en-US" sz="1400" i="1">
                              <a:latin typeface="Arial" charset="0"/>
                              <a:ea typeface="Arial" charset="0"/>
                              <a:cs typeface="Arial" charset="0"/>
                            </a:rPr>
                          </m:ctrlPr>
                        </m:fPr>
                        <m:num>
                          <m:r>
                            <a:rPr lang="es-EC" sz="1400">
                              <a:latin typeface="Arial" charset="0"/>
                              <a:ea typeface="Arial" charset="0"/>
                              <a:cs typeface="Arial" charset="0"/>
                            </a:rPr>
                            <m:t>2.20</m:t>
                          </m:r>
                          <m:r>
                            <a:rPr lang="es-EC" sz="1400" i="1">
                              <a:latin typeface="Arial" charset="0"/>
                              <a:ea typeface="Arial" charset="0"/>
                              <a:cs typeface="Arial" charset="0"/>
                            </a:rPr>
                            <m:t>∗</m:t>
                          </m:r>
                          <m:sSup>
                            <m:sSupPr>
                              <m:ctrlPr>
                                <a:rPr lang="en-US" sz="1400" i="1">
                                  <a:latin typeface="Arial" charset="0"/>
                                  <a:ea typeface="Arial" charset="0"/>
                                  <a:cs typeface="Arial" charset="0"/>
                                </a:rPr>
                              </m:ctrlPr>
                            </m:sSupPr>
                            <m:e>
                              <m:r>
                                <a:rPr lang="es-EC" sz="1400">
                                  <a:latin typeface="Arial" charset="0"/>
                                  <a:ea typeface="Arial" charset="0"/>
                                  <a:cs typeface="Arial" charset="0"/>
                                </a:rPr>
                                <m:t>10</m:t>
                              </m:r>
                            </m:e>
                            <m:sup>
                              <m:r>
                                <a:rPr lang="es-EC" sz="1400">
                                  <a:latin typeface="Arial" charset="0"/>
                                  <a:ea typeface="Arial" charset="0"/>
                                  <a:cs typeface="Arial" charset="0"/>
                                </a:rPr>
                                <m:t>3</m:t>
                              </m:r>
                            </m:sup>
                          </m:sSup>
                          <m:r>
                            <a:rPr lang="es-EC" sz="1400">
                              <a:latin typeface="Arial" charset="0"/>
                              <a:ea typeface="Arial" charset="0"/>
                              <a:cs typeface="Arial" charset="0"/>
                            </a:rPr>
                            <m:t> </m:t>
                          </m:r>
                          <m:r>
                            <a:rPr lang="es-EC" sz="1400" i="1">
                              <a:latin typeface="Arial" charset="0"/>
                              <a:ea typeface="Arial" charset="0"/>
                              <a:cs typeface="Arial" charset="0"/>
                            </a:rPr>
                            <m:t>𝑘𝑔</m:t>
                          </m:r>
                        </m:num>
                        <m:den>
                          <m:d>
                            <m:dPr>
                              <m:ctrlPr>
                                <a:rPr lang="en-US" sz="1400" i="1">
                                  <a:latin typeface="Arial" charset="0"/>
                                  <a:ea typeface="Arial" charset="0"/>
                                  <a:cs typeface="Arial" charset="0"/>
                                </a:rPr>
                              </m:ctrlPr>
                            </m:dPr>
                            <m:e>
                              <m:r>
                                <a:rPr lang="es-EC" sz="1400">
                                  <a:latin typeface="Arial" charset="0"/>
                                  <a:ea typeface="Arial" charset="0"/>
                                  <a:cs typeface="Arial" charset="0"/>
                                </a:rPr>
                                <m:t>0.85</m:t>
                              </m:r>
                              <m:r>
                                <a:rPr lang="es-EC" sz="1400" i="1">
                                  <a:latin typeface="Arial" charset="0"/>
                                  <a:ea typeface="Arial" charset="0"/>
                                  <a:cs typeface="Arial" charset="0"/>
                                </a:rPr>
                                <m:t>∗</m:t>
                              </m:r>
                              <m:r>
                                <a:rPr lang="es-EC" sz="1400">
                                  <a:latin typeface="Arial" charset="0"/>
                                  <a:ea typeface="Arial" charset="0"/>
                                  <a:cs typeface="Arial" charset="0"/>
                                </a:rPr>
                                <m:t>100</m:t>
                              </m:r>
                              <m:r>
                                <a:rPr lang="es-EC" sz="1400" i="1">
                                  <a:latin typeface="Arial" charset="0"/>
                                  <a:ea typeface="Arial" charset="0"/>
                                  <a:cs typeface="Arial" charset="0"/>
                                </a:rPr>
                                <m:t>∗</m:t>
                              </m:r>
                              <m:r>
                                <a:rPr lang="es-EC" sz="1400" i="1">
                                  <a:latin typeface="Arial" charset="0"/>
                                  <a:ea typeface="Arial" charset="0"/>
                                  <a:cs typeface="Arial" charset="0"/>
                                </a:rPr>
                                <m:t>𝑑</m:t>
                              </m:r>
                            </m:e>
                          </m:d>
                          <m:sSup>
                            <m:sSupPr>
                              <m:ctrlPr>
                                <a:rPr lang="en-US" sz="1400" i="1">
                                  <a:latin typeface="Arial" charset="0"/>
                                  <a:ea typeface="Arial" charset="0"/>
                                  <a:cs typeface="Arial" charset="0"/>
                                </a:rPr>
                              </m:ctrlPr>
                            </m:sSupPr>
                            <m:e>
                              <m:r>
                                <a:rPr lang="es-EC" sz="1400" i="1">
                                  <a:latin typeface="Arial" charset="0"/>
                                  <a:ea typeface="Arial" charset="0"/>
                                  <a:cs typeface="Arial" charset="0"/>
                                </a:rPr>
                                <m:t>𝑐𝑚</m:t>
                              </m:r>
                            </m:e>
                            <m:sup>
                              <m:r>
                                <a:rPr lang="es-EC" sz="1400">
                                  <a:latin typeface="Arial" charset="0"/>
                                  <a:ea typeface="Arial" charset="0"/>
                                  <a:cs typeface="Arial" charset="0"/>
                                </a:rPr>
                                <m:t>2</m:t>
                              </m:r>
                            </m:sup>
                          </m:sSup>
                        </m:den>
                      </m:f>
                    </m:oMath>
                  </m:oMathPara>
                </a14:m>
                <a:endParaRPr lang="en-US" sz="1400" dirty="0">
                  <a:latin typeface="Arial" charset="0"/>
                  <a:ea typeface="Arial" charset="0"/>
                  <a:cs typeface="Arial" charset="0"/>
                </a:endParaRPr>
              </a:p>
              <a:p>
                <a:pPr>
                  <a:lnSpc>
                    <a:spcPct val="170000"/>
                  </a:lnSpc>
                </a:pPr>
                <a14:m>
                  <m:oMathPara xmlns:m="http://schemas.openxmlformats.org/officeDocument/2006/math">
                    <m:oMathParaPr>
                      <m:jc m:val="centerGroup"/>
                    </m:oMathParaPr>
                    <m:oMath xmlns:m="http://schemas.openxmlformats.org/officeDocument/2006/math">
                      <m:r>
                        <a:rPr lang="es-EC" sz="1400" i="1">
                          <a:latin typeface="Arial" charset="0"/>
                          <a:ea typeface="Arial" charset="0"/>
                          <a:cs typeface="Arial" charset="0"/>
                        </a:rPr>
                        <m:t>𝑑</m:t>
                      </m:r>
                      <m:r>
                        <a:rPr lang="es-EC" sz="1400">
                          <a:latin typeface="Arial" charset="0"/>
                          <a:ea typeface="Arial" charset="0"/>
                          <a:cs typeface="Arial" charset="0"/>
                        </a:rPr>
                        <m:t>=3.37 </m:t>
                      </m:r>
                      <m:r>
                        <a:rPr lang="es-EC" sz="1400" i="1">
                          <a:latin typeface="Arial" charset="0"/>
                          <a:ea typeface="Arial" charset="0"/>
                          <a:cs typeface="Arial" charset="0"/>
                        </a:rPr>
                        <m:t>𝑐𝑚</m:t>
                      </m:r>
                    </m:oMath>
                  </m:oMathPara>
                </a14:m>
                <a:endParaRPr lang="en-US" sz="1400" dirty="0">
                  <a:latin typeface="Arial" charset="0"/>
                  <a:ea typeface="Arial" charset="0"/>
                  <a:cs typeface="Arial" charset="0"/>
                </a:endParaRPr>
              </a:p>
              <a:p>
                <a:pPr>
                  <a:lnSpc>
                    <a:spcPct val="170000"/>
                  </a:lnSpc>
                </a:pPr>
                <a:r>
                  <a:rPr lang="es-EC" sz="1400" dirty="0">
                    <a:latin typeface="Arial" charset="0"/>
                    <a:ea typeface="Arial" charset="0"/>
                    <a:cs typeface="Arial" charset="0"/>
                  </a:rPr>
                  <a:t>Debido a la condición </a:t>
                </a:r>
                <a14:m>
                  <m:oMath xmlns:m="http://schemas.openxmlformats.org/officeDocument/2006/math">
                    <m:r>
                      <a:rPr lang="es-EC" sz="1400" i="1">
                        <a:latin typeface="Arial" charset="0"/>
                        <a:ea typeface="Arial" charset="0"/>
                        <a:cs typeface="Arial" charset="0"/>
                      </a:rPr>
                      <m:t>h</m:t>
                    </m:r>
                    <m:r>
                      <a:rPr lang="es-EC" sz="1400" i="1">
                        <a:latin typeface="Arial" charset="0"/>
                        <a:ea typeface="Arial" charset="0"/>
                        <a:cs typeface="Arial" charset="0"/>
                      </a:rPr>
                      <m:t> </m:t>
                    </m:r>
                    <m:r>
                      <a:rPr lang="es-EC" sz="1400" i="1">
                        <a:latin typeface="Arial" charset="0"/>
                        <a:ea typeface="Arial" charset="0"/>
                        <a:cs typeface="Arial" charset="0"/>
                      </a:rPr>
                      <m:t>𝑎𝑙𝑎</m:t>
                    </m:r>
                    <m:r>
                      <a:rPr lang="es-EC" sz="1400" i="1">
                        <a:latin typeface="Arial" charset="0"/>
                        <a:ea typeface="Arial" charset="0"/>
                        <a:cs typeface="Arial" charset="0"/>
                      </a:rPr>
                      <m:t>≥30 </m:t>
                    </m:r>
                    <m:r>
                      <a:rPr lang="es-EC" sz="1400" i="1">
                        <a:latin typeface="Arial" charset="0"/>
                        <a:ea typeface="Arial" charset="0"/>
                        <a:cs typeface="Arial" charset="0"/>
                      </a:rPr>
                      <m:t>𝑐𝑚</m:t>
                    </m:r>
                  </m:oMath>
                </a14:m>
                <a:r>
                  <a:rPr lang="es-EC" sz="1400" dirty="0">
                    <a:latin typeface="Arial" charset="0"/>
                    <a:ea typeface="Arial" charset="0"/>
                    <a:cs typeface="Arial" charset="0"/>
                  </a:rPr>
                  <a:t> asumo una altura </a:t>
                </a:r>
                <a14:m>
                  <m:oMath xmlns:m="http://schemas.openxmlformats.org/officeDocument/2006/math">
                    <m:r>
                      <a:rPr lang="es-EC" sz="1400" i="1">
                        <a:latin typeface="Arial" charset="0"/>
                        <a:ea typeface="Arial" charset="0"/>
                        <a:cs typeface="Arial" charset="0"/>
                      </a:rPr>
                      <m:t>h</m:t>
                    </m:r>
                    <m:r>
                      <a:rPr lang="es-EC" sz="1400" i="1">
                        <a:latin typeface="Arial" charset="0"/>
                        <a:ea typeface="Arial" charset="0"/>
                        <a:cs typeface="Arial" charset="0"/>
                      </a:rPr>
                      <m:t> </m:t>
                    </m:r>
                    <m:r>
                      <a:rPr lang="es-EC" sz="1400" i="1">
                        <a:latin typeface="Arial" charset="0"/>
                        <a:ea typeface="Arial" charset="0"/>
                        <a:cs typeface="Arial" charset="0"/>
                      </a:rPr>
                      <m:t>𝑎𝑙𝑎</m:t>
                    </m:r>
                    <m:r>
                      <a:rPr lang="es-EC" sz="1400" i="1">
                        <a:latin typeface="Arial" charset="0"/>
                        <a:ea typeface="Arial" charset="0"/>
                        <a:cs typeface="Arial" charset="0"/>
                      </a:rPr>
                      <m:t>=30 </m:t>
                    </m:r>
                    <m:r>
                      <a:rPr lang="es-EC" sz="1400" i="1">
                        <a:latin typeface="Arial" charset="0"/>
                        <a:ea typeface="Arial" charset="0"/>
                        <a:cs typeface="Arial" charset="0"/>
                      </a:rPr>
                      <m:t>𝑐𝑚</m:t>
                    </m:r>
                  </m:oMath>
                </a14:m>
                <a:endParaRPr lang="en-US" sz="1400" dirty="0">
                  <a:latin typeface="Arial" charset="0"/>
                  <a:ea typeface="Arial" charset="0"/>
                  <a:cs typeface="Arial" charset="0"/>
                </a:endParaRPr>
              </a:p>
              <a:p>
                <a:pPr>
                  <a:lnSpc>
                    <a:spcPct val="170000"/>
                  </a:lnSpc>
                </a:pPr>
                <a14:m>
                  <m:oMathPara xmlns:m="http://schemas.openxmlformats.org/officeDocument/2006/math">
                    <m:oMathParaPr>
                      <m:jc m:val="centerGroup"/>
                    </m:oMathParaPr>
                    <m:oMath xmlns:m="http://schemas.openxmlformats.org/officeDocument/2006/math">
                      <m:r>
                        <a:rPr lang="es-EC" sz="1400" i="1">
                          <a:latin typeface="Arial" charset="0"/>
                          <a:ea typeface="Arial" charset="0"/>
                          <a:cs typeface="Arial" charset="0"/>
                        </a:rPr>
                        <m:t>𝑑</m:t>
                      </m:r>
                      <m:r>
                        <a:rPr lang="es-EC" sz="1400">
                          <a:latin typeface="Arial" charset="0"/>
                          <a:ea typeface="Arial" charset="0"/>
                          <a:cs typeface="Arial" charset="0"/>
                        </a:rPr>
                        <m:t>=23.00 </m:t>
                      </m:r>
                      <m:r>
                        <a:rPr lang="es-EC" sz="1400" i="1">
                          <a:latin typeface="Arial" charset="0"/>
                          <a:ea typeface="Arial" charset="0"/>
                          <a:cs typeface="Arial" charset="0"/>
                        </a:rPr>
                        <m:t>𝑐𝑚</m:t>
                      </m:r>
                    </m:oMath>
                  </m:oMathPara>
                </a14:m>
                <a:endParaRPr lang="en-US" sz="1400" dirty="0">
                  <a:latin typeface="Arial" charset="0"/>
                  <a:ea typeface="Arial" charset="0"/>
                  <a:cs typeface="Arial" charset="0"/>
                </a:endParaRPr>
              </a:p>
              <a:p>
                <a:pPr>
                  <a:lnSpc>
                    <a:spcPct val="170000"/>
                  </a:lnSpc>
                </a:pPr>
                <a14:m>
                  <m:oMathPara xmlns:m="http://schemas.openxmlformats.org/officeDocument/2006/math">
                    <m:oMathParaPr>
                      <m:jc m:val="centerGroup"/>
                    </m:oMathParaPr>
                    <m:oMath xmlns:m="http://schemas.openxmlformats.org/officeDocument/2006/math">
                      <m:r>
                        <a:rPr lang="es-EC" sz="1400" i="1">
                          <a:latin typeface="Arial" charset="0"/>
                          <a:ea typeface="Arial" charset="0"/>
                          <a:cs typeface="Arial" charset="0"/>
                        </a:rPr>
                        <m:t>𝑅𝑒𝑐𝑢𝑏𝑟𝑖𝑚𝑖𝑒𝑛𝑡𝑜</m:t>
                      </m:r>
                      <m:r>
                        <a:rPr lang="es-EC" sz="1400" i="1">
                          <a:latin typeface="Arial" charset="0"/>
                          <a:ea typeface="Arial" charset="0"/>
                          <a:cs typeface="Arial" charset="0"/>
                        </a:rPr>
                        <m:t>=7.00 </m:t>
                      </m:r>
                      <m:r>
                        <a:rPr lang="es-EC" sz="1400" i="1">
                          <a:latin typeface="Arial" charset="0"/>
                          <a:ea typeface="Arial" charset="0"/>
                          <a:cs typeface="Arial" charset="0"/>
                        </a:rPr>
                        <m:t>𝑐𝑚</m:t>
                      </m:r>
                    </m:oMath>
                  </m:oMathPara>
                </a14:m>
                <a:endParaRPr lang="en-US" sz="1400" dirty="0">
                  <a:latin typeface="Arial" charset="0"/>
                  <a:ea typeface="Arial" charset="0"/>
                  <a:cs typeface="Arial" charset="0"/>
                </a:endParaRPr>
              </a:p>
              <a:p>
                <a:pPr>
                  <a:lnSpc>
                    <a:spcPct val="170000"/>
                  </a:lnSpc>
                </a:pPr>
                <a14:m>
                  <m:oMathPara xmlns:m="http://schemas.openxmlformats.org/officeDocument/2006/math">
                    <m:oMathParaPr>
                      <m:jc m:val="centerGroup"/>
                    </m:oMathParaPr>
                    <m:oMath xmlns:m="http://schemas.openxmlformats.org/officeDocument/2006/math">
                      <m:r>
                        <a:rPr lang="es-EC" sz="1400" i="1">
                          <a:latin typeface="Arial" charset="0"/>
                          <a:ea typeface="Arial" charset="0"/>
                          <a:cs typeface="Arial" charset="0"/>
                        </a:rPr>
                        <m:t>h</m:t>
                      </m:r>
                      <m:r>
                        <a:rPr lang="es-EC" sz="1400">
                          <a:latin typeface="Arial" charset="0"/>
                          <a:ea typeface="Arial" charset="0"/>
                          <a:cs typeface="Arial" charset="0"/>
                        </a:rPr>
                        <m:t>=30.00 </m:t>
                      </m:r>
                      <m:r>
                        <a:rPr lang="es-EC" sz="1400" i="1">
                          <a:latin typeface="Arial" charset="0"/>
                          <a:ea typeface="Arial" charset="0"/>
                          <a:cs typeface="Arial" charset="0"/>
                        </a:rPr>
                        <m:t>𝑐𝑚</m:t>
                      </m:r>
                    </m:oMath>
                  </m:oMathPara>
                </a14:m>
                <a:endParaRPr lang="en-US" sz="1400" dirty="0">
                  <a:latin typeface="Arial" charset="0"/>
                  <a:ea typeface="Arial" charset="0"/>
                  <a:cs typeface="Arial" charset="0"/>
                </a:endParaRPr>
              </a:p>
            </p:txBody>
          </p:sp>
        </mc:Choice>
        <mc:Fallback>
          <p:sp>
            <p:nvSpPr>
              <p:cNvPr id="5" name="Rectangle 4"/>
              <p:cNvSpPr>
                <a:spLocks noRot="1" noChangeAspect="1" noMove="1" noResize="1" noEditPoints="1" noAdjustHandles="1" noChangeArrowheads="1" noChangeShapeType="1" noTextEdit="1"/>
              </p:cNvSpPr>
              <p:nvPr/>
            </p:nvSpPr>
            <p:spPr>
              <a:xfrm>
                <a:off x="5999018" y="1258426"/>
                <a:ext cx="6096000" cy="3883948"/>
              </a:xfrm>
              <a:prstGeom prst="rect">
                <a:avLst/>
              </a:prstGeom>
              <a:blipFill rotWithShape="0">
                <a:blip r:embed="rId3"/>
                <a:stretch>
                  <a:fillRect l="-300"/>
                </a:stretch>
              </a:blipFill>
            </p:spPr>
            <p:txBody>
              <a:bodyPr/>
              <a:lstStyle/>
              <a:p>
                <a:r>
                  <a:rPr lang="en-US">
                    <a:noFill/>
                  </a:rPr>
                  <a:t> </a:t>
                </a:r>
              </a:p>
            </p:txBody>
          </p:sp>
        </mc:Fallback>
      </mc:AlternateContent>
      <p:sp>
        <p:nvSpPr>
          <p:cNvPr id="6"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9"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2"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3"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122</a:t>
            </a:r>
            <a:endParaRPr lang="es-ES" sz="2400" dirty="0">
              <a:ln>
                <a:solidFill>
                  <a:schemeClr val="tx1"/>
                </a:solidFill>
              </a:ln>
            </a:endParaRPr>
          </a:p>
        </p:txBody>
      </p:sp>
    </p:spTree>
    <p:extLst>
      <p:ext uri="{BB962C8B-B14F-4D97-AF65-F5344CB8AC3E}">
        <p14:creationId xmlns:p14="http://schemas.microsoft.com/office/powerpoint/2010/main" val="3937486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sz="half" idx="1"/>
              </p:nvPr>
            </p:nvSpPr>
            <p:spPr>
              <a:xfrm>
                <a:off x="2916381" y="637309"/>
                <a:ext cx="6407728" cy="5583381"/>
              </a:xfrm>
            </p:spPr>
            <p:txBody>
              <a:bodyPr>
                <a:normAutofit fontScale="62500" lnSpcReduction="20000"/>
              </a:bodyPr>
              <a:lstStyle/>
              <a:p>
                <a:pPr marL="0" indent="0">
                  <a:buNone/>
                </a:pPr>
                <a14:m>
                  <m:oMathPara xmlns:m="http://schemas.openxmlformats.org/officeDocument/2006/math">
                    <m:oMathParaPr>
                      <m:jc m:val="centerGroup"/>
                    </m:oMathParaPr>
                    <m:oMath xmlns:m="http://schemas.openxmlformats.org/officeDocument/2006/math">
                      <m:r>
                        <a:rPr lang="es-EC" i="1"/>
                        <m:t>𝑑</m:t>
                      </m:r>
                      <m:r>
                        <a:rPr lang="es-EC" i="1"/>
                        <m:t> (</m:t>
                      </m:r>
                      <m:r>
                        <a:rPr lang="es-EC" i="1"/>
                        <m:t>𝑎𝑙𝑡𝑢𝑟𝑎</m:t>
                      </m:r>
                      <m:r>
                        <a:rPr lang="es-EC" i="1"/>
                        <m:t> </m:t>
                      </m:r>
                      <m:r>
                        <a:rPr lang="es-EC" i="1"/>
                        <m:t>𝑒𝑓𝑒𝑐𝑡𝑖𝑣𝑎</m:t>
                      </m:r>
                      <m:r>
                        <a:rPr lang="es-EC" i="1"/>
                        <m:t>)=0.23 </m:t>
                      </m:r>
                      <m:r>
                        <a:rPr lang="es-EC" i="1"/>
                        <m:t>𝑚</m:t>
                      </m:r>
                    </m:oMath>
                  </m:oMathPara>
                </a14:m>
                <a:endParaRPr lang="en-US" dirty="0"/>
              </a:p>
              <a:p>
                <a:pPr marL="0" indent="0">
                  <a:buNone/>
                </a:pPr>
                <a:r>
                  <a:rPr lang="es-EC" i="1" dirty="0"/>
                  <a:t>	</a:t>
                </a:r>
                <a:endParaRPr lang="es-EC" i="1" dirty="0" smtClean="0"/>
              </a:p>
              <a:p>
                <a:pPr marL="0" indent="0" algn="just">
                  <a:buNone/>
                </a:pPr>
                <a:r>
                  <a:rPr lang="es-EC" b="1" dirty="0" smtClean="0"/>
                  <a:t>Nota</a:t>
                </a:r>
                <a:r>
                  <a:rPr lang="es-EC" b="1" dirty="0"/>
                  <a:t>: </a:t>
                </a:r>
                <a:r>
                  <a:rPr lang="es-EC" dirty="0"/>
                  <a:t>Como la altura efectiva es mayor a la longitud del volado no se puede hacer esta verificación.</a:t>
                </a:r>
                <a:endParaRPr lang="en-US" dirty="0"/>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b="1" i="1"/>
                          </m:ctrlPr>
                        </m:sSubPr>
                        <m:e>
                          <m:r>
                            <a:rPr lang="es-EC" b="1" i="1"/>
                            <m:t>𝒗</m:t>
                          </m:r>
                        </m:e>
                        <m:sub>
                          <m:r>
                            <a:rPr lang="es-EC" b="1" i="1"/>
                            <m:t>𝒑</m:t>
                          </m:r>
                        </m:sub>
                      </m:sSub>
                      <m:r>
                        <a:rPr lang="es-EC" b="1"/>
                        <m:t>=</m:t>
                      </m:r>
                      <m:r>
                        <a:rPr lang="es-EC" b="1" i="1"/>
                        <m:t>𝟎</m:t>
                      </m:r>
                      <m:r>
                        <a:rPr lang="es-EC" b="1"/>
                        <m:t>.</m:t>
                      </m:r>
                      <m:r>
                        <a:rPr lang="es-EC" b="1" i="1"/>
                        <m:t>𝟓𝟑</m:t>
                      </m:r>
                      <m:rad>
                        <m:radPr>
                          <m:degHide m:val="on"/>
                          <m:ctrlPr>
                            <a:rPr lang="en-US" b="1" i="1"/>
                          </m:ctrlPr>
                        </m:radPr>
                        <m:deg/>
                        <m:e>
                          <m:r>
                            <a:rPr lang="es-EC" b="1" i="1"/>
                            <m:t>𝒇𝒄</m:t>
                          </m:r>
                        </m:e>
                      </m:rad>
                    </m:oMath>
                  </m:oMathPara>
                </a14:m>
                <a:endParaRPr lang="en-US" dirty="0"/>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i="1"/>
                          </m:ctrlPr>
                        </m:sSubPr>
                        <m:e>
                          <m:r>
                            <a:rPr lang="es-EC" i="1"/>
                            <m:t>𝑣</m:t>
                          </m:r>
                        </m:e>
                        <m:sub>
                          <m:r>
                            <a:rPr lang="es-EC" i="1"/>
                            <m:t>𝑝</m:t>
                          </m:r>
                        </m:sub>
                      </m:sSub>
                      <m:r>
                        <a:rPr lang="es-EC"/>
                        <m:t>=0.53</m:t>
                      </m:r>
                      <m:rad>
                        <m:radPr>
                          <m:degHide m:val="on"/>
                          <m:ctrlPr>
                            <a:rPr lang="en-US" i="1"/>
                          </m:ctrlPr>
                        </m:radPr>
                        <m:deg/>
                        <m:e>
                          <m:r>
                            <a:rPr lang="es-EC"/>
                            <m:t>210 </m:t>
                          </m:r>
                          <m:f>
                            <m:fPr>
                              <m:type m:val="lin"/>
                              <m:ctrlPr>
                                <a:rPr lang="en-US" i="1"/>
                              </m:ctrlPr>
                            </m:fPr>
                            <m:num>
                              <m:r>
                                <a:rPr lang="es-EC" i="1"/>
                                <m:t>𝑘𝑔</m:t>
                              </m:r>
                            </m:num>
                            <m:den>
                              <m:r>
                                <a:rPr lang="es-EC" i="1"/>
                                <m:t>𝑐</m:t>
                              </m:r>
                              <m:sSup>
                                <m:sSupPr>
                                  <m:ctrlPr>
                                    <a:rPr lang="en-US" i="1"/>
                                  </m:ctrlPr>
                                </m:sSupPr>
                                <m:e>
                                  <m:r>
                                    <a:rPr lang="es-EC" i="1"/>
                                    <m:t>𝑚</m:t>
                                  </m:r>
                                </m:e>
                                <m:sup>
                                  <m:r>
                                    <a:rPr lang="es-EC"/>
                                    <m:t>2</m:t>
                                  </m:r>
                                </m:sup>
                              </m:sSup>
                            </m:den>
                          </m:f>
                        </m:e>
                      </m:rad>
                      <m:r>
                        <a:rPr lang="es-EC"/>
                        <m:t>=7.68 </m:t>
                      </m:r>
                      <m:f>
                        <m:fPr>
                          <m:type m:val="lin"/>
                          <m:ctrlPr>
                            <a:rPr lang="en-US" i="1"/>
                          </m:ctrlPr>
                        </m:fPr>
                        <m:num>
                          <m:r>
                            <a:rPr lang="es-EC" i="1"/>
                            <m:t>𝑘𝑔</m:t>
                          </m:r>
                        </m:num>
                        <m:den>
                          <m:r>
                            <a:rPr lang="es-EC" i="1"/>
                            <m:t>𝑐</m:t>
                          </m:r>
                          <m:sSup>
                            <m:sSupPr>
                              <m:ctrlPr>
                                <a:rPr lang="en-US" i="1"/>
                              </m:ctrlPr>
                            </m:sSupPr>
                            <m:e>
                              <m:r>
                                <a:rPr lang="es-EC" i="1"/>
                                <m:t>𝑚</m:t>
                              </m:r>
                            </m:e>
                            <m:sup>
                              <m:r>
                                <a:rPr lang="es-EC"/>
                                <m:t>2</m:t>
                              </m:r>
                            </m:sup>
                          </m:sSup>
                        </m:den>
                      </m:f>
                    </m:oMath>
                  </m:oMathPara>
                </a14:m>
                <a:endParaRPr lang="en-US" dirty="0"/>
              </a:p>
              <a:p>
                <a:pPr marL="0" indent="0">
                  <a:lnSpc>
                    <a:spcPct val="170000"/>
                  </a:lnSpc>
                  <a:buNone/>
                </a:pPr>
                <a14:m>
                  <m:oMathPara xmlns:m="http://schemas.openxmlformats.org/officeDocument/2006/math">
                    <m:oMathParaPr>
                      <m:jc m:val="centerGroup"/>
                    </m:oMathParaPr>
                    <m:oMath xmlns:m="http://schemas.openxmlformats.org/officeDocument/2006/math">
                      <m:r>
                        <a:rPr lang="es-EC" b="1" i="1"/>
                        <m:t>𝑽</m:t>
                      </m:r>
                      <m:r>
                        <a:rPr lang="es-EC" b="1" i="1"/>
                        <m:t>=(</m:t>
                      </m:r>
                      <m:d>
                        <m:dPr>
                          <m:ctrlPr>
                            <a:rPr lang="en-US" b="1" i="1"/>
                          </m:ctrlPr>
                        </m:dPr>
                        <m:e>
                          <m:r>
                            <a:rPr lang="es-EC" b="1" i="1"/>
                            <m:t>𝑳𝒗</m:t>
                          </m:r>
                          <m:r>
                            <a:rPr lang="es-EC" b="1" i="1"/>
                            <m:t>−</m:t>
                          </m:r>
                          <m:r>
                            <a:rPr lang="es-EC" b="1" i="1"/>
                            <m:t>𝒅</m:t>
                          </m:r>
                        </m:e>
                      </m:d>
                      <m:r>
                        <a:rPr lang="es-EC" b="1" i="1"/>
                        <m:t>∗</m:t>
                      </m:r>
                      <m:r>
                        <a:rPr lang="es-EC" b="1" i="1"/>
                        <m:t>𝟏</m:t>
                      </m:r>
                      <m:r>
                        <a:rPr lang="es-EC" b="1" i="1"/>
                        <m:t>.</m:t>
                      </m:r>
                      <m:r>
                        <a:rPr lang="es-EC" b="1" i="1"/>
                        <m:t>𝟎𝟎</m:t>
                      </m:r>
                      <m:r>
                        <a:rPr lang="es-EC" b="1" i="1"/>
                        <m:t>)</m:t>
                      </m:r>
                      <m:sSub>
                        <m:sSubPr>
                          <m:ctrlPr>
                            <a:rPr lang="en-US" b="1" i="1"/>
                          </m:ctrlPr>
                        </m:sSubPr>
                        <m:e>
                          <m:r>
                            <a:rPr lang="es-EC" b="1" i="1"/>
                            <m:t>𝒒</m:t>
                          </m:r>
                        </m:e>
                        <m:sub>
                          <m:sSub>
                            <m:sSubPr>
                              <m:ctrlPr>
                                <a:rPr lang="en-US" b="1" i="1"/>
                              </m:ctrlPr>
                            </m:sSubPr>
                            <m:e>
                              <m:r>
                                <a:rPr lang="es-EC" b="1" i="1"/>
                                <m:t>𝒔</m:t>
                              </m:r>
                            </m:e>
                            <m:sub>
                              <m:r>
                                <a:rPr lang="es-EC" b="1" i="1"/>
                                <m:t>𝒎𝒂𝒙</m:t>
                              </m:r>
                            </m:sub>
                          </m:sSub>
                        </m:sub>
                      </m:sSub>
                    </m:oMath>
                  </m:oMathPara>
                </a14:m>
                <a:endParaRPr lang="en-US" dirty="0"/>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b="1" i="1"/>
                          </m:ctrlPr>
                        </m:sSubPr>
                        <m:e>
                          <m:r>
                            <a:rPr lang="es-EC" b="1" i="1"/>
                            <m:t>𝑽</m:t>
                          </m:r>
                        </m:e>
                        <m:sub>
                          <m:r>
                            <a:rPr lang="es-EC" b="1" i="1"/>
                            <m:t>𝒖</m:t>
                          </m:r>
                        </m:sub>
                      </m:sSub>
                      <m:r>
                        <a:rPr lang="es-EC" b="1"/>
                        <m:t>=</m:t>
                      </m:r>
                      <m:r>
                        <a:rPr lang="es-EC" b="1" i="1"/>
                        <m:t>𝟏</m:t>
                      </m:r>
                      <m:r>
                        <a:rPr lang="es-EC" b="1"/>
                        <m:t>.</m:t>
                      </m:r>
                      <m:r>
                        <a:rPr lang="es-EC" b="1" i="1"/>
                        <m:t>𝟑</m:t>
                      </m:r>
                      <m:r>
                        <a:rPr lang="es-EC" b="1" i="1"/>
                        <m:t>∗</m:t>
                      </m:r>
                      <m:r>
                        <a:rPr lang="es-EC" b="1" i="1"/>
                        <m:t>𝐕</m:t>
                      </m:r>
                    </m:oMath>
                  </m:oMathPara>
                </a14:m>
                <a:endParaRPr lang="en-US" dirty="0"/>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b="1" i="1"/>
                          </m:ctrlPr>
                        </m:sSubPr>
                        <m:e>
                          <m:r>
                            <a:rPr lang="es-EC" b="1" i="1"/>
                            <m:t>𝒗</m:t>
                          </m:r>
                        </m:e>
                        <m:sub>
                          <m:r>
                            <a:rPr lang="es-EC" b="1" i="1"/>
                            <m:t>𝒄</m:t>
                          </m:r>
                        </m:sub>
                      </m:sSub>
                      <m:r>
                        <a:rPr lang="es-EC" b="1"/>
                        <m:t>=</m:t>
                      </m:r>
                      <m:f>
                        <m:fPr>
                          <m:ctrlPr>
                            <a:rPr lang="en-US" b="1" i="1"/>
                          </m:ctrlPr>
                        </m:fPr>
                        <m:num>
                          <m:sSub>
                            <m:sSubPr>
                              <m:ctrlPr>
                                <a:rPr lang="en-US" b="1" i="1"/>
                              </m:ctrlPr>
                            </m:sSubPr>
                            <m:e>
                              <m:r>
                                <a:rPr lang="es-EC" b="1" i="1"/>
                                <m:t>𝑽</m:t>
                              </m:r>
                            </m:e>
                            <m:sub>
                              <m:r>
                                <a:rPr lang="es-EC" b="1" i="1"/>
                                <m:t>𝒖</m:t>
                              </m:r>
                            </m:sub>
                          </m:sSub>
                        </m:num>
                        <m:den>
                          <m:r>
                            <a:rPr lang="es-EC" b="1" i="1"/>
                            <m:t>𝝓</m:t>
                          </m:r>
                          <m:r>
                            <a:rPr lang="es-EC" b="1"/>
                            <m:t>.</m:t>
                          </m:r>
                          <m:r>
                            <a:rPr lang="es-EC" b="1" i="1"/>
                            <m:t>𝒃</m:t>
                          </m:r>
                          <m:r>
                            <a:rPr lang="es-EC" b="1"/>
                            <m:t>.</m:t>
                          </m:r>
                          <m:r>
                            <a:rPr lang="es-EC" b="1" i="1"/>
                            <m:t>𝒅</m:t>
                          </m:r>
                        </m:den>
                      </m:f>
                    </m:oMath>
                  </m:oMathPara>
                </a14:m>
                <a:endParaRPr lang="en-US" dirty="0"/>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b="1" i="1"/>
                          </m:ctrlPr>
                        </m:sSubPr>
                        <m:e>
                          <m:r>
                            <a:rPr lang="es-EC" b="1" i="1"/>
                            <m:t>𝒗</m:t>
                          </m:r>
                        </m:e>
                        <m:sub>
                          <m:r>
                            <a:rPr lang="es-EC" b="1" i="1"/>
                            <m:t>𝒄</m:t>
                          </m:r>
                        </m:sub>
                      </m:sSub>
                      <m:r>
                        <a:rPr lang="es-EC" b="1"/>
                        <m:t>&lt;</m:t>
                      </m:r>
                      <m:sSub>
                        <m:sSubPr>
                          <m:ctrlPr>
                            <a:rPr lang="en-US" b="1" i="1"/>
                          </m:ctrlPr>
                        </m:sSubPr>
                        <m:e>
                          <m:r>
                            <a:rPr lang="es-EC" b="1" i="1"/>
                            <m:t>𝒗</m:t>
                          </m:r>
                        </m:e>
                        <m:sub>
                          <m:r>
                            <a:rPr lang="es-EC" b="1" i="1"/>
                            <m:t>𝒑</m:t>
                          </m:r>
                        </m:sub>
                      </m:sSub>
                      <m:r>
                        <a:rPr lang="es-EC" b="1"/>
                        <m:t> </m:t>
                      </m:r>
                      <m:r>
                        <a:rPr lang="es-EC" b="1" i="1"/>
                        <m:t>𝑶𝑲</m:t>
                      </m:r>
                    </m:oMath>
                  </m:oMathPara>
                </a14:m>
                <a:endParaRPr lang="en-US"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half" idx="1"/>
              </p:nvPr>
            </p:nvSpPr>
            <p:spPr>
              <a:xfrm>
                <a:off x="2916381" y="637309"/>
                <a:ext cx="6407728" cy="5583381"/>
              </a:xfrm>
              <a:blipFill rotWithShape="0">
                <a:blip r:embed="rId2"/>
                <a:stretch>
                  <a:fillRect l="-760" t="-6885" r="-760"/>
                </a:stretch>
              </a:blipFill>
            </p:spPr>
            <p:txBody>
              <a:bodyPr/>
              <a:lstStyle/>
              <a:p>
                <a:r>
                  <a:rPr lang="en-US">
                    <a:noFill/>
                  </a:rPr>
                  <a:t> </a:t>
                </a:r>
              </a:p>
            </p:txBody>
          </p:sp>
        </mc:Fallback>
      </mc:AlternateContent>
      <p:sp>
        <p:nvSpPr>
          <p:cNvPr id="5"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6"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8"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9"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1"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a:t>
            </a:r>
            <a:r>
              <a:rPr lang="es-ES" sz="2400" dirty="0">
                <a:ln>
                  <a:solidFill>
                    <a:schemeClr val="tx1"/>
                  </a:solidFill>
                </a:ln>
              </a:rPr>
              <a:t>2</a:t>
            </a:r>
            <a:r>
              <a:rPr lang="es-ES" sz="2400" dirty="0" smtClean="0">
                <a:ln>
                  <a:solidFill>
                    <a:schemeClr val="tx1"/>
                  </a:solidFill>
                </a:ln>
              </a:rPr>
              <a:t>3</a:t>
            </a:r>
            <a:endParaRPr lang="es-ES" sz="2400" dirty="0">
              <a:ln>
                <a:solidFill>
                  <a:schemeClr val="tx1"/>
                </a:solidFill>
              </a:ln>
            </a:endParaRPr>
          </a:p>
        </p:txBody>
      </p:sp>
    </p:spTree>
    <p:extLst>
      <p:ext uri="{BB962C8B-B14F-4D97-AF65-F5344CB8AC3E}">
        <p14:creationId xmlns:p14="http://schemas.microsoft.com/office/powerpoint/2010/main" val="489858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3" algn="l" rtl="0">
              <a:lnSpc>
                <a:spcPct val="90000"/>
              </a:lnSpc>
              <a:spcBef>
                <a:spcPct val="0"/>
              </a:spcBef>
            </a:pPr>
            <a:r>
              <a:rPr lang="es-EC" sz="3200" b="1" dirty="0">
                <a:latin typeface="Arial" charset="0"/>
                <a:ea typeface="Arial" charset="0"/>
                <a:cs typeface="Arial" charset="0"/>
              </a:rPr>
              <a:t>Diseño a </a:t>
            </a:r>
            <a:r>
              <a:rPr lang="es-EC" sz="3200" b="1" dirty="0" smtClean="0">
                <a:latin typeface="Arial" charset="0"/>
                <a:ea typeface="Arial" charset="0"/>
                <a:cs typeface="Arial" charset="0"/>
              </a:rPr>
              <a:t>flexión</a:t>
            </a:r>
            <a:endParaRPr lang="en-US" sz="3200" dirty="0">
              <a:latin typeface="Arial" charset="0"/>
              <a:ea typeface="Arial" charset="0"/>
              <a:cs typeface="Arial" charset="0"/>
            </a:endParaRPr>
          </a:p>
        </p:txBody>
      </p:sp>
      <mc:AlternateContent xmlns:mc="http://schemas.openxmlformats.org/markup-compatibility/2006">
        <mc:Choice xmlns:a14="http://schemas.microsoft.com/office/drawing/2010/main" Requires="a14">
          <p:sp>
            <p:nvSpPr>
              <p:cNvPr id="3" name="Content Placeholder 2"/>
              <p:cNvSpPr>
                <a:spLocks noGrp="1"/>
              </p:cNvSpPr>
              <p:nvPr>
                <p:ph sz="half" idx="1"/>
              </p:nvPr>
            </p:nvSpPr>
            <p:spPr>
              <a:xfrm>
                <a:off x="838200" y="1524000"/>
                <a:ext cx="5181600" cy="4652963"/>
              </a:xfrm>
            </p:spPr>
            <p:txBody>
              <a:bodyPr>
                <a:normAutofit fontScale="25000" lnSpcReduction="20000"/>
              </a:bodyPr>
              <a:lstStyle/>
              <a:p>
                <a:pPr marL="0" indent="0" algn="ctr">
                  <a:buNone/>
                </a:pPr>
                <a:r>
                  <a:rPr lang="es-EC" sz="9600" b="1" dirty="0"/>
                  <a:t>Armado Transversal de las alas</a:t>
                </a:r>
                <a:endParaRPr lang="en-US" sz="9600" b="1" dirty="0"/>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sz="5600" b="1" i="1">
                              <a:latin typeface="Arial" charset="0"/>
                              <a:ea typeface="Arial" charset="0"/>
                              <a:cs typeface="Arial" charset="0"/>
                            </a:rPr>
                          </m:ctrlPr>
                        </m:sSubPr>
                        <m:e>
                          <m:r>
                            <a:rPr lang="es-ES" sz="5600" b="1" i="1">
                              <a:latin typeface="Arial" charset="0"/>
                              <a:ea typeface="Arial" charset="0"/>
                              <a:cs typeface="Arial" charset="0"/>
                            </a:rPr>
                            <m:t>𝒒</m:t>
                          </m:r>
                        </m:e>
                        <m:sub>
                          <m:r>
                            <a:rPr lang="es-ES" sz="5600" b="1" i="1">
                              <a:latin typeface="Arial" charset="0"/>
                              <a:ea typeface="Arial" charset="0"/>
                              <a:cs typeface="Arial" charset="0"/>
                            </a:rPr>
                            <m:t>𝒔𝒎𝒂𝒙</m:t>
                          </m:r>
                        </m:sub>
                      </m:sSub>
                      <m:r>
                        <a:rPr lang="es-ES" sz="5600" b="1" i="1">
                          <a:latin typeface="Arial" charset="0"/>
                          <a:ea typeface="Arial" charset="0"/>
                          <a:cs typeface="Arial" charset="0"/>
                        </a:rPr>
                        <m:t>=</m:t>
                      </m:r>
                      <m:sSub>
                        <m:sSubPr>
                          <m:ctrlPr>
                            <a:rPr lang="en-US" sz="5600" b="1" i="1">
                              <a:latin typeface="Arial" charset="0"/>
                              <a:ea typeface="Arial" charset="0"/>
                              <a:cs typeface="Arial" charset="0"/>
                            </a:rPr>
                          </m:ctrlPr>
                        </m:sSubPr>
                        <m:e>
                          <m:r>
                            <a:rPr lang="es-ES" sz="5600" b="1" i="1">
                              <a:latin typeface="Arial" charset="0"/>
                              <a:ea typeface="Arial" charset="0"/>
                              <a:cs typeface="Arial" charset="0"/>
                            </a:rPr>
                            <m:t>𝒒</m:t>
                          </m:r>
                        </m:e>
                        <m:sub>
                          <m:r>
                            <a:rPr lang="es-ES" sz="5600" b="1" i="1">
                              <a:latin typeface="Arial" charset="0"/>
                              <a:ea typeface="Arial" charset="0"/>
                              <a:cs typeface="Arial" charset="0"/>
                            </a:rPr>
                            <m:t>𝒔</m:t>
                          </m:r>
                          <m:r>
                            <a:rPr lang="es-ES" sz="5600" b="1" i="1">
                              <a:latin typeface="Arial" charset="0"/>
                              <a:ea typeface="Arial" charset="0"/>
                              <a:cs typeface="Arial" charset="0"/>
                            </a:rPr>
                            <m:t>𝟏</m:t>
                          </m:r>
                        </m:sub>
                      </m:sSub>
                      <m:r>
                        <a:rPr lang="es-ES" sz="5600" b="1" i="1">
                          <a:latin typeface="Arial" charset="0"/>
                          <a:ea typeface="Arial" charset="0"/>
                          <a:cs typeface="Arial" charset="0"/>
                        </a:rPr>
                        <m:t>=</m:t>
                      </m:r>
                      <m:r>
                        <a:rPr lang="es-ES" sz="5600" b="1" i="1">
                          <a:latin typeface="Arial" charset="0"/>
                          <a:ea typeface="Arial" charset="0"/>
                          <a:cs typeface="Arial" charset="0"/>
                        </a:rPr>
                        <m:t>𝟖</m:t>
                      </m:r>
                      <m:r>
                        <a:rPr lang="es-ES" sz="5600" b="1" i="1">
                          <a:latin typeface="Arial" charset="0"/>
                          <a:ea typeface="Arial" charset="0"/>
                          <a:cs typeface="Arial" charset="0"/>
                        </a:rPr>
                        <m:t>.</m:t>
                      </m:r>
                      <m:r>
                        <a:rPr lang="es-ES" sz="5600" b="1" i="1">
                          <a:latin typeface="Arial" charset="0"/>
                          <a:ea typeface="Arial" charset="0"/>
                          <a:cs typeface="Arial" charset="0"/>
                        </a:rPr>
                        <m:t>𝟒𝟕</m:t>
                      </m:r>
                      <m:f>
                        <m:fPr>
                          <m:ctrlPr>
                            <a:rPr lang="en-US" sz="5600" b="1" i="1">
                              <a:latin typeface="Arial" charset="0"/>
                              <a:ea typeface="Arial" charset="0"/>
                              <a:cs typeface="Arial" charset="0"/>
                            </a:rPr>
                          </m:ctrlPr>
                        </m:fPr>
                        <m:num>
                          <m:r>
                            <a:rPr lang="es-ES" sz="5600" b="1" i="1">
                              <a:latin typeface="Arial" charset="0"/>
                              <a:ea typeface="Arial" charset="0"/>
                              <a:cs typeface="Arial" charset="0"/>
                            </a:rPr>
                            <m:t>𝑻</m:t>
                          </m:r>
                        </m:num>
                        <m:den>
                          <m:sSup>
                            <m:sSupPr>
                              <m:ctrlPr>
                                <a:rPr lang="en-US" sz="5600" b="1" i="1">
                                  <a:latin typeface="Arial" charset="0"/>
                                  <a:ea typeface="Arial" charset="0"/>
                                  <a:cs typeface="Arial" charset="0"/>
                                </a:rPr>
                              </m:ctrlPr>
                            </m:sSupPr>
                            <m:e>
                              <m:r>
                                <a:rPr lang="es-ES" sz="5600" b="1" i="1">
                                  <a:latin typeface="Arial" charset="0"/>
                                  <a:ea typeface="Arial" charset="0"/>
                                  <a:cs typeface="Arial" charset="0"/>
                                </a:rPr>
                                <m:t>𝒎</m:t>
                              </m:r>
                            </m:e>
                            <m:sup>
                              <m:r>
                                <a:rPr lang="es-ES" sz="5600" b="1" i="1">
                                  <a:latin typeface="Arial" charset="0"/>
                                  <a:ea typeface="Arial" charset="0"/>
                                  <a:cs typeface="Arial" charset="0"/>
                                </a:rPr>
                                <m:t>𝟐</m:t>
                              </m:r>
                            </m:sup>
                          </m:sSup>
                        </m:den>
                      </m:f>
                    </m:oMath>
                  </m:oMathPara>
                </a14:m>
                <a:endParaRPr lang="en-US" sz="56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5600" b="1" i="1">
                          <a:latin typeface="Arial" charset="0"/>
                          <a:ea typeface="Arial" charset="0"/>
                          <a:cs typeface="Arial" charset="0"/>
                        </a:rPr>
                        <m:t>𝑴</m:t>
                      </m:r>
                      <m:r>
                        <a:rPr lang="es-EC" sz="5600" b="1" i="1">
                          <a:latin typeface="Arial" charset="0"/>
                          <a:ea typeface="Arial" charset="0"/>
                          <a:cs typeface="Arial" charset="0"/>
                        </a:rPr>
                        <m:t>=</m:t>
                      </m:r>
                      <m:sSub>
                        <m:sSubPr>
                          <m:ctrlPr>
                            <a:rPr lang="en-US" sz="5600" b="1" i="1">
                              <a:latin typeface="Arial" charset="0"/>
                              <a:ea typeface="Arial" charset="0"/>
                              <a:cs typeface="Arial" charset="0"/>
                            </a:rPr>
                          </m:ctrlPr>
                        </m:sSubPr>
                        <m:e>
                          <m:r>
                            <a:rPr lang="es-EC" sz="5600" b="1" i="1">
                              <a:latin typeface="Arial" charset="0"/>
                              <a:ea typeface="Arial" charset="0"/>
                              <a:cs typeface="Arial" charset="0"/>
                            </a:rPr>
                            <m:t>𝒒</m:t>
                          </m:r>
                        </m:e>
                        <m:sub>
                          <m:sSub>
                            <m:sSubPr>
                              <m:ctrlPr>
                                <a:rPr lang="en-US" sz="5600" b="1" i="1">
                                  <a:latin typeface="Arial" charset="0"/>
                                  <a:ea typeface="Arial" charset="0"/>
                                  <a:cs typeface="Arial" charset="0"/>
                                </a:rPr>
                              </m:ctrlPr>
                            </m:sSubPr>
                            <m:e>
                              <m:r>
                                <a:rPr lang="es-EC" sz="5600" b="1" i="1">
                                  <a:latin typeface="Arial" charset="0"/>
                                  <a:ea typeface="Arial" charset="0"/>
                                  <a:cs typeface="Arial" charset="0"/>
                                </a:rPr>
                                <m:t>𝒔</m:t>
                              </m:r>
                            </m:e>
                            <m:sub>
                              <m:r>
                                <a:rPr lang="es-EC" sz="5600" b="1" i="1">
                                  <a:latin typeface="Arial" charset="0"/>
                                  <a:ea typeface="Arial" charset="0"/>
                                  <a:cs typeface="Arial" charset="0"/>
                                </a:rPr>
                                <m:t>𝒎𝒂𝒙</m:t>
                              </m:r>
                            </m:sub>
                          </m:sSub>
                        </m:sub>
                      </m:sSub>
                      <m:r>
                        <a:rPr lang="es-EC" sz="5600" b="1" i="1">
                          <a:latin typeface="Arial" charset="0"/>
                          <a:ea typeface="Arial" charset="0"/>
                          <a:cs typeface="Arial" charset="0"/>
                        </a:rPr>
                        <m:t>×</m:t>
                      </m:r>
                      <m:f>
                        <m:fPr>
                          <m:ctrlPr>
                            <a:rPr lang="en-US" sz="5600" b="1" i="1">
                              <a:latin typeface="Arial" charset="0"/>
                              <a:ea typeface="Arial" charset="0"/>
                              <a:cs typeface="Arial" charset="0"/>
                            </a:rPr>
                          </m:ctrlPr>
                        </m:fPr>
                        <m:num>
                          <m:sSup>
                            <m:sSupPr>
                              <m:ctrlPr>
                                <a:rPr lang="en-US" sz="5600" b="1" i="1">
                                  <a:latin typeface="Arial" charset="0"/>
                                  <a:ea typeface="Arial" charset="0"/>
                                  <a:cs typeface="Arial" charset="0"/>
                                </a:rPr>
                              </m:ctrlPr>
                            </m:sSupPr>
                            <m:e>
                              <m:sSub>
                                <m:sSubPr>
                                  <m:ctrlPr>
                                    <a:rPr lang="en-US" sz="5600" b="1" i="1">
                                      <a:latin typeface="Arial" charset="0"/>
                                      <a:ea typeface="Arial" charset="0"/>
                                      <a:cs typeface="Arial" charset="0"/>
                                    </a:rPr>
                                  </m:ctrlPr>
                                </m:sSubPr>
                                <m:e>
                                  <m:r>
                                    <a:rPr lang="es-EC" sz="5600" b="1" i="1">
                                      <a:latin typeface="Arial" charset="0"/>
                                      <a:ea typeface="Arial" charset="0"/>
                                      <a:cs typeface="Arial" charset="0"/>
                                    </a:rPr>
                                    <m:t>𝑳</m:t>
                                  </m:r>
                                </m:e>
                                <m:sub>
                                  <m:r>
                                    <a:rPr lang="es-EC" sz="5600" b="1" i="1">
                                      <a:latin typeface="Arial" charset="0"/>
                                      <a:ea typeface="Arial" charset="0"/>
                                      <a:cs typeface="Arial" charset="0"/>
                                    </a:rPr>
                                    <m:t>𝒗</m:t>
                                  </m:r>
                                </m:sub>
                              </m:sSub>
                            </m:e>
                            <m:sup>
                              <m:r>
                                <a:rPr lang="es-EC" sz="5600" b="1" i="1">
                                  <a:latin typeface="Arial" charset="0"/>
                                  <a:ea typeface="Arial" charset="0"/>
                                  <a:cs typeface="Arial" charset="0"/>
                                </a:rPr>
                                <m:t>𝟐</m:t>
                              </m:r>
                            </m:sup>
                          </m:sSup>
                        </m:num>
                        <m:den>
                          <m:r>
                            <a:rPr lang="es-EC" sz="5600" b="1" i="1">
                              <a:latin typeface="Arial" charset="0"/>
                              <a:ea typeface="Arial" charset="0"/>
                              <a:cs typeface="Arial" charset="0"/>
                            </a:rPr>
                            <m:t>𝟐</m:t>
                          </m:r>
                        </m:den>
                      </m:f>
                      <m:r>
                        <a:rPr lang="es-EC" sz="5600" b="1" i="1">
                          <a:latin typeface="Arial" charset="0"/>
                          <a:ea typeface="Arial" charset="0"/>
                          <a:cs typeface="Arial" charset="0"/>
                        </a:rPr>
                        <m:t>×</m:t>
                      </m:r>
                      <m:r>
                        <a:rPr lang="es-EC" sz="5600" b="1" i="1">
                          <a:latin typeface="Arial" charset="0"/>
                          <a:ea typeface="Arial" charset="0"/>
                          <a:cs typeface="Arial" charset="0"/>
                        </a:rPr>
                        <m:t>𝟏</m:t>
                      </m:r>
                      <m:r>
                        <a:rPr lang="es-EC" sz="5600" b="1" i="1">
                          <a:latin typeface="Arial" charset="0"/>
                          <a:ea typeface="Arial" charset="0"/>
                          <a:cs typeface="Arial" charset="0"/>
                        </a:rPr>
                        <m:t>.</m:t>
                      </m:r>
                      <m:r>
                        <a:rPr lang="es-EC" sz="5600" b="1" i="1">
                          <a:latin typeface="Arial" charset="0"/>
                          <a:ea typeface="Arial" charset="0"/>
                          <a:cs typeface="Arial" charset="0"/>
                        </a:rPr>
                        <m:t>𝟎𝟎</m:t>
                      </m:r>
                    </m:oMath>
                  </m:oMathPara>
                </a14:m>
                <a:endParaRPr lang="en-US" sz="56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5600" b="1" i="1">
                          <a:latin typeface="Arial" charset="0"/>
                          <a:ea typeface="Arial" charset="0"/>
                          <a:cs typeface="Arial" charset="0"/>
                        </a:rPr>
                        <m:t>𝑴</m:t>
                      </m:r>
                      <m:r>
                        <a:rPr lang="es-EC" sz="5600" b="1" i="1">
                          <a:latin typeface="Arial" charset="0"/>
                          <a:ea typeface="Arial" charset="0"/>
                          <a:cs typeface="Arial" charset="0"/>
                        </a:rPr>
                        <m:t>=</m:t>
                      </m:r>
                      <m:r>
                        <a:rPr lang="es-EC" sz="5600" b="1" i="1">
                          <a:latin typeface="Arial" charset="0"/>
                          <a:ea typeface="Arial" charset="0"/>
                          <a:cs typeface="Arial" charset="0"/>
                        </a:rPr>
                        <m:t>𝟖</m:t>
                      </m:r>
                      <m:r>
                        <a:rPr lang="es-EC" sz="5600" b="1" i="1">
                          <a:latin typeface="Arial" charset="0"/>
                          <a:ea typeface="Arial" charset="0"/>
                          <a:cs typeface="Arial" charset="0"/>
                        </a:rPr>
                        <m:t>.</m:t>
                      </m:r>
                      <m:r>
                        <a:rPr lang="es-EC" sz="5600" b="1" i="1">
                          <a:latin typeface="Arial" charset="0"/>
                          <a:ea typeface="Arial" charset="0"/>
                          <a:cs typeface="Arial" charset="0"/>
                        </a:rPr>
                        <m:t>𝟒𝟕</m:t>
                      </m:r>
                      <m:r>
                        <a:rPr lang="es-EC" sz="5600" b="1" i="1">
                          <a:latin typeface="Arial" charset="0"/>
                          <a:ea typeface="Arial" charset="0"/>
                          <a:cs typeface="Arial" charset="0"/>
                        </a:rPr>
                        <m:t>×</m:t>
                      </m:r>
                      <m:f>
                        <m:fPr>
                          <m:ctrlPr>
                            <a:rPr lang="en-US" sz="5600" b="1" i="1">
                              <a:latin typeface="Arial" charset="0"/>
                              <a:ea typeface="Arial" charset="0"/>
                              <a:cs typeface="Arial" charset="0"/>
                            </a:rPr>
                          </m:ctrlPr>
                        </m:fPr>
                        <m:num>
                          <m:sSup>
                            <m:sSupPr>
                              <m:ctrlPr>
                                <a:rPr lang="en-US" sz="5600" b="1" i="1">
                                  <a:latin typeface="Arial" charset="0"/>
                                  <a:ea typeface="Arial" charset="0"/>
                                  <a:cs typeface="Arial" charset="0"/>
                                </a:rPr>
                              </m:ctrlPr>
                            </m:sSupPr>
                            <m:e>
                              <m:r>
                                <a:rPr lang="es-EC" sz="5600" b="1" i="1">
                                  <a:latin typeface="Arial" charset="0"/>
                                  <a:ea typeface="Arial" charset="0"/>
                                  <a:cs typeface="Arial" charset="0"/>
                                </a:rPr>
                                <m:t>𝟎</m:t>
                              </m:r>
                              <m:r>
                                <a:rPr lang="es-EC" sz="5600" b="1" i="1">
                                  <a:latin typeface="Arial" charset="0"/>
                                  <a:ea typeface="Arial" charset="0"/>
                                  <a:cs typeface="Arial" charset="0"/>
                                </a:rPr>
                                <m:t>.</m:t>
                              </m:r>
                              <m:r>
                                <a:rPr lang="es-EC" sz="5600" b="1" i="1">
                                  <a:latin typeface="Arial" charset="0"/>
                                  <a:ea typeface="Arial" charset="0"/>
                                  <a:cs typeface="Arial" charset="0"/>
                                </a:rPr>
                                <m:t>𝟐𝟎</m:t>
                              </m:r>
                            </m:e>
                            <m:sup>
                              <m:r>
                                <a:rPr lang="es-EC" sz="5600" b="1" i="1">
                                  <a:latin typeface="Arial" charset="0"/>
                                  <a:ea typeface="Arial" charset="0"/>
                                  <a:cs typeface="Arial" charset="0"/>
                                </a:rPr>
                                <m:t>𝟐</m:t>
                              </m:r>
                            </m:sup>
                          </m:sSup>
                        </m:num>
                        <m:den>
                          <m:r>
                            <a:rPr lang="es-EC" sz="5600" b="1" i="1">
                              <a:latin typeface="Arial" charset="0"/>
                              <a:ea typeface="Arial" charset="0"/>
                              <a:cs typeface="Arial" charset="0"/>
                            </a:rPr>
                            <m:t>𝟐</m:t>
                          </m:r>
                        </m:den>
                      </m:f>
                      <m:r>
                        <a:rPr lang="es-EC" sz="5600" b="1" i="1">
                          <a:latin typeface="Arial" charset="0"/>
                          <a:ea typeface="Arial" charset="0"/>
                          <a:cs typeface="Arial" charset="0"/>
                        </a:rPr>
                        <m:t>×</m:t>
                      </m:r>
                      <m:r>
                        <a:rPr lang="es-EC" sz="5600" b="1" i="1">
                          <a:latin typeface="Arial" charset="0"/>
                          <a:ea typeface="Arial" charset="0"/>
                          <a:cs typeface="Arial" charset="0"/>
                        </a:rPr>
                        <m:t>𝟏</m:t>
                      </m:r>
                      <m:r>
                        <a:rPr lang="es-EC" sz="5600" b="1" i="1">
                          <a:latin typeface="Arial" charset="0"/>
                          <a:ea typeface="Arial" charset="0"/>
                          <a:cs typeface="Arial" charset="0"/>
                        </a:rPr>
                        <m:t>.</m:t>
                      </m:r>
                      <m:r>
                        <a:rPr lang="es-EC" sz="5600" b="1" i="1">
                          <a:latin typeface="Arial" charset="0"/>
                          <a:ea typeface="Arial" charset="0"/>
                          <a:cs typeface="Arial" charset="0"/>
                        </a:rPr>
                        <m:t>𝟎𝟎</m:t>
                      </m:r>
                      <m:r>
                        <a:rPr lang="es-EC" sz="5600" b="1" i="1">
                          <a:latin typeface="Arial" charset="0"/>
                          <a:ea typeface="Arial" charset="0"/>
                          <a:cs typeface="Arial" charset="0"/>
                        </a:rPr>
                        <m:t>=</m:t>
                      </m:r>
                      <m:r>
                        <a:rPr lang="es-EC" sz="5600" b="1" i="1">
                          <a:latin typeface="Arial" charset="0"/>
                          <a:ea typeface="Arial" charset="0"/>
                          <a:cs typeface="Arial" charset="0"/>
                        </a:rPr>
                        <m:t>𝟎</m:t>
                      </m:r>
                      <m:r>
                        <a:rPr lang="es-EC" sz="5600" b="1" i="1">
                          <a:latin typeface="Arial" charset="0"/>
                          <a:ea typeface="Arial" charset="0"/>
                          <a:cs typeface="Arial" charset="0"/>
                        </a:rPr>
                        <m:t>.</m:t>
                      </m:r>
                      <m:r>
                        <a:rPr lang="es-EC" sz="5600" b="1" i="1">
                          <a:latin typeface="Arial" charset="0"/>
                          <a:ea typeface="Arial" charset="0"/>
                          <a:cs typeface="Arial" charset="0"/>
                        </a:rPr>
                        <m:t>𝟏𝟔𝟗</m:t>
                      </m:r>
                      <m:r>
                        <a:rPr lang="es-EC" sz="5600" b="1" i="1">
                          <a:latin typeface="Arial" charset="0"/>
                          <a:ea typeface="Arial" charset="0"/>
                          <a:cs typeface="Arial" charset="0"/>
                        </a:rPr>
                        <m:t> </m:t>
                      </m:r>
                      <m:r>
                        <a:rPr lang="es-EC" sz="5600" b="1" i="1">
                          <a:latin typeface="Arial" charset="0"/>
                          <a:ea typeface="Arial" charset="0"/>
                          <a:cs typeface="Arial" charset="0"/>
                        </a:rPr>
                        <m:t>𝑻</m:t>
                      </m:r>
                      <m:r>
                        <a:rPr lang="es-EC" sz="5600" b="1" i="1">
                          <a:latin typeface="Arial" charset="0"/>
                          <a:ea typeface="Arial" charset="0"/>
                          <a:cs typeface="Arial" charset="0"/>
                        </a:rPr>
                        <m:t>−</m:t>
                      </m:r>
                      <m:r>
                        <a:rPr lang="es-EC" sz="5600" b="1" i="1">
                          <a:latin typeface="Arial" charset="0"/>
                          <a:ea typeface="Arial" charset="0"/>
                          <a:cs typeface="Arial" charset="0"/>
                        </a:rPr>
                        <m:t>𝒎</m:t>
                      </m:r>
                    </m:oMath>
                  </m:oMathPara>
                </a14:m>
                <a:endParaRPr lang="en-US" sz="56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sz="5600" b="1" i="1">
                              <a:latin typeface="Arial" charset="0"/>
                              <a:ea typeface="Arial" charset="0"/>
                              <a:cs typeface="Arial" charset="0"/>
                            </a:rPr>
                          </m:ctrlPr>
                        </m:sSubPr>
                        <m:e>
                          <m:r>
                            <a:rPr lang="es-EC" sz="5600" b="1" i="1">
                              <a:latin typeface="Arial" charset="0"/>
                              <a:ea typeface="Arial" charset="0"/>
                              <a:cs typeface="Arial" charset="0"/>
                            </a:rPr>
                            <m:t>𝑴</m:t>
                          </m:r>
                        </m:e>
                        <m:sub>
                          <m:r>
                            <a:rPr lang="es-EC" sz="5600" b="1" i="1">
                              <a:latin typeface="Arial" charset="0"/>
                              <a:ea typeface="Arial" charset="0"/>
                              <a:cs typeface="Arial" charset="0"/>
                            </a:rPr>
                            <m:t>𝒖</m:t>
                          </m:r>
                        </m:sub>
                      </m:sSub>
                      <m:r>
                        <a:rPr lang="es-EC" sz="5600" b="1" i="1">
                          <a:latin typeface="Arial" charset="0"/>
                          <a:ea typeface="Arial" charset="0"/>
                          <a:cs typeface="Arial" charset="0"/>
                        </a:rPr>
                        <m:t>=</m:t>
                      </m:r>
                      <m:r>
                        <a:rPr lang="es-EC" sz="5600" b="1" i="1">
                          <a:latin typeface="Arial" charset="0"/>
                          <a:ea typeface="Arial" charset="0"/>
                          <a:cs typeface="Arial" charset="0"/>
                        </a:rPr>
                        <m:t>𝟏</m:t>
                      </m:r>
                      <m:r>
                        <a:rPr lang="es-EC" sz="5600" b="1" i="1">
                          <a:latin typeface="Arial" charset="0"/>
                          <a:ea typeface="Arial" charset="0"/>
                          <a:cs typeface="Arial" charset="0"/>
                        </a:rPr>
                        <m:t>.</m:t>
                      </m:r>
                      <m:r>
                        <a:rPr lang="es-EC" sz="5600" b="1" i="1">
                          <a:latin typeface="Arial" charset="0"/>
                          <a:ea typeface="Arial" charset="0"/>
                          <a:cs typeface="Arial" charset="0"/>
                        </a:rPr>
                        <m:t>𝟑</m:t>
                      </m:r>
                      <m:r>
                        <a:rPr lang="es-EC" sz="5600" b="1" i="1">
                          <a:latin typeface="Arial" charset="0"/>
                          <a:ea typeface="Arial" charset="0"/>
                          <a:cs typeface="Arial" charset="0"/>
                        </a:rPr>
                        <m:t>∗</m:t>
                      </m:r>
                      <m:r>
                        <a:rPr lang="es-EC" sz="5600" b="1" i="1">
                          <a:latin typeface="Arial" charset="0"/>
                          <a:ea typeface="Arial" charset="0"/>
                          <a:cs typeface="Arial" charset="0"/>
                        </a:rPr>
                        <m:t>𝑴</m:t>
                      </m:r>
                    </m:oMath>
                  </m:oMathPara>
                </a14:m>
                <a:endParaRPr lang="en-US" sz="56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sz="5600" b="1" i="1">
                              <a:latin typeface="Arial" charset="0"/>
                              <a:ea typeface="Arial" charset="0"/>
                              <a:cs typeface="Arial" charset="0"/>
                            </a:rPr>
                          </m:ctrlPr>
                        </m:sSubPr>
                        <m:e>
                          <m:r>
                            <a:rPr lang="es-EC" sz="5600" b="1" i="1">
                              <a:latin typeface="Arial" charset="0"/>
                              <a:ea typeface="Arial" charset="0"/>
                              <a:cs typeface="Arial" charset="0"/>
                            </a:rPr>
                            <m:t>𝑴</m:t>
                          </m:r>
                        </m:e>
                        <m:sub>
                          <m:r>
                            <a:rPr lang="es-EC" sz="5600" b="1" i="1">
                              <a:latin typeface="Arial" charset="0"/>
                              <a:ea typeface="Arial" charset="0"/>
                              <a:cs typeface="Arial" charset="0"/>
                            </a:rPr>
                            <m:t>𝒖</m:t>
                          </m:r>
                        </m:sub>
                      </m:sSub>
                      <m:r>
                        <a:rPr lang="es-EC" sz="5600" b="1" i="1">
                          <a:latin typeface="Arial" charset="0"/>
                          <a:ea typeface="Arial" charset="0"/>
                          <a:cs typeface="Arial" charset="0"/>
                        </a:rPr>
                        <m:t>=</m:t>
                      </m:r>
                      <m:r>
                        <a:rPr lang="es-EC" sz="5600" b="1" i="1">
                          <a:latin typeface="Arial" charset="0"/>
                          <a:ea typeface="Arial" charset="0"/>
                          <a:cs typeface="Arial" charset="0"/>
                        </a:rPr>
                        <m:t>𝟏</m:t>
                      </m:r>
                      <m:r>
                        <a:rPr lang="es-EC" sz="5600" b="1" i="1">
                          <a:latin typeface="Arial" charset="0"/>
                          <a:ea typeface="Arial" charset="0"/>
                          <a:cs typeface="Arial" charset="0"/>
                        </a:rPr>
                        <m:t>.</m:t>
                      </m:r>
                      <m:r>
                        <a:rPr lang="es-EC" sz="5600" b="1" i="1">
                          <a:latin typeface="Arial" charset="0"/>
                          <a:ea typeface="Arial" charset="0"/>
                          <a:cs typeface="Arial" charset="0"/>
                        </a:rPr>
                        <m:t>𝟑</m:t>
                      </m:r>
                      <m:r>
                        <a:rPr lang="es-EC" sz="5600" b="1" i="1">
                          <a:latin typeface="Arial" charset="0"/>
                          <a:ea typeface="Arial" charset="0"/>
                          <a:cs typeface="Arial" charset="0"/>
                        </a:rPr>
                        <m:t>∗</m:t>
                      </m:r>
                      <m:r>
                        <a:rPr lang="es-EC" sz="5600" i="1">
                          <a:latin typeface="Arial" charset="0"/>
                          <a:ea typeface="Arial" charset="0"/>
                          <a:cs typeface="Arial" charset="0"/>
                        </a:rPr>
                        <m:t>0.169 </m:t>
                      </m:r>
                      <m:r>
                        <a:rPr lang="es-EC" sz="5600" i="1">
                          <a:latin typeface="Arial" charset="0"/>
                          <a:ea typeface="Arial" charset="0"/>
                          <a:cs typeface="Arial" charset="0"/>
                        </a:rPr>
                        <m:t>𝑇</m:t>
                      </m:r>
                      <m:r>
                        <a:rPr lang="es-EC" sz="5600" i="1">
                          <a:latin typeface="Arial" charset="0"/>
                          <a:ea typeface="Arial" charset="0"/>
                          <a:cs typeface="Arial" charset="0"/>
                        </a:rPr>
                        <m:t>−</m:t>
                      </m:r>
                      <m:r>
                        <a:rPr lang="es-EC" sz="5600" i="1">
                          <a:latin typeface="Arial" charset="0"/>
                          <a:ea typeface="Arial" charset="0"/>
                          <a:cs typeface="Arial" charset="0"/>
                        </a:rPr>
                        <m:t>𝑚</m:t>
                      </m:r>
                      <m:r>
                        <a:rPr lang="es-EC" sz="5600" i="1">
                          <a:latin typeface="Arial" charset="0"/>
                          <a:ea typeface="Arial" charset="0"/>
                          <a:cs typeface="Arial" charset="0"/>
                        </a:rPr>
                        <m:t>=0.22 </m:t>
                      </m:r>
                      <m:r>
                        <a:rPr lang="es-EC" sz="5600" i="1">
                          <a:latin typeface="Arial" charset="0"/>
                          <a:ea typeface="Arial" charset="0"/>
                          <a:cs typeface="Arial" charset="0"/>
                        </a:rPr>
                        <m:t>𝑇</m:t>
                      </m:r>
                      <m:r>
                        <a:rPr lang="es-EC" sz="5600" i="1">
                          <a:latin typeface="Arial" charset="0"/>
                          <a:ea typeface="Arial" charset="0"/>
                          <a:cs typeface="Arial" charset="0"/>
                        </a:rPr>
                        <m:t>−</m:t>
                      </m:r>
                      <m:r>
                        <a:rPr lang="es-EC" sz="5600" i="1">
                          <a:latin typeface="Arial" charset="0"/>
                          <a:ea typeface="Arial" charset="0"/>
                          <a:cs typeface="Arial" charset="0"/>
                        </a:rPr>
                        <m:t>𝑚</m:t>
                      </m:r>
                    </m:oMath>
                  </m:oMathPara>
                </a14:m>
                <a:endParaRPr lang="en-US" sz="56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5600" i="1">
                          <a:latin typeface="Arial" charset="0"/>
                          <a:ea typeface="Arial" charset="0"/>
                          <a:cs typeface="Arial" charset="0"/>
                        </a:rPr>
                        <m:t>𝑏</m:t>
                      </m:r>
                      <m:r>
                        <a:rPr lang="es-EC" sz="5600" i="1">
                          <a:latin typeface="Arial" charset="0"/>
                          <a:ea typeface="Arial" charset="0"/>
                          <a:cs typeface="Arial" charset="0"/>
                        </a:rPr>
                        <m:t> </m:t>
                      </m:r>
                      <m:r>
                        <a:rPr lang="es-EC" sz="5600" i="1">
                          <a:latin typeface="Arial" charset="0"/>
                          <a:ea typeface="Arial" charset="0"/>
                          <a:cs typeface="Arial" charset="0"/>
                        </a:rPr>
                        <m:t>𝑙𝑜𝑛𝑔𝑖𝑡𝑢𝑑𝑖𝑛𝑎𝑙</m:t>
                      </m:r>
                      <m:r>
                        <a:rPr lang="es-EC" sz="5600" i="1">
                          <a:latin typeface="Arial" charset="0"/>
                          <a:ea typeface="Arial" charset="0"/>
                          <a:cs typeface="Arial" charset="0"/>
                        </a:rPr>
                        <m:t>=100.00 </m:t>
                      </m:r>
                      <m:r>
                        <a:rPr lang="es-EC" sz="5600" i="1">
                          <a:latin typeface="Arial" charset="0"/>
                          <a:ea typeface="Arial" charset="0"/>
                          <a:cs typeface="Arial" charset="0"/>
                        </a:rPr>
                        <m:t>𝑐𝑚</m:t>
                      </m:r>
                    </m:oMath>
                  </m:oMathPara>
                </a14:m>
                <a:endParaRPr lang="en-US" sz="56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5600" i="1">
                          <a:latin typeface="Arial" charset="0"/>
                          <a:ea typeface="Arial" charset="0"/>
                          <a:cs typeface="Arial" charset="0"/>
                        </a:rPr>
                        <m:t>h</m:t>
                      </m:r>
                      <m:r>
                        <a:rPr lang="es-EC" sz="5600" i="1">
                          <a:latin typeface="Arial" charset="0"/>
                          <a:ea typeface="Arial" charset="0"/>
                          <a:cs typeface="Arial" charset="0"/>
                        </a:rPr>
                        <m:t> </m:t>
                      </m:r>
                      <m:r>
                        <a:rPr lang="es-EC" sz="5600" i="1">
                          <a:latin typeface="Arial" charset="0"/>
                          <a:ea typeface="Arial" charset="0"/>
                          <a:cs typeface="Arial" charset="0"/>
                        </a:rPr>
                        <m:t>𝑎𝑙𝑎</m:t>
                      </m:r>
                      <m:r>
                        <a:rPr lang="es-EC" sz="5600" i="1">
                          <a:latin typeface="Arial" charset="0"/>
                          <a:ea typeface="Arial" charset="0"/>
                          <a:cs typeface="Arial" charset="0"/>
                        </a:rPr>
                        <m:t>=30.00 </m:t>
                      </m:r>
                      <m:r>
                        <a:rPr lang="es-EC" sz="5600" i="1">
                          <a:latin typeface="Arial" charset="0"/>
                          <a:ea typeface="Arial" charset="0"/>
                          <a:cs typeface="Arial" charset="0"/>
                        </a:rPr>
                        <m:t>𝑐𝑚</m:t>
                      </m:r>
                    </m:oMath>
                  </m:oMathPara>
                </a14:m>
                <a:endParaRPr lang="en-US" sz="56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5600" i="1">
                          <a:latin typeface="Arial" charset="0"/>
                          <a:ea typeface="Arial" charset="0"/>
                          <a:cs typeface="Arial" charset="0"/>
                        </a:rPr>
                        <m:t>𝑑</m:t>
                      </m:r>
                      <m:r>
                        <a:rPr lang="es-EC" sz="5600" i="1">
                          <a:latin typeface="Arial" charset="0"/>
                          <a:ea typeface="Arial" charset="0"/>
                          <a:cs typeface="Arial" charset="0"/>
                        </a:rPr>
                        <m:t> </m:t>
                      </m:r>
                      <m:r>
                        <a:rPr lang="es-EC" sz="5600" i="1">
                          <a:latin typeface="Arial" charset="0"/>
                          <a:ea typeface="Arial" charset="0"/>
                          <a:cs typeface="Arial" charset="0"/>
                        </a:rPr>
                        <m:t>𝑎𝑙𝑎</m:t>
                      </m:r>
                      <m:r>
                        <a:rPr lang="es-EC" sz="5600" i="1">
                          <a:latin typeface="Arial" charset="0"/>
                          <a:ea typeface="Arial" charset="0"/>
                          <a:cs typeface="Arial" charset="0"/>
                        </a:rPr>
                        <m:t>=23.00 </m:t>
                      </m:r>
                      <m:r>
                        <a:rPr lang="es-EC" sz="5600" i="1">
                          <a:latin typeface="Arial" charset="0"/>
                          <a:ea typeface="Arial" charset="0"/>
                          <a:cs typeface="Arial" charset="0"/>
                        </a:rPr>
                        <m:t>𝑐𝑚</m:t>
                      </m:r>
                    </m:oMath>
                  </m:oMathPara>
                </a14:m>
                <a:endParaRPr lang="en-US" sz="5600" dirty="0">
                  <a:latin typeface="Arial" charset="0"/>
                  <a:ea typeface="Arial" charset="0"/>
                  <a:cs typeface="Arial" charset="0"/>
                </a:endParaRPr>
              </a:p>
            </p:txBody>
          </p:sp>
        </mc:Choice>
        <mc:Fallback>
          <p:sp>
            <p:nvSpPr>
              <p:cNvPr id="3" name="Content Placeholder 2"/>
              <p:cNvSpPr>
                <a:spLocks noGrp="1" noRot="1" noChangeAspect="1" noMove="1" noResize="1" noEditPoints="1" noAdjustHandles="1" noChangeArrowheads="1" noChangeShapeType="1" noTextEdit="1"/>
              </p:cNvSpPr>
              <p:nvPr>
                <p:ph sz="half" idx="1"/>
              </p:nvPr>
            </p:nvSpPr>
            <p:spPr>
              <a:xfrm>
                <a:off x="838200" y="1524000"/>
                <a:ext cx="5181600" cy="4652963"/>
              </a:xfrm>
              <a:blipFill rotWithShape="0">
                <a:blip r:embed="rId2"/>
                <a:stretch>
                  <a:fillRect t="-30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Content Placeholder 3"/>
              <p:cNvSpPr>
                <a:spLocks noGrp="1"/>
              </p:cNvSpPr>
              <p:nvPr>
                <p:ph sz="half" idx="2"/>
              </p:nvPr>
            </p:nvSpPr>
            <p:spPr>
              <a:xfrm>
                <a:off x="6019801" y="1524000"/>
                <a:ext cx="5881254" cy="4652963"/>
              </a:xfrm>
            </p:spPr>
            <p:txBody>
              <a:bodyPr>
                <a:normAutofit fontScale="25000" lnSpcReduction="20000"/>
              </a:bodyPr>
              <a:lstStyle/>
              <a:p>
                <a:pPr marL="0" indent="0" algn="ctr">
                  <a:lnSpc>
                    <a:spcPct val="120000"/>
                  </a:lnSpc>
                  <a:buNone/>
                </a:pPr>
                <a14:m>
                  <m:oMathPara xmlns:m="http://schemas.openxmlformats.org/officeDocument/2006/math">
                    <m:oMathParaPr>
                      <m:jc m:val="centerGroup"/>
                    </m:oMathParaPr>
                    <m:oMath xmlns:m="http://schemas.openxmlformats.org/officeDocument/2006/math">
                      <m:r>
                        <a:rPr lang="es-EC" sz="5600" b="1" i="1">
                          <a:latin typeface="Cambria Math" charset="0"/>
                          <a:ea typeface="Arial" charset="0"/>
                          <a:cs typeface="Arial" charset="0"/>
                        </a:rPr>
                        <m:t>𝝆</m:t>
                      </m:r>
                      <m:r>
                        <a:rPr lang="es-EC" sz="5600" b="1" i="1">
                          <a:latin typeface="Cambria Math" charset="0"/>
                          <a:ea typeface="Arial" charset="0"/>
                          <a:cs typeface="Arial" charset="0"/>
                        </a:rPr>
                        <m:t>=</m:t>
                      </m:r>
                      <m:r>
                        <a:rPr lang="es-EC" sz="5600" b="1" i="1">
                          <a:latin typeface="Cambria Math" charset="0"/>
                          <a:ea typeface="Arial" charset="0"/>
                          <a:cs typeface="Arial" charset="0"/>
                        </a:rPr>
                        <m:t>𝟎</m:t>
                      </m:r>
                      <m:r>
                        <a:rPr lang="es-EC" sz="5600" b="1" i="1">
                          <a:latin typeface="Cambria Math" charset="0"/>
                          <a:ea typeface="Arial" charset="0"/>
                          <a:cs typeface="Arial" charset="0"/>
                        </a:rPr>
                        <m:t>,</m:t>
                      </m:r>
                      <m:r>
                        <a:rPr lang="es-EC" sz="5600" b="1" i="1">
                          <a:latin typeface="Cambria Math" charset="0"/>
                          <a:ea typeface="Arial" charset="0"/>
                          <a:cs typeface="Arial" charset="0"/>
                        </a:rPr>
                        <m:t>𝟖𝟓</m:t>
                      </m:r>
                      <m:f>
                        <m:fPr>
                          <m:ctrlPr>
                            <a:rPr lang="en-US" sz="5600" b="1" i="1">
                              <a:latin typeface="Cambria Math" charset="0"/>
                              <a:ea typeface="Arial" charset="0"/>
                              <a:cs typeface="Arial" charset="0"/>
                            </a:rPr>
                          </m:ctrlPr>
                        </m:fPr>
                        <m:num>
                          <m:sSub>
                            <m:sSubPr>
                              <m:ctrlPr>
                                <a:rPr lang="en-US" sz="5600" b="1" i="1">
                                  <a:latin typeface="Cambria Math" charset="0"/>
                                  <a:ea typeface="Arial" charset="0"/>
                                  <a:cs typeface="Arial" charset="0"/>
                                </a:rPr>
                              </m:ctrlPr>
                            </m:sSubPr>
                            <m:e>
                              <m:r>
                                <a:rPr lang="es-EC" sz="5600" b="1" i="1">
                                  <a:latin typeface="Cambria Math" charset="0"/>
                                  <a:ea typeface="Arial" charset="0"/>
                                  <a:cs typeface="Arial" charset="0"/>
                                </a:rPr>
                                <m:t>𝒇</m:t>
                              </m:r>
                              <m:r>
                                <a:rPr lang="es-EC" sz="5600" b="1" i="1">
                                  <a:latin typeface="Cambria Math" charset="0"/>
                                  <a:ea typeface="Arial" charset="0"/>
                                  <a:cs typeface="Arial" charset="0"/>
                                </a:rPr>
                                <m:t>′</m:t>
                              </m:r>
                            </m:e>
                            <m:sub>
                              <m:r>
                                <a:rPr lang="es-EC" sz="5600" b="1" i="1">
                                  <a:latin typeface="Cambria Math" charset="0"/>
                                  <a:ea typeface="Arial" charset="0"/>
                                  <a:cs typeface="Arial" charset="0"/>
                                </a:rPr>
                                <m:t>𝒄</m:t>
                              </m:r>
                            </m:sub>
                          </m:sSub>
                        </m:num>
                        <m:den>
                          <m:sSub>
                            <m:sSubPr>
                              <m:ctrlPr>
                                <a:rPr lang="en-US" sz="5600" b="1" i="1">
                                  <a:latin typeface="Cambria Math" charset="0"/>
                                  <a:ea typeface="Arial" charset="0"/>
                                  <a:cs typeface="Arial" charset="0"/>
                                </a:rPr>
                              </m:ctrlPr>
                            </m:sSubPr>
                            <m:e>
                              <m:r>
                                <a:rPr lang="es-EC" sz="5600" b="1" i="1">
                                  <a:latin typeface="Cambria Math" charset="0"/>
                                  <a:ea typeface="Arial" charset="0"/>
                                  <a:cs typeface="Arial" charset="0"/>
                                </a:rPr>
                                <m:t>𝒇</m:t>
                              </m:r>
                            </m:e>
                            <m:sub>
                              <m:r>
                                <a:rPr lang="es-EC" sz="5600" b="1" i="1">
                                  <a:latin typeface="Cambria Math" charset="0"/>
                                  <a:ea typeface="Arial" charset="0"/>
                                  <a:cs typeface="Arial" charset="0"/>
                                </a:rPr>
                                <m:t>𝒚</m:t>
                              </m:r>
                            </m:sub>
                          </m:sSub>
                        </m:den>
                      </m:f>
                      <m:d>
                        <m:dPr>
                          <m:ctrlPr>
                            <a:rPr lang="en-US" sz="5600" b="1" i="1">
                              <a:latin typeface="Cambria Math" charset="0"/>
                              <a:ea typeface="Arial" charset="0"/>
                              <a:cs typeface="Arial" charset="0"/>
                            </a:rPr>
                          </m:ctrlPr>
                        </m:dPr>
                        <m:e>
                          <m:r>
                            <a:rPr lang="es-EC" sz="5600" b="1" i="1">
                              <a:latin typeface="Cambria Math" charset="0"/>
                              <a:ea typeface="Arial" charset="0"/>
                              <a:cs typeface="Arial" charset="0"/>
                            </a:rPr>
                            <m:t>𝟏</m:t>
                          </m:r>
                          <m:r>
                            <a:rPr lang="es-EC" sz="5600" b="1" i="1">
                              <a:latin typeface="Cambria Math" charset="0"/>
                              <a:ea typeface="Arial" charset="0"/>
                              <a:cs typeface="Arial" charset="0"/>
                            </a:rPr>
                            <m:t>−</m:t>
                          </m:r>
                          <m:rad>
                            <m:radPr>
                              <m:degHide m:val="on"/>
                              <m:ctrlPr>
                                <a:rPr lang="en-US" sz="5600" b="1" i="1">
                                  <a:latin typeface="Cambria Math" charset="0"/>
                                  <a:ea typeface="Arial" charset="0"/>
                                  <a:cs typeface="Arial" charset="0"/>
                                </a:rPr>
                              </m:ctrlPr>
                            </m:radPr>
                            <m:deg/>
                            <m:e>
                              <m:r>
                                <a:rPr lang="es-EC" sz="5600" b="1" i="1">
                                  <a:latin typeface="Cambria Math" charset="0"/>
                                  <a:ea typeface="Arial" charset="0"/>
                                  <a:cs typeface="Arial" charset="0"/>
                                </a:rPr>
                                <m:t>𝟏</m:t>
                              </m:r>
                              <m:r>
                                <a:rPr lang="es-EC" sz="5600" b="1" i="1">
                                  <a:latin typeface="Cambria Math" charset="0"/>
                                  <a:ea typeface="Arial" charset="0"/>
                                  <a:cs typeface="Arial" charset="0"/>
                                </a:rPr>
                                <m:t>−</m:t>
                              </m:r>
                              <m:f>
                                <m:fPr>
                                  <m:ctrlPr>
                                    <a:rPr lang="en-US" sz="5600" b="1" i="1">
                                      <a:latin typeface="Cambria Math" charset="0"/>
                                      <a:ea typeface="Arial" charset="0"/>
                                      <a:cs typeface="Arial" charset="0"/>
                                    </a:rPr>
                                  </m:ctrlPr>
                                </m:fPr>
                                <m:num>
                                  <m:r>
                                    <a:rPr lang="es-EC" sz="5600" b="1" i="1">
                                      <a:latin typeface="Cambria Math" charset="0"/>
                                      <a:ea typeface="Arial" charset="0"/>
                                      <a:cs typeface="Arial" charset="0"/>
                                    </a:rPr>
                                    <m:t>𝟐</m:t>
                                  </m:r>
                                  <m:r>
                                    <a:rPr lang="es-EC" sz="5600" b="1" i="1">
                                      <a:latin typeface="Cambria Math" charset="0"/>
                                      <a:ea typeface="Arial" charset="0"/>
                                      <a:cs typeface="Arial" charset="0"/>
                                    </a:rPr>
                                    <m:t>.</m:t>
                                  </m:r>
                                  <m:sSub>
                                    <m:sSubPr>
                                      <m:ctrlPr>
                                        <a:rPr lang="en-US" sz="5600" b="1" i="1">
                                          <a:latin typeface="Cambria Math" charset="0"/>
                                          <a:ea typeface="Arial" charset="0"/>
                                          <a:cs typeface="Arial" charset="0"/>
                                        </a:rPr>
                                      </m:ctrlPr>
                                    </m:sSubPr>
                                    <m:e>
                                      <m:r>
                                        <a:rPr lang="es-EC" sz="5600" b="1" i="1">
                                          <a:latin typeface="Cambria Math" charset="0"/>
                                          <a:ea typeface="Arial" charset="0"/>
                                          <a:cs typeface="Arial" charset="0"/>
                                        </a:rPr>
                                        <m:t>𝑴</m:t>
                                      </m:r>
                                    </m:e>
                                    <m:sub>
                                      <m:r>
                                        <a:rPr lang="es-EC" sz="5600" b="1" i="1">
                                          <a:latin typeface="Cambria Math" charset="0"/>
                                          <a:ea typeface="Arial" charset="0"/>
                                          <a:cs typeface="Arial" charset="0"/>
                                        </a:rPr>
                                        <m:t>𝒖</m:t>
                                      </m:r>
                                    </m:sub>
                                  </m:sSub>
                                </m:num>
                                <m:den>
                                  <m:r>
                                    <a:rPr lang="es-EC" sz="5600" b="1" i="1">
                                      <a:latin typeface="Cambria Math" charset="0"/>
                                      <a:ea typeface="Arial" charset="0"/>
                                      <a:cs typeface="Arial" charset="0"/>
                                    </a:rPr>
                                    <m:t>𝟎</m:t>
                                  </m:r>
                                  <m:r>
                                    <a:rPr lang="es-EC" sz="5600" b="1" i="1">
                                      <a:latin typeface="Cambria Math" charset="0"/>
                                      <a:ea typeface="Arial" charset="0"/>
                                      <a:cs typeface="Arial" charset="0"/>
                                    </a:rPr>
                                    <m:t>,</m:t>
                                  </m:r>
                                  <m:r>
                                    <a:rPr lang="es-EC" sz="5600" b="1" i="1">
                                      <a:latin typeface="Cambria Math" charset="0"/>
                                      <a:ea typeface="Arial" charset="0"/>
                                      <a:cs typeface="Arial" charset="0"/>
                                    </a:rPr>
                                    <m:t>𝟖𝟓</m:t>
                                  </m:r>
                                  <m:r>
                                    <a:rPr lang="es-EC" sz="5600" b="1" i="1">
                                      <a:latin typeface="Cambria Math" charset="0"/>
                                      <a:ea typeface="Arial" charset="0"/>
                                      <a:cs typeface="Arial" charset="0"/>
                                    </a:rPr>
                                    <m:t>.∅.</m:t>
                                  </m:r>
                                  <m:sSub>
                                    <m:sSubPr>
                                      <m:ctrlPr>
                                        <a:rPr lang="en-US" sz="5600" b="1" i="1">
                                          <a:latin typeface="Cambria Math" charset="0"/>
                                          <a:ea typeface="Arial" charset="0"/>
                                          <a:cs typeface="Arial" charset="0"/>
                                        </a:rPr>
                                      </m:ctrlPr>
                                    </m:sSubPr>
                                    <m:e>
                                      <m:r>
                                        <a:rPr lang="es-EC" sz="5600" b="1" i="1">
                                          <a:latin typeface="Cambria Math" charset="0"/>
                                          <a:ea typeface="Arial" charset="0"/>
                                          <a:cs typeface="Arial" charset="0"/>
                                        </a:rPr>
                                        <m:t>𝒇</m:t>
                                      </m:r>
                                      <m:r>
                                        <a:rPr lang="es-EC" sz="5600" b="1" i="1">
                                          <a:latin typeface="Cambria Math" charset="0"/>
                                          <a:ea typeface="Arial" charset="0"/>
                                          <a:cs typeface="Arial" charset="0"/>
                                        </a:rPr>
                                        <m:t>′</m:t>
                                      </m:r>
                                    </m:e>
                                    <m:sub>
                                      <m:r>
                                        <a:rPr lang="es-EC" sz="5600" b="1" i="1">
                                          <a:latin typeface="Cambria Math" charset="0"/>
                                          <a:ea typeface="Arial" charset="0"/>
                                          <a:cs typeface="Arial" charset="0"/>
                                        </a:rPr>
                                        <m:t>𝒄</m:t>
                                      </m:r>
                                    </m:sub>
                                  </m:sSub>
                                  <m:r>
                                    <a:rPr lang="es-EC" sz="5600" b="1" i="1">
                                      <a:latin typeface="Cambria Math" charset="0"/>
                                      <a:ea typeface="Arial" charset="0"/>
                                      <a:cs typeface="Arial" charset="0"/>
                                    </a:rPr>
                                    <m:t>.</m:t>
                                  </m:r>
                                  <m:r>
                                    <a:rPr lang="es-EC" sz="5600" b="1" i="1">
                                      <a:latin typeface="Cambria Math" charset="0"/>
                                      <a:ea typeface="Arial" charset="0"/>
                                      <a:cs typeface="Arial" charset="0"/>
                                    </a:rPr>
                                    <m:t>𝒃</m:t>
                                  </m:r>
                                  <m:r>
                                    <a:rPr lang="es-EC" sz="5600" b="1" i="1">
                                      <a:latin typeface="Cambria Math" charset="0"/>
                                      <a:ea typeface="Arial" charset="0"/>
                                      <a:cs typeface="Arial" charset="0"/>
                                    </a:rPr>
                                    <m:t>.</m:t>
                                  </m:r>
                                  <m:sSup>
                                    <m:sSupPr>
                                      <m:ctrlPr>
                                        <a:rPr lang="en-US" sz="5600" b="1" i="1">
                                          <a:latin typeface="Cambria Math" charset="0"/>
                                          <a:ea typeface="Arial" charset="0"/>
                                          <a:cs typeface="Arial" charset="0"/>
                                        </a:rPr>
                                      </m:ctrlPr>
                                    </m:sSupPr>
                                    <m:e>
                                      <m:r>
                                        <a:rPr lang="es-EC" sz="5600" b="1" i="1">
                                          <a:latin typeface="Cambria Math" charset="0"/>
                                          <a:ea typeface="Arial" charset="0"/>
                                          <a:cs typeface="Arial" charset="0"/>
                                        </a:rPr>
                                        <m:t>𝒅</m:t>
                                      </m:r>
                                    </m:e>
                                    <m:sup>
                                      <m:r>
                                        <a:rPr lang="es-EC" sz="5600" b="1" i="1">
                                          <a:latin typeface="Cambria Math" charset="0"/>
                                          <a:ea typeface="Arial" charset="0"/>
                                          <a:cs typeface="Arial" charset="0"/>
                                        </a:rPr>
                                        <m:t>𝟐</m:t>
                                      </m:r>
                                    </m:sup>
                                  </m:sSup>
                                </m:den>
                              </m:f>
                            </m:e>
                          </m:rad>
                        </m:e>
                      </m:d>
                    </m:oMath>
                  </m:oMathPara>
                </a14:m>
                <a:endParaRPr lang="en-US" sz="5600" dirty="0">
                  <a:latin typeface="Arial" charset="0"/>
                  <a:ea typeface="Arial" charset="0"/>
                  <a:cs typeface="Arial" charset="0"/>
                </a:endParaRPr>
              </a:p>
              <a:p>
                <a:pPr marL="0" indent="0" algn="ctr">
                  <a:lnSpc>
                    <a:spcPct val="120000"/>
                  </a:lnSpc>
                  <a:buNone/>
                </a:pPr>
                <a14:m>
                  <m:oMathPara xmlns:m="http://schemas.openxmlformats.org/officeDocument/2006/math">
                    <m:oMathParaPr>
                      <m:jc m:val="centerGroup"/>
                    </m:oMathParaPr>
                    <m:oMath xmlns:m="http://schemas.openxmlformats.org/officeDocument/2006/math">
                      <m:r>
                        <a:rPr lang="es-EC" sz="4800" i="1">
                          <a:latin typeface="Cambria Math" charset="0"/>
                          <a:ea typeface="Arial" charset="0"/>
                          <a:cs typeface="Arial" charset="0"/>
                        </a:rPr>
                        <m:t>𝜌</m:t>
                      </m:r>
                      <m:r>
                        <a:rPr lang="es-EC" sz="4800" i="1">
                          <a:latin typeface="Cambria Math" charset="0"/>
                          <a:ea typeface="Arial" charset="0"/>
                          <a:cs typeface="Arial" charset="0"/>
                        </a:rPr>
                        <m:t>=0,85</m:t>
                      </m:r>
                      <m:f>
                        <m:fPr>
                          <m:ctrlPr>
                            <a:rPr lang="en-US" sz="4800" i="1">
                              <a:latin typeface="Cambria Math" charset="0"/>
                              <a:ea typeface="Arial" charset="0"/>
                              <a:cs typeface="Arial" charset="0"/>
                            </a:rPr>
                          </m:ctrlPr>
                        </m:fPr>
                        <m:num>
                          <m:r>
                            <a:rPr lang="es-EC" sz="4800" i="1">
                              <a:latin typeface="Cambria Math" charset="0"/>
                              <a:ea typeface="Arial" charset="0"/>
                              <a:cs typeface="Arial" charset="0"/>
                            </a:rPr>
                            <m:t>210 </m:t>
                          </m:r>
                          <m:r>
                            <a:rPr lang="es-EC" sz="4800" i="1">
                              <a:latin typeface="Cambria Math" charset="0"/>
                              <a:ea typeface="Arial" charset="0"/>
                              <a:cs typeface="Arial" charset="0"/>
                            </a:rPr>
                            <m:t>𝑘𝑔</m:t>
                          </m:r>
                          <m:r>
                            <a:rPr lang="es-EC" sz="4800" i="1">
                              <a:latin typeface="Cambria Math" charset="0"/>
                              <a:ea typeface="Arial" charset="0"/>
                              <a:cs typeface="Arial" charset="0"/>
                            </a:rPr>
                            <m:t>/</m:t>
                          </m:r>
                          <m:sSup>
                            <m:sSupPr>
                              <m:ctrlPr>
                                <a:rPr lang="en-US" sz="4800" i="1">
                                  <a:latin typeface="Cambria Math" charset="0"/>
                                  <a:ea typeface="Arial" charset="0"/>
                                  <a:cs typeface="Arial" charset="0"/>
                                </a:rPr>
                              </m:ctrlPr>
                            </m:sSupPr>
                            <m:e>
                              <m:r>
                                <a:rPr lang="es-EC" sz="4800" i="1">
                                  <a:latin typeface="Cambria Math" charset="0"/>
                                  <a:ea typeface="Arial" charset="0"/>
                                  <a:cs typeface="Arial" charset="0"/>
                                </a:rPr>
                                <m:t>𝑐𝑚</m:t>
                              </m:r>
                            </m:e>
                            <m:sup>
                              <m:r>
                                <a:rPr lang="es-EC" sz="4800" i="1">
                                  <a:latin typeface="Cambria Math" charset="0"/>
                                  <a:ea typeface="Arial" charset="0"/>
                                  <a:cs typeface="Arial" charset="0"/>
                                </a:rPr>
                                <m:t>2</m:t>
                              </m:r>
                            </m:sup>
                          </m:sSup>
                        </m:num>
                        <m:den>
                          <m:r>
                            <a:rPr lang="es-EC" sz="4800" i="1">
                              <a:latin typeface="Cambria Math" charset="0"/>
                              <a:ea typeface="Arial" charset="0"/>
                              <a:cs typeface="Arial" charset="0"/>
                            </a:rPr>
                            <m:t>4200 </m:t>
                          </m:r>
                          <m:r>
                            <a:rPr lang="es-EC" sz="4800" i="1">
                              <a:latin typeface="Cambria Math" charset="0"/>
                              <a:ea typeface="Arial" charset="0"/>
                              <a:cs typeface="Arial" charset="0"/>
                            </a:rPr>
                            <m:t>𝑘𝑔</m:t>
                          </m:r>
                          <m:r>
                            <a:rPr lang="es-EC" sz="4800" i="1">
                              <a:latin typeface="Cambria Math" charset="0"/>
                              <a:ea typeface="Arial" charset="0"/>
                              <a:cs typeface="Arial" charset="0"/>
                            </a:rPr>
                            <m:t>/</m:t>
                          </m:r>
                          <m:sSup>
                            <m:sSupPr>
                              <m:ctrlPr>
                                <a:rPr lang="en-US" sz="4800" i="1">
                                  <a:latin typeface="Cambria Math" charset="0"/>
                                  <a:ea typeface="Arial" charset="0"/>
                                  <a:cs typeface="Arial" charset="0"/>
                                </a:rPr>
                              </m:ctrlPr>
                            </m:sSupPr>
                            <m:e>
                              <m:r>
                                <a:rPr lang="es-EC" sz="4800" i="1">
                                  <a:latin typeface="Cambria Math" charset="0"/>
                                  <a:ea typeface="Arial" charset="0"/>
                                  <a:cs typeface="Arial" charset="0"/>
                                </a:rPr>
                                <m:t>𝑐𝑚</m:t>
                              </m:r>
                            </m:e>
                            <m:sup>
                              <m:r>
                                <a:rPr lang="es-EC" sz="4800" i="1">
                                  <a:latin typeface="Cambria Math" charset="0"/>
                                  <a:ea typeface="Arial" charset="0"/>
                                  <a:cs typeface="Arial" charset="0"/>
                                </a:rPr>
                                <m:t>2</m:t>
                              </m:r>
                            </m:sup>
                          </m:sSup>
                        </m:den>
                      </m:f>
                      <m:d>
                        <m:dPr>
                          <m:ctrlPr>
                            <a:rPr lang="en-US" sz="4800" i="1">
                              <a:latin typeface="Cambria Math" charset="0"/>
                              <a:ea typeface="Arial" charset="0"/>
                              <a:cs typeface="Arial" charset="0"/>
                            </a:rPr>
                          </m:ctrlPr>
                        </m:dPr>
                        <m:e>
                          <m:r>
                            <a:rPr lang="es-EC" sz="4800" i="1">
                              <a:latin typeface="Cambria Math" charset="0"/>
                              <a:ea typeface="Arial" charset="0"/>
                              <a:cs typeface="Arial" charset="0"/>
                            </a:rPr>
                            <m:t>1−</m:t>
                          </m:r>
                          <m:rad>
                            <m:radPr>
                              <m:degHide m:val="on"/>
                              <m:ctrlPr>
                                <a:rPr lang="en-US" sz="4800" i="1">
                                  <a:latin typeface="Cambria Math" charset="0"/>
                                  <a:ea typeface="Arial" charset="0"/>
                                  <a:cs typeface="Arial" charset="0"/>
                                </a:rPr>
                              </m:ctrlPr>
                            </m:radPr>
                            <m:deg/>
                            <m:e>
                              <m:r>
                                <a:rPr lang="es-EC" sz="4800" i="1">
                                  <a:latin typeface="Cambria Math" charset="0"/>
                                  <a:ea typeface="Arial" charset="0"/>
                                  <a:cs typeface="Arial" charset="0"/>
                                </a:rPr>
                                <m:t>1−</m:t>
                              </m:r>
                              <m:f>
                                <m:fPr>
                                  <m:ctrlPr>
                                    <a:rPr lang="en-US" sz="4800" i="1">
                                      <a:latin typeface="Cambria Math" charset="0"/>
                                      <a:ea typeface="Arial" charset="0"/>
                                      <a:cs typeface="Arial" charset="0"/>
                                    </a:rPr>
                                  </m:ctrlPr>
                                </m:fPr>
                                <m:num>
                                  <m:r>
                                    <a:rPr lang="es-EC" sz="4800" i="1">
                                      <a:latin typeface="Cambria Math" charset="0"/>
                                      <a:ea typeface="Arial" charset="0"/>
                                      <a:cs typeface="Arial" charset="0"/>
                                    </a:rPr>
                                    <m:t>2∗0.22 </m:t>
                                  </m:r>
                                  <m:r>
                                    <a:rPr lang="es-EC" sz="4800" i="1">
                                      <a:latin typeface="Cambria Math" charset="0"/>
                                      <a:ea typeface="Arial" charset="0"/>
                                      <a:cs typeface="Arial" charset="0"/>
                                    </a:rPr>
                                    <m:t>𝑇</m:t>
                                  </m:r>
                                  <m:r>
                                    <a:rPr lang="es-EC" sz="4800" i="1">
                                      <a:latin typeface="Cambria Math" charset="0"/>
                                      <a:ea typeface="Arial" charset="0"/>
                                      <a:cs typeface="Arial" charset="0"/>
                                    </a:rPr>
                                    <m:t>−</m:t>
                                  </m:r>
                                  <m:r>
                                    <a:rPr lang="es-EC" sz="4800" i="1">
                                      <a:latin typeface="Cambria Math" charset="0"/>
                                      <a:ea typeface="Arial" charset="0"/>
                                      <a:cs typeface="Arial" charset="0"/>
                                    </a:rPr>
                                    <m:t>𝑚</m:t>
                                  </m:r>
                                </m:num>
                                <m:den>
                                  <m:r>
                                    <a:rPr lang="es-EC" sz="4800" i="1">
                                      <a:latin typeface="Cambria Math" charset="0"/>
                                      <a:ea typeface="Arial" charset="0"/>
                                      <a:cs typeface="Arial" charset="0"/>
                                    </a:rPr>
                                    <m:t>0,85∗0,9∗2100</m:t>
                                  </m:r>
                                  <m:f>
                                    <m:fPr>
                                      <m:ctrlPr>
                                        <a:rPr lang="en-US" sz="4800" i="1">
                                          <a:latin typeface="Cambria Math" charset="0"/>
                                          <a:ea typeface="Arial" charset="0"/>
                                          <a:cs typeface="Arial" charset="0"/>
                                        </a:rPr>
                                      </m:ctrlPr>
                                    </m:fPr>
                                    <m:num>
                                      <m:r>
                                        <a:rPr lang="es-EC" sz="4800" i="1">
                                          <a:latin typeface="Cambria Math" charset="0"/>
                                          <a:ea typeface="Arial" charset="0"/>
                                          <a:cs typeface="Arial" charset="0"/>
                                        </a:rPr>
                                        <m:t>𝑇</m:t>
                                      </m:r>
                                    </m:num>
                                    <m:den>
                                      <m:sSup>
                                        <m:sSupPr>
                                          <m:ctrlPr>
                                            <a:rPr lang="en-US" sz="4800" i="1">
                                              <a:latin typeface="Cambria Math" charset="0"/>
                                              <a:ea typeface="Arial" charset="0"/>
                                              <a:cs typeface="Arial" charset="0"/>
                                            </a:rPr>
                                          </m:ctrlPr>
                                        </m:sSupPr>
                                        <m:e>
                                          <m:r>
                                            <a:rPr lang="es-EC" sz="4800" i="1">
                                              <a:latin typeface="Cambria Math" charset="0"/>
                                              <a:ea typeface="Arial" charset="0"/>
                                              <a:cs typeface="Arial" charset="0"/>
                                            </a:rPr>
                                            <m:t>𝑚</m:t>
                                          </m:r>
                                        </m:e>
                                        <m:sup>
                                          <m:r>
                                            <a:rPr lang="es-EC" sz="4800" i="1">
                                              <a:latin typeface="Cambria Math" charset="0"/>
                                              <a:ea typeface="Arial" charset="0"/>
                                              <a:cs typeface="Arial" charset="0"/>
                                            </a:rPr>
                                            <m:t>2</m:t>
                                          </m:r>
                                        </m:sup>
                                      </m:sSup>
                                    </m:den>
                                  </m:f>
                                  <m:r>
                                    <a:rPr lang="es-EC" sz="4800" i="1">
                                      <a:latin typeface="Cambria Math" charset="0"/>
                                      <a:ea typeface="Arial" charset="0"/>
                                      <a:cs typeface="Arial" charset="0"/>
                                    </a:rPr>
                                    <m:t>∗1.00 </m:t>
                                  </m:r>
                                  <m:r>
                                    <a:rPr lang="es-EC" sz="4800" i="1">
                                      <a:latin typeface="Cambria Math" charset="0"/>
                                      <a:ea typeface="Arial" charset="0"/>
                                      <a:cs typeface="Arial" charset="0"/>
                                    </a:rPr>
                                    <m:t>𝑚</m:t>
                                  </m:r>
                                  <m:r>
                                    <a:rPr lang="es-EC" sz="4800" i="1">
                                      <a:latin typeface="Cambria Math" charset="0"/>
                                      <a:ea typeface="Arial" charset="0"/>
                                      <a:cs typeface="Arial" charset="0"/>
                                    </a:rPr>
                                    <m:t>∗</m:t>
                                  </m:r>
                                  <m:sSup>
                                    <m:sSupPr>
                                      <m:ctrlPr>
                                        <a:rPr lang="en-US" sz="4800" i="1">
                                          <a:latin typeface="Cambria Math" charset="0"/>
                                          <a:ea typeface="Arial" charset="0"/>
                                          <a:cs typeface="Arial" charset="0"/>
                                        </a:rPr>
                                      </m:ctrlPr>
                                    </m:sSupPr>
                                    <m:e>
                                      <m:d>
                                        <m:dPr>
                                          <m:ctrlPr>
                                            <a:rPr lang="en-US" sz="4800" i="1">
                                              <a:latin typeface="Cambria Math" charset="0"/>
                                              <a:ea typeface="Arial" charset="0"/>
                                              <a:cs typeface="Arial" charset="0"/>
                                            </a:rPr>
                                          </m:ctrlPr>
                                        </m:dPr>
                                        <m:e>
                                          <m:r>
                                            <a:rPr lang="es-EC" sz="4800" i="1">
                                              <a:latin typeface="Cambria Math" charset="0"/>
                                              <a:ea typeface="Arial" charset="0"/>
                                              <a:cs typeface="Arial" charset="0"/>
                                            </a:rPr>
                                            <m:t>0,23 </m:t>
                                          </m:r>
                                          <m:r>
                                            <a:rPr lang="es-EC" sz="4800" i="1">
                                              <a:latin typeface="Cambria Math" charset="0"/>
                                              <a:ea typeface="Arial" charset="0"/>
                                              <a:cs typeface="Arial" charset="0"/>
                                            </a:rPr>
                                            <m:t>𝑚</m:t>
                                          </m:r>
                                        </m:e>
                                      </m:d>
                                    </m:e>
                                    <m:sup>
                                      <m:r>
                                        <a:rPr lang="es-EC" sz="4800" i="1">
                                          <a:latin typeface="Cambria Math" charset="0"/>
                                          <a:ea typeface="Arial" charset="0"/>
                                          <a:cs typeface="Arial" charset="0"/>
                                        </a:rPr>
                                        <m:t>2</m:t>
                                      </m:r>
                                    </m:sup>
                                  </m:sSup>
                                </m:den>
                              </m:f>
                            </m:e>
                          </m:rad>
                        </m:e>
                      </m:d>
                    </m:oMath>
                  </m:oMathPara>
                </a14:m>
                <a:endParaRPr lang="en-US" sz="5600" dirty="0">
                  <a:latin typeface="Arial" charset="0"/>
                  <a:ea typeface="Arial" charset="0"/>
                  <a:cs typeface="Arial" charset="0"/>
                </a:endParaRPr>
              </a:p>
              <a:p>
                <a:pPr marL="0" indent="0" algn="ctr">
                  <a:lnSpc>
                    <a:spcPct val="170000"/>
                  </a:lnSpc>
                  <a:buNone/>
                </a:pPr>
                <a14:m>
                  <m:oMathPara xmlns:m="http://schemas.openxmlformats.org/officeDocument/2006/math">
                    <m:oMathParaPr>
                      <m:jc m:val="centerGroup"/>
                    </m:oMathParaPr>
                    <m:oMath xmlns:m="http://schemas.openxmlformats.org/officeDocument/2006/math">
                      <m:r>
                        <a:rPr lang="es-EC" sz="5600" b="1" i="1">
                          <a:latin typeface="Cambria Math" charset="0"/>
                          <a:ea typeface="Arial" charset="0"/>
                          <a:cs typeface="Arial" charset="0"/>
                        </a:rPr>
                        <m:t>𝝆</m:t>
                      </m:r>
                      <m:r>
                        <a:rPr lang="es-EC" sz="5600" b="1" i="1">
                          <a:latin typeface="Cambria Math" charset="0"/>
                          <a:ea typeface="Arial" charset="0"/>
                          <a:cs typeface="Arial" charset="0"/>
                        </a:rPr>
                        <m:t>𝒎𝒊𝒏</m:t>
                      </m:r>
                      <m:r>
                        <a:rPr lang="es-EC" sz="5600" b="1" i="1">
                          <a:latin typeface="Cambria Math" charset="0"/>
                          <a:ea typeface="Arial" charset="0"/>
                          <a:cs typeface="Arial" charset="0"/>
                        </a:rPr>
                        <m:t>=</m:t>
                      </m:r>
                      <m:r>
                        <a:rPr lang="es-EC" sz="5600" b="1" i="1">
                          <a:latin typeface="Cambria Math" charset="0"/>
                          <a:ea typeface="Arial" charset="0"/>
                          <a:cs typeface="Arial" charset="0"/>
                        </a:rPr>
                        <m:t>𝟎</m:t>
                      </m:r>
                      <m:r>
                        <a:rPr lang="es-EC" sz="5600" b="1" i="1">
                          <a:latin typeface="Cambria Math" charset="0"/>
                          <a:ea typeface="Arial" charset="0"/>
                          <a:cs typeface="Arial" charset="0"/>
                        </a:rPr>
                        <m:t>.</m:t>
                      </m:r>
                      <m:r>
                        <a:rPr lang="es-EC" sz="5600" b="1" i="1">
                          <a:latin typeface="Cambria Math" charset="0"/>
                          <a:ea typeface="Arial" charset="0"/>
                          <a:cs typeface="Arial" charset="0"/>
                        </a:rPr>
                        <m:t>𝟎𝟎𝟑𝟑</m:t>
                      </m:r>
                    </m:oMath>
                  </m:oMathPara>
                </a14:m>
                <a:endParaRPr lang="en-US" sz="5600" dirty="0">
                  <a:latin typeface="Arial" charset="0"/>
                  <a:ea typeface="Arial" charset="0"/>
                  <a:cs typeface="Arial" charset="0"/>
                </a:endParaRPr>
              </a:p>
              <a:p>
                <a:pPr marL="0" indent="0" algn="ctr">
                  <a:lnSpc>
                    <a:spcPct val="170000"/>
                  </a:lnSpc>
                  <a:buNone/>
                </a:pPr>
                <a14:m>
                  <m:oMathPara xmlns:m="http://schemas.openxmlformats.org/officeDocument/2006/math">
                    <m:oMathParaPr>
                      <m:jc m:val="centerGroup"/>
                    </m:oMathParaPr>
                    <m:oMath xmlns:m="http://schemas.openxmlformats.org/officeDocument/2006/math">
                      <m:r>
                        <a:rPr lang="es-EC" sz="5600" i="1">
                          <a:latin typeface="Cambria Math" charset="0"/>
                          <a:ea typeface="Arial" charset="0"/>
                          <a:cs typeface="Arial" charset="0"/>
                        </a:rPr>
                        <m:t>𝜌</m:t>
                      </m:r>
                      <m:r>
                        <a:rPr lang="es-EC" sz="5600" i="1">
                          <a:latin typeface="Cambria Math" charset="0"/>
                          <a:ea typeface="Arial" charset="0"/>
                          <a:cs typeface="Arial" charset="0"/>
                        </a:rPr>
                        <m:t>=0,000110253&lt;</m:t>
                      </m:r>
                      <m:r>
                        <a:rPr lang="es-EC" sz="5600" i="1">
                          <a:latin typeface="Cambria Math" charset="0"/>
                          <a:ea typeface="Arial" charset="0"/>
                          <a:cs typeface="Arial" charset="0"/>
                        </a:rPr>
                        <m:t>𝜌</m:t>
                      </m:r>
                      <m:r>
                        <a:rPr lang="es-EC" sz="5600" i="1">
                          <a:latin typeface="Cambria Math" charset="0"/>
                          <a:ea typeface="Arial" charset="0"/>
                          <a:cs typeface="Arial" charset="0"/>
                        </a:rPr>
                        <m:t>𝑚𝑖𝑛</m:t>
                      </m:r>
                    </m:oMath>
                  </m:oMathPara>
                </a14:m>
                <a:endParaRPr lang="en-US" sz="5600" dirty="0">
                  <a:latin typeface="Arial" charset="0"/>
                  <a:ea typeface="Arial" charset="0"/>
                  <a:cs typeface="Arial" charset="0"/>
                </a:endParaRPr>
              </a:p>
              <a:p>
                <a:pPr>
                  <a:lnSpc>
                    <a:spcPct val="170000"/>
                  </a:lnSpc>
                </a:pPr>
                <a:endParaRPr lang="en-US" dirty="0"/>
              </a:p>
            </p:txBody>
          </p:sp>
        </mc:Choice>
        <mc:Fallback>
          <p:sp>
            <p:nvSpPr>
              <p:cNvPr id="4" name="Content Placeholder 3"/>
              <p:cNvSpPr>
                <a:spLocks noGrp="1" noRot="1" noChangeAspect="1" noMove="1" noResize="1" noEditPoints="1" noAdjustHandles="1" noChangeArrowheads="1" noChangeShapeType="1" noTextEdit="1"/>
              </p:cNvSpPr>
              <p:nvPr>
                <p:ph sz="half" idx="2"/>
              </p:nvPr>
            </p:nvSpPr>
            <p:spPr>
              <a:xfrm>
                <a:off x="6019801" y="1524000"/>
                <a:ext cx="5881254" cy="4652963"/>
              </a:xfrm>
              <a:blipFill rotWithShape="0">
                <a:blip r:embed="rId3"/>
                <a:stretch>
                  <a:fillRect/>
                </a:stretch>
              </a:blipFill>
            </p:spPr>
            <p:txBody>
              <a:bodyPr/>
              <a:lstStyle/>
              <a:p>
                <a:r>
                  <a:rPr lang="en-US">
                    <a:noFill/>
                  </a:rPr>
                  <a:t> </a:t>
                </a:r>
              </a:p>
            </p:txBody>
          </p:sp>
        </mc:Fallback>
      </mc:AlternateContent>
      <p:sp>
        <p:nvSpPr>
          <p:cNvPr id="5"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6"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8"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9"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1"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124</a:t>
            </a:r>
            <a:endParaRPr lang="es-ES" sz="2400" dirty="0">
              <a:ln>
                <a:solidFill>
                  <a:schemeClr val="tx1"/>
                </a:solidFill>
              </a:ln>
            </a:endParaRPr>
          </a:p>
        </p:txBody>
      </p:sp>
    </p:spTree>
    <p:extLst>
      <p:ext uri="{BB962C8B-B14F-4D97-AF65-F5344CB8AC3E}">
        <p14:creationId xmlns:p14="http://schemas.microsoft.com/office/powerpoint/2010/main" val="18630640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sz="half" idx="1"/>
              </p:nvPr>
            </p:nvSpPr>
            <p:spPr>
              <a:xfrm>
                <a:off x="3622964" y="651164"/>
                <a:ext cx="5181600" cy="5290272"/>
              </a:xfrm>
            </p:spPr>
            <p:txBody>
              <a:bodyPr>
                <a:normAutofit/>
              </a:bodyPr>
              <a:lstStyle/>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sz="2000" b="1" i="1"/>
                          </m:ctrlPr>
                        </m:sSubPr>
                        <m:e>
                          <m:r>
                            <a:rPr lang="es-EC" sz="2000" b="1" i="1"/>
                            <m:t>𝑨</m:t>
                          </m:r>
                        </m:e>
                        <m:sub>
                          <m:r>
                            <a:rPr lang="es-EC" sz="2000" b="1" i="1"/>
                            <m:t>𝒔</m:t>
                          </m:r>
                        </m:sub>
                      </m:sSub>
                      <m:r>
                        <a:rPr lang="es-EC" sz="2000" b="1" i="1"/>
                        <m:t>= </m:t>
                      </m:r>
                      <m:r>
                        <a:rPr lang="es-EC" sz="2000" b="1" i="1"/>
                        <m:t>𝝆</m:t>
                      </m:r>
                      <m:r>
                        <a:rPr lang="es-EC" sz="2000" b="1" i="1"/>
                        <m:t>𝒎𝒊𝒏</m:t>
                      </m:r>
                      <m:r>
                        <a:rPr lang="es-EC" sz="2000" b="1" i="1"/>
                        <m:t>∗</m:t>
                      </m:r>
                      <m:r>
                        <a:rPr lang="es-EC" sz="2000" b="1" i="1"/>
                        <m:t>𝒃</m:t>
                      </m:r>
                      <m:r>
                        <a:rPr lang="es-EC" sz="2000" b="1" i="1"/>
                        <m:t>∗</m:t>
                      </m:r>
                      <m:r>
                        <a:rPr lang="es-EC" sz="2000" b="1" i="1"/>
                        <m:t>𝒅</m:t>
                      </m:r>
                    </m:oMath>
                  </m:oMathPara>
                </a14:m>
                <a:endParaRPr lang="en-US" sz="2000"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sz="2000" i="1"/>
                          </m:ctrlPr>
                        </m:sSubPr>
                        <m:e>
                          <m:r>
                            <a:rPr lang="es-EC" sz="2000" i="1"/>
                            <m:t>𝐴</m:t>
                          </m:r>
                        </m:e>
                        <m:sub>
                          <m:r>
                            <a:rPr lang="es-EC" sz="2000" i="1"/>
                            <m:t>𝑠</m:t>
                          </m:r>
                        </m:sub>
                      </m:sSub>
                      <m:r>
                        <a:rPr lang="es-EC" sz="2000" i="1"/>
                        <m:t>= 0,0033∗100 </m:t>
                      </m:r>
                      <m:r>
                        <a:rPr lang="es-EC" sz="2000" i="1"/>
                        <m:t>𝑐𝑚</m:t>
                      </m:r>
                      <m:r>
                        <a:rPr lang="es-EC" sz="2000" i="1"/>
                        <m:t>∗23 </m:t>
                      </m:r>
                      <m:r>
                        <a:rPr lang="es-EC" sz="2000" i="1"/>
                        <m:t>𝑐𝑚</m:t>
                      </m:r>
                    </m:oMath>
                  </m:oMathPara>
                </a14:m>
                <a:endParaRPr lang="en-US" sz="2000"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sz="2000" i="1"/>
                          </m:ctrlPr>
                        </m:sSubPr>
                        <m:e>
                          <m:r>
                            <a:rPr lang="es-EC" sz="2000" i="1"/>
                            <m:t>𝐴</m:t>
                          </m:r>
                        </m:e>
                        <m:sub>
                          <m:r>
                            <a:rPr lang="es-EC" sz="2000" i="1"/>
                            <m:t>𝑠</m:t>
                          </m:r>
                        </m:sub>
                      </m:sSub>
                      <m:r>
                        <a:rPr lang="es-EC" sz="2000" i="1"/>
                        <m:t>=7.6667 </m:t>
                      </m:r>
                      <m:sSup>
                        <m:sSupPr>
                          <m:ctrlPr>
                            <a:rPr lang="en-US" sz="2000" i="1"/>
                          </m:ctrlPr>
                        </m:sSupPr>
                        <m:e>
                          <m:r>
                            <a:rPr lang="es-EC" sz="2000" i="1"/>
                            <m:t>𝑐𝑚</m:t>
                          </m:r>
                        </m:e>
                        <m:sup>
                          <m:r>
                            <a:rPr lang="es-EC" sz="2000" i="1"/>
                            <m:t>2</m:t>
                          </m:r>
                        </m:sup>
                      </m:sSup>
                    </m:oMath>
                  </m:oMathPara>
                </a14:m>
                <a:endParaRPr lang="en-US" sz="2000" dirty="0"/>
              </a:p>
              <a:p>
                <a:pPr marL="0" indent="0">
                  <a:lnSpc>
                    <a:spcPct val="150000"/>
                  </a:lnSpc>
                  <a:buNone/>
                </a:pPr>
                <a14:m>
                  <m:oMathPara xmlns:m="http://schemas.openxmlformats.org/officeDocument/2006/math">
                    <m:oMathParaPr>
                      <m:jc m:val="centerGroup"/>
                    </m:oMathParaPr>
                    <m:oMath xmlns:m="http://schemas.openxmlformats.org/officeDocument/2006/math">
                      <m:r>
                        <a:rPr lang="es-EC" sz="2000" b="1" i="1"/>
                        <m:t>𝑬𝒔𝒑𝒂𝒄𝒊𝒂𝒎𝒊𝒆𝒏𝒕𝒐</m:t>
                      </m:r>
                      <m:r>
                        <a:rPr lang="es-EC" sz="2000" b="1" i="1"/>
                        <m:t>=</m:t>
                      </m:r>
                      <m:r>
                        <a:rPr lang="es-EC" sz="2000" b="1" i="1"/>
                        <m:t>𝟏𝟓</m:t>
                      </m:r>
                      <m:r>
                        <a:rPr lang="es-EC" sz="2000" b="1" i="1"/>
                        <m:t>.</m:t>
                      </m:r>
                      <m:r>
                        <a:rPr lang="es-EC" sz="2000" b="1" i="1"/>
                        <m:t>𝟎𝟎</m:t>
                      </m:r>
                      <m:r>
                        <a:rPr lang="es-EC" sz="2000" b="1" i="1"/>
                        <m:t> </m:t>
                      </m:r>
                      <m:r>
                        <a:rPr lang="es-EC" sz="2000" b="1" i="1"/>
                        <m:t>𝒄𝒎</m:t>
                      </m:r>
                    </m:oMath>
                  </m:oMathPara>
                </a14:m>
                <a:endParaRPr lang="en-US" sz="2000" dirty="0"/>
              </a:p>
              <a:p>
                <a:pPr marL="0" indent="0">
                  <a:lnSpc>
                    <a:spcPct val="150000"/>
                  </a:lnSpc>
                  <a:buNone/>
                </a:pPr>
                <a14:m>
                  <m:oMathPara xmlns:m="http://schemas.openxmlformats.org/officeDocument/2006/math">
                    <m:oMathParaPr>
                      <m:jc m:val="centerGroup"/>
                    </m:oMathParaPr>
                    <m:oMath xmlns:m="http://schemas.openxmlformats.org/officeDocument/2006/math">
                      <m:r>
                        <a:rPr lang="es-EC" sz="2000" b="1" i="1"/>
                        <m:t>𝒏</m:t>
                      </m:r>
                      <m:r>
                        <a:rPr lang="es-EC" sz="2000" b="1" i="1"/>
                        <m:t>ú</m:t>
                      </m:r>
                      <m:r>
                        <a:rPr lang="es-EC" sz="2000" b="1" i="1"/>
                        <m:t>𝒎𝒆𝒓𝒐</m:t>
                      </m:r>
                      <m:r>
                        <a:rPr lang="es-EC" sz="2000" b="1" i="1"/>
                        <m:t> </m:t>
                      </m:r>
                      <m:r>
                        <a:rPr lang="es-EC" sz="2000" b="1" i="1"/>
                        <m:t>𝒅𝒆</m:t>
                      </m:r>
                      <m:r>
                        <a:rPr lang="es-EC" sz="2000" b="1" i="1"/>
                        <m:t> </m:t>
                      </m:r>
                      <m:r>
                        <a:rPr lang="es-EC" sz="2000" b="1" i="1"/>
                        <m:t>𝒗𝒂𝒓𝒊𝒍𝒍𝒂𝒔</m:t>
                      </m:r>
                      <m:r>
                        <a:rPr lang="es-EC" sz="2000" b="1" i="1"/>
                        <m:t>=</m:t>
                      </m:r>
                      <m:f>
                        <m:fPr>
                          <m:ctrlPr>
                            <a:rPr lang="en-US" sz="2000" b="1" i="1"/>
                          </m:ctrlPr>
                        </m:fPr>
                        <m:num>
                          <m:r>
                            <a:rPr lang="es-EC" sz="2000" b="1" i="1"/>
                            <m:t>𝑳</m:t>
                          </m:r>
                        </m:num>
                        <m:den>
                          <m:r>
                            <a:rPr lang="es-EC" sz="2000" b="1" i="1"/>
                            <m:t>𝒆𝒔𝒑𝒂𝒄𝒊𝒂𝒎𝒊𝒆𝒏𝒕𝒐</m:t>
                          </m:r>
                        </m:den>
                      </m:f>
                      <m:r>
                        <a:rPr lang="es-EC" sz="2000" b="1" i="1"/>
                        <m:t>+</m:t>
                      </m:r>
                      <m:r>
                        <a:rPr lang="es-EC" sz="2000" b="1" i="1"/>
                        <m:t>𝟏</m:t>
                      </m:r>
                    </m:oMath>
                  </m:oMathPara>
                </a14:m>
                <a:endParaRPr lang="en-US" sz="2000" dirty="0"/>
              </a:p>
              <a:p>
                <a:pPr marL="0" indent="0">
                  <a:lnSpc>
                    <a:spcPct val="150000"/>
                  </a:lnSpc>
                  <a:buNone/>
                </a:pPr>
                <a14:m>
                  <m:oMathPara xmlns:m="http://schemas.openxmlformats.org/officeDocument/2006/math">
                    <m:oMathParaPr>
                      <m:jc m:val="centerGroup"/>
                    </m:oMathParaPr>
                    <m:oMath xmlns:m="http://schemas.openxmlformats.org/officeDocument/2006/math">
                      <m:r>
                        <a:rPr lang="es-EC" sz="2000" i="1"/>
                        <m:t>𝑛</m:t>
                      </m:r>
                      <m:r>
                        <a:rPr lang="es-EC" sz="2000" i="1"/>
                        <m:t>ú</m:t>
                      </m:r>
                      <m:r>
                        <a:rPr lang="es-EC" sz="2000" i="1"/>
                        <m:t>𝑚𝑒𝑟𝑜</m:t>
                      </m:r>
                      <m:r>
                        <a:rPr lang="es-EC" sz="2000" i="1"/>
                        <m:t> </m:t>
                      </m:r>
                      <m:r>
                        <a:rPr lang="es-EC" sz="2000" i="1"/>
                        <m:t>𝑑𝑒</m:t>
                      </m:r>
                      <m:r>
                        <a:rPr lang="es-EC" sz="2000" i="1"/>
                        <m:t> </m:t>
                      </m:r>
                      <m:r>
                        <a:rPr lang="es-EC" sz="2000" i="1"/>
                        <m:t>𝑣𝑎𝑟𝑖𝑙𝑙𝑎𝑠</m:t>
                      </m:r>
                      <m:r>
                        <a:rPr lang="es-EC" sz="2000" i="1"/>
                        <m:t>=</m:t>
                      </m:r>
                      <m:f>
                        <m:fPr>
                          <m:ctrlPr>
                            <a:rPr lang="en-US" sz="2000" i="1"/>
                          </m:ctrlPr>
                        </m:fPr>
                        <m:num>
                          <m:r>
                            <a:rPr lang="es-EC" sz="2000" i="1"/>
                            <m:t>1.00</m:t>
                          </m:r>
                        </m:num>
                        <m:den>
                          <m:r>
                            <a:rPr lang="es-EC" sz="2000" i="1"/>
                            <m:t>0,15 </m:t>
                          </m:r>
                          <m:r>
                            <a:rPr lang="es-EC" sz="2000" i="1"/>
                            <m:t>𝑚</m:t>
                          </m:r>
                        </m:den>
                      </m:f>
                      <m:r>
                        <a:rPr lang="es-EC" sz="2000" i="1"/>
                        <m:t>+1</m:t>
                      </m:r>
                    </m:oMath>
                  </m:oMathPara>
                </a14:m>
                <a:endParaRPr lang="en-US" sz="2000" dirty="0"/>
              </a:p>
              <a:p>
                <a:pPr marL="0" indent="0">
                  <a:lnSpc>
                    <a:spcPct val="150000"/>
                  </a:lnSpc>
                  <a:buNone/>
                </a:pPr>
                <a14:m>
                  <m:oMathPara xmlns:m="http://schemas.openxmlformats.org/officeDocument/2006/math">
                    <m:oMathParaPr>
                      <m:jc m:val="centerGroup"/>
                    </m:oMathParaPr>
                    <m:oMath xmlns:m="http://schemas.openxmlformats.org/officeDocument/2006/math">
                      <m:r>
                        <a:rPr lang="es-EC" sz="2000" i="1"/>
                        <m:t>𝑛</m:t>
                      </m:r>
                      <m:r>
                        <a:rPr lang="es-EC" sz="2000" i="1"/>
                        <m:t>ú</m:t>
                      </m:r>
                      <m:r>
                        <a:rPr lang="es-EC" sz="2000" i="1"/>
                        <m:t>𝑚𝑒𝑟𝑜</m:t>
                      </m:r>
                      <m:r>
                        <a:rPr lang="es-EC" sz="2000" i="1"/>
                        <m:t> </m:t>
                      </m:r>
                      <m:r>
                        <a:rPr lang="es-EC" sz="2000" i="1"/>
                        <m:t>𝑑𝑒</m:t>
                      </m:r>
                      <m:r>
                        <a:rPr lang="es-EC" sz="2000" i="1"/>
                        <m:t> </m:t>
                      </m:r>
                      <m:r>
                        <a:rPr lang="es-EC" sz="2000" i="1"/>
                        <m:t>𝑣𝑎𝑟𝑖𝑙𝑙𝑎𝑠</m:t>
                      </m:r>
                      <m:r>
                        <a:rPr lang="es-EC" sz="2000" i="1"/>
                        <m:t>=7.6667</m:t>
                      </m:r>
                      <m:r>
                        <a:rPr lang="es-EC" sz="2000" b="1" i="1"/>
                        <m:t>≈</m:t>
                      </m:r>
                      <m:r>
                        <a:rPr lang="es-EC" sz="2000" b="1" i="1"/>
                        <m:t>𝟖</m:t>
                      </m:r>
                    </m:oMath>
                  </m:oMathPara>
                </a14:m>
                <a:endParaRPr lang="en-US" sz="2000" dirty="0"/>
              </a:p>
              <a:p>
                <a:pPr marL="0" indent="0">
                  <a:lnSpc>
                    <a:spcPct val="150000"/>
                  </a:lnSpc>
                  <a:buNone/>
                </a:pPr>
                <a14:m>
                  <m:oMathPara xmlns:m="http://schemas.openxmlformats.org/officeDocument/2006/math">
                    <m:oMathParaPr>
                      <m:jc m:val="centerGroup"/>
                    </m:oMathParaPr>
                    <m:oMath xmlns:m="http://schemas.openxmlformats.org/officeDocument/2006/math">
                      <m:r>
                        <a:rPr lang="es-EC" sz="2000" b="1" i="1"/>
                        <m:t>𝟖</m:t>
                      </m:r>
                      <m:r>
                        <a:rPr lang="es-EC" sz="2000" b="1" i="1"/>
                        <m:t>∅</m:t>
                      </m:r>
                      <m:r>
                        <a:rPr lang="es-EC" sz="2000" b="1" i="1"/>
                        <m:t>𝟏𝟐</m:t>
                      </m:r>
                      <m:r>
                        <a:rPr lang="es-EC" sz="2000" b="1" i="1"/>
                        <m:t>𝒎𝒎</m:t>
                      </m:r>
                      <m:d>
                        <m:dPr>
                          <m:ctrlPr>
                            <a:rPr lang="en-US" sz="2000" b="1" i="1"/>
                          </m:ctrlPr>
                        </m:dPr>
                        <m:e>
                          <m:r>
                            <a:rPr lang="es-EC" sz="2000" b="1" i="1"/>
                            <m:t>𝟏</m:t>
                          </m:r>
                          <m:r>
                            <a:rPr lang="es-EC" sz="2000" b="1" i="1"/>
                            <m:t>∅@</m:t>
                          </m:r>
                          <m:r>
                            <a:rPr lang="es-EC" sz="2000" b="1" i="1"/>
                            <m:t>𝟏𝟓</m:t>
                          </m:r>
                          <m:r>
                            <a:rPr lang="es-EC" sz="2000" b="1" i="1"/>
                            <m:t>.</m:t>
                          </m:r>
                          <m:r>
                            <a:rPr lang="es-EC" sz="2000" b="1" i="1"/>
                            <m:t>𝟎𝟎</m:t>
                          </m:r>
                          <m:r>
                            <a:rPr lang="es-EC" sz="2000" b="1" i="1"/>
                            <m:t>𝒄𝒎</m:t>
                          </m:r>
                        </m:e>
                      </m:d>
                      <m:r>
                        <a:rPr lang="es-EC" sz="2000" b="1" i="1"/>
                        <m:t>≈</m:t>
                      </m:r>
                      <m:r>
                        <a:rPr lang="es-EC" sz="2000" b="1" i="1"/>
                        <m:t>𝟗</m:t>
                      </m:r>
                      <m:r>
                        <a:rPr lang="es-EC" sz="2000" b="1" i="1"/>
                        <m:t>.</m:t>
                      </m:r>
                      <m:r>
                        <a:rPr lang="es-EC" sz="2000" b="1" i="1"/>
                        <m:t>𝟎𝟓</m:t>
                      </m:r>
                      <m:r>
                        <a:rPr lang="es-EC" sz="2000" b="1" i="1"/>
                        <m:t> </m:t>
                      </m:r>
                      <m:sSup>
                        <m:sSupPr>
                          <m:ctrlPr>
                            <a:rPr lang="en-US" sz="2000" b="1" i="1"/>
                          </m:ctrlPr>
                        </m:sSupPr>
                        <m:e>
                          <m:r>
                            <a:rPr lang="es-EC" sz="2000" b="1" i="1"/>
                            <m:t>𝒄𝒎</m:t>
                          </m:r>
                        </m:e>
                        <m:sup>
                          <m:r>
                            <a:rPr lang="es-EC" sz="2000" b="1" i="1"/>
                            <m:t>𝟐</m:t>
                          </m:r>
                        </m:sup>
                      </m:sSup>
                    </m:oMath>
                  </m:oMathPara>
                </a14:m>
                <a:endParaRPr lang="en-US" sz="2000" dirty="0"/>
              </a:p>
            </p:txBody>
          </p:sp>
        </mc:Choice>
        <mc:Fallback>
          <p:sp>
            <p:nvSpPr>
              <p:cNvPr id="3" name="Content Placeholder 2"/>
              <p:cNvSpPr>
                <a:spLocks noGrp="1" noRot="1" noChangeAspect="1" noMove="1" noResize="1" noEditPoints="1" noAdjustHandles="1" noChangeArrowheads="1" noChangeShapeType="1" noTextEdit="1"/>
              </p:cNvSpPr>
              <p:nvPr>
                <p:ph sz="half" idx="1"/>
              </p:nvPr>
            </p:nvSpPr>
            <p:spPr>
              <a:xfrm>
                <a:off x="3622964" y="651164"/>
                <a:ext cx="5181600" cy="5290272"/>
              </a:xfrm>
              <a:blipFill rotWithShape="0">
                <a:blip r:embed="rId2"/>
                <a:stretch>
                  <a:fillRect/>
                </a:stretch>
              </a:blipFill>
            </p:spPr>
            <p:txBody>
              <a:bodyPr/>
              <a:lstStyle/>
              <a:p>
                <a:r>
                  <a:rPr lang="en-US">
                    <a:noFill/>
                  </a:rPr>
                  <a:t> </a:t>
                </a:r>
              </a:p>
            </p:txBody>
          </p:sp>
        </mc:Fallback>
      </mc:AlternateContent>
      <p:sp>
        <p:nvSpPr>
          <p:cNvPr id="5"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6"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8"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9"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1"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125</a:t>
            </a:r>
            <a:endParaRPr lang="es-ES" sz="2400" dirty="0">
              <a:ln>
                <a:solidFill>
                  <a:schemeClr val="tx1"/>
                </a:solidFill>
              </a:ln>
            </a:endParaRPr>
          </a:p>
        </p:txBody>
      </p:sp>
    </p:spTree>
    <p:extLst>
      <p:ext uri="{BB962C8B-B14F-4D97-AF65-F5344CB8AC3E}">
        <p14:creationId xmlns:p14="http://schemas.microsoft.com/office/powerpoint/2010/main" val="8423934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4" algn="l" rtl="0">
              <a:lnSpc>
                <a:spcPct val="90000"/>
              </a:lnSpc>
              <a:spcBef>
                <a:spcPct val="0"/>
              </a:spcBef>
            </a:pPr>
            <a:r>
              <a:rPr lang="es-EC" sz="3600" b="1" dirty="0"/>
              <a:t>Armado Longitudinal de </a:t>
            </a:r>
            <a:r>
              <a:rPr lang="es-EC" sz="3600" b="1"/>
              <a:t>las </a:t>
            </a:r>
            <a:r>
              <a:rPr lang="es-EC" sz="3600" b="1" smtClean="0"/>
              <a:t>alas</a:t>
            </a:r>
            <a:endParaRPr lang="en-US" sz="3600" dirty="0"/>
          </a:p>
        </p:txBody>
      </p:sp>
      <mc:AlternateContent xmlns:mc="http://schemas.openxmlformats.org/markup-compatibility/2006">
        <mc:Choice xmlns:a14="http://schemas.microsoft.com/office/drawing/2010/main" Requires="a14">
          <p:sp>
            <p:nvSpPr>
              <p:cNvPr id="3" name="Content Placeholder 2"/>
              <p:cNvSpPr>
                <a:spLocks noGrp="1"/>
              </p:cNvSpPr>
              <p:nvPr>
                <p:ph sz="half" idx="1"/>
              </p:nvPr>
            </p:nvSpPr>
            <p:spPr>
              <a:xfrm>
                <a:off x="3900054" y="1357745"/>
                <a:ext cx="5243945" cy="4684285"/>
              </a:xfrm>
            </p:spPr>
            <p:txBody>
              <a:bodyPr>
                <a:normAutofit fontScale="55000" lnSpcReduction="20000"/>
              </a:bodyPr>
              <a:lstStyle/>
              <a:p>
                <a:pPr marL="0" indent="0">
                  <a:lnSpc>
                    <a:spcPct val="170000"/>
                  </a:lnSpc>
                  <a:buNone/>
                </a:pPr>
                <a14:m>
                  <m:oMathPara xmlns:m="http://schemas.openxmlformats.org/officeDocument/2006/math">
                    <m:oMathParaPr>
                      <m:jc m:val="centerGroup"/>
                    </m:oMathParaPr>
                    <m:oMath xmlns:m="http://schemas.openxmlformats.org/officeDocument/2006/math">
                      <m:r>
                        <a:rPr lang="es-EC" b="1" i="1"/>
                        <m:t>𝝆</m:t>
                      </m:r>
                      <m:r>
                        <a:rPr lang="es-EC" b="1" i="1"/>
                        <m:t>𝒎𝒊𝒏</m:t>
                      </m:r>
                      <m:r>
                        <a:rPr lang="es-EC" b="1" i="1"/>
                        <m:t>=</m:t>
                      </m:r>
                      <m:r>
                        <a:rPr lang="es-EC" b="1" i="1"/>
                        <m:t>𝟎</m:t>
                      </m:r>
                      <m:r>
                        <a:rPr lang="es-EC" b="1" i="1"/>
                        <m:t>.</m:t>
                      </m:r>
                      <m:r>
                        <a:rPr lang="es-EC" b="1" i="1"/>
                        <m:t>𝟎𝟎𝟏𝟖</m:t>
                      </m:r>
                    </m:oMath>
                  </m:oMathPara>
                </a14:m>
                <a:endParaRPr lang="en-US" dirty="0"/>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b="1" i="1"/>
                          </m:ctrlPr>
                        </m:sSubPr>
                        <m:e>
                          <m:r>
                            <a:rPr lang="es-EC" b="1" i="1"/>
                            <m:t>𝑨</m:t>
                          </m:r>
                        </m:e>
                        <m:sub>
                          <m:r>
                            <a:rPr lang="es-EC" b="1" i="1"/>
                            <m:t>𝒔</m:t>
                          </m:r>
                        </m:sub>
                      </m:sSub>
                      <m:r>
                        <a:rPr lang="es-EC" b="1" i="1"/>
                        <m:t>=</m:t>
                      </m:r>
                      <m:r>
                        <a:rPr lang="es-EC" b="1" i="1"/>
                        <m:t>𝝆</m:t>
                      </m:r>
                      <m:r>
                        <a:rPr lang="es-EC" b="1" i="1"/>
                        <m:t>𝒎𝒊𝒏</m:t>
                      </m:r>
                      <m:r>
                        <a:rPr lang="es-EC" b="1" i="1"/>
                        <m:t>∗</m:t>
                      </m:r>
                      <m:r>
                        <a:rPr lang="es-EC" b="1" i="1"/>
                        <m:t>𝑳𝒗</m:t>
                      </m:r>
                      <m:r>
                        <a:rPr lang="es-EC" b="1" i="1"/>
                        <m:t>∗</m:t>
                      </m:r>
                      <m:r>
                        <a:rPr lang="es-EC" b="1" i="1"/>
                        <m:t>𝒉</m:t>
                      </m:r>
                      <m:r>
                        <a:rPr lang="es-EC" b="1" i="1"/>
                        <m:t> </m:t>
                      </m:r>
                      <m:r>
                        <a:rPr lang="es-EC" b="1" i="1"/>
                        <m:t>𝒂𝒍𝒂</m:t>
                      </m:r>
                    </m:oMath>
                  </m:oMathPara>
                </a14:m>
                <a:endParaRPr lang="en-US" dirty="0"/>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i="1"/>
                          </m:ctrlPr>
                        </m:sSubPr>
                        <m:e>
                          <m:r>
                            <a:rPr lang="es-EC" i="1"/>
                            <m:t>𝐴</m:t>
                          </m:r>
                        </m:e>
                        <m:sub>
                          <m:r>
                            <a:rPr lang="es-EC" i="1"/>
                            <m:t>𝑠</m:t>
                          </m:r>
                        </m:sub>
                      </m:sSub>
                      <m:r>
                        <a:rPr lang="es-EC" i="1"/>
                        <m:t>=0.0018∗20.00 </m:t>
                      </m:r>
                      <m:r>
                        <a:rPr lang="es-EC" i="1"/>
                        <m:t>𝑐𝑚</m:t>
                      </m:r>
                      <m:r>
                        <a:rPr lang="es-EC" i="1"/>
                        <m:t>∗30.00 </m:t>
                      </m:r>
                      <m:r>
                        <a:rPr lang="es-EC" i="1"/>
                        <m:t>𝑐𝑚</m:t>
                      </m:r>
                    </m:oMath>
                  </m:oMathPara>
                </a14:m>
                <a:endParaRPr lang="en-US" dirty="0"/>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i="1"/>
                          </m:ctrlPr>
                        </m:sSubPr>
                        <m:e>
                          <m:r>
                            <a:rPr lang="es-EC" i="1"/>
                            <m:t>𝐴</m:t>
                          </m:r>
                        </m:e>
                        <m:sub>
                          <m:r>
                            <a:rPr lang="es-EC" i="1"/>
                            <m:t>𝑠</m:t>
                          </m:r>
                        </m:sub>
                      </m:sSub>
                      <m:r>
                        <a:rPr lang="es-EC" i="1"/>
                        <m:t>=1.08 </m:t>
                      </m:r>
                      <m:sSup>
                        <m:sSupPr>
                          <m:ctrlPr>
                            <a:rPr lang="en-US" i="1"/>
                          </m:ctrlPr>
                        </m:sSupPr>
                        <m:e>
                          <m:r>
                            <a:rPr lang="es-EC" i="1"/>
                            <m:t>𝑐𝑚</m:t>
                          </m:r>
                        </m:e>
                        <m:sup>
                          <m:r>
                            <a:rPr lang="es-EC" i="1"/>
                            <m:t>2</m:t>
                          </m:r>
                        </m:sup>
                      </m:sSup>
                    </m:oMath>
                  </m:oMathPara>
                </a14:m>
                <a:endParaRPr lang="en-US" dirty="0"/>
              </a:p>
              <a:p>
                <a:pPr marL="0" indent="0">
                  <a:lnSpc>
                    <a:spcPct val="170000"/>
                  </a:lnSpc>
                  <a:buNone/>
                </a:pPr>
                <a14:m>
                  <m:oMathPara xmlns:m="http://schemas.openxmlformats.org/officeDocument/2006/math">
                    <m:oMathParaPr>
                      <m:jc m:val="centerGroup"/>
                    </m:oMathParaPr>
                    <m:oMath xmlns:m="http://schemas.openxmlformats.org/officeDocument/2006/math">
                      <m:r>
                        <a:rPr lang="es-EC" b="1" i="1"/>
                        <m:t>𝑬𝒔𝒑𝒂𝒄𝒊𝒂𝒎𝒊𝒆𝒏𝒕𝒐</m:t>
                      </m:r>
                      <m:r>
                        <a:rPr lang="es-EC" b="1" i="1"/>
                        <m:t>=</m:t>
                      </m:r>
                      <m:r>
                        <a:rPr lang="es-EC" b="1" i="1"/>
                        <m:t>𝟐𝟎</m:t>
                      </m:r>
                      <m:r>
                        <a:rPr lang="es-EC" b="1" i="1"/>
                        <m:t>.</m:t>
                      </m:r>
                      <m:r>
                        <a:rPr lang="es-EC" b="1" i="1"/>
                        <m:t>𝟎𝟎</m:t>
                      </m:r>
                      <m:r>
                        <a:rPr lang="es-EC" b="1" i="1"/>
                        <m:t> </m:t>
                      </m:r>
                      <m:r>
                        <a:rPr lang="es-EC" b="1" i="1"/>
                        <m:t>𝒄𝒎</m:t>
                      </m:r>
                    </m:oMath>
                  </m:oMathPara>
                </a14:m>
                <a:endParaRPr lang="en-US" dirty="0"/>
              </a:p>
              <a:p>
                <a:pPr marL="0" indent="0">
                  <a:lnSpc>
                    <a:spcPct val="170000"/>
                  </a:lnSpc>
                  <a:buNone/>
                </a:pPr>
                <a14:m>
                  <m:oMathPara xmlns:m="http://schemas.openxmlformats.org/officeDocument/2006/math">
                    <m:oMathParaPr>
                      <m:jc m:val="centerGroup"/>
                    </m:oMathParaPr>
                    <m:oMath xmlns:m="http://schemas.openxmlformats.org/officeDocument/2006/math">
                      <m:r>
                        <a:rPr lang="es-EC" b="1" i="1"/>
                        <m:t>𝒏</m:t>
                      </m:r>
                      <m:r>
                        <a:rPr lang="es-EC" b="1" i="1"/>
                        <m:t>ú</m:t>
                      </m:r>
                      <m:r>
                        <a:rPr lang="es-EC" b="1" i="1"/>
                        <m:t>𝒎𝒆𝒓𝒐</m:t>
                      </m:r>
                      <m:r>
                        <a:rPr lang="es-EC" b="1" i="1"/>
                        <m:t> </m:t>
                      </m:r>
                      <m:r>
                        <a:rPr lang="es-EC" b="1" i="1"/>
                        <m:t>𝒅𝒆</m:t>
                      </m:r>
                      <m:r>
                        <a:rPr lang="es-EC" b="1" i="1"/>
                        <m:t> </m:t>
                      </m:r>
                      <m:r>
                        <a:rPr lang="es-EC" b="1" i="1"/>
                        <m:t>𝒗𝒂𝒓𝒊𝒍𝒍𝒂𝒔</m:t>
                      </m:r>
                      <m:r>
                        <a:rPr lang="es-EC" b="1" i="1"/>
                        <m:t>=</m:t>
                      </m:r>
                      <m:f>
                        <m:fPr>
                          <m:ctrlPr>
                            <a:rPr lang="en-US" b="1" i="1"/>
                          </m:ctrlPr>
                        </m:fPr>
                        <m:num>
                          <m:r>
                            <a:rPr lang="es-EC" b="1" i="1"/>
                            <m:t>𝑳𝒗</m:t>
                          </m:r>
                        </m:num>
                        <m:den>
                          <m:r>
                            <a:rPr lang="es-EC" b="1" i="1"/>
                            <m:t>𝒆𝒔𝒑𝒂𝒄𝒊𝒂𝒎𝒊𝒆𝒏𝒕𝒐</m:t>
                          </m:r>
                        </m:den>
                      </m:f>
                      <m:r>
                        <a:rPr lang="es-EC" b="1" i="1"/>
                        <m:t>+</m:t>
                      </m:r>
                      <m:r>
                        <a:rPr lang="es-EC" b="1" i="1"/>
                        <m:t>𝟏</m:t>
                      </m:r>
                    </m:oMath>
                  </m:oMathPara>
                </a14:m>
                <a:endParaRPr lang="en-US" dirty="0"/>
              </a:p>
              <a:p>
                <a:pPr marL="0" indent="0">
                  <a:lnSpc>
                    <a:spcPct val="170000"/>
                  </a:lnSpc>
                  <a:buNone/>
                </a:pPr>
                <a14:m>
                  <m:oMathPara xmlns:m="http://schemas.openxmlformats.org/officeDocument/2006/math">
                    <m:oMathParaPr>
                      <m:jc m:val="centerGroup"/>
                    </m:oMathParaPr>
                    <m:oMath xmlns:m="http://schemas.openxmlformats.org/officeDocument/2006/math">
                      <m:r>
                        <a:rPr lang="es-EC" i="1"/>
                        <m:t>𝑛</m:t>
                      </m:r>
                      <m:r>
                        <a:rPr lang="es-EC" i="1"/>
                        <m:t>ú</m:t>
                      </m:r>
                      <m:r>
                        <a:rPr lang="es-EC" i="1"/>
                        <m:t>𝑚𝑒𝑟𝑜</m:t>
                      </m:r>
                      <m:r>
                        <a:rPr lang="es-EC" i="1"/>
                        <m:t> </m:t>
                      </m:r>
                      <m:r>
                        <a:rPr lang="es-EC" i="1"/>
                        <m:t>𝑑𝑒</m:t>
                      </m:r>
                      <m:r>
                        <a:rPr lang="es-EC" i="1"/>
                        <m:t> </m:t>
                      </m:r>
                      <m:r>
                        <a:rPr lang="es-EC" i="1"/>
                        <m:t>𝑣𝑎𝑟𝑖𝑙𝑙𝑎𝑠</m:t>
                      </m:r>
                      <m:r>
                        <a:rPr lang="es-EC" i="1"/>
                        <m:t>=</m:t>
                      </m:r>
                      <m:f>
                        <m:fPr>
                          <m:ctrlPr>
                            <a:rPr lang="en-US" i="1"/>
                          </m:ctrlPr>
                        </m:fPr>
                        <m:num>
                          <m:r>
                            <a:rPr lang="es-EC" i="1"/>
                            <m:t>0.20</m:t>
                          </m:r>
                        </m:num>
                        <m:den>
                          <m:r>
                            <a:rPr lang="es-EC" i="1"/>
                            <m:t>0,20 </m:t>
                          </m:r>
                          <m:r>
                            <a:rPr lang="es-EC" i="1"/>
                            <m:t>𝑚</m:t>
                          </m:r>
                        </m:den>
                      </m:f>
                      <m:r>
                        <a:rPr lang="es-EC" i="1"/>
                        <m:t>+1</m:t>
                      </m:r>
                    </m:oMath>
                  </m:oMathPara>
                </a14:m>
                <a:endParaRPr lang="en-US" dirty="0"/>
              </a:p>
              <a:p>
                <a:pPr marL="0" indent="0">
                  <a:lnSpc>
                    <a:spcPct val="170000"/>
                  </a:lnSpc>
                  <a:buNone/>
                </a:pPr>
                <a14:m>
                  <m:oMathPara xmlns:m="http://schemas.openxmlformats.org/officeDocument/2006/math">
                    <m:oMathParaPr>
                      <m:jc m:val="centerGroup"/>
                    </m:oMathParaPr>
                    <m:oMath xmlns:m="http://schemas.openxmlformats.org/officeDocument/2006/math">
                      <m:r>
                        <a:rPr lang="es-EC" i="1"/>
                        <m:t>𝑛</m:t>
                      </m:r>
                      <m:r>
                        <a:rPr lang="es-EC" i="1"/>
                        <m:t>ú</m:t>
                      </m:r>
                      <m:r>
                        <a:rPr lang="es-EC" i="1"/>
                        <m:t>𝑚𝑒𝑟𝑜</m:t>
                      </m:r>
                      <m:r>
                        <a:rPr lang="es-EC" i="1"/>
                        <m:t> </m:t>
                      </m:r>
                      <m:r>
                        <a:rPr lang="es-EC" i="1"/>
                        <m:t>𝑑𝑒</m:t>
                      </m:r>
                      <m:r>
                        <a:rPr lang="es-EC" i="1"/>
                        <m:t> </m:t>
                      </m:r>
                      <m:r>
                        <a:rPr lang="es-EC" i="1"/>
                        <m:t>𝑣𝑎𝑟𝑖𝑙𝑙𝑎𝑠</m:t>
                      </m:r>
                      <m:r>
                        <a:rPr lang="es-EC" i="1"/>
                        <m:t>=2</m:t>
                      </m:r>
                    </m:oMath>
                  </m:oMathPara>
                </a14:m>
                <a:endParaRPr lang="en-US" dirty="0"/>
              </a:p>
              <a:p>
                <a:pPr marL="0" indent="0">
                  <a:lnSpc>
                    <a:spcPct val="170000"/>
                  </a:lnSpc>
                  <a:buNone/>
                </a:pPr>
                <a14:m>
                  <m:oMathPara xmlns:m="http://schemas.openxmlformats.org/officeDocument/2006/math">
                    <m:oMathParaPr>
                      <m:jc m:val="centerGroup"/>
                    </m:oMathParaPr>
                    <m:oMath xmlns:m="http://schemas.openxmlformats.org/officeDocument/2006/math">
                      <m:r>
                        <a:rPr lang="es-EC" b="1" i="1"/>
                        <m:t>𝟐</m:t>
                      </m:r>
                      <m:r>
                        <a:rPr lang="es-EC" b="1" i="1"/>
                        <m:t>∅</m:t>
                      </m:r>
                      <m:r>
                        <a:rPr lang="es-EC" b="1" i="1"/>
                        <m:t>𝟏𝟐</m:t>
                      </m:r>
                      <m:r>
                        <a:rPr lang="es-EC" b="1" i="1"/>
                        <m:t>𝒎𝒎</m:t>
                      </m:r>
                      <m:d>
                        <m:dPr>
                          <m:ctrlPr>
                            <a:rPr lang="en-US" b="1" i="1"/>
                          </m:ctrlPr>
                        </m:dPr>
                        <m:e>
                          <m:r>
                            <a:rPr lang="es-EC" b="1" i="1"/>
                            <m:t>𝟏</m:t>
                          </m:r>
                          <m:r>
                            <a:rPr lang="es-EC" b="1" i="1"/>
                            <m:t>∅@</m:t>
                          </m:r>
                          <m:r>
                            <a:rPr lang="es-EC" b="1" i="1"/>
                            <m:t>𝟐𝟎</m:t>
                          </m:r>
                          <m:r>
                            <a:rPr lang="es-EC" b="1" i="1"/>
                            <m:t>.</m:t>
                          </m:r>
                          <m:r>
                            <a:rPr lang="es-EC" b="1" i="1"/>
                            <m:t>𝟎𝟎</m:t>
                          </m:r>
                          <m:r>
                            <a:rPr lang="es-EC" b="1" i="1"/>
                            <m:t>𝒄𝒎</m:t>
                          </m:r>
                        </m:e>
                      </m:d>
                      <m:r>
                        <a:rPr lang="es-EC" b="1" i="1"/>
                        <m:t>≈</m:t>
                      </m:r>
                      <m:r>
                        <a:rPr lang="es-EC" b="1" i="1"/>
                        <m:t>𝟐</m:t>
                      </m:r>
                      <m:r>
                        <a:rPr lang="es-EC" b="1" i="1"/>
                        <m:t>.</m:t>
                      </m:r>
                      <m:r>
                        <a:rPr lang="es-EC" b="1" i="1"/>
                        <m:t>𝟐𝟔</m:t>
                      </m:r>
                      <m:r>
                        <a:rPr lang="es-EC" b="1" i="1"/>
                        <m:t> </m:t>
                      </m:r>
                      <m:sSup>
                        <m:sSupPr>
                          <m:ctrlPr>
                            <a:rPr lang="en-US" b="1" i="1"/>
                          </m:ctrlPr>
                        </m:sSupPr>
                        <m:e>
                          <m:r>
                            <a:rPr lang="es-EC" b="1" i="1"/>
                            <m:t>𝒄𝒎</m:t>
                          </m:r>
                        </m:e>
                        <m:sup>
                          <m:r>
                            <a:rPr lang="es-EC" b="1" i="1"/>
                            <m:t>𝟐</m:t>
                          </m:r>
                        </m:sup>
                      </m:sSup>
                    </m:oMath>
                  </m:oMathPara>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half" idx="1"/>
              </p:nvPr>
            </p:nvSpPr>
            <p:spPr>
              <a:xfrm>
                <a:off x="3900054" y="1357745"/>
                <a:ext cx="5243945" cy="4684285"/>
              </a:xfrm>
              <a:blipFill rotWithShape="0">
                <a:blip r:embed="rId2"/>
                <a:stretch>
                  <a:fillRect/>
                </a:stretch>
              </a:blipFill>
            </p:spPr>
            <p:txBody>
              <a:bodyPr/>
              <a:lstStyle/>
              <a:p>
                <a:r>
                  <a:rPr lang="en-US">
                    <a:noFill/>
                  </a:rPr>
                  <a:t> </a:t>
                </a:r>
              </a:p>
            </p:txBody>
          </p:sp>
        </mc:Fallback>
      </mc:AlternateContent>
      <p:sp>
        <p:nvSpPr>
          <p:cNvPr id="5"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6"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8"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9"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1"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126</a:t>
            </a:r>
            <a:endParaRPr lang="es-ES" sz="2400" dirty="0">
              <a:ln>
                <a:solidFill>
                  <a:schemeClr val="tx1"/>
                </a:solidFill>
              </a:ln>
            </a:endParaRPr>
          </a:p>
        </p:txBody>
      </p:sp>
    </p:spTree>
    <p:extLst>
      <p:ext uri="{BB962C8B-B14F-4D97-AF65-F5344CB8AC3E}">
        <p14:creationId xmlns:p14="http://schemas.microsoft.com/office/powerpoint/2010/main" val="172760269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3"/>
            <a:r>
              <a:rPr lang="es-EC" sz="4000" b="1"/>
              <a:t>Diseño de alma</a:t>
            </a:r>
            <a:endParaRPr lang="en-US" sz="4000" b="1" dirty="0"/>
          </a:p>
        </p:txBody>
      </p:sp>
      <mc:AlternateContent xmlns:mc="http://schemas.openxmlformats.org/markup-compatibility/2006">
        <mc:Choice xmlns:a14="http://schemas.microsoft.com/office/drawing/2010/main" Requires="a14">
          <p:sp>
            <p:nvSpPr>
              <p:cNvPr id="3" name="Content Placeholder 2"/>
              <p:cNvSpPr>
                <a:spLocks noGrp="1"/>
              </p:cNvSpPr>
              <p:nvPr>
                <p:ph sz="half" idx="1"/>
              </p:nvPr>
            </p:nvSpPr>
            <p:spPr>
              <a:xfrm>
                <a:off x="838200" y="1690692"/>
                <a:ext cx="5770418" cy="4486271"/>
              </a:xfrm>
            </p:spPr>
            <p:txBody>
              <a:bodyPr>
                <a:normAutofit fontScale="55000" lnSpcReduction="20000"/>
              </a:bodyPr>
              <a:lstStyle/>
              <a:p>
                <a:pPr marL="0" indent="0" algn="ctr">
                  <a:lnSpc>
                    <a:spcPct val="150000"/>
                  </a:lnSpc>
                  <a:buNone/>
                </a:pPr>
                <a14:m>
                  <m:oMathPara xmlns:m="http://schemas.openxmlformats.org/officeDocument/2006/math">
                    <m:oMathParaPr>
                      <m:jc m:val="centerGroup"/>
                    </m:oMathParaPr>
                    <m:oMath xmlns:m="http://schemas.openxmlformats.org/officeDocument/2006/math">
                      <m:r>
                        <a:rPr lang="es-ES" b="1" i="1"/>
                        <m:t>𝑾</m:t>
                      </m:r>
                      <m:r>
                        <a:rPr lang="es-ES" i="1"/>
                        <m:t>=</m:t>
                      </m:r>
                      <m:sSub>
                        <m:sSubPr>
                          <m:ctrlPr>
                            <a:rPr lang="en-US" b="1" i="1"/>
                          </m:ctrlPr>
                        </m:sSubPr>
                        <m:e>
                          <m:r>
                            <a:rPr lang="es-ES" b="1" i="1"/>
                            <m:t>𝒒</m:t>
                          </m:r>
                        </m:e>
                        <m:sub>
                          <m:r>
                            <a:rPr lang="es-ES" b="1" i="1"/>
                            <m:t>𝒔𝒎𝒂𝒙</m:t>
                          </m:r>
                        </m:sub>
                      </m:sSub>
                      <m:r>
                        <a:rPr lang="es-ES" b="1" i="1"/>
                        <m:t>∗</m:t>
                      </m:r>
                      <m:r>
                        <a:rPr lang="es-ES" b="1" i="1"/>
                        <m:t>𝒃</m:t>
                      </m:r>
                    </m:oMath>
                  </m:oMathPara>
                </a14:m>
                <a:endParaRPr lang="en-US" dirty="0"/>
              </a:p>
              <a:p>
                <a:pPr marL="0" indent="0" algn="ctr">
                  <a:lnSpc>
                    <a:spcPct val="150000"/>
                  </a:lnSpc>
                  <a:buNone/>
                </a:pPr>
                <a14:m>
                  <m:oMathPara xmlns:m="http://schemas.openxmlformats.org/officeDocument/2006/math">
                    <m:oMathParaPr>
                      <m:jc m:val="centerGroup"/>
                    </m:oMathParaPr>
                    <m:oMath xmlns:m="http://schemas.openxmlformats.org/officeDocument/2006/math">
                      <m:r>
                        <a:rPr lang="es-ES" i="1"/>
                        <m:t>𝑊</m:t>
                      </m:r>
                      <m:r>
                        <a:rPr lang="es-ES" i="1"/>
                        <m:t>=8.47</m:t>
                      </m:r>
                      <m:f>
                        <m:fPr>
                          <m:ctrlPr>
                            <a:rPr lang="en-US" i="1"/>
                          </m:ctrlPr>
                        </m:fPr>
                        <m:num>
                          <m:r>
                            <a:rPr lang="es-ES" i="1"/>
                            <m:t>𝑇</m:t>
                          </m:r>
                        </m:num>
                        <m:den>
                          <m:sSup>
                            <m:sSupPr>
                              <m:ctrlPr>
                                <a:rPr lang="en-US" i="1"/>
                              </m:ctrlPr>
                            </m:sSupPr>
                            <m:e>
                              <m:r>
                                <a:rPr lang="es-ES" i="1"/>
                                <m:t>𝑚</m:t>
                              </m:r>
                            </m:e>
                            <m:sup>
                              <m:r>
                                <a:rPr lang="es-ES" i="1"/>
                                <m:t>2</m:t>
                              </m:r>
                            </m:sup>
                          </m:sSup>
                        </m:den>
                      </m:f>
                      <m:r>
                        <a:rPr lang="es-ES" b="1" i="1"/>
                        <m:t>∗</m:t>
                      </m:r>
                      <m:r>
                        <a:rPr lang="es-ES" i="1"/>
                        <m:t>1.10</m:t>
                      </m:r>
                      <m:r>
                        <a:rPr lang="es-ES" i="1"/>
                        <m:t>𝑚</m:t>
                      </m:r>
                    </m:oMath>
                  </m:oMathPara>
                </a14:m>
                <a:endParaRPr lang="en-US" dirty="0"/>
              </a:p>
              <a:p>
                <a:pPr marL="0" indent="0" algn="ctr">
                  <a:lnSpc>
                    <a:spcPct val="150000"/>
                  </a:lnSpc>
                  <a:buNone/>
                </a:pPr>
                <a14:m>
                  <m:oMathPara xmlns:m="http://schemas.openxmlformats.org/officeDocument/2006/math">
                    <m:oMathParaPr>
                      <m:jc m:val="centerGroup"/>
                    </m:oMathParaPr>
                    <m:oMath xmlns:m="http://schemas.openxmlformats.org/officeDocument/2006/math">
                      <m:r>
                        <a:rPr lang="es-ES" i="1"/>
                        <m:t>𝑊</m:t>
                      </m:r>
                      <m:r>
                        <a:rPr lang="es-ES" i="1"/>
                        <m:t>=9.315</m:t>
                      </m:r>
                      <m:f>
                        <m:fPr>
                          <m:ctrlPr>
                            <a:rPr lang="en-US" i="1"/>
                          </m:ctrlPr>
                        </m:fPr>
                        <m:num>
                          <m:r>
                            <a:rPr lang="es-ES" i="1"/>
                            <m:t>𝑇</m:t>
                          </m:r>
                        </m:num>
                        <m:den>
                          <m:r>
                            <a:rPr lang="es-ES" i="1"/>
                            <m:t>𝑚</m:t>
                          </m:r>
                        </m:den>
                      </m:f>
                    </m:oMath>
                  </m:oMathPara>
                </a14:m>
                <a:endParaRPr lang="en-US" dirty="0"/>
              </a:p>
              <a:p>
                <a:pPr marL="0" indent="0" algn="ctr">
                  <a:lnSpc>
                    <a:spcPct val="150000"/>
                  </a:lnSpc>
                  <a:buNone/>
                </a:pPr>
                <a14:m>
                  <m:oMathPara xmlns:m="http://schemas.openxmlformats.org/officeDocument/2006/math">
                    <m:oMathParaPr>
                      <m:jc m:val="centerGroup"/>
                    </m:oMathParaPr>
                    <m:oMath xmlns:m="http://schemas.openxmlformats.org/officeDocument/2006/math">
                      <m:r>
                        <a:rPr lang="es-ES" b="1" i="1"/>
                        <m:t>𝑴𝒆𝒙𝒕</m:t>
                      </m:r>
                      <m:r>
                        <a:rPr lang="es-ES" b="1" i="1"/>
                        <m:t>=</m:t>
                      </m:r>
                      <m:f>
                        <m:fPr>
                          <m:ctrlPr>
                            <a:rPr lang="en-US" b="1" i="1"/>
                          </m:ctrlPr>
                        </m:fPr>
                        <m:num>
                          <m:r>
                            <a:rPr lang="es-ES" b="1" i="1"/>
                            <m:t>𝑾</m:t>
                          </m:r>
                          <m:r>
                            <a:rPr lang="es-ES" b="1" i="1"/>
                            <m:t>∗</m:t>
                          </m:r>
                          <m:sSup>
                            <m:sSupPr>
                              <m:ctrlPr>
                                <a:rPr lang="en-US" b="1" i="1"/>
                              </m:ctrlPr>
                            </m:sSupPr>
                            <m:e>
                              <m:r>
                                <a:rPr lang="es-ES" b="1" i="1"/>
                                <m:t>𝑳</m:t>
                              </m:r>
                            </m:e>
                            <m:sup>
                              <m:r>
                                <a:rPr lang="es-ES" b="1" i="1"/>
                                <m:t>𝟐</m:t>
                              </m:r>
                            </m:sup>
                          </m:sSup>
                        </m:num>
                        <m:den>
                          <m:r>
                            <a:rPr lang="es-ES" b="1" i="1"/>
                            <m:t>𝟏𝟎</m:t>
                          </m:r>
                        </m:den>
                      </m:f>
                    </m:oMath>
                  </m:oMathPara>
                </a14:m>
                <a:endParaRPr lang="en-US" dirty="0"/>
              </a:p>
              <a:p>
                <a:pPr marL="0" indent="0" algn="ctr">
                  <a:lnSpc>
                    <a:spcPct val="150000"/>
                  </a:lnSpc>
                  <a:buNone/>
                </a:pPr>
                <a14:m>
                  <m:oMathPara xmlns:m="http://schemas.openxmlformats.org/officeDocument/2006/math">
                    <m:oMathParaPr>
                      <m:jc m:val="centerGroup"/>
                    </m:oMathParaPr>
                    <m:oMath xmlns:m="http://schemas.openxmlformats.org/officeDocument/2006/math">
                      <m:r>
                        <a:rPr lang="es-ES" i="1"/>
                        <m:t>𝐿</m:t>
                      </m:r>
                      <m:r>
                        <a:rPr lang="es-ES" i="1"/>
                        <m:t>=</m:t>
                      </m:r>
                      <m:r>
                        <a:rPr lang="es-ES" i="1"/>
                        <m:t>𝐿𝑢𝑧</m:t>
                      </m:r>
                      <m:r>
                        <a:rPr lang="es-ES" i="1"/>
                        <m:t> </m:t>
                      </m:r>
                      <m:r>
                        <a:rPr lang="es-ES" i="1"/>
                        <m:t>𝑚𝑎𝑠</m:t>
                      </m:r>
                      <m:r>
                        <a:rPr lang="es-ES" i="1"/>
                        <m:t> </m:t>
                      </m:r>
                      <m:r>
                        <a:rPr lang="es-ES" i="1"/>
                        <m:t>𝑔𝑟𝑎𝑛𝑑𝑒</m:t>
                      </m:r>
                    </m:oMath>
                  </m:oMathPara>
                </a14:m>
                <a:endParaRPr lang="en-US" dirty="0"/>
              </a:p>
              <a:p>
                <a:pPr marL="0" indent="0" algn="ctr">
                  <a:lnSpc>
                    <a:spcPct val="150000"/>
                  </a:lnSpc>
                  <a:buNone/>
                </a:pPr>
                <a14:m>
                  <m:oMathPara xmlns:m="http://schemas.openxmlformats.org/officeDocument/2006/math">
                    <m:oMathParaPr>
                      <m:jc m:val="centerGroup"/>
                    </m:oMathParaPr>
                    <m:oMath xmlns:m="http://schemas.openxmlformats.org/officeDocument/2006/math">
                      <m:r>
                        <a:rPr lang="es-ES" i="1"/>
                        <m:t>𝐿</m:t>
                      </m:r>
                      <m:r>
                        <a:rPr lang="es-ES" i="1"/>
                        <m:t>=3,4</m:t>
                      </m:r>
                      <m:r>
                        <a:rPr lang="es-ES" i="1"/>
                        <m:t>𝑚</m:t>
                      </m:r>
                    </m:oMath>
                  </m:oMathPara>
                </a14:m>
                <a:endParaRPr lang="en-US" dirty="0"/>
              </a:p>
              <a:p>
                <a:pPr marL="0" indent="0" algn="ctr">
                  <a:lnSpc>
                    <a:spcPct val="150000"/>
                  </a:lnSpc>
                  <a:buNone/>
                </a:pPr>
                <a14:m>
                  <m:oMathPara xmlns:m="http://schemas.openxmlformats.org/officeDocument/2006/math">
                    <m:oMathParaPr>
                      <m:jc m:val="centerGroup"/>
                    </m:oMathParaPr>
                    <m:oMath xmlns:m="http://schemas.openxmlformats.org/officeDocument/2006/math">
                      <m:r>
                        <a:rPr lang="es-ES" i="1"/>
                        <m:t>𝑀𝑒𝑥𝑡</m:t>
                      </m:r>
                      <m:r>
                        <a:rPr lang="es-ES" i="1"/>
                        <m:t>=</m:t>
                      </m:r>
                      <m:f>
                        <m:fPr>
                          <m:ctrlPr>
                            <a:rPr lang="en-US" i="1"/>
                          </m:ctrlPr>
                        </m:fPr>
                        <m:num>
                          <m:r>
                            <a:rPr lang="es-ES" i="1"/>
                            <m:t>9.315∗</m:t>
                          </m:r>
                          <m:sSup>
                            <m:sSupPr>
                              <m:ctrlPr>
                                <a:rPr lang="en-US" i="1"/>
                              </m:ctrlPr>
                            </m:sSupPr>
                            <m:e>
                              <m:r>
                                <a:rPr lang="es-ES" i="1"/>
                                <m:t>3,4</m:t>
                              </m:r>
                            </m:e>
                            <m:sup>
                              <m:r>
                                <a:rPr lang="es-ES" i="1"/>
                                <m:t>2</m:t>
                              </m:r>
                            </m:sup>
                          </m:sSup>
                        </m:num>
                        <m:den>
                          <m:r>
                            <a:rPr lang="es-ES" i="1"/>
                            <m:t>10</m:t>
                          </m:r>
                        </m:den>
                      </m:f>
                    </m:oMath>
                  </m:oMathPara>
                </a14:m>
                <a:endParaRPr lang="en-US" dirty="0"/>
              </a:p>
              <a:p>
                <a:pPr marL="0" indent="0" algn="ctr">
                  <a:lnSpc>
                    <a:spcPct val="150000"/>
                  </a:lnSpc>
                  <a:buNone/>
                </a:pPr>
                <a14:m>
                  <m:oMathPara xmlns:m="http://schemas.openxmlformats.org/officeDocument/2006/math">
                    <m:oMathParaPr>
                      <m:jc m:val="centerGroup"/>
                    </m:oMathParaPr>
                    <m:oMath xmlns:m="http://schemas.openxmlformats.org/officeDocument/2006/math">
                      <m:r>
                        <a:rPr lang="es-ES" i="1"/>
                        <m:t>𝑀𝑒𝑥𝑡</m:t>
                      </m:r>
                      <m:r>
                        <a:rPr lang="es-ES" i="1"/>
                        <m:t>=10.77  </m:t>
                      </m:r>
                      <m:r>
                        <a:rPr lang="es-ES" i="1"/>
                        <m:t>𝑇</m:t>
                      </m:r>
                      <m:r>
                        <a:rPr lang="es-ES" i="1"/>
                        <m:t>−</m:t>
                      </m:r>
                      <m:r>
                        <a:rPr lang="es-ES" i="1"/>
                        <m:t>𝑚</m:t>
                      </m:r>
                    </m:oMath>
                  </m:oMathPara>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half" idx="1"/>
              </p:nvPr>
            </p:nvSpPr>
            <p:spPr>
              <a:xfrm>
                <a:off x="838200" y="1690692"/>
                <a:ext cx="5770418" cy="4486271"/>
              </a:xfrm>
              <a:blipFill rotWithShape="0">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Content Placeholder 3"/>
              <p:cNvSpPr>
                <a:spLocks noGrp="1"/>
              </p:cNvSpPr>
              <p:nvPr>
                <p:ph sz="half" idx="2"/>
              </p:nvPr>
            </p:nvSpPr>
            <p:spPr>
              <a:xfrm>
                <a:off x="6483927" y="734728"/>
                <a:ext cx="4613564" cy="5014908"/>
              </a:xfrm>
            </p:spPr>
            <p:txBody>
              <a:bodyPr>
                <a:noAutofit/>
              </a:bodyPr>
              <a:lstStyle/>
              <a:p>
                <a:pPr marL="0" indent="0" algn="ctr">
                  <a:lnSpc>
                    <a:spcPct val="170000"/>
                  </a:lnSpc>
                  <a:buNone/>
                </a:pPr>
                <a14:m>
                  <m:oMathPara xmlns:m="http://schemas.openxmlformats.org/officeDocument/2006/math">
                    <m:oMathParaPr>
                      <m:jc m:val="centerGroup"/>
                    </m:oMathParaPr>
                    <m:oMath xmlns:m="http://schemas.openxmlformats.org/officeDocument/2006/math">
                      <m:r>
                        <a:rPr lang="es-ES" sz="1600" b="1" i="1">
                          <a:latin typeface="Arial" charset="0"/>
                          <a:ea typeface="Arial" charset="0"/>
                          <a:cs typeface="Arial" charset="0"/>
                        </a:rPr>
                        <m:t>𝑹𝒖</m:t>
                      </m:r>
                      <m:r>
                        <a:rPr lang="es-ES" sz="1600" b="1" i="1">
                          <a:latin typeface="Arial" charset="0"/>
                          <a:ea typeface="Arial" charset="0"/>
                          <a:cs typeface="Arial" charset="0"/>
                        </a:rPr>
                        <m:t>=</m:t>
                      </m:r>
                      <m:r>
                        <a:rPr lang="es-ES" sz="1600" b="1" i="1">
                          <a:latin typeface="Arial" charset="0"/>
                          <a:ea typeface="Arial" charset="0"/>
                          <a:cs typeface="Arial" charset="0"/>
                        </a:rPr>
                        <m:t>𝟑𝟗</m:t>
                      </m:r>
                      <m:r>
                        <a:rPr lang="es-ES" sz="1600" b="1" i="1">
                          <a:latin typeface="Arial" charset="0"/>
                          <a:ea typeface="Arial" charset="0"/>
                          <a:cs typeface="Arial" charset="0"/>
                        </a:rPr>
                        <m:t>,</m:t>
                      </m:r>
                      <m:r>
                        <a:rPr lang="es-ES" sz="1600" b="1" i="1">
                          <a:latin typeface="Arial" charset="0"/>
                          <a:ea typeface="Arial" charset="0"/>
                          <a:cs typeface="Arial" charset="0"/>
                        </a:rPr>
                        <m:t>𝟕</m:t>
                      </m:r>
                    </m:oMath>
                  </m:oMathPara>
                </a14:m>
                <a:endParaRPr lang="en-US" sz="1600" dirty="0">
                  <a:latin typeface="Arial" charset="0"/>
                  <a:ea typeface="Arial" charset="0"/>
                  <a:cs typeface="Arial" charset="0"/>
                </a:endParaRPr>
              </a:p>
              <a:p>
                <a:pPr marL="0" indent="0" algn="ctr">
                  <a:lnSpc>
                    <a:spcPct val="170000"/>
                  </a:lnSpc>
                  <a:buNone/>
                </a:pPr>
                <a14:m>
                  <m:oMathPara xmlns:m="http://schemas.openxmlformats.org/officeDocument/2006/math">
                    <m:oMathParaPr>
                      <m:jc m:val="centerGroup"/>
                    </m:oMathParaPr>
                    <m:oMath xmlns:m="http://schemas.openxmlformats.org/officeDocument/2006/math">
                      <m:r>
                        <a:rPr lang="es-ES" sz="1600" b="1" i="1">
                          <a:latin typeface="Arial" charset="0"/>
                          <a:ea typeface="Arial" charset="0"/>
                          <a:cs typeface="Arial" charset="0"/>
                        </a:rPr>
                        <m:t>𝑴𝑹</m:t>
                      </m:r>
                      <m:r>
                        <a:rPr lang="es-ES" sz="1600" b="1" i="1">
                          <a:latin typeface="Arial" charset="0"/>
                          <a:ea typeface="Arial" charset="0"/>
                          <a:cs typeface="Arial" charset="0"/>
                        </a:rPr>
                        <m:t>=</m:t>
                      </m:r>
                      <m:f>
                        <m:fPr>
                          <m:ctrlPr>
                            <a:rPr lang="en-US" sz="1600" b="1" i="1">
                              <a:latin typeface="Arial" charset="0"/>
                              <a:ea typeface="Arial" charset="0"/>
                              <a:cs typeface="Arial" charset="0"/>
                            </a:rPr>
                          </m:ctrlPr>
                        </m:fPr>
                        <m:num>
                          <m:r>
                            <a:rPr lang="es-ES" sz="1600" b="1" i="1">
                              <a:latin typeface="Arial" charset="0"/>
                              <a:ea typeface="Arial" charset="0"/>
                              <a:cs typeface="Arial" charset="0"/>
                            </a:rPr>
                            <m:t>𝑴𝒆𝒙𝒕</m:t>
                          </m:r>
                        </m:num>
                        <m:den>
                          <m:r>
                            <a:rPr lang="es-ES" sz="1600" b="1" i="1">
                              <a:latin typeface="Arial" charset="0"/>
                              <a:ea typeface="Arial" charset="0"/>
                              <a:cs typeface="Arial" charset="0"/>
                            </a:rPr>
                            <m:t>∅</m:t>
                          </m:r>
                        </m:den>
                      </m:f>
                    </m:oMath>
                  </m:oMathPara>
                </a14:m>
                <a:endParaRPr lang="en-US" sz="1600" dirty="0">
                  <a:latin typeface="Arial" charset="0"/>
                  <a:ea typeface="Arial" charset="0"/>
                  <a:cs typeface="Arial" charset="0"/>
                </a:endParaRPr>
              </a:p>
              <a:p>
                <a:pPr marL="0" indent="0" algn="ctr">
                  <a:lnSpc>
                    <a:spcPct val="170000"/>
                  </a:lnSpc>
                  <a:buNone/>
                </a:pPr>
                <a14:m>
                  <m:oMathPara xmlns:m="http://schemas.openxmlformats.org/officeDocument/2006/math">
                    <m:oMathParaPr>
                      <m:jc m:val="centerGroup"/>
                    </m:oMathParaPr>
                    <m:oMath xmlns:m="http://schemas.openxmlformats.org/officeDocument/2006/math">
                      <m:r>
                        <a:rPr lang="es-ES" sz="1600" b="1" i="1">
                          <a:latin typeface="Arial" charset="0"/>
                          <a:ea typeface="Arial" charset="0"/>
                          <a:cs typeface="Arial" charset="0"/>
                        </a:rPr>
                        <m:t>𝑴𝑹</m:t>
                      </m:r>
                      <m:r>
                        <a:rPr lang="es-ES" sz="1600" b="1" i="1">
                          <a:latin typeface="Arial" charset="0"/>
                          <a:ea typeface="Arial" charset="0"/>
                          <a:cs typeface="Arial" charset="0"/>
                        </a:rPr>
                        <m:t>=</m:t>
                      </m:r>
                      <m:r>
                        <a:rPr lang="es-ES" sz="1600" b="1" i="1">
                          <a:latin typeface="Arial" charset="0"/>
                          <a:ea typeface="Arial" charset="0"/>
                          <a:cs typeface="Arial" charset="0"/>
                        </a:rPr>
                        <m:t>𝑹𝒖</m:t>
                      </m:r>
                      <m:r>
                        <a:rPr lang="es-ES" sz="1600" b="1" i="1">
                          <a:latin typeface="Arial" charset="0"/>
                          <a:ea typeface="Arial" charset="0"/>
                          <a:cs typeface="Arial" charset="0"/>
                        </a:rPr>
                        <m:t>∗</m:t>
                      </m:r>
                      <m:r>
                        <a:rPr lang="es-ES" sz="1600" b="1" i="1">
                          <a:latin typeface="Arial" charset="0"/>
                          <a:ea typeface="Arial" charset="0"/>
                          <a:cs typeface="Arial" charset="0"/>
                        </a:rPr>
                        <m:t>𝒃</m:t>
                      </m:r>
                      <m:r>
                        <a:rPr lang="es-ES" sz="1600" b="1" i="1">
                          <a:latin typeface="Arial" charset="0"/>
                          <a:ea typeface="Arial" charset="0"/>
                          <a:cs typeface="Arial" charset="0"/>
                        </a:rPr>
                        <m:t>∗</m:t>
                      </m:r>
                      <m:sSup>
                        <m:sSupPr>
                          <m:ctrlPr>
                            <a:rPr lang="en-US" sz="1600" b="1" i="1">
                              <a:latin typeface="Arial" charset="0"/>
                              <a:ea typeface="Arial" charset="0"/>
                              <a:cs typeface="Arial" charset="0"/>
                            </a:rPr>
                          </m:ctrlPr>
                        </m:sSupPr>
                        <m:e>
                          <m:r>
                            <a:rPr lang="es-ES" sz="1600" b="1" i="1">
                              <a:latin typeface="Arial" charset="0"/>
                              <a:ea typeface="Arial" charset="0"/>
                              <a:cs typeface="Arial" charset="0"/>
                            </a:rPr>
                            <m:t>𝒅</m:t>
                          </m:r>
                        </m:e>
                        <m:sup>
                          <m:r>
                            <a:rPr lang="es-ES" sz="1600" b="1" i="1">
                              <a:latin typeface="Arial" charset="0"/>
                              <a:ea typeface="Arial" charset="0"/>
                              <a:cs typeface="Arial" charset="0"/>
                            </a:rPr>
                            <m:t>𝟐</m:t>
                          </m:r>
                        </m:sup>
                      </m:sSup>
                    </m:oMath>
                  </m:oMathPara>
                </a14:m>
                <a:endParaRPr lang="en-US" sz="1600" dirty="0">
                  <a:latin typeface="Arial" charset="0"/>
                  <a:ea typeface="Arial" charset="0"/>
                  <a:cs typeface="Arial" charset="0"/>
                </a:endParaRPr>
              </a:p>
              <a:p>
                <a:pPr marL="0" indent="0" algn="ctr">
                  <a:lnSpc>
                    <a:spcPct val="170000"/>
                  </a:lnSpc>
                  <a:buNone/>
                </a:pPr>
                <a14:m>
                  <m:oMathPara xmlns:m="http://schemas.openxmlformats.org/officeDocument/2006/math">
                    <m:oMathParaPr>
                      <m:jc m:val="centerGroup"/>
                    </m:oMathParaPr>
                    <m:oMath xmlns:m="http://schemas.openxmlformats.org/officeDocument/2006/math">
                      <m:r>
                        <a:rPr lang="es-ES" sz="1600" b="1" i="1">
                          <a:latin typeface="Arial" charset="0"/>
                          <a:ea typeface="Arial" charset="0"/>
                          <a:cs typeface="Arial" charset="0"/>
                        </a:rPr>
                        <m:t>𝒅</m:t>
                      </m:r>
                      <m:r>
                        <a:rPr lang="es-ES" sz="1600" b="1" i="1">
                          <a:latin typeface="Arial" charset="0"/>
                          <a:ea typeface="Arial" charset="0"/>
                          <a:cs typeface="Arial" charset="0"/>
                        </a:rPr>
                        <m:t>=</m:t>
                      </m:r>
                      <m:rad>
                        <m:radPr>
                          <m:degHide m:val="on"/>
                          <m:ctrlPr>
                            <a:rPr lang="en-US" sz="1600" b="1" i="1">
                              <a:latin typeface="Arial" charset="0"/>
                              <a:ea typeface="Arial" charset="0"/>
                              <a:cs typeface="Arial" charset="0"/>
                            </a:rPr>
                          </m:ctrlPr>
                        </m:radPr>
                        <m:deg/>
                        <m:e>
                          <m:f>
                            <m:fPr>
                              <m:ctrlPr>
                                <a:rPr lang="en-US" sz="1600" b="1" i="1">
                                  <a:latin typeface="Arial" charset="0"/>
                                  <a:ea typeface="Arial" charset="0"/>
                                  <a:cs typeface="Arial" charset="0"/>
                                </a:rPr>
                              </m:ctrlPr>
                            </m:fPr>
                            <m:num>
                              <m:r>
                                <a:rPr lang="es-ES" sz="1600" b="1" i="1">
                                  <a:latin typeface="Arial" charset="0"/>
                                  <a:ea typeface="Arial" charset="0"/>
                                  <a:cs typeface="Arial" charset="0"/>
                                </a:rPr>
                                <m:t>𝑴𝒆𝒙𝒕</m:t>
                              </m:r>
                            </m:num>
                            <m:den>
                              <m:r>
                                <a:rPr lang="es-ES" sz="1600" b="1" i="1">
                                  <a:latin typeface="Arial" charset="0"/>
                                  <a:ea typeface="Arial" charset="0"/>
                                  <a:cs typeface="Arial" charset="0"/>
                                </a:rPr>
                                <m:t>∅∗</m:t>
                              </m:r>
                              <m:r>
                                <a:rPr lang="es-ES" sz="1600" b="1" i="1">
                                  <a:latin typeface="Arial" charset="0"/>
                                  <a:ea typeface="Arial" charset="0"/>
                                  <a:cs typeface="Arial" charset="0"/>
                                </a:rPr>
                                <m:t>𝑹𝒖</m:t>
                              </m:r>
                              <m:r>
                                <a:rPr lang="es-ES" sz="1600" b="1" i="1">
                                  <a:latin typeface="Arial" charset="0"/>
                                  <a:ea typeface="Arial" charset="0"/>
                                  <a:cs typeface="Arial" charset="0"/>
                                </a:rPr>
                                <m:t>∗</m:t>
                              </m:r>
                              <m:r>
                                <a:rPr lang="es-ES" sz="1600" b="1" i="1">
                                  <a:latin typeface="Arial" charset="0"/>
                                  <a:ea typeface="Arial" charset="0"/>
                                  <a:cs typeface="Arial" charset="0"/>
                                </a:rPr>
                                <m:t>𝒃𝒐</m:t>
                              </m:r>
                            </m:den>
                          </m:f>
                        </m:e>
                      </m:rad>
                    </m:oMath>
                  </m:oMathPara>
                </a14:m>
                <a:endParaRPr lang="en-US" sz="1600" dirty="0">
                  <a:latin typeface="Arial" charset="0"/>
                  <a:ea typeface="Arial" charset="0"/>
                  <a:cs typeface="Arial" charset="0"/>
                </a:endParaRPr>
              </a:p>
              <a:p>
                <a:pPr marL="0" indent="0" algn="ctr">
                  <a:lnSpc>
                    <a:spcPct val="170000"/>
                  </a:lnSpc>
                  <a:buNone/>
                </a:pPr>
                <a14:m>
                  <m:oMathPara xmlns:m="http://schemas.openxmlformats.org/officeDocument/2006/math">
                    <m:oMathParaPr>
                      <m:jc m:val="centerGroup"/>
                    </m:oMathParaPr>
                    <m:oMath xmlns:m="http://schemas.openxmlformats.org/officeDocument/2006/math">
                      <m:r>
                        <a:rPr lang="es-ES" sz="1600" i="1">
                          <a:latin typeface="Arial" charset="0"/>
                          <a:ea typeface="Arial" charset="0"/>
                          <a:cs typeface="Arial" charset="0"/>
                        </a:rPr>
                        <m:t>𝑑</m:t>
                      </m:r>
                      <m:r>
                        <a:rPr lang="es-ES" sz="1600" i="1">
                          <a:latin typeface="Arial" charset="0"/>
                          <a:ea typeface="Arial" charset="0"/>
                          <a:cs typeface="Arial" charset="0"/>
                        </a:rPr>
                        <m:t>=</m:t>
                      </m:r>
                      <m:rad>
                        <m:radPr>
                          <m:degHide m:val="on"/>
                          <m:ctrlPr>
                            <a:rPr lang="en-US" sz="1600" i="1">
                              <a:latin typeface="Arial" charset="0"/>
                              <a:ea typeface="Arial" charset="0"/>
                              <a:cs typeface="Arial" charset="0"/>
                            </a:rPr>
                          </m:ctrlPr>
                        </m:radPr>
                        <m:deg/>
                        <m:e>
                          <m:f>
                            <m:fPr>
                              <m:ctrlPr>
                                <a:rPr lang="en-US" sz="1600" i="1">
                                  <a:latin typeface="Arial" charset="0"/>
                                  <a:ea typeface="Arial" charset="0"/>
                                  <a:cs typeface="Arial" charset="0"/>
                                </a:rPr>
                              </m:ctrlPr>
                            </m:fPr>
                            <m:num>
                              <m:r>
                                <a:rPr lang="es-ES" sz="1600" i="1">
                                  <a:latin typeface="Arial" charset="0"/>
                                  <a:ea typeface="Arial" charset="0"/>
                                  <a:cs typeface="Arial" charset="0"/>
                                </a:rPr>
                                <m:t>10.768∗</m:t>
                              </m:r>
                              <m:sSup>
                                <m:sSupPr>
                                  <m:ctrlPr>
                                    <a:rPr lang="en-US" sz="1600" i="1">
                                      <a:latin typeface="Arial" charset="0"/>
                                      <a:ea typeface="Arial" charset="0"/>
                                      <a:cs typeface="Arial" charset="0"/>
                                    </a:rPr>
                                  </m:ctrlPr>
                                </m:sSupPr>
                                <m:e>
                                  <m:r>
                                    <a:rPr lang="es-ES" sz="1600" i="1">
                                      <a:latin typeface="Arial" charset="0"/>
                                      <a:ea typeface="Arial" charset="0"/>
                                      <a:cs typeface="Arial" charset="0"/>
                                    </a:rPr>
                                    <m:t>10</m:t>
                                  </m:r>
                                </m:e>
                                <m:sup>
                                  <m:r>
                                    <a:rPr lang="es-ES" sz="1600" i="1">
                                      <a:latin typeface="Arial" charset="0"/>
                                      <a:ea typeface="Arial" charset="0"/>
                                      <a:cs typeface="Arial" charset="0"/>
                                    </a:rPr>
                                    <m:t>5</m:t>
                                  </m:r>
                                </m:sup>
                              </m:sSup>
                            </m:num>
                            <m:den>
                              <m:r>
                                <a:rPr lang="es-ES" sz="1600" i="1">
                                  <a:latin typeface="Arial" charset="0"/>
                                  <a:ea typeface="Arial" charset="0"/>
                                  <a:cs typeface="Arial" charset="0"/>
                                </a:rPr>
                                <m:t>0,9∗39,7∗70</m:t>
                              </m:r>
                            </m:den>
                          </m:f>
                        </m:e>
                      </m:rad>
                    </m:oMath>
                  </m:oMathPara>
                </a14:m>
                <a:endParaRPr lang="en-US" sz="1600" dirty="0">
                  <a:latin typeface="Arial" charset="0"/>
                  <a:ea typeface="Arial" charset="0"/>
                  <a:cs typeface="Arial" charset="0"/>
                </a:endParaRPr>
              </a:p>
              <a:p>
                <a:pPr marL="0" indent="0" algn="ctr">
                  <a:lnSpc>
                    <a:spcPct val="170000"/>
                  </a:lnSpc>
                  <a:buNone/>
                </a:pPr>
                <a14:m>
                  <m:oMathPara xmlns:m="http://schemas.openxmlformats.org/officeDocument/2006/math">
                    <m:oMathParaPr>
                      <m:jc m:val="centerGroup"/>
                    </m:oMathParaPr>
                    <m:oMath xmlns:m="http://schemas.openxmlformats.org/officeDocument/2006/math">
                      <m:r>
                        <a:rPr lang="es-ES" sz="1600" i="1">
                          <a:latin typeface="Arial" charset="0"/>
                          <a:ea typeface="Arial" charset="0"/>
                          <a:cs typeface="Arial" charset="0"/>
                        </a:rPr>
                        <m:t>𝑑</m:t>
                      </m:r>
                      <m:r>
                        <a:rPr lang="es-ES" sz="1600" i="1">
                          <a:latin typeface="Arial" charset="0"/>
                          <a:ea typeface="Arial" charset="0"/>
                          <a:cs typeface="Arial" charset="0"/>
                        </a:rPr>
                        <m:t>=20.75 </m:t>
                      </m:r>
                      <m:r>
                        <a:rPr lang="es-ES" sz="1600" i="1">
                          <a:latin typeface="Arial" charset="0"/>
                          <a:ea typeface="Arial" charset="0"/>
                          <a:cs typeface="Arial" charset="0"/>
                        </a:rPr>
                        <m:t>𝑐𝑚</m:t>
                      </m:r>
                    </m:oMath>
                  </m:oMathPara>
                </a14:m>
                <a:endParaRPr lang="en-US" sz="16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S" sz="1600" i="1">
                          <a:latin typeface="Arial" charset="0"/>
                          <a:ea typeface="Arial" charset="0"/>
                          <a:cs typeface="Arial" charset="0"/>
                        </a:rPr>
                        <m:t>𝐴𝑠𝑢𝑚𝑖𝑚𝑜𝑠</m:t>
                      </m:r>
                      <m:r>
                        <a:rPr lang="es-ES" sz="1600" i="1">
                          <a:latin typeface="Arial" charset="0"/>
                          <a:ea typeface="Arial" charset="0"/>
                          <a:cs typeface="Arial" charset="0"/>
                        </a:rPr>
                        <m:t> </m:t>
                      </m:r>
                      <m:r>
                        <a:rPr lang="es-ES" sz="1600" i="1">
                          <a:latin typeface="Arial" charset="0"/>
                          <a:ea typeface="Arial" charset="0"/>
                          <a:cs typeface="Arial" charset="0"/>
                        </a:rPr>
                        <m:t>h</m:t>
                      </m:r>
                      <m:r>
                        <a:rPr lang="es-ES" sz="1600" i="1">
                          <a:latin typeface="Arial" charset="0"/>
                          <a:ea typeface="Arial" charset="0"/>
                          <a:cs typeface="Arial" charset="0"/>
                        </a:rPr>
                        <m:t>=70 </m:t>
                      </m:r>
                      <m:r>
                        <a:rPr lang="es-ES" sz="1600" i="1">
                          <a:latin typeface="Arial" charset="0"/>
                          <a:ea typeface="Arial" charset="0"/>
                          <a:cs typeface="Arial" charset="0"/>
                        </a:rPr>
                        <m:t>𝑐𝑚</m:t>
                      </m:r>
                    </m:oMath>
                  </m:oMathPara>
                </a14:m>
                <a:endParaRPr lang="en-US" sz="1600" dirty="0">
                  <a:latin typeface="Arial" charset="0"/>
                  <a:ea typeface="Arial" charset="0"/>
                  <a:cs typeface="Arial" charset="0"/>
                </a:endParaRPr>
              </a:p>
              <a:p>
                <a:pPr marL="0" indent="0">
                  <a:lnSpc>
                    <a:spcPct val="170000"/>
                  </a:lnSpc>
                  <a:buNone/>
                </a:pPr>
                <a:endParaRPr lang="en-US" sz="1600" dirty="0">
                  <a:latin typeface="Arial" charset="0"/>
                  <a:ea typeface="Arial" charset="0"/>
                  <a:cs typeface="Arial" charset="0"/>
                </a:endParaRPr>
              </a:p>
              <a:p>
                <a:endParaRPr lang="en-US" sz="1600" dirty="0">
                  <a:latin typeface="Arial" charset="0"/>
                  <a:ea typeface="Arial" charset="0"/>
                  <a:cs typeface="Arial" charset="0"/>
                </a:endParaRPr>
              </a:p>
            </p:txBody>
          </p:sp>
        </mc:Choice>
        <mc:Fallback>
          <p:sp>
            <p:nvSpPr>
              <p:cNvPr id="4" name="Content Placeholder 3"/>
              <p:cNvSpPr>
                <a:spLocks noGrp="1" noRot="1" noChangeAspect="1" noMove="1" noResize="1" noEditPoints="1" noAdjustHandles="1" noChangeArrowheads="1" noChangeShapeType="1" noTextEdit="1"/>
              </p:cNvSpPr>
              <p:nvPr>
                <p:ph sz="half" idx="2"/>
              </p:nvPr>
            </p:nvSpPr>
            <p:spPr>
              <a:xfrm>
                <a:off x="6483927" y="734728"/>
                <a:ext cx="4613564" cy="5014908"/>
              </a:xfrm>
              <a:blipFill rotWithShape="0">
                <a:blip r:embed="rId3"/>
                <a:stretch>
                  <a:fillRect/>
                </a:stretch>
              </a:blipFill>
            </p:spPr>
            <p:txBody>
              <a:bodyPr/>
              <a:lstStyle/>
              <a:p>
                <a:r>
                  <a:rPr lang="en-US">
                    <a:noFill/>
                  </a:rPr>
                  <a:t> </a:t>
                </a:r>
              </a:p>
            </p:txBody>
          </p:sp>
        </mc:Fallback>
      </mc:AlternateContent>
      <p:sp>
        <p:nvSpPr>
          <p:cNvPr id="5"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6"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8"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9"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1"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a:t>
            </a:r>
            <a:r>
              <a:rPr lang="es-ES" sz="2400" dirty="0">
                <a:ln>
                  <a:solidFill>
                    <a:schemeClr val="tx1"/>
                  </a:solidFill>
                </a:ln>
              </a:rPr>
              <a:t>2</a:t>
            </a:r>
            <a:r>
              <a:rPr lang="es-ES" sz="2400" dirty="0" smtClean="0">
                <a:ln>
                  <a:solidFill>
                    <a:schemeClr val="tx1"/>
                  </a:solidFill>
                </a:ln>
              </a:rPr>
              <a:t>7</a:t>
            </a:r>
            <a:endParaRPr lang="es-ES" sz="2400" dirty="0">
              <a:ln>
                <a:solidFill>
                  <a:schemeClr val="tx1"/>
                </a:solidFill>
              </a:ln>
            </a:endParaRPr>
          </a:p>
        </p:txBody>
      </p:sp>
    </p:spTree>
    <p:extLst>
      <p:ext uri="{BB962C8B-B14F-4D97-AF65-F5344CB8AC3E}">
        <p14:creationId xmlns:p14="http://schemas.microsoft.com/office/powerpoint/2010/main" val="19930032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668064" y="787218"/>
            <a:ext cx="5157787" cy="823912"/>
          </a:xfrm>
        </p:spPr>
        <p:txBody>
          <a:bodyPr anchor="ctr"/>
          <a:lstStyle/>
          <a:p>
            <a:pPr algn="ctr"/>
            <a:r>
              <a:rPr lang="es-EC" dirty="0"/>
              <a:t>C</a:t>
            </a:r>
            <a:r>
              <a:rPr lang="es-EC" dirty="0" smtClean="0"/>
              <a:t>álculo </a:t>
            </a:r>
            <a:r>
              <a:rPr lang="es-EC" dirty="0"/>
              <a:t>de la Inercia de la Viga T</a:t>
            </a:r>
            <a:endParaRPr lang="en-US" i="1" dirty="0"/>
          </a:p>
        </p:txBody>
      </p:sp>
      <mc:AlternateContent xmlns:mc="http://schemas.openxmlformats.org/markup-compatibility/2006">
        <mc:Choice xmlns:a14="http://schemas.microsoft.com/office/drawing/2010/main" Requires="a14">
          <p:graphicFrame>
            <p:nvGraphicFramePr>
              <p:cNvPr id="11" name="Content Placeholder 10"/>
              <p:cNvGraphicFramePr>
                <a:graphicFrameLocks noGrp="1"/>
              </p:cNvGraphicFramePr>
              <p:nvPr>
                <p:ph sz="half" idx="2"/>
                <p:extLst>
                  <p:ext uri="{D42A27DB-BD31-4B8C-83A1-F6EECF244321}">
                    <p14:modId xmlns:p14="http://schemas.microsoft.com/office/powerpoint/2010/main" val="281506835"/>
                  </p:ext>
                </p:extLst>
              </p:nvPr>
            </p:nvGraphicFramePr>
            <p:xfrm>
              <a:off x="1967345" y="1611130"/>
              <a:ext cx="9074727" cy="1717966"/>
            </p:xfrm>
            <a:graphic>
              <a:graphicData uri="http://schemas.openxmlformats.org/drawingml/2006/table">
                <a:tbl>
                  <a:tblPr firstRow="1" firstCol="1" bandRow="1"/>
                  <a:tblGrid>
                    <a:gridCol w="620892"/>
                    <a:gridCol w="714902"/>
                    <a:gridCol w="714902"/>
                    <a:gridCol w="815115"/>
                    <a:gridCol w="714902"/>
                    <a:gridCol w="714902"/>
                    <a:gridCol w="1224220"/>
                    <a:gridCol w="1039298"/>
                    <a:gridCol w="1200460"/>
                    <a:gridCol w="1315134"/>
                  </a:tblGrid>
                  <a:tr h="691834">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𝑭𝒊𝒈</m:t>
                                </m:r>
                              </m:oMath>
                            </m:oMathPara>
                          </a14:m>
                          <a:endParaRPr lang="en-US" sz="1200" dirty="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𝒃</m:t>
                                </m:r>
                              </m:oMath>
                            </m:oMathPara>
                          </a14:m>
                          <a:endParaRPr lang="en-US" sz="1200" dirty="0">
                            <a:effectLst/>
                            <a:latin typeface="Arial" charset="0"/>
                            <a:ea typeface="Gulim" charset="-127"/>
                            <a:cs typeface="Times New Roman" charset="0"/>
                          </a:endParaRPr>
                        </a:p>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m:t>
                                </m:r>
                                <m:r>
                                  <a:rPr lang="es-EC" sz="1200" b="1" i="1">
                                    <a:effectLst/>
                                    <a:latin typeface="Cambria Math" charset="0"/>
                                    <a:ea typeface="Times New Roman" charset="0"/>
                                    <a:cs typeface="Arial" charset="0"/>
                                  </a:rPr>
                                  <m:t>𝒄𝒎</m:t>
                                </m:r>
                                <m:r>
                                  <a:rPr lang="es-EC" sz="1200" b="1" i="1">
                                    <a:effectLst/>
                                    <a:latin typeface="Cambria Math" charset="0"/>
                                    <a:ea typeface="Times New Roman" charset="0"/>
                                    <a:cs typeface="Arial" charset="0"/>
                                  </a:rPr>
                                  <m:t>)</m:t>
                                </m:r>
                              </m:oMath>
                            </m:oMathPara>
                          </a14:m>
                          <a:endParaRPr lang="en-US" sz="1200" dirty="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𝒉</m:t>
                                </m:r>
                              </m:oMath>
                            </m:oMathPara>
                          </a14:m>
                          <a:endParaRPr lang="en-US" sz="1200" dirty="0">
                            <a:effectLst/>
                            <a:latin typeface="Arial" charset="0"/>
                            <a:ea typeface="Gulim" charset="-127"/>
                            <a:cs typeface="Times New Roman" charset="0"/>
                          </a:endParaRPr>
                        </a:p>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m:t>
                                </m:r>
                                <m:r>
                                  <a:rPr lang="es-EC" sz="1200" b="1" i="1">
                                    <a:effectLst/>
                                    <a:latin typeface="Cambria Math" charset="0"/>
                                    <a:ea typeface="Times New Roman" charset="0"/>
                                    <a:cs typeface="Arial" charset="0"/>
                                  </a:rPr>
                                  <m:t>𝒄𝒎</m:t>
                                </m:r>
                                <m:r>
                                  <a:rPr lang="es-EC" sz="1200" b="1" i="1">
                                    <a:effectLst/>
                                    <a:latin typeface="Cambria Math" charset="0"/>
                                    <a:ea typeface="Times New Roman" charset="0"/>
                                    <a:cs typeface="Arial" charset="0"/>
                                  </a:rPr>
                                  <m:t>)</m:t>
                                </m:r>
                              </m:oMath>
                            </m:oMathPara>
                          </a14:m>
                          <a:endParaRPr lang="en-US" sz="1200" dirty="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𝑨𝒊</m:t>
                                </m:r>
                              </m:oMath>
                            </m:oMathPara>
                          </a14:m>
                          <a:endParaRPr lang="en-US" sz="1200" dirty="0">
                            <a:effectLst/>
                            <a:latin typeface="Arial" charset="0"/>
                            <a:ea typeface="Gulim" charset="-127"/>
                            <a:cs typeface="Times New Roman" charset="0"/>
                          </a:endParaRPr>
                        </a:p>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m:t>
                                </m:r>
                                <m:r>
                                  <a:rPr lang="es-EC" sz="1200" b="1" i="1">
                                    <a:effectLst/>
                                    <a:latin typeface="Cambria Math" charset="0"/>
                                    <a:ea typeface="Times New Roman" charset="0"/>
                                    <a:cs typeface="Arial" charset="0"/>
                                  </a:rPr>
                                  <m:t>𝒄𝒎</m:t>
                                </m:r>
                                <m:r>
                                  <a:rPr lang="es-EC" sz="1200" b="1" i="1">
                                    <a:effectLst/>
                                    <a:latin typeface="Cambria Math" charset="0"/>
                                    <a:ea typeface="Times New Roman" charset="0"/>
                                    <a:cs typeface="Arial" charset="0"/>
                                  </a:rPr>
                                  <m:t>𝟐</m:t>
                                </m:r>
                                <m:r>
                                  <a:rPr lang="es-EC" sz="1200" b="1" i="1">
                                    <a:effectLst/>
                                    <a:latin typeface="Cambria Math" charset="0"/>
                                    <a:ea typeface="Times New Roman" charset="0"/>
                                    <a:cs typeface="Arial" charset="0"/>
                                  </a:rPr>
                                  <m:t>)</m:t>
                                </m:r>
                              </m:oMath>
                            </m:oMathPara>
                          </a14:m>
                          <a:endParaRPr lang="en-US" sz="1200" dirty="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𝒚𝒊</m:t>
                                </m:r>
                              </m:oMath>
                            </m:oMathPara>
                          </a14:m>
                          <a:endParaRPr lang="en-US" sz="1200" dirty="0">
                            <a:effectLst/>
                            <a:latin typeface="Arial" charset="0"/>
                            <a:ea typeface="Gulim" charset="-127"/>
                            <a:cs typeface="Times New Roman" charset="0"/>
                          </a:endParaRPr>
                        </a:p>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m:t>
                                </m:r>
                                <m:r>
                                  <a:rPr lang="es-EC" sz="1200" b="1" i="1">
                                    <a:effectLst/>
                                    <a:latin typeface="Cambria Math" charset="0"/>
                                    <a:ea typeface="Times New Roman" charset="0"/>
                                    <a:cs typeface="Arial" charset="0"/>
                                  </a:rPr>
                                  <m:t>𝒄𝒎</m:t>
                                </m:r>
                                <m:r>
                                  <a:rPr lang="es-EC" sz="1200" b="1" i="1">
                                    <a:effectLst/>
                                    <a:latin typeface="Cambria Math" charset="0"/>
                                    <a:ea typeface="Times New Roman" charset="0"/>
                                    <a:cs typeface="Arial" charset="0"/>
                                  </a:rPr>
                                  <m:t>)</m:t>
                                </m:r>
                              </m:oMath>
                            </m:oMathPara>
                          </a14:m>
                          <a:endParaRPr lang="en-US" sz="1200" dirty="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𝒙𝒊</m:t>
                                </m:r>
                              </m:oMath>
                            </m:oMathPara>
                          </a14:m>
                          <a:endParaRPr lang="en-US" sz="1200" dirty="0">
                            <a:effectLst/>
                            <a:latin typeface="Arial" charset="0"/>
                            <a:ea typeface="Gulim" charset="-127"/>
                            <a:cs typeface="Times New Roman" charset="0"/>
                          </a:endParaRPr>
                        </a:p>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m:t>
                                </m:r>
                                <m:r>
                                  <a:rPr lang="es-EC" sz="1200" b="1" i="1">
                                    <a:effectLst/>
                                    <a:latin typeface="Cambria Math" charset="0"/>
                                    <a:ea typeface="Times New Roman" charset="0"/>
                                    <a:cs typeface="Arial" charset="0"/>
                                  </a:rPr>
                                  <m:t>𝒄𝒎</m:t>
                                </m:r>
                                <m:r>
                                  <a:rPr lang="es-EC" sz="1200" b="1" i="1">
                                    <a:effectLst/>
                                    <a:latin typeface="Cambria Math" charset="0"/>
                                    <a:ea typeface="Times New Roman" charset="0"/>
                                    <a:cs typeface="Arial" charset="0"/>
                                  </a:rPr>
                                  <m:t>)</m:t>
                                </m:r>
                              </m:oMath>
                            </m:oMathPara>
                          </a14:m>
                          <a:endParaRPr lang="en-US" sz="1200" dirty="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smtClean="0">
                                    <a:effectLst/>
                                    <a:latin typeface="Cambria Math" charset="0"/>
                                    <a:ea typeface="Times New Roman" charset="0"/>
                                    <a:cs typeface="Arial" charset="0"/>
                                  </a:rPr>
                                  <m:t>𝑨𝒊</m:t>
                                </m:r>
                                <m:r>
                                  <a:rPr lang="es-EC" sz="1200" b="1" i="1" smtClean="0">
                                    <a:effectLst/>
                                    <a:latin typeface="Cambria Math" charset="0"/>
                                    <a:ea typeface="Times New Roman" charset="0"/>
                                    <a:cs typeface="Arial" charset="0"/>
                                  </a:rPr>
                                  <m:t>∗</m:t>
                                </m:r>
                                <m:r>
                                  <a:rPr lang="es-EC" sz="1200" b="1" i="1" smtClean="0">
                                    <a:effectLst/>
                                    <a:latin typeface="Cambria Math" charset="0"/>
                                    <a:ea typeface="Times New Roman" charset="0"/>
                                    <a:cs typeface="Arial" charset="0"/>
                                  </a:rPr>
                                  <m:t>𝒚𝒊</m:t>
                                </m:r>
                                <m:r>
                                  <a:rPr lang="es-EC" sz="1200" b="1" i="1" smtClean="0">
                                    <a:effectLst/>
                                    <a:latin typeface="Cambria Math" charset="0"/>
                                    <a:ea typeface="Times New Roman" charset="0"/>
                                    <a:cs typeface="Arial" charset="0"/>
                                  </a:rPr>
                                  <m:t> </m:t>
                                </m:r>
                              </m:oMath>
                            </m:oMathPara>
                          </a14:m>
                          <a:endParaRPr lang="en-US" sz="1200" b="1" i="1" dirty="0" smtClean="0">
                            <a:effectLst/>
                            <a:latin typeface="Cambria Math" charset="0"/>
                            <a:ea typeface="Times New Roman" charset="0"/>
                            <a:cs typeface="Arial" charset="0"/>
                          </a:endParaRPr>
                        </a:p>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m:t>
                                </m:r>
                                <m:r>
                                  <a:rPr lang="es-EC" sz="1200" b="1" i="1">
                                    <a:effectLst/>
                                    <a:latin typeface="Cambria Math" charset="0"/>
                                    <a:ea typeface="Times New Roman" charset="0"/>
                                    <a:cs typeface="Arial" charset="0"/>
                                  </a:rPr>
                                  <m:t>𝒄𝒎</m:t>
                                </m:r>
                                <m:r>
                                  <a:rPr lang="es-EC" sz="1200" b="1" i="1">
                                    <a:effectLst/>
                                    <a:latin typeface="Cambria Math" charset="0"/>
                                    <a:ea typeface="Times New Roman" charset="0"/>
                                    <a:cs typeface="Arial" charset="0"/>
                                  </a:rPr>
                                  <m:t>𝟐</m:t>
                                </m:r>
                                <m:r>
                                  <a:rPr lang="es-EC" sz="1200" b="1" i="1">
                                    <a:effectLst/>
                                    <a:latin typeface="Cambria Math" charset="0"/>
                                    <a:ea typeface="Times New Roman" charset="0"/>
                                    <a:cs typeface="Arial" charset="0"/>
                                  </a:rPr>
                                  <m:t>)</m:t>
                                </m:r>
                              </m:oMath>
                            </m:oMathPara>
                          </a14:m>
                          <a:endParaRPr lang="en-US" sz="1200" dirty="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smtClean="0">
                                    <a:effectLst/>
                                    <a:latin typeface="Cambria Math" charset="0"/>
                                    <a:ea typeface="Times New Roman" charset="0"/>
                                    <a:cs typeface="Arial" charset="0"/>
                                  </a:rPr>
                                  <m:t>𝑨𝒊</m:t>
                                </m:r>
                                <m:r>
                                  <a:rPr lang="es-EC" sz="1200" b="1" i="1" smtClean="0">
                                    <a:effectLst/>
                                    <a:latin typeface="Cambria Math" charset="0"/>
                                    <a:ea typeface="Times New Roman" charset="0"/>
                                    <a:cs typeface="Arial" charset="0"/>
                                  </a:rPr>
                                  <m:t>∗</m:t>
                                </m:r>
                                <m:r>
                                  <a:rPr lang="es-EC" sz="1200" b="1" i="1" smtClean="0">
                                    <a:effectLst/>
                                    <a:latin typeface="Cambria Math" charset="0"/>
                                    <a:ea typeface="Times New Roman" charset="0"/>
                                    <a:cs typeface="Arial" charset="0"/>
                                  </a:rPr>
                                  <m:t>𝒙𝒊</m:t>
                                </m:r>
                                <m:r>
                                  <a:rPr lang="es-EC" sz="1200" b="1" i="1" smtClean="0">
                                    <a:effectLst/>
                                    <a:latin typeface="Cambria Math" charset="0"/>
                                    <a:ea typeface="Times New Roman" charset="0"/>
                                    <a:cs typeface="Arial" charset="0"/>
                                  </a:rPr>
                                  <m:t> </m:t>
                                </m:r>
                              </m:oMath>
                            </m:oMathPara>
                          </a14:m>
                          <a:endParaRPr lang="en-US" sz="1200" b="1" i="1" dirty="0" smtClean="0">
                            <a:effectLst/>
                            <a:latin typeface="Cambria Math" charset="0"/>
                            <a:ea typeface="Times New Roman" charset="0"/>
                            <a:cs typeface="Arial" charset="0"/>
                          </a:endParaRPr>
                        </a:p>
                        <a:p>
                          <a:pPr algn="ctr">
                            <a:lnSpc>
                              <a:spcPct val="115000"/>
                            </a:lnSpc>
                            <a:spcAft>
                              <a:spcPts val="0"/>
                            </a:spcAft>
                          </a:pPr>
                          <a14:m>
                            <m:oMath xmlns:m="http://schemas.openxmlformats.org/officeDocument/2006/math">
                              <m:r>
                                <a:rPr lang="es-EC" sz="1200" b="1" i="1">
                                  <a:effectLst/>
                                  <a:latin typeface="Cambria Math" charset="0"/>
                                  <a:ea typeface="Times New Roman" charset="0"/>
                                  <a:cs typeface="Arial" charset="0"/>
                                </a:rPr>
                                <m:t>(</m:t>
                              </m:r>
                              <m:r>
                                <a:rPr lang="es-EC" sz="1200" b="1" i="1">
                                  <a:effectLst/>
                                  <a:latin typeface="Cambria Math" charset="0"/>
                                  <a:ea typeface="Times New Roman" charset="0"/>
                                  <a:cs typeface="Arial" charset="0"/>
                                </a:rPr>
                                <m:t>𝒄𝒎</m:t>
                              </m:r>
                              <m:r>
                                <a:rPr lang="es-EC" sz="1200" b="1" i="1">
                                  <a:effectLst/>
                                  <a:latin typeface="Cambria Math" charset="0"/>
                                  <a:ea typeface="Times New Roman" charset="0"/>
                                  <a:cs typeface="Arial" charset="0"/>
                                </a:rPr>
                                <m:t>𝟐</m:t>
                              </m:r>
                            </m:oMath>
                          </a14:m>
                          <a:r>
                            <a:rPr lang="es-EC" sz="1200" b="1" dirty="0">
                              <a:effectLst/>
                              <a:latin typeface="Arial" charset="0"/>
                              <a:ea typeface="Times New Roman" charset="0"/>
                              <a:cs typeface="Arial" charset="0"/>
                            </a:rPr>
                            <a:t>)</a:t>
                          </a:r>
                          <a:endParaRPr lang="en-US" sz="1200" dirty="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smtClean="0">
                                    <a:effectLst/>
                                    <a:latin typeface="Cambria Math" charset="0"/>
                                    <a:ea typeface="Times New Roman" charset="0"/>
                                    <a:cs typeface="Arial" charset="0"/>
                                  </a:rPr>
                                  <m:t>𝑰</m:t>
                                </m:r>
                                <m:r>
                                  <a:rPr lang="es-EC" sz="1200" b="1" i="1" smtClean="0">
                                    <a:effectLst/>
                                    <a:latin typeface="Cambria Math" charset="0"/>
                                    <a:ea typeface="Times New Roman" charset="0"/>
                                    <a:cs typeface="Arial" charset="0"/>
                                  </a:rPr>
                                  <m:t> </m:t>
                                </m:r>
                                <m:r>
                                  <a:rPr lang="es-EC" sz="1200" b="1" i="1" smtClean="0">
                                    <a:effectLst/>
                                    <a:latin typeface="Cambria Math" charset="0"/>
                                    <a:ea typeface="Times New Roman" charset="0"/>
                                    <a:cs typeface="Arial" charset="0"/>
                                  </a:rPr>
                                  <m:t>𝒊</m:t>
                                </m:r>
                                <m:r>
                                  <a:rPr lang="es-EC" sz="1200" b="1" i="1" smtClean="0">
                                    <a:effectLst/>
                                    <a:latin typeface="Cambria Math" charset="0"/>
                                    <a:ea typeface="Times New Roman" charset="0"/>
                                    <a:cs typeface="Arial" charset="0"/>
                                  </a:rPr>
                                  <m:t> </m:t>
                                </m:r>
                              </m:oMath>
                            </m:oMathPara>
                          </a14:m>
                          <a:endParaRPr lang="en-US" sz="1200" b="1" i="1" dirty="0" smtClean="0">
                            <a:effectLst/>
                            <a:latin typeface="Cambria Math" charset="0"/>
                            <a:ea typeface="Times New Roman" charset="0"/>
                            <a:cs typeface="Arial" charset="0"/>
                          </a:endParaRPr>
                        </a:p>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m:t>
                                </m:r>
                                <m:r>
                                  <a:rPr lang="es-EC" sz="1200" b="1" i="1">
                                    <a:effectLst/>
                                    <a:latin typeface="Cambria Math" charset="0"/>
                                    <a:ea typeface="Times New Roman" charset="0"/>
                                    <a:cs typeface="Arial" charset="0"/>
                                  </a:rPr>
                                  <m:t>𝒄𝒎</m:t>
                                </m:r>
                                <m:r>
                                  <a:rPr lang="es-EC" sz="1200" b="1" i="1">
                                    <a:effectLst/>
                                    <a:latin typeface="Cambria Math" charset="0"/>
                                    <a:ea typeface="Times New Roman" charset="0"/>
                                    <a:cs typeface="Arial" charset="0"/>
                                  </a:rPr>
                                  <m:t>𝟒</m:t>
                                </m:r>
                                <m:r>
                                  <a:rPr lang="es-EC" sz="1200" b="1" i="1">
                                    <a:effectLst/>
                                    <a:latin typeface="Cambria Math" charset="0"/>
                                    <a:ea typeface="Times New Roman" charset="0"/>
                                    <a:cs typeface="Arial" charset="0"/>
                                  </a:rPr>
                                  <m:t>)</m:t>
                                </m:r>
                              </m:oMath>
                            </m:oMathPara>
                          </a14:m>
                          <a:endParaRPr lang="en-US" sz="1200" dirty="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p>
                                  <m:sSupPr>
                                    <m:ctrlPr>
                                      <a:rPr lang="en-US" sz="1200" b="1" i="1" smtClean="0">
                                        <a:effectLst/>
                                        <a:latin typeface="Cambria Math" charset="0"/>
                                        <a:ea typeface="Times New Roman" charset="0"/>
                                        <a:cs typeface="Arial" charset="0"/>
                                      </a:rPr>
                                    </m:ctrlPr>
                                  </m:sSupPr>
                                  <m:e>
                                    <m:r>
                                      <a:rPr lang="es-EC" sz="1200" b="1" i="1">
                                        <a:effectLst/>
                                        <a:latin typeface="Cambria Math" charset="0"/>
                                        <a:ea typeface="Times New Roman" charset="0"/>
                                        <a:cs typeface="Arial" charset="0"/>
                                      </a:rPr>
                                      <m:t>(∆</m:t>
                                    </m:r>
                                    <m:r>
                                      <a:rPr lang="es-EC" sz="1200" b="1" i="1">
                                        <a:effectLst/>
                                        <a:latin typeface="Cambria Math" charset="0"/>
                                        <a:ea typeface="Times New Roman" charset="0"/>
                                        <a:cs typeface="Arial" charset="0"/>
                                      </a:rPr>
                                      <m:t>𝒚</m:t>
                                    </m:r>
                                    <m:r>
                                      <a:rPr lang="es-EC" sz="1200" b="1" i="1">
                                        <a:effectLst/>
                                        <a:latin typeface="Cambria Math" charset="0"/>
                                        <a:ea typeface="Times New Roman" charset="0"/>
                                        <a:cs typeface="Arial" charset="0"/>
                                      </a:rPr>
                                      <m:t>)</m:t>
                                    </m:r>
                                  </m:e>
                                  <m:sup>
                                    <m:r>
                                      <a:rPr lang="es-EC" sz="1200" b="1" i="1">
                                        <a:effectLst/>
                                        <a:latin typeface="Cambria Math" charset="0"/>
                                        <a:ea typeface="Times New Roman" charset="0"/>
                                        <a:cs typeface="Arial" charset="0"/>
                                      </a:rPr>
                                      <m:t>𝟐</m:t>
                                    </m:r>
                                  </m:sup>
                                </m:sSup>
                                <m:r>
                                  <a:rPr lang="es-EC" sz="1200" b="1" i="1">
                                    <a:effectLst/>
                                    <a:latin typeface="Cambria Math" charset="0"/>
                                    <a:ea typeface="Times New Roman" charset="0"/>
                                    <a:cs typeface="Arial" charset="0"/>
                                  </a:rPr>
                                  <m:t>∗</m:t>
                                </m:r>
                                <m:r>
                                  <a:rPr lang="es-EC" sz="1200" b="1" i="1">
                                    <a:effectLst/>
                                    <a:latin typeface="Cambria Math" charset="0"/>
                                    <a:ea typeface="Times New Roman" charset="0"/>
                                    <a:cs typeface="Arial" charset="0"/>
                                  </a:rPr>
                                  <m:t>𝑨𝒊</m:t>
                                </m:r>
                                <m:r>
                                  <a:rPr lang="es-EC" sz="1200" b="1" i="1">
                                    <a:effectLst/>
                                    <a:latin typeface="Cambria Math" charset="0"/>
                                    <a:ea typeface="Times New Roman" charset="0"/>
                                    <a:cs typeface="Arial" charset="0"/>
                                  </a:rPr>
                                  <m:t> </m:t>
                                </m:r>
                              </m:oMath>
                            </m:oMathPara>
                          </a14:m>
                          <a:endParaRPr lang="en-US" sz="1200" b="1" i="1" dirty="0" smtClean="0">
                            <a:effectLst/>
                            <a:latin typeface="Cambria Math" charset="0"/>
                            <a:ea typeface="Times New Roman" charset="0"/>
                            <a:cs typeface="Arial" charset="0"/>
                          </a:endParaRPr>
                        </a:p>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m:t>
                                </m:r>
                                <m:r>
                                  <a:rPr lang="es-EC" sz="1200" b="1" i="1">
                                    <a:effectLst/>
                                    <a:latin typeface="Cambria Math" charset="0"/>
                                    <a:ea typeface="Times New Roman" charset="0"/>
                                    <a:cs typeface="Arial" charset="0"/>
                                  </a:rPr>
                                  <m:t>𝒄𝒎</m:t>
                                </m:r>
                                <m:r>
                                  <a:rPr lang="es-EC" sz="1200" b="1" i="1">
                                    <a:effectLst/>
                                    <a:latin typeface="Cambria Math" charset="0"/>
                                    <a:ea typeface="Times New Roman" charset="0"/>
                                    <a:cs typeface="Arial" charset="0"/>
                                  </a:rPr>
                                  <m:t>𝟒</m:t>
                                </m:r>
                                <m:r>
                                  <a:rPr lang="es-EC" sz="1200" b="1" i="1">
                                    <a:effectLst/>
                                    <a:latin typeface="Cambria Math" charset="0"/>
                                    <a:ea typeface="Times New Roman" charset="0"/>
                                    <a:cs typeface="Arial" charset="0"/>
                                  </a:rPr>
                                  <m:t>)</m:t>
                                </m:r>
                              </m:oMath>
                            </m:oMathPara>
                          </a14:m>
                          <a:endParaRPr lang="en-US" sz="1200" dirty="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342044">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1</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70</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40</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2800</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50</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effectLst/>
                              <a:latin typeface="Arial" charset="0"/>
                              <a:ea typeface="Times New Roman" charset="0"/>
                              <a:cs typeface="Arial" charset="0"/>
                            </a:rPr>
                            <a:t>55</a:t>
                          </a:r>
                          <a:endParaRPr lang="en-US" sz="1200" dirty="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effectLst/>
                              <a:latin typeface="Arial" charset="0"/>
                              <a:ea typeface="Times New Roman" charset="0"/>
                              <a:cs typeface="Arial" charset="0"/>
                            </a:rPr>
                            <a:t>140000</a:t>
                          </a:r>
                          <a:endParaRPr lang="en-US" sz="1200" dirty="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effectLst/>
                              <a:latin typeface="Arial" charset="0"/>
                              <a:ea typeface="Times New Roman" charset="0"/>
                              <a:cs typeface="Arial" charset="0"/>
                            </a:rPr>
                            <a:t>154000</a:t>
                          </a:r>
                          <a:endParaRPr lang="en-US" sz="1200" dirty="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373333.33</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1003834.99</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2044">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2</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110</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30</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3300</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15</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55</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effectLst/>
                              <a:latin typeface="Arial" charset="0"/>
                              <a:ea typeface="Times New Roman" charset="0"/>
                              <a:cs typeface="Arial" charset="0"/>
                            </a:rPr>
                            <a:t>49500</a:t>
                          </a:r>
                          <a:endParaRPr lang="en-US" sz="1200" dirty="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effectLst/>
                              <a:latin typeface="Arial" charset="0"/>
                              <a:ea typeface="Times New Roman" charset="0"/>
                              <a:cs typeface="Arial" charset="0"/>
                            </a:rPr>
                            <a:t>181500</a:t>
                          </a:r>
                          <a:endParaRPr lang="en-US" sz="1200" dirty="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effectLst/>
                              <a:latin typeface="Arial" charset="0"/>
                              <a:ea typeface="Times New Roman" charset="0"/>
                              <a:cs typeface="Arial" charset="0"/>
                            </a:rPr>
                            <a:t>247500.00</a:t>
                          </a:r>
                          <a:endParaRPr lang="en-US" sz="1200" dirty="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851738.78</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2044">
                    <a:tc>
                      <a:txBody>
                        <a:bodyPr/>
                        <a:lstStyle/>
                        <a:p>
                          <a:pPr>
                            <a:lnSpc>
                              <a:spcPct val="107000"/>
                            </a:lnSpc>
                          </a:pPr>
                          <a:endParaRPr lang="en-US" sz="1200">
                            <a:effectLst/>
                            <a:latin typeface="Calibri" charset="0"/>
                          </a:endParaRPr>
                        </a:p>
                      </a:txBody>
                      <a:tcPr marL="63415" marR="63415"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07000"/>
                            </a:lnSpc>
                          </a:pPr>
                          <a:endParaRPr lang="en-US" sz="1200">
                            <a:effectLst/>
                            <a:latin typeface="Calibri" charset="0"/>
                          </a:endParaRPr>
                        </a:p>
                      </a:txBody>
                      <a:tcPr marL="63415" marR="6341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70</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6100</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pPr>
                          <a:endParaRPr lang="en-US" sz="1200">
                            <a:effectLst/>
                            <a:latin typeface="Calibri" charset="0"/>
                          </a:endParaRPr>
                        </a:p>
                      </a:txBody>
                      <a:tcPr marL="63415" marR="6341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07000"/>
                            </a:lnSpc>
                          </a:pPr>
                          <a:endParaRPr lang="en-US" sz="1200">
                            <a:effectLst/>
                            <a:latin typeface="Calibri" charset="0"/>
                          </a:endParaRPr>
                        </a:p>
                      </a:txBody>
                      <a:tcPr marL="63415" marR="6341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189500</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335500</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pPr>
                          <a:endParaRPr lang="en-US" sz="1200">
                            <a:effectLst/>
                            <a:latin typeface="Calibri" charset="0"/>
                          </a:endParaRPr>
                        </a:p>
                      </a:txBody>
                      <a:tcPr marL="63415" marR="6341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07000"/>
                            </a:lnSpc>
                          </a:pPr>
                          <a:endParaRPr lang="en-US" sz="1200" dirty="0">
                            <a:effectLst/>
                            <a:latin typeface="Calibri" charset="0"/>
                          </a:endParaRPr>
                        </a:p>
                      </a:txBody>
                      <a:tcPr marL="63415" marR="63415"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bl>
              </a:graphicData>
            </a:graphic>
          </p:graphicFrame>
        </mc:Choice>
        <mc:Fallback>
          <p:graphicFrame>
            <p:nvGraphicFramePr>
              <p:cNvPr id="11" name="Content Placeholder 10"/>
              <p:cNvGraphicFramePr>
                <a:graphicFrameLocks noGrp="1"/>
              </p:cNvGraphicFramePr>
              <p:nvPr>
                <p:ph sz="half" idx="2"/>
                <p:extLst>
                  <p:ext uri="{D42A27DB-BD31-4B8C-83A1-F6EECF244321}">
                    <p14:modId xmlns:p14="http://schemas.microsoft.com/office/powerpoint/2010/main" val="281506835"/>
                  </p:ext>
                </p:extLst>
              </p:nvPr>
            </p:nvGraphicFramePr>
            <p:xfrm>
              <a:off x="1967345" y="1611130"/>
              <a:ext cx="9074727" cy="1717966"/>
            </p:xfrm>
            <a:graphic>
              <a:graphicData uri="http://schemas.openxmlformats.org/drawingml/2006/table">
                <a:tbl>
                  <a:tblPr firstRow="1" firstCol="1" bandRow="1"/>
                  <a:tblGrid>
                    <a:gridCol w="620892"/>
                    <a:gridCol w="714902"/>
                    <a:gridCol w="714902"/>
                    <a:gridCol w="815115"/>
                    <a:gridCol w="714902"/>
                    <a:gridCol w="714902"/>
                    <a:gridCol w="1224220"/>
                    <a:gridCol w="1039298"/>
                    <a:gridCol w="1200460"/>
                    <a:gridCol w="1315134"/>
                  </a:tblGrid>
                  <a:tr h="691834">
                    <a:tc>
                      <a:txBody>
                        <a:bodyPr/>
                        <a:lstStyle/>
                        <a:p>
                          <a:endParaRPr lang="en-US"/>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980" t="-16667" r="-1362745" b="-150000"/>
                          </a:stretch>
                        </a:blipFill>
                      </a:tcPr>
                    </a:tc>
                    <a:tc>
                      <a:txBody>
                        <a:bodyPr/>
                        <a:lstStyle/>
                        <a:p>
                          <a:endParaRPr lang="en-US"/>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88034" t="-16667" r="-1088034" b="-150000"/>
                          </a:stretch>
                        </a:blipFill>
                      </a:tcPr>
                    </a:tc>
                    <a:tc>
                      <a:txBody>
                        <a:bodyPr/>
                        <a:lstStyle/>
                        <a:p>
                          <a:endParaRPr lang="en-US"/>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86441" t="-16667" r="-978814" b="-150000"/>
                          </a:stretch>
                        </a:blipFill>
                      </a:tcPr>
                    </a:tc>
                    <a:tc>
                      <a:txBody>
                        <a:bodyPr/>
                        <a:lstStyle/>
                        <a:p>
                          <a:endParaRPr lang="en-US"/>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52239" t="-16667" r="-761940" b="-150000"/>
                          </a:stretch>
                        </a:blipFill>
                      </a:tcPr>
                    </a:tc>
                    <a:tc>
                      <a:txBody>
                        <a:bodyPr/>
                        <a:lstStyle/>
                        <a:p>
                          <a:endParaRPr lang="en-US"/>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403419" t="-16667" r="-772650" b="-150000"/>
                          </a:stretch>
                        </a:blipFill>
                      </a:tcPr>
                    </a:tc>
                    <a:tc>
                      <a:txBody>
                        <a:bodyPr/>
                        <a:lstStyle/>
                        <a:p>
                          <a:endParaRPr lang="en-US"/>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503419" t="-16667" r="-672650" b="-150000"/>
                          </a:stretch>
                        </a:blipFill>
                      </a:tcPr>
                    </a:tc>
                    <a:tc>
                      <a:txBody>
                        <a:bodyPr/>
                        <a:lstStyle/>
                        <a:p>
                          <a:endParaRPr lang="en-US"/>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351244" t="-16667" r="-291542" b="-150000"/>
                          </a:stretch>
                        </a:blipFill>
                      </a:tcPr>
                    </a:tc>
                    <a:tc>
                      <a:txBody>
                        <a:bodyPr/>
                        <a:lstStyle/>
                        <a:p>
                          <a:endParaRPr lang="en-US"/>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530409" t="-16667" r="-242690" b="-150000"/>
                          </a:stretch>
                        </a:blipFill>
                      </a:tcPr>
                    </a:tc>
                    <a:tc>
                      <a:txBody>
                        <a:bodyPr/>
                        <a:lstStyle/>
                        <a:p>
                          <a:endParaRPr lang="en-US"/>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547208" t="-16667" r="-110660" b="-150000"/>
                          </a:stretch>
                        </a:blipFill>
                      </a:tcPr>
                    </a:tc>
                    <a:tc>
                      <a:txBody>
                        <a:bodyPr/>
                        <a:lstStyle/>
                        <a:p>
                          <a:endParaRPr lang="en-US"/>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590278" t="-16667" r="-926" b="-150000"/>
                          </a:stretch>
                        </a:blipFill>
                      </a:tcPr>
                    </a:tc>
                  </a:tr>
                  <a:tr h="342044">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1</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70</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40</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2800</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50</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effectLst/>
                              <a:latin typeface="Arial" charset="0"/>
                              <a:ea typeface="Times New Roman" charset="0"/>
                              <a:cs typeface="Arial" charset="0"/>
                            </a:rPr>
                            <a:t>55</a:t>
                          </a:r>
                          <a:endParaRPr lang="en-US" sz="1200" dirty="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effectLst/>
                              <a:latin typeface="Arial" charset="0"/>
                              <a:ea typeface="Times New Roman" charset="0"/>
                              <a:cs typeface="Arial" charset="0"/>
                            </a:rPr>
                            <a:t>140000</a:t>
                          </a:r>
                          <a:endParaRPr lang="en-US" sz="1200" dirty="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effectLst/>
                              <a:latin typeface="Arial" charset="0"/>
                              <a:ea typeface="Times New Roman" charset="0"/>
                              <a:cs typeface="Arial" charset="0"/>
                            </a:rPr>
                            <a:t>154000</a:t>
                          </a:r>
                          <a:endParaRPr lang="en-US" sz="1200" dirty="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373333.33</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1003834.99</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2044">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2</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110</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30</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3300</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15</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55</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effectLst/>
                              <a:latin typeface="Arial" charset="0"/>
                              <a:ea typeface="Times New Roman" charset="0"/>
                              <a:cs typeface="Arial" charset="0"/>
                            </a:rPr>
                            <a:t>49500</a:t>
                          </a:r>
                          <a:endParaRPr lang="en-US" sz="1200" dirty="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effectLst/>
                              <a:latin typeface="Arial" charset="0"/>
                              <a:ea typeface="Times New Roman" charset="0"/>
                              <a:cs typeface="Arial" charset="0"/>
                            </a:rPr>
                            <a:t>181500</a:t>
                          </a:r>
                          <a:endParaRPr lang="en-US" sz="1200" dirty="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effectLst/>
                              <a:latin typeface="Arial" charset="0"/>
                              <a:ea typeface="Times New Roman" charset="0"/>
                              <a:cs typeface="Arial" charset="0"/>
                            </a:rPr>
                            <a:t>247500.00</a:t>
                          </a:r>
                          <a:endParaRPr lang="en-US" sz="1200" dirty="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851738.78</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2044">
                    <a:tc>
                      <a:txBody>
                        <a:bodyPr/>
                        <a:lstStyle/>
                        <a:p>
                          <a:pPr>
                            <a:lnSpc>
                              <a:spcPct val="107000"/>
                            </a:lnSpc>
                          </a:pPr>
                          <a:endParaRPr lang="en-US" sz="1200">
                            <a:effectLst/>
                            <a:latin typeface="Calibri" charset="0"/>
                          </a:endParaRPr>
                        </a:p>
                      </a:txBody>
                      <a:tcPr marL="63415" marR="63415"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07000"/>
                            </a:lnSpc>
                          </a:pPr>
                          <a:endParaRPr lang="en-US" sz="1200">
                            <a:effectLst/>
                            <a:latin typeface="Calibri" charset="0"/>
                          </a:endParaRPr>
                        </a:p>
                      </a:txBody>
                      <a:tcPr marL="63415" marR="6341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70</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6100</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pPr>
                          <a:endParaRPr lang="en-US" sz="1200">
                            <a:effectLst/>
                            <a:latin typeface="Calibri" charset="0"/>
                          </a:endParaRPr>
                        </a:p>
                      </a:txBody>
                      <a:tcPr marL="63415" marR="6341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07000"/>
                            </a:lnSpc>
                          </a:pPr>
                          <a:endParaRPr lang="en-US" sz="1200">
                            <a:effectLst/>
                            <a:latin typeface="Calibri" charset="0"/>
                          </a:endParaRPr>
                        </a:p>
                      </a:txBody>
                      <a:tcPr marL="63415" marR="6341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189500</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335500</a:t>
                          </a:r>
                          <a:endParaRPr lang="en-US" sz="1200">
                            <a:effectLst/>
                            <a:latin typeface="Arial" charset="0"/>
                            <a:ea typeface="Gulim" charset="-127"/>
                            <a:cs typeface="Times New Roman" charset="0"/>
                          </a:endParaRPr>
                        </a:p>
                      </a:txBody>
                      <a:tcPr marL="63415" marR="63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pPr>
                          <a:endParaRPr lang="en-US" sz="1200">
                            <a:effectLst/>
                            <a:latin typeface="Calibri" charset="0"/>
                          </a:endParaRPr>
                        </a:p>
                      </a:txBody>
                      <a:tcPr marL="63415" marR="6341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07000"/>
                            </a:lnSpc>
                          </a:pPr>
                          <a:endParaRPr lang="en-US" sz="1200" dirty="0">
                            <a:effectLst/>
                            <a:latin typeface="Calibri" charset="0"/>
                          </a:endParaRPr>
                        </a:p>
                      </a:txBody>
                      <a:tcPr marL="63415" marR="63415"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bl>
              </a:graphicData>
            </a:graphic>
          </p:graphicFrame>
        </mc:Fallback>
      </mc:AlternateContent>
      <p:sp>
        <p:nvSpPr>
          <p:cNvPr id="8" name="Text Placeholder 7"/>
          <p:cNvSpPr>
            <a:spLocks noGrp="1"/>
          </p:cNvSpPr>
          <p:nvPr>
            <p:ph type="body" sz="quarter" idx="3"/>
          </p:nvPr>
        </p:nvSpPr>
        <p:spPr>
          <a:xfrm>
            <a:off x="3722613" y="3490685"/>
            <a:ext cx="5564190" cy="823912"/>
          </a:xfrm>
        </p:spPr>
        <p:txBody>
          <a:bodyPr vert="horz" lIns="91440" tIns="45720" rIns="91440" bIns="45720" rtlCol="0" anchor="ctr">
            <a:normAutofit/>
          </a:bodyPr>
          <a:lstStyle/>
          <a:p>
            <a:pPr algn="ctr"/>
            <a:r>
              <a:rPr lang="es-EC" dirty="0"/>
              <a:t>Inercia y centro de gravedad de la Viga T</a:t>
            </a:r>
            <a:r>
              <a:rPr lang="en-US" dirty="0"/>
              <a:t> </a:t>
            </a:r>
          </a:p>
        </p:txBody>
      </p:sp>
      <mc:AlternateContent xmlns:mc="http://schemas.openxmlformats.org/markup-compatibility/2006">
        <mc:Choice xmlns:a14="http://schemas.microsoft.com/office/drawing/2010/main" Requires="a14">
          <p:graphicFrame>
            <p:nvGraphicFramePr>
              <p:cNvPr id="14" name="Content Placeholder 13"/>
              <p:cNvGraphicFramePr>
                <a:graphicFrameLocks noGrp="1"/>
              </p:cNvGraphicFramePr>
              <p:nvPr>
                <p:ph sz="quarter" idx="4"/>
                <p:extLst>
                  <p:ext uri="{D42A27DB-BD31-4B8C-83A1-F6EECF244321}">
                    <p14:modId xmlns:p14="http://schemas.microsoft.com/office/powerpoint/2010/main" val="1474631546"/>
                  </p:ext>
                </p:extLst>
              </p:nvPr>
            </p:nvGraphicFramePr>
            <p:xfrm>
              <a:off x="4821381" y="4217943"/>
              <a:ext cx="3366655" cy="1724727"/>
            </p:xfrm>
            <a:graphic>
              <a:graphicData uri="http://schemas.openxmlformats.org/drawingml/2006/table">
                <a:tbl>
                  <a:tblPr firstRow="1" firstCol="1" bandRow="1"/>
                  <a:tblGrid>
                    <a:gridCol w="1561650"/>
                    <a:gridCol w="1805005"/>
                  </a:tblGrid>
                  <a:tr h="534166">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C" sz="1600" b="1" i="1">
                                    <a:effectLst/>
                                    <a:latin typeface="Cambria Math" charset="0"/>
                                    <a:ea typeface="Times New Roman" charset="0"/>
                                    <a:cs typeface="Arial" charset="0"/>
                                  </a:rPr>
                                  <m:t>𝑿𝒄𝒈</m:t>
                                </m:r>
                                <m:r>
                                  <a:rPr lang="es-EC" sz="1600" b="1" i="1">
                                    <a:effectLst/>
                                    <a:latin typeface="Cambria Math" charset="0"/>
                                    <a:ea typeface="Times New Roman" charset="0"/>
                                    <a:cs typeface="Arial" charset="0"/>
                                  </a:rPr>
                                  <m:t> (</m:t>
                                </m:r>
                                <m:r>
                                  <a:rPr lang="es-EC" sz="1600" b="1" i="1">
                                    <a:effectLst/>
                                    <a:latin typeface="Cambria Math" charset="0"/>
                                    <a:ea typeface="Times New Roman" charset="0"/>
                                    <a:cs typeface="Arial" charset="0"/>
                                  </a:rPr>
                                  <m:t>𝒄𝒎</m:t>
                                </m:r>
                                <m:r>
                                  <a:rPr lang="es-EC" sz="1600" b="1" i="1">
                                    <a:effectLst/>
                                    <a:latin typeface="Cambria Math" charset="0"/>
                                    <a:ea typeface="Times New Roman" charset="0"/>
                                    <a:cs typeface="Arial" charset="0"/>
                                  </a:rPr>
                                  <m:t>)</m:t>
                                </m:r>
                              </m:oMath>
                            </m:oMathPara>
                          </a14:m>
                          <a:endParaRPr lang="en-US" sz="18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dirty="0">
                              <a:solidFill>
                                <a:srgbClr val="000000"/>
                              </a:solidFill>
                              <a:effectLst/>
                              <a:latin typeface="Arial" charset="0"/>
                              <a:ea typeface="Times New Roman" charset="0"/>
                              <a:cs typeface="Arial" charset="0"/>
                            </a:rPr>
                            <a:t>55.00</a:t>
                          </a:r>
                          <a:endParaRPr lang="en-US" sz="18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14769">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C" sz="1600" b="1" i="1">
                                    <a:effectLst/>
                                    <a:latin typeface="Cambria Math" charset="0"/>
                                    <a:ea typeface="Times New Roman" charset="0"/>
                                    <a:cs typeface="Arial" charset="0"/>
                                  </a:rPr>
                                  <m:t>𝒀𝒄𝒈</m:t>
                                </m:r>
                                <m:r>
                                  <a:rPr lang="es-EC" sz="1600" b="1" i="1">
                                    <a:effectLst/>
                                    <a:latin typeface="Cambria Math" charset="0"/>
                                    <a:ea typeface="Times New Roman" charset="0"/>
                                    <a:cs typeface="Arial" charset="0"/>
                                  </a:rPr>
                                  <m:t> (</m:t>
                                </m:r>
                                <m:r>
                                  <a:rPr lang="es-EC" sz="1600" b="1" i="1">
                                    <a:effectLst/>
                                    <a:latin typeface="Cambria Math" charset="0"/>
                                    <a:ea typeface="Times New Roman" charset="0"/>
                                    <a:cs typeface="Arial" charset="0"/>
                                  </a:rPr>
                                  <m:t>𝒄𝒎</m:t>
                                </m:r>
                                <m:r>
                                  <a:rPr lang="es-EC" sz="1600" b="1" i="1">
                                    <a:effectLst/>
                                    <a:latin typeface="Cambria Math" charset="0"/>
                                    <a:ea typeface="Times New Roman" charset="0"/>
                                    <a:cs typeface="Arial" charset="0"/>
                                  </a:rPr>
                                  <m:t>)</m:t>
                                </m:r>
                              </m:oMath>
                            </m:oMathPara>
                          </a14:m>
                          <a:endParaRPr lang="en-US" sz="18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a:solidFill>
                                <a:srgbClr val="000000"/>
                              </a:solidFill>
                              <a:effectLst/>
                              <a:latin typeface="Arial" charset="0"/>
                              <a:ea typeface="Times New Roman" charset="0"/>
                              <a:cs typeface="Arial" charset="0"/>
                            </a:rPr>
                            <a:t>31.07</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75792">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C" sz="1600" b="1" i="1">
                                    <a:effectLst/>
                                    <a:latin typeface="Cambria Math" charset="0"/>
                                    <a:ea typeface="Times New Roman" charset="0"/>
                                    <a:cs typeface="Arial" charset="0"/>
                                  </a:rPr>
                                  <m:t>𝑰𝒙𝒄𝒈</m:t>
                                </m:r>
                                <m:r>
                                  <a:rPr lang="es-EC" sz="1600" b="1" i="1">
                                    <a:effectLst/>
                                    <a:latin typeface="Cambria Math" charset="0"/>
                                    <a:ea typeface="Times New Roman" charset="0"/>
                                    <a:cs typeface="Arial" charset="0"/>
                                  </a:rPr>
                                  <m:t>(</m:t>
                                </m:r>
                                <m:sSup>
                                  <m:sSupPr>
                                    <m:ctrlPr>
                                      <a:rPr lang="en-US" sz="1600" b="1" i="1">
                                        <a:effectLst/>
                                        <a:latin typeface="Cambria Math" charset="0"/>
                                        <a:ea typeface="Times New Roman" charset="0"/>
                                        <a:cs typeface="Arial" charset="0"/>
                                      </a:rPr>
                                    </m:ctrlPr>
                                  </m:sSupPr>
                                  <m:e>
                                    <m:r>
                                      <a:rPr lang="es-EC" sz="1600" b="1" i="1">
                                        <a:effectLst/>
                                        <a:latin typeface="Cambria Math" charset="0"/>
                                        <a:ea typeface="Times New Roman" charset="0"/>
                                        <a:cs typeface="Arial" charset="0"/>
                                      </a:rPr>
                                      <m:t>𝒄𝒎</m:t>
                                    </m:r>
                                  </m:e>
                                  <m:sup>
                                    <m:r>
                                      <a:rPr lang="es-EC" sz="1600" b="1" i="1">
                                        <a:effectLst/>
                                        <a:latin typeface="Cambria Math" charset="0"/>
                                        <a:ea typeface="Times New Roman" charset="0"/>
                                        <a:cs typeface="Arial" charset="0"/>
                                      </a:rPr>
                                      <m:t>𝟒</m:t>
                                    </m:r>
                                  </m:sup>
                                </m:sSup>
                                <m:r>
                                  <a:rPr lang="es-EC" sz="1600" b="1" i="1">
                                    <a:effectLst/>
                                    <a:latin typeface="Cambria Math" charset="0"/>
                                    <a:ea typeface="Times New Roman" charset="0"/>
                                    <a:cs typeface="Arial" charset="0"/>
                                  </a:rPr>
                                  <m:t>)</m:t>
                                </m:r>
                              </m:oMath>
                            </m:oMathPara>
                          </a14:m>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dirty="0">
                              <a:solidFill>
                                <a:srgbClr val="000000"/>
                              </a:solidFill>
                              <a:effectLst/>
                              <a:latin typeface="Arial" charset="0"/>
                              <a:ea typeface="Times New Roman" charset="0"/>
                              <a:cs typeface="Arial" charset="0"/>
                            </a:rPr>
                            <a:t>2476407.104</a:t>
                          </a:r>
                          <a:endParaRPr lang="en-US" sz="18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mc:Choice>
        <mc:Fallback>
          <p:graphicFrame>
            <p:nvGraphicFramePr>
              <p:cNvPr id="14" name="Content Placeholder 13"/>
              <p:cNvGraphicFramePr>
                <a:graphicFrameLocks noGrp="1"/>
              </p:cNvGraphicFramePr>
              <p:nvPr>
                <p:ph sz="quarter" idx="4"/>
                <p:extLst>
                  <p:ext uri="{D42A27DB-BD31-4B8C-83A1-F6EECF244321}">
                    <p14:modId xmlns:p14="http://schemas.microsoft.com/office/powerpoint/2010/main" val="1474631546"/>
                  </p:ext>
                </p:extLst>
              </p:nvPr>
            </p:nvGraphicFramePr>
            <p:xfrm>
              <a:off x="4821381" y="4217943"/>
              <a:ext cx="3366655" cy="1724727"/>
            </p:xfrm>
            <a:graphic>
              <a:graphicData uri="http://schemas.openxmlformats.org/drawingml/2006/table">
                <a:tbl>
                  <a:tblPr firstRow="1" firstCol="1" bandRow="1"/>
                  <a:tblGrid>
                    <a:gridCol w="1561650"/>
                    <a:gridCol w="1805005"/>
                  </a:tblGrid>
                  <a:tr h="534166">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389" t="-1136" r="-116342" b="-225000"/>
                          </a:stretch>
                        </a:blipFill>
                      </a:tcPr>
                    </a:tc>
                    <a:tc>
                      <a:txBody>
                        <a:bodyPr/>
                        <a:lstStyle/>
                        <a:p>
                          <a:pPr algn="ctr">
                            <a:lnSpc>
                              <a:spcPct val="150000"/>
                            </a:lnSpc>
                            <a:spcAft>
                              <a:spcPts val="0"/>
                            </a:spcAft>
                          </a:pPr>
                          <a:r>
                            <a:rPr lang="es-EC" sz="1600" dirty="0">
                              <a:solidFill>
                                <a:srgbClr val="000000"/>
                              </a:solidFill>
                              <a:effectLst/>
                              <a:latin typeface="Arial" charset="0"/>
                              <a:ea typeface="Times New Roman" charset="0"/>
                              <a:cs typeface="Arial" charset="0"/>
                            </a:rPr>
                            <a:t>55.00</a:t>
                          </a:r>
                          <a:endParaRPr lang="en-US" sz="18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14769">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389" t="-104706" r="-116342" b="-132941"/>
                          </a:stretch>
                        </a:blipFill>
                      </a:tcPr>
                    </a:tc>
                    <a:tc>
                      <a:txBody>
                        <a:bodyPr/>
                        <a:lstStyle/>
                        <a:p>
                          <a:pPr algn="ctr">
                            <a:lnSpc>
                              <a:spcPct val="150000"/>
                            </a:lnSpc>
                            <a:spcAft>
                              <a:spcPts val="0"/>
                            </a:spcAft>
                          </a:pPr>
                          <a:r>
                            <a:rPr lang="es-EC" sz="1600">
                              <a:solidFill>
                                <a:srgbClr val="000000"/>
                              </a:solidFill>
                              <a:effectLst/>
                              <a:latin typeface="Arial" charset="0"/>
                              <a:ea typeface="Times New Roman" charset="0"/>
                              <a:cs typeface="Arial" charset="0"/>
                            </a:rPr>
                            <a:t>31.07</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7579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389" t="-156757" r="-116342" b="-1802"/>
                          </a:stretch>
                        </a:blipFill>
                      </a:tcPr>
                    </a:tc>
                    <a:tc>
                      <a:txBody>
                        <a:bodyPr/>
                        <a:lstStyle/>
                        <a:p>
                          <a:pPr algn="ctr">
                            <a:lnSpc>
                              <a:spcPct val="150000"/>
                            </a:lnSpc>
                            <a:spcAft>
                              <a:spcPts val="0"/>
                            </a:spcAft>
                          </a:pPr>
                          <a:r>
                            <a:rPr lang="es-EC" sz="1600" dirty="0">
                              <a:solidFill>
                                <a:srgbClr val="000000"/>
                              </a:solidFill>
                              <a:effectLst/>
                              <a:latin typeface="Arial" charset="0"/>
                              <a:ea typeface="Times New Roman" charset="0"/>
                              <a:cs typeface="Arial" charset="0"/>
                            </a:rPr>
                            <a:t>2476407.104</a:t>
                          </a:r>
                          <a:endParaRPr lang="en-US" sz="18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mc:Fallback>
      </mc:AlternateContent>
      <p:sp>
        <p:nvSpPr>
          <p:cNvPr id="15"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6"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7"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8"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9"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20"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21"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2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128</a:t>
            </a:r>
            <a:endParaRPr lang="es-ES" sz="2400" dirty="0">
              <a:ln>
                <a:solidFill>
                  <a:schemeClr val="tx1"/>
                </a:solidFill>
              </a:ln>
            </a:endParaRPr>
          </a:p>
        </p:txBody>
      </p:sp>
    </p:spTree>
    <p:extLst>
      <p:ext uri="{BB962C8B-B14F-4D97-AF65-F5344CB8AC3E}">
        <p14:creationId xmlns:p14="http://schemas.microsoft.com/office/powerpoint/2010/main" val="4572826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9" y="104775"/>
            <a:ext cx="10515600" cy="1325563"/>
          </a:xfrm>
        </p:spPr>
        <p:txBody>
          <a:bodyPr>
            <a:normAutofit/>
          </a:bodyPr>
          <a:lstStyle/>
          <a:p>
            <a:pPr lvl="4" algn="ctr" rtl="0">
              <a:lnSpc>
                <a:spcPct val="90000"/>
              </a:lnSpc>
              <a:spcBef>
                <a:spcPct val="0"/>
              </a:spcBef>
            </a:pPr>
            <a:r>
              <a:rPr lang="es-EC" sz="4000" b="1" dirty="0">
                <a:latin typeface="Arial" charset="0"/>
                <a:ea typeface="Arial" charset="0"/>
                <a:cs typeface="Arial" charset="0"/>
              </a:rPr>
              <a:t>Codificación para el </a:t>
            </a:r>
            <a:r>
              <a:rPr lang="es-EC" sz="4000" b="1" dirty="0" smtClean="0">
                <a:latin typeface="Arial" charset="0"/>
                <a:ea typeface="Arial" charset="0"/>
                <a:cs typeface="Arial" charset="0"/>
              </a:rPr>
              <a:t>programa</a:t>
            </a:r>
            <a:endParaRPr lang="en-US" sz="4000" dirty="0">
              <a:latin typeface="Arial" charset="0"/>
              <a:ea typeface="Arial" charset="0"/>
              <a:cs typeface="Arial" charset="0"/>
            </a:endParaRPr>
          </a:p>
        </p:txBody>
      </p:sp>
      <p:sp>
        <p:nvSpPr>
          <p:cNvPr id="3" name="Text Placeholder 2"/>
          <p:cNvSpPr>
            <a:spLocks noGrp="1"/>
          </p:cNvSpPr>
          <p:nvPr>
            <p:ph type="body" idx="1"/>
          </p:nvPr>
        </p:nvSpPr>
        <p:spPr>
          <a:xfrm>
            <a:off x="839789" y="1579416"/>
            <a:ext cx="5157787" cy="496166"/>
          </a:xfrm>
        </p:spPr>
        <p:txBody>
          <a:bodyPr/>
          <a:lstStyle/>
          <a:p>
            <a:r>
              <a:rPr lang="es-EC" dirty="0"/>
              <a:t>Separación de tramos para codificación</a:t>
            </a:r>
            <a:endParaRPr lang="en-US" i="1" dirty="0"/>
          </a:p>
        </p:txBody>
      </p:sp>
      <p:sp>
        <p:nvSpPr>
          <p:cNvPr id="5" name="Text Placeholder 4"/>
          <p:cNvSpPr>
            <a:spLocks noGrp="1"/>
          </p:cNvSpPr>
          <p:nvPr>
            <p:ph type="body" sz="quarter" idx="3"/>
          </p:nvPr>
        </p:nvSpPr>
        <p:spPr>
          <a:xfrm>
            <a:off x="6172202" y="1579416"/>
            <a:ext cx="5183188" cy="496166"/>
          </a:xfrm>
        </p:spPr>
        <p:txBody>
          <a:bodyPr/>
          <a:lstStyle/>
          <a:p>
            <a:r>
              <a:rPr lang="es-EC" dirty="0"/>
              <a:t>Separación de tramos </a:t>
            </a:r>
            <a:r>
              <a:rPr lang="es-EC"/>
              <a:t>para </a:t>
            </a:r>
            <a:r>
              <a:rPr lang="es-EC" smtClean="0"/>
              <a:t>codificación</a:t>
            </a:r>
            <a:endParaRPr lang="en-US" i="1" dirty="0"/>
          </a:p>
        </p:txBody>
      </p:sp>
      <mc:AlternateContent xmlns:mc="http://schemas.openxmlformats.org/markup-compatibility/2006">
        <mc:Choice xmlns:a14="http://schemas.microsoft.com/office/drawing/2010/main" Requires="a14">
          <p:sp>
            <p:nvSpPr>
              <p:cNvPr id="6" name="Content Placeholder 5"/>
              <p:cNvSpPr>
                <a:spLocks noGrp="1"/>
              </p:cNvSpPr>
              <p:nvPr>
                <p:ph sz="quarter" idx="4"/>
              </p:nvPr>
            </p:nvSpPr>
            <p:spPr>
              <a:xfrm>
                <a:off x="6172202" y="2075582"/>
                <a:ext cx="5183188" cy="3684588"/>
              </a:xfrm>
            </p:spPr>
            <p:txBody>
              <a:bodyPr/>
              <a:lstStyle/>
              <a:p>
                <a:pPr marL="0" indent="0">
                  <a:lnSpc>
                    <a:spcPct val="150000"/>
                  </a:lnSpc>
                  <a:buNone/>
                </a:pPr>
                <a14:m>
                  <m:oMathPara xmlns:m="http://schemas.openxmlformats.org/officeDocument/2006/math">
                    <m:oMathParaPr>
                      <m:jc m:val="centerGroup"/>
                    </m:oMathParaPr>
                    <m:oMath xmlns:m="http://schemas.openxmlformats.org/officeDocument/2006/math">
                      <m:r>
                        <a:rPr lang="es-EC" sz="1800" b="1" i="1"/>
                        <m:t>𝑩𝒂𝒍𝒂𝒔𝒕𝒐</m:t>
                      </m:r>
                      <m:r>
                        <a:rPr lang="es-EC" sz="1800" b="1" i="1"/>
                        <m:t>=</m:t>
                      </m:r>
                      <m:r>
                        <a:rPr lang="es-EC" sz="1800" b="1" i="1"/>
                        <m:t>𝟏𝟐𝟎</m:t>
                      </m:r>
                      <m:sSub>
                        <m:sSubPr>
                          <m:ctrlPr>
                            <a:rPr lang="en-US" sz="1800" b="1" i="1"/>
                          </m:ctrlPr>
                        </m:sSubPr>
                        <m:e>
                          <m:r>
                            <a:rPr lang="es-EC" sz="1800" b="1" i="1"/>
                            <m:t>∗</m:t>
                          </m:r>
                          <m:r>
                            <a:rPr lang="es-EC" sz="1800" b="1" i="1"/>
                            <m:t>𝝈</m:t>
                          </m:r>
                        </m:e>
                        <m:sub>
                          <m:r>
                            <a:rPr lang="es-EC" sz="1800" b="1" i="1"/>
                            <m:t>𝒔</m:t>
                          </m:r>
                        </m:sub>
                      </m:sSub>
                    </m:oMath>
                  </m:oMathPara>
                </a14:m>
                <a:endParaRPr lang="en-US" sz="1800" dirty="0"/>
              </a:p>
              <a:p>
                <a:pPr marL="0" indent="0">
                  <a:lnSpc>
                    <a:spcPct val="150000"/>
                  </a:lnSpc>
                  <a:buNone/>
                </a:pPr>
                <a14:m>
                  <m:oMathPara xmlns:m="http://schemas.openxmlformats.org/officeDocument/2006/math">
                    <m:oMathParaPr>
                      <m:jc m:val="centerGroup"/>
                    </m:oMathParaPr>
                    <m:oMath xmlns:m="http://schemas.openxmlformats.org/officeDocument/2006/math">
                      <m:r>
                        <a:rPr lang="es-EC" sz="1800" i="1"/>
                        <m:t>𝐵𝑎𝑙𝑎𝑠𝑡𝑜</m:t>
                      </m:r>
                      <m:r>
                        <a:rPr lang="es-EC" sz="1800" i="1"/>
                        <m:t>=120∗10</m:t>
                      </m:r>
                    </m:oMath>
                  </m:oMathPara>
                </a14:m>
                <a:endParaRPr lang="en-US" sz="1800" dirty="0"/>
              </a:p>
              <a:p>
                <a:pPr marL="0" indent="0">
                  <a:lnSpc>
                    <a:spcPct val="150000"/>
                  </a:lnSpc>
                  <a:buNone/>
                </a:pPr>
                <a14:m>
                  <m:oMathPara xmlns:m="http://schemas.openxmlformats.org/officeDocument/2006/math">
                    <m:oMathParaPr>
                      <m:jc m:val="centerGroup"/>
                    </m:oMathParaPr>
                    <m:oMath xmlns:m="http://schemas.openxmlformats.org/officeDocument/2006/math">
                      <m:r>
                        <a:rPr lang="es-EC" sz="1800" i="1"/>
                        <m:t>𝐵𝑎𝑙𝑎𝑠𝑡𝑜</m:t>
                      </m:r>
                      <m:r>
                        <a:rPr lang="es-EC" sz="1800" i="1"/>
                        <m:t>=1200</m:t>
                      </m:r>
                    </m:oMath>
                  </m:oMathPara>
                </a14:m>
                <a:endParaRPr lang="en-US" sz="1800" dirty="0"/>
              </a:p>
              <a:p>
                <a:endParaRPr lang="en-US" dirty="0"/>
              </a:p>
            </p:txBody>
          </p:sp>
        </mc:Choice>
        <mc:Fallback>
          <p:sp>
            <p:nvSpPr>
              <p:cNvPr id="6" name="Content Placeholder 5"/>
              <p:cNvSpPr>
                <a:spLocks noGrp="1" noRot="1" noChangeAspect="1" noMove="1" noResize="1" noEditPoints="1" noAdjustHandles="1" noChangeArrowheads="1" noChangeShapeType="1" noTextEdit="1"/>
              </p:cNvSpPr>
              <p:nvPr>
                <p:ph sz="quarter" idx="4"/>
              </p:nvPr>
            </p:nvSpPr>
            <p:spPr>
              <a:xfrm>
                <a:off x="6172202" y="2075582"/>
                <a:ext cx="5183188" cy="3684588"/>
              </a:xfrm>
              <a:blipFill rotWithShape="0">
                <a:blip r:embed="rId2"/>
                <a:stretch>
                  <a:fillRect/>
                </a:stretch>
              </a:blipFill>
            </p:spPr>
            <p:txBody>
              <a:bodyPr/>
              <a:lstStyle/>
              <a:p>
                <a:r>
                  <a:rPr lang="en-US">
                    <a:noFill/>
                  </a:rPr>
                  <a:t> </a:t>
                </a:r>
              </a:p>
            </p:txBody>
          </p:sp>
        </mc:Fallback>
      </mc:AlternateContent>
      <p:pic>
        <p:nvPicPr>
          <p:cNvPr id="7" name="Imagen 566"/>
          <p:cNvPicPr>
            <a:picLocks noGrp="1"/>
          </p:cNvPicPr>
          <p:nvPr>
            <p:ph sz="half" idx="2"/>
          </p:nvPr>
        </p:nvPicPr>
        <p:blipFill>
          <a:blip r:embed="rId3"/>
          <a:stretch>
            <a:fillRect/>
          </a:stretch>
        </p:blipFill>
        <p:spPr>
          <a:xfrm>
            <a:off x="839789" y="2329825"/>
            <a:ext cx="5157787" cy="2206288"/>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538690871"/>
              </p:ext>
            </p:extLst>
          </p:nvPr>
        </p:nvGraphicFramePr>
        <p:xfrm>
          <a:off x="7188199" y="3761611"/>
          <a:ext cx="3050309" cy="1724788"/>
        </p:xfrm>
        <a:graphic>
          <a:graphicData uri="http://schemas.openxmlformats.org/drawingml/2006/table">
            <a:tbl>
              <a:tblPr firstRow="1" firstCol="1" bandRow="1"/>
              <a:tblGrid>
                <a:gridCol w="912659"/>
                <a:gridCol w="1047327"/>
                <a:gridCol w="1090323"/>
              </a:tblGrid>
              <a:tr h="431197">
                <a:tc gridSpan="3">
                  <a:txBody>
                    <a:bodyPr/>
                    <a:lstStyle/>
                    <a:p>
                      <a:pPr algn="ctr">
                        <a:lnSpc>
                          <a:spcPct val="150000"/>
                        </a:lnSpc>
                        <a:spcAft>
                          <a:spcPts val="0"/>
                        </a:spcAft>
                      </a:pPr>
                      <a:r>
                        <a:rPr lang="es-EC" sz="1100" b="1" dirty="0">
                          <a:solidFill>
                            <a:srgbClr val="000000"/>
                          </a:solidFill>
                          <a:effectLst/>
                          <a:latin typeface="Arial" charset="0"/>
                          <a:ea typeface="Times New Roman" charset="0"/>
                          <a:cs typeface="Arial" charset="0"/>
                        </a:rPr>
                        <a:t>Codificación para el programa</a:t>
                      </a:r>
                      <a:endParaRPr lang="en-US" sz="1200" dirty="0">
                        <a:effectLst/>
                        <a:latin typeface="Arial" charset="0"/>
                        <a:ea typeface="Gulim" charset="-127"/>
                        <a:cs typeface="Times New Roman"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US"/>
                    </a:p>
                  </a:txBody>
                  <a:tcPr/>
                </a:tc>
                <a:tc hMerge="1">
                  <a:txBody>
                    <a:bodyPr/>
                    <a:lstStyle/>
                    <a:p>
                      <a:endParaRPr lang="en-US"/>
                    </a:p>
                  </a:txBody>
                  <a:tcPr/>
                </a:tc>
              </a:tr>
              <a:tr h="431197">
                <a:tc>
                  <a:txBody>
                    <a:bodyPr/>
                    <a:lstStyle/>
                    <a:p>
                      <a:pPr algn="ctr">
                        <a:lnSpc>
                          <a:spcPct val="150000"/>
                        </a:lnSpc>
                        <a:spcAft>
                          <a:spcPts val="0"/>
                        </a:spcAft>
                      </a:pPr>
                      <a:r>
                        <a:rPr lang="es-EC" sz="1100" b="1">
                          <a:solidFill>
                            <a:srgbClr val="000000"/>
                          </a:solidFill>
                          <a:effectLst/>
                          <a:latin typeface="Arial" charset="0"/>
                          <a:ea typeface="Times New Roman" charset="0"/>
                          <a:cs typeface="Arial" charset="0"/>
                        </a:rPr>
                        <a:t>NT</a:t>
                      </a:r>
                      <a:endParaRPr lang="en-US" sz="1200">
                        <a:effectLst/>
                        <a:latin typeface="Arial" charset="0"/>
                        <a:ea typeface="Gulim" charset="-127"/>
                        <a:cs typeface="Times New Roman"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Times New Roman" charset="0"/>
                          <a:cs typeface="Arial" charset="0"/>
                        </a:rPr>
                        <a:t>4</a:t>
                      </a:r>
                      <a:endParaRPr lang="en-US" sz="1200" dirty="0">
                        <a:effectLst/>
                        <a:latin typeface="Arial" charset="0"/>
                        <a:ea typeface="Gulim" charset="-127"/>
                        <a:cs typeface="Times New Roman"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Times New Roman" charset="0"/>
                          <a:cs typeface="Arial" charset="0"/>
                        </a:rPr>
                        <a:t>unidades</a:t>
                      </a:r>
                      <a:endParaRPr lang="en-US" sz="1200" dirty="0">
                        <a:effectLst/>
                        <a:latin typeface="Arial" charset="0"/>
                        <a:ea typeface="Gulim" charset="-127"/>
                        <a:cs typeface="Times New Roman"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31197">
                <a:tc>
                  <a:txBody>
                    <a:bodyPr/>
                    <a:lstStyle/>
                    <a:p>
                      <a:pPr algn="ctr">
                        <a:lnSpc>
                          <a:spcPct val="150000"/>
                        </a:lnSpc>
                        <a:spcAft>
                          <a:spcPts val="0"/>
                        </a:spcAft>
                      </a:pPr>
                      <a:r>
                        <a:rPr lang="es-EC" sz="1100" b="1">
                          <a:solidFill>
                            <a:srgbClr val="000000"/>
                          </a:solidFill>
                          <a:effectLst/>
                          <a:latin typeface="Arial" charset="0"/>
                          <a:ea typeface="Times New Roman" charset="0"/>
                          <a:cs typeface="Arial" charset="0"/>
                        </a:rPr>
                        <a:t>Ec</a:t>
                      </a:r>
                      <a:endParaRPr lang="en-US" sz="1200">
                        <a:effectLst/>
                        <a:latin typeface="Arial" charset="0"/>
                        <a:ea typeface="Gulim" charset="-127"/>
                        <a:cs typeface="Times New Roman"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Times New Roman" charset="0"/>
                          <a:cs typeface="Arial" charset="0"/>
                        </a:rPr>
                        <a:t>2150000</a:t>
                      </a:r>
                      <a:endParaRPr lang="en-US" sz="1200">
                        <a:effectLst/>
                        <a:latin typeface="Arial" charset="0"/>
                        <a:ea typeface="Gulim" charset="-127"/>
                        <a:cs typeface="Times New Roman"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Times New Roman" charset="0"/>
                          <a:cs typeface="Arial" charset="0"/>
                        </a:rPr>
                        <a:t>T/m</a:t>
                      </a:r>
                      <a:r>
                        <a:rPr lang="es-EC" sz="1100" baseline="30000" dirty="0">
                          <a:solidFill>
                            <a:srgbClr val="000000"/>
                          </a:solidFill>
                          <a:effectLst/>
                          <a:latin typeface="Arial" charset="0"/>
                          <a:ea typeface="Times New Roman" charset="0"/>
                          <a:cs typeface="Arial" charset="0"/>
                        </a:rPr>
                        <a:t>2</a:t>
                      </a:r>
                      <a:endParaRPr lang="en-US" sz="1200" dirty="0">
                        <a:effectLst/>
                        <a:latin typeface="Arial" charset="0"/>
                        <a:ea typeface="Gulim" charset="-127"/>
                        <a:cs typeface="Times New Roman"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31197">
                <a:tc>
                  <a:txBody>
                    <a:bodyPr/>
                    <a:lstStyle/>
                    <a:p>
                      <a:pPr algn="ctr">
                        <a:lnSpc>
                          <a:spcPct val="150000"/>
                        </a:lnSpc>
                        <a:spcAft>
                          <a:spcPts val="0"/>
                        </a:spcAft>
                      </a:pPr>
                      <a:r>
                        <a:rPr lang="es-EC" sz="1100" b="1">
                          <a:solidFill>
                            <a:srgbClr val="000000"/>
                          </a:solidFill>
                          <a:effectLst/>
                          <a:latin typeface="Arial" charset="0"/>
                          <a:ea typeface="Times New Roman" charset="0"/>
                          <a:cs typeface="Arial" charset="0"/>
                        </a:rPr>
                        <a:t>Balasto</a:t>
                      </a:r>
                      <a:endParaRPr lang="en-US" sz="1200">
                        <a:effectLst/>
                        <a:latin typeface="Arial" charset="0"/>
                        <a:ea typeface="Gulim" charset="-127"/>
                        <a:cs typeface="Times New Roman"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Times New Roman" charset="0"/>
                          <a:cs typeface="Arial" charset="0"/>
                        </a:rPr>
                        <a:t>1200</a:t>
                      </a:r>
                      <a:endParaRPr lang="en-US" sz="1200">
                        <a:effectLst/>
                        <a:latin typeface="Arial" charset="0"/>
                        <a:ea typeface="Gulim" charset="-127"/>
                        <a:cs typeface="Times New Roman"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Times New Roman" charset="0"/>
                          <a:cs typeface="Arial" charset="0"/>
                        </a:rPr>
                        <a:t>T/m</a:t>
                      </a:r>
                      <a:r>
                        <a:rPr lang="es-EC" sz="1100" baseline="30000" dirty="0">
                          <a:solidFill>
                            <a:srgbClr val="000000"/>
                          </a:solidFill>
                          <a:effectLst/>
                          <a:latin typeface="Arial" charset="0"/>
                          <a:ea typeface="Times New Roman" charset="0"/>
                          <a:cs typeface="Arial" charset="0"/>
                        </a:rPr>
                        <a:t>3</a:t>
                      </a:r>
                      <a:endParaRPr lang="en-US" sz="1200" dirty="0">
                        <a:effectLst/>
                        <a:latin typeface="Arial" charset="0"/>
                        <a:ea typeface="Gulim" charset="-127"/>
                        <a:cs typeface="Times New Roman"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0"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6"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7"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129</a:t>
            </a:r>
            <a:endParaRPr lang="es-ES" sz="2400" dirty="0">
              <a:ln>
                <a:solidFill>
                  <a:schemeClr val="tx1"/>
                </a:solidFill>
              </a:ln>
            </a:endParaRPr>
          </a:p>
        </p:txBody>
      </p:sp>
    </p:spTree>
    <p:extLst>
      <p:ext uri="{BB962C8B-B14F-4D97-AF65-F5344CB8AC3E}">
        <p14:creationId xmlns:p14="http://schemas.microsoft.com/office/powerpoint/2010/main" val="908564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2768" y="134912"/>
            <a:ext cx="6350000" cy="584200"/>
          </a:xfrm>
        </p:spPr>
        <p:txBody>
          <a:bodyPr/>
          <a:lstStyle/>
          <a:p>
            <a:r>
              <a:rPr lang="en-US" smtClean="0"/>
              <a:t>VISTA LATERAL DERECHA</a:t>
            </a:r>
            <a:endParaRPr lang="en-US"/>
          </a:p>
        </p:txBody>
      </p:sp>
      <p:pic>
        <p:nvPicPr>
          <p:cNvPr id="4" name="Imagen 5" descr="https://scontent.fuio2-1.fna.fbcdn.net/v/t34.0-12/26694530_1722856767776512_1024541617_n.jpg?oh=9e4487fb78ab44573871af5c29447ab5&amp;oe=5A56244C"/>
          <p:cNvPicPr/>
          <p:nvPr/>
        </p:nvPicPr>
        <p:blipFill rotWithShape="1">
          <a:blip r:embed="rId2">
            <a:extLst>
              <a:ext uri="{28A0092B-C50C-407E-A947-70E740481C1C}">
                <a14:useLocalDpi xmlns:a14="http://schemas.microsoft.com/office/drawing/2010/main" val="0"/>
              </a:ext>
            </a:extLst>
          </a:blip>
          <a:srcRect t="5109"/>
          <a:stretch/>
        </p:blipFill>
        <p:spPr bwMode="auto">
          <a:xfrm>
            <a:off x="836954" y="1321954"/>
            <a:ext cx="4930093" cy="4003579"/>
          </a:xfrm>
          <a:prstGeom prst="rect">
            <a:avLst/>
          </a:prstGeom>
          <a:noFill/>
          <a:ln>
            <a:noFill/>
          </a:ln>
          <a:extLst>
            <a:ext uri="{53640926-AAD7-44D8-BBD7-CCE9431645EC}">
              <a14:shadowObscured xmlns:a14="http://schemas.microsoft.com/office/drawing/2010/main"/>
            </a:ext>
          </a:extLst>
        </p:spPr>
      </p:pic>
      <p:pic>
        <p:nvPicPr>
          <p:cNvPr id="5" name="Imagen 6"/>
          <p:cNvPicPr/>
          <p:nvPr/>
        </p:nvPicPr>
        <p:blipFill rotWithShape="1">
          <a:blip r:embed="rId3"/>
          <a:srcRect t="474"/>
          <a:stretch/>
        </p:blipFill>
        <p:spPr bwMode="auto">
          <a:xfrm>
            <a:off x="6111821" y="1321954"/>
            <a:ext cx="5520545" cy="4003579"/>
          </a:xfrm>
          <a:prstGeom prst="rect">
            <a:avLst/>
          </a:prstGeom>
          <a:ln>
            <a:noFill/>
          </a:ln>
          <a:extLst>
            <a:ext uri="{53640926-AAD7-44D8-BBD7-CCE9431645EC}">
              <a14:shadowObscured xmlns:a14="http://schemas.microsoft.com/office/drawing/2010/main"/>
            </a:ext>
          </a:extLst>
        </p:spPr>
      </p:pic>
      <p:sp>
        <p:nvSpPr>
          <p:cNvPr id="6" name="3 Flecha a la derecha con muesca"/>
          <p:cNvSpPr/>
          <p:nvPr/>
        </p:nvSpPr>
        <p:spPr>
          <a:xfrm>
            <a:off x="8645116" y="627357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7339772" y="6326581"/>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RESTAURACION  (MUROS DE CORTE)</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5719458" y="624707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4192328" y="6273576"/>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2659663" y="6286828"/>
            <a:ext cx="17497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3. FUNDAMENTACIÓN TEORICA</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1296623" y="6273576"/>
            <a:ext cx="157682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2" name="3 Flecha a la derecha con muesca"/>
          <p:cNvSpPr/>
          <p:nvPr/>
        </p:nvSpPr>
        <p:spPr>
          <a:xfrm>
            <a:off x="1" y="6353086"/>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3"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13</a:t>
            </a:r>
            <a:endParaRPr lang="es-ES" sz="2400" dirty="0">
              <a:ln>
                <a:solidFill>
                  <a:schemeClr val="tx1"/>
                </a:solidFill>
              </a:ln>
            </a:endParaRPr>
          </a:p>
        </p:txBody>
      </p:sp>
    </p:spTree>
    <p:extLst>
      <p:ext uri="{BB962C8B-B14F-4D97-AF65-F5344CB8AC3E}">
        <p14:creationId xmlns:p14="http://schemas.microsoft.com/office/powerpoint/2010/main" val="7087461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2080" y="917432"/>
            <a:ext cx="5157787" cy="823912"/>
          </a:xfrm>
        </p:spPr>
        <p:txBody>
          <a:bodyPr/>
          <a:lstStyle/>
          <a:p>
            <a:r>
              <a:rPr lang="es-EC" i="1" dirty="0"/>
              <a:t>Características geométricas de los tramos</a:t>
            </a:r>
            <a:r>
              <a:rPr lang="en-US" dirty="0"/>
              <a:t> </a:t>
            </a:r>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1148063133"/>
              </p:ext>
            </p:extLst>
          </p:nvPr>
        </p:nvGraphicFramePr>
        <p:xfrm>
          <a:off x="609601" y="2093119"/>
          <a:ext cx="5029199" cy="2312628"/>
        </p:xfrm>
        <a:graphic>
          <a:graphicData uri="http://schemas.openxmlformats.org/drawingml/2006/table">
            <a:tbl>
              <a:tblPr firstRow="1" firstCol="1" bandRow="1"/>
              <a:tblGrid>
                <a:gridCol w="666870"/>
                <a:gridCol w="1063817"/>
                <a:gridCol w="984428"/>
                <a:gridCol w="1000307"/>
                <a:gridCol w="1313777"/>
              </a:tblGrid>
              <a:tr h="385438">
                <a:tc gridSpan="5">
                  <a:txBody>
                    <a:bodyPr/>
                    <a:lstStyle/>
                    <a:p>
                      <a:pPr algn="ctr">
                        <a:lnSpc>
                          <a:spcPct val="150000"/>
                        </a:lnSpc>
                        <a:spcAft>
                          <a:spcPts val="0"/>
                        </a:spcAft>
                      </a:pPr>
                      <a:r>
                        <a:rPr lang="es-EC" sz="1400" b="1" dirty="0">
                          <a:solidFill>
                            <a:srgbClr val="000000"/>
                          </a:solidFill>
                          <a:effectLst/>
                          <a:latin typeface="Arial" charset="0"/>
                          <a:ea typeface="Times New Roman" charset="0"/>
                          <a:cs typeface="Arial" charset="0"/>
                        </a:rPr>
                        <a:t>Para el número de tramos</a:t>
                      </a:r>
                      <a:endParaRPr lang="en-US" sz="16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85438">
                <a:tc>
                  <a:txBody>
                    <a:bodyPr/>
                    <a:lstStyle/>
                    <a:p>
                      <a:pPr algn="ctr">
                        <a:lnSpc>
                          <a:spcPct val="150000"/>
                        </a:lnSpc>
                        <a:spcAft>
                          <a:spcPts val="0"/>
                        </a:spcAft>
                      </a:pPr>
                      <a:r>
                        <a:rPr lang="es-EC" sz="1400" dirty="0">
                          <a:solidFill>
                            <a:srgbClr val="000000"/>
                          </a:solidFill>
                          <a:effectLst/>
                          <a:latin typeface="Arial" charset="0"/>
                          <a:ea typeface="Times New Roman" charset="0"/>
                          <a:cs typeface="Arial" charset="0"/>
                        </a:rPr>
                        <a:t> </a:t>
                      </a:r>
                      <a:endParaRPr lang="en-US" sz="16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400" b="1" dirty="0">
                          <a:solidFill>
                            <a:srgbClr val="000000"/>
                          </a:solidFill>
                          <a:effectLst/>
                          <a:latin typeface="Arial" charset="0"/>
                          <a:ea typeface="Times New Roman" charset="0"/>
                          <a:cs typeface="Arial" charset="0"/>
                        </a:rPr>
                        <a:t>I (m</a:t>
                      </a:r>
                      <a:r>
                        <a:rPr lang="es-EC" sz="1400" b="1" baseline="30000" dirty="0">
                          <a:solidFill>
                            <a:srgbClr val="000000"/>
                          </a:solidFill>
                          <a:effectLst/>
                          <a:latin typeface="Arial" charset="0"/>
                          <a:ea typeface="Times New Roman" charset="0"/>
                          <a:cs typeface="Arial" charset="0"/>
                        </a:rPr>
                        <a:t>4</a:t>
                      </a:r>
                      <a:r>
                        <a:rPr lang="es-EC" sz="1400" b="1" dirty="0">
                          <a:solidFill>
                            <a:srgbClr val="000000"/>
                          </a:solidFill>
                          <a:effectLst/>
                          <a:latin typeface="Arial" charset="0"/>
                          <a:ea typeface="Times New Roman" charset="0"/>
                          <a:cs typeface="Arial" charset="0"/>
                        </a:rPr>
                        <a:t>)</a:t>
                      </a:r>
                      <a:endParaRPr lang="en-US" sz="16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400" b="1" dirty="0">
                          <a:solidFill>
                            <a:srgbClr val="000000"/>
                          </a:solidFill>
                          <a:effectLst/>
                          <a:latin typeface="Arial" charset="0"/>
                          <a:ea typeface="Times New Roman" charset="0"/>
                          <a:cs typeface="Arial" charset="0"/>
                        </a:rPr>
                        <a:t>B (m)</a:t>
                      </a:r>
                      <a:endParaRPr lang="en-US" sz="16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400" b="1">
                          <a:solidFill>
                            <a:srgbClr val="000000"/>
                          </a:solidFill>
                          <a:effectLst/>
                          <a:latin typeface="Arial" charset="0"/>
                          <a:ea typeface="Times New Roman" charset="0"/>
                          <a:cs typeface="Arial" charset="0"/>
                        </a:rPr>
                        <a:t>L (m)</a:t>
                      </a:r>
                      <a:endParaRPr lang="en-US" sz="16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400" b="1" dirty="0">
                          <a:solidFill>
                            <a:srgbClr val="000000"/>
                          </a:solidFill>
                          <a:effectLst/>
                          <a:latin typeface="Arial" charset="0"/>
                          <a:ea typeface="Times New Roman" charset="0"/>
                          <a:cs typeface="Arial" charset="0"/>
                        </a:rPr>
                        <a:t>Balasto (T/m</a:t>
                      </a:r>
                      <a:r>
                        <a:rPr lang="es-EC" sz="1400" b="1" baseline="30000" dirty="0">
                          <a:solidFill>
                            <a:srgbClr val="000000"/>
                          </a:solidFill>
                          <a:effectLst/>
                          <a:latin typeface="Arial" charset="0"/>
                          <a:ea typeface="Times New Roman" charset="0"/>
                          <a:cs typeface="Arial" charset="0"/>
                        </a:rPr>
                        <a:t>3)</a:t>
                      </a:r>
                      <a:endParaRPr lang="en-US" sz="16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385438">
                <a:tc>
                  <a:txBody>
                    <a:bodyPr/>
                    <a:lstStyle/>
                    <a:p>
                      <a:pPr algn="ctr">
                        <a:lnSpc>
                          <a:spcPct val="150000"/>
                        </a:lnSpc>
                        <a:spcAft>
                          <a:spcPts val="0"/>
                        </a:spcAft>
                      </a:pPr>
                      <a:r>
                        <a:rPr lang="es-EC" sz="1400" b="1">
                          <a:solidFill>
                            <a:srgbClr val="000000"/>
                          </a:solidFill>
                          <a:effectLst/>
                          <a:latin typeface="Arial" charset="0"/>
                          <a:ea typeface="Times New Roman" charset="0"/>
                          <a:cs typeface="Arial" charset="0"/>
                        </a:rPr>
                        <a:t>1</a:t>
                      </a:r>
                      <a:endParaRPr lang="en-US" sz="16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400" dirty="0">
                          <a:solidFill>
                            <a:srgbClr val="000000"/>
                          </a:solidFill>
                          <a:effectLst/>
                          <a:latin typeface="Arial" charset="0"/>
                          <a:ea typeface="Times New Roman" charset="0"/>
                          <a:cs typeface="Arial" charset="0"/>
                        </a:rPr>
                        <a:t>0.0248</a:t>
                      </a:r>
                      <a:endParaRPr lang="en-US" sz="16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Times New Roman" charset="0"/>
                          <a:cs typeface="Arial" charset="0"/>
                        </a:rPr>
                        <a:t>1.100</a:t>
                      </a:r>
                      <a:endParaRPr lang="en-US" sz="16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Times New Roman" charset="0"/>
                          <a:cs typeface="Arial" charset="0"/>
                        </a:rPr>
                        <a:t>0.350</a:t>
                      </a:r>
                      <a:endParaRPr lang="en-US" sz="16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Times New Roman" charset="0"/>
                          <a:cs typeface="Arial" charset="0"/>
                        </a:rPr>
                        <a:t>1200</a:t>
                      </a:r>
                      <a:endParaRPr lang="en-US" sz="16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85438">
                <a:tc>
                  <a:txBody>
                    <a:bodyPr/>
                    <a:lstStyle/>
                    <a:p>
                      <a:pPr algn="ctr">
                        <a:lnSpc>
                          <a:spcPct val="150000"/>
                        </a:lnSpc>
                        <a:spcAft>
                          <a:spcPts val="0"/>
                        </a:spcAft>
                      </a:pPr>
                      <a:r>
                        <a:rPr lang="es-EC" sz="1400" b="1">
                          <a:solidFill>
                            <a:srgbClr val="000000"/>
                          </a:solidFill>
                          <a:effectLst/>
                          <a:latin typeface="Arial" charset="0"/>
                          <a:ea typeface="Times New Roman" charset="0"/>
                          <a:cs typeface="Arial" charset="0"/>
                        </a:rPr>
                        <a:t>2</a:t>
                      </a:r>
                      <a:endParaRPr lang="en-US" sz="16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400" dirty="0">
                          <a:solidFill>
                            <a:srgbClr val="000000"/>
                          </a:solidFill>
                          <a:effectLst/>
                          <a:latin typeface="Arial" charset="0"/>
                          <a:ea typeface="Times New Roman" charset="0"/>
                          <a:cs typeface="Arial" charset="0"/>
                        </a:rPr>
                        <a:t>0.0248</a:t>
                      </a:r>
                      <a:endParaRPr lang="en-US" sz="16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Times New Roman" charset="0"/>
                          <a:cs typeface="Arial" charset="0"/>
                        </a:rPr>
                        <a:t>1.100</a:t>
                      </a:r>
                      <a:endParaRPr lang="en-US" sz="16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Times New Roman" charset="0"/>
                          <a:cs typeface="Arial" charset="0"/>
                        </a:rPr>
                        <a:t>3.100</a:t>
                      </a:r>
                      <a:endParaRPr lang="en-US" sz="16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Times New Roman" charset="0"/>
                          <a:cs typeface="Arial" charset="0"/>
                        </a:rPr>
                        <a:t>1200</a:t>
                      </a:r>
                      <a:endParaRPr lang="en-US" sz="16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85438">
                <a:tc>
                  <a:txBody>
                    <a:bodyPr/>
                    <a:lstStyle/>
                    <a:p>
                      <a:pPr algn="ctr">
                        <a:lnSpc>
                          <a:spcPct val="150000"/>
                        </a:lnSpc>
                        <a:spcAft>
                          <a:spcPts val="0"/>
                        </a:spcAft>
                      </a:pPr>
                      <a:r>
                        <a:rPr lang="es-EC" sz="1400" b="1">
                          <a:solidFill>
                            <a:srgbClr val="000000"/>
                          </a:solidFill>
                          <a:effectLst/>
                          <a:latin typeface="Arial" charset="0"/>
                          <a:ea typeface="Times New Roman" charset="0"/>
                          <a:cs typeface="Arial" charset="0"/>
                        </a:rPr>
                        <a:t>3</a:t>
                      </a:r>
                      <a:endParaRPr lang="en-US" sz="16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400" dirty="0">
                          <a:solidFill>
                            <a:srgbClr val="000000"/>
                          </a:solidFill>
                          <a:effectLst/>
                          <a:latin typeface="Arial" charset="0"/>
                          <a:ea typeface="Times New Roman" charset="0"/>
                          <a:cs typeface="Arial" charset="0"/>
                        </a:rPr>
                        <a:t>0.0248</a:t>
                      </a:r>
                      <a:endParaRPr lang="en-US" sz="16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Times New Roman" charset="0"/>
                          <a:cs typeface="Arial" charset="0"/>
                        </a:rPr>
                        <a:t>1.100</a:t>
                      </a:r>
                      <a:endParaRPr lang="en-US" sz="16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Times New Roman" charset="0"/>
                          <a:cs typeface="Arial" charset="0"/>
                        </a:rPr>
                        <a:t>3.400</a:t>
                      </a:r>
                      <a:endParaRPr lang="en-US" sz="16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Times New Roman" charset="0"/>
                          <a:cs typeface="Arial" charset="0"/>
                        </a:rPr>
                        <a:t>1200</a:t>
                      </a:r>
                      <a:endParaRPr lang="en-US" sz="16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85438">
                <a:tc>
                  <a:txBody>
                    <a:bodyPr/>
                    <a:lstStyle/>
                    <a:p>
                      <a:pPr algn="ctr">
                        <a:lnSpc>
                          <a:spcPct val="150000"/>
                        </a:lnSpc>
                        <a:spcAft>
                          <a:spcPts val="0"/>
                        </a:spcAft>
                      </a:pPr>
                      <a:r>
                        <a:rPr lang="es-EC" sz="1400" b="1">
                          <a:solidFill>
                            <a:srgbClr val="000000"/>
                          </a:solidFill>
                          <a:effectLst/>
                          <a:latin typeface="Arial" charset="0"/>
                          <a:ea typeface="Times New Roman" charset="0"/>
                          <a:cs typeface="Arial" charset="0"/>
                        </a:rPr>
                        <a:t>4</a:t>
                      </a:r>
                      <a:endParaRPr lang="en-US" sz="16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400">
                          <a:solidFill>
                            <a:srgbClr val="000000"/>
                          </a:solidFill>
                          <a:effectLst/>
                          <a:latin typeface="Arial" charset="0"/>
                          <a:ea typeface="Times New Roman" charset="0"/>
                          <a:cs typeface="Arial" charset="0"/>
                        </a:rPr>
                        <a:t>0.0248</a:t>
                      </a:r>
                      <a:endParaRPr lang="en-US" sz="16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Times New Roman" charset="0"/>
                          <a:cs typeface="Arial" charset="0"/>
                        </a:rPr>
                        <a:t>1.100</a:t>
                      </a:r>
                      <a:endParaRPr lang="en-US" sz="16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Times New Roman" charset="0"/>
                          <a:cs typeface="Arial" charset="0"/>
                        </a:rPr>
                        <a:t>1.148</a:t>
                      </a:r>
                      <a:endParaRPr lang="en-US" sz="16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Times New Roman" charset="0"/>
                          <a:cs typeface="Arial" charset="0"/>
                        </a:rPr>
                        <a:t>1200</a:t>
                      </a:r>
                      <a:endParaRPr lang="en-US" sz="16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5" name="Text Placeholder 4"/>
          <p:cNvSpPr>
            <a:spLocks noGrp="1"/>
          </p:cNvSpPr>
          <p:nvPr>
            <p:ph type="body" sz="quarter" idx="3"/>
          </p:nvPr>
        </p:nvSpPr>
        <p:spPr>
          <a:xfrm>
            <a:off x="6283039" y="642072"/>
            <a:ext cx="5183188" cy="823912"/>
          </a:xfrm>
        </p:spPr>
        <p:txBody>
          <a:bodyPr vert="horz" lIns="91440" tIns="45720" rIns="91440" bIns="45720" rtlCol="0" anchor="b">
            <a:normAutofit/>
          </a:bodyPr>
          <a:lstStyle/>
          <a:p>
            <a:r>
              <a:rPr lang="es-EC" i="1" dirty="0"/>
              <a:t>Cargas y momentos de los </a:t>
            </a:r>
            <a:r>
              <a:rPr lang="es-EC" i="1" dirty="0"/>
              <a:t>tramos</a:t>
            </a:r>
            <a:endParaRPr lang="en-US" i="1" dirty="0"/>
          </a:p>
        </p:txBody>
      </p:sp>
      <p:graphicFrame>
        <p:nvGraphicFramePr>
          <p:cNvPr id="10" name="Content Placeholder 9"/>
          <p:cNvGraphicFramePr>
            <a:graphicFrameLocks noGrp="1"/>
          </p:cNvGraphicFramePr>
          <p:nvPr>
            <p:ph sz="quarter" idx="4"/>
            <p:extLst>
              <p:ext uri="{D42A27DB-BD31-4B8C-83A1-F6EECF244321}">
                <p14:modId xmlns:p14="http://schemas.microsoft.com/office/powerpoint/2010/main" val="1443520770"/>
              </p:ext>
            </p:extLst>
          </p:nvPr>
        </p:nvGraphicFramePr>
        <p:xfrm>
          <a:off x="7680832" y="1609163"/>
          <a:ext cx="2793203" cy="2062291"/>
        </p:xfrm>
        <a:graphic>
          <a:graphicData uri="http://schemas.openxmlformats.org/drawingml/2006/table">
            <a:tbl>
              <a:tblPr firstRow="1" firstCol="1" bandRow="1"/>
              <a:tblGrid>
                <a:gridCol w="286749"/>
                <a:gridCol w="1072709"/>
                <a:gridCol w="1433745"/>
              </a:tblGrid>
              <a:tr h="294613">
                <a:tc gridSpan="3">
                  <a:txBody>
                    <a:bodyPr/>
                    <a:lstStyle/>
                    <a:p>
                      <a:pPr algn="ctr">
                        <a:lnSpc>
                          <a:spcPct val="150000"/>
                        </a:lnSpc>
                        <a:spcAft>
                          <a:spcPts val="0"/>
                        </a:spcAft>
                      </a:pPr>
                      <a:r>
                        <a:rPr lang="es-EC" sz="1100" b="1">
                          <a:solidFill>
                            <a:srgbClr val="000000"/>
                          </a:solidFill>
                          <a:effectLst/>
                          <a:latin typeface="Arial" charset="0"/>
                          <a:ea typeface="Times New Roman" charset="0"/>
                          <a:cs typeface="Arial" charset="0"/>
                        </a:rPr>
                        <a:t>Para el número de tramos +1</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US"/>
                    </a:p>
                  </a:txBody>
                  <a:tcPr/>
                </a:tc>
                <a:tc hMerge="1">
                  <a:txBody>
                    <a:bodyPr/>
                    <a:lstStyle/>
                    <a:p>
                      <a:endParaRPr lang="en-US"/>
                    </a:p>
                  </a:txBody>
                  <a:tcPr/>
                </a:tc>
              </a:tr>
              <a:tr h="294613">
                <a:tc>
                  <a:txBody>
                    <a:bodyPr/>
                    <a:lstStyle/>
                    <a:p>
                      <a:pPr algn="ctr">
                        <a:lnSpc>
                          <a:spcPct val="150000"/>
                        </a:lnSpc>
                        <a:spcAft>
                          <a:spcPts val="0"/>
                        </a:spcAft>
                      </a:pPr>
                      <a:r>
                        <a:rPr lang="es-EC" sz="1100">
                          <a:solidFill>
                            <a:srgbClr val="000000"/>
                          </a:solidFill>
                          <a:effectLst/>
                          <a:latin typeface="Arial" charset="0"/>
                          <a:ea typeface="Times New Roman" charset="0"/>
                          <a:cs typeface="Arial" charset="0"/>
                        </a:rPr>
                        <a:t> </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100" b="1">
                          <a:solidFill>
                            <a:srgbClr val="000000"/>
                          </a:solidFill>
                          <a:effectLst/>
                          <a:latin typeface="Arial" charset="0"/>
                          <a:ea typeface="Times New Roman" charset="0"/>
                          <a:cs typeface="Arial" charset="0"/>
                        </a:rPr>
                        <a:t>M</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100" b="1">
                          <a:solidFill>
                            <a:srgbClr val="000000"/>
                          </a:solidFill>
                          <a:effectLst/>
                          <a:latin typeface="Arial" charset="0"/>
                          <a:ea typeface="Times New Roman" charset="0"/>
                          <a:cs typeface="Arial" charset="0"/>
                        </a:rPr>
                        <a:t>P</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294613">
                <a:tc>
                  <a:txBody>
                    <a:bodyPr/>
                    <a:lstStyle/>
                    <a:p>
                      <a:pPr algn="ctr">
                        <a:lnSpc>
                          <a:spcPct val="150000"/>
                        </a:lnSpc>
                        <a:spcAft>
                          <a:spcPts val="0"/>
                        </a:spcAft>
                      </a:pPr>
                      <a:r>
                        <a:rPr lang="es-EC" sz="1100" b="1">
                          <a:solidFill>
                            <a:srgbClr val="000000"/>
                          </a:solidFill>
                          <a:effectLst/>
                          <a:latin typeface="Arial" charset="0"/>
                          <a:ea typeface="Times New Roman" charset="0"/>
                          <a:cs typeface="Arial" charset="0"/>
                        </a:rPr>
                        <a:t>1</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100">
                          <a:solidFill>
                            <a:srgbClr val="000000"/>
                          </a:solidFill>
                          <a:effectLst/>
                          <a:latin typeface="Arial" charset="0"/>
                          <a:ea typeface="Times New Roman" charset="0"/>
                          <a:cs typeface="Arial" charset="0"/>
                        </a:rPr>
                        <a:t>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Times New Roman" charset="0"/>
                          <a:cs typeface="Arial" charset="0"/>
                        </a:rPr>
                        <a:t>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94613">
                <a:tc>
                  <a:txBody>
                    <a:bodyPr/>
                    <a:lstStyle/>
                    <a:p>
                      <a:pPr algn="ctr">
                        <a:lnSpc>
                          <a:spcPct val="150000"/>
                        </a:lnSpc>
                        <a:spcAft>
                          <a:spcPts val="0"/>
                        </a:spcAft>
                      </a:pPr>
                      <a:r>
                        <a:rPr lang="es-EC" sz="1100" b="1">
                          <a:solidFill>
                            <a:srgbClr val="000000"/>
                          </a:solidFill>
                          <a:effectLst/>
                          <a:latin typeface="Arial" charset="0"/>
                          <a:ea typeface="Times New Roman" charset="0"/>
                          <a:cs typeface="Arial" charset="0"/>
                        </a:rPr>
                        <a:t>2</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100">
                          <a:solidFill>
                            <a:srgbClr val="000000"/>
                          </a:solidFill>
                          <a:effectLst/>
                          <a:latin typeface="Arial" charset="0"/>
                          <a:ea typeface="Times New Roman" charset="0"/>
                          <a:cs typeface="Arial" charset="0"/>
                        </a:rPr>
                        <a:t>5.263</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Times New Roman" charset="0"/>
                          <a:cs typeface="Arial" charset="0"/>
                        </a:rPr>
                        <a:t>-18.845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94613">
                <a:tc>
                  <a:txBody>
                    <a:bodyPr/>
                    <a:lstStyle/>
                    <a:p>
                      <a:pPr algn="ctr">
                        <a:lnSpc>
                          <a:spcPct val="150000"/>
                        </a:lnSpc>
                        <a:spcAft>
                          <a:spcPts val="0"/>
                        </a:spcAft>
                      </a:pPr>
                      <a:r>
                        <a:rPr lang="es-EC" sz="1100" b="1">
                          <a:solidFill>
                            <a:srgbClr val="000000"/>
                          </a:solidFill>
                          <a:effectLst/>
                          <a:latin typeface="Arial" charset="0"/>
                          <a:ea typeface="Times New Roman" charset="0"/>
                          <a:cs typeface="Arial" charset="0"/>
                        </a:rPr>
                        <a:t>3</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100">
                          <a:solidFill>
                            <a:srgbClr val="000000"/>
                          </a:solidFill>
                          <a:effectLst/>
                          <a:latin typeface="Arial" charset="0"/>
                          <a:ea typeface="Times New Roman" charset="0"/>
                          <a:cs typeface="Arial" charset="0"/>
                        </a:rPr>
                        <a:t>5.330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Times New Roman" charset="0"/>
                          <a:cs typeface="Arial" charset="0"/>
                        </a:rPr>
                        <a:t>-21.087</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94613">
                <a:tc>
                  <a:txBody>
                    <a:bodyPr/>
                    <a:lstStyle/>
                    <a:p>
                      <a:pPr algn="ctr">
                        <a:lnSpc>
                          <a:spcPct val="150000"/>
                        </a:lnSpc>
                        <a:spcAft>
                          <a:spcPts val="0"/>
                        </a:spcAft>
                      </a:pPr>
                      <a:r>
                        <a:rPr lang="es-EC" sz="1100" b="1">
                          <a:solidFill>
                            <a:srgbClr val="000000"/>
                          </a:solidFill>
                          <a:effectLst/>
                          <a:latin typeface="Arial" charset="0"/>
                          <a:ea typeface="Times New Roman" charset="0"/>
                          <a:cs typeface="Arial" charset="0"/>
                        </a:rPr>
                        <a:t>4</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100">
                          <a:solidFill>
                            <a:srgbClr val="000000"/>
                          </a:solidFill>
                          <a:effectLst/>
                          <a:latin typeface="Arial" charset="0"/>
                          <a:ea typeface="Times New Roman" charset="0"/>
                          <a:cs typeface="Arial" charset="0"/>
                        </a:rPr>
                        <a:t>5.405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Times New Roman" charset="0"/>
                          <a:cs typeface="Arial" charset="0"/>
                        </a:rPr>
                        <a:t>-22.569</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94613">
                <a:tc>
                  <a:txBody>
                    <a:bodyPr/>
                    <a:lstStyle/>
                    <a:p>
                      <a:pPr algn="ctr">
                        <a:lnSpc>
                          <a:spcPct val="150000"/>
                        </a:lnSpc>
                        <a:spcAft>
                          <a:spcPts val="0"/>
                        </a:spcAft>
                      </a:pPr>
                      <a:r>
                        <a:rPr lang="es-EC" sz="1100" b="1">
                          <a:solidFill>
                            <a:srgbClr val="000000"/>
                          </a:solidFill>
                          <a:effectLst/>
                          <a:latin typeface="Arial" charset="0"/>
                          <a:ea typeface="Times New Roman" charset="0"/>
                          <a:cs typeface="Arial" charset="0"/>
                        </a:rPr>
                        <a:t>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100">
                          <a:solidFill>
                            <a:srgbClr val="000000"/>
                          </a:solidFill>
                          <a:effectLst/>
                          <a:latin typeface="Arial" charset="0"/>
                          <a:ea typeface="Times New Roman" charset="0"/>
                          <a:cs typeface="Arial" charset="0"/>
                        </a:rPr>
                        <a:t>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Times New Roman" charset="0"/>
                          <a:cs typeface="Arial" charset="0"/>
                        </a:rPr>
                        <a:t>0</a:t>
                      </a:r>
                      <a:endParaRPr lang="en-US" sz="12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1" name="Rectangle 10"/>
          <p:cNvSpPr/>
          <p:nvPr/>
        </p:nvSpPr>
        <p:spPr>
          <a:xfrm>
            <a:off x="6102371" y="4006496"/>
            <a:ext cx="5544524" cy="1154675"/>
          </a:xfrm>
          <a:prstGeom prst="rect">
            <a:avLst/>
          </a:prstGeom>
        </p:spPr>
        <p:txBody>
          <a:bodyPr wrap="square">
            <a:spAutoFit/>
          </a:bodyPr>
          <a:lstStyle/>
          <a:p>
            <a:pPr indent="449580" algn="just">
              <a:lnSpc>
                <a:spcPct val="150000"/>
              </a:lnSpc>
              <a:spcAft>
                <a:spcPts val="1000"/>
              </a:spcAft>
            </a:pPr>
            <a:r>
              <a:rPr lang="es-EC" sz="1600" b="1" smtClean="0">
                <a:latin typeface="Arial" charset="0"/>
                <a:ea typeface="Times New Roman" charset="0"/>
                <a:cs typeface="Arial" charset="0"/>
              </a:rPr>
              <a:t>Nota</a:t>
            </a:r>
            <a:r>
              <a:rPr lang="es-EC" sz="1600" b="1" dirty="0">
                <a:latin typeface="Arial" charset="0"/>
                <a:ea typeface="Times New Roman" charset="0"/>
                <a:cs typeface="Arial" charset="0"/>
              </a:rPr>
              <a:t>:</a:t>
            </a:r>
            <a:r>
              <a:rPr lang="es-EC" sz="1600" dirty="0">
                <a:latin typeface="Arial" charset="0"/>
                <a:ea typeface="Times New Roman" charset="0"/>
                <a:cs typeface="Arial" charset="0"/>
              </a:rPr>
              <a:t> Para encontrar los momentos y cortantes máximos utilizamos el programa vigcim versión 22072014, autor Ing.: Jorge Zúñiga Gallegos</a:t>
            </a:r>
            <a:endParaRPr lang="en-US" sz="1600" dirty="0">
              <a:effectLst/>
              <a:latin typeface="Arial" charset="0"/>
              <a:ea typeface="Gulim" charset="-127"/>
              <a:cs typeface="Times New Roman" charset="0"/>
            </a:endParaRPr>
          </a:p>
        </p:txBody>
      </p:sp>
      <p:sp>
        <p:nvSpPr>
          <p:cNvPr id="12"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3"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6"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7"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8"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9"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smtClean="0">
                <a:ln>
                  <a:solidFill>
                    <a:schemeClr val="tx1"/>
                  </a:solidFill>
                </a:ln>
              </a:rPr>
              <a:t>1</a:t>
            </a:r>
            <a:r>
              <a:rPr lang="es-ES" sz="2400" smtClean="0">
                <a:ln>
                  <a:solidFill>
                    <a:schemeClr val="tx1"/>
                  </a:solidFill>
                </a:ln>
              </a:rPr>
              <a:t>30</a:t>
            </a:r>
            <a:endParaRPr lang="es-ES" sz="2400" dirty="0">
              <a:ln>
                <a:solidFill>
                  <a:schemeClr val="tx1"/>
                </a:solidFill>
              </a:ln>
            </a:endParaRPr>
          </a:p>
        </p:txBody>
      </p:sp>
    </p:spTree>
    <p:extLst>
      <p:ext uri="{BB962C8B-B14F-4D97-AF65-F5344CB8AC3E}">
        <p14:creationId xmlns:p14="http://schemas.microsoft.com/office/powerpoint/2010/main" val="142647824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t>
            </a:r>
            <a:r>
              <a:rPr lang="en-US" dirty="0" smtClean="0"/>
              <a:t>igcim</a:t>
            </a:r>
            <a:endParaRPr lang="en-US" dirty="0"/>
          </a:p>
        </p:txBody>
      </p:sp>
      <p:pic>
        <p:nvPicPr>
          <p:cNvPr id="8" name="Imagen 529"/>
          <p:cNvPicPr>
            <a:picLocks noGrp="1"/>
          </p:cNvPicPr>
          <p:nvPr>
            <p:ph sz="half" idx="2"/>
          </p:nvPr>
        </p:nvPicPr>
        <p:blipFill>
          <a:blip r:embed="rId2"/>
          <a:stretch>
            <a:fillRect/>
          </a:stretch>
        </p:blipFill>
        <p:spPr>
          <a:xfrm>
            <a:off x="3779838" y="698572"/>
            <a:ext cx="4635500" cy="2565400"/>
          </a:xfrm>
          <a:prstGeom prst="rect">
            <a:avLst/>
          </a:prstGeom>
        </p:spPr>
      </p:pic>
      <p:pic>
        <p:nvPicPr>
          <p:cNvPr id="9" name="Imagen 544"/>
          <p:cNvPicPr>
            <a:picLocks noGrp="1"/>
          </p:cNvPicPr>
          <p:nvPr>
            <p:ph sz="quarter" idx="4"/>
          </p:nvPr>
        </p:nvPicPr>
        <p:blipFill>
          <a:blip r:embed="rId3"/>
          <a:stretch>
            <a:fillRect/>
          </a:stretch>
        </p:blipFill>
        <p:spPr>
          <a:xfrm>
            <a:off x="4748644" y="3928614"/>
            <a:ext cx="2667000" cy="1778000"/>
          </a:xfrm>
          <a:prstGeom prst="rect">
            <a:avLst/>
          </a:prstGeom>
        </p:spPr>
      </p:pic>
      <p:sp>
        <p:nvSpPr>
          <p:cNvPr id="10" name="Rectangle 9"/>
          <p:cNvSpPr/>
          <p:nvPr/>
        </p:nvSpPr>
        <p:spPr>
          <a:xfrm>
            <a:off x="3963845" y="3244334"/>
            <a:ext cx="4264309" cy="369332"/>
          </a:xfrm>
          <a:prstGeom prst="rect">
            <a:avLst/>
          </a:prstGeom>
        </p:spPr>
        <p:txBody>
          <a:bodyPr wrap="none">
            <a:spAutoFit/>
          </a:bodyPr>
          <a:lstStyle/>
          <a:p>
            <a:r>
              <a:rPr lang="es-EC" b="1" i="1" dirty="0">
                <a:latin typeface="Arial" charset="0"/>
                <a:ea typeface="Gulim" charset="-127"/>
                <a:cs typeface="Times New Roman" charset="0"/>
              </a:rPr>
              <a:t>Ingreso de propiedades geométricas</a:t>
            </a:r>
            <a:r>
              <a:rPr lang="en-US" dirty="0"/>
              <a:t> </a:t>
            </a:r>
          </a:p>
        </p:txBody>
      </p:sp>
      <p:sp>
        <p:nvSpPr>
          <p:cNvPr id="11" name="Rectangle 10"/>
          <p:cNvSpPr/>
          <p:nvPr/>
        </p:nvSpPr>
        <p:spPr>
          <a:xfrm>
            <a:off x="5016216" y="5731304"/>
            <a:ext cx="2159566" cy="369332"/>
          </a:xfrm>
          <a:prstGeom prst="rect">
            <a:avLst/>
          </a:prstGeom>
        </p:spPr>
        <p:txBody>
          <a:bodyPr wrap="none">
            <a:spAutoFit/>
          </a:bodyPr>
          <a:lstStyle/>
          <a:p>
            <a:pPr algn="ctr">
              <a:spcAft>
                <a:spcPts val="1000"/>
              </a:spcAft>
            </a:pPr>
            <a:r>
              <a:rPr lang="es-EC" b="1" i="1" dirty="0">
                <a:latin typeface="Arial" charset="0"/>
                <a:ea typeface="Gulim" charset="-127"/>
                <a:cs typeface="Times New Roman" charset="0"/>
              </a:rPr>
              <a:t>Ingreso de cargas</a:t>
            </a:r>
            <a:endParaRPr lang="en-US" b="1" i="1" dirty="0">
              <a:latin typeface="Arial" charset="0"/>
              <a:ea typeface="Gulim" charset="-127"/>
              <a:cs typeface="Times New Roman" charset="0"/>
            </a:endParaRPr>
          </a:p>
        </p:txBody>
      </p:sp>
      <p:sp>
        <p:nvSpPr>
          <p:cNvPr id="13"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5"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6"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7"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8"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9"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20"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a:t>
            </a:r>
            <a:r>
              <a:rPr lang="es-ES" sz="2400" dirty="0" smtClean="0">
                <a:ln>
                  <a:solidFill>
                    <a:schemeClr val="tx1"/>
                  </a:solidFill>
                </a:ln>
              </a:rPr>
              <a:t>31</a:t>
            </a:r>
            <a:endParaRPr lang="es-ES" sz="2400" dirty="0">
              <a:ln>
                <a:solidFill>
                  <a:schemeClr val="tx1"/>
                </a:solidFill>
              </a:ln>
            </a:endParaRPr>
          </a:p>
        </p:txBody>
      </p:sp>
    </p:spTree>
    <p:extLst>
      <p:ext uri="{BB962C8B-B14F-4D97-AF65-F5344CB8AC3E}">
        <p14:creationId xmlns:p14="http://schemas.microsoft.com/office/powerpoint/2010/main" val="17382486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545"/>
          <p:cNvPicPr>
            <a:picLocks noGrp="1"/>
          </p:cNvPicPr>
          <p:nvPr>
            <p:ph sz="half" idx="2"/>
          </p:nvPr>
        </p:nvPicPr>
        <p:blipFill>
          <a:blip r:embed="rId2"/>
          <a:stretch>
            <a:fillRect/>
          </a:stretch>
        </p:blipFill>
        <p:spPr>
          <a:xfrm>
            <a:off x="2801039" y="684164"/>
            <a:ext cx="6485442" cy="2114454"/>
          </a:xfrm>
          <a:prstGeom prst="rect">
            <a:avLst/>
          </a:prstGeom>
        </p:spPr>
      </p:pic>
      <p:sp>
        <p:nvSpPr>
          <p:cNvPr id="9" name="Rectangle 8"/>
          <p:cNvSpPr/>
          <p:nvPr/>
        </p:nvSpPr>
        <p:spPr>
          <a:xfrm>
            <a:off x="4767736" y="2798618"/>
            <a:ext cx="2659702" cy="369332"/>
          </a:xfrm>
          <a:prstGeom prst="rect">
            <a:avLst/>
          </a:prstGeom>
        </p:spPr>
        <p:txBody>
          <a:bodyPr wrap="none">
            <a:spAutoFit/>
          </a:bodyPr>
          <a:lstStyle/>
          <a:p>
            <a:pPr algn="ctr">
              <a:spcAft>
                <a:spcPts val="1000"/>
              </a:spcAft>
            </a:pPr>
            <a:r>
              <a:rPr lang="es-EC" b="1" i="1" dirty="0">
                <a:latin typeface="Arial" charset="0"/>
                <a:ea typeface="Gulim" charset="-127"/>
                <a:cs typeface="Times New Roman" charset="0"/>
              </a:rPr>
              <a:t>Resultados en tramo 1</a:t>
            </a:r>
            <a:endParaRPr lang="en-US" sz="1100" i="1" dirty="0">
              <a:effectLst/>
              <a:latin typeface="Arial" charset="0"/>
              <a:ea typeface="Gulim" charset="-127"/>
              <a:cs typeface="Times New Roman" charset="0"/>
            </a:endParaRPr>
          </a:p>
        </p:txBody>
      </p:sp>
      <p:pic>
        <p:nvPicPr>
          <p:cNvPr id="11" name="Imagen 569"/>
          <p:cNvPicPr>
            <a:picLocks noGrp="1"/>
          </p:cNvPicPr>
          <p:nvPr>
            <p:ph sz="quarter" idx="4"/>
          </p:nvPr>
        </p:nvPicPr>
        <p:blipFill>
          <a:blip r:embed="rId3"/>
          <a:stretch>
            <a:fillRect/>
          </a:stretch>
        </p:blipFill>
        <p:spPr>
          <a:xfrm>
            <a:off x="2788586" y="3258988"/>
            <a:ext cx="6485441" cy="2023416"/>
          </a:xfrm>
          <a:prstGeom prst="rect">
            <a:avLst/>
          </a:prstGeom>
        </p:spPr>
      </p:pic>
      <p:sp>
        <p:nvSpPr>
          <p:cNvPr id="12" name="Rectangle 11"/>
          <p:cNvSpPr/>
          <p:nvPr/>
        </p:nvSpPr>
        <p:spPr>
          <a:xfrm>
            <a:off x="4741286" y="5558108"/>
            <a:ext cx="2712602" cy="369332"/>
          </a:xfrm>
          <a:prstGeom prst="rect">
            <a:avLst/>
          </a:prstGeom>
        </p:spPr>
        <p:txBody>
          <a:bodyPr wrap="none">
            <a:spAutoFit/>
          </a:bodyPr>
          <a:lstStyle/>
          <a:p>
            <a:r>
              <a:rPr lang="es-EC" b="1" i="1" smtClean="0">
                <a:latin typeface="Arial" charset="0"/>
                <a:ea typeface="Gulim" charset="-127"/>
                <a:cs typeface="Times New Roman" charset="0"/>
              </a:rPr>
              <a:t>Resultados </a:t>
            </a:r>
            <a:r>
              <a:rPr lang="es-EC" b="1" i="1" dirty="0">
                <a:latin typeface="Arial" charset="0"/>
                <a:ea typeface="Gulim" charset="-127"/>
                <a:cs typeface="Times New Roman" charset="0"/>
              </a:rPr>
              <a:t>en tramo 2</a:t>
            </a:r>
            <a:r>
              <a:rPr lang="en-US" dirty="0"/>
              <a:t> </a:t>
            </a:r>
          </a:p>
        </p:txBody>
      </p:sp>
      <p:sp>
        <p:nvSpPr>
          <p:cNvPr id="13"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5"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6"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7"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8"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9"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20"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a:t>
            </a:r>
            <a:r>
              <a:rPr lang="es-ES" sz="2400" dirty="0" smtClean="0">
                <a:ln>
                  <a:solidFill>
                    <a:schemeClr val="tx1"/>
                  </a:solidFill>
                </a:ln>
              </a:rPr>
              <a:t>32</a:t>
            </a:r>
            <a:endParaRPr lang="es-ES" sz="2400" dirty="0">
              <a:ln>
                <a:solidFill>
                  <a:schemeClr val="tx1"/>
                </a:solidFill>
              </a:ln>
            </a:endParaRPr>
          </a:p>
        </p:txBody>
      </p:sp>
    </p:spTree>
    <p:extLst>
      <p:ext uri="{BB962C8B-B14F-4D97-AF65-F5344CB8AC3E}">
        <p14:creationId xmlns:p14="http://schemas.microsoft.com/office/powerpoint/2010/main" val="6479000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68659" y="746774"/>
            <a:ext cx="2659702" cy="369332"/>
          </a:xfrm>
          <a:prstGeom prst="rect">
            <a:avLst/>
          </a:prstGeom>
        </p:spPr>
        <p:txBody>
          <a:bodyPr wrap="none">
            <a:spAutoFit/>
          </a:bodyPr>
          <a:lstStyle/>
          <a:p>
            <a:pPr algn="ctr">
              <a:spcAft>
                <a:spcPts val="1000"/>
              </a:spcAft>
            </a:pPr>
            <a:r>
              <a:rPr lang="es-EC" b="1" i="1" dirty="0">
                <a:latin typeface="Arial" charset="0"/>
                <a:ea typeface="Gulim" charset="-127"/>
                <a:cs typeface="Times New Roman" charset="0"/>
              </a:rPr>
              <a:t>Resultados en tramo </a:t>
            </a:r>
            <a:r>
              <a:rPr lang="es-EC" b="1" i="1" dirty="0" smtClean="0">
                <a:latin typeface="Arial" charset="0"/>
                <a:ea typeface="Gulim" charset="-127"/>
                <a:cs typeface="Times New Roman" charset="0"/>
              </a:rPr>
              <a:t>3</a:t>
            </a:r>
            <a:endParaRPr lang="en-US" sz="1100" i="1" dirty="0">
              <a:effectLst/>
              <a:latin typeface="Arial" charset="0"/>
              <a:ea typeface="Gulim" charset="-127"/>
              <a:cs typeface="Times New Roman" charset="0"/>
            </a:endParaRPr>
          </a:p>
        </p:txBody>
      </p:sp>
      <p:sp>
        <p:nvSpPr>
          <p:cNvPr id="12" name="Rectangle 11"/>
          <p:cNvSpPr/>
          <p:nvPr/>
        </p:nvSpPr>
        <p:spPr>
          <a:xfrm>
            <a:off x="8342209" y="2994346"/>
            <a:ext cx="2712602" cy="369332"/>
          </a:xfrm>
          <a:prstGeom prst="rect">
            <a:avLst/>
          </a:prstGeom>
        </p:spPr>
        <p:txBody>
          <a:bodyPr wrap="none">
            <a:spAutoFit/>
          </a:bodyPr>
          <a:lstStyle/>
          <a:p>
            <a:r>
              <a:rPr lang="es-EC" b="1" i="1" dirty="0" smtClean="0">
                <a:latin typeface="Arial" charset="0"/>
                <a:ea typeface="Gulim" charset="-127"/>
                <a:cs typeface="Times New Roman" charset="0"/>
              </a:rPr>
              <a:t>Resultados </a:t>
            </a:r>
            <a:r>
              <a:rPr lang="es-EC" b="1" i="1" dirty="0">
                <a:latin typeface="Arial" charset="0"/>
                <a:ea typeface="Gulim" charset="-127"/>
                <a:cs typeface="Times New Roman" charset="0"/>
              </a:rPr>
              <a:t>en tramo </a:t>
            </a:r>
            <a:r>
              <a:rPr lang="en-US" b="1" i="1" dirty="0" smtClean="0">
                <a:latin typeface="Arial" charset="0"/>
                <a:ea typeface="Gulim" charset="-127"/>
                <a:cs typeface="Times New Roman" charset="0"/>
              </a:rPr>
              <a:t>4</a:t>
            </a:r>
            <a:endParaRPr lang="en-US" dirty="0"/>
          </a:p>
        </p:txBody>
      </p:sp>
      <p:pic>
        <p:nvPicPr>
          <p:cNvPr id="8" name="Imagen 570"/>
          <p:cNvPicPr/>
          <p:nvPr/>
        </p:nvPicPr>
        <p:blipFill>
          <a:blip r:embed="rId2"/>
          <a:stretch>
            <a:fillRect/>
          </a:stretch>
        </p:blipFill>
        <p:spPr>
          <a:xfrm>
            <a:off x="1112185" y="315909"/>
            <a:ext cx="6485441" cy="1967345"/>
          </a:xfrm>
          <a:prstGeom prst="rect">
            <a:avLst/>
          </a:prstGeom>
        </p:spPr>
      </p:pic>
      <p:pic>
        <p:nvPicPr>
          <p:cNvPr id="10" name="Imagen 571"/>
          <p:cNvPicPr/>
          <p:nvPr/>
        </p:nvPicPr>
        <p:blipFill>
          <a:blip r:embed="rId3"/>
          <a:stretch>
            <a:fillRect/>
          </a:stretch>
        </p:blipFill>
        <p:spPr>
          <a:xfrm>
            <a:off x="1112185" y="2411424"/>
            <a:ext cx="6485441" cy="1904508"/>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1112185" y="4444102"/>
                <a:ext cx="6485441" cy="1769715"/>
              </a:xfrm>
              <a:prstGeom prst="rect">
                <a:avLst/>
              </a:prstGeom>
            </p:spPr>
            <p:txBody>
              <a:bodyPr wrap="square">
                <a:spAutoFit/>
              </a:bodyPr>
              <a:lstStyle/>
              <a:p>
                <a:pPr indent="449580" algn="ctr">
                  <a:lnSpc>
                    <a:spcPct val="150000"/>
                  </a:lnSpc>
                  <a:spcAft>
                    <a:spcPts val="1000"/>
                  </a:spcAft>
                </a:pPr>
                <a:r>
                  <a:rPr lang="es-EC" sz="1400" dirty="0">
                    <a:latin typeface="Arial" charset="0"/>
                    <a:ea typeface="Arial" charset="0"/>
                    <a:cs typeface="Arial" charset="0"/>
                  </a:rPr>
                  <a:t>Obteniendo los siguientes cortantes y momentos máximos en valor absoluto.</a:t>
                </a:r>
                <a:endParaRPr lang="en-US" sz="1400" dirty="0">
                  <a:effectLst/>
                  <a:latin typeface="Arial" charset="0"/>
                  <a:ea typeface="Arial" charset="0"/>
                  <a:cs typeface="Arial" charset="0"/>
                </a:endParaRPr>
              </a:p>
              <a:p>
                <a:pPr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n-US" sz="1400" i="1">
                              <a:effectLst/>
                              <a:latin typeface="Arial" charset="0"/>
                              <a:ea typeface="Arial" charset="0"/>
                              <a:cs typeface="Arial" charset="0"/>
                            </a:rPr>
                          </m:ctrlPr>
                        </m:sSubPr>
                        <m:e>
                          <m:r>
                            <a:rPr lang="es-EC" sz="1400" i="1">
                              <a:effectLst/>
                              <a:latin typeface="Arial" charset="0"/>
                              <a:ea typeface="Arial" charset="0"/>
                              <a:cs typeface="Arial" charset="0"/>
                            </a:rPr>
                            <m:t>𝑀</m:t>
                          </m:r>
                        </m:e>
                        <m:sub>
                          <m:r>
                            <a:rPr lang="es-EC" sz="1400" i="1">
                              <a:effectLst/>
                              <a:latin typeface="Arial" charset="0"/>
                              <a:ea typeface="Arial" charset="0"/>
                              <a:cs typeface="Arial" charset="0"/>
                            </a:rPr>
                            <m:t>𝑚𝑎𝑥</m:t>
                          </m:r>
                        </m:sub>
                      </m:sSub>
                      <m:r>
                        <a:rPr lang="es-EC" sz="1400" i="1">
                          <a:effectLst/>
                          <a:latin typeface="Arial" charset="0"/>
                          <a:ea typeface="Arial" charset="0"/>
                          <a:cs typeface="Arial" charset="0"/>
                        </a:rPr>
                        <m:t>=10.5002 </m:t>
                      </m:r>
                      <m:r>
                        <a:rPr lang="es-EC" sz="1400" i="1">
                          <a:effectLst/>
                          <a:latin typeface="Arial" charset="0"/>
                          <a:ea typeface="Arial" charset="0"/>
                          <a:cs typeface="Arial" charset="0"/>
                        </a:rPr>
                        <m:t>𝑇</m:t>
                      </m:r>
                      <m:r>
                        <a:rPr lang="es-EC" sz="1400" i="1">
                          <a:effectLst/>
                          <a:latin typeface="Arial" charset="0"/>
                          <a:ea typeface="Arial" charset="0"/>
                          <a:cs typeface="Arial" charset="0"/>
                        </a:rPr>
                        <m:t>−</m:t>
                      </m:r>
                      <m:r>
                        <a:rPr lang="es-EC" sz="1400" i="1">
                          <a:effectLst/>
                          <a:latin typeface="Arial" charset="0"/>
                          <a:ea typeface="Arial" charset="0"/>
                          <a:cs typeface="Arial" charset="0"/>
                        </a:rPr>
                        <m:t>𝑚</m:t>
                      </m:r>
                    </m:oMath>
                  </m:oMathPara>
                </a14:m>
                <a:endParaRPr lang="en-US" sz="1400" dirty="0">
                  <a:effectLst/>
                  <a:latin typeface="Arial" charset="0"/>
                  <a:ea typeface="Arial" charset="0"/>
                  <a:cs typeface="Arial" charset="0"/>
                </a:endParaRPr>
              </a:p>
              <a:p>
                <a:pPr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n-US" sz="1400" i="1">
                              <a:effectLst/>
                              <a:latin typeface="Arial" charset="0"/>
                              <a:ea typeface="Arial" charset="0"/>
                              <a:cs typeface="Arial" charset="0"/>
                            </a:rPr>
                          </m:ctrlPr>
                        </m:sSubPr>
                        <m:e>
                          <m:r>
                            <a:rPr lang="es-EC" sz="1400" i="1">
                              <a:effectLst/>
                              <a:latin typeface="Arial" charset="0"/>
                              <a:ea typeface="Arial" charset="0"/>
                              <a:cs typeface="Arial" charset="0"/>
                            </a:rPr>
                            <m:t>𝑉</m:t>
                          </m:r>
                        </m:e>
                        <m:sub>
                          <m:r>
                            <a:rPr lang="es-EC" sz="1400" i="1">
                              <a:effectLst/>
                              <a:latin typeface="Arial" charset="0"/>
                              <a:ea typeface="Arial" charset="0"/>
                              <a:cs typeface="Arial" charset="0"/>
                            </a:rPr>
                            <m:t>𝑚𝑎𝑥</m:t>
                          </m:r>
                        </m:sub>
                      </m:sSub>
                      <m:r>
                        <a:rPr lang="es-EC" sz="1400" i="1">
                          <a:effectLst/>
                          <a:latin typeface="Arial" charset="0"/>
                          <a:ea typeface="Arial" charset="0"/>
                          <a:cs typeface="Arial" charset="0"/>
                        </a:rPr>
                        <m:t>=15.8355 </m:t>
                      </m:r>
                      <m:r>
                        <a:rPr lang="es-EC" sz="1400" i="1">
                          <a:effectLst/>
                          <a:latin typeface="Arial" charset="0"/>
                          <a:ea typeface="Arial" charset="0"/>
                          <a:cs typeface="Arial" charset="0"/>
                        </a:rPr>
                        <m:t>𝑇</m:t>
                      </m:r>
                    </m:oMath>
                  </m:oMathPara>
                </a14:m>
                <a:endParaRPr lang="en-US" sz="1400" dirty="0">
                  <a:effectLst/>
                  <a:latin typeface="Arial" charset="0"/>
                  <a:ea typeface="Arial" charset="0"/>
                  <a:cs typeface="Arial" charset="0"/>
                </a:endParaRPr>
              </a:p>
            </p:txBody>
          </p:sp>
        </mc:Choice>
        <mc:Fallback>
          <p:sp>
            <p:nvSpPr>
              <p:cNvPr id="4" name="Rectangle 3"/>
              <p:cNvSpPr>
                <a:spLocks noRot="1" noChangeAspect="1" noMove="1" noResize="1" noEditPoints="1" noAdjustHandles="1" noChangeArrowheads="1" noChangeShapeType="1" noTextEdit="1"/>
              </p:cNvSpPr>
              <p:nvPr/>
            </p:nvSpPr>
            <p:spPr>
              <a:xfrm>
                <a:off x="1112185" y="4444102"/>
                <a:ext cx="6485441" cy="1769715"/>
              </a:xfrm>
              <a:prstGeom prst="rect">
                <a:avLst/>
              </a:prstGeom>
              <a:blipFill rotWithShape="0">
                <a:blip r:embed="rId4"/>
                <a:stretch>
                  <a:fillRect/>
                </a:stretch>
              </a:blipFill>
            </p:spPr>
            <p:txBody>
              <a:bodyPr/>
              <a:lstStyle/>
              <a:p>
                <a:r>
                  <a:rPr lang="en-US">
                    <a:noFill/>
                  </a:rPr>
                  <a:t> </a:t>
                </a:r>
              </a:p>
            </p:txBody>
          </p:sp>
        </mc:Fallback>
      </mc:AlternateContent>
      <p:sp>
        <p:nvSpPr>
          <p:cNvPr id="13"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5"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6"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7"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8"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9"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20"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a:t>
            </a:r>
            <a:r>
              <a:rPr lang="es-ES" sz="2400" dirty="0" smtClean="0">
                <a:ln>
                  <a:solidFill>
                    <a:schemeClr val="tx1"/>
                  </a:solidFill>
                </a:ln>
              </a:rPr>
              <a:t>33</a:t>
            </a:r>
            <a:endParaRPr lang="es-ES" sz="2400" dirty="0">
              <a:ln>
                <a:solidFill>
                  <a:schemeClr val="tx1"/>
                </a:solidFill>
              </a:ln>
            </a:endParaRPr>
          </a:p>
        </p:txBody>
      </p:sp>
    </p:spTree>
    <p:extLst>
      <p:ext uri="{BB962C8B-B14F-4D97-AF65-F5344CB8AC3E}">
        <p14:creationId xmlns:p14="http://schemas.microsoft.com/office/powerpoint/2010/main" val="54773708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4272539" cy="1325563"/>
          </a:xfrm>
        </p:spPr>
        <p:txBody>
          <a:bodyPr>
            <a:normAutofit/>
          </a:bodyPr>
          <a:lstStyle/>
          <a:p>
            <a:pPr lvl="3"/>
            <a:r>
              <a:rPr lang="es-EC" sz="3600" b="1" dirty="0">
                <a:latin typeface="Arial" charset="0"/>
                <a:ea typeface="Arial" charset="0"/>
                <a:cs typeface="Arial" charset="0"/>
              </a:rPr>
              <a:t>Diseño del alma</a:t>
            </a:r>
            <a:endParaRPr lang="en-US" sz="3600" b="1" dirty="0">
              <a:latin typeface="Arial" charset="0"/>
              <a:ea typeface="Arial" charset="0"/>
              <a:cs typeface="Arial" charset="0"/>
            </a:endParaRPr>
          </a:p>
        </p:txBody>
      </p:sp>
      <p:sp>
        <p:nvSpPr>
          <p:cNvPr id="3" name="Text Placeholder 2"/>
          <p:cNvSpPr>
            <a:spLocks noGrp="1"/>
          </p:cNvSpPr>
          <p:nvPr>
            <p:ph type="body" idx="1"/>
          </p:nvPr>
        </p:nvSpPr>
        <p:spPr>
          <a:xfrm>
            <a:off x="-196271" y="1690692"/>
            <a:ext cx="5157787" cy="510020"/>
          </a:xfrm>
        </p:spPr>
        <p:txBody>
          <a:bodyPr>
            <a:normAutofit/>
          </a:bodyPr>
          <a:lstStyle/>
          <a:p>
            <a:pPr lvl="3"/>
            <a:r>
              <a:rPr lang="es-EC" sz="2400" dirty="0">
                <a:latin typeface="Arial" charset="0"/>
                <a:ea typeface="Arial" charset="0"/>
                <a:cs typeface="Arial" charset="0"/>
              </a:rPr>
              <a:t>Diseño a flexión</a:t>
            </a:r>
            <a:endParaRPr lang="en-US" sz="2400" dirty="0">
              <a:latin typeface="Arial" charset="0"/>
              <a:ea typeface="Arial" charset="0"/>
              <a:cs typeface="Arial" charset="0"/>
            </a:endParaRPr>
          </a:p>
        </p:txBody>
      </p:sp>
      <mc:AlternateContent xmlns:mc="http://schemas.openxmlformats.org/markup-compatibility/2006">
        <mc:Choice xmlns:a14="http://schemas.microsoft.com/office/drawing/2010/main" Requires="a14">
          <p:sp>
            <p:nvSpPr>
              <p:cNvPr id="4" name="Content Placeholder 3"/>
              <p:cNvSpPr>
                <a:spLocks noGrp="1"/>
              </p:cNvSpPr>
              <p:nvPr>
                <p:ph sz="half" idx="2"/>
              </p:nvPr>
            </p:nvSpPr>
            <p:spPr>
              <a:xfrm>
                <a:off x="3144982" y="1330036"/>
                <a:ext cx="8728363" cy="4170219"/>
              </a:xfrm>
            </p:spPr>
            <p:txBody>
              <a:bodyPr anchor="ctr">
                <a:noAutofit/>
              </a:bodyPr>
              <a:lstStyle/>
              <a:p>
                <a:pPr marL="0" indent="0">
                  <a:lnSpc>
                    <a:spcPct val="170000"/>
                  </a:lnSpc>
                  <a:buNone/>
                </a:pPr>
                <a14:m>
                  <m:oMathPara xmlns:m="http://schemas.openxmlformats.org/officeDocument/2006/math">
                    <m:oMathParaPr>
                      <m:jc m:val="centerGroup"/>
                    </m:oMathParaPr>
                    <m:oMath xmlns:m="http://schemas.openxmlformats.org/officeDocument/2006/math">
                      <m:r>
                        <a:rPr lang="es-EC" sz="1400" i="1">
                          <a:latin typeface="Arial" charset="0"/>
                          <a:ea typeface="Arial" charset="0"/>
                          <a:cs typeface="Arial" charset="0"/>
                        </a:rPr>
                        <m:t>𝑀</m:t>
                      </m:r>
                      <m:r>
                        <a:rPr lang="es-EC" sz="1400" i="1">
                          <a:latin typeface="Arial" charset="0"/>
                          <a:ea typeface="Arial" charset="0"/>
                          <a:cs typeface="Arial" charset="0"/>
                        </a:rPr>
                        <m:t>=10.5002 </m:t>
                      </m:r>
                      <m:r>
                        <a:rPr lang="es-EC" sz="1400" i="1">
                          <a:latin typeface="Arial" charset="0"/>
                          <a:ea typeface="Arial" charset="0"/>
                          <a:cs typeface="Arial" charset="0"/>
                        </a:rPr>
                        <m:t>𝑇</m:t>
                      </m:r>
                      <m:r>
                        <a:rPr lang="es-EC" sz="1400" i="1">
                          <a:latin typeface="Arial" charset="0"/>
                          <a:ea typeface="Arial" charset="0"/>
                          <a:cs typeface="Arial" charset="0"/>
                        </a:rPr>
                        <m:t>−</m:t>
                      </m:r>
                      <m:r>
                        <a:rPr lang="es-EC" sz="1400" i="1">
                          <a:latin typeface="Arial" charset="0"/>
                          <a:ea typeface="Arial" charset="0"/>
                          <a:cs typeface="Arial" charset="0"/>
                        </a:rPr>
                        <m:t>𝑚</m:t>
                      </m:r>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sz="1400" b="1" i="1">
                              <a:latin typeface="Arial" charset="0"/>
                              <a:ea typeface="Arial" charset="0"/>
                              <a:cs typeface="Arial" charset="0"/>
                            </a:rPr>
                          </m:ctrlPr>
                        </m:sSubPr>
                        <m:e>
                          <m:r>
                            <a:rPr lang="es-EC" sz="1400" b="1" i="1">
                              <a:latin typeface="Arial" charset="0"/>
                              <a:ea typeface="Arial" charset="0"/>
                              <a:cs typeface="Arial" charset="0"/>
                            </a:rPr>
                            <m:t>𝑴</m:t>
                          </m:r>
                        </m:e>
                        <m:sub>
                          <m:r>
                            <a:rPr lang="es-EC" sz="1400" b="1" i="1">
                              <a:latin typeface="Arial" charset="0"/>
                              <a:ea typeface="Arial" charset="0"/>
                              <a:cs typeface="Arial" charset="0"/>
                            </a:rPr>
                            <m:t>𝒖</m:t>
                          </m:r>
                        </m:sub>
                      </m:sSub>
                      <m:r>
                        <a:rPr lang="es-EC" sz="1400" b="1" i="1">
                          <a:latin typeface="Arial" charset="0"/>
                          <a:ea typeface="Arial" charset="0"/>
                          <a:cs typeface="Arial" charset="0"/>
                        </a:rPr>
                        <m:t>=</m:t>
                      </m:r>
                      <m:sSub>
                        <m:sSubPr>
                          <m:ctrlPr>
                            <a:rPr lang="en-US" sz="1400" b="1" i="1">
                              <a:latin typeface="Arial" charset="0"/>
                              <a:ea typeface="Arial" charset="0"/>
                              <a:cs typeface="Arial" charset="0"/>
                            </a:rPr>
                          </m:ctrlPr>
                        </m:sSubPr>
                        <m:e>
                          <m:r>
                            <a:rPr lang="es-EC" sz="1400" b="1" i="1">
                              <a:latin typeface="Arial" charset="0"/>
                              <a:ea typeface="Arial" charset="0"/>
                              <a:cs typeface="Arial" charset="0"/>
                            </a:rPr>
                            <m:t>𝟏</m:t>
                          </m:r>
                          <m:r>
                            <a:rPr lang="es-EC" sz="1400" b="1" i="1">
                              <a:latin typeface="Arial" charset="0"/>
                              <a:ea typeface="Arial" charset="0"/>
                              <a:cs typeface="Arial" charset="0"/>
                            </a:rPr>
                            <m:t>.</m:t>
                          </m:r>
                          <m:r>
                            <a:rPr lang="es-EC" sz="1400" b="1" i="1">
                              <a:latin typeface="Arial" charset="0"/>
                              <a:ea typeface="Arial" charset="0"/>
                              <a:cs typeface="Arial" charset="0"/>
                            </a:rPr>
                            <m:t>𝟑</m:t>
                          </m:r>
                          <m:r>
                            <a:rPr lang="es-EC" sz="1400" b="1" i="1">
                              <a:latin typeface="Arial" charset="0"/>
                              <a:ea typeface="Arial" charset="0"/>
                              <a:cs typeface="Arial" charset="0"/>
                            </a:rPr>
                            <m:t>∗</m:t>
                          </m:r>
                          <m:r>
                            <a:rPr lang="es-EC" sz="1400" b="1" i="1">
                              <a:latin typeface="Arial" charset="0"/>
                              <a:ea typeface="Arial" charset="0"/>
                              <a:cs typeface="Arial" charset="0"/>
                            </a:rPr>
                            <m:t>𝑴</m:t>
                          </m:r>
                        </m:e>
                        <m:sub>
                          <m:r>
                            <a:rPr lang="es-EC" sz="1400" b="1" i="1">
                              <a:latin typeface="Arial" charset="0"/>
                              <a:ea typeface="Arial" charset="0"/>
                              <a:cs typeface="Arial" charset="0"/>
                            </a:rPr>
                            <m:t>𝒎𝒂𝒙</m:t>
                          </m:r>
                        </m:sub>
                      </m:sSub>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sz="1400" i="1">
                              <a:latin typeface="Arial" charset="0"/>
                              <a:ea typeface="Arial" charset="0"/>
                              <a:cs typeface="Arial" charset="0"/>
                            </a:rPr>
                          </m:ctrlPr>
                        </m:sSubPr>
                        <m:e>
                          <m:r>
                            <a:rPr lang="es-EC" sz="1400" i="1">
                              <a:latin typeface="Arial" charset="0"/>
                              <a:ea typeface="Arial" charset="0"/>
                              <a:cs typeface="Arial" charset="0"/>
                            </a:rPr>
                            <m:t>𝑀</m:t>
                          </m:r>
                        </m:e>
                        <m:sub>
                          <m:r>
                            <a:rPr lang="es-EC" sz="1400" i="1">
                              <a:latin typeface="Arial" charset="0"/>
                              <a:ea typeface="Arial" charset="0"/>
                              <a:cs typeface="Arial" charset="0"/>
                            </a:rPr>
                            <m:t>𝑢</m:t>
                          </m:r>
                        </m:sub>
                      </m:sSub>
                      <m:r>
                        <a:rPr lang="es-EC" sz="1400" i="1">
                          <a:latin typeface="Arial" charset="0"/>
                          <a:ea typeface="Arial" charset="0"/>
                          <a:cs typeface="Arial" charset="0"/>
                        </a:rPr>
                        <m:t>=1.3∗10.5002 </m:t>
                      </m:r>
                      <m:r>
                        <a:rPr lang="es-EC" sz="1400" i="1">
                          <a:latin typeface="Arial" charset="0"/>
                          <a:ea typeface="Arial" charset="0"/>
                          <a:cs typeface="Arial" charset="0"/>
                        </a:rPr>
                        <m:t>𝑇</m:t>
                      </m:r>
                      <m:r>
                        <a:rPr lang="es-EC" sz="1400" i="1">
                          <a:latin typeface="Arial" charset="0"/>
                          <a:ea typeface="Arial" charset="0"/>
                          <a:cs typeface="Arial" charset="0"/>
                        </a:rPr>
                        <m:t>−</m:t>
                      </m:r>
                      <m:r>
                        <a:rPr lang="es-EC" sz="1400" i="1">
                          <a:latin typeface="Arial" charset="0"/>
                          <a:ea typeface="Arial" charset="0"/>
                          <a:cs typeface="Arial" charset="0"/>
                        </a:rPr>
                        <m:t>𝑚</m:t>
                      </m:r>
                      <m:r>
                        <a:rPr lang="es-EC" sz="1400" i="1">
                          <a:latin typeface="Arial" charset="0"/>
                          <a:ea typeface="Arial" charset="0"/>
                          <a:cs typeface="Arial" charset="0"/>
                        </a:rPr>
                        <m:t>=13.65 </m:t>
                      </m:r>
                      <m:r>
                        <a:rPr lang="es-EC" sz="1400" i="1">
                          <a:latin typeface="Arial" charset="0"/>
                          <a:ea typeface="Arial" charset="0"/>
                          <a:cs typeface="Arial" charset="0"/>
                        </a:rPr>
                        <m:t>𝑇</m:t>
                      </m:r>
                      <m:r>
                        <a:rPr lang="es-EC" sz="1400" i="1">
                          <a:latin typeface="Arial" charset="0"/>
                          <a:ea typeface="Arial" charset="0"/>
                          <a:cs typeface="Arial" charset="0"/>
                        </a:rPr>
                        <m:t>−</m:t>
                      </m:r>
                      <m:r>
                        <a:rPr lang="es-EC" sz="1400" i="1">
                          <a:latin typeface="Arial" charset="0"/>
                          <a:ea typeface="Arial" charset="0"/>
                          <a:cs typeface="Arial" charset="0"/>
                        </a:rPr>
                        <m:t>𝑚</m:t>
                      </m:r>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400" i="1">
                          <a:latin typeface="Arial" charset="0"/>
                          <a:ea typeface="Arial" charset="0"/>
                          <a:cs typeface="Arial" charset="0"/>
                        </a:rPr>
                        <m:t>𝑏</m:t>
                      </m:r>
                      <m:r>
                        <a:rPr lang="es-EC" sz="1400" i="1">
                          <a:latin typeface="Arial" charset="0"/>
                          <a:ea typeface="Arial" charset="0"/>
                          <a:cs typeface="Arial" charset="0"/>
                        </a:rPr>
                        <m:t>=0.70 </m:t>
                      </m:r>
                      <m:r>
                        <a:rPr lang="es-EC" sz="1400" i="1">
                          <a:latin typeface="Arial" charset="0"/>
                          <a:ea typeface="Arial" charset="0"/>
                          <a:cs typeface="Arial" charset="0"/>
                        </a:rPr>
                        <m:t>𝑚</m:t>
                      </m:r>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400" i="1">
                          <a:latin typeface="Arial" charset="0"/>
                          <a:ea typeface="Arial" charset="0"/>
                          <a:cs typeface="Arial" charset="0"/>
                        </a:rPr>
                        <m:t>h</m:t>
                      </m:r>
                      <m:r>
                        <a:rPr lang="es-EC" sz="1400" i="1">
                          <a:latin typeface="Arial" charset="0"/>
                          <a:ea typeface="Arial" charset="0"/>
                          <a:cs typeface="Arial" charset="0"/>
                        </a:rPr>
                        <m:t>=0.70 </m:t>
                      </m:r>
                      <m:r>
                        <a:rPr lang="es-EC" sz="1400" i="1">
                          <a:latin typeface="Arial" charset="0"/>
                          <a:ea typeface="Arial" charset="0"/>
                          <a:cs typeface="Arial" charset="0"/>
                        </a:rPr>
                        <m:t>𝑚</m:t>
                      </m:r>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400" i="1">
                          <a:latin typeface="Arial" charset="0"/>
                          <a:ea typeface="Arial" charset="0"/>
                          <a:cs typeface="Arial" charset="0"/>
                        </a:rPr>
                        <m:t>𝑑</m:t>
                      </m:r>
                      <m:r>
                        <a:rPr lang="es-EC" sz="1400" i="1">
                          <a:latin typeface="Arial" charset="0"/>
                          <a:ea typeface="Arial" charset="0"/>
                          <a:cs typeface="Arial" charset="0"/>
                        </a:rPr>
                        <m:t>=0.63 </m:t>
                      </m:r>
                      <m:r>
                        <a:rPr lang="es-EC" sz="1400" i="1">
                          <a:latin typeface="Arial" charset="0"/>
                          <a:ea typeface="Arial" charset="0"/>
                          <a:cs typeface="Arial" charset="0"/>
                        </a:rPr>
                        <m:t>𝑚</m:t>
                      </m:r>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400" b="1" i="1">
                          <a:latin typeface="Arial" charset="0"/>
                          <a:ea typeface="Arial" charset="0"/>
                          <a:cs typeface="Arial" charset="0"/>
                        </a:rPr>
                        <m:t>𝝆</m:t>
                      </m:r>
                      <m:r>
                        <a:rPr lang="es-EC" sz="1400" b="1" i="1">
                          <a:latin typeface="Arial" charset="0"/>
                          <a:ea typeface="Arial" charset="0"/>
                          <a:cs typeface="Arial" charset="0"/>
                        </a:rPr>
                        <m:t>=</m:t>
                      </m:r>
                      <m:r>
                        <a:rPr lang="es-EC" sz="1400" b="1" i="1">
                          <a:latin typeface="Arial" charset="0"/>
                          <a:ea typeface="Arial" charset="0"/>
                          <a:cs typeface="Arial" charset="0"/>
                        </a:rPr>
                        <m:t>𝟎</m:t>
                      </m:r>
                      <m:r>
                        <a:rPr lang="es-EC" sz="1400" b="1" i="1">
                          <a:latin typeface="Arial" charset="0"/>
                          <a:ea typeface="Arial" charset="0"/>
                          <a:cs typeface="Arial" charset="0"/>
                        </a:rPr>
                        <m:t>,</m:t>
                      </m:r>
                      <m:r>
                        <a:rPr lang="es-EC" sz="1400" b="1" i="1">
                          <a:latin typeface="Arial" charset="0"/>
                          <a:ea typeface="Arial" charset="0"/>
                          <a:cs typeface="Arial" charset="0"/>
                        </a:rPr>
                        <m:t>𝟖𝟓</m:t>
                      </m:r>
                      <m:f>
                        <m:fPr>
                          <m:ctrlPr>
                            <a:rPr lang="en-US" sz="1400" b="1" i="1">
                              <a:latin typeface="Arial" charset="0"/>
                              <a:ea typeface="Arial" charset="0"/>
                              <a:cs typeface="Arial" charset="0"/>
                            </a:rPr>
                          </m:ctrlPr>
                        </m:fPr>
                        <m:num>
                          <m:sSub>
                            <m:sSubPr>
                              <m:ctrlPr>
                                <a:rPr lang="en-US" sz="1400" b="1" i="1">
                                  <a:latin typeface="Arial" charset="0"/>
                                  <a:ea typeface="Arial" charset="0"/>
                                  <a:cs typeface="Arial" charset="0"/>
                                </a:rPr>
                              </m:ctrlPr>
                            </m:sSubPr>
                            <m:e>
                              <m:r>
                                <a:rPr lang="es-EC" sz="1400" b="1" i="1">
                                  <a:latin typeface="Arial" charset="0"/>
                                  <a:ea typeface="Arial" charset="0"/>
                                  <a:cs typeface="Arial" charset="0"/>
                                </a:rPr>
                                <m:t>𝒇</m:t>
                              </m:r>
                              <m:r>
                                <a:rPr lang="es-EC" sz="1400" b="1" i="1">
                                  <a:latin typeface="Arial" charset="0"/>
                                  <a:ea typeface="Arial" charset="0"/>
                                  <a:cs typeface="Arial" charset="0"/>
                                </a:rPr>
                                <m:t>′</m:t>
                              </m:r>
                            </m:e>
                            <m:sub>
                              <m:r>
                                <a:rPr lang="es-EC" sz="1400" b="1" i="1">
                                  <a:latin typeface="Arial" charset="0"/>
                                  <a:ea typeface="Arial" charset="0"/>
                                  <a:cs typeface="Arial" charset="0"/>
                                </a:rPr>
                                <m:t>𝒄</m:t>
                              </m:r>
                            </m:sub>
                          </m:sSub>
                        </m:num>
                        <m:den>
                          <m:sSub>
                            <m:sSubPr>
                              <m:ctrlPr>
                                <a:rPr lang="en-US" sz="1400" b="1" i="1">
                                  <a:latin typeface="Arial" charset="0"/>
                                  <a:ea typeface="Arial" charset="0"/>
                                  <a:cs typeface="Arial" charset="0"/>
                                </a:rPr>
                              </m:ctrlPr>
                            </m:sSubPr>
                            <m:e>
                              <m:r>
                                <a:rPr lang="es-EC" sz="1400" b="1" i="1">
                                  <a:latin typeface="Arial" charset="0"/>
                                  <a:ea typeface="Arial" charset="0"/>
                                  <a:cs typeface="Arial" charset="0"/>
                                </a:rPr>
                                <m:t>𝒇</m:t>
                              </m:r>
                            </m:e>
                            <m:sub>
                              <m:r>
                                <a:rPr lang="es-EC" sz="1400" b="1" i="1">
                                  <a:latin typeface="Arial" charset="0"/>
                                  <a:ea typeface="Arial" charset="0"/>
                                  <a:cs typeface="Arial" charset="0"/>
                                </a:rPr>
                                <m:t>𝒚</m:t>
                              </m:r>
                            </m:sub>
                          </m:sSub>
                        </m:den>
                      </m:f>
                      <m:d>
                        <m:dPr>
                          <m:ctrlPr>
                            <a:rPr lang="en-US" sz="1400" b="1" i="1">
                              <a:latin typeface="Arial" charset="0"/>
                              <a:ea typeface="Arial" charset="0"/>
                              <a:cs typeface="Arial" charset="0"/>
                            </a:rPr>
                          </m:ctrlPr>
                        </m:dPr>
                        <m:e>
                          <m:r>
                            <a:rPr lang="es-EC" sz="1400" b="1" i="1">
                              <a:latin typeface="Arial" charset="0"/>
                              <a:ea typeface="Arial" charset="0"/>
                              <a:cs typeface="Arial" charset="0"/>
                            </a:rPr>
                            <m:t>𝟏</m:t>
                          </m:r>
                          <m:r>
                            <a:rPr lang="es-EC" sz="1400" b="1" i="1">
                              <a:latin typeface="Arial" charset="0"/>
                              <a:ea typeface="Arial" charset="0"/>
                              <a:cs typeface="Arial" charset="0"/>
                            </a:rPr>
                            <m:t>−</m:t>
                          </m:r>
                          <m:rad>
                            <m:radPr>
                              <m:degHide m:val="on"/>
                              <m:ctrlPr>
                                <a:rPr lang="en-US" sz="1400" b="1" i="1">
                                  <a:latin typeface="Arial" charset="0"/>
                                  <a:ea typeface="Arial" charset="0"/>
                                  <a:cs typeface="Arial" charset="0"/>
                                </a:rPr>
                              </m:ctrlPr>
                            </m:radPr>
                            <m:deg/>
                            <m:e>
                              <m:r>
                                <a:rPr lang="es-EC" sz="1400" b="1" i="1">
                                  <a:latin typeface="Arial" charset="0"/>
                                  <a:ea typeface="Arial" charset="0"/>
                                  <a:cs typeface="Arial" charset="0"/>
                                </a:rPr>
                                <m:t>𝟏</m:t>
                              </m:r>
                              <m:r>
                                <a:rPr lang="es-EC" sz="1400" b="1" i="1">
                                  <a:latin typeface="Arial" charset="0"/>
                                  <a:ea typeface="Arial" charset="0"/>
                                  <a:cs typeface="Arial" charset="0"/>
                                </a:rPr>
                                <m:t>−</m:t>
                              </m:r>
                              <m:f>
                                <m:fPr>
                                  <m:ctrlPr>
                                    <a:rPr lang="en-US" sz="1400" b="1" i="1">
                                      <a:latin typeface="Arial" charset="0"/>
                                      <a:ea typeface="Arial" charset="0"/>
                                      <a:cs typeface="Arial" charset="0"/>
                                    </a:rPr>
                                  </m:ctrlPr>
                                </m:fPr>
                                <m:num>
                                  <m:r>
                                    <a:rPr lang="es-EC" sz="1400" b="1" i="1">
                                      <a:latin typeface="Arial" charset="0"/>
                                      <a:ea typeface="Arial" charset="0"/>
                                      <a:cs typeface="Arial" charset="0"/>
                                    </a:rPr>
                                    <m:t>𝟐</m:t>
                                  </m:r>
                                  <m:r>
                                    <a:rPr lang="es-EC" sz="1400" b="1" i="1">
                                      <a:latin typeface="Arial" charset="0"/>
                                      <a:ea typeface="Arial" charset="0"/>
                                      <a:cs typeface="Arial" charset="0"/>
                                    </a:rPr>
                                    <m:t>.</m:t>
                                  </m:r>
                                  <m:sSub>
                                    <m:sSubPr>
                                      <m:ctrlPr>
                                        <a:rPr lang="en-US" sz="1400" b="1" i="1">
                                          <a:latin typeface="Arial" charset="0"/>
                                          <a:ea typeface="Arial" charset="0"/>
                                          <a:cs typeface="Arial" charset="0"/>
                                        </a:rPr>
                                      </m:ctrlPr>
                                    </m:sSubPr>
                                    <m:e>
                                      <m:r>
                                        <a:rPr lang="es-EC" sz="1400" b="1" i="1">
                                          <a:latin typeface="Arial" charset="0"/>
                                          <a:ea typeface="Arial" charset="0"/>
                                          <a:cs typeface="Arial" charset="0"/>
                                        </a:rPr>
                                        <m:t>𝑴</m:t>
                                      </m:r>
                                    </m:e>
                                    <m:sub>
                                      <m:r>
                                        <a:rPr lang="es-EC" sz="1400" b="1" i="1">
                                          <a:latin typeface="Arial" charset="0"/>
                                          <a:ea typeface="Arial" charset="0"/>
                                          <a:cs typeface="Arial" charset="0"/>
                                        </a:rPr>
                                        <m:t>𝒖</m:t>
                                      </m:r>
                                    </m:sub>
                                  </m:sSub>
                                </m:num>
                                <m:den>
                                  <m:r>
                                    <a:rPr lang="es-EC" sz="1400" b="1" i="1">
                                      <a:latin typeface="Arial" charset="0"/>
                                      <a:ea typeface="Arial" charset="0"/>
                                      <a:cs typeface="Arial" charset="0"/>
                                    </a:rPr>
                                    <m:t>𝟎</m:t>
                                  </m:r>
                                  <m:r>
                                    <a:rPr lang="es-EC" sz="1400" b="1" i="1">
                                      <a:latin typeface="Arial" charset="0"/>
                                      <a:ea typeface="Arial" charset="0"/>
                                      <a:cs typeface="Arial" charset="0"/>
                                    </a:rPr>
                                    <m:t>,</m:t>
                                  </m:r>
                                  <m:r>
                                    <a:rPr lang="es-EC" sz="1400" b="1" i="1">
                                      <a:latin typeface="Arial" charset="0"/>
                                      <a:ea typeface="Arial" charset="0"/>
                                      <a:cs typeface="Arial" charset="0"/>
                                    </a:rPr>
                                    <m:t>𝟖𝟓</m:t>
                                  </m:r>
                                  <m:r>
                                    <a:rPr lang="es-EC" sz="1400" b="1" i="1">
                                      <a:latin typeface="Arial" charset="0"/>
                                      <a:ea typeface="Arial" charset="0"/>
                                      <a:cs typeface="Arial" charset="0"/>
                                    </a:rPr>
                                    <m:t>.∅.</m:t>
                                  </m:r>
                                  <m:sSub>
                                    <m:sSubPr>
                                      <m:ctrlPr>
                                        <a:rPr lang="en-US" sz="1400" b="1" i="1">
                                          <a:latin typeface="Arial" charset="0"/>
                                          <a:ea typeface="Arial" charset="0"/>
                                          <a:cs typeface="Arial" charset="0"/>
                                        </a:rPr>
                                      </m:ctrlPr>
                                    </m:sSubPr>
                                    <m:e>
                                      <m:r>
                                        <a:rPr lang="es-EC" sz="1400" b="1" i="1">
                                          <a:latin typeface="Arial" charset="0"/>
                                          <a:ea typeface="Arial" charset="0"/>
                                          <a:cs typeface="Arial" charset="0"/>
                                        </a:rPr>
                                        <m:t>𝒇</m:t>
                                      </m:r>
                                      <m:r>
                                        <a:rPr lang="es-EC" sz="1400" b="1" i="1">
                                          <a:latin typeface="Arial" charset="0"/>
                                          <a:ea typeface="Arial" charset="0"/>
                                          <a:cs typeface="Arial" charset="0"/>
                                        </a:rPr>
                                        <m:t>′</m:t>
                                      </m:r>
                                    </m:e>
                                    <m:sub>
                                      <m:r>
                                        <a:rPr lang="es-EC" sz="1400" b="1" i="1">
                                          <a:latin typeface="Arial" charset="0"/>
                                          <a:ea typeface="Arial" charset="0"/>
                                          <a:cs typeface="Arial" charset="0"/>
                                        </a:rPr>
                                        <m:t>𝒄</m:t>
                                      </m:r>
                                    </m:sub>
                                  </m:sSub>
                                  <m:r>
                                    <a:rPr lang="es-EC" sz="1400" b="1" i="1">
                                      <a:latin typeface="Arial" charset="0"/>
                                      <a:ea typeface="Arial" charset="0"/>
                                      <a:cs typeface="Arial" charset="0"/>
                                    </a:rPr>
                                    <m:t>.</m:t>
                                  </m:r>
                                  <m:r>
                                    <a:rPr lang="es-EC" sz="1400" b="1" i="1">
                                      <a:latin typeface="Arial" charset="0"/>
                                      <a:ea typeface="Arial" charset="0"/>
                                      <a:cs typeface="Arial" charset="0"/>
                                    </a:rPr>
                                    <m:t>𝒃</m:t>
                                  </m:r>
                                  <m:r>
                                    <a:rPr lang="es-EC" sz="1400" b="1" i="1">
                                      <a:latin typeface="Arial" charset="0"/>
                                      <a:ea typeface="Arial" charset="0"/>
                                      <a:cs typeface="Arial" charset="0"/>
                                    </a:rPr>
                                    <m:t>.</m:t>
                                  </m:r>
                                  <m:sSup>
                                    <m:sSupPr>
                                      <m:ctrlPr>
                                        <a:rPr lang="en-US" sz="1400" b="1" i="1">
                                          <a:latin typeface="Arial" charset="0"/>
                                          <a:ea typeface="Arial" charset="0"/>
                                          <a:cs typeface="Arial" charset="0"/>
                                        </a:rPr>
                                      </m:ctrlPr>
                                    </m:sSupPr>
                                    <m:e>
                                      <m:r>
                                        <a:rPr lang="es-EC" sz="1400" b="1" i="1">
                                          <a:latin typeface="Arial" charset="0"/>
                                          <a:ea typeface="Arial" charset="0"/>
                                          <a:cs typeface="Arial" charset="0"/>
                                        </a:rPr>
                                        <m:t>𝒅</m:t>
                                      </m:r>
                                    </m:e>
                                    <m:sup>
                                      <m:r>
                                        <a:rPr lang="es-EC" sz="1400" b="1" i="1">
                                          <a:latin typeface="Arial" charset="0"/>
                                          <a:ea typeface="Arial" charset="0"/>
                                          <a:cs typeface="Arial" charset="0"/>
                                        </a:rPr>
                                        <m:t>𝟐</m:t>
                                      </m:r>
                                    </m:sup>
                                  </m:sSup>
                                </m:den>
                              </m:f>
                            </m:e>
                          </m:rad>
                        </m:e>
                      </m:d>
                    </m:oMath>
                  </m:oMathPara>
                </a14:m>
                <a:endParaRPr lang="en-US" sz="1400" dirty="0">
                  <a:latin typeface="Arial" charset="0"/>
                  <a:ea typeface="Arial" charset="0"/>
                  <a:cs typeface="Arial" charset="0"/>
                </a:endParaRPr>
              </a:p>
              <a:p>
                <a:pPr marL="0" indent="0">
                  <a:lnSpc>
                    <a:spcPct val="100000"/>
                  </a:lnSpc>
                  <a:buNone/>
                </a:pPr>
                <a14:m>
                  <m:oMathPara xmlns:m="http://schemas.openxmlformats.org/officeDocument/2006/math">
                    <m:oMathParaPr>
                      <m:jc m:val="centerGroup"/>
                    </m:oMathParaPr>
                    <m:oMath xmlns:m="http://schemas.openxmlformats.org/officeDocument/2006/math">
                      <m:r>
                        <a:rPr lang="es-EC" sz="1400" i="1">
                          <a:latin typeface="Arial" charset="0"/>
                          <a:ea typeface="Arial" charset="0"/>
                          <a:cs typeface="Arial" charset="0"/>
                        </a:rPr>
                        <m:t>𝜌</m:t>
                      </m:r>
                      <m:r>
                        <a:rPr lang="es-EC" sz="1400" i="1">
                          <a:latin typeface="Arial" charset="0"/>
                          <a:ea typeface="Arial" charset="0"/>
                          <a:cs typeface="Arial" charset="0"/>
                        </a:rPr>
                        <m:t>=0.85</m:t>
                      </m:r>
                      <m:f>
                        <m:fPr>
                          <m:ctrlPr>
                            <a:rPr lang="en-US" sz="1400" i="1">
                              <a:latin typeface="Arial" charset="0"/>
                              <a:ea typeface="Arial" charset="0"/>
                              <a:cs typeface="Arial" charset="0"/>
                            </a:rPr>
                          </m:ctrlPr>
                        </m:fPr>
                        <m:num>
                          <m:r>
                            <a:rPr lang="es-EC" sz="1400" i="1">
                              <a:latin typeface="Arial" charset="0"/>
                              <a:ea typeface="Arial" charset="0"/>
                              <a:cs typeface="Arial" charset="0"/>
                            </a:rPr>
                            <m:t>210 </m:t>
                          </m:r>
                          <m:r>
                            <a:rPr lang="es-EC" sz="1400" i="1">
                              <a:latin typeface="Arial" charset="0"/>
                              <a:ea typeface="Arial" charset="0"/>
                              <a:cs typeface="Arial" charset="0"/>
                            </a:rPr>
                            <m:t>𝑘𝑔</m:t>
                          </m:r>
                          <m:r>
                            <a:rPr lang="es-EC" sz="1400" i="1">
                              <a:latin typeface="Arial" charset="0"/>
                              <a:ea typeface="Arial" charset="0"/>
                              <a:cs typeface="Arial" charset="0"/>
                            </a:rPr>
                            <m:t>/</m:t>
                          </m:r>
                          <m:sSup>
                            <m:sSupPr>
                              <m:ctrlPr>
                                <a:rPr lang="en-US" sz="1400" i="1">
                                  <a:latin typeface="Arial" charset="0"/>
                                  <a:ea typeface="Arial" charset="0"/>
                                  <a:cs typeface="Arial" charset="0"/>
                                </a:rPr>
                              </m:ctrlPr>
                            </m:sSupPr>
                            <m:e>
                              <m:r>
                                <a:rPr lang="es-EC" sz="1400" i="1">
                                  <a:latin typeface="Arial" charset="0"/>
                                  <a:ea typeface="Arial" charset="0"/>
                                  <a:cs typeface="Arial" charset="0"/>
                                </a:rPr>
                                <m:t>𝑐𝑚</m:t>
                              </m:r>
                            </m:e>
                            <m:sup>
                              <m:r>
                                <a:rPr lang="es-EC" sz="1400" i="1">
                                  <a:latin typeface="Arial" charset="0"/>
                                  <a:ea typeface="Arial" charset="0"/>
                                  <a:cs typeface="Arial" charset="0"/>
                                </a:rPr>
                                <m:t>2</m:t>
                              </m:r>
                            </m:sup>
                          </m:sSup>
                        </m:num>
                        <m:den>
                          <m:r>
                            <a:rPr lang="es-EC" sz="1400" i="1">
                              <a:latin typeface="Arial" charset="0"/>
                              <a:ea typeface="Arial" charset="0"/>
                              <a:cs typeface="Arial" charset="0"/>
                            </a:rPr>
                            <m:t>4200 </m:t>
                          </m:r>
                          <m:r>
                            <a:rPr lang="es-EC" sz="1400" i="1">
                              <a:latin typeface="Arial" charset="0"/>
                              <a:ea typeface="Arial" charset="0"/>
                              <a:cs typeface="Arial" charset="0"/>
                            </a:rPr>
                            <m:t>𝑘𝑔</m:t>
                          </m:r>
                          <m:r>
                            <a:rPr lang="es-EC" sz="1400" i="1">
                              <a:latin typeface="Arial" charset="0"/>
                              <a:ea typeface="Arial" charset="0"/>
                              <a:cs typeface="Arial" charset="0"/>
                            </a:rPr>
                            <m:t>/</m:t>
                          </m:r>
                          <m:sSup>
                            <m:sSupPr>
                              <m:ctrlPr>
                                <a:rPr lang="en-US" sz="1400" i="1">
                                  <a:latin typeface="Arial" charset="0"/>
                                  <a:ea typeface="Arial" charset="0"/>
                                  <a:cs typeface="Arial" charset="0"/>
                                </a:rPr>
                              </m:ctrlPr>
                            </m:sSupPr>
                            <m:e>
                              <m:r>
                                <a:rPr lang="es-EC" sz="1400" i="1">
                                  <a:latin typeface="Arial" charset="0"/>
                                  <a:ea typeface="Arial" charset="0"/>
                                  <a:cs typeface="Arial" charset="0"/>
                                </a:rPr>
                                <m:t>𝑐𝑚</m:t>
                              </m:r>
                            </m:e>
                            <m:sup>
                              <m:r>
                                <a:rPr lang="es-EC" sz="1400" i="1">
                                  <a:latin typeface="Arial" charset="0"/>
                                  <a:ea typeface="Arial" charset="0"/>
                                  <a:cs typeface="Arial" charset="0"/>
                                </a:rPr>
                                <m:t>2</m:t>
                              </m:r>
                            </m:sup>
                          </m:sSup>
                        </m:den>
                      </m:f>
                      <m:d>
                        <m:dPr>
                          <m:ctrlPr>
                            <a:rPr lang="en-US" sz="1400" i="1">
                              <a:latin typeface="Arial" charset="0"/>
                              <a:ea typeface="Arial" charset="0"/>
                              <a:cs typeface="Arial" charset="0"/>
                            </a:rPr>
                          </m:ctrlPr>
                        </m:dPr>
                        <m:e>
                          <m:r>
                            <a:rPr lang="es-EC" sz="1400" i="1">
                              <a:latin typeface="Arial" charset="0"/>
                              <a:ea typeface="Arial" charset="0"/>
                              <a:cs typeface="Arial" charset="0"/>
                            </a:rPr>
                            <m:t>1−</m:t>
                          </m:r>
                          <m:rad>
                            <m:radPr>
                              <m:degHide m:val="on"/>
                              <m:ctrlPr>
                                <a:rPr lang="en-US" sz="1400" i="1">
                                  <a:latin typeface="Arial" charset="0"/>
                                  <a:ea typeface="Arial" charset="0"/>
                                  <a:cs typeface="Arial" charset="0"/>
                                </a:rPr>
                              </m:ctrlPr>
                            </m:radPr>
                            <m:deg/>
                            <m:e>
                              <m:r>
                                <a:rPr lang="es-EC" sz="1400" i="1">
                                  <a:latin typeface="Arial" charset="0"/>
                                  <a:ea typeface="Arial" charset="0"/>
                                  <a:cs typeface="Arial" charset="0"/>
                                </a:rPr>
                                <m:t>1−</m:t>
                              </m:r>
                              <m:f>
                                <m:fPr>
                                  <m:ctrlPr>
                                    <a:rPr lang="en-US" sz="1400" i="1">
                                      <a:latin typeface="Arial" charset="0"/>
                                      <a:ea typeface="Arial" charset="0"/>
                                      <a:cs typeface="Arial" charset="0"/>
                                    </a:rPr>
                                  </m:ctrlPr>
                                </m:fPr>
                                <m:num>
                                  <m:r>
                                    <a:rPr lang="es-EC" sz="1400" i="1">
                                      <a:latin typeface="Arial" charset="0"/>
                                      <a:ea typeface="Arial" charset="0"/>
                                      <a:cs typeface="Arial" charset="0"/>
                                    </a:rPr>
                                    <m:t>2∗13.65 </m:t>
                                  </m:r>
                                  <m:r>
                                    <a:rPr lang="es-EC" sz="1400" i="1">
                                      <a:latin typeface="Arial" charset="0"/>
                                      <a:ea typeface="Arial" charset="0"/>
                                      <a:cs typeface="Arial" charset="0"/>
                                    </a:rPr>
                                    <m:t>𝑇</m:t>
                                  </m:r>
                                  <m:r>
                                    <a:rPr lang="es-EC" sz="1400" i="1">
                                      <a:latin typeface="Arial" charset="0"/>
                                      <a:ea typeface="Arial" charset="0"/>
                                      <a:cs typeface="Arial" charset="0"/>
                                    </a:rPr>
                                    <m:t>−</m:t>
                                  </m:r>
                                  <m:r>
                                    <a:rPr lang="es-EC" sz="1400" i="1">
                                      <a:latin typeface="Arial" charset="0"/>
                                      <a:ea typeface="Arial" charset="0"/>
                                      <a:cs typeface="Arial" charset="0"/>
                                    </a:rPr>
                                    <m:t>𝑚</m:t>
                                  </m:r>
                                </m:num>
                                <m:den>
                                  <m:r>
                                    <a:rPr lang="es-EC" sz="1400" i="1">
                                      <a:latin typeface="Arial" charset="0"/>
                                      <a:ea typeface="Arial" charset="0"/>
                                      <a:cs typeface="Arial" charset="0"/>
                                    </a:rPr>
                                    <m:t>0.85∗0.9∗2100</m:t>
                                  </m:r>
                                  <m:f>
                                    <m:fPr>
                                      <m:ctrlPr>
                                        <a:rPr lang="en-US" sz="1400" i="1">
                                          <a:latin typeface="Arial" charset="0"/>
                                          <a:ea typeface="Arial" charset="0"/>
                                          <a:cs typeface="Arial" charset="0"/>
                                        </a:rPr>
                                      </m:ctrlPr>
                                    </m:fPr>
                                    <m:num>
                                      <m:r>
                                        <a:rPr lang="es-EC" sz="1400" i="1">
                                          <a:latin typeface="Arial" charset="0"/>
                                          <a:ea typeface="Arial" charset="0"/>
                                          <a:cs typeface="Arial" charset="0"/>
                                        </a:rPr>
                                        <m:t>𝑇</m:t>
                                      </m:r>
                                    </m:num>
                                    <m:den>
                                      <m:sSup>
                                        <m:sSupPr>
                                          <m:ctrlPr>
                                            <a:rPr lang="en-US" sz="1400" i="1">
                                              <a:latin typeface="Arial" charset="0"/>
                                              <a:ea typeface="Arial" charset="0"/>
                                              <a:cs typeface="Arial" charset="0"/>
                                            </a:rPr>
                                          </m:ctrlPr>
                                        </m:sSupPr>
                                        <m:e>
                                          <m:r>
                                            <a:rPr lang="es-EC" sz="1400" i="1">
                                              <a:latin typeface="Arial" charset="0"/>
                                              <a:ea typeface="Arial" charset="0"/>
                                              <a:cs typeface="Arial" charset="0"/>
                                            </a:rPr>
                                            <m:t>𝑚</m:t>
                                          </m:r>
                                        </m:e>
                                        <m:sup>
                                          <m:r>
                                            <a:rPr lang="es-EC" sz="1400" i="1">
                                              <a:latin typeface="Arial" charset="0"/>
                                              <a:ea typeface="Arial" charset="0"/>
                                              <a:cs typeface="Arial" charset="0"/>
                                            </a:rPr>
                                            <m:t>2</m:t>
                                          </m:r>
                                        </m:sup>
                                      </m:sSup>
                                    </m:den>
                                  </m:f>
                                  <m:r>
                                    <a:rPr lang="es-EC" sz="1400" i="1">
                                      <a:latin typeface="Arial" charset="0"/>
                                      <a:ea typeface="Arial" charset="0"/>
                                      <a:cs typeface="Arial" charset="0"/>
                                    </a:rPr>
                                    <m:t>∗0.70 </m:t>
                                  </m:r>
                                  <m:r>
                                    <a:rPr lang="es-EC" sz="1400" i="1">
                                      <a:latin typeface="Arial" charset="0"/>
                                      <a:ea typeface="Arial" charset="0"/>
                                      <a:cs typeface="Arial" charset="0"/>
                                    </a:rPr>
                                    <m:t>𝑚</m:t>
                                  </m:r>
                                  <m:r>
                                    <a:rPr lang="es-EC" sz="1400" i="1">
                                      <a:latin typeface="Arial" charset="0"/>
                                      <a:ea typeface="Arial" charset="0"/>
                                      <a:cs typeface="Arial" charset="0"/>
                                    </a:rPr>
                                    <m:t>∗</m:t>
                                  </m:r>
                                  <m:sSup>
                                    <m:sSupPr>
                                      <m:ctrlPr>
                                        <a:rPr lang="en-US" sz="1400" i="1">
                                          <a:latin typeface="Arial" charset="0"/>
                                          <a:ea typeface="Arial" charset="0"/>
                                          <a:cs typeface="Arial" charset="0"/>
                                        </a:rPr>
                                      </m:ctrlPr>
                                    </m:sSupPr>
                                    <m:e>
                                      <m:d>
                                        <m:dPr>
                                          <m:ctrlPr>
                                            <a:rPr lang="en-US" sz="1400" i="1">
                                              <a:latin typeface="Arial" charset="0"/>
                                              <a:ea typeface="Arial" charset="0"/>
                                              <a:cs typeface="Arial" charset="0"/>
                                            </a:rPr>
                                          </m:ctrlPr>
                                        </m:dPr>
                                        <m:e>
                                          <m:r>
                                            <a:rPr lang="es-EC" sz="1400" i="1">
                                              <a:latin typeface="Arial" charset="0"/>
                                              <a:ea typeface="Arial" charset="0"/>
                                              <a:cs typeface="Arial" charset="0"/>
                                            </a:rPr>
                                            <m:t>0.63 </m:t>
                                          </m:r>
                                          <m:r>
                                            <a:rPr lang="es-EC" sz="1400" i="1">
                                              <a:latin typeface="Arial" charset="0"/>
                                              <a:ea typeface="Arial" charset="0"/>
                                              <a:cs typeface="Arial" charset="0"/>
                                            </a:rPr>
                                            <m:t>𝑚</m:t>
                                          </m:r>
                                        </m:e>
                                      </m:d>
                                    </m:e>
                                    <m:sup>
                                      <m:r>
                                        <a:rPr lang="es-EC" sz="1400" i="1">
                                          <a:latin typeface="Arial" charset="0"/>
                                          <a:ea typeface="Arial" charset="0"/>
                                          <a:cs typeface="Arial" charset="0"/>
                                        </a:rPr>
                                        <m:t>2</m:t>
                                      </m:r>
                                    </m:sup>
                                  </m:sSup>
                                </m:den>
                              </m:f>
                            </m:e>
                          </m:rad>
                        </m:e>
                      </m:d>
                    </m:oMath>
                  </m:oMathPara>
                </a14:m>
                <a:endParaRPr lang="en-US" sz="1400" dirty="0">
                  <a:latin typeface="Arial" charset="0"/>
                  <a:ea typeface="Arial" charset="0"/>
                  <a:cs typeface="Arial" charset="0"/>
                </a:endParaRPr>
              </a:p>
              <a:p>
                <a:pPr marL="0" indent="0" algn="ctr">
                  <a:lnSpc>
                    <a:spcPct val="170000"/>
                  </a:lnSpc>
                  <a:buNone/>
                </a:pPr>
                <a14:m>
                  <m:oMath xmlns:m="http://schemas.openxmlformats.org/officeDocument/2006/math">
                    <m:r>
                      <a:rPr lang="es-EC" sz="1400" i="1">
                        <a:latin typeface="Arial" charset="0"/>
                        <a:ea typeface="Arial" charset="0"/>
                        <a:cs typeface="Arial" charset="0"/>
                      </a:rPr>
                      <m:t>𝜌</m:t>
                    </m:r>
                    <m:r>
                      <a:rPr lang="es-EC" sz="1400" i="1">
                        <a:latin typeface="Arial" charset="0"/>
                        <a:ea typeface="Arial" charset="0"/>
                        <a:cs typeface="Arial" charset="0"/>
                      </a:rPr>
                      <m:t>=0.0013203</m:t>
                    </m:r>
                  </m:oMath>
                </a14:m>
                <a:r>
                  <a:rPr lang="en-US" sz="1400" dirty="0">
                    <a:effectLst/>
                    <a:latin typeface="Arial" charset="0"/>
                    <a:ea typeface="Arial" charset="0"/>
                    <a:cs typeface="Arial" charset="0"/>
                  </a:rPr>
                  <a:t> </a:t>
                </a:r>
                <a:endParaRPr lang="en-US" sz="1400" dirty="0" smtClean="0">
                  <a:effectLst/>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400" b="1" i="1">
                          <a:latin typeface="Arial" charset="0"/>
                          <a:ea typeface="Arial" charset="0"/>
                          <a:cs typeface="Arial" charset="0"/>
                        </a:rPr>
                        <m:t>𝝆</m:t>
                      </m:r>
                      <m:r>
                        <a:rPr lang="es-EC" sz="1400" b="1" i="1">
                          <a:latin typeface="Arial" charset="0"/>
                          <a:ea typeface="Arial" charset="0"/>
                          <a:cs typeface="Arial" charset="0"/>
                        </a:rPr>
                        <m:t>𝒎𝒊𝒏</m:t>
                      </m:r>
                      <m:r>
                        <a:rPr lang="es-EC" sz="1400" b="1" i="1">
                          <a:latin typeface="Arial" charset="0"/>
                          <a:ea typeface="Arial" charset="0"/>
                          <a:cs typeface="Arial" charset="0"/>
                        </a:rPr>
                        <m:t>=</m:t>
                      </m:r>
                      <m:r>
                        <a:rPr lang="es-EC" sz="1400" b="1" i="1">
                          <a:latin typeface="Arial" charset="0"/>
                          <a:ea typeface="Arial" charset="0"/>
                          <a:cs typeface="Arial" charset="0"/>
                        </a:rPr>
                        <m:t>𝟎</m:t>
                      </m:r>
                      <m:r>
                        <a:rPr lang="es-EC" sz="1400" b="1" i="1">
                          <a:latin typeface="Arial" charset="0"/>
                          <a:ea typeface="Arial" charset="0"/>
                          <a:cs typeface="Arial" charset="0"/>
                        </a:rPr>
                        <m:t>.</m:t>
                      </m:r>
                      <m:r>
                        <a:rPr lang="es-EC" sz="1400" b="1" i="1">
                          <a:latin typeface="Arial" charset="0"/>
                          <a:ea typeface="Arial" charset="0"/>
                          <a:cs typeface="Arial" charset="0"/>
                        </a:rPr>
                        <m:t>𝟎𝟎𝟑𝟑</m:t>
                      </m:r>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400" i="1">
                          <a:latin typeface="Arial" charset="0"/>
                          <a:ea typeface="Arial" charset="0"/>
                          <a:cs typeface="Arial" charset="0"/>
                        </a:rPr>
                        <m:t>𝜌</m:t>
                      </m:r>
                      <m:r>
                        <a:rPr lang="es-EC" sz="1400" i="1">
                          <a:latin typeface="Arial" charset="0"/>
                          <a:ea typeface="Arial" charset="0"/>
                          <a:cs typeface="Arial" charset="0"/>
                        </a:rPr>
                        <m:t>=0.0013203&lt;</m:t>
                      </m:r>
                      <m:r>
                        <a:rPr lang="es-EC" sz="1400" i="1">
                          <a:latin typeface="Arial" charset="0"/>
                          <a:ea typeface="Arial" charset="0"/>
                          <a:cs typeface="Arial" charset="0"/>
                        </a:rPr>
                        <m:t>𝜌</m:t>
                      </m:r>
                      <m:r>
                        <a:rPr lang="es-EC" sz="1400" i="1">
                          <a:latin typeface="Arial" charset="0"/>
                          <a:ea typeface="Arial" charset="0"/>
                          <a:cs typeface="Arial" charset="0"/>
                        </a:rPr>
                        <m:t>𝑚𝑖𝑛</m:t>
                      </m:r>
                    </m:oMath>
                  </m:oMathPara>
                </a14:m>
                <a:endParaRPr lang="en-US" sz="1400" dirty="0">
                  <a:latin typeface="Arial" charset="0"/>
                  <a:ea typeface="Arial" charset="0"/>
                  <a:cs typeface="Arial" charset="0"/>
                </a:endParaRPr>
              </a:p>
            </p:txBody>
          </p:sp>
        </mc:Choice>
        <mc:Fallback>
          <p:sp>
            <p:nvSpPr>
              <p:cNvPr id="4" name="Content Placeholder 3"/>
              <p:cNvSpPr>
                <a:spLocks noGrp="1" noRot="1" noChangeAspect="1" noMove="1" noResize="1" noEditPoints="1" noAdjustHandles="1" noChangeArrowheads="1" noChangeShapeType="1" noTextEdit="1"/>
              </p:cNvSpPr>
              <p:nvPr>
                <p:ph sz="half" idx="2"/>
              </p:nvPr>
            </p:nvSpPr>
            <p:spPr>
              <a:xfrm>
                <a:off x="3144982" y="1330036"/>
                <a:ext cx="8728363" cy="4170219"/>
              </a:xfrm>
              <a:blipFill rotWithShape="0">
                <a:blip r:embed="rId2"/>
                <a:stretch>
                  <a:fillRect t="-11111" b="-13450"/>
                </a:stretch>
              </a:blipFill>
            </p:spPr>
            <p:txBody>
              <a:bodyPr/>
              <a:lstStyle/>
              <a:p>
                <a:r>
                  <a:rPr lang="en-US">
                    <a:noFill/>
                  </a:rPr>
                  <a:t> </a:t>
                </a:r>
              </a:p>
            </p:txBody>
          </p:sp>
        </mc:Fallback>
      </mc:AlternateContent>
      <p:sp>
        <p:nvSpPr>
          <p:cNvPr id="7"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3"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4"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a:t>
            </a:r>
            <a:r>
              <a:rPr lang="es-ES" sz="2400" dirty="0" smtClean="0">
                <a:ln>
                  <a:solidFill>
                    <a:schemeClr val="tx1"/>
                  </a:solidFill>
                </a:ln>
              </a:rPr>
              <a:t>34</a:t>
            </a:r>
            <a:endParaRPr lang="es-ES" sz="2400" dirty="0">
              <a:ln>
                <a:solidFill>
                  <a:schemeClr val="tx1"/>
                </a:solidFill>
              </a:ln>
            </a:endParaRPr>
          </a:p>
        </p:txBody>
      </p:sp>
    </p:spTree>
    <p:extLst>
      <p:ext uri="{BB962C8B-B14F-4D97-AF65-F5344CB8AC3E}">
        <p14:creationId xmlns:p14="http://schemas.microsoft.com/office/powerpoint/2010/main" val="666734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Content Placeholder 7"/>
              <p:cNvSpPr>
                <a:spLocks noGrp="1"/>
              </p:cNvSpPr>
              <p:nvPr>
                <p:ph sz="half" idx="1"/>
              </p:nvPr>
            </p:nvSpPr>
            <p:spPr>
              <a:xfrm>
                <a:off x="3248890" y="634133"/>
                <a:ext cx="6310745" cy="5351030"/>
              </a:xfrm>
            </p:spPr>
            <p:txBody>
              <a:bodyPr>
                <a:normAutofit fontScale="62500" lnSpcReduction="20000"/>
              </a:bodyPr>
              <a:lstStyle/>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b="1" i="1"/>
                          </m:ctrlPr>
                        </m:sSubPr>
                        <m:e>
                          <m:r>
                            <a:rPr lang="es-EC" b="1" i="1"/>
                            <m:t>𝑨</m:t>
                          </m:r>
                        </m:e>
                        <m:sub>
                          <m:r>
                            <a:rPr lang="es-EC" b="1" i="1"/>
                            <m:t>𝒔</m:t>
                          </m:r>
                        </m:sub>
                      </m:sSub>
                      <m:r>
                        <a:rPr lang="es-EC" b="1" i="1"/>
                        <m:t>= </m:t>
                      </m:r>
                      <m:r>
                        <a:rPr lang="es-EC" b="1" i="1"/>
                        <m:t>𝝆</m:t>
                      </m:r>
                      <m:r>
                        <a:rPr lang="es-EC" b="1" i="1"/>
                        <m:t>𝒎𝒊𝒏</m:t>
                      </m:r>
                      <m:r>
                        <a:rPr lang="es-EC" b="1" i="1"/>
                        <m:t>∗</m:t>
                      </m:r>
                      <m:r>
                        <a:rPr lang="es-EC" b="1" i="1"/>
                        <m:t>𝒃</m:t>
                      </m:r>
                      <m:r>
                        <a:rPr lang="es-EC" b="1" i="1"/>
                        <m:t>∗</m:t>
                      </m:r>
                      <m:r>
                        <a:rPr lang="es-EC" b="1" i="1"/>
                        <m:t>𝒅</m:t>
                      </m:r>
                    </m:oMath>
                  </m:oMathPara>
                </a14:m>
                <a:endParaRPr lang="en-US" dirty="0"/>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i="1"/>
                          </m:ctrlPr>
                        </m:sSubPr>
                        <m:e>
                          <m:r>
                            <a:rPr lang="es-EC" i="1"/>
                            <m:t>𝐴</m:t>
                          </m:r>
                        </m:e>
                        <m:sub>
                          <m:r>
                            <a:rPr lang="es-EC" i="1"/>
                            <m:t>𝑠</m:t>
                          </m:r>
                        </m:sub>
                      </m:sSub>
                      <m:r>
                        <a:rPr lang="es-EC" i="1"/>
                        <m:t>= 0.0033∗70.00 </m:t>
                      </m:r>
                      <m:r>
                        <a:rPr lang="es-EC" i="1"/>
                        <m:t>𝑐𝑚</m:t>
                      </m:r>
                      <m:r>
                        <a:rPr lang="es-EC" i="1"/>
                        <m:t>∗63.00 </m:t>
                      </m:r>
                      <m:r>
                        <a:rPr lang="es-EC" i="1"/>
                        <m:t>𝑐𝑚</m:t>
                      </m:r>
                    </m:oMath>
                  </m:oMathPara>
                </a14:m>
                <a:endParaRPr lang="en-US" dirty="0"/>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i="1"/>
                          </m:ctrlPr>
                        </m:sSubPr>
                        <m:e>
                          <m:r>
                            <a:rPr lang="es-EC" i="1"/>
                            <m:t>𝐴</m:t>
                          </m:r>
                        </m:e>
                        <m:sub>
                          <m:r>
                            <a:rPr lang="es-EC" i="1"/>
                            <m:t>𝑠</m:t>
                          </m:r>
                        </m:sub>
                      </m:sSub>
                      <m:r>
                        <a:rPr lang="es-EC" i="1"/>
                        <m:t>=14.70 </m:t>
                      </m:r>
                      <m:sSup>
                        <m:sSupPr>
                          <m:ctrlPr>
                            <a:rPr lang="en-US" i="1"/>
                          </m:ctrlPr>
                        </m:sSupPr>
                        <m:e>
                          <m:r>
                            <a:rPr lang="es-EC" i="1"/>
                            <m:t>𝑐𝑚</m:t>
                          </m:r>
                        </m:e>
                        <m:sup>
                          <m:r>
                            <a:rPr lang="es-EC" i="1"/>
                            <m:t>2</m:t>
                          </m:r>
                        </m:sup>
                      </m:sSup>
                    </m:oMath>
                  </m:oMathPara>
                </a14:m>
                <a:endParaRPr lang="en-US" dirty="0"/>
              </a:p>
              <a:p>
                <a:pPr marL="0" indent="0">
                  <a:lnSpc>
                    <a:spcPct val="170000"/>
                  </a:lnSpc>
                  <a:buNone/>
                </a:pPr>
                <a14:m>
                  <m:oMathPara xmlns:m="http://schemas.openxmlformats.org/officeDocument/2006/math">
                    <m:oMathParaPr>
                      <m:jc m:val="centerGroup"/>
                    </m:oMathParaPr>
                    <m:oMath xmlns:m="http://schemas.openxmlformats.org/officeDocument/2006/math">
                      <m:r>
                        <a:rPr lang="es-EC" b="1" i="1"/>
                        <m:t>𝑬𝒔𝒑𝒂𝒄𝒊𝒂𝒎𝒊𝒆𝒏𝒕𝒐</m:t>
                      </m:r>
                      <m:r>
                        <a:rPr lang="es-EC" b="1" i="1"/>
                        <m:t>=</m:t>
                      </m:r>
                      <m:r>
                        <a:rPr lang="es-EC" b="1" i="1"/>
                        <m:t>𝟏𝟓</m:t>
                      </m:r>
                      <m:r>
                        <a:rPr lang="es-EC" b="1" i="1"/>
                        <m:t>.</m:t>
                      </m:r>
                      <m:r>
                        <a:rPr lang="es-EC" b="1" i="1"/>
                        <m:t>𝟎𝟎</m:t>
                      </m:r>
                      <m:r>
                        <a:rPr lang="es-EC" b="1" i="1"/>
                        <m:t> </m:t>
                      </m:r>
                      <m:r>
                        <a:rPr lang="es-EC" b="1" i="1"/>
                        <m:t>𝒄𝒎</m:t>
                      </m:r>
                    </m:oMath>
                  </m:oMathPara>
                </a14:m>
                <a:endParaRPr lang="en-US" dirty="0"/>
              </a:p>
              <a:p>
                <a:pPr marL="0" indent="0">
                  <a:lnSpc>
                    <a:spcPct val="170000"/>
                  </a:lnSpc>
                  <a:buNone/>
                </a:pPr>
                <a14:m>
                  <m:oMathPara xmlns:m="http://schemas.openxmlformats.org/officeDocument/2006/math">
                    <m:oMathParaPr>
                      <m:jc m:val="centerGroup"/>
                    </m:oMathParaPr>
                    <m:oMath xmlns:m="http://schemas.openxmlformats.org/officeDocument/2006/math">
                      <m:r>
                        <a:rPr lang="es-EC" b="1" i="1"/>
                        <m:t>𝑹𝒆𝒄𝒖𝒃𝒓𝒊𝒎𝒊𝒆𝒏𝒕𝒐</m:t>
                      </m:r>
                      <m:r>
                        <a:rPr lang="es-EC" b="1" i="1"/>
                        <m:t>=</m:t>
                      </m:r>
                      <m:r>
                        <a:rPr lang="es-EC" b="1" i="1"/>
                        <m:t>𝟕</m:t>
                      </m:r>
                      <m:r>
                        <a:rPr lang="es-EC" b="1" i="1"/>
                        <m:t>,</m:t>
                      </m:r>
                      <m:r>
                        <a:rPr lang="es-EC" b="1" i="1"/>
                        <m:t>𝟓</m:t>
                      </m:r>
                      <m:r>
                        <a:rPr lang="es-EC" b="1" i="1"/>
                        <m:t> </m:t>
                      </m:r>
                      <m:r>
                        <a:rPr lang="es-EC" b="1" i="1"/>
                        <m:t>𝒄𝒎</m:t>
                      </m:r>
                    </m:oMath>
                  </m:oMathPara>
                </a14:m>
                <a:endParaRPr lang="en-US" dirty="0"/>
              </a:p>
              <a:p>
                <a:pPr marL="0" indent="0">
                  <a:lnSpc>
                    <a:spcPct val="170000"/>
                  </a:lnSpc>
                  <a:buNone/>
                </a:pPr>
                <a14:m>
                  <m:oMathPara xmlns:m="http://schemas.openxmlformats.org/officeDocument/2006/math">
                    <m:oMathParaPr>
                      <m:jc m:val="centerGroup"/>
                    </m:oMathParaPr>
                    <m:oMath xmlns:m="http://schemas.openxmlformats.org/officeDocument/2006/math">
                      <m:r>
                        <a:rPr lang="es-EC" b="1" i="1"/>
                        <m:t>𝒏</m:t>
                      </m:r>
                      <m:r>
                        <a:rPr lang="es-EC" b="1" i="1"/>
                        <m:t>ú</m:t>
                      </m:r>
                      <m:r>
                        <a:rPr lang="es-EC" b="1" i="1"/>
                        <m:t>𝒎𝒆𝒓𝒐</m:t>
                      </m:r>
                      <m:r>
                        <a:rPr lang="es-EC" b="1" i="1"/>
                        <m:t> </m:t>
                      </m:r>
                      <m:r>
                        <a:rPr lang="es-EC" b="1" i="1"/>
                        <m:t>𝒅𝒆</m:t>
                      </m:r>
                      <m:r>
                        <a:rPr lang="es-EC" b="1" i="1"/>
                        <m:t> </m:t>
                      </m:r>
                      <m:r>
                        <a:rPr lang="es-EC" b="1" i="1"/>
                        <m:t>𝒗𝒂𝒓𝒊𝒍𝒍𝒂𝒔</m:t>
                      </m:r>
                      <m:r>
                        <a:rPr lang="es-EC" b="1" i="1"/>
                        <m:t>=</m:t>
                      </m:r>
                      <m:f>
                        <m:fPr>
                          <m:ctrlPr>
                            <a:rPr lang="en-US" b="1" i="1"/>
                          </m:ctrlPr>
                        </m:fPr>
                        <m:num>
                          <m:r>
                            <a:rPr lang="es-EC" b="1" i="1"/>
                            <m:t>(</m:t>
                          </m:r>
                          <m:r>
                            <a:rPr lang="es-EC" b="1" i="1"/>
                            <m:t>𝑳</m:t>
                          </m:r>
                          <m:r>
                            <a:rPr lang="es-EC" b="1" i="1"/>
                            <m:t>−</m:t>
                          </m:r>
                          <m:r>
                            <a:rPr lang="es-EC" b="1" i="1"/>
                            <m:t>𝟐</m:t>
                          </m:r>
                          <m:r>
                            <a:rPr lang="es-EC" b="1" i="1"/>
                            <m:t>.</m:t>
                          </m:r>
                          <m:r>
                            <a:rPr lang="es-EC" b="1" i="1"/>
                            <m:t>𝒓𝒆𝒄</m:t>
                          </m:r>
                          <m:r>
                            <a:rPr lang="es-EC" b="1" i="1"/>
                            <m:t>)</m:t>
                          </m:r>
                        </m:num>
                        <m:den>
                          <m:r>
                            <a:rPr lang="es-EC" b="1" i="1"/>
                            <m:t>𝒆𝒔𝒑𝒂𝒄𝒊𝒂𝒎𝒊𝒆𝒏𝒕𝒐</m:t>
                          </m:r>
                        </m:den>
                      </m:f>
                      <m:r>
                        <a:rPr lang="es-EC" b="1" i="1"/>
                        <m:t>+</m:t>
                      </m:r>
                      <m:r>
                        <a:rPr lang="es-EC" b="1" i="1"/>
                        <m:t>𝟏</m:t>
                      </m:r>
                    </m:oMath>
                  </m:oMathPara>
                </a14:m>
                <a:endParaRPr lang="en-US" dirty="0"/>
              </a:p>
              <a:p>
                <a:pPr marL="0" indent="0">
                  <a:lnSpc>
                    <a:spcPct val="170000"/>
                  </a:lnSpc>
                  <a:buNone/>
                </a:pPr>
                <a14:m>
                  <m:oMathPara xmlns:m="http://schemas.openxmlformats.org/officeDocument/2006/math">
                    <m:oMathParaPr>
                      <m:jc m:val="centerGroup"/>
                    </m:oMathParaPr>
                    <m:oMath xmlns:m="http://schemas.openxmlformats.org/officeDocument/2006/math">
                      <m:r>
                        <a:rPr lang="es-EC" i="1"/>
                        <m:t>𝑛</m:t>
                      </m:r>
                      <m:r>
                        <a:rPr lang="es-EC" i="1"/>
                        <m:t>ú</m:t>
                      </m:r>
                      <m:r>
                        <a:rPr lang="es-EC" i="1"/>
                        <m:t>𝑚𝑒𝑟𝑜</m:t>
                      </m:r>
                      <m:r>
                        <a:rPr lang="es-EC" i="1"/>
                        <m:t> </m:t>
                      </m:r>
                      <m:r>
                        <a:rPr lang="es-EC" i="1"/>
                        <m:t>𝑑𝑒</m:t>
                      </m:r>
                      <m:r>
                        <a:rPr lang="es-EC" i="1"/>
                        <m:t> </m:t>
                      </m:r>
                      <m:r>
                        <a:rPr lang="es-EC" i="1"/>
                        <m:t>𝑣𝑎𝑟𝑖𝑙𝑙𝑎𝑠</m:t>
                      </m:r>
                      <m:r>
                        <a:rPr lang="es-EC" i="1"/>
                        <m:t>=</m:t>
                      </m:r>
                      <m:f>
                        <m:fPr>
                          <m:ctrlPr>
                            <a:rPr lang="en-US" i="1"/>
                          </m:ctrlPr>
                        </m:fPr>
                        <m:num>
                          <m:r>
                            <a:rPr lang="es-EC" i="1"/>
                            <m:t>(0.70−2∗0,075 </m:t>
                          </m:r>
                          <m:r>
                            <a:rPr lang="es-EC" i="1"/>
                            <m:t>𝑚</m:t>
                          </m:r>
                          <m:r>
                            <a:rPr lang="es-EC" i="1"/>
                            <m:t>)</m:t>
                          </m:r>
                        </m:num>
                        <m:den>
                          <m:r>
                            <a:rPr lang="es-EC" i="1"/>
                            <m:t>0,15 </m:t>
                          </m:r>
                          <m:r>
                            <a:rPr lang="es-EC" i="1"/>
                            <m:t>𝑚</m:t>
                          </m:r>
                        </m:den>
                      </m:f>
                      <m:r>
                        <a:rPr lang="es-EC" i="1"/>
                        <m:t>+1</m:t>
                      </m:r>
                    </m:oMath>
                  </m:oMathPara>
                </a14:m>
                <a:endParaRPr lang="en-US" dirty="0"/>
              </a:p>
              <a:p>
                <a:pPr marL="0" indent="0">
                  <a:lnSpc>
                    <a:spcPct val="170000"/>
                  </a:lnSpc>
                  <a:buNone/>
                </a:pPr>
                <a14:m>
                  <m:oMathPara xmlns:m="http://schemas.openxmlformats.org/officeDocument/2006/math">
                    <m:oMathParaPr>
                      <m:jc m:val="centerGroup"/>
                    </m:oMathParaPr>
                    <m:oMath xmlns:m="http://schemas.openxmlformats.org/officeDocument/2006/math">
                      <m:r>
                        <a:rPr lang="es-EC" i="1"/>
                        <m:t>𝑛</m:t>
                      </m:r>
                      <m:r>
                        <a:rPr lang="es-EC" i="1"/>
                        <m:t>ú</m:t>
                      </m:r>
                      <m:r>
                        <a:rPr lang="es-EC" i="1"/>
                        <m:t>𝑚𝑒𝑟𝑜</m:t>
                      </m:r>
                      <m:r>
                        <a:rPr lang="es-EC" i="1"/>
                        <m:t> </m:t>
                      </m:r>
                      <m:r>
                        <a:rPr lang="es-EC" i="1"/>
                        <m:t>𝑑𝑒</m:t>
                      </m:r>
                      <m:r>
                        <a:rPr lang="es-EC" i="1"/>
                        <m:t> </m:t>
                      </m:r>
                      <m:r>
                        <a:rPr lang="es-EC" i="1"/>
                        <m:t>𝑣𝑎𝑟𝑖𝑙𝑙𝑎𝑠</m:t>
                      </m:r>
                      <m:r>
                        <a:rPr lang="es-EC" i="1"/>
                        <m:t>=4.667</m:t>
                      </m:r>
                      <m:r>
                        <a:rPr lang="es-EC" b="1" i="1"/>
                        <m:t>≈</m:t>
                      </m:r>
                      <m:r>
                        <a:rPr lang="es-EC" b="1" i="1"/>
                        <m:t>𝟓</m:t>
                      </m:r>
                    </m:oMath>
                  </m:oMathPara>
                </a14:m>
                <a:endParaRPr lang="en-US" dirty="0"/>
              </a:p>
              <a:p>
                <a:pPr marL="0" indent="0">
                  <a:lnSpc>
                    <a:spcPct val="170000"/>
                  </a:lnSpc>
                  <a:buNone/>
                </a:pPr>
                <a14:m>
                  <m:oMathPara xmlns:m="http://schemas.openxmlformats.org/officeDocument/2006/math">
                    <m:oMathParaPr>
                      <m:jc m:val="centerGroup"/>
                    </m:oMathParaPr>
                    <m:oMath xmlns:m="http://schemas.openxmlformats.org/officeDocument/2006/math">
                      <m:r>
                        <a:rPr lang="es-EC" b="1" i="1"/>
                        <m:t>𝟓</m:t>
                      </m:r>
                      <m:r>
                        <a:rPr lang="es-EC" b="1" i="1"/>
                        <m:t>∅</m:t>
                      </m:r>
                      <m:r>
                        <a:rPr lang="es-EC" b="1" i="1"/>
                        <m:t>𝟐𝟎</m:t>
                      </m:r>
                      <m:r>
                        <a:rPr lang="es-EC" b="1" i="1"/>
                        <m:t>𝒎𝒎</m:t>
                      </m:r>
                      <m:d>
                        <m:dPr>
                          <m:ctrlPr>
                            <a:rPr lang="en-US" b="1" i="1"/>
                          </m:ctrlPr>
                        </m:dPr>
                        <m:e>
                          <m:r>
                            <a:rPr lang="es-EC" b="1" i="1"/>
                            <m:t>𝟏</m:t>
                          </m:r>
                          <m:r>
                            <a:rPr lang="es-EC" b="1" i="1"/>
                            <m:t>∅@</m:t>
                          </m:r>
                          <m:r>
                            <a:rPr lang="es-EC" b="1" i="1"/>
                            <m:t>𝟏𝟓</m:t>
                          </m:r>
                          <m:r>
                            <a:rPr lang="es-EC" b="1" i="1"/>
                            <m:t>.</m:t>
                          </m:r>
                          <m:r>
                            <a:rPr lang="es-EC" b="1" i="1"/>
                            <m:t>𝟎𝟎</m:t>
                          </m:r>
                          <m:r>
                            <a:rPr lang="es-EC" b="1" i="1"/>
                            <m:t>𝒄𝒎</m:t>
                          </m:r>
                        </m:e>
                      </m:d>
                      <m:r>
                        <a:rPr lang="es-EC" b="1" i="1"/>
                        <m:t>≈</m:t>
                      </m:r>
                      <m:r>
                        <a:rPr lang="es-EC" b="1" i="1"/>
                        <m:t>𝟏𝟓</m:t>
                      </m:r>
                      <m:r>
                        <a:rPr lang="es-EC" b="1" i="1"/>
                        <m:t>.</m:t>
                      </m:r>
                      <m:r>
                        <a:rPr lang="es-EC" b="1" i="1"/>
                        <m:t>𝟕𝟏</m:t>
                      </m:r>
                      <m:r>
                        <a:rPr lang="es-EC" b="1" i="1"/>
                        <m:t> </m:t>
                      </m:r>
                      <m:sSup>
                        <m:sSupPr>
                          <m:ctrlPr>
                            <a:rPr lang="en-US" b="1" i="1"/>
                          </m:ctrlPr>
                        </m:sSupPr>
                        <m:e>
                          <m:r>
                            <a:rPr lang="es-EC" b="1" i="1"/>
                            <m:t>𝒄𝒎</m:t>
                          </m:r>
                        </m:e>
                        <m:sup>
                          <m:r>
                            <a:rPr lang="es-EC" b="1" i="1"/>
                            <m:t>𝟐</m:t>
                          </m:r>
                        </m:sup>
                      </m:sSup>
                    </m:oMath>
                  </m:oMathPara>
                </a14:m>
                <a:endParaRPr lang="en-US" dirty="0"/>
              </a:p>
              <a:p>
                <a:pPr marL="0" indent="0">
                  <a:lnSpc>
                    <a:spcPct val="170000"/>
                  </a:lnSpc>
                  <a:buNone/>
                </a:pPr>
                <a:endParaRPr lang="en-US" dirty="0"/>
              </a:p>
            </p:txBody>
          </p:sp>
        </mc:Choice>
        <mc:Fallback>
          <p:sp>
            <p:nvSpPr>
              <p:cNvPr id="8" name="Content Placeholder 7"/>
              <p:cNvSpPr>
                <a:spLocks noGrp="1" noRot="1" noChangeAspect="1" noMove="1" noResize="1" noEditPoints="1" noAdjustHandles="1" noChangeArrowheads="1" noChangeShapeType="1" noTextEdit="1"/>
              </p:cNvSpPr>
              <p:nvPr>
                <p:ph sz="half" idx="1"/>
              </p:nvPr>
            </p:nvSpPr>
            <p:spPr>
              <a:xfrm>
                <a:off x="3248890" y="634133"/>
                <a:ext cx="6310745" cy="5351030"/>
              </a:xfrm>
              <a:blipFill rotWithShape="0">
                <a:blip r:embed="rId2"/>
                <a:stretch>
                  <a:fillRect/>
                </a:stretch>
              </a:blipFill>
            </p:spPr>
            <p:txBody>
              <a:bodyPr/>
              <a:lstStyle/>
              <a:p>
                <a:r>
                  <a:rPr lang="en-US">
                    <a:noFill/>
                  </a:rPr>
                  <a:t> </a:t>
                </a:r>
              </a:p>
            </p:txBody>
          </p:sp>
        </mc:Fallback>
      </mc:AlternateContent>
      <p:sp>
        <p:nvSpPr>
          <p:cNvPr id="10"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6"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7"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a:t>
            </a:r>
            <a:r>
              <a:rPr lang="es-ES" sz="2400" dirty="0" smtClean="0">
                <a:ln>
                  <a:solidFill>
                    <a:schemeClr val="tx1"/>
                  </a:solidFill>
                </a:ln>
              </a:rPr>
              <a:t>35</a:t>
            </a:r>
            <a:endParaRPr lang="es-ES" sz="2400" dirty="0">
              <a:ln>
                <a:solidFill>
                  <a:schemeClr val="tx1"/>
                </a:solidFill>
              </a:ln>
            </a:endParaRPr>
          </a:p>
        </p:txBody>
      </p:sp>
    </p:spTree>
    <p:extLst>
      <p:ext uri="{BB962C8B-B14F-4D97-AF65-F5344CB8AC3E}">
        <p14:creationId xmlns:p14="http://schemas.microsoft.com/office/powerpoint/2010/main" val="149579164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07680" y="877598"/>
            <a:ext cx="5574865" cy="948575"/>
          </a:xfrm>
        </p:spPr>
        <p:txBody>
          <a:bodyPr anchor="t">
            <a:normAutofit/>
          </a:bodyPr>
          <a:lstStyle/>
          <a:p>
            <a:pPr marL="0" lvl="4">
              <a:spcBef>
                <a:spcPts val="1000"/>
              </a:spcBef>
            </a:pPr>
            <a:r>
              <a:rPr lang="es-EC" sz="2800" dirty="0">
                <a:latin typeface="Arial" charset="0"/>
                <a:ea typeface="Arial" charset="0"/>
                <a:cs typeface="Arial" charset="0"/>
              </a:rPr>
              <a:t>Armadura de torsión</a:t>
            </a:r>
            <a:endParaRPr lang="en-US" sz="2800" dirty="0">
              <a:latin typeface="Arial" charset="0"/>
              <a:ea typeface="Arial" charset="0"/>
              <a:cs typeface="Arial" charset="0"/>
            </a:endParaRPr>
          </a:p>
          <a:p>
            <a:endParaRPr lang="en-US" sz="4000" dirty="0">
              <a:latin typeface="Arial" charset="0"/>
              <a:ea typeface="Arial" charset="0"/>
              <a:cs typeface="Arial" charset="0"/>
            </a:endParaRPr>
          </a:p>
        </p:txBody>
      </p:sp>
      <mc:AlternateContent xmlns:mc="http://schemas.openxmlformats.org/markup-compatibility/2006">
        <mc:Choice xmlns:a14="http://schemas.microsoft.com/office/drawing/2010/main" Requires="a14">
          <p:sp>
            <p:nvSpPr>
              <p:cNvPr id="4" name="Content Placeholder 3"/>
              <p:cNvSpPr>
                <a:spLocks noGrp="1"/>
              </p:cNvSpPr>
              <p:nvPr>
                <p:ph sz="half" idx="2"/>
              </p:nvPr>
            </p:nvSpPr>
            <p:spPr>
              <a:xfrm>
                <a:off x="2820989" y="1695622"/>
                <a:ext cx="5574865" cy="4242089"/>
              </a:xfrm>
            </p:spPr>
            <p:txBody>
              <a:bodyPr>
                <a:normAutofit/>
              </a:bodyPr>
              <a:lstStyle/>
              <a:p>
                <a:pPr marL="0" indent="0" algn="just">
                  <a:buNone/>
                </a:pPr>
                <a:r>
                  <a:rPr lang="es-EC" sz="2600" b="1" dirty="0"/>
                  <a:t>Nota:</a:t>
                </a:r>
                <a:r>
                  <a:rPr lang="es-EC" sz="2600" dirty="0"/>
                  <a:t> Tenemos armadura de torsión ya que la viga que estamos diseñando supera los 60.00 cm en altura</a:t>
                </a:r>
                <a:r>
                  <a:rPr lang="es-EC" sz="2600" dirty="0" smtClean="0"/>
                  <a:t>.</a:t>
                </a:r>
              </a:p>
              <a:p>
                <a:pPr marL="0" indent="0">
                  <a:lnSpc>
                    <a:spcPct val="160000"/>
                  </a:lnSpc>
                  <a:buNone/>
                </a:pPr>
                <a:endParaRPr lang="en-US" dirty="0"/>
              </a:p>
              <a:p>
                <a:pPr marL="0" indent="0">
                  <a:lnSpc>
                    <a:spcPct val="160000"/>
                  </a:lnSpc>
                  <a:buNone/>
                </a:pPr>
                <a14:m>
                  <m:oMathPara xmlns:m="http://schemas.openxmlformats.org/officeDocument/2006/math">
                    <m:oMathParaPr>
                      <m:jc m:val="centerGroup"/>
                    </m:oMathParaPr>
                    <m:oMath xmlns:m="http://schemas.openxmlformats.org/officeDocument/2006/math">
                      <m:sSub>
                        <m:sSubPr>
                          <m:ctrlPr>
                            <a:rPr lang="en-US" sz="2200" b="1" i="1"/>
                          </m:ctrlPr>
                        </m:sSubPr>
                        <m:e>
                          <m:r>
                            <a:rPr lang="es-EC" sz="2200" b="1" i="1"/>
                            <m:t>𝑨</m:t>
                          </m:r>
                        </m:e>
                        <m:sub>
                          <m:r>
                            <a:rPr lang="es-EC" sz="2200" b="1" i="1"/>
                            <m:t>𝒔</m:t>
                          </m:r>
                          <m:r>
                            <a:rPr lang="es-EC" sz="2200" b="1" i="1"/>
                            <m:t> </m:t>
                          </m:r>
                          <m:r>
                            <a:rPr lang="es-EC" sz="2200" b="1" i="1"/>
                            <m:t>𝑻𝒐𝒓𝒔𝒊</m:t>
                          </m:r>
                          <m:r>
                            <a:rPr lang="es-EC" sz="2200" b="1" i="1"/>
                            <m:t>ó</m:t>
                          </m:r>
                          <m:r>
                            <a:rPr lang="es-EC" sz="2200" b="1" i="1"/>
                            <m:t>𝒏</m:t>
                          </m:r>
                        </m:sub>
                      </m:sSub>
                      <m:r>
                        <a:rPr lang="es-EC" sz="2200" b="1" i="1"/>
                        <m:t>=</m:t>
                      </m:r>
                      <m:r>
                        <a:rPr lang="es-EC" sz="2200" b="1" i="1"/>
                        <m:t>𝟎</m:t>
                      </m:r>
                      <m:r>
                        <a:rPr lang="es-EC" sz="2200" b="1" i="1"/>
                        <m:t>.</m:t>
                      </m:r>
                      <m:r>
                        <a:rPr lang="es-EC" sz="2200" b="1" i="1"/>
                        <m:t>𝟏</m:t>
                      </m:r>
                      <m:r>
                        <a:rPr lang="es-EC" sz="2200" b="1" i="1"/>
                        <m:t>∗</m:t>
                      </m:r>
                      <m:sSub>
                        <m:sSubPr>
                          <m:ctrlPr>
                            <a:rPr lang="en-US" sz="2200" b="1" i="1"/>
                          </m:ctrlPr>
                        </m:sSubPr>
                        <m:e>
                          <m:r>
                            <a:rPr lang="es-EC" sz="2200" b="1" i="1"/>
                            <m:t>𝑨</m:t>
                          </m:r>
                        </m:e>
                        <m:sub>
                          <m:r>
                            <a:rPr lang="es-EC" sz="2200" b="1" i="1"/>
                            <m:t>𝒔</m:t>
                          </m:r>
                        </m:sub>
                      </m:sSub>
                    </m:oMath>
                  </m:oMathPara>
                </a14:m>
                <a:endParaRPr lang="en-US" sz="2200" dirty="0"/>
              </a:p>
              <a:p>
                <a:pPr marL="0" indent="0">
                  <a:lnSpc>
                    <a:spcPct val="160000"/>
                  </a:lnSpc>
                  <a:buNone/>
                </a:pPr>
                <a14:m>
                  <m:oMathPara xmlns:m="http://schemas.openxmlformats.org/officeDocument/2006/math">
                    <m:oMathParaPr>
                      <m:jc m:val="centerGroup"/>
                    </m:oMathParaPr>
                    <m:oMath xmlns:m="http://schemas.openxmlformats.org/officeDocument/2006/math">
                      <m:sSub>
                        <m:sSubPr>
                          <m:ctrlPr>
                            <a:rPr lang="en-US" sz="2200" i="1"/>
                          </m:ctrlPr>
                        </m:sSubPr>
                        <m:e>
                          <m:r>
                            <a:rPr lang="es-EC" sz="2200" i="1"/>
                            <m:t>𝐴</m:t>
                          </m:r>
                        </m:e>
                        <m:sub>
                          <m:r>
                            <a:rPr lang="es-EC" sz="2200" i="1"/>
                            <m:t>𝑠</m:t>
                          </m:r>
                          <m:r>
                            <a:rPr lang="es-EC" sz="2200" i="1"/>
                            <m:t> </m:t>
                          </m:r>
                          <m:r>
                            <a:rPr lang="es-EC" sz="2200" i="1"/>
                            <m:t>𝑇𝑜𝑟𝑠𝑖</m:t>
                          </m:r>
                          <m:r>
                            <a:rPr lang="es-EC" sz="2200" i="1"/>
                            <m:t>ó</m:t>
                          </m:r>
                          <m:r>
                            <a:rPr lang="es-EC" sz="2200" i="1"/>
                            <m:t>𝑛</m:t>
                          </m:r>
                        </m:sub>
                      </m:sSub>
                      <m:r>
                        <a:rPr lang="es-EC" sz="2200" i="1"/>
                        <m:t>=0.1∗14.70 </m:t>
                      </m:r>
                      <m:sSup>
                        <m:sSupPr>
                          <m:ctrlPr>
                            <a:rPr lang="en-US" sz="2200" i="1"/>
                          </m:ctrlPr>
                        </m:sSupPr>
                        <m:e>
                          <m:r>
                            <a:rPr lang="es-EC" sz="2200" i="1"/>
                            <m:t>𝑐𝑚</m:t>
                          </m:r>
                        </m:e>
                        <m:sup>
                          <m:r>
                            <a:rPr lang="es-EC" sz="2200" i="1"/>
                            <m:t>2</m:t>
                          </m:r>
                        </m:sup>
                      </m:sSup>
                      <m:r>
                        <a:rPr lang="es-EC" sz="2200" i="1"/>
                        <m:t>=1.47 </m:t>
                      </m:r>
                      <m:sSup>
                        <m:sSupPr>
                          <m:ctrlPr>
                            <a:rPr lang="en-US" sz="2200" i="1"/>
                          </m:ctrlPr>
                        </m:sSupPr>
                        <m:e>
                          <m:r>
                            <a:rPr lang="es-EC" sz="2200" i="1"/>
                            <m:t>𝑐𝑚</m:t>
                          </m:r>
                        </m:e>
                        <m:sup>
                          <m:r>
                            <a:rPr lang="es-EC" sz="2200" i="1"/>
                            <m:t>2</m:t>
                          </m:r>
                        </m:sup>
                      </m:sSup>
                    </m:oMath>
                  </m:oMathPara>
                </a14:m>
                <a:endParaRPr lang="en-US" sz="2200" dirty="0"/>
              </a:p>
              <a:p>
                <a:pPr marL="0" indent="0">
                  <a:lnSpc>
                    <a:spcPct val="160000"/>
                  </a:lnSpc>
                  <a:buNone/>
                </a:pPr>
                <a14:m>
                  <m:oMathPara xmlns:m="http://schemas.openxmlformats.org/officeDocument/2006/math">
                    <m:oMathParaPr>
                      <m:jc m:val="centerGroup"/>
                    </m:oMathParaPr>
                    <m:oMath xmlns:m="http://schemas.openxmlformats.org/officeDocument/2006/math">
                      <m:r>
                        <a:rPr lang="es-EC" sz="2200" b="1" i="1"/>
                        <m:t>𝟏</m:t>
                      </m:r>
                      <m:r>
                        <a:rPr lang="es-EC" sz="2200" b="1" i="1"/>
                        <m:t>∅</m:t>
                      </m:r>
                      <m:r>
                        <a:rPr lang="es-EC" sz="2200" b="1" i="1"/>
                        <m:t>𝟏𝟎</m:t>
                      </m:r>
                      <m:r>
                        <a:rPr lang="es-EC" sz="2200" b="1" i="1"/>
                        <m:t>𝒎𝒎</m:t>
                      </m:r>
                      <m:d>
                        <m:dPr>
                          <m:ctrlPr>
                            <a:rPr lang="en-US" sz="2200" b="1" i="1"/>
                          </m:ctrlPr>
                        </m:dPr>
                        <m:e>
                          <m:r>
                            <a:rPr lang="es-EC" sz="2200" b="1" i="1"/>
                            <m:t>𝟏</m:t>
                          </m:r>
                          <m:r>
                            <a:rPr lang="es-EC" sz="2200" b="1" i="1"/>
                            <m:t>∅@</m:t>
                          </m:r>
                          <m:r>
                            <a:rPr lang="es-EC" sz="2200" b="1" i="1"/>
                            <m:t>𝒄𝒂𝒓𝒂</m:t>
                          </m:r>
                        </m:e>
                      </m:d>
                      <m:r>
                        <a:rPr lang="es-EC" sz="2200" b="1" i="1"/>
                        <m:t>≈</m:t>
                      </m:r>
                      <m:r>
                        <a:rPr lang="es-EC" sz="2200" b="1" i="1"/>
                        <m:t>𝟏</m:t>
                      </m:r>
                      <m:r>
                        <a:rPr lang="es-EC" sz="2200" b="1" i="1"/>
                        <m:t>.</m:t>
                      </m:r>
                      <m:r>
                        <a:rPr lang="es-EC" sz="2200" b="1" i="1"/>
                        <m:t>𝟓𝟕</m:t>
                      </m:r>
                      <m:r>
                        <a:rPr lang="es-EC" sz="2200" b="1" i="1"/>
                        <m:t> </m:t>
                      </m:r>
                      <m:sSup>
                        <m:sSupPr>
                          <m:ctrlPr>
                            <a:rPr lang="en-US" sz="2200" b="1" i="1"/>
                          </m:ctrlPr>
                        </m:sSupPr>
                        <m:e>
                          <m:r>
                            <a:rPr lang="es-EC" sz="2200" b="1" i="1"/>
                            <m:t>𝒄𝒎</m:t>
                          </m:r>
                        </m:e>
                        <m:sup>
                          <m:r>
                            <a:rPr lang="es-EC" sz="2200" b="1" i="1"/>
                            <m:t>𝟐</m:t>
                          </m:r>
                        </m:sup>
                      </m:sSup>
                    </m:oMath>
                  </m:oMathPara>
                </a14:m>
                <a:endParaRPr lang="en-US" sz="2600" dirty="0"/>
              </a:p>
            </p:txBody>
          </p:sp>
        </mc:Choice>
        <mc:Fallback>
          <p:sp>
            <p:nvSpPr>
              <p:cNvPr id="4" name="Content Placeholder 3"/>
              <p:cNvSpPr>
                <a:spLocks noGrp="1" noRot="1" noChangeAspect="1" noMove="1" noResize="1" noEditPoints="1" noAdjustHandles="1" noChangeArrowheads="1" noChangeShapeType="1" noTextEdit="1"/>
              </p:cNvSpPr>
              <p:nvPr>
                <p:ph sz="half" idx="2"/>
              </p:nvPr>
            </p:nvSpPr>
            <p:spPr>
              <a:xfrm>
                <a:off x="2820989" y="1695622"/>
                <a:ext cx="5574865" cy="4242089"/>
              </a:xfrm>
              <a:blipFill rotWithShape="0">
                <a:blip r:embed="rId2"/>
                <a:stretch>
                  <a:fillRect l="-1969" t="-2155" r="-1969"/>
                </a:stretch>
              </a:blipFill>
            </p:spPr>
            <p:txBody>
              <a:bodyPr/>
              <a:lstStyle/>
              <a:p>
                <a:r>
                  <a:rPr lang="en-US">
                    <a:noFill/>
                  </a:rPr>
                  <a:t> </a:t>
                </a:r>
              </a:p>
            </p:txBody>
          </p:sp>
        </mc:Fallback>
      </mc:AlternateContent>
      <p:sp>
        <p:nvSpPr>
          <p:cNvPr id="8"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4"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5"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a:t>
            </a:r>
            <a:r>
              <a:rPr lang="es-ES" sz="2400" dirty="0" smtClean="0">
                <a:ln>
                  <a:solidFill>
                    <a:schemeClr val="tx1"/>
                  </a:solidFill>
                </a:ln>
              </a:rPr>
              <a:t>36</a:t>
            </a:r>
            <a:endParaRPr lang="es-ES" sz="2400" dirty="0">
              <a:ln>
                <a:solidFill>
                  <a:schemeClr val="tx1"/>
                </a:solidFill>
              </a:ln>
            </a:endParaRPr>
          </a:p>
        </p:txBody>
      </p:sp>
    </p:spTree>
    <p:extLst>
      <p:ext uri="{BB962C8B-B14F-4D97-AF65-F5344CB8AC3E}">
        <p14:creationId xmlns:p14="http://schemas.microsoft.com/office/powerpoint/2010/main" val="3540697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549271"/>
          </a:xfrm>
        </p:spPr>
        <p:txBody>
          <a:bodyPr>
            <a:normAutofit fontScale="90000"/>
          </a:bodyPr>
          <a:lstStyle/>
          <a:p>
            <a:pPr lvl="4" algn="l" rtl="0">
              <a:lnSpc>
                <a:spcPct val="90000"/>
              </a:lnSpc>
              <a:spcBef>
                <a:spcPct val="0"/>
              </a:spcBef>
            </a:pPr>
            <a:r>
              <a:rPr lang="es-EC" sz="3200" b="1" dirty="0"/>
              <a:t>Diseño a corte de los estribos</a:t>
            </a:r>
            <a:r>
              <a:rPr lang="en-US" sz="3200" b="1" dirty="0"/>
              <a:t/>
            </a:r>
            <a:br>
              <a:rPr lang="en-US" sz="3200" b="1" dirty="0"/>
            </a:br>
            <a:endParaRPr lang="en-US" sz="3200" dirty="0"/>
          </a:p>
        </p:txBody>
      </p:sp>
      <mc:AlternateContent xmlns:mc="http://schemas.openxmlformats.org/markup-compatibility/2006">
        <mc:Choice xmlns:a14="http://schemas.microsoft.com/office/drawing/2010/main" Requires="a14">
          <p:sp>
            <p:nvSpPr>
              <p:cNvPr id="4" name="Content Placeholder 3"/>
              <p:cNvSpPr>
                <a:spLocks noGrp="1"/>
              </p:cNvSpPr>
              <p:nvPr>
                <p:ph sz="half" idx="2"/>
              </p:nvPr>
            </p:nvSpPr>
            <p:spPr>
              <a:xfrm>
                <a:off x="839790" y="789710"/>
                <a:ext cx="2859374" cy="5399954"/>
              </a:xfrm>
            </p:spPr>
            <p:txBody>
              <a:bodyPr>
                <a:normAutofit fontScale="85000" lnSpcReduction="10000"/>
              </a:bodyPr>
              <a:lstStyle/>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sz="1400" i="1">
                              <a:latin typeface="Arial" charset="0"/>
                              <a:ea typeface="Arial" charset="0"/>
                              <a:cs typeface="Arial" charset="0"/>
                            </a:rPr>
                          </m:ctrlPr>
                        </m:sSubPr>
                        <m:e>
                          <m:r>
                            <a:rPr lang="es-EC" sz="1400" i="1">
                              <a:latin typeface="Arial" charset="0"/>
                              <a:ea typeface="Arial" charset="0"/>
                              <a:cs typeface="Arial" charset="0"/>
                            </a:rPr>
                            <m:t>𝑉</m:t>
                          </m:r>
                        </m:e>
                        <m:sub>
                          <m:r>
                            <a:rPr lang="es-EC" sz="1400" i="1">
                              <a:latin typeface="Arial" charset="0"/>
                              <a:ea typeface="Arial" charset="0"/>
                              <a:cs typeface="Arial" charset="0"/>
                            </a:rPr>
                            <m:t>𝑚𝑎𝑥</m:t>
                          </m:r>
                        </m:sub>
                      </m:sSub>
                      <m:r>
                        <a:rPr lang="es-EC" sz="1400" i="1">
                          <a:latin typeface="Arial" charset="0"/>
                          <a:ea typeface="Arial" charset="0"/>
                          <a:cs typeface="Arial" charset="0"/>
                        </a:rPr>
                        <m:t>=15.8355 </m:t>
                      </m:r>
                      <m:r>
                        <a:rPr lang="es-EC" sz="1400" i="1">
                          <a:latin typeface="Arial" charset="0"/>
                          <a:ea typeface="Arial" charset="0"/>
                          <a:cs typeface="Arial" charset="0"/>
                        </a:rPr>
                        <m:t>𝑇</m:t>
                      </m:r>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sz="1400" b="1" i="1">
                              <a:latin typeface="Arial" charset="0"/>
                              <a:ea typeface="Arial" charset="0"/>
                              <a:cs typeface="Arial" charset="0"/>
                            </a:rPr>
                          </m:ctrlPr>
                        </m:sSubPr>
                        <m:e>
                          <m:r>
                            <a:rPr lang="es-EC" sz="1400" b="1" i="1">
                              <a:latin typeface="Arial" charset="0"/>
                              <a:ea typeface="Arial" charset="0"/>
                              <a:cs typeface="Arial" charset="0"/>
                            </a:rPr>
                            <m:t>𝑽</m:t>
                          </m:r>
                        </m:e>
                        <m:sub>
                          <m:r>
                            <a:rPr lang="es-EC" sz="1400" b="1" i="1">
                              <a:latin typeface="Arial" charset="0"/>
                              <a:ea typeface="Arial" charset="0"/>
                              <a:cs typeface="Arial" charset="0"/>
                            </a:rPr>
                            <m:t>𝒖</m:t>
                          </m:r>
                        </m:sub>
                      </m:sSub>
                      <m:r>
                        <a:rPr lang="es-EC" sz="1400" b="1" i="1">
                          <a:latin typeface="Arial" charset="0"/>
                          <a:ea typeface="Arial" charset="0"/>
                          <a:cs typeface="Arial" charset="0"/>
                        </a:rPr>
                        <m:t>=</m:t>
                      </m:r>
                      <m:r>
                        <a:rPr lang="es-EC" sz="1400" b="1" i="1">
                          <a:latin typeface="Arial" charset="0"/>
                          <a:ea typeface="Arial" charset="0"/>
                          <a:cs typeface="Arial" charset="0"/>
                        </a:rPr>
                        <m:t>𝟏</m:t>
                      </m:r>
                      <m:r>
                        <a:rPr lang="es-EC" sz="1400" b="1" i="1">
                          <a:latin typeface="Arial" charset="0"/>
                          <a:ea typeface="Arial" charset="0"/>
                          <a:cs typeface="Arial" charset="0"/>
                        </a:rPr>
                        <m:t>.</m:t>
                      </m:r>
                      <m:r>
                        <a:rPr lang="es-EC" sz="1400" b="1" i="1">
                          <a:latin typeface="Arial" charset="0"/>
                          <a:ea typeface="Arial" charset="0"/>
                          <a:cs typeface="Arial" charset="0"/>
                        </a:rPr>
                        <m:t>𝟑</m:t>
                      </m:r>
                      <m:sSub>
                        <m:sSubPr>
                          <m:ctrlPr>
                            <a:rPr lang="en-US" sz="1400" b="1" i="1">
                              <a:latin typeface="Arial" charset="0"/>
                              <a:ea typeface="Arial" charset="0"/>
                              <a:cs typeface="Arial" charset="0"/>
                            </a:rPr>
                          </m:ctrlPr>
                        </m:sSubPr>
                        <m:e>
                          <m:r>
                            <a:rPr lang="es-EC" sz="1400" b="1" i="1">
                              <a:latin typeface="Arial" charset="0"/>
                              <a:ea typeface="Arial" charset="0"/>
                              <a:cs typeface="Arial" charset="0"/>
                            </a:rPr>
                            <m:t>∗</m:t>
                          </m:r>
                          <m:r>
                            <a:rPr lang="es-EC" sz="1400" b="1" i="1">
                              <a:latin typeface="Arial" charset="0"/>
                              <a:ea typeface="Arial" charset="0"/>
                              <a:cs typeface="Arial" charset="0"/>
                            </a:rPr>
                            <m:t>𝑽</m:t>
                          </m:r>
                        </m:e>
                        <m:sub>
                          <m:r>
                            <a:rPr lang="es-EC" sz="1400" b="1" i="1">
                              <a:latin typeface="Arial" charset="0"/>
                              <a:ea typeface="Arial" charset="0"/>
                              <a:cs typeface="Arial" charset="0"/>
                            </a:rPr>
                            <m:t>𝒎𝒂𝒙</m:t>
                          </m:r>
                        </m:sub>
                      </m:sSub>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sz="1400" i="1">
                              <a:latin typeface="Arial" charset="0"/>
                              <a:ea typeface="Arial" charset="0"/>
                              <a:cs typeface="Arial" charset="0"/>
                            </a:rPr>
                          </m:ctrlPr>
                        </m:sSubPr>
                        <m:e>
                          <m:r>
                            <a:rPr lang="es-EC" sz="1400" i="1">
                              <a:latin typeface="Arial" charset="0"/>
                              <a:ea typeface="Arial" charset="0"/>
                              <a:cs typeface="Arial" charset="0"/>
                            </a:rPr>
                            <m:t>𝑉</m:t>
                          </m:r>
                        </m:e>
                        <m:sub>
                          <m:r>
                            <a:rPr lang="es-EC" sz="1400" i="1">
                              <a:latin typeface="Arial" charset="0"/>
                              <a:ea typeface="Arial" charset="0"/>
                              <a:cs typeface="Arial" charset="0"/>
                            </a:rPr>
                            <m:t>𝑢</m:t>
                          </m:r>
                        </m:sub>
                      </m:sSub>
                      <m:r>
                        <a:rPr lang="es-EC" sz="1400" i="1">
                          <a:latin typeface="Arial" charset="0"/>
                          <a:ea typeface="Arial" charset="0"/>
                          <a:cs typeface="Arial" charset="0"/>
                        </a:rPr>
                        <m:t>=1.3∗15.8355 </m:t>
                      </m:r>
                      <m:r>
                        <a:rPr lang="es-EC" sz="1400" i="1">
                          <a:latin typeface="Arial" charset="0"/>
                          <a:ea typeface="Arial" charset="0"/>
                          <a:cs typeface="Arial" charset="0"/>
                        </a:rPr>
                        <m:t>𝑇</m:t>
                      </m:r>
                      <m:r>
                        <a:rPr lang="es-EC" sz="1400" i="1">
                          <a:latin typeface="Arial" charset="0"/>
                          <a:ea typeface="Arial" charset="0"/>
                          <a:cs typeface="Arial" charset="0"/>
                        </a:rPr>
                        <m:t>=20.59 </m:t>
                      </m:r>
                      <m:r>
                        <a:rPr lang="es-EC" sz="1400" i="1">
                          <a:latin typeface="Arial" charset="0"/>
                          <a:ea typeface="Arial" charset="0"/>
                          <a:cs typeface="Arial" charset="0"/>
                        </a:rPr>
                        <m:t>𝑇</m:t>
                      </m:r>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400" i="1">
                          <a:latin typeface="Arial" charset="0"/>
                          <a:ea typeface="Arial" charset="0"/>
                          <a:cs typeface="Arial" charset="0"/>
                        </a:rPr>
                        <m:t>𝑏</m:t>
                      </m:r>
                      <m:r>
                        <a:rPr lang="es-EC" sz="1400" i="1">
                          <a:latin typeface="Arial" charset="0"/>
                          <a:ea typeface="Arial" charset="0"/>
                          <a:cs typeface="Arial" charset="0"/>
                        </a:rPr>
                        <m:t>=0.70 </m:t>
                      </m:r>
                      <m:r>
                        <a:rPr lang="es-EC" sz="1400" i="1">
                          <a:latin typeface="Arial" charset="0"/>
                          <a:ea typeface="Arial" charset="0"/>
                          <a:cs typeface="Arial" charset="0"/>
                        </a:rPr>
                        <m:t>𝑚</m:t>
                      </m:r>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400" i="1">
                          <a:latin typeface="Arial" charset="0"/>
                          <a:ea typeface="Arial" charset="0"/>
                          <a:cs typeface="Arial" charset="0"/>
                        </a:rPr>
                        <m:t>h</m:t>
                      </m:r>
                      <m:r>
                        <a:rPr lang="es-EC" sz="1400" i="1">
                          <a:latin typeface="Arial" charset="0"/>
                          <a:ea typeface="Arial" charset="0"/>
                          <a:cs typeface="Arial" charset="0"/>
                        </a:rPr>
                        <m:t>=0.70 </m:t>
                      </m:r>
                      <m:r>
                        <a:rPr lang="es-EC" sz="1400" i="1">
                          <a:latin typeface="Arial" charset="0"/>
                          <a:ea typeface="Arial" charset="0"/>
                          <a:cs typeface="Arial" charset="0"/>
                        </a:rPr>
                        <m:t>𝑚</m:t>
                      </m:r>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400" i="1">
                          <a:latin typeface="Arial" charset="0"/>
                          <a:ea typeface="Arial" charset="0"/>
                          <a:cs typeface="Arial" charset="0"/>
                        </a:rPr>
                        <m:t>𝑑</m:t>
                      </m:r>
                      <m:r>
                        <a:rPr lang="es-EC" sz="1400" i="1">
                          <a:latin typeface="Arial" charset="0"/>
                          <a:ea typeface="Arial" charset="0"/>
                          <a:cs typeface="Arial" charset="0"/>
                        </a:rPr>
                        <m:t>=0.63 </m:t>
                      </m:r>
                      <m:r>
                        <a:rPr lang="es-EC" sz="1400" i="1">
                          <a:latin typeface="Arial" charset="0"/>
                          <a:ea typeface="Arial" charset="0"/>
                          <a:cs typeface="Arial" charset="0"/>
                        </a:rPr>
                        <m:t>𝑚</m:t>
                      </m:r>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400" b="1" i="1">
                          <a:latin typeface="Arial" charset="0"/>
                          <a:ea typeface="Arial" charset="0"/>
                          <a:cs typeface="Arial" charset="0"/>
                        </a:rPr>
                        <m:t>𝒗𝒄</m:t>
                      </m:r>
                      <m:r>
                        <a:rPr lang="es-EC" sz="1400" b="1" i="1">
                          <a:latin typeface="Arial" charset="0"/>
                          <a:ea typeface="Arial" charset="0"/>
                          <a:cs typeface="Arial" charset="0"/>
                        </a:rPr>
                        <m:t>=</m:t>
                      </m:r>
                      <m:f>
                        <m:fPr>
                          <m:ctrlPr>
                            <a:rPr lang="en-US" sz="1400" b="1" i="1">
                              <a:latin typeface="Arial" charset="0"/>
                              <a:ea typeface="Arial" charset="0"/>
                              <a:cs typeface="Arial" charset="0"/>
                            </a:rPr>
                          </m:ctrlPr>
                        </m:fPr>
                        <m:num>
                          <m:sSub>
                            <m:sSubPr>
                              <m:ctrlPr>
                                <a:rPr lang="en-US" sz="1400" b="1" i="1">
                                  <a:latin typeface="Arial" charset="0"/>
                                  <a:ea typeface="Arial" charset="0"/>
                                  <a:cs typeface="Arial" charset="0"/>
                                </a:rPr>
                              </m:ctrlPr>
                            </m:sSubPr>
                            <m:e>
                              <m:r>
                                <a:rPr lang="es-EC" sz="1400" b="1" i="1">
                                  <a:latin typeface="Arial" charset="0"/>
                                  <a:ea typeface="Arial" charset="0"/>
                                  <a:cs typeface="Arial" charset="0"/>
                                </a:rPr>
                                <m:t>𝑽</m:t>
                              </m:r>
                            </m:e>
                            <m:sub>
                              <m:r>
                                <a:rPr lang="es-EC" sz="1400" b="1" i="1">
                                  <a:latin typeface="Arial" charset="0"/>
                                  <a:ea typeface="Arial" charset="0"/>
                                  <a:cs typeface="Arial" charset="0"/>
                                </a:rPr>
                                <m:t>𝒖</m:t>
                              </m:r>
                            </m:sub>
                          </m:sSub>
                        </m:num>
                        <m:den>
                          <m:r>
                            <a:rPr lang="es-EC" sz="1400" b="1" i="1">
                              <a:latin typeface="Arial" charset="0"/>
                              <a:ea typeface="Arial" charset="0"/>
                              <a:cs typeface="Arial" charset="0"/>
                            </a:rPr>
                            <m:t>∅∗</m:t>
                          </m:r>
                          <m:r>
                            <a:rPr lang="es-EC" sz="1400" b="1" i="1">
                              <a:latin typeface="Arial" charset="0"/>
                              <a:ea typeface="Arial" charset="0"/>
                              <a:cs typeface="Arial" charset="0"/>
                            </a:rPr>
                            <m:t>𝒃</m:t>
                          </m:r>
                          <m:r>
                            <a:rPr lang="es-EC" sz="1400" b="1" i="1">
                              <a:latin typeface="Arial" charset="0"/>
                              <a:ea typeface="Arial" charset="0"/>
                              <a:cs typeface="Arial" charset="0"/>
                            </a:rPr>
                            <m:t>∗</m:t>
                          </m:r>
                          <m:r>
                            <a:rPr lang="es-EC" sz="1400" b="1" i="1">
                              <a:latin typeface="Arial" charset="0"/>
                              <a:ea typeface="Arial" charset="0"/>
                              <a:cs typeface="Arial" charset="0"/>
                            </a:rPr>
                            <m:t>𝒅</m:t>
                          </m:r>
                        </m:den>
                      </m:f>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400" i="1">
                          <a:latin typeface="Arial" charset="0"/>
                          <a:ea typeface="Arial" charset="0"/>
                          <a:cs typeface="Arial" charset="0"/>
                        </a:rPr>
                        <m:t>𝑣𝑐</m:t>
                      </m:r>
                      <m:r>
                        <a:rPr lang="es-EC" sz="1400" i="1">
                          <a:latin typeface="Arial" charset="0"/>
                          <a:ea typeface="Arial" charset="0"/>
                          <a:cs typeface="Arial" charset="0"/>
                        </a:rPr>
                        <m:t>=</m:t>
                      </m:r>
                      <m:f>
                        <m:fPr>
                          <m:ctrlPr>
                            <a:rPr lang="en-US" sz="1400" i="1">
                              <a:latin typeface="Arial" charset="0"/>
                              <a:ea typeface="Arial" charset="0"/>
                              <a:cs typeface="Arial" charset="0"/>
                            </a:rPr>
                          </m:ctrlPr>
                        </m:fPr>
                        <m:num>
                          <m:r>
                            <a:rPr lang="es-EC" sz="1400" i="1">
                              <a:latin typeface="Arial" charset="0"/>
                              <a:ea typeface="Arial" charset="0"/>
                              <a:cs typeface="Arial" charset="0"/>
                            </a:rPr>
                            <m:t>20.599∗1000 </m:t>
                          </m:r>
                          <m:r>
                            <a:rPr lang="es-EC" sz="1400" i="1">
                              <a:latin typeface="Arial" charset="0"/>
                              <a:ea typeface="Arial" charset="0"/>
                              <a:cs typeface="Arial" charset="0"/>
                            </a:rPr>
                            <m:t>𝑘𝑔</m:t>
                          </m:r>
                        </m:num>
                        <m:den>
                          <m:r>
                            <a:rPr lang="es-EC" sz="1400" i="1">
                              <a:latin typeface="Arial" charset="0"/>
                              <a:ea typeface="Arial" charset="0"/>
                              <a:cs typeface="Arial" charset="0"/>
                            </a:rPr>
                            <m:t>0.85∗70∗63</m:t>
                          </m:r>
                        </m:den>
                      </m:f>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400" i="1">
                          <a:latin typeface="Arial" charset="0"/>
                          <a:ea typeface="Arial" charset="0"/>
                          <a:cs typeface="Arial" charset="0"/>
                        </a:rPr>
                        <m:t>𝑣𝑐</m:t>
                      </m:r>
                      <m:r>
                        <a:rPr lang="es-EC" sz="1400" i="1">
                          <a:latin typeface="Arial" charset="0"/>
                          <a:ea typeface="Arial" charset="0"/>
                          <a:cs typeface="Arial" charset="0"/>
                        </a:rPr>
                        <m:t>=5.49</m:t>
                      </m:r>
                      <m:f>
                        <m:fPr>
                          <m:ctrlPr>
                            <a:rPr lang="en-US" sz="1400" i="1">
                              <a:latin typeface="Arial" charset="0"/>
                              <a:ea typeface="Arial" charset="0"/>
                              <a:cs typeface="Arial" charset="0"/>
                            </a:rPr>
                          </m:ctrlPr>
                        </m:fPr>
                        <m:num>
                          <m:r>
                            <a:rPr lang="es-EC" sz="1400" i="1">
                              <a:latin typeface="Arial" charset="0"/>
                              <a:ea typeface="Arial" charset="0"/>
                              <a:cs typeface="Arial" charset="0"/>
                            </a:rPr>
                            <m:t>𝑘𝑔</m:t>
                          </m:r>
                        </m:num>
                        <m:den>
                          <m:sSup>
                            <m:sSupPr>
                              <m:ctrlPr>
                                <a:rPr lang="en-US" sz="1400" i="1">
                                  <a:latin typeface="Arial" charset="0"/>
                                  <a:ea typeface="Arial" charset="0"/>
                                  <a:cs typeface="Arial" charset="0"/>
                                </a:rPr>
                              </m:ctrlPr>
                            </m:sSupPr>
                            <m:e>
                              <m:r>
                                <a:rPr lang="es-EC" sz="1400" i="1">
                                  <a:latin typeface="Arial" charset="0"/>
                                  <a:ea typeface="Arial" charset="0"/>
                                  <a:cs typeface="Arial" charset="0"/>
                                </a:rPr>
                                <m:t>𝑐𝑚</m:t>
                              </m:r>
                            </m:e>
                            <m:sup>
                              <m:r>
                                <a:rPr lang="es-EC" sz="1400" i="1">
                                  <a:latin typeface="Arial" charset="0"/>
                                  <a:ea typeface="Arial" charset="0"/>
                                  <a:cs typeface="Arial" charset="0"/>
                                </a:rPr>
                                <m:t>2</m:t>
                              </m:r>
                            </m:sup>
                          </m:sSup>
                        </m:den>
                      </m:f>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400" b="1" i="1">
                          <a:latin typeface="Arial" charset="0"/>
                          <a:ea typeface="Arial" charset="0"/>
                          <a:cs typeface="Arial" charset="0"/>
                        </a:rPr>
                        <m:t>𝒗𝒑</m:t>
                      </m:r>
                      <m:r>
                        <a:rPr lang="es-EC" sz="1400" b="1" i="1">
                          <a:latin typeface="Arial" charset="0"/>
                          <a:ea typeface="Arial" charset="0"/>
                          <a:cs typeface="Arial" charset="0"/>
                        </a:rPr>
                        <m:t>=</m:t>
                      </m:r>
                      <m:r>
                        <a:rPr lang="es-EC" sz="1400" b="1" i="1">
                          <a:latin typeface="Arial" charset="0"/>
                          <a:ea typeface="Arial" charset="0"/>
                          <a:cs typeface="Arial" charset="0"/>
                        </a:rPr>
                        <m:t>𝟎</m:t>
                      </m:r>
                      <m:r>
                        <a:rPr lang="es-EC" sz="1400" b="1" i="1">
                          <a:latin typeface="Arial" charset="0"/>
                          <a:ea typeface="Arial" charset="0"/>
                          <a:cs typeface="Arial" charset="0"/>
                        </a:rPr>
                        <m:t>,</m:t>
                      </m:r>
                      <m:r>
                        <a:rPr lang="es-EC" sz="1400" b="1" i="1">
                          <a:latin typeface="Arial" charset="0"/>
                          <a:ea typeface="Arial" charset="0"/>
                          <a:cs typeface="Arial" charset="0"/>
                        </a:rPr>
                        <m:t>𝟓𝟑</m:t>
                      </m:r>
                      <m:r>
                        <a:rPr lang="es-EC" sz="1400" b="1" i="1">
                          <a:latin typeface="Arial" charset="0"/>
                          <a:ea typeface="Arial" charset="0"/>
                          <a:cs typeface="Arial" charset="0"/>
                        </a:rPr>
                        <m:t>∗</m:t>
                      </m:r>
                      <m:rad>
                        <m:radPr>
                          <m:degHide m:val="on"/>
                          <m:ctrlPr>
                            <a:rPr lang="en-US" sz="1400" b="1" i="1">
                              <a:latin typeface="Arial" charset="0"/>
                              <a:ea typeface="Arial" charset="0"/>
                              <a:cs typeface="Arial" charset="0"/>
                            </a:rPr>
                          </m:ctrlPr>
                        </m:radPr>
                        <m:deg/>
                        <m:e>
                          <m:r>
                            <a:rPr lang="es-EC" sz="1400" b="1" i="1">
                              <a:latin typeface="Arial" charset="0"/>
                              <a:ea typeface="Arial" charset="0"/>
                              <a:cs typeface="Arial" charset="0"/>
                            </a:rPr>
                            <m:t>𝒇</m:t>
                          </m:r>
                          <m:r>
                            <a:rPr lang="es-EC" sz="1400" b="1" i="1">
                              <a:latin typeface="Arial" charset="0"/>
                              <a:ea typeface="Arial" charset="0"/>
                              <a:cs typeface="Arial" charset="0"/>
                            </a:rPr>
                            <m:t>′</m:t>
                          </m:r>
                          <m:r>
                            <a:rPr lang="es-EC" sz="1400" b="1" i="1">
                              <a:latin typeface="Arial" charset="0"/>
                              <a:ea typeface="Arial" charset="0"/>
                              <a:cs typeface="Arial" charset="0"/>
                            </a:rPr>
                            <m:t>𝒄</m:t>
                          </m:r>
                        </m:e>
                      </m:rad>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400" i="1">
                          <a:latin typeface="Arial" charset="0"/>
                          <a:ea typeface="Arial" charset="0"/>
                          <a:cs typeface="Arial" charset="0"/>
                        </a:rPr>
                        <m:t>𝑣𝑝</m:t>
                      </m:r>
                      <m:r>
                        <a:rPr lang="es-EC" sz="1400" i="1">
                          <a:latin typeface="Arial" charset="0"/>
                          <a:ea typeface="Arial" charset="0"/>
                          <a:cs typeface="Arial" charset="0"/>
                        </a:rPr>
                        <m:t>=0,53∗</m:t>
                      </m:r>
                      <m:rad>
                        <m:radPr>
                          <m:degHide m:val="on"/>
                          <m:ctrlPr>
                            <a:rPr lang="en-US" sz="1400" i="1">
                              <a:latin typeface="Arial" charset="0"/>
                              <a:ea typeface="Arial" charset="0"/>
                              <a:cs typeface="Arial" charset="0"/>
                            </a:rPr>
                          </m:ctrlPr>
                        </m:radPr>
                        <m:deg/>
                        <m:e>
                          <m:r>
                            <a:rPr lang="es-EC" sz="1400" i="1">
                              <a:latin typeface="Arial" charset="0"/>
                              <a:ea typeface="Arial" charset="0"/>
                              <a:cs typeface="Arial" charset="0"/>
                            </a:rPr>
                            <m:t>210</m:t>
                          </m:r>
                        </m:e>
                      </m:rad>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400" i="1">
                          <a:latin typeface="Arial" charset="0"/>
                          <a:ea typeface="Arial" charset="0"/>
                          <a:cs typeface="Arial" charset="0"/>
                        </a:rPr>
                        <m:t>𝑣𝑝</m:t>
                      </m:r>
                      <m:r>
                        <a:rPr lang="es-EC" sz="1400" i="1">
                          <a:latin typeface="Arial" charset="0"/>
                          <a:ea typeface="Arial" charset="0"/>
                          <a:cs typeface="Arial" charset="0"/>
                        </a:rPr>
                        <m:t>=7,68</m:t>
                      </m:r>
                      <m:f>
                        <m:fPr>
                          <m:ctrlPr>
                            <a:rPr lang="en-US" sz="1400" i="1">
                              <a:latin typeface="Arial" charset="0"/>
                              <a:ea typeface="Arial" charset="0"/>
                              <a:cs typeface="Arial" charset="0"/>
                            </a:rPr>
                          </m:ctrlPr>
                        </m:fPr>
                        <m:num>
                          <m:r>
                            <a:rPr lang="es-EC" sz="1400" i="1">
                              <a:latin typeface="Arial" charset="0"/>
                              <a:ea typeface="Arial" charset="0"/>
                              <a:cs typeface="Arial" charset="0"/>
                            </a:rPr>
                            <m:t>𝑘𝑔</m:t>
                          </m:r>
                        </m:num>
                        <m:den>
                          <m:sSup>
                            <m:sSupPr>
                              <m:ctrlPr>
                                <a:rPr lang="en-US" sz="1400" i="1">
                                  <a:latin typeface="Arial" charset="0"/>
                                  <a:ea typeface="Arial" charset="0"/>
                                  <a:cs typeface="Arial" charset="0"/>
                                </a:rPr>
                              </m:ctrlPr>
                            </m:sSupPr>
                            <m:e>
                              <m:r>
                                <a:rPr lang="es-EC" sz="1400" i="1">
                                  <a:latin typeface="Arial" charset="0"/>
                                  <a:ea typeface="Arial" charset="0"/>
                                  <a:cs typeface="Arial" charset="0"/>
                                </a:rPr>
                                <m:t>𝑐𝑚</m:t>
                              </m:r>
                            </m:e>
                            <m:sup>
                              <m:r>
                                <a:rPr lang="es-EC" sz="1400" i="1">
                                  <a:latin typeface="Arial" charset="0"/>
                                  <a:ea typeface="Arial" charset="0"/>
                                  <a:cs typeface="Arial" charset="0"/>
                                </a:rPr>
                                <m:t>2</m:t>
                              </m:r>
                            </m:sup>
                          </m:sSup>
                        </m:den>
                      </m:f>
                    </m:oMath>
                  </m:oMathPara>
                </a14:m>
                <a:endParaRPr lang="en-US" sz="14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400" i="1">
                          <a:latin typeface="Arial" charset="0"/>
                          <a:ea typeface="Arial" charset="0"/>
                          <a:cs typeface="Arial" charset="0"/>
                        </a:rPr>
                        <m:t>𝑣𝑝</m:t>
                      </m:r>
                      <m:r>
                        <a:rPr lang="es-EC" sz="1400" i="1">
                          <a:latin typeface="Arial" charset="0"/>
                          <a:ea typeface="Arial" charset="0"/>
                          <a:cs typeface="Arial" charset="0"/>
                        </a:rPr>
                        <m:t>&gt;</m:t>
                      </m:r>
                      <m:r>
                        <a:rPr lang="es-EC" sz="1400" i="1">
                          <a:latin typeface="Arial" charset="0"/>
                          <a:ea typeface="Arial" charset="0"/>
                          <a:cs typeface="Arial" charset="0"/>
                        </a:rPr>
                        <m:t>𝑣𝑐</m:t>
                      </m:r>
                    </m:oMath>
                  </m:oMathPara>
                </a14:m>
                <a:endParaRPr lang="en-US" sz="1400" dirty="0">
                  <a:latin typeface="Arial" charset="0"/>
                  <a:ea typeface="Arial" charset="0"/>
                  <a:cs typeface="Arial" charset="0"/>
                </a:endParaRPr>
              </a:p>
              <a:p>
                <a:endParaRPr lang="en-US" sz="800" dirty="0"/>
              </a:p>
            </p:txBody>
          </p:sp>
        </mc:Choice>
        <mc:Fallback>
          <p:sp>
            <p:nvSpPr>
              <p:cNvPr id="4" name="Content Placeholder 3"/>
              <p:cNvSpPr>
                <a:spLocks noGrp="1" noRot="1" noChangeAspect="1" noMove="1" noResize="1" noEditPoints="1" noAdjustHandles="1" noChangeArrowheads="1" noChangeShapeType="1" noTextEdit="1"/>
              </p:cNvSpPr>
              <p:nvPr>
                <p:ph sz="half" idx="2"/>
              </p:nvPr>
            </p:nvSpPr>
            <p:spPr>
              <a:xfrm>
                <a:off x="839790" y="789710"/>
                <a:ext cx="2859374" cy="5399954"/>
              </a:xfrm>
              <a:blipFill rotWithShape="0">
                <a:blip r:embed="rId2"/>
                <a:stretch>
                  <a:fillRect t="-24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Content Placeholder 5"/>
              <p:cNvSpPr>
                <a:spLocks noGrp="1"/>
              </p:cNvSpPr>
              <p:nvPr>
                <p:ph sz="quarter" idx="4"/>
              </p:nvPr>
            </p:nvSpPr>
            <p:spPr>
              <a:xfrm>
                <a:off x="3920836" y="639765"/>
                <a:ext cx="3873933" cy="5399953"/>
              </a:xfrm>
            </p:spPr>
            <p:txBody>
              <a:bodyPr>
                <a:noAutofit/>
              </a:bodyPr>
              <a:lstStyle/>
              <a:p>
                <a:pPr marL="0" indent="0">
                  <a:lnSpc>
                    <a:spcPct val="170000"/>
                  </a:lnSpc>
                  <a:buNone/>
                </a:pPr>
                <a:r>
                  <a:rPr lang="es-EC" sz="1200" b="1" dirty="0" smtClean="0">
                    <a:latin typeface="Arial" charset="0"/>
                    <a:ea typeface="Arial" charset="0"/>
                    <a:cs typeface="Arial" charset="0"/>
                  </a:rPr>
                  <a:t>Necesita estribos mínimos</a:t>
                </a:r>
                <a:endParaRPr lang="en-US" sz="12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200" i="1">
                          <a:latin typeface="Arial" charset="0"/>
                          <a:ea typeface="Arial" charset="0"/>
                          <a:cs typeface="Arial" charset="0"/>
                        </a:rPr>
                        <m:t>𝑣𝑠</m:t>
                      </m:r>
                      <m:r>
                        <a:rPr lang="es-EC" sz="1200" i="1">
                          <a:latin typeface="Arial" charset="0"/>
                          <a:ea typeface="Arial" charset="0"/>
                          <a:cs typeface="Arial" charset="0"/>
                        </a:rPr>
                        <m:t>=</m:t>
                      </m:r>
                      <m:r>
                        <a:rPr lang="es-EC" sz="1200" i="1">
                          <a:latin typeface="Arial" charset="0"/>
                          <a:ea typeface="Arial" charset="0"/>
                          <a:cs typeface="Arial" charset="0"/>
                        </a:rPr>
                        <m:t>𝑣𝑐</m:t>
                      </m:r>
                      <m:r>
                        <a:rPr lang="es-EC" sz="1200" i="1">
                          <a:latin typeface="Arial" charset="0"/>
                          <a:ea typeface="Arial" charset="0"/>
                          <a:cs typeface="Arial" charset="0"/>
                        </a:rPr>
                        <m:t>−</m:t>
                      </m:r>
                      <m:r>
                        <a:rPr lang="es-EC" sz="1200" i="1">
                          <a:latin typeface="Arial" charset="0"/>
                          <a:ea typeface="Arial" charset="0"/>
                          <a:cs typeface="Arial" charset="0"/>
                        </a:rPr>
                        <m:t>𝑣𝑝</m:t>
                      </m:r>
                    </m:oMath>
                  </m:oMathPara>
                </a14:m>
                <a:endParaRPr lang="en-US" sz="12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sSub>
                        <m:sSubPr>
                          <m:ctrlPr>
                            <a:rPr lang="en-US" sz="1200" b="1" i="1">
                              <a:latin typeface="Arial" charset="0"/>
                              <a:ea typeface="Arial" charset="0"/>
                              <a:cs typeface="Arial" charset="0"/>
                            </a:rPr>
                          </m:ctrlPr>
                        </m:sSubPr>
                        <m:e>
                          <m:r>
                            <a:rPr lang="es-EC" sz="1200" b="1" i="1">
                              <a:latin typeface="Arial" charset="0"/>
                              <a:ea typeface="Arial" charset="0"/>
                              <a:cs typeface="Arial" charset="0"/>
                            </a:rPr>
                            <m:t>𝑨</m:t>
                          </m:r>
                        </m:e>
                        <m:sub>
                          <m:r>
                            <a:rPr lang="es-EC" sz="1200" b="1" i="1">
                              <a:latin typeface="Arial" charset="0"/>
                              <a:ea typeface="Arial" charset="0"/>
                              <a:cs typeface="Arial" charset="0"/>
                            </a:rPr>
                            <m:t>𝒗</m:t>
                          </m:r>
                        </m:sub>
                      </m:sSub>
                      <m:r>
                        <a:rPr lang="es-EC" sz="1200" b="1" i="1">
                          <a:latin typeface="Arial" charset="0"/>
                          <a:ea typeface="Arial" charset="0"/>
                          <a:cs typeface="Arial" charset="0"/>
                        </a:rPr>
                        <m:t>=</m:t>
                      </m:r>
                      <m:f>
                        <m:fPr>
                          <m:ctrlPr>
                            <a:rPr lang="en-US" sz="1200" b="1" i="1">
                              <a:latin typeface="Arial" charset="0"/>
                              <a:ea typeface="Arial" charset="0"/>
                              <a:cs typeface="Arial" charset="0"/>
                            </a:rPr>
                          </m:ctrlPr>
                        </m:fPr>
                        <m:num>
                          <m:r>
                            <a:rPr lang="es-EC" sz="1200" b="1" i="1">
                              <a:latin typeface="Arial" charset="0"/>
                              <a:ea typeface="Arial" charset="0"/>
                              <a:cs typeface="Arial" charset="0"/>
                            </a:rPr>
                            <m:t>𝒗𝒔</m:t>
                          </m:r>
                          <m:r>
                            <a:rPr lang="es-EC" sz="1200" b="1" i="1">
                              <a:latin typeface="Arial" charset="0"/>
                              <a:ea typeface="Arial" charset="0"/>
                              <a:cs typeface="Arial" charset="0"/>
                            </a:rPr>
                            <m:t>∗</m:t>
                          </m:r>
                          <m:r>
                            <a:rPr lang="es-EC" sz="1200" b="1" i="1">
                              <a:latin typeface="Arial" charset="0"/>
                              <a:ea typeface="Arial" charset="0"/>
                              <a:cs typeface="Arial" charset="0"/>
                            </a:rPr>
                            <m:t>𝒃</m:t>
                          </m:r>
                          <m:r>
                            <a:rPr lang="es-EC" sz="1200" b="1" i="1">
                              <a:latin typeface="Arial" charset="0"/>
                              <a:ea typeface="Arial" charset="0"/>
                              <a:cs typeface="Arial" charset="0"/>
                            </a:rPr>
                            <m:t>∗</m:t>
                          </m:r>
                          <m:r>
                            <a:rPr lang="es-EC" sz="1200" b="1" i="1">
                              <a:latin typeface="Arial" charset="0"/>
                              <a:ea typeface="Arial" charset="0"/>
                              <a:cs typeface="Arial" charset="0"/>
                            </a:rPr>
                            <m:t>𝒔</m:t>
                          </m:r>
                        </m:num>
                        <m:den>
                          <m:r>
                            <a:rPr lang="es-EC" sz="1200" b="1" i="1">
                              <a:latin typeface="Arial" charset="0"/>
                              <a:ea typeface="Arial" charset="0"/>
                              <a:cs typeface="Arial" charset="0"/>
                            </a:rPr>
                            <m:t>𝒇𝒚</m:t>
                          </m:r>
                        </m:den>
                      </m:f>
                    </m:oMath>
                  </m:oMathPara>
                </a14:m>
                <a:endParaRPr lang="en-US" sz="12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200" b="1" i="1">
                          <a:latin typeface="Arial" charset="0"/>
                          <a:ea typeface="Arial" charset="0"/>
                          <a:cs typeface="Arial" charset="0"/>
                        </a:rPr>
                        <m:t>𝑨𝒗</m:t>
                      </m:r>
                      <m:r>
                        <a:rPr lang="es-EC" sz="1200" b="1" i="1">
                          <a:latin typeface="Arial" charset="0"/>
                          <a:ea typeface="Arial" charset="0"/>
                          <a:cs typeface="Arial" charset="0"/>
                        </a:rPr>
                        <m:t> </m:t>
                      </m:r>
                      <m:r>
                        <a:rPr lang="es-EC" sz="1200" b="1" i="1">
                          <a:latin typeface="Arial" charset="0"/>
                          <a:ea typeface="Arial" charset="0"/>
                          <a:cs typeface="Arial" charset="0"/>
                        </a:rPr>
                        <m:t>𝒎𝒊𝒏</m:t>
                      </m:r>
                      <m:r>
                        <a:rPr lang="es-EC" sz="1200" b="1" i="1">
                          <a:latin typeface="Arial" charset="0"/>
                          <a:ea typeface="Arial" charset="0"/>
                          <a:cs typeface="Arial" charset="0"/>
                        </a:rPr>
                        <m:t>=</m:t>
                      </m:r>
                      <m:f>
                        <m:fPr>
                          <m:ctrlPr>
                            <a:rPr lang="en-US" sz="1200" b="1" i="1">
                              <a:latin typeface="Arial" charset="0"/>
                              <a:ea typeface="Arial" charset="0"/>
                              <a:cs typeface="Arial" charset="0"/>
                            </a:rPr>
                          </m:ctrlPr>
                        </m:fPr>
                        <m:num>
                          <m:r>
                            <a:rPr lang="es-EC" sz="1200" b="1" i="1">
                              <a:latin typeface="Arial" charset="0"/>
                              <a:ea typeface="Arial" charset="0"/>
                              <a:cs typeface="Arial" charset="0"/>
                            </a:rPr>
                            <m:t>𝟑</m:t>
                          </m:r>
                          <m:r>
                            <a:rPr lang="es-EC" sz="1200" b="1" i="1">
                              <a:latin typeface="Arial" charset="0"/>
                              <a:ea typeface="Arial" charset="0"/>
                              <a:cs typeface="Arial" charset="0"/>
                            </a:rPr>
                            <m:t>,</m:t>
                          </m:r>
                          <m:r>
                            <a:rPr lang="es-EC" sz="1200" b="1" i="1">
                              <a:latin typeface="Arial" charset="0"/>
                              <a:ea typeface="Arial" charset="0"/>
                              <a:cs typeface="Arial" charset="0"/>
                            </a:rPr>
                            <m:t>𝟓</m:t>
                          </m:r>
                          <m:r>
                            <a:rPr lang="es-EC" sz="1200" b="1" i="1">
                              <a:latin typeface="Arial" charset="0"/>
                              <a:ea typeface="Arial" charset="0"/>
                              <a:cs typeface="Arial" charset="0"/>
                            </a:rPr>
                            <m:t>∗</m:t>
                          </m:r>
                          <m:r>
                            <a:rPr lang="es-EC" sz="1200" b="1" i="1">
                              <a:latin typeface="Arial" charset="0"/>
                              <a:ea typeface="Arial" charset="0"/>
                              <a:cs typeface="Arial" charset="0"/>
                            </a:rPr>
                            <m:t>𝒃</m:t>
                          </m:r>
                          <m:r>
                            <a:rPr lang="es-EC" sz="1200" b="1" i="1">
                              <a:latin typeface="Arial" charset="0"/>
                              <a:ea typeface="Arial" charset="0"/>
                              <a:cs typeface="Arial" charset="0"/>
                            </a:rPr>
                            <m:t>∗</m:t>
                          </m:r>
                          <m:r>
                            <a:rPr lang="es-EC" sz="1200" b="1" i="1">
                              <a:latin typeface="Arial" charset="0"/>
                              <a:ea typeface="Arial" charset="0"/>
                              <a:cs typeface="Arial" charset="0"/>
                            </a:rPr>
                            <m:t>𝒔</m:t>
                          </m:r>
                        </m:num>
                        <m:den>
                          <m:r>
                            <a:rPr lang="es-EC" sz="1200" b="1" i="1">
                              <a:latin typeface="Arial" charset="0"/>
                              <a:ea typeface="Arial" charset="0"/>
                              <a:cs typeface="Arial" charset="0"/>
                            </a:rPr>
                            <m:t>𝒇𝒚</m:t>
                          </m:r>
                        </m:den>
                      </m:f>
                    </m:oMath>
                  </m:oMathPara>
                </a14:m>
                <a:endParaRPr lang="en-US" sz="12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200" b="1" i="1">
                          <a:latin typeface="Arial" charset="0"/>
                          <a:ea typeface="Arial" charset="0"/>
                          <a:cs typeface="Arial" charset="0"/>
                        </a:rPr>
                        <m:t>𝒔</m:t>
                      </m:r>
                      <m:r>
                        <a:rPr lang="es-EC" sz="1200" b="1" i="1">
                          <a:latin typeface="Arial" charset="0"/>
                          <a:ea typeface="Arial" charset="0"/>
                          <a:cs typeface="Arial" charset="0"/>
                        </a:rPr>
                        <m:t>=</m:t>
                      </m:r>
                      <m:r>
                        <a:rPr lang="es-EC" sz="1200" b="1" i="1">
                          <a:latin typeface="Arial" charset="0"/>
                          <a:ea typeface="Arial" charset="0"/>
                          <a:cs typeface="Arial" charset="0"/>
                        </a:rPr>
                        <m:t>𝒎𝒆𝒏𝒐𝒓</m:t>
                      </m:r>
                      <m:r>
                        <a:rPr lang="es-EC" sz="1200" b="1" i="1">
                          <a:latin typeface="Arial" charset="0"/>
                          <a:ea typeface="Arial" charset="0"/>
                          <a:cs typeface="Arial" charset="0"/>
                        </a:rPr>
                        <m:t> </m:t>
                      </m:r>
                      <m:r>
                        <a:rPr lang="es-EC" sz="1200" b="1" i="1">
                          <a:latin typeface="Arial" charset="0"/>
                          <a:ea typeface="Arial" charset="0"/>
                          <a:cs typeface="Arial" charset="0"/>
                        </a:rPr>
                        <m:t>𝒗𝒂𝒍𝒐𝒓</m:t>
                      </m:r>
                      <m:r>
                        <a:rPr lang="es-EC" sz="1200" b="1" i="1">
                          <a:latin typeface="Arial" charset="0"/>
                          <a:ea typeface="Arial" charset="0"/>
                          <a:cs typeface="Arial" charset="0"/>
                        </a:rPr>
                        <m:t> </m:t>
                      </m:r>
                      <m:r>
                        <a:rPr lang="es-EC" sz="1200" b="1" i="1">
                          <a:latin typeface="Arial" charset="0"/>
                          <a:ea typeface="Arial" charset="0"/>
                          <a:cs typeface="Arial" charset="0"/>
                        </a:rPr>
                        <m:t>𝒅𝒆</m:t>
                      </m:r>
                      <m:d>
                        <m:dPr>
                          <m:ctrlPr>
                            <a:rPr lang="en-US" sz="1200" b="1" i="1">
                              <a:latin typeface="Arial" charset="0"/>
                              <a:ea typeface="Arial" charset="0"/>
                              <a:cs typeface="Arial" charset="0"/>
                            </a:rPr>
                          </m:ctrlPr>
                        </m:dPr>
                        <m:e>
                          <m:f>
                            <m:fPr>
                              <m:ctrlPr>
                                <a:rPr lang="en-US" sz="1200" b="1" i="1">
                                  <a:latin typeface="Arial" charset="0"/>
                                  <a:ea typeface="Arial" charset="0"/>
                                  <a:cs typeface="Arial" charset="0"/>
                                </a:rPr>
                              </m:ctrlPr>
                            </m:fPr>
                            <m:num>
                              <m:r>
                                <a:rPr lang="es-EC" sz="1200" b="1" i="1">
                                  <a:latin typeface="Arial" charset="0"/>
                                  <a:ea typeface="Arial" charset="0"/>
                                  <a:cs typeface="Arial" charset="0"/>
                                </a:rPr>
                                <m:t>𝒅</m:t>
                              </m:r>
                            </m:num>
                            <m:den>
                              <m:r>
                                <a:rPr lang="es-EC" sz="1200" b="1" i="1">
                                  <a:latin typeface="Arial" charset="0"/>
                                  <a:ea typeface="Arial" charset="0"/>
                                  <a:cs typeface="Arial" charset="0"/>
                                </a:rPr>
                                <m:t>𝟒</m:t>
                              </m:r>
                            </m:den>
                          </m:f>
                          <m:r>
                            <a:rPr lang="es-EC" sz="1200" b="1" i="1">
                              <a:latin typeface="Arial" charset="0"/>
                              <a:ea typeface="Arial" charset="0"/>
                              <a:cs typeface="Arial" charset="0"/>
                            </a:rPr>
                            <m:t>,</m:t>
                          </m:r>
                          <m:r>
                            <a:rPr lang="es-EC" sz="1200" b="1" i="1">
                              <a:latin typeface="Arial" charset="0"/>
                              <a:ea typeface="Arial" charset="0"/>
                              <a:cs typeface="Arial" charset="0"/>
                            </a:rPr>
                            <m:t>𝟔</m:t>
                          </m:r>
                          <m:r>
                            <a:rPr lang="es-EC" sz="1200" b="1" i="1">
                              <a:latin typeface="Arial" charset="0"/>
                              <a:ea typeface="Arial" charset="0"/>
                              <a:cs typeface="Arial" charset="0"/>
                            </a:rPr>
                            <m:t>∅</m:t>
                          </m:r>
                          <m:r>
                            <a:rPr lang="es-EC" sz="1200" b="1" i="1">
                              <a:latin typeface="Arial" charset="0"/>
                              <a:ea typeface="Arial" charset="0"/>
                              <a:cs typeface="Arial" charset="0"/>
                            </a:rPr>
                            <m:t>𝐛</m:t>
                          </m:r>
                          <m:r>
                            <a:rPr lang="es-EC" sz="1200" b="1">
                              <a:latin typeface="Arial" charset="0"/>
                              <a:ea typeface="Arial" charset="0"/>
                              <a:cs typeface="Arial" charset="0"/>
                            </a:rPr>
                            <m:t>,</m:t>
                          </m:r>
                          <m:r>
                            <a:rPr lang="es-EC" sz="1200" b="1" i="1">
                              <a:latin typeface="Arial" charset="0"/>
                              <a:ea typeface="Arial" charset="0"/>
                              <a:cs typeface="Arial" charset="0"/>
                            </a:rPr>
                            <m:t>𝟐𝟎𝟎</m:t>
                          </m:r>
                          <m:r>
                            <a:rPr lang="es-EC" sz="1200" b="1">
                              <a:latin typeface="Arial" charset="0"/>
                              <a:ea typeface="Arial" charset="0"/>
                              <a:cs typeface="Arial" charset="0"/>
                            </a:rPr>
                            <m:t> </m:t>
                          </m:r>
                          <m:r>
                            <a:rPr lang="es-EC" sz="1200" b="1" i="1">
                              <a:latin typeface="Arial" charset="0"/>
                              <a:ea typeface="Arial" charset="0"/>
                              <a:cs typeface="Arial" charset="0"/>
                            </a:rPr>
                            <m:t>𝐦𝐦</m:t>
                          </m:r>
                        </m:e>
                      </m:d>
                      <m:r>
                        <a:rPr lang="es-EC" sz="1200" b="1" i="1">
                          <a:latin typeface="Arial" charset="0"/>
                          <a:ea typeface="Arial" charset="0"/>
                          <a:cs typeface="Arial" charset="0"/>
                        </a:rPr>
                        <m:t> </m:t>
                      </m:r>
                    </m:oMath>
                  </m:oMathPara>
                </a14:m>
                <a:endParaRPr lang="en-US" sz="1200" b="1" i="1" dirty="0" smtClean="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200" b="1" i="1">
                          <a:latin typeface="Arial" charset="0"/>
                          <a:ea typeface="Arial" charset="0"/>
                          <a:cs typeface="Arial" charset="0"/>
                        </a:rPr>
                        <m:t>𝒚</m:t>
                      </m:r>
                      <m:r>
                        <a:rPr lang="es-EC" sz="1200" b="1" i="1">
                          <a:latin typeface="Arial" charset="0"/>
                          <a:ea typeface="Arial" charset="0"/>
                          <a:cs typeface="Arial" charset="0"/>
                        </a:rPr>
                        <m:t> </m:t>
                      </m:r>
                      <m:r>
                        <a:rPr lang="es-EC" sz="1200" b="1" i="1">
                          <a:latin typeface="Arial" charset="0"/>
                          <a:ea typeface="Arial" charset="0"/>
                          <a:cs typeface="Arial" charset="0"/>
                        </a:rPr>
                        <m:t>𝒒𝒖𝒆</m:t>
                      </m:r>
                      <m:r>
                        <a:rPr lang="es-EC" sz="1200" b="1" i="1">
                          <a:latin typeface="Arial" charset="0"/>
                          <a:ea typeface="Arial" charset="0"/>
                          <a:cs typeface="Arial" charset="0"/>
                        </a:rPr>
                        <m:t> </m:t>
                      </m:r>
                      <m:r>
                        <a:rPr lang="es-EC" sz="1200" b="1" i="1">
                          <a:latin typeface="Arial" charset="0"/>
                          <a:ea typeface="Arial" charset="0"/>
                          <a:cs typeface="Arial" charset="0"/>
                        </a:rPr>
                        <m:t>𝒏𝒐</m:t>
                      </m:r>
                      <m:r>
                        <a:rPr lang="es-EC" sz="1200" b="1" i="1">
                          <a:latin typeface="Arial" charset="0"/>
                          <a:ea typeface="Arial" charset="0"/>
                          <a:cs typeface="Arial" charset="0"/>
                        </a:rPr>
                        <m:t> </m:t>
                      </m:r>
                      <m:r>
                        <a:rPr lang="es-EC" sz="1200" b="1" i="1">
                          <a:latin typeface="Arial" charset="0"/>
                          <a:ea typeface="Arial" charset="0"/>
                          <a:cs typeface="Arial" charset="0"/>
                        </a:rPr>
                        <m:t>𝒔𝒆𝒂</m:t>
                      </m:r>
                      <m:r>
                        <a:rPr lang="es-EC" sz="1200" b="1" i="1">
                          <a:latin typeface="Arial" charset="0"/>
                          <a:ea typeface="Arial" charset="0"/>
                          <a:cs typeface="Arial" charset="0"/>
                        </a:rPr>
                        <m:t> </m:t>
                      </m:r>
                      <m:r>
                        <a:rPr lang="es-EC" sz="1200" b="1" i="1">
                          <a:latin typeface="Arial" charset="0"/>
                          <a:ea typeface="Arial" charset="0"/>
                          <a:cs typeface="Arial" charset="0"/>
                        </a:rPr>
                        <m:t>𝒎𝒆𝒏𝒐𝒓</m:t>
                      </m:r>
                      <m:r>
                        <a:rPr lang="es-EC" sz="1200" b="1" i="1">
                          <a:latin typeface="Arial" charset="0"/>
                          <a:ea typeface="Arial" charset="0"/>
                          <a:cs typeface="Arial" charset="0"/>
                        </a:rPr>
                        <m:t> </m:t>
                      </m:r>
                      <m:r>
                        <a:rPr lang="es-EC" sz="1200" b="1" i="1">
                          <a:latin typeface="Arial" charset="0"/>
                          <a:ea typeface="Arial" charset="0"/>
                          <a:cs typeface="Arial" charset="0"/>
                        </a:rPr>
                        <m:t>𝒒𝒖𝒆</m:t>
                      </m:r>
                      <m:r>
                        <a:rPr lang="es-EC" sz="1200" b="1" i="1">
                          <a:latin typeface="Arial" charset="0"/>
                          <a:ea typeface="Arial" charset="0"/>
                          <a:cs typeface="Arial" charset="0"/>
                        </a:rPr>
                        <m:t> </m:t>
                      </m:r>
                      <m:r>
                        <a:rPr lang="es-EC" sz="1200" b="1" i="1">
                          <a:latin typeface="Arial" charset="0"/>
                          <a:ea typeface="Arial" charset="0"/>
                          <a:cs typeface="Arial" charset="0"/>
                        </a:rPr>
                        <m:t>𝟏𝟎𝟎</m:t>
                      </m:r>
                      <m:r>
                        <a:rPr lang="es-EC" sz="1200" b="1" i="1">
                          <a:latin typeface="Arial" charset="0"/>
                          <a:ea typeface="Arial" charset="0"/>
                          <a:cs typeface="Arial" charset="0"/>
                        </a:rPr>
                        <m:t> </m:t>
                      </m:r>
                      <m:r>
                        <a:rPr lang="es-EC" sz="1200" b="1" i="1">
                          <a:latin typeface="Arial" charset="0"/>
                          <a:ea typeface="Arial" charset="0"/>
                          <a:cs typeface="Arial" charset="0"/>
                        </a:rPr>
                        <m:t>𝒎𝒎</m:t>
                      </m:r>
                    </m:oMath>
                  </m:oMathPara>
                </a14:m>
                <a:endParaRPr lang="en-US" sz="12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f>
                        <m:fPr>
                          <m:ctrlPr>
                            <a:rPr lang="en-US" sz="1200" b="1" i="1">
                              <a:latin typeface="Arial" charset="0"/>
                              <a:ea typeface="Arial" charset="0"/>
                              <a:cs typeface="Arial" charset="0"/>
                            </a:rPr>
                          </m:ctrlPr>
                        </m:fPr>
                        <m:num>
                          <m:r>
                            <a:rPr lang="es-EC" sz="1200" b="1" i="1">
                              <a:latin typeface="Arial" charset="0"/>
                              <a:ea typeface="Arial" charset="0"/>
                              <a:cs typeface="Arial" charset="0"/>
                            </a:rPr>
                            <m:t>𝒅</m:t>
                          </m:r>
                        </m:num>
                        <m:den>
                          <m:r>
                            <a:rPr lang="es-EC" sz="1200" b="1" i="1">
                              <a:latin typeface="Arial" charset="0"/>
                              <a:ea typeface="Arial" charset="0"/>
                              <a:cs typeface="Arial" charset="0"/>
                            </a:rPr>
                            <m:t>𝟒</m:t>
                          </m:r>
                        </m:den>
                      </m:f>
                      <m:r>
                        <a:rPr lang="es-EC" sz="1200" i="1">
                          <a:latin typeface="Arial" charset="0"/>
                          <a:ea typeface="Arial" charset="0"/>
                          <a:cs typeface="Arial" charset="0"/>
                        </a:rPr>
                        <m:t>=</m:t>
                      </m:r>
                      <m:f>
                        <m:fPr>
                          <m:ctrlPr>
                            <a:rPr lang="en-US" sz="1200" i="1">
                              <a:latin typeface="Arial" charset="0"/>
                              <a:ea typeface="Arial" charset="0"/>
                              <a:cs typeface="Arial" charset="0"/>
                            </a:rPr>
                          </m:ctrlPr>
                        </m:fPr>
                        <m:num>
                          <m:r>
                            <a:rPr lang="es-EC" sz="1200" i="1">
                              <a:latin typeface="Arial" charset="0"/>
                              <a:ea typeface="Arial" charset="0"/>
                              <a:cs typeface="Arial" charset="0"/>
                            </a:rPr>
                            <m:t>63.00 </m:t>
                          </m:r>
                          <m:r>
                            <a:rPr lang="es-EC" sz="1200" i="1">
                              <a:latin typeface="Arial" charset="0"/>
                              <a:ea typeface="Arial" charset="0"/>
                              <a:cs typeface="Arial" charset="0"/>
                            </a:rPr>
                            <m:t>𝑐𝑚</m:t>
                          </m:r>
                        </m:num>
                        <m:den>
                          <m:r>
                            <a:rPr lang="es-EC" sz="1200" i="1">
                              <a:latin typeface="Arial" charset="0"/>
                              <a:ea typeface="Arial" charset="0"/>
                              <a:cs typeface="Arial" charset="0"/>
                            </a:rPr>
                            <m:t>4</m:t>
                          </m:r>
                        </m:den>
                      </m:f>
                      <m:r>
                        <a:rPr lang="es-EC" sz="1200" i="1">
                          <a:latin typeface="Arial" charset="0"/>
                          <a:ea typeface="Arial" charset="0"/>
                          <a:cs typeface="Arial" charset="0"/>
                        </a:rPr>
                        <m:t>=15.75 </m:t>
                      </m:r>
                      <m:r>
                        <a:rPr lang="es-EC" sz="1200" i="1">
                          <a:latin typeface="Arial" charset="0"/>
                          <a:ea typeface="Arial" charset="0"/>
                          <a:cs typeface="Arial" charset="0"/>
                        </a:rPr>
                        <m:t>𝑐𝑚</m:t>
                      </m:r>
                    </m:oMath>
                  </m:oMathPara>
                </a14:m>
                <a:endParaRPr lang="en-US" sz="12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200" b="1" i="1">
                          <a:latin typeface="Arial" charset="0"/>
                          <a:ea typeface="Arial" charset="0"/>
                          <a:cs typeface="Arial" charset="0"/>
                        </a:rPr>
                        <m:t>𝟔</m:t>
                      </m:r>
                      <m:r>
                        <a:rPr lang="es-EC" sz="1200" b="1" i="1">
                          <a:latin typeface="Arial" charset="0"/>
                          <a:ea typeface="Arial" charset="0"/>
                          <a:cs typeface="Arial" charset="0"/>
                        </a:rPr>
                        <m:t>∅</m:t>
                      </m:r>
                      <m:r>
                        <a:rPr lang="es-EC" sz="1200" b="1" i="1">
                          <a:latin typeface="Arial" charset="0"/>
                          <a:ea typeface="Arial" charset="0"/>
                          <a:cs typeface="Arial" charset="0"/>
                        </a:rPr>
                        <m:t>𝐛</m:t>
                      </m:r>
                      <m:r>
                        <a:rPr lang="es-EC" sz="1200">
                          <a:latin typeface="Arial" charset="0"/>
                          <a:ea typeface="Arial" charset="0"/>
                          <a:cs typeface="Arial" charset="0"/>
                        </a:rPr>
                        <m:t>=6.00</m:t>
                      </m:r>
                      <m:r>
                        <a:rPr lang="es-EC" sz="1200" i="1">
                          <a:latin typeface="Arial" charset="0"/>
                          <a:ea typeface="Arial" charset="0"/>
                          <a:cs typeface="Arial" charset="0"/>
                        </a:rPr>
                        <m:t>∗</m:t>
                      </m:r>
                      <m:r>
                        <a:rPr lang="es-EC" sz="1200">
                          <a:latin typeface="Arial" charset="0"/>
                          <a:ea typeface="Arial" charset="0"/>
                          <a:cs typeface="Arial" charset="0"/>
                        </a:rPr>
                        <m:t>2.00 </m:t>
                      </m:r>
                      <m:r>
                        <m:rPr>
                          <m:sty m:val="p"/>
                        </m:rPr>
                        <a:rPr lang="es-EC" sz="1200">
                          <a:latin typeface="Arial" charset="0"/>
                          <a:ea typeface="Arial" charset="0"/>
                          <a:cs typeface="Arial" charset="0"/>
                        </a:rPr>
                        <m:t>cm</m:t>
                      </m:r>
                      <m:r>
                        <a:rPr lang="es-EC" sz="1200">
                          <a:latin typeface="Arial" charset="0"/>
                          <a:ea typeface="Arial" charset="0"/>
                          <a:cs typeface="Arial" charset="0"/>
                        </a:rPr>
                        <m:t>=12.00 </m:t>
                      </m:r>
                      <m:r>
                        <m:rPr>
                          <m:sty m:val="p"/>
                        </m:rPr>
                        <a:rPr lang="es-EC" sz="1200">
                          <a:latin typeface="Arial" charset="0"/>
                          <a:ea typeface="Arial" charset="0"/>
                          <a:cs typeface="Arial" charset="0"/>
                        </a:rPr>
                        <m:t>cm</m:t>
                      </m:r>
                    </m:oMath>
                  </m:oMathPara>
                </a14:m>
                <a:endParaRPr lang="en-US" sz="12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200" b="1" i="1">
                          <a:latin typeface="Arial" charset="0"/>
                          <a:ea typeface="Arial" charset="0"/>
                          <a:cs typeface="Arial" charset="0"/>
                        </a:rPr>
                        <m:t>𝟐𝟎𝟎</m:t>
                      </m:r>
                      <m:r>
                        <a:rPr lang="es-EC" sz="1200" b="1" i="1">
                          <a:latin typeface="Arial" charset="0"/>
                          <a:ea typeface="Arial" charset="0"/>
                          <a:cs typeface="Arial" charset="0"/>
                        </a:rPr>
                        <m:t> </m:t>
                      </m:r>
                      <m:r>
                        <a:rPr lang="es-EC" sz="1200" b="1" i="1">
                          <a:latin typeface="Arial" charset="0"/>
                          <a:ea typeface="Arial" charset="0"/>
                          <a:cs typeface="Arial" charset="0"/>
                        </a:rPr>
                        <m:t>𝒎𝒎</m:t>
                      </m:r>
                    </m:oMath>
                  </m:oMathPara>
                </a14:m>
                <a:endParaRPr lang="en-US" sz="12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200" i="1">
                          <a:latin typeface="Arial" charset="0"/>
                          <a:ea typeface="Arial" charset="0"/>
                          <a:cs typeface="Arial" charset="0"/>
                        </a:rPr>
                        <m:t>𝐴𝑠𝑢𝑚𝑖𝑚𝑜𝑠</m:t>
                      </m:r>
                      <m:r>
                        <a:rPr lang="es-EC" sz="1200" i="1">
                          <a:latin typeface="Arial" charset="0"/>
                          <a:ea typeface="Arial" charset="0"/>
                          <a:cs typeface="Arial" charset="0"/>
                        </a:rPr>
                        <m:t> </m:t>
                      </m:r>
                      <m:r>
                        <a:rPr lang="es-EC" sz="1200" i="1">
                          <a:latin typeface="Arial" charset="0"/>
                          <a:ea typeface="Arial" charset="0"/>
                          <a:cs typeface="Arial" charset="0"/>
                        </a:rPr>
                        <m:t>𝑢𝑛</m:t>
                      </m:r>
                      <m:r>
                        <a:rPr lang="es-EC" sz="1200" i="1">
                          <a:latin typeface="Arial" charset="0"/>
                          <a:ea typeface="Arial" charset="0"/>
                          <a:cs typeface="Arial" charset="0"/>
                        </a:rPr>
                        <m:t> </m:t>
                      </m:r>
                      <m:r>
                        <a:rPr lang="es-EC" sz="1200" i="1">
                          <a:latin typeface="Arial" charset="0"/>
                          <a:ea typeface="Arial" charset="0"/>
                          <a:cs typeface="Arial" charset="0"/>
                        </a:rPr>
                        <m:t>𝑠</m:t>
                      </m:r>
                      <m:r>
                        <a:rPr lang="es-EC" sz="1200" i="1">
                          <a:latin typeface="Arial" charset="0"/>
                          <a:ea typeface="Arial" charset="0"/>
                          <a:cs typeface="Arial" charset="0"/>
                        </a:rPr>
                        <m:t>=12.00 </m:t>
                      </m:r>
                      <m:r>
                        <a:rPr lang="es-EC" sz="1200" i="1">
                          <a:latin typeface="Arial" charset="0"/>
                          <a:ea typeface="Arial" charset="0"/>
                          <a:cs typeface="Arial" charset="0"/>
                        </a:rPr>
                        <m:t>𝑐𝑚</m:t>
                      </m:r>
                    </m:oMath>
                  </m:oMathPara>
                </a14:m>
                <a:endParaRPr lang="en-US" sz="12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200" i="1">
                          <a:latin typeface="Arial" charset="0"/>
                          <a:ea typeface="Arial" charset="0"/>
                          <a:cs typeface="Arial" charset="0"/>
                        </a:rPr>
                        <m:t>𝐴𝑣</m:t>
                      </m:r>
                      <m:r>
                        <a:rPr lang="es-EC" sz="1200" i="1">
                          <a:latin typeface="Arial" charset="0"/>
                          <a:ea typeface="Arial" charset="0"/>
                          <a:cs typeface="Arial" charset="0"/>
                        </a:rPr>
                        <m:t> </m:t>
                      </m:r>
                      <m:r>
                        <a:rPr lang="es-EC" sz="1200" i="1">
                          <a:latin typeface="Arial" charset="0"/>
                          <a:ea typeface="Arial" charset="0"/>
                          <a:cs typeface="Arial" charset="0"/>
                        </a:rPr>
                        <m:t>𝑚𝑖𝑛</m:t>
                      </m:r>
                      <m:r>
                        <a:rPr lang="es-EC" sz="1200" i="1">
                          <a:latin typeface="Arial" charset="0"/>
                          <a:ea typeface="Arial" charset="0"/>
                          <a:cs typeface="Arial" charset="0"/>
                        </a:rPr>
                        <m:t>=</m:t>
                      </m:r>
                      <m:f>
                        <m:fPr>
                          <m:ctrlPr>
                            <a:rPr lang="en-US" sz="1200" i="1">
                              <a:latin typeface="Arial" charset="0"/>
                              <a:ea typeface="Arial" charset="0"/>
                              <a:cs typeface="Arial" charset="0"/>
                            </a:rPr>
                          </m:ctrlPr>
                        </m:fPr>
                        <m:num>
                          <m:r>
                            <a:rPr lang="es-EC" sz="1200" i="1">
                              <a:latin typeface="Arial" charset="0"/>
                              <a:ea typeface="Arial" charset="0"/>
                              <a:cs typeface="Arial" charset="0"/>
                            </a:rPr>
                            <m:t>3,5∗70.00 </m:t>
                          </m:r>
                          <m:r>
                            <a:rPr lang="es-EC" sz="1200" i="1">
                              <a:latin typeface="Arial" charset="0"/>
                              <a:ea typeface="Arial" charset="0"/>
                              <a:cs typeface="Arial" charset="0"/>
                            </a:rPr>
                            <m:t>𝑐𝑚</m:t>
                          </m:r>
                          <m:r>
                            <a:rPr lang="es-EC" sz="1200" i="1">
                              <a:latin typeface="Arial" charset="0"/>
                              <a:ea typeface="Arial" charset="0"/>
                              <a:cs typeface="Arial" charset="0"/>
                            </a:rPr>
                            <m:t>∗12.00 </m:t>
                          </m:r>
                          <m:r>
                            <a:rPr lang="es-EC" sz="1200" i="1">
                              <a:latin typeface="Arial" charset="0"/>
                              <a:ea typeface="Arial" charset="0"/>
                              <a:cs typeface="Arial" charset="0"/>
                            </a:rPr>
                            <m:t>𝑐𝑚</m:t>
                          </m:r>
                        </m:num>
                        <m:den>
                          <m:r>
                            <a:rPr lang="es-EC" sz="1200" i="1">
                              <a:latin typeface="Arial" charset="0"/>
                              <a:ea typeface="Arial" charset="0"/>
                              <a:cs typeface="Arial" charset="0"/>
                            </a:rPr>
                            <m:t>4200 </m:t>
                          </m:r>
                          <m:f>
                            <m:fPr>
                              <m:ctrlPr>
                                <a:rPr lang="en-US" sz="1200" i="1">
                                  <a:latin typeface="Arial" charset="0"/>
                                  <a:ea typeface="Arial" charset="0"/>
                                  <a:cs typeface="Arial" charset="0"/>
                                </a:rPr>
                              </m:ctrlPr>
                            </m:fPr>
                            <m:num>
                              <m:r>
                                <a:rPr lang="es-EC" sz="1200" i="1">
                                  <a:latin typeface="Arial" charset="0"/>
                                  <a:ea typeface="Arial" charset="0"/>
                                  <a:cs typeface="Arial" charset="0"/>
                                </a:rPr>
                                <m:t>𝑘𝑔</m:t>
                              </m:r>
                            </m:num>
                            <m:den>
                              <m:sSup>
                                <m:sSupPr>
                                  <m:ctrlPr>
                                    <a:rPr lang="en-US" sz="1200" i="1">
                                      <a:latin typeface="Arial" charset="0"/>
                                      <a:ea typeface="Arial" charset="0"/>
                                      <a:cs typeface="Arial" charset="0"/>
                                    </a:rPr>
                                  </m:ctrlPr>
                                </m:sSupPr>
                                <m:e>
                                  <m:r>
                                    <a:rPr lang="es-EC" sz="1200" i="1">
                                      <a:latin typeface="Arial" charset="0"/>
                                      <a:ea typeface="Arial" charset="0"/>
                                      <a:cs typeface="Arial" charset="0"/>
                                    </a:rPr>
                                    <m:t>𝑐𝑚</m:t>
                                  </m:r>
                                </m:e>
                                <m:sup>
                                  <m:r>
                                    <a:rPr lang="es-EC" sz="1200" i="1">
                                      <a:latin typeface="Arial" charset="0"/>
                                      <a:ea typeface="Arial" charset="0"/>
                                      <a:cs typeface="Arial" charset="0"/>
                                    </a:rPr>
                                    <m:t>2</m:t>
                                  </m:r>
                                </m:sup>
                              </m:sSup>
                            </m:den>
                          </m:f>
                        </m:den>
                      </m:f>
                    </m:oMath>
                  </m:oMathPara>
                </a14:m>
                <a:endParaRPr lang="en-US" sz="1200" dirty="0">
                  <a:latin typeface="Arial" charset="0"/>
                  <a:ea typeface="Arial" charset="0"/>
                  <a:cs typeface="Arial" charset="0"/>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1200" i="1">
                          <a:latin typeface="Arial" charset="0"/>
                          <a:ea typeface="Arial" charset="0"/>
                          <a:cs typeface="Arial" charset="0"/>
                        </a:rPr>
                        <m:t>𝐴𝑣</m:t>
                      </m:r>
                      <m:r>
                        <a:rPr lang="es-EC" sz="1200" i="1">
                          <a:latin typeface="Arial" charset="0"/>
                          <a:ea typeface="Arial" charset="0"/>
                          <a:cs typeface="Arial" charset="0"/>
                        </a:rPr>
                        <m:t> </m:t>
                      </m:r>
                      <m:r>
                        <a:rPr lang="es-EC" sz="1200" i="1">
                          <a:latin typeface="Arial" charset="0"/>
                          <a:ea typeface="Arial" charset="0"/>
                          <a:cs typeface="Arial" charset="0"/>
                        </a:rPr>
                        <m:t>𝑚𝑖𝑛</m:t>
                      </m:r>
                      <m:r>
                        <a:rPr lang="es-EC" sz="1200" i="1">
                          <a:latin typeface="Arial" charset="0"/>
                          <a:ea typeface="Arial" charset="0"/>
                          <a:cs typeface="Arial" charset="0"/>
                        </a:rPr>
                        <m:t>=0,70 </m:t>
                      </m:r>
                      <m:sSup>
                        <m:sSupPr>
                          <m:ctrlPr>
                            <a:rPr lang="en-US" sz="1200" i="1">
                              <a:latin typeface="Arial" charset="0"/>
                              <a:ea typeface="Arial" charset="0"/>
                              <a:cs typeface="Arial" charset="0"/>
                            </a:rPr>
                          </m:ctrlPr>
                        </m:sSupPr>
                        <m:e>
                          <m:r>
                            <a:rPr lang="es-EC" sz="1200" i="1">
                              <a:latin typeface="Arial" charset="0"/>
                              <a:ea typeface="Arial" charset="0"/>
                              <a:cs typeface="Arial" charset="0"/>
                            </a:rPr>
                            <m:t>𝑐𝑚</m:t>
                          </m:r>
                        </m:e>
                        <m:sup>
                          <m:r>
                            <a:rPr lang="es-EC" sz="1200" i="1">
                              <a:latin typeface="Arial" charset="0"/>
                              <a:ea typeface="Arial" charset="0"/>
                              <a:cs typeface="Arial" charset="0"/>
                            </a:rPr>
                            <m:t>2</m:t>
                          </m:r>
                        </m:sup>
                      </m:sSup>
                    </m:oMath>
                  </m:oMathPara>
                </a14:m>
                <a:endParaRPr lang="en-US" sz="1200" dirty="0">
                  <a:latin typeface="Arial" charset="0"/>
                  <a:ea typeface="Arial" charset="0"/>
                  <a:cs typeface="Arial" charset="0"/>
                </a:endParaRPr>
              </a:p>
            </p:txBody>
          </p:sp>
        </mc:Choice>
        <mc:Fallback>
          <p:sp>
            <p:nvSpPr>
              <p:cNvPr id="6" name="Content Placeholder 5"/>
              <p:cNvSpPr>
                <a:spLocks noGrp="1" noRot="1" noChangeAspect="1" noMove="1" noResize="1" noEditPoints="1" noAdjustHandles="1" noChangeArrowheads="1" noChangeShapeType="1" noTextEdit="1"/>
              </p:cNvSpPr>
              <p:nvPr>
                <p:ph sz="quarter" idx="4"/>
              </p:nvPr>
            </p:nvSpPr>
            <p:spPr>
              <a:xfrm>
                <a:off x="3920836" y="639765"/>
                <a:ext cx="3873933" cy="5399953"/>
              </a:xfrm>
              <a:blipFill rotWithShape="0">
                <a:blip r:embed="rId3"/>
                <a:stretch>
                  <a:fillRect b="-86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8174181" y="914400"/>
                <a:ext cx="3560619" cy="1983043"/>
              </a:xfrm>
              <a:prstGeom prst="rect">
                <a:avLst/>
              </a:prstGeom>
            </p:spPr>
            <p:txBody>
              <a:bodyPr wrap="square">
                <a:spAutoFit/>
              </a:bodyPr>
              <a:lstStyle/>
              <a:p>
                <a:pPr>
                  <a:lnSpc>
                    <a:spcPct val="170000"/>
                  </a:lnSpc>
                </a:pPr>
                <a:r>
                  <a:rPr lang="es-EC" sz="1200" dirty="0">
                    <a:latin typeface="Arial" charset="0"/>
                    <a:ea typeface="Arial" charset="0"/>
                    <a:cs typeface="Arial" charset="0"/>
                  </a:rPr>
                  <a:t>Cada estribo tiene dos ramales, por lo tanto</a:t>
                </a:r>
                <a:endParaRPr lang="en-US" sz="1200" dirty="0">
                  <a:latin typeface="Arial" charset="0"/>
                  <a:ea typeface="Arial" charset="0"/>
                  <a:cs typeface="Arial" charset="0"/>
                </a:endParaRPr>
              </a:p>
              <a:p>
                <a:pPr>
                  <a:lnSpc>
                    <a:spcPct val="170000"/>
                  </a:lnSpc>
                </a:pPr>
                <a14:m>
                  <m:oMathPara xmlns:m="http://schemas.openxmlformats.org/officeDocument/2006/math">
                    <m:oMathParaPr>
                      <m:jc m:val="centerGroup"/>
                    </m:oMathParaPr>
                    <m:oMath xmlns:m="http://schemas.openxmlformats.org/officeDocument/2006/math">
                      <m:r>
                        <a:rPr lang="es-EC" sz="1200" i="1">
                          <a:latin typeface="Arial" charset="0"/>
                          <a:ea typeface="Arial" charset="0"/>
                          <a:cs typeface="Arial" charset="0"/>
                        </a:rPr>
                        <m:t>𝐴𝑣</m:t>
                      </m:r>
                      <m:r>
                        <a:rPr lang="es-EC" sz="1200" i="1">
                          <a:latin typeface="Arial" charset="0"/>
                          <a:ea typeface="Arial" charset="0"/>
                          <a:cs typeface="Arial" charset="0"/>
                        </a:rPr>
                        <m:t> </m:t>
                      </m:r>
                      <m:r>
                        <a:rPr lang="es-EC" sz="1200" i="1">
                          <a:latin typeface="Arial" charset="0"/>
                          <a:ea typeface="Arial" charset="0"/>
                          <a:cs typeface="Arial" charset="0"/>
                        </a:rPr>
                        <m:t>𝑚𝑖𝑛</m:t>
                      </m:r>
                      <m:r>
                        <a:rPr lang="es-EC" sz="1200" i="1">
                          <a:latin typeface="Arial" charset="0"/>
                          <a:ea typeface="Arial" charset="0"/>
                          <a:cs typeface="Arial" charset="0"/>
                        </a:rPr>
                        <m:t>=</m:t>
                      </m:r>
                      <m:r>
                        <a:rPr lang="es-EC" sz="1200" i="1">
                          <a:latin typeface="Arial" charset="0"/>
                          <a:ea typeface="Arial" charset="0"/>
                          <a:cs typeface="Arial" charset="0"/>
                        </a:rPr>
                        <m:t>𝐴</m:t>
                      </m:r>
                      <m:r>
                        <a:rPr lang="es-EC" sz="1200" i="1">
                          <a:latin typeface="Arial" charset="0"/>
                          <a:ea typeface="Arial" charset="0"/>
                          <a:cs typeface="Arial" charset="0"/>
                        </a:rPr>
                        <m:t>+</m:t>
                      </m:r>
                      <m:r>
                        <a:rPr lang="es-EC" sz="1200" i="1">
                          <a:latin typeface="Arial" charset="0"/>
                          <a:ea typeface="Arial" charset="0"/>
                          <a:cs typeface="Arial" charset="0"/>
                        </a:rPr>
                        <m:t>𝐵</m:t>
                      </m:r>
                    </m:oMath>
                  </m:oMathPara>
                </a14:m>
                <a:endParaRPr lang="en-US" sz="1200" dirty="0">
                  <a:latin typeface="Arial" charset="0"/>
                  <a:ea typeface="Arial" charset="0"/>
                  <a:cs typeface="Arial" charset="0"/>
                </a:endParaRPr>
              </a:p>
              <a:p>
                <a:pPr>
                  <a:lnSpc>
                    <a:spcPct val="170000"/>
                  </a:lnSpc>
                </a:pPr>
                <a14:m>
                  <m:oMathPara xmlns:m="http://schemas.openxmlformats.org/officeDocument/2006/math">
                    <m:oMathParaPr>
                      <m:jc m:val="centerGroup"/>
                    </m:oMathParaPr>
                    <m:oMath xmlns:m="http://schemas.openxmlformats.org/officeDocument/2006/math">
                      <m:r>
                        <a:rPr lang="es-EC" sz="1200" i="1">
                          <a:latin typeface="Arial" charset="0"/>
                          <a:ea typeface="Arial" charset="0"/>
                          <a:cs typeface="Arial" charset="0"/>
                        </a:rPr>
                        <m:t>𝐴𝑣</m:t>
                      </m:r>
                      <m:func>
                        <m:funcPr>
                          <m:ctrlPr>
                            <a:rPr lang="en-US" sz="1200" i="1">
                              <a:latin typeface="Arial" charset="0"/>
                              <a:ea typeface="Arial" charset="0"/>
                              <a:cs typeface="Arial" charset="0"/>
                            </a:rPr>
                          </m:ctrlPr>
                        </m:funcPr>
                        <m:fName>
                          <m:r>
                            <m:rPr>
                              <m:sty m:val="p"/>
                            </m:rPr>
                            <a:rPr lang="es-EC" sz="1200">
                              <a:latin typeface="Arial" charset="0"/>
                              <a:ea typeface="Arial" charset="0"/>
                              <a:cs typeface="Arial" charset="0"/>
                            </a:rPr>
                            <m:t>min</m:t>
                          </m:r>
                        </m:fName>
                        <m:e>
                          <m:r>
                            <a:rPr lang="es-EC" sz="1200" i="1">
                              <a:latin typeface="Arial" charset="0"/>
                              <a:ea typeface="Arial" charset="0"/>
                              <a:cs typeface="Arial" charset="0"/>
                            </a:rPr>
                            <m:t>𝑝𝑎𝑟𝑎</m:t>
                          </m:r>
                          <m:r>
                            <a:rPr lang="es-EC" sz="1200" i="1">
                              <a:latin typeface="Arial" charset="0"/>
                              <a:ea typeface="Arial" charset="0"/>
                              <a:cs typeface="Arial" charset="0"/>
                            </a:rPr>
                            <m:t> </m:t>
                          </m:r>
                          <m:r>
                            <a:rPr lang="es-EC" sz="1200" i="1">
                              <a:latin typeface="Arial" charset="0"/>
                              <a:ea typeface="Arial" charset="0"/>
                              <a:cs typeface="Arial" charset="0"/>
                            </a:rPr>
                            <m:t>𝑐𝑎𝑑𝑎</m:t>
                          </m:r>
                          <m:r>
                            <a:rPr lang="es-EC" sz="1200" i="1">
                              <a:latin typeface="Arial" charset="0"/>
                              <a:ea typeface="Arial" charset="0"/>
                              <a:cs typeface="Arial" charset="0"/>
                            </a:rPr>
                            <m:t> </m:t>
                          </m:r>
                          <m:r>
                            <a:rPr lang="es-EC" sz="1200" i="1">
                              <a:latin typeface="Arial" charset="0"/>
                              <a:ea typeface="Arial" charset="0"/>
                              <a:cs typeface="Arial" charset="0"/>
                            </a:rPr>
                            <m:t>𝑟𝑎𝑚𝑎𝑙</m:t>
                          </m:r>
                        </m:e>
                      </m:func>
                      <m:r>
                        <a:rPr lang="es-EC" sz="1200" i="1">
                          <a:latin typeface="Arial" charset="0"/>
                          <a:ea typeface="Arial" charset="0"/>
                          <a:cs typeface="Arial" charset="0"/>
                        </a:rPr>
                        <m:t>=0,35</m:t>
                      </m:r>
                    </m:oMath>
                  </m:oMathPara>
                </a14:m>
                <a:endParaRPr lang="en-US" sz="1200" dirty="0">
                  <a:latin typeface="Arial" charset="0"/>
                  <a:ea typeface="Arial" charset="0"/>
                  <a:cs typeface="Arial" charset="0"/>
                </a:endParaRPr>
              </a:p>
              <a:p>
                <a:pPr>
                  <a:lnSpc>
                    <a:spcPct val="170000"/>
                  </a:lnSpc>
                </a:pPr>
                <a:r>
                  <a:rPr lang="es-EC" sz="1200" dirty="0">
                    <a:latin typeface="Arial" charset="0"/>
                    <a:ea typeface="Arial" charset="0"/>
                    <a:cs typeface="Arial" charset="0"/>
                  </a:rPr>
                  <a:t>El diámetro mínimo de estribos es de 10 mm por lo que se asume</a:t>
                </a:r>
                <a:endParaRPr lang="en-US" sz="1200" dirty="0">
                  <a:latin typeface="Arial" charset="0"/>
                  <a:ea typeface="Arial" charset="0"/>
                  <a:cs typeface="Arial" charset="0"/>
                </a:endParaRPr>
              </a:p>
              <a:p>
                <a:pPr>
                  <a:lnSpc>
                    <a:spcPct val="170000"/>
                  </a:lnSpc>
                </a:pPr>
                <a14:m>
                  <m:oMathPara xmlns:m="http://schemas.openxmlformats.org/officeDocument/2006/math">
                    <m:oMathParaPr>
                      <m:jc m:val="centerGroup"/>
                    </m:oMathParaPr>
                    <m:oMath xmlns:m="http://schemas.openxmlformats.org/officeDocument/2006/math">
                      <m:r>
                        <a:rPr lang="es-EC" sz="1200" b="1" i="1">
                          <a:latin typeface="Arial" charset="0"/>
                          <a:ea typeface="Arial" charset="0"/>
                          <a:cs typeface="Arial" charset="0"/>
                        </a:rPr>
                        <m:t>𝟏</m:t>
                      </m:r>
                      <m:r>
                        <a:rPr lang="es-EC" sz="1200" b="1" i="1">
                          <a:latin typeface="Arial" charset="0"/>
                          <a:ea typeface="Arial" charset="0"/>
                          <a:cs typeface="Arial" charset="0"/>
                        </a:rPr>
                        <m:t>𝑬</m:t>
                      </m:r>
                      <m:r>
                        <a:rPr lang="es-EC" sz="1200" b="1" i="1">
                          <a:latin typeface="Arial" charset="0"/>
                          <a:ea typeface="Arial" charset="0"/>
                          <a:cs typeface="Arial" charset="0"/>
                        </a:rPr>
                        <m:t>∅</m:t>
                      </m:r>
                      <m:r>
                        <a:rPr lang="es-EC" sz="1200" b="1" i="1">
                          <a:latin typeface="Arial" charset="0"/>
                          <a:ea typeface="Arial" charset="0"/>
                          <a:cs typeface="Arial" charset="0"/>
                        </a:rPr>
                        <m:t>𝟏𝟎</m:t>
                      </m:r>
                      <m:r>
                        <a:rPr lang="es-EC" sz="1200" b="1" i="1">
                          <a:latin typeface="Arial" charset="0"/>
                          <a:ea typeface="Arial" charset="0"/>
                          <a:cs typeface="Arial" charset="0"/>
                        </a:rPr>
                        <m:t>𝒎𝒎</m:t>
                      </m:r>
                      <m:d>
                        <m:dPr>
                          <m:ctrlPr>
                            <a:rPr lang="en-US" sz="1200" b="1" i="1">
                              <a:latin typeface="Arial" charset="0"/>
                              <a:ea typeface="Arial" charset="0"/>
                              <a:cs typeface="Arial" charset="0"/>
                            </a:rPr>
                          </m:ctrlPr>
                        </m:dPr>
                        <m:e>
                          <m:r>
                            <a:rPr lang="es-EC" sz="1200" b="1" i="1">
                              <a:latin typeface="Arial" charset="0"/>
                              <a:ea typeface="Arial" charset="0"/>
                              <a:cs typeface="Arial" charset="0"/>
                            </a:rPr>
                            <m:t>𝟏</m:t>
                          </m:r>
                          <m:r>
                            <a:rPr lang="es-EC" sz="1200" b="1" i="1">
                              <a:latin typeface="Arial" charset="0"/>
                              <a:ea typeface="Arial" charset="0"/>
                              <a:cs typeface="Arial" charset="0"/>
                            </a:rPr>
                            <m:t>𝑬</m:t>
                          </m:r>
                          <m:r>
                            <a:rPr lang="es-EC" sz="1200" b="1" i="1">
                              <a:latin typeface="Arial" charset="0"/>
                              <a:ea typeface="Arial" charset="0"/>
                              <a:cs typeface="Arial" charset="0"/>
                            </a:rPr>
                            <m:t>@</m:t>
                          </m:r>
                          <m:r>
                            <a:rPr lang="es-EC" sz="1200" b="1" i="1">
                              <a:latin typeface="Arial" charset="0"/>
                              <a:ea typeface="Arial" charset="0"/>
                              <a:cs typeface="Arial" charset="0"/>
                            </a:rPr>
                            <m:t>𝟏𝟐</m:t>
                          </m:r>
                          <m:r>
                            <a:rPr lang="es-EC" sz="1200" b="1" i="1">
                              <a:latin typeface="Arial" charset="0"/>
                              <a:ea typeface="Arial" charset="0"/>
                              <a:cs typeface="Arial" charset="0"/>
                            </a:rPr>
                            <m:t>𝒄𝒎</m:t>
                          </m:r>
                        </m:e>
                      </m:d>
                      <m:r>
                        <a:rPr lang="es-EC" sz="1200" b="1" i="1">
                          <a:latin typeface="Arial" charset="0"/>
                          <a:ea typeface="Arial" charset="0"/>
                          <a:cs typeface="Arial" charset="0"/>
                        </a:rPr>
                        <m:t>≈</m:t>
                      </m:r>
                      <m:r>
                        <a:rPr lang="es-EC" sz="1200" b="1" i="1">
                          <a:latin typeface="Arial" charset="0"/>
                          <a:ea typeface="Arial" charset="0"/>
                          <a:cs typeface="Arial" charset="0"/>
                        </a:rPr>
                        <m:t>𝟎</m:t>
                      </m:r>
                      <m:r>
                        <a:rPr lang="es-EC" sz="1200" b="1" i="1">
                          <a:latin typeface="Arial" charset="0"/>
                          <a:ea typeface="Arial" charset="0"/>
                          <a:cs typeface="Arial" charset="0"/>
                        </a:rPr>
                        <m:t>,</m:t>
                      </m:r>
                      <m:r>
                        <a:rPr lang="es-EC" sz="1200" b="1" i="1">
                          <a:latin typeface="Arial" charset="0"/>
                          <a:ea typeface="Arial" charset="0"/>
                          <a:cs typeface="Arial" charset="0"/>
                        </a:rPr>
                        <m:t>𝟕𝟖𝟓𝟒</m:t>
                      </m:r>
                      <m:r>
                        <a:rPr lang="es-EC" sz="1200" b="1" i="1">
                          <a:latin typeface="Arial" charset="0"/>
                          <a:ea typeface="Arial" charset="0"/>
                          <a:cs typeface="Arial" charset="0"/>
                        </a:rPr>
                        <m:t> </m:t>
                      </m:r>
                      <m:sSup>
                        <m:sSupPr>
                          <m:ctrlPr>
                            <a:rPr lang="en-US" sz="1200" b="1" i="1">
                              <a:latin typeface="Arial" charset="0"/>
                              <a:ea typeface="Arial" charset="0"/>
                              <a:cs typeface="Arial" charset="0"/>
                            </a:rPr>
                          </m:ctrlPr>
                        </m:sSupPr>
                        <m:e>
                          <m:r>
                            <a:rPr lang="es-EC" sz="1200" b="1" i="1">
                              <a:latin typeface="Arial" charset="0"/>
                              <a:ea typeface="Arial" charset="0"/>
                              <a:cs typeface="Arial" charset="0"/>
                            </a:rPr>
                            <m:t>𝒄𝒎</m:t>
                          </m:r>
                        </m:e>
                        <m:sup>
                          <m:r>
                            <a:rPr lang="es-EC" sz="1200" b="1" i="1">
                              <a:latin typeface="Arial" charset="0"/>
                              <a:ea typeface="Arial" charset="0"/>
                              <a:cs typeface="Arial" charset="0"/>
                            </a:rPr>
                            <m:t>𝟐</m:t>
                          </m:r>
                        </m:sup>
                      </m:sSup>
                    </m:oMath>
                  </m:oMathPara>
                </a14:m>
                <a:endParaRPr lang="en-US" sz="1200" dirty="0">
                  <a:latin typeface="Arial" charset="0"/>
                  <a:ea typeface="Arial" charset="0"/>
                  <a:cs typeface="Arial" charset="0"/>
                </a:endParaRPr>
              </a:p>
            </p:txBody>
          </p:sp>
        </mc:Choice>
        <mc:Fallback>
          <p:sp>
            <p:nvSpPr>
              <p:cNvPr id="7" name="Rectangle 6"/>
              <p:cNvSpPr>
                <a:spLocks noRot="1" noChangeAspect="1" noMove="1" noResize="1" noEditPoints="1" noAdjustHandles="1" noChangeArrowheads="1" noChangeShapeType="1" noTextEdit="1"/>
              </p:cNvSpPr>
              <p:nvPr/>
            </p:nvSpPr>
            <p:spPr>
              <a:xfrm>
                <a:off x="8174181" y="914400"/>
                <a:ext cx="3560619" cy="1983043"/>
              </a:xfrm>
              <a:prstGeom prst="rect">
                <a:avLst/>
              </a:prstGeom>
              <a:blipFill rotWithShape="0">
                <a:blip r:embed="rId4"/>
                <a:stretch>
                  <a:fillRect l="-171" b="-11385"/>
                </a:stretch>
              </a:blipFill>
            </p:spPr>
            <p:txBody>
              <a:bodyPr/>
              <a:lstStyle/>
              <a:p>
                <a:r>
                  <a:rPr lang="en-US">
                    <a:noFill/>
                  </a:rPr>
                  <a:t> </a:t>
                </a:r>
              </a:p>
            </p:txBody>
          </p:sp>
        </mc:Fallback>
      </mc:AlternateContent>
      <p:pic>
        <p:nvPicPr>
          <p:cNvPr id="8" name="Imagen 2"/>
          <p:cNvPicPr/>
          <p:nvPr/>
        </p:nvPicPr>
        <p:blipFill rotWithShape="1">
          <a:blip r:embed="rId5">
            <a:extLst>
              <a:ext uri="{28A0092B-C50C-407E-A947-70E740481C1C}">
                <a14:useLocalDpi xmlns:a14="http://schemas.microsoft.com/office/drawing/2010/main" val="0"/>
              </a:ext>
            </a:extLst>
          </a:blip>
          <a:srcRect l="36127" t="9817" r="41113" b="27169"/>
          <a:stretch/>
        </p:blipFill>
        <p:spPr bwMode="auto">
          <a:xfrm>
            <a:off x="8174181" y="2897443"/>
            <a:ext cx="3384769" cy="2865436"/>
          </a:xfrm>
          <a:prstGeom prst="rect">
            <a:avLst/>
          </a:prstGeom>
          <a:noFill/>
          <a:extLst/>
        </p:spPr>
      </p:pic>
      <p:sp>
        <p:nvSpPr>
          <p:cNvPr id="10"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6"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7"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a:t>
            </a:r>
            <a:r>
              <a:rPr lang="es-ES" sz="2400" dirty="0" smtClean="0">
                <a:ln>
                  <a:solidFill>
                    <a:schemeClr val="tx1"/>
                  </a:solidFill>
                </a:ln>
              </a:rPr>
              <a:t>37</a:t>
            </a:r>
            <a:endParaRPr lang="es-ES" sz="2400" dirty="0">
              <a:ln>
                <a:solidFill>
                  <a:schemeClr val="tx1"/>
                </a:solidFill>
              </a:ln>
            </a:endParaRPr>
          </a:p>
        </p:txBody>
      </p:sp>
    </p:spTree>
    <p:extLst>
      <p:ext uri="{BB962C8B-B14F-4D97-AF65-F5344CB8AC3E}">
        <p14:creationId xmlns:p14="http://schemas.microsoft.com/office/powerpoint/2010/main" val="21013632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half" idx="2"/>
            <p:extLst>
              <p:ext uri="{D42A27DB-BD31-4B8C-83A1-F6EECF244321}">
                <p14:modId xmlns:p14="http://schemas.microsoft.com/office/powerpoint/2010/main" val="1562104389"/>
              </p:ext>
            </p:extLst>
          </p:nvPr>
        </p:nvGraphicFramePr>
        <p:xfrm>
          <a:off x="1578299" y="738281"/>
          <a:ext cx="3478610" cy="5451382"/>
        </p:xfrm>
        <a:graphic>
          <a:graphicData uri="http://schemas.openxmlformats.org/drawingml/2006/table">
            <a:tbl>
              <a:tblPr firstRow="1" firstCol="1" bandRow="1"/>
              <a:tblGrid>
                <a:gridCol w="1232264"/>
                <a:gridCol w="1232264"/>
                <a:gridCol w="1014082"/>
              </a:tblGrid>
              <a:tr h="200702">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BLOQUE</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EJE</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TIPO</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200702">
                <a:tc rowSpan="10">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A</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A</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IV</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0702">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B</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II</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0702">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C</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II</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0702">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E</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III</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0702">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G</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II</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0702">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H</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II</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0702">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I</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IV</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0702">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1</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I</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0702">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2</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I</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0702">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3</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I</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0702">
                <a:tc rowSpan="10">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B</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A</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IV</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0702">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B</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II</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0702">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C</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II</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0702">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E</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III</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0702">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G</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II</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0702">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H</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II</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0702">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I</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IV</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0702">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6</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I</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0702">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7</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I</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0702">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8</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I</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01407">
                <a:tc>
                  <a:txBody>
                    <a:bodyPr/>
                    <a:lstStyle/>
                    <a:p>
                      <a:pPr algn="ctr">
                        <a:lnSpc>
                          <a:spcPct val="150000"/>
                        </a:lnSpc>
                        <a:spcAft>
                          <a:spcPts val="0"/>
                        </a:spcAft>
                      </a:pPr>
                      <a:r>
                        <a:rPr lang="es-EC" sz="1200" b="1">
                          <a:solidFill>
                            <a:srgbClr val="000000"/>
                          </a:solidFill>
                          <a:effectLst/>
                          <a:latin typeface="Arial" charset="0"/>
                          <a:ea typeface="Times New Roman" charset="0"/>
                          <a:cs typeface="Arial" charset="0"/>
                        </a:rPr>
                        <a:t>GRADA</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Times New Roman" charset="0"/>
                          <a:cs typeface="Arial" charset="0"/>
                        </a:rPr>
                        <a:t>D4, D5, F4, F5</a:t>
                      </a:r>
                      <a:endParaRPr lang="en-US" sz="140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Times New Roman" charset="0"/>
                          <a:cs typeface="Arial" charset="0"/>
                        </a:rPr>
                        <a:t>I</a:t>
                      </a:r>
                      <a:endParaRPr lang="en-US" sz="1400" dirty="0">
                        <a:effectLst/>
                        <a:latin typeface="Arial" charset="0"/>
                        <a:ea typeface="Gulim" charset="-127"/>
                        <a:cs typeface="Times New Roman" charset="0"/>
                      </a:endParaRPr>
                    </a:p>
                  </a:txBody>
                  <a:tcPr marL="48060" marR="48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11" name="Content Placeholder 10"/>
          <p:cNvGraphicFramePr>
            <a:graphicFrameLocks noGrp="1"/>
          </p:cNvGraphicFramePr>
          <p:nvPr>
            <p:ph sz="quarter" idx="4"/>
            <p:extLst>
              <p:ext uri="{D42A27DB-BD31-4B8C-83A1-F6EECF244321}">
                <p14:modId xmlns:p14="http://schemas.microsoft.com/office/powerpoint/2010/main" val="1132198863"/>
              </p:ext>
            </p:extLst>
          </p:nvPr>
        </p:nvGraphicFramePr>
        <p:xfrm>
          <a:off x="5791199" y="1030135"/>
          <a:ext cx="5694219" cy="4867674"/>
        </p:xfrm>
        <a:graphic>
          <a:graphicData uri="http://schemas.openxmlformats.org/drawingml/2006/table">
            <a:tbl>
              <a:tblPr firstRow="1" firstCol="1" bandRow="1"/>
              <a:tblGrid>
                <a:gridCol w="862751"/>
                <a:gridCol w="1239560"/>
                <a:gridCol w="1820495"/>
                <a:gridCol w="1771413"/>
              </a:tblGrid>
              <a:tr h="415498">
                <a:tc>
                  <a:txBody>
                    <a:bodyPr/>
                    <a:lstStyle/>
                    <a:p>
                      <a:pPr algn="ctr">
                        <a:lnSpc>
                          <a:spcPct val="150000"/>
                        </a:lnSpc>
                        <a:spcAft>
                          <a:spcPts val="0"/>
                        </a:spcAft>
                      </a:pPr>
                      <a:r>
                        <a:rPr lang="es-EC" sz="1200" b="1" dirty="0">
                          <a:solidFill>
                            <a:srgbClr val="000000"/>
                          </a:solidFill>
                          <a:effectLst/>
                          <a:latin typeface="Arial" charset="0"/>
                          <a:ea typeface="Arial" charset="0"/>
                          <a:cs typeface="Arial" charset="0"/>
                        </a:rPr>
                        <a:t>TIPO </a:t>
                      </a:r>
                      <a:endParaRPr lang="en-US" sz="1800" dirty="0">
                        <a:effectLst/>
                        <a:latin typeface="Arial" charset="0"/>
                        <a:ea typeface="Arial" charset="0"/>
                        <a:cs typeface="Arial" charset="0"/>
                      </a:endParaRPr>
                    </a:p>
                  </a:txBody>
                  <a:tcPr marL="61410" marR="61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a:solidFill>
                            <a:srgbClr val="000000"/>
                          </a:solidFill>
                          <a:effectLst/>
                          <a:latin typeface="Arial" charset="0"/>
                          <a:ea typeface="Arial" charset="0"/>
                          <a:cs typeface="Arial" charset="0"/>
                        </a:rPr>
                        <a:t>ANCHO (m)</a:t>
                      </a:r>
                      <a:endParaRPr lang="en-US" sz="1800">
                        <a:effectLst/>
                        <a:latin typeface="Arial" charset="0"/>
                        <a:ea typeface="Arial" charset="0"/>
                        <a:cs typeface="Arial" charset="0"/>
                      </a:endParaRPr>
                    </a:p>
                  </a:txBody>
                  <a:tcPr marL="61410" marR="61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a:solidFill>
                            <a:srgbClr val="000000"/>
                          </a:solidFill>
                          <a:effectLst/>
                          <a:latin typeface="Arial" charset="0"/>
                          <a:ea typeface="Arial" charset="0"/>
                          <a:cs typeface="Arial" charset="0"/>
                        </a:rPr>
                        <a:t>As (armado por ala)</a:t>
                      </a:r>
                      <a:endParaRPr lang="en-US" sz="1800">
                        <a:effectLst/>
                        <a:latin typeface="Arial" charset="0"/>
                        <a:ea typeface="Arial" charset="0"/>
                        <a:cs typeface="Arial" charset="0"/>
                      </a:endParaRPr>
                    </a:p>
                  </a:txBody>
                  <a:tcPr marL="61410" marR="61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a:solidFill>
                            <a:srgbClr val="000000"/>
                          </a:solidFill>
                          <a:effectLst/>
                          <a:latin typeface="Arial" charset="0"/>
                          <a:ea typeface="Arial" charset="0"/>
                          <a:cs typeface="Arial" charset="0"/>
                        </a:rPr>
                        <a:t>As (alma)</a:t>
                      </a:r>
                      <a:endParaRPr lang="en-US" sz="1800">
                        <a:effectLst/>
                        <a:latin typeface="Arial" charset="0"/>
                        <a:ea typeface="Arial" charset="0"/>
                        <a:cs typeface="Arial" charset="0"/>
                      </a:endParaRPr>
                    </a:p>
                  </a:txBody>
                  <a:tcPr marL="61410" marR="61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556522">
                <a:tc rowSpan="2">
                  <a:txBody>
                    <a:bodyPr/>
                    <a:lstStyle/>
                    <a:p>
                      <a:pPr algn="ctr">
                        <a:lnSpc>
                          <a:spcPct val="150000"/>
                        </a:lnSpc>
                        <a:spcAft>
                          <a:spcPts val="0"/>
                        </a:spcAft>
                      </a:pPr>
                      <a:r>
                        <a:rPr lang="es-EC" sz="1200">
                          <a:solidFill>
                            <a:srgbClr val="000000"/>
                          </a:solidFill>
                          <a:effectLst/>
                          <a:latin typeface="Arial" charset="0"/>
                          <a:ea typeface="Arial" charset="0"/>
                          <a:cs typeface="Arial" charset="0"/>
                        </a:rPr>
                        <a:t>I</a:t>
                      </a:r>
                      <a:endParaRPr lang="en-US" sz="1800">
                        <a:effectLst/>
                        <a:latin typeface="Arial" charset="0"/>
                        <a:ea typeface="Arial" charset="0"/>
                        <a:cs typeface="Arial" charset="0"/>
                      </a:endParaRPr>
                    </a:p>
                  </a:txBody>
                  <a:tcPr marL="61410" marR="61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200" dirty="0">
                          <a:solidFill>
                            <a:srgbClr val="000000"/>
                          </a:solidFill>
                          <a:effectLst/>
                          <a:latin typeface="Arial" charset="0"/>
                          <a:ea typeface="Arial" charset="0"/>
                          <a:cs typeface="Arial" charset="0"/>
                        </a:rPr>
                        <a:t>1.50</a:t>
                      </a:r>
                      <a:endParaRPr lang="en-US" sz="1800" dirty="0">
                        <a:effectLst/>
                        <a:latin typeface="Arial" charset="0"/>
                        <a:ea typeface="Arial" charset="0"/>
                        <a:cs typeface="Arial" charset="0"/>
                      </a:endParaRPr>
                    </a:p>
                  </a:txBody>
                  <a:tcPr marL="61410" marR="61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Arial" charset="0"/>
                          <a:cs typeface="Arial" charset="0"/>
                        </a:rPr>
                        <a:t>8 ⏀12 mm @15 cm  (trans)</a:t>
                      </a:r>
                      <a:endParaRPr lang="en-US" sz="1800">
                        <a:effectLst/>
                        <a:latin typeface="Arial" charset="0"/>
                        <a:ea typeface="Arial" charset="0"/>
                        <a:cs typeface="Arial" charset="0"/>
                      </a:endParaRPr>
                    </a:p>
                  </a:txBody>
                  <a:tcPr marL="61410" marR="61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200">
                          <a:solidFill>
                            <a:srgbClr val="000000"/>
                          </a:solidFill>
                          <a:effectLst/>
                          <a:latin typeface="Arial" charset="0"/>
                          <a:ea typeface="Arial" charset="0"/>
                          <a:cs typeface="Arial" charset="0"/>
                        </a:rPr>
                        <a:t>5 ⏀ 20 mm @ 15 cm </a:t>
                      </a:r>
                      <a:endParaRPr lang="en-US" sz="1800">
                        <a:effectLst/>
                        <a:latin typeface="Arial" charset="0"/>
                        <a:ea typeface="Arial" charset="0"/>
                        <a:cs typeface="Arial" charset="0"/>
                      </a:endParaRPr>
                    </a:p>
                  </a:txBody>
                  <a:tcPr marL="61410" marR="61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56522">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es-EC" sz="1200" dirty="0">
                          <a:solidFill>
                            <a:srgbClr val="000000"/>
                          </a:solidFill>
                          <a:effectLst/>
                          <a:latin typeface="Arial" charset="0"/>
                          <a:ea typeface="Arial" charset="0"/>
                          <a:cs typeface="Arial" charset="0"/>
                        </a:rPr>
                        <a:t>2 ⏀ 12 mm @ 20 cm  (long)</a:t>
                      </a:r>
                      <a:endParaRPr lang="en-US" sz="1800" dirty="0">
                        <a:effectLst/>
                        <a:latin typeface="Arial" charset="0"/>
                        <a:ea typeface="Arial" charset="0"/>
                        <a:cs typeface="Arial" charset="0"/>
                      </a:endParaRPr>
                    </a:p>
                  </a:txBody>
                  <a:tcPr marL="61410" marR="61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556522">
                <a:tc rowSpan="2">
                  <a:txBody>
                    <a:bodyPr/>
                    <a:lstStyle/>
                    <a:p>
                      <a:pPr algn="ctr">
                        <a:lnSpc>
                          <a:spcPct val="150000"/>
                        </a:lnSpc>
                        <a:spcAft>
                          <a:spcPts val="0"/>
                        </a:spcAft>
                      </a:pPr>
                      <a:r>
                        <a:rPr lang="es-EC" sz="1200">
                          <a:solidFill>
                            <a:srgbClr val="000000"/>
                          </a:solidFill>
                          <a:effectLst/>
                          <a:latin typeface="Arial" charset="0"/>
                          <a:ea typeface="Arial" charset="0"/>
                          <a:cs typeface="Arial" charset="0"/>
                        </a:rPr>
                        <a:t>II</a:t>
                      </a:r>
                      <a:endParaRPr lang="en-US" sz="1800">
                        <a:effectLst/>
                        <a:latin typeface="Arial" charset="0"/>
                        <a:ea typeface="Arial" charset="0"/>
                        <a:cs typeface="Arial" charset="0"/>
                      </a:endParaRPr>
                    </a:p>
                  </a:txBody>
                  <a:tcPr marL="61410" marR="61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200">
                          <a:solidFill>
                            <a:srgbClr val="000000"/>
                          </a:solidFill>
                          <a:effectLst/>
                          <a:latin typeface="Arial" charset="0"/>
                          <a:ea typeface="Arial" charset="0"/>
                          <a:cs typeface="Arial" charset="0"/>
                        </a:rPr>
                        <a:t>1.60</a:t>
                      </a:r>
                      <a:endParaRPr lang="en-US" sz="1800">
                        <a:effectLst/>
                        <a:latin typeface="Arial" charset="0"/>
                        <a:ea typeface="Arial" charset="0"/>
                        <a:cs typeface="Arial" charset="0"/>
                      </a:endParaRPr>
                    </a:p>
                  </a:txBody>
                  <a:tcPr marL="61410" marR="61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Arial" charset="0"/>
                          <a:cs typeface="Arial" charset="0"/>
                        </a:rPr>
                        <a:t>8 ⏀12 mm @15 cm  (trans)</a:t>
                      </a:r>
                      <a:endParaRPr lang="en-US" sz="1800">
                        <a:effectLst/>
                        <a:latin typeface="Arial" charset="0"/>
                        <a:ea typeface="Arial" charset="0"/>
                        <a:cs typeface="Arial" charset="0"/>
                      </a:endParaRPr>
                    </a:p>
                  </a:txBody>
                  <a:tcPr marL="61410" marR="61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200">
                          <a:solidFill>
                            <a:srgbClr val="000000"/>
                          </a:solidFill>
                          <a:effectLst/>
                          <a:latin typeface="Arial" charset="0"/>
                          <a:ea typeface="Arial" charset="0"/>
                          <a:cs typeface="Arial" charset="0"/>
                        </a:rPr>
                        <a:t>5 ⏀ 20 mm @ 15 cm </a:t>
                      </a:r>
                      <a:endParaRPr lang="en-US" sz="1800">
                        <a:effectLst/>
                        <a:latin typeface="Arial" charset="0"/>
                        <a:ea typeface="Arial" charset="0"/>
                        <a:cs typeface="Arial" charset="0"/>
                      </a:endParaRPr>
                    </a:p>
                  </a:txBody>
                  <a:tcPr marL="61410" marR="61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56522">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es-EC" sz="1200" dirty="0">
                          <a:solidFill>
                            <a:srgbClr val="000000"/>
                          </a:solidFill>
                          <a:effectLst/>
                          <a:latin typeface="Arial" charset="0"/>
                          <a:ea typeface="Arial" charset="0"/>
                          <a:cs typeface="Arial" charset="0"/>
                        </a:rPr>
                        <a:t>2 ⏀ 12 mm @ 20 cm  (long)</a:t>
                      </a:r>
                      <a:endParaRPr lang="en-US" sz="1800" dirty="0">
                        <a:effectLst/>
                        <a:latin typeface="Arial" charset="0"/>
                        <a:ea typeface="Arial" charset="0"/>
                        <a:cs typeface="Arial" charset="0"/>
                      </a:endParaRPr>
                    </a:p>
                  </a:txBody>
                  <a:tcPr marL="61410" marR="61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556522">
                <a:tc rowSpan="2">
                  <a:txBody>
                    <a:bodyPr/>
                    <a:lstStyle/>
                    <a:p>
                      <a:pPr algn="ctr">
                        <a:lnSpc>
                          <a:spcPct val="150000"/>
                        </a:lnSpc>
                        <a:spcAft>
                          <a:spcPts val="0"/>
                        </a:spcAft>
                      </a:pPr>
                      <a:r>
                        <a:rPr lang="es-EC" sz="1200">
                          <a:solidFill>
                            <a:srgbClr val="000000"/>
                          </a:solidFill>
                          <a:effectLst/>
                          <a:latin typeface="Arial" charset="0"/>
                          <a:ea typeface="Arial" charset="0"/>
                          <a:cs typeface="Arial" charset="0"/>
                        </a:rPr>
                        <a:t>III</a:t>
                      </a:r>
                      <a:endParaRPr lang="en-US" sz="1800">
                        <a:effectLst/>
                        <a:latin typeface="Arial" charset="0"/>
                        <a:ea typeface="Arial" charset="0"/>
                        <a:cs typeface="Arial" charset="0"/>
                      </a:endParaRPr>
                    </a:p>
                  </a:txBody>
                  <a:tcPr marL="61410" marR="61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200">
                          <a:solidFill>
                            <a:srgbClr val="000000"/>
                          </a:solidFill>
                          <a:effectLst/>
                          <a:latin typeface="Arial" charset="0"/>
                          <a:ea typeface="Arial" charset="0"/>
                          <a:cs typeface="Arial" charset="0"/>
                        </a:rPr>
                        <a:t>2.00</a:t>
                      </a:r>
                      <a:endParaRPr lang="en-US" sz="1800">
                        <a:effectLst/>
                        <a:latin typeface="Arial" charset="0"/>
                        <a:ea typeface="Arial" charset="0"/>
                        <a:cs typeface="Arial" charset="0"/>
                      </a:endParaRPr>
                    </a:p>
                  </a:txBody>
                  <a:tcPr marL="61410" marR="61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Arial" charset="0"/>
                          <a:cs typeface="Arial" charset="0"/>
                        </a:rPr>
                        <a:t>8 ⏀12 mm @15 cm  (trans)</a:t>
                      </a:r>
                      <a:endParaRPr lang="en-US" sz="1800">
                        <a:effectLst/>
                        <a:latin typeface="Arial" charset="0"/>
                        <a:ea typeface="Arial" charset="0"/>
                        <a:cs typeface="Arial" charset="0"/>
                      </a:endParaRPr>
                    </a:p>
                  </a:txBody>
                  <a:tcPr marL="61410" marR="61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200" dirty="0">
                          <a:solidFill>
                            <a:srgbClr val="000000"/>
                          </a:solidFill>
                          <a:effectLst/>
                          <a:latin typeface="Arial" charset="0"/>
                          <a:ea typeface="Arial" charset="0"/>
                          <a:cs typeface="Arial" charset="0"/>
                        </a:rPr>
                        <a:t>5 ⏀ 20 mm @ 15 cm </a:t>
                      </a:r>
                      <a:endParaRPr lang="en-US" sz="1800" dirty="0">
                        <a:effectLst/>
                        <a:latin typeface="Arial" charset="0"/>
                        <a:ea typeface="Arial" charset="0"/>
                        <a:cs typeface="Arial" charset="0"/>
                      </a:endParaRPr>
                    </a:p>
                  </a:txBody>
                  <a:tcPr marL="61410" marR="61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56522">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es-EC" sz="1200" dirty="0">
                          <a:solidFill>
                            <a:srgbClr val="000000"/>
                          </a:solidFill>
                          <a:effectLst/>
                          <a:latin typeface="Arial" charset="0"/>
                          <a:ea typeface="Arial" charset="0"/>
                          <a:cs typeface="Arial" charset="0"/>
                        </a:rPr>
                        <a:t>2 ⏀ 12 mm @ 20 cm  (long)</a:t>
                      </a:r>
                      <a:endParaRPr lang="en-US" sz="1800" dirty="0">
                        <a:effectLst/>
                        <a:latin typeface="Arial" charset="0"/>
                        <a:ea typeface="Arial" charset="0"/>
                        <a:cs typeface="Arial" charset="0"/>
                      </a:endParaRPr>
                    </a:p>
                  </a:txBody>
                  <a:tcPr marL="61410" marR="61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556522">
                <a:tc rowSpan="2">
                  <a:txBody>
                    <a:bodyPr/>
                    <a:lstStyle/>
                    <a:p>
                      <a:pPr algn="ctr">
                        <a:lnSpc>
                          <a:spcPct val="150000"/>
                        </a:lnSpc>
                        <a:spcAft>
                          <a:spcPts val="0"/>
                        </a:spcAft>
                      </a:pPr>
                      <a:r>
                        <a:rPr lang="es-EC" sz="1200">
                          <a:solidFill>
                            <a:srgbClr val="000000"/>
                          </a:solidFill>
                          <a:effectLst/>
                          <a:latin typeface="Arial" charset="0"/>
                          <a:ea typeface="Arial" charset="0"/>
                          <a:cs typeface="Arial" charset="0"/>
                        </a:rPr>
                        <a:t>IV</a:t>
                      </a:r>
                      <a:endParaRPr lang="en-US" sz="1800">
                        <a:effectLst/>
                        <a:latin typeface="Arial" charset="0"/>
                        <a:ea typeface="Arial" charset="0"/>
                        <a:cs typeface="Arial" charset="0"/>
                      </a:endParaRPr>
                    </a:p>
                  </a:txBody>
                  <a:tcPr marL="61410" marR="61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200" dirty="0">
                          <a:solidFill>
                            <a:srgbClr val="000000"/>
                          </a:solidFill>
                          <a:effectLst/>
                          <a:latin typeface="Arial" charset="0"/>
                          <a:ea typeface="Arial" charset="0"/>
                          <a:cs typeface="Arial" charset="0"/>
                        </a:rPr>
                        <a:t>1.10</a:t>
                      </a:r>
                      <a:endParaRPr lang="en-US" sz="1800" dirty="0">
                        <a:effectLst/>
                        <a:latin typeface="Arial" charset="0"/>
                        <a:ea typeface="Arial" charset="0"/>
                        <a:cs typeface="Arial" charset="0"/>
                      </a:endParaRPr>
                    </a:p>
                  </a:txBody>
                  <a:tcPr marL="61410" marR="61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Arial" charset="0"/>
                          <a:cs typeface="Arial" charset="0"/>
                        </a:rPr>
                        <a:t>8 ⏀12 mm @15 cm  (trans)</a:t>
                      </a:r>
                      <a:endParaRPr lang="en-US" sz="1800" dirty="0">
                        <a:effectLst/>
                        <a:latin typeface="Arial" charset="0"/>
                        <a:ea typeface="Arial" charset="0"/>
                        <a:cs typeface="Arial" charset="0"/>
                      </a:endParaRPr>
                    </a:p>
                  </a:txBody>
                  <a:tcPr marL="61410" marR="61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200" dirty="0">
                          <a:solidFill>
                            <a:srgbClr val="000000"/>
                          </a:solidFill>
                          <a:effectLst/>
                          <a:latin typeface="Arial" charset="0"/>
                          <a:ea typeface="Arial" charset="0"/>
                          <a:cs typeface="Arial" charset="0"/>
                        </a:rPr>
                        <a:t>5 ⏀ 20 mm @ 15 cm </a:t>
                      </a:r>
                      <a:endParaRPr lang="en-US" sz="1800" dirty="0">
                        <a:effectLst/>
                        <a:latin typeface="Arial" charset="0"/>
                        <a:ea typeface="Arial" charset="0"/>
                        <a:cs typeface="Arial" charset="0"/>
                      </a:endParaRPr>
                    </a:p>
                  </a:txBody>
                  <a:tcPr marL="61410" marR="61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56522">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es-EC" sz="1200" dirty="0">
                          <a:solidFill>
                            <a:srgbClr val="000000"/>
                          </a:solidFill>
                          <a:effectLst/>
                          <a:latin typeface="Arial" charset="0"/>
                          <a:ea typeface="Arial" charset="0"/>
                          <a:cs typeface="Arial" charset="0"/>
                        </a:rPr>
                        <a:t>2 ⏀ 12 mm @ 20 cm  (long)</a:t>
                      </a:r>
                      <a:endParaRPr lang="en-US" sz="1800" dirty="0">
                        <a:effectLst/>
                        <a:latin typeface="Arial" charset="0"/>
                        <a:ea typeface="Arial" charset="0"/>
                        <a:cs typeface="Arial" charset="0"/>
                      </a:endParaRPr>
                    </a:p>
                  </a:txBody>
                  <a:tcPr marL="61410" marR="614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bl>
          </a:graphicData>
        </a:graphic>
      </p:graphicFrame>
      <p:sp>
        <p:nvSpPr>
          <p:cNvPr id="12" name="Rectangle 11"/>
          <p:cNvSpPr/>
          <p:nvPr/>
        </p:nvSpPr>
        <p:spPr>
          <a:xfrm>
            <a:off x="6723648" y="553615"/>
            <a:ext cx="3621504" cy="369332"/>
          </a:xfrm>
          <a:prstGeom prst="rect">
            <a:avLst/>
          </a:prstGeom>
        </p:spPr>
        <p:txBody>
          <a:bodyPr wrap="none">
            <a:spAutoFit/>
          </a:bodyPr>
          <a:lstStyle/>
          <a:p>
            <a:pPr algn="ctr">
              <a:spcAft>
                <a:spcPts val="1000"/>
              </a:spcAft>
            </a:pPr>
            <a:r>
              <a:rPr lang="es-EC" b="1" i="1">
                <a:latin typeface="Arial" charset="0"/>
                <a:ea typeface="Gulim" charset="-127"/>
                <a:cs typeface="Times New Roman" charset="0"/>
              </a:rPr>
              <a:t>Resumen vigas de cimentación</a:t>
            </a:r>
            <a:endParaRPr lang="en-US" sz="1100" i="1" dirty="0">
              <a:effectLst/>
              <a:latin typeface="Arial" charset="0"/>
              <a:ea typeface="Gulim" charset="-127"/>
              <a:cs typeface="Times New Roman" charset="0"/>
            </a:endParaRPr>
          </a:p>
        </p:txBody>
      </p:sp>
      <p:sp>
        <p:nvSpPr>
          <p:cNvPr id="13"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5"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6"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7"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8"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9"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20"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a:t>
            </a:r>
            <a:r>
              <a:rPr lang="es-ES" sz="2400" dirty="0" smtClean="0">
                <a:ln>
                  <a:solidFill>
                    <a:schemeClr val="tx1"/>
                  </a:solidFill>
                </a:ln>
              </a:rPr>
              <a:t>38</a:t>
            </a:r>
            <a:endParaRPr lang="es-ES" sz="2400" dirty="0">
              <a:ln>
                <a:solidFill>
                  <a:schemeClr val="tx1"/>
                </a:solidFill>
              </a:ln>
            </a:endParaRPr>
          </a:p>
        </p:txBody>
      </p:sp>
    </p:spTree>
    <p:extLst>
      <p:ext uri="{BB962C8B-B14F-4D97-AF65-F5344CB8AC3E}">
        <p14:creationId xmlns:p14="http://schemas.microsoft.com/office/powerpoint/2010/main" val="7891105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07806" y="4992"/>
            <a:ext cx="6350000" cy="584200"/>
          </a:xfrm>
        </p:spPr>
        <p:txBody>
          <a:bodyPr/>
          <a:lstStyle/>
          <a:p>
            <a:r>
              <a:rPr lang="en-US" dirty="0" err="1" smtClean="0"/>
              <a:t>Presupuesto</a:t>
            </a:r>
            <a:r>
              <a:rPr lang="en-US" dirty="0" smtClean="0"/>
              <a:t> </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9751589"/>
              </p:ext>
            </p:extLst>
          </p:nvPr>
        </p:nvGraphicFramePr>
        <p:xfrm>
          <a:off x="1643838" y="584200"/>
          <a:ext cx="9069882" cy="5614339"/>
        </p:xfrm>
        <a:graphic>
          <a:graphicData uri="http://schemas.openxmlformats.org/drawingml/2006/table">
            <a:tbl>
              <a:tblPr firstRow="1" firstCol="1" bandRow="1"/>
              <a:tblGrid>
                <a:gridCol w="745297"/>
                <a:gridCol w="2921847"/>
                <a:gridCol w="549872"/>
                <a:gridCol w="1021761"/>
                <a:gridCol w="1138733"/>
                <a:gridCol w="992769"/>
                <a:gridCol w="1699603"/>
              </a:tblGrid>
              <a:tr h="382512">
                <a:tc>
                  <a:txBody>
                    <a:bodyPr/>
                    <a:lstStyle/>
                    <a:p>
                      <a:pPr>
                        <a:lnSpc>
                          <a:spcPct val="150000"/>
                        </a:lnSpc>
                        <a:spcAft>
                          <a:spcPts val="0"/>
                        </a:spcAft>
                      </a:pPr>
                      <a:r>
                        <a:rPr lang="es-EC" sz="900" dirty="0">
                          <a:effectLst/>
                          <a:latin typeface="Arial" charset="0"/>
                          <a:ea typeface="Arial" charset="0"/>
                          <a:cs typeface="Arial" charset="0"/>
                        </a:rPr>
                        <a:t> </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5">
                  <a:txBody>
                    <a:bodyPr/>
                    <a:lstStyle/>
                    <a:p>
                      <a:pPr algn="ctr">
                        <a:lnSpc>
                          <a:spcPct val="150000"/>
                        </a:lnSpc>
                        <a:spcAft>
                          <a:spcPts val="0"/>
                        </a:spcAft>
                      </a:pPr>
                      <a:r>
                        <a:rPr lang="es-EC" sz="900" b="1" dirty="0">
                          <a:effectLst/>
                          <a:latin typeface="Arial" charset="0"/>
                          <a:ea typeface="Arial" charset="0"/>
                          <a:cs typeface="Arial" charset="0"/>
                        </a:rPr>
                        <a:t>TABLA DE DESCRIPCIÓN DE RUBROS, UNIDADES, CANTIDADES Y  PRECIOS</a:t>
                      </a:r>
                      <a:endParaRPr lang="en-US" sz="900" dirty="0">
                        <a:effectLst/>
                        <a:latin typeface="Arial" charset="0"/>
                        <a:ea typeface="Arial" charset="0"/>
                        <a:cs typeface="Arial" charset="0"/>
                      </a:endParaRPr>
                    </a:p>
                  </a:txBody>
                  <a:tcPr marL="32531" marR="3253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just">
                        <a:lnSpc>
                          <a:spcPct val="150000"/>
                        </a:lnSpc>
                        <a:spcAft>
                          <a:spcPts val="0"/>
                        </a:spcAft>
                      </a:pPr>
                      <a:r>
                        <a:rPr lang="es-EC" sz="900" b="1">
                          <a:effectLst/>
                          <a:latin typeface="Arial" charset="0"/>
                          <a:ea typeface="Arial" charset="0"/>
                          <a:cs typeface="Arial" charset="0"/>
                        </a:rPr>
                        <a:t> </a:t>
                      </a:r>
                      <a:endParaRPr lang="en-US" sz="900">
                        <a:effectLst/>
                        <a:latin typeface="Arial" charset="0"/>
                        <a:ea typeface="Arial" charset="0"/>
                        <a:cs typeface="Arial" charset="0"/>
                      </a:endParaRPr>
                    </a:p>
                  </a:txBody>
                  <a:tcPr marL="32531" marR="32531"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382512">
                <a:tc>
                  <a:txBody>
                    <a:bodyPr/>
                    <a:lstStyle/>
                    <a:p>
                      <a:pPr algn="ctr">
                        <a:lnSpc>
                          <a:spcPct val="150000"/>
                        </a:lnSpc>
                        <a:spcAft>
                          <a:spcPts val="0"/>
                        </a:spcAft>
                      </a:pPr>
                      <a:r>
                        <a:rPr lang="es-EC" sz="900" b="1" dirty="0">
                          <a:effectLst/>
                          <a:latin typeface="Arial" charset="0"/>
                          <a:ea typeface="Arial" charset="0"/>
                          <a:cs typeface="Arial" charset="0"/>
                        </a:rPr>
                        <a:t>Número</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2">
                  <a:txBody>
                    <a:bodyPr/>
                    <a:lstStyle/>
                    <a:p>
                      <a:pPr>
                        <a:lnSpc>
                          <a:spcPct val="150000"/>
                        </a:lnSpc>
                        <a:spcAft>
                          <a:spcPts val="0"/>
                        </a:spcAft>
                      </a:pPr>
                      <a:r>
                        <a:rPr lang="es-EC" sz="900" b="1" dirty="0">
                          <a:effectLst/>
                          <a:latin typeface="Arial" charset="0"/>
                          <a:ea typeface="Arial" charset="0"/>
                          <a:cs typeface="Arial" charset="0"/>
                        </a:rPr>
                        <a:t>Rubro / Descripción</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US"/>
                    </a:p>
                  </a:txBody>
                  <a:tcPr/>
                </a:tc>
                <a:tc>
                  <a:txBody>
                    <a:bodyPr/>
                    <a:lstStyle/>
                    <a:p>
                      <a:pPr algn="ctr">
                        <a:lnSpc>
                          <a:spcPct val="150000"/>
                        </a:lnSpc>
                        <a:spcAft>
                          <a:spcPts val="0"/>
                        </a:spcAft>
                      </a:pPr>
                      <a:r>
                        <a:rPr lang="es-EC" sz="900" b="1">
                          <a:effectLst/>
                          <a:latin typeface="Arial" charset="0"/>
                          <a:ea typeface="Arial" charset="0"/>
                          <a:cs typeface="Arial" charset="0"/>
                        </a:rPr>
                        <a:t>Unidad</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900" b="1">
                          <a:effectLst/>
                          <a:latin typeface="Arial" charset="0"/>
                          <a:ea typeface="Arial" charset="0"/>
                          <a:cs typeface="Arial" charset="0"/>
                        </a:rPr>
                        <a:t>Cantidad</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900" b="1">
                          <a:effectLst/>
                          <a:latin typeface="Arial" charset="0"/>
                          <a:ea typeface="Arial" charset="0"/>
                          <a:cs typeface="Arial" charset="0"/>
                        </a:rPr>
                        <a:t>Precio  Unitario</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900" b="1">
                          <a:effectLst/>
                          <a:latin typeface="Arial" charset="0"/>
                          <a:ea typeface="Arial" charset="0"/>
                          <a:cs typeface="Arial" charset="0"/>
                        </a:rPr>
                        <a:t>Precio  Global</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253405">
                <a:tc>
                  <a:txBody>
                    <a:bodyPr/>
                    <a:lstStyle/>
                    <a:p>
                      <a:pPr algn="ctr">
                        <a:lnSpc>
                          <a:spcPct val="150000"/>
                        </a:lnSpc>
                        <a:spcAft>
                          <a:spcPts val="0"/>
                        </a:spcAft>
                      </a:pPr>
                      <a:r>
                        <a:rPr lang="es-EC" sz="900">
                          <a:effectLst/>
                          <a:latin typeface="Arial" charset="0"/>
                          <a:ea typeface="Arial" charset="0"/>
                          <a:cs typeface="Arial" charset="0"/>
                        </a:rPr>
                        <a:t>1</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nSpc>
                          <a:spcPct val="150000"/>
                        </a:lnSpc>
                        <a:spcAft>
                          <a:spcPts val="0"/>
                        </a:spcAft>
                      </a:pPr>
                      <a:r>
                        <a:rPr lang="es-EC" sz="900" dirty="0">
                          <a:solidFill>
                            <a:srgbClr val="000000"/>
                          </a:solidFill>
                          <a:effectLst/>
                          <a:latin typeface="Arial" charset="0"/>
                          <a:ea typeface="Arial" charset="0"/>
                          <a:cs typeface="Arial" charset="0"/>
                        </a:rPr>
                        <a:t>Excavación a mano sin clasificar (Incluye desalojo)</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900" dirty="0">
                          <a:solidFill>
                            <a:srgbClr val="000000"/>
                          </a:solidFill>
                          <a:effectLst/>
                          <a:latin typeface="Arial" charset="0"/>
                          <a:ea typeface="Arial" charset="0"/>
                          <a:cs typeface="Arial" charset="0"/>
                        </a:rPr>
                        <a:t>m</a:t>
                      </a:r>
                      <a:r>
                        <a:rPr lang="es-EC" sz="900" baseline="30000" dirty="0">
                          <a:solidFill>
                            <a:srgbClr val="000000"/>
                          </a:solidFill>
                          <a:effectLst/>
                          <a:latin typeface="Arial" charset="0"/>
                          <a:ea typeface="Arial" charset="0"/>
                          <a:cs typeface="Arial" charset="0"/>
                        </a:rPr>
                        <a:t>3</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38.51</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$ 14.29</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$ 550.34363</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61049">
                <a:tc>
                  <a:txBody>
                    <a:bodyPr/>
                    <a:lstStyle/>
                    <a:p>
                      <a:pPr algn="ctr">
                        <a:lnSpc>
                          <a:spcPct val="150000"/>
                        </a:lnSpc>
                        <a:spcAft>
                          <a:spcPts val="0"/>
                        </a:spcAft>
                      </a:pPr>
                      <a:r>
                        <a:rPr lang="es-EC" sz="900">
                          <a:solidFill>
                            <a:srgbClr val="000000"/>
                          </a:solidFill>
                          <a:effectLst/>
                          <a:latin typeface="Arial" charset="0"/>
                          <a:ea typeface="Arial" charset="0"/>
                          <a:cs typeface="Arial" charset="0"/>
                        </a:rPr>
                        <a:t>2</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nSpc>
                          <a:spcPct val="150000"/>
                        </a:lnSpc>
                        <a:spcAft>
                          <a:spcPts val="0"/>
                        </a:spcAft>
                      </a:pPr>
                      <a:r>
                        <a:rPr lang="es-EC" sz="900">
                          <a:solidFill>
                            <a:srgbClr val="000000"/>
                          </a:solidFill>
                          <a:effectLst/>
                          <a:latin typeface="Arial" charset="0"/>
                          <a:ea typeface="Arial" charset="0"/>
                          <a:cs typeface="Arial" charset="0"/>
                        </a:rPr>
                        <a:t>Relleno compactado con material clasificado</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900">
                          <a:solidFill>
                            <a:srgbClr val="000000"/>
                          </a:solidFill>
                          <a:effectLst/>
                          <a:latin typeface="Arial" charset="0"/>
                          <a:ea typeface="Arial" charset="0"/>
                          <a:cs typeface="Arial" charset="0"/>
                        </a:rPr>
                        <a:t>m</a:t>
                      </a:r>
                      <a:r>
                        <a:rPr lang="es-EC" sz="900" baseline="30000">
                          <a:solidFill>
                            <a:srgbClr val="000000"/>
                          </a:solidFill>
                          <a:effectLst/>
                          <a:latin typeface="Arial" charset="0"/>
                          <a:ea typeface="Arial" charset="0"/>
                          <a:cs typeface="Arial" charset="0"/>
                        </a:rPr>
                        <a:t>3</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28.88</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$ 3.86</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$ 111.49369</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3142">
                <a:tc>
                  <a:txBody>
                    <a:bodyPr/>
                    <a:lstStyle/>
                    <a:p>
                      <a:pPr algn="ctr">
                        <a:lnSpc>
                          <a:spcPct val="150000"/>
                        </a:lnSpc>
                        <a:spcAft>
                          <a:spcPts val="0"/>
                        </a:spcAft>
                      </a:pPr>
                      <a:r>
                        <a:rPr lang="es-EC" sz="900">
                          <a:effectLst/>
                          <a:latin typeface="Arial" charset="0"/>
                          <a:ea typeface="Arial" charset="0"/>
                          <a:cs typeface="Arial" charset="0"/>
                        </a:rPr>
                        <a:t>3</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nSpc>
                          <a:spcPct val="150000"/>
                        </a:lnSpc>
                        <a:spcAft>
                          <a:spcPts val="0"/>
                        </a:spcAft>
                      </a:pPr>
                      <a:r>
                        <a:rPr lang="es-EC" sz="900">
                          <a:solidFill>
                            <a:srgbClr val="000000"/>
                          </a:solidFill>
                          <a:effectLst/>
                          <a:latin typeface="Arial" charset="0"/>
                          <a:ea typeface="Arial" charset="0"/>
                          <a:cs typeface="Arial" charset="0"/>
                        </a:rPr>
                        <a:t>Picado de hormigón en acera (incluye desalojo)</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900">
                          <a:solidFill>
                            <a:srgbClr val="000000"/>
                          </a:solidFill>
                          <a:effectLst/>
                          <a:latin typeface="Arial" charset="0"/>
                          <a:ea typeface="Arial" charset="0"/>
                          <a:cs typeface="Arial" charset="0"/>
                        </a:rPr>
                        <a:t>m</a:t>
                      </a:r>
                      <a:r>
                        <a:rPr lang="es-EC" sz="900" baseline="30000">
                          <a:solidFill>
                            <a:srgbClr val="000000"/>
                          </a:solidFill>
                          <a:effectLst/>
                          <a:latin typeface="Arial" charset="0"/>
                          <a:ea typeface="Arial" charset="0"/>
                          <a:cs typeface="Arial" charset="0"/>
                        </a:rPr>
                        <a:t>2</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110.10</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$ 6.02</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effectLst/>
                          <a:latin typeface="Arial" charset="0"/>
                          <a:ea typeface="Arial" charset="0"/>
                          <a:cs typeface="Arial" charset="0"/>
                        </a:rPr>
                        <a:t>$ 662.80200</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5077">
                <a:tc>
                  <a:txBody>
                    <a:bodyPr/>
                    <a:lstStyle/>
                    <a:p>
                      <a:pPr algn="ctr">
                        <a:lnSpc>
                          <a:spcPct val="150000"/>
                        </a:lnSpc>
                        <a:spcAft>
                          <a:spcPts val="0"/>
                        </a:spcAft>
                      </a:pPr>
                      <a:r>
                        <a:rPr lang="es-EC" sz="900">
                          <a:effectLst/>
                          <a:latin typeface="Arial" charset="0"/>
                          <a:ea typeface="Arial" charset="0"/>
                          <a:cs typeface="Arial" charset="0"/>
                        </a:rPr>
                        <a:t>4</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nSpc>
                          <a:spcPct val="150000"/>
                        </a:lnSpc>
                        <a:spcAft>
                          <a:spcPts val="0"/>
                        </a:spcAft>
                      </a:pPr>
                      <a:r>
                        <a:rPr lang="es-EC" sz="900" dirty="0">
                          <a:solidFill>
                            <a:srgbClr val="000000"/>
                          </a:solidFill>
                          <a:effectLst/>
                          <a:latin typeface="Arial" charset="0"/>
                          <a:ea typeface="Arial" charset="0"/>
                          <a:cs typeface="Arial" charset="0"/>
                        </a:rPr>
                        <a:t>Malla electro soldada 6mmx15cmx15cm</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900">
                          <a:solidFill>
                            <a:srgbClr val="000000"/>
                          </a:solidFill>
                          <a:effectLst/>
                          <a:latin typeface="Arial" charset="0"/>
                          <a:ea typeface="Arial" charset="0"/>
                          <a:cs typeface="Arial" charset="0"/>
                        </a:rPr>
                        <a:t>m</a:t>
                      </a:r>
                      <a:r>
                        <a:rPr lang="es-EC" sz="900" baseline="30000">
                          <a:solidFill>
                            <a:srgbClr val="000000"/>
                          </a:solidFill>
                          <a:effectLst/>
                          <a:latin typeface="Arial" charset="0"/>
                          <a:ea typeface="Arial" charset="0"/>
                          <a:cs typeface="Arial" charset="0"/>
                        </a:rPr>
                        <a:t>2</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110.10</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$ 26.35</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$ 2,901.13500</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7794">
                <a:tc>
                  <a:txBody>
                    <a:bodyPr/>
                    <a:lstStyle/>
                    <a:p>
                      <a:pPr algn="ctr">
                        <a:lnSpc>
                          <a:spcPct val="150000"/>
                        </a:lnSpc>
                        <a:spcAft>
                          <a:spcPts val="0"/>
                        </a:spcAft>
                      </a:pPr>
                      <a:r>
                        <a:rPr lang="es-EC" sz="900">
                          <a:solidFill>
                            <a:srgbClr val="000000"/>
                          </a:solidFill>
                          <a:effectLst/>
                          <a:latin typeface="Arial" charset="0"/>
                          <a:ea typeface="Arial" charset="0"/>
                          <a:cs typeface="Arial" charset="0"/>
                        </a:rPr>
                        <a:t>5</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nSpc>
                          <a:spcPct val="150000"/>
                        </a:lnSpc>
                        <a:spcAft>
                          <a:spcPts val="0"/>
                        </a:spcAft>
                      </a:pPr>
                      <a:r>
                        <a:rPr lang="es-EC" sz="900" dirty="0">
                          <a:solidFill>
                            <a:srgbClr val="000000"/>
                          </a:solidFill>
                          <a:effectLst/>
                          <a:latin typeface="Arial" charset="0"/>
                          <a:ea typeface="Arial" charset="0"/>
                          <a:cs typeface="Arial" charset="0"/>
                        </a:rPr>
                        <a:t>Reposición de hormigón simple en acera f´c=180kg/cm</a:t>
                      </a:r>
                      <a:r>
                        <a:rPr lang="es-EC" sz="900" baseline="30000" dirty="0">
                          <a:solidFill>
                            <a:srgbClr val="000000"/>
                          </a:solidFill>
                          <a:effectLst/>
                          <a:latin typeface="Arial" charset="0"/>
                          <a:ea typeface="Arial" charset="0"/>
                          <a:cs typeface="Arial" charset="0"/>
                        </a:rPr>
                        <a:t>2</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900">
                          <a:solidFill>
                            <a:srgbClr val="000000"/>
                          </a:solidFill>
                          <a:effectLst/>
                          <a:latin typeface="Arial" charset="0"/>
                          <a:ea typeface="Arial" charset="0"/>
                          <a:cs typeface="Arial" charset="0"/>
                        </a:rPr>
                        <a:t>m</a:t>
                      </a:r>
                      <a:r>
                        <a:rPr lang="es-EC" sz="900" baseline="30000">
                          <a:solidFill>
                            <a:srgbClr val="000000"/>
                          </a:solidFill>
                          <a:effectLst/>
                          <a:latin typeface="Arial" charset="0"/>
                          <a:ea typeface="Arial" charset="0"/>
                          <a:cs typeface="Arial" charset="0"/>
                        </a:rPr>
                        <a:t>2</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110.10</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$ 23.03</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$ 2,535.60300</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9004">
                <a:tc>
                  <a:txBody>
                    <a:bodyPr/>
                    <a:lstStyle/>
                    <a:p>
                      <a:pPr algn="ctr">
                        <a:lnSpc>
                          <a:spcPct val="150000"/>
                        </a:lnSpc>
                        <a:spcAft>
                          <a:spcPts val="0"/>
                        </a:spcAft>
                      </a:pPr>
                      <a:r>
                        <a:rPr lang="es-EC" sz="900">
                          <a:effectLst/>
                          <a:latin typeface="Arial" charset="0"/>
                          <a:ea typeface="Arial" charset="0"/>
                          <a:cs typeface="Arial" charset="0"/>
                        </a:rPr>
                        <a:t>6</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nSpc>
                          <a:spcPct val="150000"/>
                        </a:lnSpc>
                        <a:spcAft>
                          <a:spcPts val="0"/>
                        </a:spcAft>
                      </a:pPr>
                      <a:r>
                        <a:rPr lang="es-EC" sz="900">
                          <a:solidFill>
                            <a:srgbClr val="000000"/>
                          </a:solidFill>
                          <a:effectLst/>
                          <a:latin typeface="Arial" charset="0"/>
                          <a:ea typeface="Arial" charset="0"/>
                          <a:cs typeface="Arial" charset="0"/>
                        </a:rPr>
                        <a:t>Derrocamiento de mampostería de bloque (Incluye desalojo)</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900">
                          <a:solidFill>
                            <a:srgbClr val="000000"/>
                          </a:solidFill>
                          <a:effectLst/>
                          <a:latin typeface="Arial" charset="0"/>
                          <a:ea typeface="Arial" charset="0"/>
                          <a:cs typeface="Arial" charset="0"/>
                        </a:rPr>
                        <a:t>m</a:t>
                      </a:r>
                      <a:r>
                        <a:rPr lang="es-EC" sz="900" baseline="30000">
                          <a:solidFill>
                            <a:srgbClr val="000000"/>
                          </a:solidFill>
                          <a:effectLst/>
                          <a:latin typeface="Arial" charset="0"/>
                          <a:ea typeface="Arial" charset="0"/>
                          <a:cs typeface="Arial" charset="0"/>
                        </a:rPr>
                        <a:t>2</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effectLst/>
                          <a:latin typeface="Arial" charset="0"/>
                          <a:ea typeface="Arial" charset="0"/>
                          <a:cs typeface="Arial" charset="0"/>
                        </a:rPr>
                        <a:t>40.00</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$ 40.83</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$ 1,633.20000</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5077">
                <a:tc>
                  <a:txBody>
                    <a:bodyPr/>
                    <a:lstStyle/>
                    <a:p>
                      <a:pPr algn="ctr">
                        <a:lnSpc>
                          <a:spcPct val="150000"/>
                        </a:lnSpc>
                        <a:spcAft>
                          <a:spcPts val="0"/>
                        </a:spcAft>
                      </a:pPr>
                      <a:r>
                        <a:rPr lang="es-EC" sz="900">
                          <a:effectLst/>
                          <a:latin typeface="Arial" charset="0"/>
                          <a:ea typeface="Arial" charset="0"/>
                          <a:cs typeface="Arial" charset="0"/>
                        </a:rPr>
                        <a:t>7</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nSpc>
                          <a:spcPct val="150000"/>
                        </a:lnSpc>
                        <a:spcAft>
                          <a:spcPts val="0"/>
                        </a:spcAft>
                      </a:pPr>
                      <a:r>
                        <a:rPr lang="es-EC" sz="900">
                          <a:solidFill>
                            <a:srgbClr val="000000"/>
                          </a:solidFill>
                          <a:effectLst/>
                          <a:latin typeface="Arial" charset="0"/>
                          <a:ea typeface="Arial" charset="0"/>
                          <a:cs typeface="Arial" charset="0"/>
                        </a:rPr>
                        <a:t>Mamposteria de bloque e=20 cm</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900">
                          <a:solidFill>
                            <a:srgbClr val="000000"/>
                          </a:solidFill>
                          <a:effectLst/>
                          <a:latin typeface="Arial" charset="0"/>
                          <a:ea typeface="Arial" charset="0"/>
                          <a:cs typeface="Arial" charset="0"/>
                        </a:rPr>
                        <a:t>m</a:t>
                      </a:r>
                      <a:r>
                        <a:rPr lang="es-EC" sz="900" baseline="30000">
                          <a:solidFill>
                            <a:srgbClr val="000000"/>
                          </a:solidFill>
                          <a:effectLst/>
                          <a:latin typeface="Arial" charset="0"/>
                          <a:ea typeface="Arial" charset="0"/>
                          <a:cs typeface="Arial" charset="0"/>
                        </a:rPr>
                        <a:t>2</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40.00</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$ 13.29</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$ 531.60000</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15652">
                <a:tc>
                  <a:txBody>
                    <a:bodyPr/>
                    <a:lstStyle/>
                    <a:p>
                      <a:pPr algn="ctr">
                        <a:lnSpc>
                          <a:spcPct val="150000"/>
                        </a:lnSpc>
                        <a:spcAft>
                          <a:spcPts val="0"/>
                        </a:spcAft>
                      </a:pPr>
                      <a:r>
                        <a:rPr lang="es-EC" sz="900">
                          <a:solidFill>
                            <a:srgbClr val="000000"/>
                          </a:solidFill>
                          <a:effectLst/>
                          <a:latin typeface="Arial" charset="0"/>
                          <a:ea typeface="Arial" charset="0"/>
                          <a:cs typeface="Arial" charset="0"/>
                        </a:rPr>
                        <a:t>8</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nSpc>
                          <a:spcPct val="150000"/>
                        </a:lnSpc>
                        <a:spcAft>
                          <a:spcPts val="0"/>
                        </a:spcAft>
                      </a:pPr>
                      <a:r>
                        <a:rPr lang="es-EC" sz="900">
                          <a:solidFill>
                            <a:srgbClr val="000000"/>
                          </a:solidFill>
                          <a:effectLst/>
                          <a:latin typeface="Arial" charset="0"/>
                          <a:ea typeface="Arial" charset="0"/>
                          <a:cs typeface="Arial" charset="0"/>
                        </a:rPr>
                        <a:t>Picado de hormigón en elementos estructurales con herramienta menor (incluye desalojo)</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900">
                          <a:solidFill>
                            <a:srgbClr val="000000"/>
                          </a:solidFill>
                          <a:effectLst/>
                          <a:latin typeface="Arial" charset="0"/>
                          <a:ea typeface="Arial" charset="0"/>
                          <a:cs typeface="Arial" charset="0"/>
                        </a:rPr>
                        <a:t>m</a:t>
                      </a:r>
                      <a:r>
                        <a:rPr lang="es-EC" sz="900" baseline="30000">
                          <a:solidFill>
                            <a:srgbClr val="000000"/>
                          </a:solidFill>
                          <a:effectLst/>
                          <a:latin typeface="Arial" charset="0"/>
                          <a:ea typeface="Arial" charset="0"/>
                          <a:cs typeface="Arial" charset="0"/>
                        </a:rPr>
                        <a:t>3</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effectLst/>
                          <a:latin typeface="Arial" charset="0"/>
                          <a:ea typeface="Arial" charset="0"/>
                          <a:cs typeface="Arial" charset="0"/>
                        </a:rPr>
                        <a:t>18.84</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effectLst/>
                          <a:latin typeface="Arial" charset="0"/>
                          <a:ea typeface="Arial" charset="0"/>
                          <a:cs typeface="Arial" charset="0"/>
                        </a:rPr>
                        <a:t>$8.62</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$ 162.42925</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00783">
                <a:tc>
                  <a:txBody>
                    <a:bodyPr/>
                    <a:lstStyle/>
                    <a:p>
                      <a:pPr algn="ctr">
                        <a:lnSpc>
                          <a:spcPct val="150000"/>
                        </a:lnSpc>
                        <a:spcAft>
                          <a:spcPts val="0"/>
                        </a:spcAft>
                      </a:pPr>
                      <a:r>
                        <a:rPr lang="es-EC" sz="900">
                          <a:effectLst/>
                          <a:latin typeface="Arial" charset="0"/>
                          <a:ea typeface="Arial" charset="0"/>
                          <a:cs typeface="Arial" charset="0"/>
                        </a:rPr>
                        <a:t>9</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nSpc>
                          <a:spcPct val="150000"/>
                        </a:lnSpc>
                        <a:spcAft>
                          <a:spcPts val="0"/>
                        </a:spcAft>
                      </a:pPr>
                      <a:r>
                        <a:rPr lang="es-EC" sz="900" dirty="0">
                          <a:solidFill>
                            <a:srgbClr val="000000"/>
                          </a:solidFill>
                          <a:effectLst/>
                          <a:latin typeface="Arial" charset="0"/>
                          <a:ea typeface="Arial" charset="0"/>
                          <a:cs typeface="Arial" charset="0"/>
                        </a:rPr>
                        <a:t>Perforación en hormigón para colocación de vinchas (No incluye vinchas)</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900">
                          <a:solidFill>
                            <a:srgbClr val="000000"/>
                          </a:solidFill>
                          <a:effectLst/>
                          <a:latin typeface="Arial" charset="0"/>
                          <a:ea typeface="Arial" charset="0"/>
                          <a:cs typeface="Arial" charset="0"/>
                        </a:rPr>
                        <a:t>u</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4278.00</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effectLst/>
                          <a:latin typeface="Arial" charset="0"/>
                          <a:ea typeface="Arial" charset="0"/>
                          <a:cs typeface="Arial" charset="0"/>
                        </a:rPr>
                        <a:t>$ 4.88</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effectLst/>
                          <a:latin typeface="Arial" charset="0"/>
                          <a:ea typeface="Arial" charset="0"/>
                          <a:cs typeface="Arial" charset="0"/>
                        </a:rPr>
                        <a:t>$ 20,876.64000</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5077">
                <a:tc>
                  <a:txBody>
                    <a:bodyPr/>
                    <a:lstStyle/>
                    <a:p>
                      <a:pPr algn="ctr">
                        <a:lnSpc>
                          <a:spcPct val="150000"/>
                        </a:lnSpc>
                        <a:spcAft>
                          <a:spcPts val="0"/>
                        </a:spcAft>
                      </a:pPr>
                      <a:r>
                        <a:rPr lang="es-EC" sz="900">
                          <a:effectLst/>
                          <a:latin typeface="Arial" charset="0"/>
                          <a:ea typeface="Arial" charset="0"/>
                          <a:cs typeface="Arial" charset="0"/>
                        </a:rPr>
                        <a:t>10</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nSpc>
                          <a:spcPct val="150000"/>
                        </a:lnSpc>
                        <a:spcAft>
                          <a:spcPts val="0"/>
                        </a:spcAft>
                      </a:pPr>
                      <a:r>
                        <a:rPr lang="es-EC" sz="900">
                          <a:solidFill>
                            <a:srgbClr val="000000"/>
                          </a:solidFill>
                          <a:effectLst/>
                          <a:latin typeface="Arial" charset="0"/>
                          <a:ea typeface="Arial" charset="0"/>
                          <a:cs typeface="Arial" charset="0"/>
                        </a:rPr>
                        <a:t>Replantillo f´c=140kg/cm</a:t>
                      </a:r>
                      <a:r>
                        <a:rPr lang="es-EC" sz="900" baseline="30000">
                          <a:solidFill>
                            <a:srgbClr val="000000"/>
                          </a:solidFill>
                          <a:effectLst/>
                          <a:latin typeface="Arial" charset="0"/>
                          <a:ea typeface="Arial" charset="0"/>
                          <a:cs typeface="Arial" charset="0"/>
                        </a:rPr>
                        <a:t>2</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900">
                          <a:solidFill>
                            <a:srgbClr val="000000"/>
                          </a:solidFill>
                          <a:effectLst/>
                          <a:latin typeface="Arial" charset="0"/>
                          <a:ea typeface="Arial" charset="0"/>
                          <a:cs typeface="Arial" charset="0"/>
                        </a:rPr>
                        <a:t>m</a:t>
                      </a:r>
                      <a:r>
                        <a:rPr lang="es-EC" sz="900" baseline="30000">
                          <a:solidFill>
                            <a:srgbClr val="000000"/>
                          </a:solidFill>
                          <a:effectLst/>
                          <a:latin typeface="Arial" charset="0"/>
                          <a:ea typeface="Arial" charset="0"/>
                          <a:cs typeface="Arial" charset="0"/>
                        </a:rPr>
                        <a:t>3</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15.47</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effectLst/>
                          <a:latin typeface="Arial" charset="0"/>
                          <a:ea typeface="Arial" charset="0"/>
                          <a:cs typeface="Arial" charset="0"/>
                        </a:rPr>
                        <a:t>$ 87.90</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$ 1,359.81300</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2197">
                <a:tc>
                  <a:txBody>
                    <a:bodyPr/>
                    <a:lstStyle/>
                    <a:p>
                      <a:pPr algn="ctr">
                        <a:lnSpc>
                          <a:spcPct val="150000"/>
                        </a:lnSpc>
                        <a:spcAft>
                          <a:spcPts val="0"/>
                        </a:spcAft>
                      </a:pPr>
                      <a:r>
                        <a:rPr lang="es-EC" sz="900">
                          <a:solidFill>
                            <a:srgbClr val="000000"/>
                          </a:solidFill>
                          <a:effectLst/>
                          <a:latin typeface="Arial" charset="0"/>
                          <a:ea typeface="Arial" charset="0"/>
                          <a:cs typeface="Arial" charset="0"/>
                        </a:rPr>
                        <a:t>11</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nSpc>
                          <a:spcPct val="150000"/>
                        </a:lnSpc>
                        <a:spcAft>
                          <a:spcPts val="0"/>
                        </a:spcAft>
                      </a:pPr>
                      <a:r>
                        <a:rPr lang="es-EC" sz="900">
                          <a:solidFill>
                            <a:srgbClr val="000000"/>
                          </a:solidFill>
                          <a:effectLst/>
                          <a:latin typeface="Arial" charset="0"/>
                          <a:ea typeface="Arial" charset="0"/>
                          <a:cs typeface="Arial" charset="0"/>
                        </a:rPr>
                        <a:t>Encofrado y desencofrado con tableros metálicos</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900">
                          <a:solidFill>
                            <a:srgbClr val="000000"/>
                          </a:solidFill>
                          <a:effectLst/>
                          <a:latin typeface="Arial" charset="0"/>
                          <a:ea typeface="Arial" charset="0"/>
                          <a:cs typeface="Arial" charset="0"/>
                        </a:rPr>
                        <a:t>m</a:t>
                      </a:r>
                      <a:r>
                        <a:rPr lang="es-EC" sz="900" baseline="30000">
                          <a:solidFill>
                            <a:srgbClr val="000000"/>
                          </a:solidFill>
                          <a:effectLst/>
                          <a:latin typeface="Arial" charset="0"/>
                          <a:ea typeface="Arial" charset="0"/>
                          <a:cs typeface="Arial" charset="0"/>
                        </a:rPr>
                        <a:t>2</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397.18</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effectLst/>
                          <a:latin typeface="Arial" charset="0"/>
                          <a:ea typeface="Arial" charset="0"/>
                          <a:cs typeface="Arial" charset="0"/>
                        </a:rPr>
                        <a:t>$ 6.65</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effectLst/>
                          <a:latin typeface="Arial" charset="0"/>
                          <a:ea typeface="Arial" charset="0"/>
                          <a:cs typeface="Arial" charset="0"/>
                        </a:rPr>
                        <a:t>$ 2,641.24700</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5390">
                <a:tc>
                  <a:txBody>
                    <a:bodyPr/>
                    <a:lstStyle/>
                    <a:p>
                      <a:pPr algn="ctr">
                        <a:lnSpc>
                          <a:spcPct val="150000"/>
                        </a:lnSpc>
                        <a:spcAft>
                          <a:spcPts val="0"/>
                        </a:spcAft>
                      </a:pPr>
                      <a:r>
                        <a:rPr lang="es-EC" sz="900">
                          <a:effectLst/>
                          <a:latin typeface="Arial" charset="0"/>
                          <a:ea typeface="Arial" charset="0"/>
                          <a:cs typeface="Arial" charset="0"/>
                        </a:rPr>
                        <a:t>12</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nSpc>
                          <a:spcPct val="150000"/>
                        </a:lnSpc>
                        <a:spcAft>
                          <a:spcPts val="0"/>
                        </a:spcAft>
                      </a:pPr>
                      <a:r>
                        <a:rPr lang="es-EC" sz="900">
                          <a:solidFill>
                            <a:srgbClr val="000000"/>
                          </a:solidFill>
                          <a:effectLst/>
                          <a:latin typeface="Arial" charset="0"/>
                          <a:ea typeface="Arial" charset="0"/>
                          <a:cs typeface="Arial" charset="0"/>
                        </a:rPr>
                        <a:t>Epóxido pegante hormigón viejo/hormigón nuevo</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900">
                          <a:solidFill>
                            <a:srgbClr val="000000"/>
                          </a:solidFill>
                          <a:effectLst/>
                          <a:latin typeface="Arial" charset="0"/>
                          <a:ea typeface="Arial" charset="0"/>
                          <a:cs typeface="Arial" charset="0"/>
                        </a:rPr>
                        <a:t>m</a:t>
                      </a:r>
                      <a:r>
                        <a:rPr lang="es-EC" sz="900" baseline="30000">
                          <a:solidFill>
                            <a:srgbClr val="000000"/>
                          </a:solidFill>
                          <a:effectLst/>
                          <a:latin typeface="Arial" charset="0"/>
                          <a:ea typeface="Arial" charset="0"/>
                          <a:cs typeface="Arial" charset="0"/>
                        </a:rPr>
                        <a:t>2</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123.01</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effectLst/>
                          <a:latin typeface="Arial" charset="0"/>
                          <a:ea typeface="Arial" charset="0"/>
                          <a:cs typeface="Arial" charset="0"/>
                        </a:rPr>
                        <a:t>$ 0.46</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effectLst/>
                          <a:latin typeface="Arial" charset="0"/>
                          <a:ea typeface="Arial" charset="0"/>
                          <a:cs typeface="Arial" charset="0"/>
                        </a:rPr>
                        <a:t>$ 56.58345</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66011">
                <a:tc>
                  <a:txBody>
                    <a:bodyPr/>
                    <a:lstStyle/>
                    <a:p>
                      <a:pPr algn="ctr">
                        <a:lnSpc>
                          <a:spcPct val="150000"/>
                        </a:lnSpc>
                        <a:spcAft>
                          <a:spcPts val="0"/>
                        </a:spcAft>
                      </a:pPr>
                      <a:r>
                        <a:rPr lang="es-EC" sz="900">
                          <a:effectLst/>
                          <a:latin typeface="Arial" charset="0"/>
                          <a:ea typeface="Arial" charset="0"/>
                          <a:cs typeface="Arial" charset="0"/>
                        </a:rPr>
                        <a:t>13</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nSpc>
                          <a:spcPct val="150000"/>
                        </a:lnSpc>
                        <a:spcAft>
                          <a:spcPts val="0"/>
                        </a:spcAft>
                      </a:pPr>
                      <a:r>
                        <a:rPr lang="es-EC" sz="900">
                          <a:solidFill>
                            <a:srgbClr val="000000"/>
                          </a:solidFill>
                          <a:effectLst/>
                          <a:latin typeface="Arial" charset="0"/>
                          <a:ea typeface="Arial" charset="0"/>
                          <a:cs typeface="Arial" charset="0"/>
                        </a:rPr>
                        <a:t>Acero de refuerzo fy=4200 kg/cm2 (SUMINISTRO, CORTE Y COLOCADO)</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900">
                          <a:solidFill>
                            <a:srgbClr val="000000"/>
                          </a:solidFill>
                          <a:effectLst/>
                          <a:latin typeface="Arial" charset="0"/>
                          <a:ea typeface="Arial" charset="0"/>
                          <a:cs typeface="Arial" charset="0"/>
                        </a:rPr>
                        <a:t>kg</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4310.31</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$ 2.02</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effectLst/>
                          <a:latin typeface="Arial" charset="0"/>
                          <a:ea typeface="Arial" charset="0"/>
                          <a:cs typeface="Arial" charset="0"/>
                        </a:rPr>
                        <a:t>$ 8,706.83093</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68542">
                <a:tc>
                  <a:txBody>
                    <a:bodyPr/>
                    <a:lstStyle/>
                    <a:p>
                      <a:pPr algn="ctr">
                        <a:lnSpc>
                          <a:spcPct val="150000"/>
                        </a:lnSpc>
                        <a:spcAft>
                          <a:spcPts val="0"/>
                        </a:spcAft>
                      </a:pPr>
                      <a:r>
                        <a:rPr lang="es-EC" sz="900">
                          <a:solidFill>
                            <a:srgbClr val="000000"/>
                          </a:solidFill>
                          <a:effectLst/>
                          <a:latin typeface="Arial" charset="0"/>
                          <a:ea typeface="Arial" charset="0"/>
                          <a:cs typeface="Arial" charset="0"/>
                        </a:rPr>
                        <a:t>14</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nSpc>
                          <a:spcPct val="150000"/>
                        </a:lnSpc>
                        <a:spcAft>
                          <a:spcPts val="0"/>
                        </a:spcAft>
                      </a:pPr>
                      <a:r>
                        <a:rPr lang="es-EC" sz="900" dirty="0">
                          <a:solidFill>
                            <a:srgbClr val="000000"/>
                          </a:solidFill>
                          <a:effectLst/>
                          <a:latin typeface="Arial" charset="0"/>
                          <a:ea typeface="Arial" charset="0"/>
                          <a:cs typeface="Arial" charset="0"/>
                        </a:rPr>
                        <a:t>Hormigón simple en elementos estructurales f´c=210kg/cm2</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900">
                          <a:solidFill>
                            <a:srgbClr val="000000"/>
                          </a:solidFill>
                          <a:effectLst/>
                          <a:latin typeface="Arial" charset="0"/>
                          <a:ea typeface="Arial" charset="0"/>
                          <a:cs typeface="Arial" charset="0"/>
                        </a:rPr>
                        <a:t>m</a:t>
                      </a:r>
                      <a:r>
                        <a:rPr lang="es-EC" sz="900" baseline="30000">
                          <a:solidFill>
                            <a:srgbClr val="000000"/>
                          </a:solidFill>
                          <a:effectLst/>
                          <a:latin typeface="Arial" charset="0"/>
                          <a:ea typeface="Arial" charset="0"/>
                          <a:cs typeface="Arial" charset="0"/>
                        </a:rPr>
                        <a:t>3</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121.85</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$ 147.52</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effectLst/>
                          <a:latin typeface="Arial" charset="0"/>
                          <a:ea typeface="Arial" charset="0"/>
                          <a:cs typeface="Arial" charset="0"/>
                        </a:rPr>
                        <a:t>$ 17,975.68080</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5077">
                <a:tc>
                  <a:txBody>
                    <a:bodyPr/>
                    <a:lstStyle/>
                    <a:p>
                      <a:pPr algn="ctr">
                        <a:lnSpc>
                          <a:spcPct val="150000"/>
                        </a:lnSpc>
                        <a:spcAft>
                          <a:spcPts val="0"/>
                        </a:spcAft>
                      </a:pPr>
                      <a:r>
                        <a:rPr lang="es-EC" sz="900">
                          <a:effectLst/>
                          <a:latin typeface="Arial" charset="0"/>
                          <a:ea typeface="Arial" charset="0"/>
                          <a:cs typeface="Arial" charset="0"/>
                        </a:rPr>
                        <a:t>15</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nSpc>
                          <a:spcPct val="150000"/>
                        </a:lnSpc>
                        <a:spcAft>
                          <a:spcPts val="0"/>
                        </a:spcAft>
                      </a:pPr>
                      <a:r>
                        <a:rPr lang="es-EC" sz="900">
                          <a:solidFill>
                            <a:srgbClr val="000000"/>
                          </a:solidFill>
                          <a:effectLst/>
                          <a:latin typeface="Arial" charset="0"/>
                          <a:ea typeface="Arial" charset="0"/>
                          <a:cs typeface="Arial" charset="0"/>
                        </a:rPr>
                        <a:t>Enlucido horizontal y vertical</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900">
                          <a:solidFill>
                            <a:srgbClr val="000000"/>
                          </a:solidFill>
                          <a:effectLst/>
                          <a:latin typeface="Arial" charset="0"/>
                          <a:ea typeface="Arial" charset="0"/>
                          <a:cs typeface="Arial" charset="0"/>
                        </a:rPr>
                        <a:t>m</a:t>
                      </a:r>
                      <a:r>
                        <a:rPr lang="es-EC" sz="900" baseline="30000">
                          <a:solidFill>
                            <a:srgbClr val="000000"/>
                          </a:solidFill>
                          <a:effectLst/>
                          <a:latin typeface="Arial" charset="0"/>
                          <a:ea typeface="Arial" charset="0"/>
                          <a:cs typeface="Arial" charset="0"/>
                        </a:rPr>
                        <a:t>2</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40.00</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$ 9.92</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effectLst/>
                          <a:latin typeface="Arial" charset="0"/>
                          <a:ea typeface="Arial" charset="0"/>
                          <a:cs typeface="Arial" charset="0"/>
                        </a:rPr>
                        <a:t>$ 396.80000</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5077">
                <a:tc>
                  <a:txBody>
                    <a:bodyPr/>
                    <a:lstStyle/>
                    <a:p>
                      <a:pPr algn="ctr">
                        <a:lnSpc>
                          <a:spcPct val="150000"/>
                        </a:lnSpc>
                        <a:spcAft>
                          <a:spcPts val="0"/>
                        </a:spcAft>
                      </a:pPr>
                      <a:r>
                        <a:rPr lang="es-EC" sz="900">
                          <a:solidFill>
                            <a:srgbClr val="000000"/>
                          </a:solidFill>
                          <a:effectLst/>
                          <a:latin typeface="Arial" charset="0"/>
                          <a:ea typeface="Arial" charset="0"/>
                          <a:cs typeface="Arial" charset="0"/>
                        </a:rPr>
                        <a:t>16</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nSpc>
                          <a:spcPct val="150000"/>
                        </a:lnSpc>
                        <a:spcAft>
                          <a:spcPts val="0"/>
                        </a:spcAft>
                      </a:pPr>
                      <a:r>
                        <a:rPr lang="es-EC" sz="900">
                          <a:solidFill>
                            <a:srgbClr val="000000"/>
                          </a:solidFill>
                          <a:effectLst/>
                          <a:latin typeface="Arial" charset="0"/>
                          <a:ea typeface="Arial" charset="0"/>
                          <a:cs typeface="Arial" charset="0"/>
                        </a:rPr>
                        <a:t>Pintura esmalte en Interiores</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900">
                          <a:solidFill>
                            <a:srgbClr val="000000"/>
                          </a:solidFill>
                          <a:effectLst/>
                          <a:latin typeface="Arial" charset="0"/>
                          <a:ea typeface="Arial" charset="0"/>
                          <a:cs typeface="Arial" charset="0"/>
                        </a:rPr>
                        <a:t>m</a:t>
                      </a:r>
                      <a:r>
                        <a:rPr lang="es-EC" sz="900" baseline="30000">
                          <a:solidFill>
                            <a:srgbClr val="000000"/>
                          </a:solidFill>
                          <a:effectLst/>
                          <a:latin typeface="Arial" charset="0"/>
                          <a:ea typeface="Arial" charset="0"/>
                          <a:cs typeface="Arial" charset="0"/>
                        </a:rPr>
                        <a:t>2</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120.00</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$ 10.43</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effectLst/>
                          <a:latin typeface="Arial" charset="0"/>
                          <a:ea typeface="Arial" charset="0"/>
                          <a:cs typeface="Arial" charset="0"/>
                        </a:rPr>
                        <a:t>$ 1,251.60000</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5077">
                <a:tc>
                  <a:txBody>
                    <a:bodyPr/>
                    <a:lstStyle/>
                    <a:p>
                      <a:pPr algn="ctr">
                        <a:lnSpc>
                          <a:spcPct val="150000"/>
                        </a:lnSpc>
                        <a:spcAft>
                          <a:spcPts val="0"/>
                        </a:spcAft>
                      </a:pPr>
                      <a:r>
                        <a:rPr lang="es-EC" sz="900">
                          <a:effectLst/>
                          <a:latin typeface="Arial" charset="0"/>
                          <a:ea typeface="Arial" charset="0"/>
                          <a:cs typeface="Arial" charset="0"/>
                        </a:rPr>
                        <a:t>17</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nSpc>
                          <a:spcPct val="150000"/>
                        </a:lnSpc>
                        <a:spcAft>
                          <a:spcPts val="0"/>
                        </a:spcAft>
                      </a:pPr>
                      <a:r>
                        <a:rPr lang="es-EC" sz="900">
                          <a:solidFill>
                            <a:srgbClr val="000000"/>
                          </a:solidFill>
                          <a:effectLst/>
                          <a:latin typeface="Arial" charset="0"/>
                          <a:ea typeface="Arial" charset="0"/>
                          <a:cs typeface="Arial" charset="0"/>
                        </a:rPr>
                        <a:t>Pintura esmalte en exteriores</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900">
                          <a:solidFill>
                            <a:srgbClr val="000000"/>
                          </a:solidFill>
                          <a:effectLst/>
                          <a:latin typeface="Arial" charset="0"/>
                          <a:ea typeface="Arial" charset="0"/>
                          <a:cs typeface="Arial" charset="0"/>
                        </a:rPr>
                        <a:t>m</a:t>
                      </a:r>
                      <a:r>
                        <a:rPr lang="es-EC" sz="900" baseline="30000">
                          <a:solidFill>
                            <a:srgbClr val="000000"/>
                          </a:solidFill>
                          <a:effectLst/>
                          <a:latin typeface="Arial" charset="0"/>
                          <a:ea typeface="Arial" charset="0"/>
                          <a:cs typeface="Arial" charset="0"/>
                        </a:rPr>
                        <a:t>2</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785.40</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effectLst/>
                          <a:latin typeface="Arial" charset="0"/>
                          <a:ea typeface="Arial" charset="0"/>
                          <a:cs typeface="Arial" charset="0"/>
                        </a:rPr>
                        <a:t>$ 14.49</a:t>
                      </a: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effectLst/>
                          <a:latin typeface="Arial" charset="0"/>
                          <a:ea typeface="Arial" charset="0"/>
                          <a:cs typeface="Arial" charset="0"/>
                        </a:rPr>
                        <a:t>$ 11,380.44600</a:t>
                      </a:r>
                      <a:endParaRPr lang="en-US" sz="900" dirty="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5077">
                <a:tc>
                  <a:txBody>
                    <a:bodyPr/>
                    <a:lstStyle/>
                    <a:p>
                      <a:pPr>
                        <a:lnSpc>
                          <a:spcPct val="107000"/>
                        </a:lnSpc>
                      </a:pPr>
                      <a:endParaRPr lang="en-US" sz="900">
                        <a:effectLst/>
                        <a:latin typeface="Arial" charset="0"/>
                        <a:ea typeface="Arial" charset="0"/>
                        <a:cs typeface="Arial" charset="0"/>
                      </a:endParaRPr>
                    </a:p>
                  </a:txBody>
                  <a:tcPr marL="32531" marR="32531"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a:lnSpc>
                          <a:spcPct val="150000"/>
                        </a:lnSpc>
                        <a:spcAft>
                          <a:spcPts val="0"/>
                        </a:spcAft>
                      </a:pPr>
                      <a:r>
                        <a:rPr lang="es-EC" sz="900" b="1">
                          <a:solidFill>
                            <a:srgbClr val="000000"/>
                          </a:solidFill>
                          <a:effectLst/>
                          <a:latin typeface="Arial" charset="0"/>
                          <a:ea typeface="Arial" charset="0"/>
                          <a:cs typeface="Arial" charset="0"/>
                        </a:rPr>
                        <a:t>GRAN TOTAL</a:t>
                      </a:r>
                      <a:endParaRPr lang="en-US" sz="900">
                        <a:effectLst/>
                        <a:latin typeface="Arial" charset="0"/>
                        <a:ea typeface="Arial" charset="0"/>
                        <a:cs typeface="Arial" charset="0"/>
                      </a:endParaRPr>
                    </a:p>
                  </a:txBody>
                  <a:tcPr marL="32531" marR="3253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nSpc>
                          <a:spcPct val="107000"/>
                        </a:lnSpc>
                      </a:pPr>
                      <a:endParaRPr lang="en-US" sz="900">
                        <a:effectLst/>
                        <a:latin typeface="Arial" charset="0"/>
                        <a:ea typeface="Arial" charset="0"/>
                        <a:cs typeface="Arial" charset="0"/>
                      </a:endParaRPr>
                    </a:p>
                  </a:txBody>
                  <a:tcPr marL="32531" marR="3253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nSpc>
                          <a:spcPct val="107000"/>
                        </a:lnSpc>
                      </a:pPr>
                      <a:endParaRPr lang="en-US" sz="900">
                        <a:effectLst/>
                        <a:latin typeface="Arial" charset="0"/>
                        <a:ea typeface="Arial" charset="0"/>
                        <a:cs typeface="Arial" charset="0"/>
                      </a:endParaRPr>
                    </a:p>
                  </a:txBody>
                  <a:tcPr marL="32531" marR="3253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nSpc>
                          <a:spcPct val="107000"/>
                        </a:lnSpc>
                      </a:pPr>
                      <a:endParaRPr lang="en-US" sz="900">
                        <a:effectLst/>
                        <a:latin typeface="Arial" charset="0"/>
                        <a:ea typeface="Arial" charset="0"/>
                        <a:cs typeface="Arial" charset="0"/>
                      </a:endParaRPr>
                    </a:p>
                  </a:txBody>
                  <a:tcPr marL="32531" marR="3253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nSpc>
                          <a:spcPct val="107000"/>
                        </a:lnSpc>
                      </a:pPr>
                      <a:endParaRPr lang="en-US" sz="900">
                        <a:effectLst/>
                        <a:latin typeface="Arial" charset="0"/>
                        <a:ea typeface="Arial" charset="0"/>
                        <a:cs typeface="Arial" charset="0"/>
                      </a:endParaRPr>
                    </a:p>
                  </a:txBody>
                  <a:tcPr marL="32531" marR="3253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a:lnSpc>
                          <a:spcPct val="150000"/>
                        </a:lnSpc>
                        <a:spcAft>
                          <a:spcPts val="0"/>
                        </a:spcAft>
                      </a:pPr>
                      <a:r>
                        <a:rPr lang="es-EC" sz="900" b="1" dirty="0">
                          <a:effectLst/>
                          <a:latin typeface="Arial" charset="0"/>
                          <a:ea typeface="Arial" charset="0"/>
                          <a:cs typeface="Arial" charset="0"/>
                        </a:rPr>
                        <a:t>$ 60,705.40175</a:t>
                      </a:r>
                      <a:endParaRPr lang="en-US" sz="900" dirty="0">
                        <a:effectLst/>
                        <a:latin typeface="Arial" charset="0"/>
                        <a:ea typeface="Arial" charset="0"/>
                        <a:cs typeface="Arial" charset="0"/>
                      </a:endParaRPr>
                    </a:p>
                  </a:txBody>
                  <a:tcPr marL="32531" marR="32531"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r>
            </a:tbl>
          </a:graphicData>
        </a:graphic>
      </p:graphicFrame>
      <p:sp>
        <p:nvSpPr>
          <p:cNvPr id="11"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3"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6"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7"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8"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a:t>
            </a:r>
            <a:r>
              <a:rPr lang="es-ES" sz="2400" dirty="0" smtClean="0">
                <a:ln>
                  <a:solidFill>
                    <a:schemeClr val="tx1"/>
                  </a:solidFill>
                </a:ln>
              </a:rPr>
              <a:t>39</a:t>
            </a:r>
            <a:endParaRPr lang="es-ES" sz="2400" dirty="0">
              <a:ln>
                <a:solidFill>
                  <a:schemeClr val="tx1"/>
                </a:solidFill>
              </a:ln>
            </a:endParaRPr>
          </a:p>
        </p:txBody>
      </p:sp>
    </p:spTree>
    <p:extLst>
      <p:ext uri="{BB962C8B-B14F-4D97-AF65-F5344CB8AC3E}">
        <p14:creationId xmlns:p14="http://schemas.microsoft.com/office/powerpoint/2010/main" val="1726725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https://scontent.fuio2-1.fna.fbcdn.net/v/t34.0-12/26647958_1722856707776518_1852532290_n.jpg?oh=585df005dd06e0e0fc318bc7fbda60b8&amp;oe=5A573090"/>
          <p:cNvPicPr/>
          <p:nvPr/>
        </p:nvPicPr>
        <p:blipFill>
          <a:blip r:embed="rId2">
            <a:extLst>
              <a:ext uri="{28A0092B-C50C-407E-A947-70E740481C1C}">
                <a14:useLocalDpi xmlns:a14="http://schemas.microsoft.com/office/drawing/2010/main" val="0"/>
              </a:ext>
            </a:extLst>
          </a:blip>
          <a:srcRect/>
          <a:stretch>
            <a:fillRect/>
          </a:stretch>
        </p:blipFill>
        <p:spPr bwMode="auto">
          <a:xfrm>
            <a:off x="849206" y="1154243"/>
            <a:ext cx="5071909" cy="3864109"/>
          </a:xfrm>
          <a:prstGeom prst="rect">
            <a:avLst/>
          </a:prstGeom>
          <a:noFill/>
          <a:ln>
            <a:noFill/>
          </a:ln>
        </p:spPr>
      </p:pic>
      <p:pic>
        <p:nvPicPr>
          <p:cNvPr id="5" name="Imagen 4"/>
          <p:cNvPicPr/>
          <p:nvPr/>
        </p:nvPicPr>
        <p:blipFill>
          <a:blip r:embed="rId3"/>
          <a:stretch>
            <a:fillRect/>
          </a:stretch>
        </p:blipFill>
        <p:spPr>
          <a:xfrm>
            <a:off x="6387614" y="1154243"/>
            <a:ext cx="5289724" cy="3864109"/>
          </a:xfrm>
          <a:prstGeom prst="rect">
            <a:avLst/>
          </a:prstGeom>
        </p:spPr>
      </p:pic>
      <p:sp>
        <p:nvSpPr>
          <p:cNvPr id="10" name="Title 1"/>
          <p:cNvSpPr>
            <a:spLocks noGrp="1"/>
          </p:cNvSpPr>
          <p:nvPr>
            <p:ph type="title"/>
          </p:nvPr>
        </p:nvSpPr>
        <p:spPr>
          <a:xfrm>
            <a:off x="4695265" y="53684"/>
            <a:ext cx="6350000" cy="584200"/>
          </a:xfrm>
        </p:spPr>
        <p:txBody>
          <a:bodyPr/>
          <a:lstStyle/>
          <a:p>
            <a:r>
              <a:rPr lang="en-US" smtClean="0"/>
              <a:t>VISTA FRONTAL</a:t>
            </a:r>
            <a:endParaRPr lang="en-US"/>
          </a:p>
        </p:txBody>
      </p:sp>
      <p:sp>
        <p:nvSpPr>
          <p:cNvPr id="6" name="3 Flecha a la derecha con muesca"/>
          <p:cNvSpPr/>
          <p:nvPr/>
        </p:nvSpPr>
        <p:spPr>
          <a:xfrm>
            <a:off x="8645116" y="627357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7339772" y="6326581"/>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RESTAURACION  (MUROS DE CORTE)</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5719458" y="624707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4192328" y="6273576"/>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2659663" y="6286828"/>
            <a:ext cx="17497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3. FUNDAMENTACIÓN TEORICA</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1296623" y="6273576"/>
            <a:ext cx="157682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3" name="3 Flecha a la derecha con muesca"/>
          <p:cNvSpPr/>
          <p:nvPr/>
        </p:nvSpPr>
        <p:spPr>
          <a:xfrm>
            <a:off x="1" y="6353086"/>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4"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14</a:t>
            </a:r>
            <a:endParaRPr lang="es-ES" sz="2400" dirty="0">
              <a:ln>
                <a:solidFill>
                  <a:schemeClr val="tx1"/>
                </a:solidFill>
              </a:ln>
            </a:endParaRPr>
          </a:p>
        </p:txBody>
      </p:sp>
    </p:spTree>
    <p:extLst>
      <p:ext uri="{BB962C8B-B14F-4D97-AF65-F5344CB8AC3E}">
        <p14:creationId xmlns:p14="http://schemas.microsoft.com/office/powerpoint/2010/main" val="6524548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2" y="-56356"/>
            <a:ext cx="10515600" cy="1325563"/>
          </a:xfrm>
        </p:spPr>
        <p:txBody>
          <a:bodyPr>
            <a:normAutofit/>
          </a:bodyPr>
          <a:lstStyle/>
          <a:p>
            <a:pPr lvl="1" algn="ctr"/>
            <a:r>
              <a:rPr lang="es-EC" sz="2400" b="1" cap="all"/>
              <a:t>Restauración y refuerzo de elementos estructurales con muros de corte</a:t>
            </a:r>
            <a:endParaRPr lang="en-US" sz="2400" b="1" cap="all" dirty="0"/>
          </a:p>
        </p:txBody>
      </p:sp>
      <p:sp>
        <p:nvSpPr>
          <p:cNvPr id="14"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5" name="3 Flecha a la derecha con muesca"/>
          <p:cNvSpPr/>
          <p:nvPr/>
        </p:nvSpPr>
        <p:spPr>
          <a:xfrm>
            <a:off x="7071525" y="6190611"/>
            <a:ext cx="1571230" cy="68311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6. RESTAURACIÓN  (MUROS DE CORTE)</a:t>
            </a:r>
            <a:endParaRPr lang="es-ES" sz="1000" b="1" dirty="0">
              <a:solidFill>
                <a:schemeClr val="tx1"/>
              </a:solidFill>
              <a:effectLst>
                <a:outerShdw blurRad="38100" dist="38100" dir="2700000" algn="tl">
                  <a:srgbClr val="000000">
                    <a:alpha val="43137"/>
                  </a:srgbClr>
                </a:outerShdw>
              </a:effectLst>
            </a:endParaRPr>
          </a:p>
        </p:txBody>
      </p:sp>
      <p:sp>
        <p:nvSpPr>
          <p:cNvPr id="16"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7"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8"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9"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20"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pic>
        <p:nvPicPr>
          <p:cNvPr id="21" name="Imagen 78"/>
          <p:cNvPicPr>
            <a:picLocks noGrp="1"/>
          </p:cNvPicPr>
          <p:nvPr>
            <p:ph sz="half" idx="2"/>
          </p:nvPr>
        </p:nvPicPr>
        <p:blipFill>
          <a:blip r:embed="rId2"/>
          <a:stretch>
            <a:fillRect/>
          </a:stretch>
        </p:blipFill>
        <p:spPr>
          <a:xfrm>
            <a:off x="3514707" y="1269207"/>
            <a:ext cx="5593414" cy="4522272"/>
          </a:xfrm>
          <a:prstGeom prst="rect">
            <a:avLst/>
          </a:prstGeom>
        </p:spPr>
      </p:pic>
      <p:sp>
        <p:nvSpPr>
          <p:cNvPr id="11"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smtClean="0">
                <a:ln>
                  <a:solidFill>
                    <a:schemeClr val="tx1"/>
                  </a:solidFill>
                </a:ln>
              </a:rPr>
              <a:t>1</a:t>
            </a:r>
            <a:r>
              <a:rPr lang="es-ES" sz="2400">
                <a:ln>
                  <a:solidFill>
                    <a:schemeClr val="tx1"/>
                  </a:solidFill>
                </a:ln>
              </a:rPr>
              <a:t>4</a:t>
            </a:r>
            <a:r>
              <a:rPr lang="es-ES" sz="2400" smtClean="0">
                <a:ln>
                  <a:solidFill>
                    <a:schemeClr val="tx1"/>
                  </a:solidFill>
                </a:ln>
              </a:rPr>
              <a:t>0</a:t>
            </a:r>
            <a:endParaRPr lang="es-ES" sz="2400" dirty="0">
              <a:ln>
                <a:solidFill>
                  <a:schemeClr val="tx1"/>
                </a:solidFill>
              </a:ln>
            </a:endParaRPr>
          </a:p>
        </p:txBody>
      </p:sp>
    </p:spTree>
    <p:extLst>
      <p:ext uri="{BB962C8B-B14F-4D97-AF65-F5344CB8AC3E}">
        <p14:creationId xmlns:p14="http://schemas.microsoft.com/office/powerpoint/2010/main" val="152183887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439210"/>
            <a:ext cx="5157787" cy="823912"/>
          </a:xfrm>
        </p:spPr>
        <p:txBody>
          <a:bodyPr/>
          <a:lstStyle/>
          <a:p>
            <a:r>
              <a:rPr lang="es-EC" i="1" dirty="0"/>
              <a:t>Ingreso muro de corte</a:t>
            </a:r>
            <a:endParaRPr lang="en-US" i="1" dirty="0"/>
          </a:p>
        </p:txBody>
      </p:sp>
      <p:sp>
        <p:nvSpPr>
          <p:cNvPr id="5" name="Text Placeholder 4"/>
          <p:cNvSpPr>
            <a:spLocks noGrp="1"/>
          </p:cNvSpPr>
          <p:nvPr>
            <p:ph type="body" sz="quarter" idx="3"/>
          </p:nvPr>
        </p:nvSpPr>
        <p:spPr>
          <a:xfrm>
            <a:off x="6172202" y="439210"/>
            <a:ext cx="5183188" cy="823912"/>
          </a:xfrm>
        </p:spPr>
        <p:txBody>
          <a:bodyPr/>
          <a:lstStyle/>
          <a:p>
            <a:r>
              <a:rPr lang="es-EC" i="1" dirty="0"/>
              <a:t>Ingreso inercias agrietadas </a:t>
            </a:r>
            <a:r>
              <a:rPr lang="es-EC" i="1"/>
              <a:t>en </a:t>
            </a:r>
            <a:r>
              <a:rPr lang="es-EC" i="1" smtClean="0"/>
              <a:t>muros</a:t>
            </a:r>
            <a:endParaRPr lang="en-US" i="1" dirty="0"/>
          </a:p>
        </p:txBody>
      </p:sp>
      <p:pic>
        <p:nvPicPr>
          <p:cNvPr id="7" name="Imagen 94"/>
          <p:cNvPicPr>
            <a:picLocks noGrp="1"/>
          </p:cNvPicPr>
          <p:nvPr>
            <p:ph sz="half" idx="2"/>
          </p:nvPr>
        </p:nvPicPr>
        <p:blipFill>
          <a:blip r:embed="rId2"/>
          <a:stretch>
            <a:fillRect/>
          </a:stretch>
        </p:blipFill>
        <p:spPr>
          <a:xfrm>
            <a:off x="839789" y="1263650"/>
            <a:ext cx="4653025" cy="4673126"/>
          </a:xfrm>
          <a:prstGeom prst="rect">
            <a:avLst/>
          </a:prstGeom>
        </p:spPr>
      </p:pic>
      <p:pic>
        <p:nvPicPr>
          <p:cNvPr id="8" name="Imagen 95"/>
          <p:cNvPicPr>
            <a:picLocks noGrp="1"/>
          </p:cNvPicPr>
          <p:nvPr>
            <p:ph sz="quarter" idx="4"/>
          </p:nvPr>
        </p:nvPicPr>
        <p:blipFill rotWithShape="1">
          <a:blip r:embed="rId3"/>
          <a:srcRect b="6701"/>
          <a:stretch/>
        </p:blipFill>
        <p:spPr bwMode="auto">
          <a:xfrm>
            <a:off x="6857744" y="1263650"/>
            <a:ext cx="4374363" cy="4673126"/>
          </a:xfrm>
          <a:prstGeom prst="rect">
            <a:avLst/>
          </a:prstGeom>
          <a:ln>
            <a:noFill/>
          </a:ln>
          <a:extLst>
            <a:ext uri="{53640926-AAD7-44D8-BBD7-CCE9431645EC}">
              <a14:shadowObscured xmlns:a14="http://schemas.microsoft.com/office/drawing/2010/main"/>
            </a:ext>
          </a:extLst>
        </p:spPr>
      </p:pic>
      <p:sp>
        <p:nvSpPr>
          <p:cNvPr id="6"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7071525" y="6190611"/>
            <a:ext cx="1571230" cy="68311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6. RESTAURACIÓN  (MUROS DE CORTE)</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4"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5"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14</a:t>
            </a:r>
            <a:r>
              <a:rPr lang="es-ES" sz="2400" dirty="0" smtClean="0">
                <a:ln>
                  <a:solidFill>
                    <a:schemeClr val="tx1"/>
                  </a:solidFill>
                </a:ln>
              </a:rPr>
              <a:t>1</a:t>
            </a:r>
            <a:endParaRPr lang="es-ES" sz="2400" dirty="0">
              <a:ln>
                <a:solidFill>
                  <a:schemeClr val="tx1"/>
                </a:solidFill>
              </a:ln>
            </a:endParaRPr>
          </a:p>
        </p:txBody>
      </p:sp>
    </p:spTree>
    <p:extLst>
      <p:ext uri="{BB962C8B-B14F-4D97-AF65-F5344CB8AC3E}">
        <p14:creationId xmlns:p14="http://schemas.microsoft.com/office/powerpoint/2010/main" val="134285883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466505"/>
            <a:ext cx="5157787" cy="823912"/>
          </a:xfrm>
        </p:spPr>
        <p:txBody>
          <a:bodyPr/>
          <a:lstStyle/>
          <a:p>
            <a:r>
              <a:rPr lang="es-EC" i="1" dirty="0"/>
              <a:t>Ingreso de la viga de </a:t>
            </a:r>
            <a:r>
              <a:rPr lang="es-EC" i="1" dirty="0" smtClean="0"/>
              <a:t>borde</a:t>
            </a:r>
            <a:endParaRPr lang="en-US" i="1" dirty="0"/>
          </a:p>
        </p:txBody>
      </p:sp>
      <p:sp>
        <p:nvSpPr>
          <p:cNvPr id="5" name="Text Placeholder 4"/>
          <p:cNvSpPr>
            <a:spLocks noGrp="1"/>
          </p:cNvSpPr>
          <p:nvPr>
            <p:ph type="body" sz="quarter" idx="3"/>
          </p:nvPr>
        </p:nvSpPr>
        <p:spPr>
          <a:xfrm>
            <a:off x="6172202" y="466505"/>
            <a:ext cx="5183188" cy="823912"/>
          </a:xfrm>
        </p:spPr>
        <p:txBody>
          <a:bodyPr/>
          <a:lstStyle/>
          <a:p>
            <a:r>
              <a:rPr lang="es-EC" i="1" dirty="0"/>
              <a:t>Ingreso de inercias agrietadas</a:t>
            </a:r>
            <a:endParaRPr lang="en-US" dirty="0"/>
          </a:p>
        </p:txBody>
      </p:sp>
      <p:pic>
        <p:nvPicPr>
          <p:cNvPr id="7" name="Imagen 98"/>
          <p:cNvPicPr>
            <a:picLocks noGrp="1"/>
          </p:cNvPicPr>
          <p:nvPr>
            <p:ph sz="half" idx="2"/>
          </p:nvPr>
        </p:nvPicPr>
        <p:blipFill>
          <a:blip r:embed="rId2"/>
          <a:stretch>
            <a:fillRect/>
          </a:stretch>
        </p:blipFill>
        <p:spPr>
          <a:xfrm>
            <a:off x="839789" y="1290638"/>
            <a:ext cx="4760793" cy="4591547"/>
          </a:xfrm>
          <a:prstGeom prst="rect">
            <a:avLst/>
          </a:prstGeom>
        </p:spPr>
      </p:pic>
      <p:pic>
        <p:nvPicPr>
          <p:cNvPr id="8" name="Imagen 99"/>
          <p:cNvPicPr>
            <a:picLocks noGrp="1"/>
          </p:cNvPicPr>
          <p:nvPr>
            <p:ph sz="quarter" idx="4"/>
          </p:nvPr>
        </p:nvPicPr>
        <p:blipFill>
          <a:blip r:embed="rId3"/>
          <a:stretch>
            <a:fillRect/>
          </a:stretch>
        </p:blipFill>
        <p:spPr>
          <a:xfrm>
            <a:off x="6993333" y="1290638"/>
            <a:ext cx="4020410" cy="4591547"/>
          </a:xfrm>
          <a:prstGeom prst="rect">
            <a:avLst/>
          </a:prstGeom>
        </p:spPr>
      </p:pic>
      <p:sp>
        <p:nvSpPr>
          <p:cNvPr id="6"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7071525" y="6190611"/>
            <a:ext cx="1571230" cy="68311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6. RESTAURACIÓN  (MUROS DE CORTE)</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4"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5"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14</a:t>
            </a:r>
            <a:r>
              <a:rPr lang="es-ES" sz="2400" dirty="0" smtClean="0">
                <a:ln>
                  <a:solidFill>
                    <a:schemeClr val="tx1"/>
                  </a:solidFill>
                </a:ln>
              </a:rPr>
              <a:t>2</a:t>
            </a:r>
            <a:endParaRPr lang="es-ES" sz="2400" dirty="0">
              <a:ln>
                <a:solidFill>
                  <a:schemeClr val="tx1"/>
                </a:solidFill>
              </a:ln>
            </a:endParaRPr>
          </a:p>
        </p:txBody>
      </p:sp>
    </p:spTree>
    <p:extLst>
      <p:ext uri="{BB962C8B-B14F-4D97-AF65-F5344CB8AC3E}">
        <p14:creationId xmlns:p14="http://schemas.microsoft.com/office/powerpoint/2010/main" val="138578544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7433391" y="715068"/>
            <a:ext cx="2339102" cy="341632"/>
          </a:xfrm>
        </p:spPr>
        <p:txBody>
          <a:bodyPr wrap="none">
            <a:spAutoFit/>
          </a:bodyPr>
          <a:lstStyle/>
          <a:p>
            <a:pPr algn="ctr">
              <a:spcAft>
                <a:spcPts val="1000"/>
              </a:spcAft>
            </a:pPr>
            <a:r>
              <a:rPr lang="es-EC" sz="1800" i="1" dirty="0">
                <a:latin typeface="Arial" charset="0"/>
                <a:ea typeface="Gulim" charset="-127"/>
                <a:cs typeface="Times New Roman" charset="0"/>
              </a:rPr>
              <a:t>Características Pier</a:t>
            </a:r>
            <a:endParaRPr lang="en-US" sz="1800" i="1" dirty="0">
              <a:latin typeface="Arial" charset="0"/>
              <a:ea typeface="Gulim" charset="-127"/>
              <a:cs typeface="Times New Roman" charset="0"/>
            </a:endParaRPr>
          </a:p>
        </p:txBody>
      </p:sp>
      <p:sp>
        <p:nvSpPr>
          <p:cNvPr id="8" name="Rectangle 7"/>
          <p:cNvSpPr/>
          <p:nvPr/>
        </p:nvSpPr>
        <p:spPr>
          <a:xfrm>
            <a:off x="1614411" y="701218"/>
            <a:ext cx="3749745" cy="369332"/>
          </a:xfrm>
          <a:prstGeom prst="rect">
            <a:avLst/>
          </a:prstGeom>
        </p:spPr>
        <p:txBody>
          <a:bodyPr wrap="none">
            <a:spAutoFit/>
          </a:bodyPr>
          <a:lstStyle/>
          <a:p>
            <a:pPr algn="ctr">
              <a:spcAft>
                <a:spcPts val="1000"/>
              </a:spcAft>
            </a:pPr>
            <a:r>
              <a:rPr lang="es-EC" b="1" i="1" dirty="0" smtClean="0">
                <a:latin typeface="Arial" charset="0"/>
                <a:ea typeface="Gulim" charset="-127"/>
                <a:cs typeface="Times New Roman" charset="0"/>
              </a:rPr>
              <a:t>Ubicación de los muros de corte</a:t>
            </a:r>
            <a:endParaRPr lang="en-US" sz="1100" i="1" dirty="0">
              <a:effectLst/>
              <a:latin typeface="Arial" charset="0"/>
              <a:ea typeface="Gulim" charset="-127"/>
              <a:cs typeface="Times New Roman" charset="0"/>
            </a:endParaRPr>
          </a:p>
        </p:txBody>
      </p:sp>
      <p:pic>
        <p:nvPicPr>
          <p:cNvPr id="10" name="Imagen 73"/>
          <p:cNvPicPr>
            <a:picLocks noGrp="1"/>
          </p:cNvPicPr>
          <p:nvPr>
            <p:ph sz="half" idx="2"/>
          </p:nvPr>
        </p:nvPicPr>
        <p:blipFill rotWithShape="1">
          <a:blip r:embed="rId2"/>
          <a:srcRect t="1189" b="507"/>
          <a:stretch/>
        </p:blipFill>
        <p:spPr bwMode="auto">
          <a:xfrm>
            <a:off x="982640" y="1070550"/>
            <a:ext cx="5364686" cy="4994776"/>
          </a:xfrm>
          <a:prstGeom prst="rect">
            <a:avLst/>
          </a:prstGeom>
          <a:ln>
            <a:noFill/>
          </a:ln>
          <a:extLst>
            <a:ext uri="{53640926-AAD7-44D8-BBD7-CCE9431645EC}">
              <a14:shadowObscured xmlns:a14="http://schemas.microsoft.com/office/drawing/2010/main"/>
            </a:ext>
          </a:extLst>
        </p:spPr>
      </p:pic>
      <p:pic>
        <p:nvPicPr>
          <p:cNvPr id="11" name="Imagen 74"/>
          <p:cNvPicPr>
            <a:picLocks noGrp="1"/>
          </p:cNvPicPr>
          <p:nvPr>
            <p:ph sz="quarter" idx="4"/>
          </p:nvPr>
        </p:nvPicPr>
        <p:blipFill>
          <a:blip r:embed="rId3"/>
          <a:stretch>
            <a:fillRect/>
          </a:stretch>
        </p:blipFill>
        <p:spPr>
          <a:xfrm>
            <a:off x="6703539" y="1588602"/>
            <a:ext cx="4699000" cy="3873500"/>
          </a:xfrm>
          <a:prstGeom prst="rect">
            <a:avLst/>
          </a:prstGeom>
        </p:spPr>
      </p:pic>
      <p:sp>
        <p:nvSpPr>
          <p:cNvPr id="6"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7071525" y="6190611"/>
            <a:ext cx="1571230" cy="68311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6. RESTAURACIÓN  (MUROS DE CORTE)</a:t>
            </a:r>
            <a:endParaRPr lang="es-ES" sz="1000" b="1" dirty="0">
              <a:solidFill>
                <a:schemeClr val="tx1"/>
              </a:solidFill>
              <a:effectLst>
                <a:outerShdw blurRad="38100" dist="38100" dir="2700000" algn="tl">
                  <a:srgbClr val="000000">
                    <a:alpha val="43137"/>
                  </a:srgbClr>
                </a:outerShdw>
              </a:effectLst>
            </a:endParaRPr>
          </a:p>
        </p:txBody>
      </p:sp>
      <p:sp>
        <p:nvSpPr>
          <p:cNvPr id="9"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5"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6"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14</a:t>
            </a:r>
            <a:r>
              <a:rPr lang="es-ES" sz="2400" dirty="0" smtClean="0">
                <a:ln>
                  <a:solidFill>
                    <a:schemeClr val="tx1"/>
                  </a:solidFill>
                </a:ln>
              </a:rPr>
              <a:t>3</a:t>
            </a:r>
            <a:endParaRPr lang="es-ES" sz="2400" dirty="0">
              <a:ln>
                <a:solidFill>
                  <a:schemeClr val="tx1"/>
                </a:solidFill>
              </a:ln>
            </a:endParaRPr>
          </a:p>
        </p:txBody>
      </p:sp>
    </p:spTree>
    <p:extLst>
      <p:ext uri="{BB962C8B-B14F-4D97-AF65-F5344CB8AC3E}">
        <p14:creationId xmlns:p14="http://schemas.microsoft.com/office/powerpoint/2010/main" val="131103997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83805" y="804086"/>
            <a:ext cx="5157787" cy="823912"/>
          </a:xfrm>
        </p:spPr>
        <p:txBody>
          <a:bodyPr anchor="ctr">
            <a:normAutofit/>
          </a:bodyPr>
          <a:lstStyle/>
          <a:p>
            <a:r>
              <a:rPr lang="es-EC" sz="2800" i="1" dirty="0"/>
              <a:t>Ingreso de la viga interna</a:t>
            </a:r>
            <a:endParaRPr lang="en-US" sz="2800" i="1" dirty="0"/>
          </a:p>
        </p:txBody>
      </p:sp>
      <p:sp>
        <p:nvSpPr>
          <p:cNvPr id="5" name="Text Placeholder 4"/>
          <p:cNvSpPr>
            <a:spLocks noGrp="1"/>
          </p:cNvSpPr>
          <p:nvPr>
            <p:ph type="body" sz="quarter" idx="3"/>
          </p:nvPr>
        </p:nvSpPr>
        <p:spPr>
          <a:xfrm>
            <a:off x="6116218" y="804086"/>
            <a:ext cx="5183188" cy="823912"/>
          </a:xfrm>
        </p:spPr>
        <p:txBody>
          <a:bodyPr vert="horz" lIns="91440" tIns="45720" rIns="91440" bIns="45720" rtlCol="0" anchor="ctr">
            <a:normAutofit/>
          </a:bodyPr>
          <a:lstStyle/>
          <a:p>
            <a:r>
              <a:rPr lang="es-EC" sz="2800" i="1" dirty="0"/>
              <a:t>Ingreso de inercias agrietadas</a:t>
            </a:r>
            <a:endParaRPr lang="en-US" sz="2800" i="1" dirty="0"/>
          </a:p>
        </p:txBody>
      </p:sp>
      <p:pic>
        <p:nvPicPr>
          <p:cNvPr id="7" name="Imagen 100"/>
          <p:cNvPicPr>
            <a:picLocks noGrp="1"/>
          </p:cNvPicPr>
          <p:nvPr>
            <p:ph sz="half" idx="2"/>
          </p:nvPr>
        </p:nvPicPr>
        <p:blipFill rotWithShape="1">
          <a:blip r:embed="rId2"/>
          <a:srcRect b="6789"/>
          <a:stretch/>
        </p:blipFill>
        <p:spPr bwMode="auto">
          <a:xfrm>
            <a:off x="784225" y="1813536"/>
            <a:ext cx="5157788" cy="4065953"/>
          </a:xfrm>
          <a:prstGeom prst="rect">
            <a:avLst/>
          </a:prstGeom>
          <a:ln>
            <a:noFill/>
          </a:ln>
          <a:extLst>
            <a:ext uri="{53640926-AAD7-44D8-BBD7-CCE9431645EC}">
              <a14:shadowObscured xmlns:a14="http://schemas.microsoft.com/office/drawing/2010/main"/>
            </a:ext>
          </a:extLst>
        </p:spPr>
      </p:pic>
      <p:pic>
        <p:nvPicPr>
          <p:cNvPr id="8" name="Imagen 101"/>
          <p:cNvPicPr>
            <a:picLocks noGrp="1"/>
          </p:cNvPicPr>
          <p:nvPr>
            <p:ph sz="quarter" idx="4"/>
          </p:nvPr>
        </p:nvPicPr>
        <p:blipFill rotWithShape="1">
          <a:blip r:embed="rId3"/>
          <a:srcRect b="7090"/>
          <a:stretch/>
        </p:blipFill>
        <p:spPr bwMode="auto">
          <a:xfrm>
            <a:off x="6414328" y="1628775"/>
            <a:ext cx="4587807" cy="4435475"/>
          </a:xfrm>
          <a:prstGeom prst="rect">
            <a:avLst/>
          </a:prstGeom>
          <a:ln>
            <a:noFill/>
          </a:ln>
          <a:extLst>
            <a:ext uri="{53640926-AAD7-44D8-BBD7-CCE9431645EC}">
              <a14:shadowObscured xmlns:a14="http://schemas.microsoft.com/office/drawing/2010/main"/>
            </a:ext>
          </a:extLst>
        </p:spPr>
      </p:pic>
      <p:sp>
        <p:nvSpPr>
          <p:cNvPr id="6"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7071525" y="6190611"/>
            <a:ext cx="1571230" cy="68311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6. RESTAURACIÓN  (MUROS DE CORTE)</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4"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5"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14</a:t>
            </a:r>
            <a:r>
              <a:rPr lang="es-ES" sz="2400" dirty="0" smtClean="0">
                <a:ln>
                  <a:solidFill>
                    <a:schemeClr val="tx1"/>
                  </a:solidFill>
                </a:ln>
              </a:rPr>
              <a:t>4</a:t>
            </a:r>
            <a:endParaRPr lang="es-ES" sz="2400" dirty="0">
              <a:ln>
                <a:solidFill>
                  <a:schemeClr val="tx1"/>
                </a:solidFill>
              </a:ln>
            </a:endParaRPr>
          </a:p>
        </p:txBody>
      </p:sp>
    </p:spTree>
    <p:extLst>
      <p:ext uri="{BB962C8B-B14F-4D97-AF65-F5344CB8AC3E}">
        <p14:creationId xmlns:p14="http://schemas.microsoft.com/office/powerpoint/2010/main" val="17324062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14415" y="445295"/>
            <a:ext cx="5157787" cy="823912"/>
          </a:xfrm>
        </p:spPr>
        <p:txBody>
          <a:bodyPr anchor="ctr">
            <a:normAutofit/>
          </a:bodyPr>
          <a:lstStyle/>
          <a:p>
            <a:r>
              <a:rPr lang="es-EC" sz="3200" i="1" dirty="0"/>
              <a:t>Ingreso espectro</a:t>
            </a:r>
            <a:endParaRPr lang="en-US" sz="3200" i="1" dirty="0"/>
          </a:p>
        </p:txBody>
      </p:sp>
      <p:sp>
        <p:nvSpPr>
          <p:cNvPr id="5" name="Text Placeholder 4"/>
          <p:cNvSpPr>
            <a:spLocks noGrp="1"/>
          </p:cNvSpPr>
          <p:nvPr>
            <p:ph type="body" sz="quarter" idx="3"/>
          </p:nvPr>
        </p:nvSpPr>
        <p:spPr>
          <a:xfrm>
            <a:off x="6172202" y="445295"/>
            <a:ext cx="5183188" cy="823912"/>
          </a:xfrm>
        </p:spPr>
        <p:txBody>
          <a:bodyPr vert="horz" lIns="91440" tIns="45720" rIns="91440" bIns="45720" rtlCol="0" anchor="ctr">
            <a:normAutofit/>
          </a:bodyPr>
          <a:lstStyle/>
          <a:p>
            <a:r>
              <a:rPr lang="es-EC" sz="3200" i="1" dirty="0"/>
              <a:t>Cuantías en vigas y columnas</a:t>
            </a:r>
            <a:endParaRPr lang="en-US" sz="3200" i="1" dirty="0"/>
          </a:p>
        </p:txBody>
      </p:sp>
      <p:pic>
        <p:nvPicPr>
          <p:cNvPr id="7" name="Imagen 96"/>
          <p:cNvPicPr>
            <a:picLocks noGrp="1"/>
          </p:cNvPicPr>
          <p:nvPr>
            <p:ph sz="half" idx="2"/>
          </p:nvPr>
        </p:nvPicPr>
        <p:blipFill>
          <a:blip r:embed="rId2"/>
          <a:stretch>
            <a:fillRect/>
          </a:stretch>
        </p:blipFill>
        <p:spPr>
          <a:xfrm>
            <a:off x="858417" y="1269207"/>
            <a:ext cx="4253396" cy="4920456"/>
          </a:xfrm>
          <a:prstGeom prst="rect">
            <a:avLst/>
          </a:prstGeom>
        </p:spPr>
      </p:pic>
      <p:pic>
        <p:nvPicPr>
          <p:cNvPr id="8" name="Imagen 97"/>
          <p:cNvPicPr>
            <a:picLocks noGrp="1"/>
          </p:cNvPicPr>
          <p:nvPr>
            <p:ph sz="quarter" idx="4"/>
          </p:nvPr>
        </p:nvPicPr>
        <p:blipFill rotWithShape="1">
          <a:blip r:embed="rId3"/>
          <a:srcRect b="3632"/>
          <a:stretch/>
        </p:blipFill>
        <p:spPr bwMode="auto">
          <a:xfrm>
            <a:off x="6247156" y="1119673"/>
            <a:ext cx="5082833" cy="4795935"/>
          </a:xfrm>
          <a:prstGeom prst="rect">
            <a:avLst/>
          </a:prstGeom>
          <a:ln>
            <a:noFill/>
          </a:ln>
          <a:extLst>
            <a:ext uri="{53640926-AAD7-44D8-BBD7-CCE9431645EC}">
              <a14:shadowObscured xmlns:a14="http://schemas.microsoft.com/office/drawing/2010/main"/>
            </a:ext>
          </a:extLst>
        </p:spPr>
      </p:pic>
      <p:sp>
        <p:nvSpPr>
          <p:cNvPr id="6"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7071525" y="6190611"/>
            <a:ext cx="1571230" cy="68311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6. RESTAURACIÓN  (MUROS DE CORTE)</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4"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5"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14</a:t>
            </a:r>
            <a:r>
              <a:rPr lang="es-ES" sz="2400" dirty="0" smtClean="0">
                <a:ln>
                  <a:solidFill>
                    <a:schemeClr val="tx1"/>
                  </a:solidFill>
                </a:ln>
              </a:rPr>
              <a:t>5</a:t>
            </a:r>
            <a:endParaRPr lang="es-ES" sz="2400" dirty="0">
              <a:ln>
                <a:solidFill>
                  <a:schemeClr val="tx1"/>
                </a:solidFill>
              </a:ln>
            </a:endParaRPr>
          </a:p>
        </p:txBody>
      </p:sp>
    </p:spTree>
    <p:extLst>
      <p:ext uri="{BB962C8B-B14F-4D97-AF65-F5344CB8AC3E}">
        <p14:creationId xmlns:p14="http://schemas.microsoft.com/office/powerpoint/2010/main" val="11699804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55490" y="393539"/>
            <a:ext cx="5157787" cy="823912"/>
          </a:xfrm>
        </p:spPr>
        <p:txBody>
          <a:bodyPr>
            <a:normAutofit/>
          </a:bodyPr>
          <a:lstStyle/>
          <a:p>
            <a:r>
              <a:rPr lang="es-EC" sz="2800" i="1" dirty="0"/>
              <a:t>Área de acero en muros Eje A</a:t>
            </a:r>
            <a:r>
              <a:rPr lang="en-US" sz="2800" i="1" dirty="0"/>
              <a:t> </a:t>
            </a:r>
          </a:p>
        </p:txBody>
      </p:sp>
      <p:sp>
        <p:nvSpPr>
          <p:cNvPr id="6" name="Content Placeholder 5"/>
          <p:cNvSpPr>
            <a:spLocks noGrp="1"/>
          </p:cNvSpPr>
          <p:nvPr>
            <p:ph sz="quarter" idx="4"/>
          </p:nvPr>
        </p:nvSpPr>
        <p:spPr>
          <a:xfrm>
            <a:off x="6419012" y="805495"/>
            <a:ext cx="5061855" cy="377698"/>
          </a:xfrm>
        </p:spPr>
        <p:txBody>
          <a:bodyPr>
            <a:noAutofit/>
          </a:bodyPr>
          <a:lstStyle/>
          <a:p>
            <a:pPr marL="914400" lvl="2" indent="0">
              <a:buNone/>
            </a:pPr>
            <a:r>
              <a:rPr lang="es-EC" sz="2400" b="1" dirty="0"/>
              <a:t>Diseño del Muro de corte A5</a:t>
            </a:r>
            <a:endParaRPr lang="en-US" sz="2400" b="1" dirty="0"/>
          </a:p>
        </p:txBody>
      </p:sp>
      <p:pic>
        <p:nvPicPr>
          <p:cNvPr id="8" name="Imagen 550"/>
          <p:cNvPicPr>
            <a:picLocks noGrp="1"/>
          </p:cNvPicPr>
          <p:nvPr>
            <p:ph sz="half" idx="2"/>
          </p:nvPr>
        </p:nvPicPr>
        <p:blipFill>
          <a:blip r:embed="rId2"/>
          <a:stretch>
            <a:fillRect/>
          </a:stretch>
        </p:blipFill>
        <p:spPr>
          <a:xfrm>
            <a:off x="855490" y="1681163"/>
            <a:ext cx="5126383" cy="3684588"/>
          </a:xfrm>
          <a:prstGeom prst="rect">
            <a:avLst/>
          </a:prstGeom>
        </p:spPr>
      </p:pic>
      <p:graphicFrame>
        <p:nvGraphicFramePr>
          <p:cNvPr id="26" name="Table 25"/>
          <p:cNvGraphicFramePr>
            <a:graphicFrameLocks noGrp="1"/>
          </p:cNvGraphicFramePr>
          <p:nvPr>
            <p:extLst>
              <p:ext uri="{D42A27DB-BD31-4B8C-83A1-F6EECF244321}">
                <p14:modId xmlns:p14="http://schemas.microsoft.com/office/powerpoint/2010/main" val="146830280"/>
              </p:ext>
            </p:extLst>
          </p:nvPr>
        </p:nvGraphicFramePr>
        <p:xfrm>
          <a:off x="6924290" y="1972196"/>
          <a:ext cx="4556577" cy="734600"/>
        </p:xfrm>
        <a:graphic>
          <a:graphicData uri="http://schemas.openxmlformats.org/drawingml/2006/table">
            <a:tbl>
              <a:tblPr firstRow="1" firstCol="1" bandRow="1"/>
              <a:tblGrid>
                <a:gridCol w="641661"/>
                <a:gridCol w="466793"/>
                <a:gridCol w="814389"/>
                <a:gridCol w="813674"/>
                <a:gridCol w="606687"/>
                <a:gridCol w="813674"/>
                <a:gridCol w="399699"/>
              </a:tblGrid>
              <a:tr h="506634">
                <a:tc>
                  <a:txBody>
                    <a:bodyPr/>
                    <a:lstStyle/>
                    <a:p>
                      <a:pPr algn="ctr">
                        <a:lnSpc>
                          <a:spcPct val="107000"/>
                        </a:lnSpc>
                        <a:spcAft>
                          <a:spcPts val="0"/>
                        </a:spcAft>
                      </a:pPr>
                      <a:r>
                        <a:rPr lang="en-US" sz="1200" b="1" dirty="0">
                          <a:solidFill>
                            <a:srgbClr val="000000"/>
                          </a:solidFill>
                          <a:effectLst/>
                          <a:latin typeface="Arial" charset="0"/>
                          <a:ea typeface="Times New Roman" charset="0"/>
                          <a:cs typeface="Arial" charset="0"/>
                        </a:rPr>
                        <a:t>Story ID</a:t>
                      </a:r>
                      <a:endParaRPr lang="en-US" sz="1200" b="1" dirty="0">
                        <a:solidFill>
                          <a:srgbClr val="000000"/>
                        </a:solidFill>
                        <a:effectLst/>
                        <a:latin typeface="Arial" charset="0"/>
                        <a:ea typeface="Times New Roman" charset="0"/>
                        <a:cs typeface="Times New Roman" charset="0"/>
                      </a:endParaRPr>
                    </a:p>
                  </a:txBody>
                  <a:tcPr marL="6350" marR="6350" marT="0" marB="0" anchor="ctr">
                    <a:lnL>
                      <a:noFill/>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dirty="0">
                          <a:solidFill>
                            <a:srgbClr val="000000"/>
                          </a:solidFill>
                          <a:effectLst/>
                          <a:latin typeface="Arial" charset="0"/>
                          <a:ea typeface="Times New Roman" charset="0"/>
                          <a:cs typeface="Arial" charset="0"/>
                        </a:rPr>
                        <a:t>Pier ID</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dirty="0">
                          <a:solidFill>
                            <a:srgbClr val="000000"/>
                          </a:solidFill>
                          <a:effectLst/>
                          <a:latin typeface="Arial" charset="0"/>
                          <a:ea typeface="Times New Roman" charset="0"/>
                          <a:cs typeface="Arial" charset="0"/>
                        </a:rPr>
                        <a:t>Centroid X  (mm)</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dirty="0">
                          <a:solidFill>
                            <a:srgbClr val="000000"/>
                          </a:solidFill>
                          <a:effectLst/>
                          <a:latin typeface="Arial" charset="0"/>
                          <a:ea typeface="Times New Roman" charset="0"/>
                          <a:cs typeface="Arial" charset="0"/>
                        </a:rPr>
                        <a:t>Centroid Y (mm)</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dirty="0">
                          <a:solidFill>
                            <a:srgbClr val="000000"/>
                          </a:solidFill>
                          <a:effectLst/>
                          <a:latin typeface="Arial" charset="0"/>
                          <a:ea typeface="Times New Roman" charset="0"/>
                          <a:cs typeface="Arial" charset="0"/>
                        </a:rPr>
                        <a:t>Length (mm)</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a:solidFill>
                            <a:srgbClr val="000000"/>
                          </a:solidFill>
                          <a:effectLst/>
                          <a:latin typeface="Arial" charset="0"/>
                          <a:ea typeface="Times New Roman" charset="0"/>
                          <a:cs typeface="Arial" charset="0"/>
                        </a:rPr>
                        <a:t>Thickness (mm)</a:t>
                      </a:r>
                      <a:endParaRPr lang="en-US" sz="1200" b="1">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a:solidFill>
                            <a:srgbClr val="000000"/>
                          </a:solidFill>
                          <a:effectLst/>
                          <a:latin typeface="Arial" charset="0"/>
                          <a:ea typeface="Times New Roman" charset="0"/>
                          <a:cs typeface="Arial" charset="0"/>
                        </a:rPr>
                        <a:t>LLRF</a:t>
                      </a:r>
                      <a:endParaRPr lang="en-US" sz="1200" b="1">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a:noFill/>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r>
              <a:tr h="227966">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Story1</a:t>
                      </a:r>
                      <a:endParaRPr lang="en-US" sz="1200">
                        <a:solidFill>
                          <a:srgbClr val="000000"/>
                        </a:solidFill>
                        <a:effectLst/>
                        <a:latin typeface="Arial" charset="0"/>
                        <a:ea typeface="Times New Roman" charset="0"/>
                        <a:cs typeface="Times New Roman" charset="0"/>
                      </a:endParaRPr>
                    </a:p>
                  </a:txBody>
                  <a:tcPr marL="6350" marR="6350" marT="0" marB="0" anchor="ctr">
                    <a:lnL>
                      <a:noFill/>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P2</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dirty="0">
                          <a:solidFill>
                            <a:srgbClr val="000000"/>
                          </a:solidFill>
                          <a:effectLst/>
                          <a:latin typeface="Arial" charset="0"/>
                          <a:ea typeface="Times New Roman" charset="0"/>
                          <a:cs typeface="Arial" charset="0"/>
                        </a:rPr>
                        <a:t>0</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dirty="0">
                          <a:solidFill>
                            <a:srgbClr val="000000"/>
                          </a:solidFill>
                          <a:effectLst/>
                          <a:latin typeface="Arial" charset="0"/>
                          <a:ea typeface="Times New Roman" charset="0"/>
                          <a:cs typeface="Arial" charset="0"/>
                        </a:rPr>
                        <a:t>12000</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dirty="0">
                          <a:solidFill>
                            <a:srgbClr val="000000"/>
                          </a:solidFill>
                          <a:effectLst/>
                          <a:latin typeface="Arial" charset="0"/>
                          <a:ea typeface="Times New Roman" charset="0"/>
                          <a:cs typeface="Arial" charset="0"/>
                        </a:rPr>
                        <a:t>800</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dirty="0">
                          <a:solidFill>
                            <a:srgbClr val="000000"/>
                          </a:solidFill>
                          <a:effectLst/>
                          <a:latin typeface="Arial" charset="0"/>
                          <a:ea typeface="Times New Roman" charset="0"/>
                          <a:cs typeface="Arial" charset="0"/>
                        </a:rPr>
                        <a:t>250</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dirty="0">
                          <a:solidFill>
                            <a:srgbClr val="000000"/>
                          </a:solidFill>
                          <a:effectLst/>
                          <a:latin typeface="Arial" charset="0"/>
                          <a:ea typeface="Times New Roman" charset="0"/>
                          <a:cs typeface="Arial" charset="0"/>
                        </a:rPr>
                        <a:t>1</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a:noFill/>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r>
            </a:tbl>
          </a:graphicData>
        </a:graphic>
      </p:graphicFrame>
      <p:sp>
        <p:nvSpPr>
          <p:cNvPr id="27" name="Rectangle 26"/>
          <p:cNvSpPr/>
          <p:nvPr/>
        </p:nvSpPr>
        <p:spPr>
          <a:xfrm>
            <a:off x="7464937" y="1229758"/>
            <a:ext cx="3466854" cy="388696"/>
          </a:xfrm>
          <a:prstGeom prst="rect">
            <a:avLst/>
          </a:prstGeom>
        </p:spPr>
        <p:txBody>
          <a:bodyPr wrap="square">
            <a:spAutoFit/>
          </a:bodyPr>
          <a:lstStyle/>
          <a:p>
            <a:pPr marL="228600" marR="228600" algn="ctr">
              <a:lnSpc>
                <a:spcPct val="107000"/>
              </a:lnSpc>
              <a:spcAft>
                <a:spcPts val="800"/>
              </a:spcAft>
            </a:pPr>
            <a:r>
              <a:rPr lang="en-US" b="1">
                <a:solidFill>
                  <a:srgbClr val="000000"/>
                </a:solidFill>
                <a:latin typeface="Arial" charset="0"/>
                <a:ea typeface="Times New Roman" charset="0"/>
                <a:cs typeface="Arial" charset="0"/>
              </a:rPr>
              <a:t>ACI 318-14 Pier Design</a:t>
            </a:r>
            <a:endParaRPr lang="en-US" b="1">
              <a:solidFill>
                <a:srgbClr val="000000"/>
              </a:solidFill>
              <a:effectLst/>
              <a:latin typeface="Arial" charset="0"/>
              <a:ea typeface="Times New Roman" charset="0"/>
              <a:cs typeface="Times New Roman" charset="0"/>
            </a:endParaRPr>
          </a:p>
        </p:txBody>
      </p:sp>
      <p:sp>
        <p:nvSpPr>
          <p:cNvPr id="28" name="Rectangle 27"/>
          <p:cNvSpPr/>
          <p:nvPr/>
        </p:nvSpPr>
        <p:spPr>
          <a:xfrm>
            <a:off x="8477654" y="1566787"/>
            <a:ext cx="1441420" cy="388696"/>
          </a:xfrm>
          <a:prstGeom prst="rect">
            <a:avLst/>
          </a:prstGeom>
        </p:spPr>
        <p:txBody>
          <a:bodyPr wrap="none">
            <a:spAutoFit/>
          </a:bodyPr>
          <a:lstStyle/>
          <a:p>
            <a:pPr algn="ctr">
              <a:lnSpc>
                <a:spcPct val="107000"/>
              </a:lnSpc>
              <a:spcAft>
                <a:spcPts val="0"/>
              </a:spcAft>
            </a:pPr>
            <a:r>
              <a:rPr lang="en-US" b="1">
                <a:solidFill>
                  <a:srgbClr val="000000"/>
                </a:solidFill>
                <a:latin typeface="Arial" charset="0"/>
                <a:ea typeface="Times New Roman" charset="0"/>
                <a:cs typeface="Arial" charset="0"/>
              </a:rPr>
              <a:t>Pier Details</a:t>
            </a:r>
            <a:endParaRPr lang="en-US" sz="1600" b="1">
              <a:solidFill>
                <a:srgbClr val="000000"/>
              </a:solidFill>
              <a:effectLst/>
              <a:latin typeface="Arial" charset="0"/>
              <a:ea typeface="Times New Roman" charset="0"/>
              <a:cs typeface="Times New Roman" charset="0"/>
            </a:endParaRPr>
          </a:p>
        </p:txBody>
      </p:sp>
      <p:graphicFrame>
        <p:nvGraphicFramePr>
          <p:cNvPr id="30" name="Table 29"/>
          <p:cNvGraphicFramePr>
            <a:graphicFrameLocks noGrp="1"/>
          </p:cNvGraphicFramePr>
          <p:nvPr>
            <p:extLst>
              <p:ext uri="{D42A27DB-BD31-4B8C-83A1-F6EECF244321}">
                <p14:modId xmlns:p14="http://schemas.microsoft.com/office/powerpoint/2010/main" val="185242424"/>
              </p:ext>
            </p:extLst>
          </p:nvPr>
        </p:nvGraphicFramePr>
        <p:xfrm>
          <a:off x="6895853" y="3113627"/>
          <a:ext cx="5031741" cy="630746"/>
        </p:xfrm>
        <a:graphic>
          <a:graphicData uri="http://schemas.openxmlformats.org/drawingml/2006/table">
            <a:tbl>
              <a:tblPr firstRow="1" firstCol="1" bandRow="1"/>
              <a:tblGrid>
                <a:gridCol w="998467"/>
                <a:gridCol w="975360"/>
                <a:gridCol w="1326277"/>
                <a:gridCol w="841003"/>
                <a:gridCol w="890634"/>
              </a:tblGrid>
              <a:tr h="432274">
                <a:tc>
                  <a:txBody>
                    <a:bodyPr/>
                    <a:lstStyle/>
                    <a:p>
                      <a:pPr algn="ctr">
                        <a:lnSpc>
                          <a:spcPct val="107000"/>
                        </a:lnSpc>
                        <a:spcAft>
                          <a:spcPts val="0"/>
                        </a:spcAft>
                      </a:pPr>
                      <a:r>
                        <a:rPr lang="en-US" sz="1200" b="1" dirty="0">
                          <a:solidFill>
                            <a:srgbClr val="000000"/>
                          </a:solidFill>
                          <a:effectLst/>
                          <a:latin typeface="Arial" charset="0"/>
                          <a:ea typeface="Times New Roman" charset="0"/>
                          <a:cs typeface="Arial" charset="0"/>
                        </a:rPr>
                        <a:t>E</a:t>
                      </a:r>
                      <a:r>
                        <a:rPr lang="en-US" sz="1200" b="1" baseline="-25000" dirty="0">
                          <a:solidFill>
                            <a:srgbClr val="000000"/>
                          </a:solidFill>
                          <a:effectLst/>
                          <a:latin typeface="Arial" charset="0"/>
                          <a:ea typeface="Times New Roman" charset="0"/>
                          <a:cs typeface="Arial" charset="0"/>
                        </a:rPr>
                        <a:t>c</a:t>
                      </a:r>
                      <a:r>
                        <a:rPr lang="en-US" sz="1200" b="1" dirty="0">
                          <a:solidFill>
                            <a:srgbClr val="000000"/>
                          </a:solidFill>
                          <a:effectLst/>
                          <a:latin typeface="Arial" charset="0"/>
                          <a:ea typeface="Times New Roman" charset="0"/>
                          <a:cs typeface="Arial" charset="0"/>
                        </a:rPr>
                        <a:t> (</a:t>
                      </a:r>
                      <a:r>
                        <a:rPr lang="en-US" sz="1200" b="1" dirty="0" err="1">
                          <a:solidFill>
                            <a:srgbClr val="000000"/>
                          </a:solidFill>
                          <a:effectLst/>
                          <a:latin typeface="Arial" charset="0"/>
                          <a:ea typeface="Times New Roman" charset="0"/>
                          <a:cs typeface="Arial" charset="0"/>
                        </a:rPr>
                        <a:t>kgf</a:t>
                      </a:r>
                      <a:r>
                        <a:rPr lang="en-US" sz="1200" b="1" dirty="0">
                          <a:solidFill>
                            <a:srgbClr val="000000"/>
                          </a:solidFill>
                          <a:effectLst/>
                          <a:latin typeface="Arial" charset="0"/>
                          <a:ea typeface="Times New Roman" charset="0"/>
                          <a:cs typeface="Arial" charset="0"/>
                        </a:rPr>
                        <a:t>/mm²)</a:t>
                      </a:r>
                      <a:endParaRPr lang="en-US" sz="1200" b="1" dirty="0">
                        <a:solidFill>
                          <a:srgbClr val="000000"/>
                        </a:solidFill>
                        <a:effectLst/>
                        <a:latin typeface="Arial" charset="0"/>
                        <a:ea typeface="Times New Roman" charset="0"/>
                        <a:cs typeface="Times New Roman" charset="0"/>
                      </a:endParaRPr>
                    </a:p>
                  </a:txBody>
                  <a:tcPr marL="6350" marR="6350" marT="0" marB="0" anchor="ctr">
                    <a:lnL>
                      <a:noFill/>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dirty="0" err="1">
                          <a:solidFill>
                            <a:srgbClr val="000000"/>
                          </a:solidFill>
                          <a:effectLst/>
                          <a:latin typeface="Arial" charset="0"/>
                          <a:ea typeface="Times New Roman" charset="0"/>
                          <a:cs typeface="Arial" charset="0"/>
                        </a:rPr>
                        <a:t>f'</a:t>
                      </a:r>
                      <a:r>
                        <a:rPr lang="en-US" sz="1200" b="1" baseline="-25000" dirty="0" err="1">
                          <a:solidFill>
                            <a:srgbClr val="000000"/>
                          </a:solidFill>
                          <a:effectLst/>
                          <a:latin typeface="Arial" charset="0"/>
                          <a:ea typeface="Times New Roman" charset="0"/>
                          <a:cs typeface="Arial" charset="0"/>
                        </a:rPr>
                        <a:t>c</a:t>
                      </a:r>
                      <a:r>
                        <a:rPr lang="en-US" sz="1200" b="1" dirty="0">
                          <a:solidFill>
                            <a:srgbClr val="000000"/>
                          </a:solidFill>
                          <a:effectLst/>
                          <a:latin typeface="Arial" charset="0"/>
                          <a:ea typeface="Times New Roman" charset="0"/>
                          <a:cs typeface="Arial" charset="0"/>
                        </a:rPr>
                        <a:t> (</a:t>
                      </a:r>
                      <a:r>
                        <a:rPr lang="en-US" sz="1200" b="1" dirty="0" err="1">
                          <a:solidFill>
                            <a:srgbClr val="000000"/>
                          </a:solidFill>
                          <a:effectLst/>
                          <a:latin typeface="Arial" charset="0"/>
                          <a:ea typeface="Times New Roman" charset="0"/>
                          <a:cs typeface="Arial" charset="0"/>
                        </a:rPr>
                        <a:t>kgf</a:t>
                      </a:r>
                      <a:r>
                        <a:rPr lang="en-US" sz="1200" b="1" dirty="0">
                          <a:solidFill>
                            <a:srgbClr val="000000"/>
                          </a:solidFill>
                          <a:effectLst/>
                          <a:latin typeface="Arial" charset="0"/>
                          <a:ea typeface="Times New Roman" charset="0"/>
                          <a:cs typeface="Arial" charset="0"/>
                        </a:rPr>
                        <a:t>/mm²)</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dirty="0" err="1">
                          <a:solidFill>
                            <a:srgbClr val="000000"/>
                          </a:solidFill>
                          <a:effectLst/>
                          <a:latin typeface="Arial" charset="0"/>
                          <a:ea typeface="Times New Roman" charset="0"/>
                          <a:cs typeface="Arial" charset="0"/>
                        </a:rPr>
                        <a:t>Lt.Wt</a:t>
                      </a:r>
                      <a:r>
                        <a:rPr lang="en-US" sz="1200" b="1" dirty="0">
                          <a:solidFill>
                            <a:srgbClr val="000000"/>
                          </a:solidFill>
                          <a:effectLst/>
                          <a:latin typeface="Arial" charset="0"/>
                          <a:ea typeface="Times New Roman" charset="0"/>
                          <a:cs typeface="Arial" charset="0"/>
                        </a:rPr>
                        <a:t> Factor (</a:t>
                      </a:r>
                      <a:r>
                        <a:rPr lang="en-US" sz="1200" b="1" dirty="0" err="1">
                          <a:solidFill>
                            <a:srgbClr val="000000"/>
                          </a:solidFill>
                          <a:effectLst/>
                          <a:latin typeface="Arial" charset="0"/>
                          <a:ea typeface="Times New Roman" charset="0"/>
                          <a:cs typeface="Arial" charset="0"/>
                        </a:rPr>
                        <a:t>Unitless</a:t>
                      </a:r>
                      <a:r>
                        <a:rPr lang="en-US" sz="1200" b="1" dirty="0">
                          <a:solidFill>
                            <a:srgbClr val="000000"/>
                          </a:solidFill>
                          <a:effectLst/>
                          <a:latin typeface="Arial" charset="0"/>
                          <a:ea typeface="Times New Roman" charset="0"/>
                          <a:cs typeface="Arial" charset="0"/>
                        </a:rPr>
                        <a:t>)</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dirty="0" err="1">
                          <a:solidFill>
                            <a:srgbClr val="000000"/>
                          </a:solidFill>
                          <a:effectLst/>
                          <a:latin typeface="Arial" charset="0"/>
                          <a:ea typeface="Times New Roman" charset="0"/>
                          <a:cs typeface="Arial" charset="0"/>
                        </a:rPr>
                        <a:t>f</a:t>
                      </a:r>
                      <a:r>
                        <a:rPr lang="en-US" sz="1200" b="1" baseline="-25000" dirty="0" err="1">
                          <a:solidFill>
                            <a:srgbClr val="000000"/>
                          </a:solidFill>
                          <a:effectLst/>
                          <a:latin typeface="Arial" charset="0"/>
                          <a:ea typeface="Times New Roman" charset="0"/>
                          <a:cs typeface="Arial" charset="0"/>
                        </a:rPr>
                        <a:t>y</a:t>
                      </a:r>
                      <a:r>
                        <a:rPr lang="en-US" sz="1200" b="1" dirty="0">
                          <a:solidFill>
                            <a:srgbClr val="000000"/>
                          </a:solidFill>
                          <a:effectLst/>
                          <a:latin typeface="Arial" charset="0"/>
                          <a:ea typeface="Times New Roman" charset="0"/>
                          <a:cs typeface="Arial" charset="0"/>
                        </a:rPr>
                        <a:t> (</a:t>
                      </a:r>
                      <a:r>
                        <a:rPr lang="en-US" sz="1200" b="1" dirty="0" err="1">
                          <a:solidFill>
                            <a:srgbClr val="000000"/>
                          </a:solidFill>
                          <a:effectLst/>
                          <a:latin typeface="Arial" charset="0"/>
                          <a:ea typeface="Times New Roman" charset="0"/>
                          <a:cs typeface="Arial" charset="0"/>
                        </a:rPr>
                        <a:t>kgf</a:t>
                      </a:r>
                      <a:r>
                        <a:rPr lang="en-US" sz="1200" b="1" dirty="0">
                          <a:solidFill>
                            <a:srgbClr val="000000"/>
                          </a:solidFill>
                          <a:effectLst/>
                          <a:latin typeface="Arial" charset="0"/>
                          <a:ea typeface="Times New Roman" charset="0"/>
                          <a:cs typeface="Arial" charset="0"/>
                        </a:rPr>
                        <a:t>/mm²)</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dirty="0" err="1">
                          <a:solidFill>
                            <a:srgbClr val="000000"/>
                          </a:solidFill>
                          <a:effectLst/>
                          <a:latin typeface="Arial" charset="0"/>
                          <a:ea typeface="Times New Roman" charset="0"/>
                          <a:cs typeface="Arial" charset="0"/>
                        </a:rPr>
                        <a:t>f</a:t>
                      </a:r>
                      <a:r>
                        <a:rPr lang="en-US" sz="1200" b="1" baseline="-25000" dirty="0" err="1">
                          <a:solidFill>
                            <a:srgbClr val="000000"/>
                          </a:solidFill>
                          <a:effectLst/>
                          <a:latin typeface="Arial" charset="0"/>
                          <a:ea typeface="Times New Roman" charset="0"/>
                          <a:cs typeface="Arial" charset="0"/>
                        </a:rPr>
                        <a:t>ys</a:t>
                      </a:r>
                      <a:r>
                        <a:rPr lang="en-US" sz="1200" b="1" dirty="0">
                          <a:solidFill>
                            <a:srgbClr val="000000"/>
                          </a:solidFill>
                          <a:effectLst/>
                          <a:latin typeface="Arial" charset="0"/>
                          <a:ea typeface="Times New Roman" charset="0"/>
                          <a:cs typeface="Arial" charset="0"/>
                        </a:rPr>
                        <a:t> (</a:t>
                      </a:r>
                      <a:r>
                        <a:rPr lang="en-US" sz="1200" b="1" dirty="0" err="1">
                          <a:solidFill>
                            <a:srgbClr val="000000"/>
                          </a:solidFill>
                          <a:effectLst/>
                          <a:latin typeface="Arial" charset="0"/>
                          <a:ea typeface="Times New Roman" charset="0"/>
                          <a:cs typeface="Arial" charset="0"/>
                        </a:rPr>
                        <a:t>kgf</a:t>
                      </a:r>
                      <a:r>
                        <a:rPr lang="en-US" sz="1200" b="1" dirty="0">
                          <a:solidFill>
                            <a:srgbClr val="000000"/>
                          </a:solidFill>
                          <a:effectLst/>
                          <a:latin typeface="Arial" charset="0"/>
                          <a:ea typeface="Times New Roman" charset="0"/>
                          <a:cs typeface="Arial" charset="0"/>
                        </a:rPr>
                        <a:t>/mm²)</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a:noFill/>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r>
              <a:tr h="198472">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2188.2</a:t>
                      </a:r>
                      <a:endParaRPr lang="en-US" sz="1200">
                        <a:solidFill>
                          <a:srgbClr val="000000"/>
                        </a:solidFill>
                        <a:effectLst/>
                        <a:latin typeface="Arial" charset="0"/>
                        <a:ea typeface="Times New Roman" charset="0"/>
                        <a:cs typeface="Times New Roman" charset="0"/>
                      </a:endParaRPr>
                    </a:p>
                  </a:txBody>
                  <a:tcPr marL="6350" marR="6350" marT="0" marB="0" anchor="ctr">
                    <a:lnL>
                      <a:noFill/>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dirty="0">
                          <a:solidFill>
                            <a:srgbClr val="000000"/>
                          </a:solidFill>
                          <a:effectLst/>
                          <a:latin typeface="Arial" charset="0"/>
                          <a:ea typeface="Times New Roman" charset="0"/>
                          <a:cs typeface="Arial" charset="0"/>
                        </a:rPr>
                        <a:t>2.1</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dirty="0">
                          <a:solidFill>
                            <a:srgbClr val="000000"/>
                          </a:solidFill>
                          <a:effectLst/>
                          <a:latin typeface="Arial" charset="0"/>
                          <a:ea typeface="Times New Roman" charset="0"/>
                          <a:cs typeface="Arial" charset="0"/>
                        </a:rPr>
                        <a:t>1</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42.18</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dirty="0">
                          <a:solidFill>
                            <a:srgbClr val="000000"/>
                          </a:solidFill>
                          <a:effectLst/>
                          <a:latin typeface="Arial" charset="0"/>
                          <a:ea typeface="Times New Roman" charset="0"/>
                          <a:cs typeface="Arial" charset="0"/>
                        </a:rPr>
                        <a:t>42.18</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a:noFill/>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r>
            </a:tbl>
          </a:graphicData>
        </a:graphic>
      </p:graphicFrame>
      <p:sp>
        <p:nvSpPr>
          <p:cNvPr id="31" name="Rectangle 30"/>
          <p:cNvSpPr/>
          <p:nvPr/>
        </p:nvSpPr>
        <p:spPr>
          <a:xfrm>
            <a:off x="8067285" y="2727773"/>
            <a:ext cx="2262158" cy="388696"/>
          </a:xfrm>
          <a:prstGeom prst="rect">
            <a:avLst/>
          </a:prstGeom>
        </p:spPr>
        <p:txBody>
          <a:bodyPr wrap="none">
            <a:spAutoFit/>
          </a:bodyPr>
          <a:lstStyle/>
          <a:p>
            <a:pPr algn="ctr">
              <a:lnSpc>
                <a:spcPct val="107000"/>
              </a:lnSpc>
              <a:spcAft>
                <a:spcPts val="0"/>
              </a:spcAft>
            </a:pPr>
            <a:r>
              <a:rPr lang="en-US" b="1" dirty="0">
                <a:solidFill>
                  <a:srgbClr val="000000"/>
                </a:solidFill>
                <a:latin typeface="Arial" charset="0"/>
                <a:ea typeface="Times New Roman" charset="0"/>
                <a:cs typeface="Arial" charset="0"/>
              </a:rPr>
              <a:t>Material Properties</a:t>
            </a:r>
            <a:endParaRPr lang="en-US" sz="1600" b="1" dirty="0">
              <a:solidFill>
                <a:srgbClr val="000000"/>
              </a:solidFill>
              <a:effectLst/>
              <a:latin typeface="Arial" charset="0"/>
              <a:ea typeface="Times New Roman" charset="0"/>
              <a:cs typeface="Times New Roman" charset="0"/>
            </a:endParaRPr>
          </a:p>
        </p:txBody>
      </p:sp>
      <p:graphicFrame>
        <p:nvGraphicFramePr>
          <p:cNvPr id="33" name="Table 32"/>
          <p:cNvGraphicFramePr>
            <a:graphicFrameLocks noGrp="1"/>
          </p:cNvGraphicFramePr>
          <p:nvPr>
            <p:extLst>
              <p:ext uri="{D42A27DB-BD31-4B8C-83A1-F6EECF244321}">
                <p14:modId xmlns:p14="http://schemas.microsoft.com/office/powerpoint/2010/main" val="860968525"/>
              </p:ext>
            </p:extLst>
          </p:nvPr>
        </p:nvGraphicFramePr>
        <p:xfrm>
          <a:off x="6895854" y="4167917"/>
          <a:ext cx="4585014" cy="391414"/>
        </p:xfrm>
        <a:graphic>
          <a:graphicData uri="http://schemas.openxmlformats.org/drawingml/2006/table">
            <a:tbl>
              <a:tblPr firstRow="1" firstCol="1" bandRow="1"/>
              <a:tblGrid>
                <a:gridCol w="540834"/>
                <a:gridCol w="374939"/>
                <a:gridCol w="638722"/>
                <a:gridCol w="950888"/>
                <a:gridCol w="605877"/>
                <a:gridCol w="638627"/>
                <a:gridCol w="835127"/>
              </a:tblGrid>
              <a:tr h="186690">
                <a:tc>
                  <a:txBody>
                    <a:bodyPr/>
                    <a:lstStyle/>
                    <a:p>
                      <a:pPr algn="ctr">
                        <a:lnSpc>
                          <a:spcPct val="107000"/>
                        </a:lnSpc>
                        <a:spcAft>
                          <a:spcPts val="0"/>
                        </a:spcAft>
                      </a:pPr>
                      <a:r>
                        <a:rPr lang="en-US" sz="1200" b="1" dirty="0">
                          <a:solidFill>
                            <a:srgbClr val="000000"/>
                          </a:solidFill>
                          <a:effectLst/>
                          <a:latin typeface="Arial" charset="0"/>
                          <a:ea typeface="Times New Roman" charset="0"/>
                          <a:cs typeface="Arial" charset="0"/>
                        </a:rPr>
                        <a:t>Φ</a:t>
                      </a:r>
                      <a:r>
                        <a:rPr lang="en-US" sz="1200" b="1" baseline="-25000" dirty="0">
                          <a:solidFill>
                            <a:srgbClr val="000000"/>
                          </a:solidFill>
                          <a:effectLst/>
                          <a:latin typeface="Arial" charset="0"/>
                          <a:ea typeface="Times New Roman" charset="0"/>
                          <a:cs typeface="Arial" charset="0"/>
                        </a:rPr>
                        <a:t>T</a:t>
                      </a:r>
                      <a:endParaRPr lang="en-US" sz="1200" b="1" dirty="0">
                        <a:solidFill>
                          <a:srgbClr val="000000"/>
                        </a:solidFill>
                        <a:effectLst/>
                        <a:latin typeface="Arial" charset="0"/>
                        <a:ea typeface="Times New Roman" charset="0"/>
                        <a:cs typeface="Times New Roman" charset="0"/>
                      </a:endParaRPr>
                    </a:p>
                  </a:txBody>
                  <a:tcPr marL="6350" marR="6350" marT="0" marB="0" anchor="ctr">
                    <a:lnL>
                      <a:noFill/>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dirty="0">
                          <a:solidFill>
                            <a:srgbClr val="000000"/>
                          </a:solidFill>
                          <a:effectLst/>
                          <a:latin typeface="Arial" charset="0"/>
                          <a:ea typeface="Times New Roman" charset="0"/>
                          <a:cs typeface="Arial" charset="0"/>
                        </a:rPr>
                        <a:t>Φ</a:t>
                      </a:r>
                      <a:r>
                        <a:rPr lang="en-US" sz="1200" b="1" baseline="-25000" dirty="0">
                          <a:solidFill>
                            <a:srgbClr val="000000"/>
                          </a:solidFill>
                          <a:effectLst/>
                          <a:latin typeface="Arial" charset="0"/>
                          <a:ea typeface="Times New Roman" charset="0"/>
                          <a:cs typeface="Arial" charset="0"/>
                        </a:rPr>
                        <a:t>C</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dirty="0" err="1">
                          <a:solidFill>
                            <a:srgbClr val="000000"/>
                          </a:solidFill>
                          <a:effectLst/>
                          <a:latin typeface="Arial" charset="0"/>
                          <a:ea typeface="Times New Roman" charset="0"/>
                          <a:cs typeface="Arial" charset="0"/>
                        </a:rPr>
                        <a:t>Φ</a:t>
                      </a:r>
                      <a:r>
                        <a:rPr lang="en-US" sz="1200" b="1" baseline="-25000" dirty="0" err="1">
                          <a:solidFill>
                            <a:srgbClr val="000000"/>
                          </a:solidFill>
                          <a:effectLst/>
                          <a:latin typeface="Arial" charset="0"/>
                          <a:ea typeface="Times New Roman" charset="0"/>
                          <a:cs typeface="Arial" charset="0"/>
                        </a:rPr>
                        <a:t>v</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dirty="0" err="1">
                          <a:solidFill>
                            <a:srgbClr val="000000"/>
                          </a:solidFill>
                          <a:effectLst/>
                          <a:latin typeface="Arial" charset="0"/>
                          <a:ea typeface="Times New Roman" charset="0"/>
                          <a:cs typeface="Arial" charset="0"/>
                        </a:rPr>
                        <a:t>Φ</a:t>
                      </a:r>
                      <a:r>
                        <a:rPr lang="en-US" sz="1200" b="1" baseline="-25000" dirty="0" err="1">
                          <a:solidFill>
                            <a:srgbClr val="000000"/>
                          </a:solidFill>
                          <a:effectLst/>
                          <a:latin typeface="Arial" charset="0"/>
                          <a:ea typeface="Times New Roman" charset="0"/>
                          <a:cs typeface="Arial" charset="0"/>
                        </a:rPr>
                        <a:t>v</a:t>
                      </a:r>
                      <a:r>
                        <a:rPr lang="en-US" sz="1200" b="1" dirty="0">
                          <a:solidFill>
                            <a:srgbClr val="000000"/>
                          </a:solidFill>
                          <a:effectLst/>
                          <a:latin typeface="Arial" charset="0"/>
                          <a:ea typeface="Times New Roman" charset="0"/>
                          <a:cs typeface="Arial" charset="0"/>
                        </a:rPr>
                        <a:t> (Seismic)</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dirty="0">
                          <a:solidFill>
                            <a:srgbClr val="000000"/>
                          </a:solidFill>
                          <a:effectLst/>
                          <a:latin typeface="Arial" charset="0"/>
                          <a:ea typeface="Times New Roman" charset="0"/>
                          <a:cs typeface="Arial" charset="0"/>
                        </a:rPr>
                        <a:t>IP</a:t>
                      </a:r>
                      <a:r>
                        <a:rPr lang="en-US" sz="1200" b="1" baseline="-25000" dirty="0">
                          <a:solidFill>
                            <a:srgbClr val="000000"/>
                          </a:solidFill>
                          <a:effectLst/>
                          <a:latin typeface="Arial" charset="0"/>
                          <a:ea typeface="Times New Roman" charset="0"/>
                          <a:cs typeface="Arial" charset="0"/>
                        </a:rPr>
                        <a:t>MAX</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dirty="0">
                          <a:solidFill>
                            <a:srgbClr val="000000"/>
                          </a:solidFill>
                          <a:effectLst/>
                          <a:latin typeface="Arial" charset="0"/>
                          <a:ea typeface="Times New Roman" charset="0"/>
                          <a:cs typeface="Arial" charset="0"/>
                        </a:rPr>
                        <a:t>IP</a:t>
                      </a:r>
                      <a:r>
                        <a:rPr lang="en-US" sz="1200" b="1" baseline="-25000" dirty="0">
                          <a:solidFill>
                            <a:srgbClr val="000000"/>
                          </a:solidFill>
                          <a:effectLst/>
                          <a:latin typeface="Arial" charset="0"/>
                          <a:ea typeface="Times New Roman" charset="0"/>
                          <a:cs typeface="Arial" charset="0"/>
                        </a:rPr>
                        <a:t>MIN</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dirty="0">
                          <a:solidFill>
                            <a:srgbClr val="000000"/>
                          </a:solidFill>
                          <a:effectLst/>
                          <a:latin typeface="Arial" charset="0"/>
                          <a:ea typeface="Times New Roman" charset="0"/>
                          <a:cs typeface="Arial" charset="0"/>
                        </a:rPr>
                        <a:t>P</a:t>
                      </a:r>
                      <a:r>
                        <a:rPr lang="en-US" sz="1200" b="1" baseline="-25000" dirty="0">
                          <a:solidFill>
                            <a:srgbClr val="000000"/>
                          </a:solidFill>
                          <a:effectLst/>
                          <a:latin typeface="Arial" charset="0"/>
                          <a:ea typeface="Times New Roman" charset="0"/>
                          <a:cs typeface="Arial" charset="0"/>
                        </a:rPr>
                        <a:t>MAX</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a:noFill/>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r>
              <a:tr h="146050">
                <a:tc>
                  <a:txBody>
                    <a:bodyPr/>
                    <a:lstStyle/>
                    <a:p>
                      <a:pPr algn="ctr">
                        <a:lnSpc>
                          <a:spcPct val="107000"/>
                        </a:lnSpc>
                        <a:spcAft>
                          <a:spcPts val="0"/>
                        </a:spcAft>
                      </a:pPr>
                      <a:r>
                        <a:rPr lang="en-US" sz="1200" dirty="0">
                          <a:solidFill>
                            <a:srgbClr val="000000"/>
                          </a:solidFill>
                          <a:effectLst/>
                          <a:latin typeface="Arial" charset="0"/>
                          <a:ea typeface="Times New Roman" charset="0"/>
                          <a:cs typeface="Arial" charset="0"/>
                        </a:rPr>
                        <a:t>0.9</a:t>
                      </a:r>
                      <a:endParaRPr lang="en-US" sz="1200" dirty="0">
                        <a:solidFill>
                          <a:srgbClr val="000000"/>
                        </a:solidFill>
                        <a:effectLst/>
                        <a:latin typeface="Arial" charset="0"/>
                        <a:ea typeface="Times New Roman" charset="0"/>
                        <a:cs typeface="Times New Roman" charset="0"/>
                      </a:endParaRPr>
                    </a:p>
                  </a:txBody>
                  <a:tcPr marL="6350" marR="6350" marT="0" marB="0" anchor="ctr">
                    <a:lnL>
                      <a:noFill/>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0.65</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0.75</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0.6</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0.04</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0.0025</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dirty="0">
                          <a:solidFill>
                            <a:srgbClr val="000000"/>
                          </a:solidFill>
                          <a:effectLst/>
                          <a:latin typeface="Arial" charset="0"/>
                          <a:ea typeface="Times New Roman" charset="0"/>
                          <a:cs typeface="Arial" charset="0"/>
                        </a:rPr>
                        <a:t>0.8</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a:noFill/>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r>
            </a:tbl>
          </a:graphicData>
        </a:graphic>
      </p:graphicFrame>
      <p:sp>
        <p:nvSpPr>
          <p:cNvPr id="34" name="Rectangle 33"/>
          <p:cNvSpPr/>
          <p:nvPr/>
        </p:nvSpPr>
        <p:spPr>
          <a:xfrm>
            <a:off x="8003340" y="3783904"/>
            <a:ext cx="2916183" cy="388696"/>
          </a:xfrm>
          <a:prstGeom prst="rect">
            <a:avLst/>
          </a:prstGeom>
        </p:spPr>
        <p:txBody>
          <a:bodyPr wrap="none">
            <a:spAutoFit/>
          </a:bodyPr>
          <a:lstStyle/>
          <a:p>
            <a:pPr algn="ctr">
              <a:lnSpc>
                <a:spcPct val="107000"/>
              </a:lnSpc>
              <a:spcAft>
                <a:spcPts val="0"/>
              </a:spcAft>
            </a:pPr>
            <a:r>
              <a:rPr lang="en-US" b="1">
                <a:solidFill>
                  <a:srgbClr val="000000"/>
                </a:solidFill>
                <a:latin typeface="Arial" charset="0"/>
                <a:ea typeface="Times New Roman" charset="0"/>
                <a:cs typeface="Arial" charset="0"/>
              </a:rPr>
              <a:t>Design Code Parameters</a:t>
            </a:r>
            <a:endParaRPr lang="en-US" sz="1600" b="1">
              <a:solidFill>
                <a:srgbClr val="000000"/>
              </a:solidFill>
              <a:effectLst/>
              <a:latin typeface="Arial" charset="0"/>
              <a:ea typeface="Times New Roman" charset="0"/>
              <a:cs typeface="Times New Roman" charset="0"/>
            </a:endParaRPr>
          </a:p>
        </p:txBody>
      </p:sp>
      <p:graphicFrame>
        <p:nvGraphicFramePr>
          <p:cNvPr id="36" name="Table 35"/>
          <p:cNvGraphicFramePr>
            <a:graphicFrameLocks noGrp="1"/>
          </p:cNvGraphicFramePr>
          <p:nvPr>
            <p:extLst>
              <p:ext uri="{D42A27DB-BD31-4B8C-83A1-F6EECF244321}">
                <p14:modId xmlns:p14="http://schemas.microsoft.com/office/powerpoint/2010/main" val="1013576633"/>
              </p:ext>
            </p:extLst>
          </p:nvPr>
        </p:nvGraphicFramePr>
        <p:xfrm>
          <a:off x="6614160" y="5046902"/>
          <a:ext cx="5313434" cy="794496"/>
        </p:xfrm>
        <a:graphic>
          <a:graphicData uri="http://schemas.openxmlformats.org/drawingml/2006/table">
            <a:tbl>
              <a:tblPr firstRow="1" firstCol="1" bandRow="1"/>
              <a:tblGrid>
                <a:gridCol w="821972"/>
                <a:gridCol w="408005"/>
                <a:gridCol w="578362"/>
                <a:gridCol w="578362"/>
                <a:gridCol w="683131"/>
                <a:gridCol w="683131"/>
                <a:gridCol w="620951"/>
                <a:gridCol w="939520"/>
              </a:tblGrid>
              <a:tr h="403082">
                <a:tc>
                  <a:txBody>
                    <a:bodyPr/>
                    <a:lstStyle/>
                    <a:p>
                      <a:pPr algn="ctr">
                        <a:lnSpc>
                          <a:spcPct val="107000"/>
                        </a:lnSpc>
                        <a:spcAft>
                          <a:spcPts val="0"/>
                        </a:spcAft>
                      </a:pPr>
                      <a:r>
                        <a:rPr lang="en-US" sz="1200" b="1" dirty="0">
                          <a:solidFill>
                            <a:srgbClr val="000000"/>
                          </a:solidFill>
                          <a:effectLst/>
                          <a:latin typeface="Arial" charset="0"/>
                          <a:ea typeface="Times New Roman" charset="0"/>
                          <a:cs typeface="Arial" charset="0"/>
                        </a:rPr>
                        <a:t>Station </a:t>
                      </a:r>
                      <a:endParaRPr lang="en-US" sz="1200" b="1" dirty="0">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dirty="0">
                          <a:solidFill>
                            <a:srgbClr val="000000"/>
                          </a:solidFill>
                          <a:effectLst/>
                          <a:latin typeface="Arial" charset="0"/>
                          <a:ea typeface="Times New Roman" charset="0"/>
                          <a:cs typeface="Arial" charset="0"/>
                        </a:rPr>
                        <a:t>Location</a:t>
                      </a:r>
                      <a:endParaRPr lang="en-US" sz="1200" b="1" dirty="0">
                        <a:solidFill>
                          <a:srgbClr val="000000"/>
                        </a:solidFill>
                        <a:effectLst/>
                        <a:latin typeface="Arial" charset="0"/>
                        <a:ea typeface="Times New Roman" charset="0"/>
                        <a:cs typeface="Times New Roman" charset="0"/>
                      </a:endParaRPr>
                    </a:p>
                  </a:txBody>
                  <a:tcPr marL="6350" marR="6350" marT="0" marB="0" anchor="ctr">
                    <a:lnL>
                      <a:noFill/>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dirty="0">
                          <a:solidFill>
                            <a:srgbClr val="000000"/>
                          </a:solidFill>
                          <a:effectLst/>
                          <a:latin typeface="Arial" charset="0"/>
                          <a:ea typeface="Times New Roman" charset="0"/>
                          <a:cs typeface="Arial" charset="0"/>
                        </a:rPr>
                        <a:t>ID </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dirty="0">
                          <a:solidFill>
                            <a:srgbClr val="000000"/>
                          </a:solidFill>
                          <a:effectLst/>
                          <a:latin typeface="Arial" charset="0"/>
                          <a:ea typeface="Times New Roman" charset="0"/>
                          <a:cs typeface="Arial" charset="0"/>
                        </a:rPr>
                        <a:t>Left X</a:t>
                      </a:r>
                      <a:r>
                        <a:rPr lang="en-US" sz="1200" b="1" baseline="-25000" dirty="0">
                          <a:solidFill>
                            <a:srgbClr val="000000"/>
                          </a:solidFill>
                          <a:effectLst/>
                          <a:latin typeface="Arial" charset="0"/>
                          <a:ea typeface="Times New Roman" charset="0"/>
                          <a:cs typeface="Arial" charset="0"/>
                        </a:rPr>
                        <a:t>1 </a:t>
                      </a:r>
                      <a:endParaRPr lang="en-US" sz="1200" b="1" dirty="0">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dirty="0">
                          <a:solidFill>
                            <a:srgbClr val="000000"/>
                          </a:solidFill>
                          <a:effectLst/>
                          <a:latin typeface="Arial" charset="0"/>
                          <a:ea typeface="Times New Roman" charset="0"/>
                          <a:cs typeface="Arial" charset="0"/>
                        </a:rPr>
                        <a:t>mm</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a:solidFill>
                            <a:srgbClr val="000000"/>
                          </a:solidFill>
                          <a:effectLst/>
                          <a:latin typeface="Arial" charset="0"/>
                          <a:ea typeface="Times New Roman" charset="0"/>
                          <a:cs typeface="Arial" charset="0"/>
                        </a:rPr>
                        <a:t>Left Y</a:t>
                      </a:r>
                      <a:r>
                        <a:rPr lang="en-US" sz="1200" b="1" baseline="-25000">
                          <a:solidFill>
                            <a:srgbClr val="000000"/>
                          </a:solidFill>
                          <a:effectLst/>
                          <a:latin typeface="Arial" charset="0"/>
                          <a:ea typeface="Times New Roman" charset="0"/>
                          <a:cs typeface="Arial" charset="0"/>
                        </a:rPr>
                        <a:t>1 </a:t>
                      </a:r>
                      <a:endParaRPr lang="en-US" sz="1200" b="1">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a:solidFill>
                            <a:srgbClr val="000000"/>
                          </a:solidFill>
                          <a:effectLst/>
                          <a:latin typeface="Arial" charset="0"/>
                          <a:ea typeface="Times New Roman" charset="0"/>
                          <a:cs typeface="Arial" charset="0"/>
                        </a:rPr>
                        <a:t>mm</a:t>
                      </a:r>
                      <a:endParaRPr lang="en-US" sz="1200" b="1">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a:solidFill>
                            <a:srgbClr val="000000"/>
                          </a:solidFill>
                          <a:effectLst/>
                          <a:latin typeface="Arial" charset="0"/>
                          <a:ea typeface="Times New Roman" charset="0"/>
                          <a:cs typeface="Arial" charset="0"/>
                        </a:rPr>
                        <a:t>Right X</a:t>
                      </a:r>
                      <a:r>
                        <a:rPr lang="en-US" sz="1200" b="1" baseline="-25000">
                          <a:solidFill>
                            <a:srgbClr val="000000"/>
                          </a:solidFill>
                          <a:effectLst/>
                          <a:latin typeface="Arial" charset="0"/>
                          <a:ea typeface="Times New Roman" charset="0"/>
                          <a:cs typeface="Arial" charset="0"/>
                        </a:rPr>
                        <a:t>2 </a:t>
                      </a:r>
                      <a:endParaRPr lang="en-US" sz="1200" b="1">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a:solidFill>
                            <a:srgbClr val="000000"/>
                          </a:solidFill>
                          <a:effectLst/>
                          <a:latin typeface="Arial" charset="0"/>
                          <a:ea typeface="Times New Roman" charset="0"/>
                          <a:cs typeface="Arial" charset="0"/>
                        </a:rPr>
                        <a:t>mm</a:t>
                      </a:r>
                      <a:endParaRPr lang="en-US" sz="1200" b="1">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a:solidFill>
                            <a:srgbClr val="000000"/>
                          </a:solidFill>
                          <a:effectLst/>
                          <a:latin typeface="Arial" charset="0"/>
                          <a:ea typeface="Times New Roman" charset="0"/>
                          <a:cs typeface="Arial" charset="0"/>
                        </a:rPr>
                        <a:t>Right Y</a:t>
                      </a:r>
                      <a:r>
                        <a:rPr lang="en-US" sz="1200" b="1" baseline="-25000">
                          <a:solidFill>
                            <a:srgbClr val="000000"/>
                          </a:solidFill>
                          <a:effectLst/>
                          <a:latin typeface="Arial" charset="0"/>
                          <a:ea typeface="Times New Roman" charset="0"/>
                          <a:cs typeface="Arial" charset="0"/>
                        </a:rPr>
                        <a:t>2 </a:t>
                      </a:r>
                      <a:endParaRPr lang="en-US" sz="1200" b="1">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a:solidFill>
                            <a:srgbClr val="000000"/>
                          </a:solidFill>
                          <a:effectLst/>
                          <a:latin typeface="Arial" charset="0"/>
                          <a:ea typeface="Times New Roman" charset="0"/>
                          <a:cs typeface="Arial" charset="0"/>
                        </a:rPr>
                        <a:t>mm</a:t>
                      </a:r>
                      <a:endParaRPr lang="en-US" sz="1200" b="1">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a:solidFill>
                            <a:srgbClr val="000000"/>
                          </a:solidFill>
                          <a:effectLst/>
                          <a:latin typeface="Arial" charset="0"/>
                          <a:ea typeface="Times New Roman" charset="0"/>
                          <a:cs typeface="Arial" charset="0"/>
                        </a:rPr>
                        <a:t>Length </a:t>
                      </a:r>
                      <a:endParaRPr lang="en-US" sz="1200" b="1">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a:solidFill>
                            <a:srgbClr val="000000"/>
                          </a:solidFill>
                          <a:effectLst/>
                          <a:latin typeface="Arial" charset="0"/>
                          <a:ea typeface="Times New Roman" charset="0"/>
                          <a:cs typeface="Arial" charset="0"/>
                        </a:rPr>
                        <a:t>mm</a:t>
                      </a:r>
                      <a:endParaRPr lang="en-US" sz="1200" b="1">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a:solidFill>
                            <a:srgbClr val="000000"/>
                          </a:solidFill>
                          <a:effectLst/>
                          <a:latin typeface="Arial" charset="0"/>
                          <a:ea typeface="Times New Roman" charset="0"/>
                          <a:cs typeface="Arial" charset="0"/>
                        </a:rPr>
                        <a:t>Thickness </a:t>
                      </a:r>
                      <a:endParaRPr lang="en-US" sz="1200" b="1">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a:solidFill>
                            <a:srgbClr val="000000"/>
                          </a:solidFill>
                          <a:effectLst/>
                          <a:latin typeface="Arial" charset="0"/>
                          <a:ea typeface="Times New Roman" charset="0"/>
                          <a:cs typeface="Arial" charset="0"/>
                        </a:rPr>
                        <a:t>mm</a:t>
                      </a:r>
                      <a:endParaRPr lang="en-US" sz="1200" b="1">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a:noFill/>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r>
              <a:tr h="181372">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Top</a:t>
                      </a:r>
                      <a:endParaRPr lang="en-US" sz="1200">
                        <a:solidFill>
                          <a:srgbClr val="000000"/>
                        </a:solidFill>
                        <a:effectLst/>
                        <a:latin typeface="Arial" charset="0"/>
                        <a:ea typeface="Times New Roman" charset="0"/>
                        <a:cs typeface="Times New Roman" charset="0"/>
                      </a:endParaRPr>
                    </a:p>
                  </a:txBody>
                  <a:tcPr marL="6350" marR="6350" marT="0" marB="0" anchor="ctr">
                    <a:lnL>
                      <a:noFill/>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Leg 1</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dirty="0">
                          <a:solidFill>
                            <a:srgbClr val="000000"/>
                          </a:solidFill>
                          <a:effectLst/>
                          <a:latin typeface="Arial" charset="0"/>
                          <a:ea typeface="Times New Roman" charset="0"/>
                          <a:cs typeface="Arial" charset="0"/>
                        </a:rPr>
                        <a:t>0</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dirty="0">
                          <a:solidFill>
                            <a:srgbClr val="000000"/>
                          </a:solidFill>
                          <a:effectLst/>
                          <a:latin typeface="Arial" charset="0"/>
                          <a:ea typeface="Times New Roman" charset="0"/>
                          <a:cs typeface="Arial" charset="0"/>
                        </a:rPr>
                        <a:t>11600</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0</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12400</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800</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250</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a:noFill/>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r>
              <a:tr h="181372">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Bottom</a:t>
                      </a:r>
                      <a:endParaRPr lang="en-US" sz="1200">
                        <a:solidFill>
                          <a:srgbClr val="000000"/>
                        </a:solidFill>
                        <a:effectLst/>
                        <a:latin typeface="Arial" charset="0"/>
                        <a:ea typeface="Times New Roman" charset="0"/>
                        <a:cs typeface="Times New Roman" charset="0"/>
                      </a:endParaRPr>
                    </a:p>
                  </a:txBody>
                  <a:tcPr marL="6350" marR="6350" marT="0" marB="0" anchor="ctr">
                    <a:lnL>
                      <a:noFill/>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Leg 1</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0</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dirty="0">
                          <a:solidFill>
                            <a:srgbClr val="000000"/>
                          </a:solidFill>
                          <a:effectLst/>
                          <a:latin typeface="Arial" charset="0"/>
                          <a:ea typeface="Times New Roman" charset="0"/>
                          <a:cs typeface="Arial" charset="0"/>
                        </a:rPr>
                        <a:t>11600</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dirty="0">
                          <a:solidFill>
                            <a:srgbClr val="000000"/>
                          </a:solidFill>
                          <a:effectLst/>
                          <a:latin typeface="Arial" charset="0"/>
                          <a:ea typeface="Times New Roman" charset="0"/>
                          <a:cs typeface="Arial" charset="0"/>
                        </a:rPr>
                        <a:t>0</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dirty="0">
                          <a:solidFill>
                            <a:srgbClr val="000000"/>
                          </a:solidFill>
                          <a:effectLst/>
                          <a:latin typeface="Arial" charset="0"/>
                          <a:ea typeface="Times New Roman" charset="0"/>
                          <a:cs typeface="Arial" charset="0"/>
                        </a:rPr>
                        <a:t>12400</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dirty="0">
                          <a:solidFill>
                            <a:srgbClr val="000000"/>
                          </a:solidFill>
                          <a:effectLst/>
                          <a:latin typeface="Arial" charset="0"/>
                          <a:ea typeface="Times New Roman" charset="0"/>
                          <a:cs typeface="Arial" charset="0"/>
                        </a:rPr>
                        <a:t>800</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dirty="0">
                          <a:solidFill>
                            <a:srgbClr val="000000"/>
                          </a:solidFill>
                          <a:effectLst/>
                          <a:latin typeface="Arial" charset="0"/>
                          <a:ea typeface="Times New Roman" charset="0"/>
                          <a:cs typeface="Arial" charset="0"/>
                        </a:rPr>
                        <a:t>250</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a:noFill/>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r>
            </a:tbl>
          </a:graphicData>
        </a:graphic>
      </p:graphicFrame>
      <p:sp>
        <p:nvSpPr>
          <p:cNvPr id="37" name="Rectangle 36"/>
          <p:cNvSpPr/>
          <p:nvPr/>
        </p:nvSpPr>
        <p:spPr>
          <a:xfrm>
            <a:off x="7004116" y="4608768"/>
            <a:ext cx="4685898" cy="388696"/>
          </a:xfrm>
          <a:prstGeom prst="rect">
            <a:avLst/>
          </a:prstGeom>
        </p:spPr>
        <p:txBody>
          <a:bodyPr wrap="none">
            <a:spAutoFit/>
          </a:bodyPr>
          <a:lstStyle/>
          <a:p>
            <a:pPr algn="ctr">
              <a:lnSpc>
                <a:spcPct val="107000"/>
              </a:lnSpc>
              <a:spcAft>
                <a:spcPts val="0"/>
              </a:spcAft>
            </a:pPr>
            <a:r>
              <a:rPr lang="en-US" b="1">
                <a:solidFill>
                  <a:srgbClr val="000000"/>
                </a:solidFill>
                <a:latin typeface="Arial" charset="0"/>
                <a:ea typeface="Times New Roman" charset="0"/>
                <a:cs typeface="Arial" charset="0"/>
              </a:rPr>
              <a:t>Pier Leg Location, Length and Thickness</a:t>
            </a:r>
            <a:endParaRPr lang="en-US" sz="1600" b="1">
              <a:solidFill>
                <a:srgbClr val="000000"/>
              </a:solidFill>
              <a:effectLst/>
              <a:latin typeface="Arial" charset="0"/>
              <a:ea typeface="Times New Roman" charset="0"/>
              <a:cs typeface="Times New Roman" charset="0"/>
            </a:endParaRPr>
          </a:p>
        </p:txBody>
      </p:sp>
      <p:sp>
        <p:nvSpPr>
          <p:cNvPr id="38"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39" name="3 Flecha a la derecha con muesca"/>
          <p:cNvSpPr/>
          <p:nvPr/>
        </p:nvSpPr>
        <p:spPr>
          <a:xfrm>
            <a:off x="7071525" y="6190611"/>
            <a:ext cx="1571230" cy="68311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6. RESTAURACIÓN  (MUROS DE CORTE)</a:t>
            </a:r>
            <a:endParaRPr lang="es-ES" sz="1000" b="1" dirty="0">
              <a:solidFill>
                <a:schemeClr val="tx1"/>
              </a:solidFill>
              <a:effectLst>
                <a:outerShdw blurRad="38100" dist="38100" dir="2700000" algn="tl">
                  <a:srgbClr val="000000">
                    <a:alpha val="43137"/>
                  </a:srgbClr>
                </a:outerShdw>
              </a:effectLst>
            </a:endParaRPr>
          </a:p>
        </p:txBody>
      </p:sp>
      <p:sp>
        <p:nvSpPr>
          <p:cNvPr id="40"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41"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42"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43"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44"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21"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14</a:t>
            </a:r>
            <a:r>
              <a:rPr lang="es-ES" sz="2400" dirty="0" smtClean="0">
                <a:ln>
                  <a:solidFill>
                    <a:schemeClr val="tx1"/>
                  </a:solidFill>
                </a:ln>
              </a:rPr>
              <a:t>6</a:t>
            </a:r>
            <a:endParaRPr lang="es-ES" sz="2400" dirty="0">
              <a:ln>
                <a:solidFill>
                  <a:schemeClr val="tx1"/>
                </a:solidFill>
              </a:ln>
            </a:endParaRPr>
          </a:p>
        </p:txBody>
      </p:sp>
    </p:spTree>
    <p:extLst>
      <p:ext uri="{BB962C8B-B14F-4D97-AF65-F5344CB8AC3E}">
        <p14:creationId xmlns:p14="http://schemas.microsoft.com/office/powerpoint/2010/main" val="147318020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sz="quarter" idx="4"/>
            <p:extLst>
              <p:ext uri="{D42A27DB-BD31-4B8C-83A1-F6EECF244321}">
                <p14:modId xmlns:p14="http://schemas.microsoft.com/office/powerpoint/2010/main" val="1629619156"/>
              </p:ext>
            </p:extLst>
          </p:nvPr>
        </p:nvGraphicFramePr>
        <p:xfrm>
          <a:off x="2895600" y="1065163"/>
          <a:ext cx="6653979" cy="1380855"/>
        </p:xfrm>
        <a:graphic>
          <a:graphicData uri="http://schemas.openxmlformats.org/drawingml/2006/table">
            <a:tbl>
              <a:tblPr firstRow="1" firstCol="1" bandRow="1"/>
              <a:tblGrid>
                <a:gridCol w="759042"/>
                <a:gridCol w="1015239"/>
                <a:gridCol w="900616"/>
                <a:gridCol w="939498"/>
                <a:gridCol w="670339"/>
                <a:gridCol w="618458"/>
                <a:gridCol w="583870"/>
                <a:gridCol w="583047"/>
                <a:gridCol w="583870"/>
              </a:tblGrid>
              <a:tr h="591795">
                <a:tc>
                  <a:txBody>
                    <a:bodyPr/>
                    <a:lstStyle/>
                    <a:p>
                      <a:pPr algn="ctr">
                        <a:lnSpc>
                          <a:spcPct val="107000"/>
                        </a:lnSpc>
                        <a:spcAft>
                          <a:spcPts val="0"/>
                        </a:spcAft>
                      </a:pPr>
                      <a:r>
                        <a:rPr lang="en-US" sz="1200" b="1">
                          <a:solidFill>
                            <a:srgbClr val="000000"/>
                          </a:solidFill>
                          <a:effectLst/>
                          <a:latin typeface="Arial" charset="0"/>
                          <a:ea typeface="Times New Roman" charset="0"/>
                          <a:cs typeface="Arial" charset="0"/>
                        </a:rPr>
                        <a:t>Station </a:t>
                      </a:r>
                      <a:endParaRPr lang="en-US" sz="1200" b="1">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a:solidFill>
                            <a:srgbClr val="000000"/>
                          </a:solidFill>
                          <a:effectLst/>
                          <a:latin typeface="Arial" charset="0"/>
                          <a:ea typeface="Times New Roman" charset="0"/>
                          <a:cs typeface="Arial" charset="0"/>
                        </a:rPr>
                        <a:t>Location</a:t>
                      </a:r>
                      <a:endParaRPr lang="en-US" sz="1200" b="1">
                        <a:solidFill>
                          <a:srgbClr val="000000"/>
                        </a:solidFill>
                        <a:effectLst/>
                        <a:latin typeface="Arial" charset="0"/>
                        <a:ea typeface="Times New Roman" charset="0"/>
                        <a:cs typeface="Times New Roman" charset="0"/>
                      </a:endParaRPr>
                    </a:p>
                  </a:txBody>
                  <a:tcPr marL="6350" marR="6350" marT="0" marB="0" anchor="ctr">
                    <a:lnL>
                      <a:noFill/>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dirty="0">
                          <a:solidFill>
                            <a:srgbClr val="000000"/>
                          </a:solidFill>
                          <a:effectLst/>
                          <a:latin typeface="Arial" charset="0"/>
                          <a:ea typeface="Times New Roman" charset="0"/>
                          <a:cs typeface="Arial" charset="0"/>
                        </a:rPr>
                        <a:t>Required </a:t>
                      </a:r>
                      <a:endParaRPr lang="en-US" sz="1200" b="1" dirty="0">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dirty="0">
                          <a:solidFill>
                            <a:srgbClr val="000000"/>
                          </a:solidFill>
                          <a:effectLst/>
                          <a:latin typeface="Arial" charset="0"/>
                          <a:ea typeface="Times New Roman" charset="0"/>
                          <a:cs typeface="Arial" charset="0"/>
                        </a:rPr>
                        <a:t>Rebar Area (mm²)</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a:solidFill>
                            <a:srgbClr val="000000"/>
                          </a:solidFill>
                          <a:effectLst/>
                          <a:latin typeface="Arial" charset="0"/>
                          <a:ea typeface="Times New Roman" charset="0"/>
                          <a:cs typeface="Arial" charset="0"/>
                        </a:rPr>
                        <a:t>Required </a:t>
                      </a:r>
                      <a:endParaRPr lang="en-US" sz="1200" b="1">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a:solidFill>
                            <a:srgbClr val="000000"/>
                          </a:solidFill>
                          <a:effectLst/>
                          <a:latin typeface="Arial" charset="0"/>
                          <a:ea typeface="Times New Roman" charset="0"/>
                          <a:cs typeface="Arial" charset="0"/>
                        </a:rPr>
                        <a:t>Reinf Ratio</a:t>
                      </a:r>
                      <a:endParaRPr lang="en-US" sz="1200" b="1">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a:solidFill>
                            <a:srgbClr val="000000"/>
                          </a:solidFill>
                          <a:effectLst/>
                          <a:latin typeface="Arial" charset="0"/>
                          <a:ea typeface="Times New Roman" charset="0"/>
                          <a:cs typeface="Arial" charset="0"/>
                        </a:rPr>
                        <a:t>Current </a:t>
                      </a:r>
                      <a:endParaRPr lang="en-US" sz="1200" b="1">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a:solidFill>
                            <a:srgbClr val="000000"/>
                          </a:solidFill>
                          <a:effectLst/>
                          <a:latin typeface="Arial" charset="0"/>
                          <a:ea typeface="Times New Roman" charset="0"/>
                          <a:cs typeface="Arial" charset="0"/>
                        </a:rPr>
                        <a:t>Reinf Ratio</a:t>
                      </a:r>
                      <a:endParaRPr lang="en-US" sz="1200" b="1">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a:solidFill>
                            <a:srgbClr val="000000"/>
                          </a:solidFill>
                          <a:effectLst/>
                          <a:latin typeface="Arial" charset="0"/>
                          <a:ea typeface="Times New Roman" charset="0"/>
                          <a:cs typeface="Arial" charset="0"/>
                        </a:rPr>
                        <a:t>Flexural </a:t>
                      </a:r>
                      <a:endParaRPr lang="en-US" sz="1200" b="1">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a:solidFill>
                            <a:srgbClr val="000000"/>
                          </a:solidFill>
                          <a:effectLst/>
                          <a:latin typeface="Arial" charset="0"/>
                          <a:ea typeface="Times New Roman" charset="0"/>
                          <a:cs typeface="Arial" charset="0"/>
                        </a:rPr>
                        <a:t>Combo</a:t>
                      </a:r>
                      <a:endParaRPr lang="en-US" sz="1200" b="1">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a:solidFill>
                            <a:srgbClr val="000000"/>
                          </a:solidFill>
                          <a:effectLst/>
                          <a:latin typeface="Arial" charset="0"/>
                          <a:ea typeface="Times New Roman" charset="0"/>
                          <a:cs typeface="Arial" charset="0"/>
                        </a:rPr>
                        <a:t>P</a:t>
                      </a:r>
                      <a:r>
                        <a:rPr lang="en-US" sz="1200" b="1" baseline="-25000">
                          <a:solidFill>
                            <a:srgbClr val="000000"/>
                          </a:solidFill>
                          <a:effectLst/>
                          <a:latin typeface="Arial" charset="0"/>
                          <a:ea typeface="Times New Roman" charset="0"/>
                          <a:cs typeface="Arial" charset="0"/>
                        </a:rPr>
                        <a:t>u </a:t>
                      </a:r>
                      <a:endParaRPr lang="en-US" sz="1200" b="1">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a:solidFill>
                            <a:srgbClr val="000000"/>
                          </a:solidFill>
                          <a:effectLst/>
                          <a:latin typeface="Arial" charset="0"/>
                          <a:ea typeface="Times New Roman" charset="0"/>
                          <a:cs typeface="Arial" charset="0"/>
                        </a:rPr>
                        <a:t>tonf</a:t>
                      </a:r>
                      <a:endParaRPr lang="en-US" sz="1200" b="1">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a:solidFill>
                            <a:srgbClr val="000000"/>
                          </a:solidFill>
                          <a:effectLst/>
                          <a:latin typeface="Arial" charset="0"/>
                          <a:ea typeface="Times New Roman" charset="0"/>
                          <a:cs typeface="Arial" charset="0"/>
                        </a:rPr>
                        <a:t>M</a:t>
                      </a:r>
                      <a:r>
                        <a:rPr lang="en-US" sz="1200" b="1" baseline="-25000">
                          <a:solidFill>
                            <a:srgbClr val="000000"/>
                          </a:solidFill>
                          <a:effectLst/>
                          <a:latin typeface="Arial" charset="0"/>
                          <a:ea typeface="Times New Roman" charset="0"/>
                          <a:cs typeface="Arial" charset="0"/>
                        </a:rPr>
                        <a:t>u2 </a:t>
                      </a:r>
                      <a:endParaRPr lang="en-US" sz="1200" b="1">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a:solidFill>
                            <a:srgbClr val="000000"/>
                          </a:solidFill>
                          <a:effectLst/>
                          <a:latin typeface="Arial" charset="0"/>
                          <a:ea typeface="Times New Roman" charset="0"/>
                          <a:cs typeface="Arial" charset="0"/>
                        </a:rPr>
                        <a:t>tonf-m</a:t>
                      </a:r>
                      <a:endParaRPr lang="en-US" sz="1200" b="1">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dirty="0">
                          <a:solidFill>
                            <a:srgbClr val="000000"/>
                          </a:solidFill>
                          <a:effectLst/>
                          <a:latin typeface="Arial" charset="0"/>
                          <a:ea typeface="Times New Roman" charset="0"/>
                          <a:cs typeface="Arial" charset="0"/>
                        </a:rPr>
                        <a:t>M</a:t>
                      </a:r>
                      <a:r>
                        <a:rPr lang="en-US" sz="1200" b="1" baseline="-25000" dirty="0">
                          <a:solidFill>
                            <a:srgbClr val="000000"/>
                          </a:solidFill>
                          <a:effectLst/>
                          <a:latin typeface="Arial" charset="0"/>
                          <a:ea typeface="Times New Roman" charset="0"/>
                          <a:cs typeface="Arial" charset="0"/>
                        </a:rPr>
                        <a:t>u3 </a:t>
                      </a:r>
                      <a:endParaRPr lang="en-US" sz="1200" b="1" dirty="0">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dirty="0" err="1">
                          <a:solidFill>
                            <a:srgbClr val="000000"/>
                          </a:solidFill>
                          <a:effectLst/>
                          <a:latin typeface="Arial" charset="0"/>
                          <a:ea typeface="Times New Roman" charset="0"/>
                          <a:cs typeface="Arial" charset="0"/>
                        </a:rPr>
                        <a:t>tonf</a:t>
                      </a:r>
                      <a:r>
                        <a:rPr lang="en-US" sz="1200" b="1" dirty="0">
                          <a:solidFill>
                            <a:srgbClr val="000000"/>
                          </a:solidFill>
                          <a:effectLst/>
                          <a:latin typeface="Arial" charset="0"/>
                          <a:ea typeface="Times New Roman" charset="0"/>
                          <a:cs typeface="Arial" charset="0"/>
                        </a:rPr>
                        <a:t>-m</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a:solidFill>
                            <a:srgbClr val="000000"/>
                          </a:solidFill>
                          <a:effectLst/>
                          <a:latin typeface="Arial" charset="0"/>
                          <a:ea typeface="Times New Roman" charset="0"/>
                          <a:cs typeface="Arial" charset="0"/>
                        </a:rPr>
                        <a:t>Pier A</a:t>
                      </a:r>
                      <a:r>
                        <a:rPr lang="en-US" sz="1200" b="1" baseline="-25000">
                          <a:solidFill>
                            <a:srgbClr val="000000"/>
                          </a:solidFill>
                          <a:effectLst/>
                          <a:latin typeface="Arial" charset="0"/>
                          <a:ea typeface="Times New Roman" charset="0"/>
                          <a:cs typeface="Arial" charset="0"/>
                        </a:rPr>
                        <a:t>g </a:t>
                      </a:r>
                      <a:endParaRPr lang="en-US" sz="1200" b="1">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a:solidFill>
                            <a:srgbClr val="000000"/>
                          </a:solidFill>
                          <a:effectLst/>
                          <a:latin typeface="Arial" charset="0"/>
                          <a:ea typeface="Times New Roman" charset="0"/>
                          <a:cs typeface="Arial" charset="0"/>
                        </a:rPr>
                        <a:t>mm²</a:t>
                      </a:r>
                      <a:endParaRPr lang="en-US" sz="1200" b="1">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a:noFill/>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r>
              <a:tr h="394530">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Top </a:t>
                      </a:r>
                      <a:endParaRPr lang="en-US" sz="1200">
                        <a:solidFill>
                          <a:srgbClr val="000000"/>
                        </a:solidFill>
                        <a:effectLst/>
                        <a:latin typeface="Arial" charset="0"/>
                        <a:ea typeface="Times New Roman" charset="0"/>
                        <a:cs typeface="Times New Roman" charset="0"/>
                      </a:endParaRPr>
                    </a:p>
                  </a:txBody>
                  <a:tcPr marL="6350" marR="6350" marT="0" marB="0" anchor="ctr">
                    <a:lnL>
                      <a:noFill/>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3059</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0.0153</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0.0031</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DWal9</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-92.0633</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-1.4489</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5.3295</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dirty="0">
                          <a:solidFill>
                            <a:srgbClr val="000000"/>
                          </a:solidFill>
                          <a:effectLst/>
                          <a:latin typeface="Arial" charset="0"/>
                          <a:ea typeface="Times New Roman" charset="0"/>
                          <a:cs typeface="Arial" charset="0"/>
                        </a:rPr>
                        <a:t>200000</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a:noFill/>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r>
              <a:tr h="394530">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Bottom </a:t>
                      </a:r>
                      <a:endParaRPr lang="en-US" sz="1200">
                        <a:solidFill>
                          <a:srgbClr val="000000"/>
                        </a:solidFill>
                        <a:effectLst/>
                        <a:latin typeface="Arial" charset="0"/>
                        <a:ea typeface="Times New Roman" charset="0"/>
                        <a:cs typeface="Times New Roman" charset="0"/>
                      </a:endParaRPr>
                    </a:p>
                  </a:txBody>
                  <a:tcPr marL="6350" marR="6350" marT="0" marB="0" anchor="ctr">
                    <a:lnL>
                      <a:noFill/>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3322</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0.0166</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0.0031</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DWal9</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-91.8711</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-2.4952</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dirty="0">
                          <a:solidFill>
                            <a:srgbClr val="000000"/>
                          </a:solidFill>
                          <a:effectLst/>
                          <a:latin typeface="Arial" charset="0"/>
                          <a:ea typeface="Times New Roman" charset="0"/>
                          <a:cs typeface="Arial" charset="0"/>
                        </a:rPr>
                        <a:t>2.2032</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dirty="0">
                          <a:solidFill>
                            <a:srgbClr val="000000"/>
                          </a:solidFill>
                          <a:effectLst/>
                          <a:latin typeface="Arial" charset="0"/>
                          <a:ea typeface="Times New Roman" charset="0"/>
                          <a:cs typeface="Arial" charset="0"/>
                        </a:rPr>
                        <a:t>200000</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a:noFill/>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r>
            </a:tbl>
          </a:graphicData>
        </a:graphic>
      </p:graphicFrame>
      <p:sp>
        <p:nvSpPr>
          <p:cNvPr id="9" name="TextBox 8"/>
          <p:cNvSpPr txBox="1"/>
          <p:nvPr/>
        </p:nvSpPr>
        <p:spPr>
          <a:xfrm>
            <a:off x="4634470" y="619738"/>
            <a:ext cx="3501856" cy="646331"/>
          </a:xfrm>
          <a:prstGeom prst="rect">
            <a:avLst/>
          </a:prstGeom>
          <a:noFill/>
        </p:spPr>
        <p:txBody>
          <a:bodyPr wrap="none" rtlCol="0">
            <a:spAutoFit/>
          </a:bodyPr>
          <a:lstStyle/>
          <a:p>
            <a:r>
              <a:rPr lang="en-US" b="1"/>
              <a:t>Flexural Design for P</a:t>
            </a:r>
            <a:r>
              <a:rPr lang="en-US" b="1" baseline="-25000"/>
              <a:t>u,</a:t>
            </a:r>
            <a:r>
              <a:rPr lang="en-US" b="1"/>
              <a:t> M</a:t>
            </a:r>
            <a:r>
              <a:rPr lang="en-US" b="1" baseline="-25000"/>
              <a:t>u2</a:t>
            </a:r>
            <a:r>
              <a:rPr lang="en-US" b="1"/>
              <a:t> and M</a:t>
            </a:r>
            <a:r>
              <a:rPr lang="en-US" b="1" baseline="-25000"/>
              <a:t>u3</a:t>
            </a:r>
            <a:endParaRPr lang="en-US" b="1"/>
          </a:p>
          <a:p>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635597991"/>
              </p:ext>
            </p:extLst>
          </p:nvPr>
        </p:nvGraphicFramePr>
        <p:xfrm>
          <a:off x="2895600" y="2857378"/>
          <a:ext cx="6653978" cy="983718"/>
        </p:xfrm>
        <a:graphic>
          <a:graphicData uri="http://schemas.openxmlformats.org/drawingml/2006/table">
            <a:tbl>
              <a:tblPr firstRow="1" firstCol="1" bandRow="1"/>
              <a:tblGrid>
                <a:gridCol w="773478"/>
                <a:gridCol w="542910"/>
                <a:gridCol w="805481"/>
                <a:gridCol w="998097"/>
                <a:gridCol w="745544"/>
                <a:gridCol w="708630"/>
                <a:gridCol w="630624"/>
                <a:gridCol w="724607"/>
                <a:gridCol w="724607"/>
              </a:tblGrid>
              <a:tr h="491860">
                <a:tc>
                  <a:txBody>
                    <a:bodyPr/>
                    <a:lstStyle/>
                    <a:p>
                      <a:pPr algn="ctr">
                        <a:lnSpc>
                          <a:spcPct val="100000"/>
                        </a:lnSpc>
                        <a:spcAft>
                          <a:spcPts val="0"/>
                        </a:spcAft>
                      </a:pPr>
                      <a:r>
                        <a:rPr lang="en-US" sz="1200" b="1" dirty="0">
                          <a:solidFill>
                            <a:srgbClr val="000000"/>
                          </a:solidFill>
                          <a:effectLst/>
                          <a:latin typeface="Arial" charset="0"/>
                          <a:ea typeface="Times New Roman" charset="0"/>
                          <a:cs typeface="Arial" charset="0"/>
                        </a:rPr>
                        <a:t>Station </a:t>
                      </a:r>
                      <a:endParaRPr lang="en-US" sz="1200" b="1" dirty="0">
                        <a:solidFill>
                          <a:srgbClr val="000000"/>
                        </a:solidFill>
                        <a:effectLst/>
                        <a:latin typeface="Arial" charset="0"/>
                        <a:ea typeface="Times New Roman" charset="0"/>
                        <a:cs typeface="Times New Roman" charset="0"/>
                      </a:endParaRPr>
                    </a:p>
                    <a:p>
                      <a:pPr algn="ctr">
                        <a:lnSpc>
                          <a:spcPct val="100000"/>
                        </a:lnSpc>
                        <a:spcAft>
                          <a:spcPts val="0"/>
                        </a:spcAft>
                      </a:pPr>
                      <a:r>
                        <a:rPr lang="en-US" sz="1200" b="1" dirty="0">
                          <a:solidFill>
                            <a:srgbClr val="000000"/>
                          </a:solidFill>
                          <a:effectLst/>
                          <a:latin typeface="Arial" charset="0"/>
                          <a:ea typeface="Times New Roman" charset="0"/>
                          <a:cs typeface="Arial" charset="0"/>
                        </a:rPr>
                        <a:t>Location</a:t>
                      </a:r>
                      <a:endParaRPr lang="en-US" sz="1200" b="1" dirty="0">
                        <a:solidFill>
                          <a:srgbClr val="000000"/>
                        </a:solidFill>
                        <a:effectLst/>
                        <a:latin typeface="Arial" charset="0"/>
                        <a:ea typeface="Times New Roman" charset="0"/>
                        <a:cs typeface="Times New Roman" charset="0"/>
                      </a:endParaRPr>
                    </a:p>
                  </a:txBody>
                  <a:tcPr marL="6350" marR="6350" marT="0" marB="0" anchor="ctr">
                    <a:lnL>
                      <a:noFill/>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1200" b="1" dirty="0">
                          <a:solidFill>
                            <a:srgbClr val="000000"/>
                          </a:solidFill>
                          <a:effectLst/>
                          <a:latin typeface="Arial" charset="0"/>
                          <a:ea typeface="Times New Roman" charset="0"/>
                          <a:cs typeface="Arial" charset="0"/>
                        </a:rPr>
                        <a:t>ID </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1200" b="1" dirty="0">
                          <a:solidFill>
                            <a:srgbClr val="000000"/>
                          </a:solidFill>
                          <a:effectLst/>
                          <a:latin typeface="Arial" charset="0"/>
                          <a:ea typeface="Times New Roman" charset="0"/>
                          <a:cs typeface="Arial" charset="0"/>
                        </a:rPr>
                        <a:t>Rebar </a:t>
                      </a:r>
                      <a:endParaRPr lang="en-US" sz="1200" b="1" dirty="0">
                        <a:solidFill>
                          <a:srgbClr val="000000"/>
                        </a:solidFill>
                        <a:effectLst/>
                        <a:latin typeface="Arial" charset="0"/>
                        <a:ea typeface="Times New Roman" charset="0"/>
                        <a:cs typeface="Times New Roman" charset="0"/>
                      </a:endParaRPr>
                    </a:p>
                    <a:p>
                      <a:pPr algn="ctr">
                        <a:lnSpc>
                          <a:spcPct val="100000"/>
                        </a:lnSpc>
                        <a:spcAft>
                          <a:spcPts val="0"/>
                        </a:spcAft>
                      </a:pPr>
                      <a:r>
                        <a:rPr lang="en-US" sz="1200" b="1" dirty="0">
                          <a:solidFill>
                            <a:srgbClr val="000000"/>
                          </a:solidFill>
                          <a:effectLst/>
                          <a:latin typeface="Arial" charset="0"/>
                          <a:ea typeface="Times New Roman" charset="0"/>
                          <a:cs typeface="Arial" charset="0"/>
                        </a:rPr>
                        <a:t>mm²/m</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1200" b="1" dirty="0">
                          <a:solidFill>
                            <a:srgbClr val="000000"/>
                          </a:solidFill>
                          <a:effectLst/>
                          <a:latin typeface="Arial" charset="0"/>
                          <a:ea typeface="Times New Roman" charset="0"/>
                          <a:cs typeface="Arial" charset="0"/>
                        </a:rPr>
                        <a:t>Shear Combo </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1200" b="1" dirty="0">
                          <a:solidFill>
                            <a:srgbClr val="000000"/>
                          </a:solidFill>
                          <a:effectLst/>
                          <a:latin typeface="Arial" charset="0"/>
                          <a:ea typeface="Times New Roman" charset="0"/>
                          <a:cs typeface="Arial" charset="0"/>
                        </a:rPr>
                        <a:t>P</a:t>
                      </a:r>
                      <a:r>
                        <a:rPr lang="en-US" sz="1200" b="1" baseline="-25000" dirty="0">
                          <a:solidFill>
                            <a:srgbClr val="000000"/>
                          </a:solidFill>
                          <a:effectLst/>
                          <a:latin typeface="Arial" charset="0"/>
                          <a:ea typeface="Times New Roman" charset="0"/>
                          <a:cs typeface="Arial" charset="0"/>
                        </a:rPr>
                        <a:t>u </a:t>
                      </a:r>
                      <a:endParaRPr lang="en-US" sz="1200" b="1" dirty="0">
                        <a:solidFill>
                          <a:srgbClr val="000000"/>
                        </a:solidFill>
                        <a:effectLst/>
                        <a:latin typeface="Arial" charset="0"/>
                        <a:ea typeface="Times New Roman" charset="0"/>
                        <a:cs typeface="Times New Roman" charset="0"/>
                      </a:endParaRPr>
                    </a:p>
                    <a:p>
                      <a:pPr algn="ctr">
                        <a:lnSpc>
                          <a:spcPct val="100000"/>
                        </a:lnSpc>
                        <a:spcAft>
                          <a:spcPts val="0"/>
                        </a:spcAft>
                      </a:pPr>
                      <a:r>
                        <a:rPr lang="en-US" sz="1200" b="1" dirty="0" err="1">
                          <a:solidFill>
                            <a:srgbClr val="000000"/>
                          </a:solidFill>
                          <a:effectLst/>
                          <a:latin typeface="Arial" charset="0"/>
                          <a:ea typeface="Times New Roman" charset="0"/>
                          <a:cs typeface="Arial" charset="0"/>
                        </a:rPr>
                        <a:t>tonf</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1200" b="1" dirty="0">
                          <a:solidFill>
                            <a:srgbClr val="000000"/>
                          </a:solidFill>
                          <a:effectLst/>
                          <a:latin typeface="Arial" charset="0"/>
                          <a:ea typeface="Times New Roman" charset="0"/>
                          <a:cs typeface="Arial" charset="0"/>
                        </a:rPr>
                        <a:t>M</a:t>
                      </a:r>
                      <a:r>
                        <a:rPr lang="en-US" sz="1200" b="1" baseline="-25000" dirty="0">
                          <a:solidFill>
                            <a:srgbClr val="000000"/>
                          </a:solidFill>
                          <a:effectLst/>
                          <a:latin typeface="Arial" charset="0"/>
                          <a:ea typeface="Times New Roman" charset="0"/>
                          <a:cs typeface="Arial" charset="0"/>
                        </a:rPr>
                        <a:t>u </a:t>
                      </a:r>
                      <a:endParaRPr lang="en-US" sz="1200" b="1" dirty="0">
                        <a:solidFill>
                          <a:srgbClr val="000000"/>
                        </a:solidFill>
                        <a:effectLst/>
                        <a:latin typeface="Arial" charset="0"/>
                        <a:ea typeface="Times New Roman" charset="0"/>
                        <a:cs typeface="Times New Roman" charset="0"/>
                      </a:endParaRPr>
                    </a:p>
                    <a:p>
                      <a:pPr algn="ctr">
                        <a:lnSpc>
                          <a:spcPct val="100000"/>
                        </a:lnSpc>
                        <a:spcAft>
                          <a:spcPts val="0"/>
                        </a:spcAft>
                      </a:pPr>
                      <a:r>
                        <a:rPr lang="en-US" sz="1200" b="1" dirty="0" err="1">
                          <a:solidFill>
                            <a:srgbClr val="000000"/>
                          </a:solidFill>
                          <a:effectLst/>
                          <a:latin typeface="Arial" charset="0"/>
                          <a:ea typeface="Times New Roman" charset="0"/>
                          <a:cs typeface="Arial" charset="0"/>
                        </a:rPr>
                        <a:t>tonf</a:t>
                      </a:r>
                      <a:r>
                        <a:rPr lang="en-US" sz="1200" b="1" dirty="0">
                          <a:solidFill>
                            <a:srgbClr val="000000"/>
                          </a:solidFill>
                          <a:effectLst/>
                          <a:latin typeface="Arial" charset="0"/>
                          <a:ea typeface="Times New Roman" charset="0"/>
                          <a:cs typeface="Arial" charset="0"/>
                        </a:rPr>
                        <a:t>-m</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1200" b="1" dirty="0">
                          <a:solidFill>
                            <a:srgbClr val="000000"/>
                          </a:solidFill>
                          <a:effectLst/>
                          <a:latin typeface="Arial" charset="0"/>
                          <a:ea typeface="Times New Roman" charset="0"/>
                          <a:cs typeface="Arial" charset="0"/>
                        </a:rPr>
                        <a:t>V</a:t>
                      </a:r>
                      <a:r>
                        <a:rPr lang="en-US" sz="1200" b="1" baseline="-25000" dirty="0">
                          <a:solidFill>
                            <a:srgbClr val="000000"/>
                          </a:solidFill>
                          <a:effectLst/>
                          <a:latin typeface="Arial" charset="0"/>
                          <a:ea typeface="Times New Roman" charset="0"/>
                          <a:cs typeface="Arial" charset="0"/>
                        </a:rPr>
                        <a:t>u </a:t>
                      </a:r>
                      <a:endParaRPr lang="en-US" sz="1200" b="1" dirty="0">
                        <a:solidFill>
                          <a:srgbClr val="000000"/>
                        </a:solidFill>
                        <a:effectLst/>
                        <a:latin typeface="Arial" charset="0"/>
                        <a:ea typeface="Times New Roman" charset="0"/>
                        <a:cs typeface="Times New Roman" charset="0"/>
                      </a:endParaRPr>
                    </a:p>
                    <a:p>
                      <a:pPr algn="ctr">
                        <a:lnSpc>
                          <a:spcPct val="100000"/>
                        </a:lnSpc>
                        <a:spcAft>
                          <a:spcPts val="0"/>
                        </a:spcAft>
                      </a:pPr>
                      <a:r>
                        <a:rPr lang="en-US" sz="1200" b="1" dirty="0" err="1">
                          <a:solidFill>
                            <a:srgbClr val="000000"/>
                          </a:solidFill>
                          <a:effectLst/>
                          <a:latin typeface="Arial" charset="0"/>
                          <a:ea typeface="Times New Roman" charset="0"/>
                          <a:cs typeface="Arial" charset="0"/>
                        </a:rPr>
                        <a:t>tonf</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1200" b="1">
                          <a:solidFill>
                            <a:srgbClr val="000000"/>
                          </a:solidFill>
                          <a:effectLst/>
                          <a:latin typeface="Arial" charset="0"/>
                          <a:ea typeface="Times New Roman" charset="0"/>
                          <a:cs typeface="Arial" charset="0"/>
                        </a:rPr>
                        <a:t>ΦV</a:t>
                      </a:r>
                      <a:r>
                        <a:rPr lang="en-US" sz="1200" b="1" baseline="-25000">
                          <a:solidFill>
                            <a:srgbClr val="000000"/>
                          </a:solidFill>
                          <a:effectLst/>
                          <a:latin typeface="Arial" charset="0"/>
                          <a:ea typeface="Times New Roman" charset="0"/>
                          <a:cs typeface="Arial" charset="0"/>
                        </a:rPr>
                        <a:t>c </a:t>
                      </a:r>
                      <a:endParaRPr lang="en-US" sz="1200" b="1">
                        <a:solidFill>
                          <a:srgbClr val="000000"/>
                        </a:solidFill>
                        <a:effectLst/>
                        <a:latin typeface="Arial" charset="0"/>
                        <a:ea typeface="Times New Roman" charset="0"/>
                        <a:cs typeface="Times New Roman" charset="0"/>
                      </a:endParaRPr>
                    </a:p>
                    <a:p>
                      <a:pPr algn="ctr">
                        <a:lnSpc>
                          <a:spcPct val="100000"/>
                        </a:lnSpc>
                        <a:spcAft>
                          <a:spcPts val="0"/>
                        </a:spcAft>
                      </a:pPr>
                      <a:r>
                        <a:rPr lang="en-US" sz="1200" b="1">
                          <a:solidFill>
                            <a:srgbClr val="000000"/>
                          </a:solidFill>
                          <a:effectLst/>
                          <a:latin typeface="Arial" charset="0"/>
                          <a:ea typeface="Times New Roman" charset="0"/>
                          <a:cs typeface="Arial" charset="0"/>
                        </a:rPr>
                        <a:t>tonf</a:t>
                      </a:r>
                      <a:endParaRPr lang="en-US" sz="1200" b="1">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1200" b="1" dirty="0" err="1">
                          <a:solidFill>
                            <a:srgbClr val="000000"/>
                          </a:solidFill>
                          <a:effectLst/>
                          <a:latin typeface="Arial" charset="0"/>
                          <a:ea typeface="Times New Roman" charset="0"/>
                          <a:cs typeface="Arial" charset="0"/>
                        </a:rPr>
                        <a:t>ΦV</a:t>
                      </a:r>
                      <a:r>
                        <a:rPr lang="en-US" sz="1200" b="1" baseline="-25000" dirty="0" err="1">
                          <a:solidFill>
                            <a:srgbClr val="000000"/>
                          </a:solidFill>
                          <a:effectLst/>
                          <a:latin typeface="Arial" charset="0"/>
                          <a:ea typeface="Times New Roman" charset="0"/>
                          <a:cs typeface="Arial" charset="0"/>
                        </a:rPr>
                        <a:t>n</a:t>
                      </a:r>
                      <a:r>
                        <a:rPr lang="en-US" sz="1200" b="1" baseline="-25000" dirty="0">
                          <a:solidFill>
                            <a:srgbClr val="000000"/>
                          </a:solidFill>
                          <a:effectLst/>
                          <a:latin typeface="Arial" charset="0"/>
                          <a:ea typeface="Times New Roman" charset="0"/>
                          <a:cs typeface="Arial" charset="0"/>
                        </a:rPr>
                        <a:t> </a:t>
                      </a:r>
                      <a:endParaRPr lang="en-US" sz="1200" b="1" dirty="0">
                        <a:solidFill>
                          <a:srgbClr val="000000"/>
                        </a:solidFill>
                        <a:effectLst/>
                        <a:latin typeface="Arial" charset="0"/>
                        <a:ea typeface="Times New Roman" charset="0"/>
                        <a:cs typeface="Times New Roman" charset="0"/>
                      </a:endParaRPr>
                    </a:p>
                    <a:p>
                      <a:pPr algn="ctr">
                        <a:lnSpc>
                          <a:spcPct val="100000"/>
                        </a:lnSpc>
                        <a:spcAft>
                          <a:spcPts val="0"/>
                        </a:spcAft>
                      </a:pPr>
                      <a:r>
                        <a:rPr lang="en-US" sz="1200" b="1" dirty="0" err="1">
                          <a:solidFill>
                            <a:srgbClr val="000000"/>
                          </a:solidFill>
                          <a:effectLst/>
                          <a:latin typeface="Arial" charset="0"/>
                          <a:ea typeface="Times New Roman" charset="0"/>
                          <a:cs typeface="Arial" charset="0"/>
                        </a:rPr>
                        <a:t>tonf</a:t>
                      </a:r>
                      <a:endParaRPr lang="en-US" sz="1200" b="1"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a:noFill/>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r>
              <a:tr h="245929">
                <a:tc>
                  <a:txBody>
                    <a:bodyPr/>
                    <a:lstStyle/>
                    <a:p>
                      <a:pPr algn="ctr">
                        <a:lnSpc>
                          <a:spcPct val="100000"/>
                        </a:lnSpc>
                        <a:spcAft>
                          <a:spcPts val="0"/>
                        </a:spcAft>
                      </a:pPr>
                      <a:r>
                        <a:rPr lang="en-US" sz="1200">
                          <a:solidFill>
                            <a:srgbClr val="000000"/>
                          </a:solidFill>
                          <a:effectLst/>
                          <a:latin typeface="Arial" charset="0"/>
                          <a:ea typeface="Times New Roman" charset="0"/>
                          <a:cs typeface="Arial" charset="0"/>
                        </a:rPr>
                        <a:t>Top</a:t>
                      </a:r>
                      <a:endParaRPr lang="en-US" sz="1200">
                        <a:solidFill>
                          <a:srgbClr val="000000"/>
                        </a:solidFill>
                        <a:effectLst/>
                        <a:latin typeface="Arial" charset="0"/>
                        <a:ea typeface="Times New Roman" charset="0"/>
                        <a:cs typeface="Times New Roman" charset="0"/>
                      </a:endParaRPr>
                    </a:p>
                  </a:txBody>
                  <a:tcPr marL="6350" marR="6350" marT="0" marB="0" anchor="ctr">
                    <a:lnL>
                      <a:noFill/>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1200">
                          <a:solidFill>
                            <a:srgbClr val="000000"/>
                          </a:solidFill>
                          <a:effectLst/>
                          <a:latin typeface="Arial" charset="0"/>
                          <a:ea typeface="Times New Roman" charset="0"/>
                          <a:cs typeface="Arial" charset="0"/>
                        </a:rPr>
                        <a:t>Leg 1</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1200">
                          <a:solidFill>
                            <a:srgbClr val="000000"/>
                          </a:solidFill>
                          <a:effectLst/>
                          <a:latin typeface="Arial" charset="0"/>
                          <a:ea typeface="Times New Roman" charset="0"/>
                          <a:cs typeface="Arial" charset="0"/>
                        </a:rPr>
                        <a:t>625</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1200">
                          <a:solidFill>
                            <a:srgbClr val="000000"/>
                          </a:solidFill>
                          <a:effectLst/>
                          <a:latin typeface="Arial" charset="0"/>
                          <a:ea typeface="Times New Roman" charset="0"/>
                          <a:cs typeface="Arial" charset="0"/>
                        </a:rPr>
                        <a:t>DWal6</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1200">
                          <a:solidFill>
                            <a:srgbClr val="000000"/>
                          </a:solidFill>
                          <a:effectLst/>
                          <a:latin typeface="Arial" charset="0"/>
                          <a:ea typeface="Times New Roman" charset="0"/>
                          <a:cs typeface="Arial" charset="0"/>
                        </a:rPr>
                        <a:t>120.0373</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1200">
                          <a:solidFill>
                            <a:srgbClr val="000000"/>
                          </a:solidFill>
                          <a:effectLst/>
                          <a:latin typeface="Arial" charset="0"/>
                          <a:ea typeface="Times New Roman" charset="0"/>
                          <a:cs typeface="Arial" charset="0"/>
                        </a:rPr>
                        <a:t>-5.5218</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1200" dirty="0">
                          <a:solidFill>
                            <a:srgbClr val="000000"/>
                          </a:solidFill>
                          <a:effectLst/>
                          <a:latin typeface="Arial" charset="0"/>
                          <a:ea typeface="Times New Roman" charset="0"/>
                          <a:cs typeface="Arial" charset="0"/>
                        </a:rPr>
                        <a:t>8.2495</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1200" dirty="0">
                          <a:solidFill>
                            <a:srgbClr val="000000"/>
                          </a:solidFill>
                          <a:effectLst/>
                          <a:latin typeface="Arial" charset="0"/>
                          <a:ea typeface="Times New Roman" charset="0"/>
                          <a:cs typeface="Arial" charset="0"/>
                        </a:rPr>
                        <a:t>13.8328</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1200" dirty="0">
                          <a:solidFill>
                            <a:srgbClr val="000000"/>
                          </a:solidFill>
                          <a:effectLst/>
                          <a:latin typeface="Arial" charset="0"/>
                          <a:ea typeface="Times New Roman" charset="0"/>
                          <a:cs typeface="Arial" charset="0"/>
                        </a:rPr>
                        <a:t>26.4881</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a:noFill/>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r>
              <a:tr h="245929">
                <a:tc>
                  <a:txBody>
                    <a:bodyPr/>
                    <a:lstStyle/>
                    <a:p>
                      <a:pPr algn="ctr">
                        <a:lnSpc>
                          <a:spcPct val="100000"/>
                        </a:lnSpc>
                        <a:spcAft>
                          <a:spcPts val="0"/>
                        </a:spcAft>
                      </a:pPr>
                      <a:r>
                        <a:rPr lang="en-US" sz="1200">
                          <a:solidFill>
                            <a:srgbClr val="000000"/>
                          </a:solidFill>
                          <a:effectLst/>
                          <a:latin typeface="Arial" charset="0"/>
                          <a:ea typeface="Times New Roman" charset="0"/>
                          <a:cs typeface="Arial" charset="0"/>
                        </a:rPr>
                        <a:t>Bottom</a:t>
                      </a:r>
                      <a:endParaRPr lang="en-US" sz="1200">
                        <a:solidFill>
                          <a:srgbClr val="000000"/>
                        </a:solidFill>
                        <a:effectLst/>
                        <a:latin typeface="Arial" charset="0"/>
                        <a:ea typeface="Times New Roman" charset="0"/>
                        <a:cs typeface="Times New Roman" charset="0"/>
                      </a:endParaRPr>
                    </a:p>
                  </a:txBody>
                  <a:tcPr marL="6350" marR="6350" marT="0" marB="0" anchor="ctr">
                    <a:lnL>
                      <a:noFill/>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1200">
                          <a:solidFill>
                            <a:srgbClr val="000000"/>
                          </a:solidFill>
                          <a:effectLst/>
                          <a:latin typeface="Arial" charset="0"/>
                          <a:ea typeface="Times New Roman" charset="0"/>
                          <a:cs typeface="Arial" charset="0"/>
                        </a:rPr>
                        <a:t>Leg 1</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1200">
                          <a:solidFill>
                            <a:srgbClr val="000000"/>
                          </a:solidFill>
                          <a:effectLst/>
                          <a:latin typeface="Arial" charset="0"/>
                          <a:ea typeface="Times New Roman" charset="0"/>
                          <a:cs typeface="Arial" charset="0"/>
                        </a:rPr>
                        <a:t>625</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1200">
                          <a:solidFill>
                            <a:srgbClr val="000000"/>
                          </a:solidFill>
                          <a:effectLst/>
                          <a:latin typeface="Arial" charset="0"/>
                          <a:ea typeface="Times New Roman" charset="0"/>
                          <a:cs typeface="Arial" charset="0"/>
                        </a:rPr>
                        <a:t>DWal6</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1200">
                          <a:solidFill>
                            <a:srgbClr val="000000"/>
                          </a:solidFill>
                          <a:effectLst/>
                          <a:latin typeface="Arial" charset="0"/>
                          <a:ea typeface="Times New Roman" charset="0"/>
                          <a:cs typeface="Arial" charset="0"/>
                        </a:rPr>
                        <a:t>120.3496</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1200">
                          <a:solidFill>
                            <a:srgbClr val="000000"/>
                          </a:solidFill>
                          <a:effectLst/>
                          <a:latin typeface="Arial" charset="0"/>
                          <a:ea typeface="Times New Roman" charset="0"/>
                          <a:cs typeface="Arial" charset="0"/>
                        </a:rPr>
                        <a:t>-1.3972</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1200">
                          <a:solidFill>
                            <a:srgbClr val="000000"/>
                          </a:solidFill>
                          <a:effectLst/>
                          <a:latin typeface="Arial" charset="0"/>
                          <a:ea typeface="Times New Roman" charset="0"/>
                          <a:cs typeface="Arial" charset="0"/>
                        </a:rPr>
                        <a:t>8.2495</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1200" dirty="0">
                          <a:solidFill>
                            <a:srgbClr val="000000"/>
                          </a:solidFill>
                          <a:effectLst/>
                          <a:latin typeface="Arial" charset="0"/>
                          <a:ea typeface="Times New Roman" charset="0"/>
                          <a:cs typeface="Arial" charset="0"/>
                        </a:rPr>
                        <a:t>13.8328</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1200" dirty="0">
                          <a:solidFill>
                            <a:srgbClr val="000000"/>
                          </a:solidFill>
                          <a:effectLst/>
                          <a:latin typeface="Arial" charset="0"/>
                          <a:ea typeface="Times New Roman" charset="0"/>
                          <a:cs typeface="Arial" charset="0"/>
                        </a:rPr>
                        <a:t>26.4881</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a:noFill/>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r>
            </a:tbl>
          </a:graphicData>
        </a:graphic>
      </p:graphicFrame>
      <p:sp>
        <p:nvSpPr>
          <p:cNvPr id="12" name="Rectangle 11"/>
          <p:cNvSpPr/>
          <p:nvPr/>
        </p:nvSpPr>
        <p:spPr>
          <a:xfrm>
            <a:off x="5297110" y="2507148"/>
            <a:ext cx="1719698" cy="388696"/>
          </a:xfrm>
          <a:prstGeom prst="rect">
            <a:avLst/>
          </a:prstGeom>
        </p:spPr>
        <p:txBody>
          <a:bodyPr wrap="square">
            <a:spAutoFit/>
          </a:bodyPr>
          <a:lstStyle/>
          <a:p>
            <a:pPr algn="ctr">
              <a:lnSpc>
                <a:spcPct val="107000"/>
              </a:lnSpc>
              <a:spcAft>
                <a:spcPts val="0"/>
              </a:spcAft>
            </a:pPr>
            <a:r>
              <a:rPr lang="en-US" b="1" dirty="0">
                <a:solidFill>
                  <a:srgbClr val="000000"/>
                </a:solidFill>
                <a:latin typeface="Arial" charset="0"/>
                <a:ea typeface="Times New Roman" charset="0"/>
                <a:cs typeface="Arial" charset="0"/>
              </a:rPr>
              <a:t>Shear Design</a:t>
            </a:r>
            <a:endParaRPr lang="en-US" sz="1600" b="1" dirty="0">
              <a:solidFill>
                <a:srgbClr val="000000"/>
              </a:solidFill>
              <a:effectLst/>
              <a:latin typeface="Arial" charset="0"/>
              <a:ea typeface="Times New Roman" charset="0"/>
              <a:cs typeface="Times New Roman" charset="0"/>
            </a:endParaRPr>
          </a:p>
        </p:txBody>
      </p:sp>
      <p:sp>
        <p:nvSpPr>
          <p:cNvPr id="15" name="Rectangle 14"/>
          <p:cNvSpPr/>
          <p:nvPr/>
        </p:nvSpPr>
        <p:spPr>
          <a:xfrm>
            <a:off x="3429289" y="3924817"/>
            <a:ext cx="5455340" cy="388696"/>
          </a:xfrm>
          <a:prstGeom prst="rect">
            <a:avLst/>
          </a:prstGeom>
        </p:spPr>
        <p:txBody>
          <a:bodyPr wrap="none">
            <a:spAutoFit/>
          </a:bodyPr>
          <a:lstStyle/>
          <a:p>
            <a:pPr algn="ctr">
              <a:lnSpc>
                <a:spcPct val="107000"/>
              </a:lnSpc>
              <a:spcAft>
                <a:spcPts val="0"/>
              </a:spcAft>
            </a:pPr>
            <a:r>
              <a:rPr lang="en-US" b="1">
                <a:solidFill>
                  <a:srgbClr val="000000"/>
                </a:solidFill>
                <a:latin typeface="Arial" charset="0"/>
                <a:ea typeface="Times New Roman" charset="0"/>
                <a:cs typeface="Arial" charset="0"/>
              </a:rPr>
              <a:t>Boundary Element Check (ACI 21.9.6.3, 21.9.6.4)</a:t>
            </a:r>
            <a:endParaRPr lang="en-US" sz="1600" b="1">
              <a:solidFill>
                <a:srgbClr val="000000"/>
              </a:solidFill>
              <a:effectLst/>
              <a:latin typeface="Arial" charset="0"/>
              <a:ea typeface="Times New Roman" charset="0"/>
              <a:cs typeface="Times New Roman"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943355013"/>
              </p:ext>
            </p:extLst>
          </p:nvPr>
        </p:nvGraphicFramePr>
        <p:xfrm>
          <a:off x="2247899" y="4397234"/>
          <a:ext cx="7818120" cy="1806679"/>
        </p:xfrm>
        <a:graphic>
          <a:graphicData uri="http://schemas.openxmlformats.org/drawingml/2006/table">
            <a:tbl>
              <a:tblPr firstRow="1" firstCol="1" bandRow="1"/>
              <a:tblGrid>
                <a:gridCol w="933246"/>
                <a:gridCol w="581076"/>
                <a:gridCol w="761287"/>
                <a:gridCol w="911508"/>
                <a:gridCol w="827594"/>
                <a:gridCol w="809985"/>
                <a:gridCol w="809985"/>
                <a:gridCol w="792377"/>
                <a:gridCol w="754002"/>
                <a:gridCol w="637060"/>
              </a:tblGrid>
              <a:tr h="322580">
                <a:tc>
                  <a:txBody>
                    <a:bodyPr/>
                    <a:lstStyle/>
                    <a:p>
                      <a:pPr algn="ctr">
                        <a:lnSpc>
                          <a:spcPct val="107000"/>
                        </a:lnSpc>
                        <a:spcAft>
                          <a:spcPts val="0"/>
                        </a:spcAft>
                      </a:pPr>
                      <a:r>
                        <a:rPr lang="en-US" sz="1200" b="1">
                          <a:solidFill>
                            <a:srgbClr val="000000"/>
                          </a:solidFill>
                          <a:effectLst/>
                          <a:latin typeface="Arial" charset="0"/>
                          <a:ea typeface="Times New Roman" charset="0"/>
                          <a:cs typeface="Arial" charset="0"/>
                        </a:rPr>
                        <a:t>Station </a:t>
                      </a:r>
                      <a:endParaRPr lang="en-US" sz="1200" b="1">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a:solidFill>
                            <a:srgbClr val="000000"/>
                          </a:solidFill>
                          <a:effectLst/>
                          <a:latin typeface="Arial" charset="0"/>
                          <a:ea typeface="Times New Roman" charset="0"/>
                          <a:cs typeface="Arial" charset="0"/>
                        </a:rPr>
                        <a:t>Location</a:t>
                      </a:r>
                      <a:endParaRPr lang="en-US" sz="1200" b="1">
                        <a:solidFill>
                          <a:srgbClr val="000000"/>
                        </a:solidFill>
                        <a:effectLst/>
                        <a:latin typeface="Arial" charset="0"/>
                        <a:ea typeface="Times New Roman" charset="0"/>
                        <a:cs typeface="Times New Roman" charset="0"/>
                      </a:endParaRPr>
                    </a:p>
                  </a:txBody>
                  <a:tcPr marL="6350" marR="6350" marT="0" marB="0" anchor="ctr">
                    <a:lnL>
                      <a:noFill/>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a:solidFill>
                            <a:srgbClr val="000000"/>
                          </a:solidFill>
                          <a:effectLst/>
                          <a:latin typeface="Arial" charset="0"/>
                          <a:ea typeface="Times New Roman" charset="0"/>
                          <a:cs typeface="Arial" charset="0"/>
                        </a:rPr>
                        <a:t>ID </a:t>
                      </a:r>
                      <a:endParaRPr lang="en-US" sz="1200" b="1">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a:solidFill>
                            <a:srgbClr val="000000"/>
                          </a:solidFill>
                          <a:effectLst/>
                          <a:latin typeface="Arial" charset="0"/>
                          <a:ea typeface="Times New Roman" charset="0"/>
                          <a:cs typeface="Arial" charset="0"/>
                        </a:rPr>
                        <a:t>Edge </a:t>
                      </a:r>
                      <a:endParaRPr lang="en-US" sz="1200" b="1">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a:solidFill>
                            <a:srgbClr val="000000"/>
                          </a:solidFill>
                          <a:effectLst/>
                          <a:latin typeface="Arial" charset="0"/>
                          <a:ea typeface="Times New Roman" charset="0"/>
                          <a:cs typeface="Arial" charset="0"/>
                        </a:rPr>
                        <a:t>Length (mm)</a:t>
                      </a:r>
                      <a:endParaRPr lang="en-US" sz="1200" b="1">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a:solidFill>
                            <a:srgbClr val="000000"/>
                          </a:solidFill>
                          <a:effectLst/>
                          <a:latin typeface="Arial" charset="0"/>
                          <a:ea typeface="Times New Roman" charset="0"/>
                          <a:cs typeface="Arial" charset="0"/>
                        </a:rPr>
                        <a:t>Governing </a:t>
                      </a:r>
                      <a:endParaRPr lang="en-US" sz="1200" b="1">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a:solidFill>
                            <a:srgbClr val="000000"/>
                          </a:solidFill>
                          <a:effectLst/>
                          <a:latin typeface="Arial" charset="0"/>
                          <a:ea typeface="Times New Roman" charset="0"/>
                          <a:cs typeface="Arial" charset="0"/>
                        </a:rPr>
                        <a:t>Combo</a:t>
                      </a:r>
                      <a:endParaRPr lang="en-US" sz="1200" b="1">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a:solidFill>
                            <a:srgbClr val="000000"/>
                          </a:solidFill>
                          <a:effectLst/>
                          <a:latin typeface="Arial" charset="0"/>
                          <a:ea typeface="Times New Roman" charset="0"/>
                          <a:cs typeface="Arial" charset="0"/>
                        </a:rPr>
                        <a:t>P</a:t>
                      </a:r>
                      <a:r>
                        <a:rPr lang="en-US" sz="1200" b="1" baseline="-25000">
                          <a:solidFill>
                            <a:srgbClr val="000000"/>
                          </a:solidFill>
                          <a:effectLst/>
                          <a:latin typeface="Arial" charset="0"/>
                          <a:ea typeface="Times New Roman" charset="0"/>
                          <a:cs typeface="Arial" charset="0"/>
                        </a:rPr>
                        <a:t>u </a:t>
                      </a:r>
                      <a:endParaRPr lang="en-US" sz="1200" b="1">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a:solidFill>
                            <a:srgbClr val="000000"/>
                          </a:solidFill>
                          <a:effectLst/>
                          <a:latin typeface="Arial" charset="0"/>
                          <a:ea typeface="Times New Roman" charset="0"/>
                          <a:cs typeface="Arial" charset="0"/>
                        </a:rPr>
                        <a:t>tonf</a:t>
                      </a:r>
                      <a:endParaRPr lang="en-US" sz="1200" b="1">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a:solidFill>
                            <a:srgbClr val="000000"/>
                          </a:solidFill>
                          <a:effectLst/>
                          <a:latin typeface="Arial" charset="0"/>
                          <a:ea typeface="Times New Roman" charset="0"/>
                          <a:cs typeface="Arial" charset="0"/>
                        </a:rPr>
                        <a:t>M</a:t>
                      </a:r>
                      <a:r>
                        <a:rPr lang="en-US" sz="1200" b="1" baseline="-25000">
                          <a:solidFill>
                            <a:srgbClr val="000000"/>
                          </a:solidFill>
                          <a:effectLst/>
                          <a:latin typeface="Arial" charset="0"/>
                          <a:ea typeface="Times New Roman" charset="0"/>
                          <a:cs typeface="Arial" charset="0"/>
                        </a:rPr>
                        <a:t>u </a:t>
                      </a:r>
                      <a:endParaRPr lang="en-US" sz="1200" b="1">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a:solidFill>
                            <a:srgbClr val="000000"/>
                          </a:solidFill>
                          <a:effectLst/>
                          <a:latin typeface="Arial" charset="0"/>
                          <a:ea typeface="Times New Roman" charset="0"/>
                          <a:cs typeface="Arial" charset="0"/>
                        </a:rPr>
                        <a:t>tonf-m</a:t>
                      </a:r>
                      <a:endParaRPr lang="en-US" sz="1200" b="1">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a:solidFill>
                            <a:srgbClr val="000000"/>
                          </a:solidFill>
                          <a:effectLst/>
                          <a:latin typeface="Arial" charset="0"/>
                          <a:ea typeface="Times New Roman" charset="0"/>
                          <a:cs typeface="Arial" charset="0"/>
                        </a:rPr>
                        <a:t>Stress Comp </a:t>
                      </a:r>
                      <a:endParaRPr lang="en-US" sz="1200" b="1">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a:solidFill>
                            <a:srgbClr val="000000"/>
                          </a:solidFill>
                          <a:effectLst/>
                          <a:latin typeface="Arial" charset="0"/>
                          <a:ea typeface="Times New Roman" charset="0"/>
                          <a:cs typeface="Arial" charset="0"/>
                        </a:rPr>
                        <a:t>kgf/mm²</a:t>
                      </a:r>
                      <a:endParaRPr lang="en-US" sz="1200" b="1">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a:solidFill>
                            <a:srgbClr val="000000"/>
                          </a:solidFill>
                          <a:effectLst/>
                          <a:latin typeface="Arial" charset="0"/>
                          <a:ea typeface="Times New Roman" charset="0"/>
                          <a:cs typeface="Arial" charset="0"/>
                        </a:rPr>
                        <a:t>Stress Limit </a:t>
                      </a:r>
                      <a:endParaRPr lang="en-US" sz="1200" b="1">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a:solidFill>
                            <a:srgbClr val="000000"/>
                          </a:solidFill>
                          <a:effectLst/>
                          <a:latin typeface="Arial" charset="0"/>
                          <a:ea typeface="Times New Roman" charset="0"/>
                          <a:cs typeface="Arial" charset="0"/>
                        </a:rPr>
                        <a:t>kgf/mm²</a:t>
                      </a:r>
                      <a:endParaRPr lang="en-US" sz="1200" b="1">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a:solidFill>
                            <a:srgbClr val="000000"/>
                          </a:solidFill>
                          <a:effectLst/>
                          <a:latin typeface="Arial" charset="0"/>
                          <a:ea typeface="Times New Roman" charset="0"/>
                          <a:cs typeface="Arial" charset="0"/>
                        </a:rPr>
                        <a:t>C Depth </a:t>
                      </a:r>
                      <a:endParaRPr lang="en-US" sz="1200" b="1">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a:solidFill>
                            <a:srgbClr val="000000"/>
                          </a:solidFill>
                          <a:effectLst/>
                          <a:latin typeface="Arial" charset="0"/>
                          <a:ea typeface="Times New Roman" charset="0"/>
                          <a:cs typeface="Arial" charset="0"/>
                        </a:rPr>
                        <a:t>mm</a:t>
                      </a:r>
                      <a:endParaRPr lang="en-US" sz="1200" b="1">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a:solidFill>
                            <a:srgbClr val="000000"/>
                          </a:solidFill>
                          <a:effectLst/>
                          <a:latin typeface="Arial" charset="0"/>
                          <a:ea typeface="Times New Roman" charset="0"/>
                          <a:cs typeface="Arial" charset="0"/>
                        </a:rPr>
                        <a:t>C Limit </a:t>
                      </a:r>
                      <a:endParaRPr lang="en-US" sz="1200" b="1">
                        <a:solidFill>
                          <a:srgbClr val="000000"/>
                        </a:solidFill>
                        <a:effectLst/>
                        <a:latin typeface="Arial" charset="0"/>
                        <a:ea typeface="Times New Roman" charset="0"/>
                        <a:cs typeface="Times New Roman" charset="0"/>
                      </a:endParaRPr>
                    </a:p>
                    <a:p>
                      <a:pPr algn="ctr">
                        <a:lnSpc>
                          <a:spcPct val="107000"/>
                        </a:lnSpc>
                        <a:spcAft>
                          <a:spcPts val="0"/>
                        </a:spcAft>
                      </a:pPr>
                      <a:r>
                        <a:rPr lang="en-US" sz="1200" b="1">
                          <a:solidFill>
                            <a:srgbClr val="000000"/>
                          </a:solidFill>
                          <a:effectLst/>
                          <a:latin typeface="Arial" charset="0"/>
                          <a:ea typeface="Times New Roman" charset="0"/>
                          <a:cs typeface="Arial" charset="0"/>
                        </a:rPr>
                        <a:t>mm</a:t>
                      </a:r>
                      <a:endParaRPr lang="en-US" sz="1200" b="1">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a:noFill/>
                    </a:lnR>
                    <a:lnT w="1905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r>
              <a:tr h="268555">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Top–Left</a:t>
                      </a:r>
                      <a:endParaRPr lang="en-US" sz="1200">
                        <a:solidFill>
                          <a:srgbClr val="000000"/>
                        </a:solidFill>
                        <a:effectLst/>
                        <a:latin typeface="Arial" charset="0"/>
                        <a:ea typeface="Times New Roman" charset="0"/>
                        <a:cs typeface="Times New Roman" charset="0"/>
                      </a:endParaRPr>
                    </a:p>
                  </a:txBody>
                  <a:tcPr marL="6350" marR="6350" marT="0" marB="0" anchor="ctr">
                    <a:lnL>
                      <a:noFill/>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Leg 1</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399.9</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DWal6</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120.0373</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-5.5218</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0.81</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0.42</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479.9</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177.8</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a:noFill/>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r>
              <a:tr h="286208">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Top–Right</a:t>
                      </a:r>
                      <a:endParaRPr lang="en-US" sz="1200">
                        <a:solidFill>
                          <a:srgbClr val="000000"/>
                        </a:solidFill>
                        <a:effectLst/>
                        <a:latin typeface="Arial" charset="0"/>
                        <a:ea typeface="Times New Roman" charset="0"/>
                        <a:cs typeface="Times New Roman" charset="0"/>
                      </a:endParaRPr>
                    </a:p>
                  </a:txBody>
                  <a:tcPr marL="6350" marR="6350" marT="0" marB="0" anchor="ctr">
                    <a:lnL>
                      <a:noFill/>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Leg 1</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195.3</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DWal6</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88.1257</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9.876</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0.81</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0.42</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275.3</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177.8</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a:noFill/>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r>
              <a:tr h="273381">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Bottom–Left</a:t>
                      </a:r>
                      <a:endParaRPr lang="en-US" sz="1200">
                        <a:solidFill>
                          <a:srgbClr val="000000"/>
                        </a:solidFill>
                        <a:effectLst/>
                        <a:latin typeface="Arial" charset="0"/>
                        <a:ea typeface="Times New Roman" charset="0"/>
                        <a:cs typeface="Times New Roman" charset="0"/>
                      </a:endParaRPr>
                    </a:p>
                  </a:txBody>
                  <a:tcPr marL="6350" marR="6350" marT="0" marB="0" anchor="ctr">
                    <a:lnL>
                      <a:noFill/>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Leg 1</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401</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DWal6</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120.3496</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-1.3972</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0.65</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0.42</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481</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177.8</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a:noFill/>
                    </a:lnR>
                    <a:lnT w="12700" cap="flat" cmpd="sng" algn="ctr">
                      <a:solidFill>
                        <a:srgbClr val="505050"/>
                      </a:solidFill>
                      <a:prstDash val="solid"/>
                      <a:round/>
                      <a:headEnd type="none" w="med" len="med"/>
                      <a:tailEnd type="none" w="med" len="med"/>
                    </a:lnT>
                    <a:lnB w="12700" cap="flat" cmpd="sng" algn="ctr">
                      <a:solidFill>
                        <a:srgbClr val="505050"/>
                      </a:solidFill>
                      <a:prstDash val="solid"/>
                      <a:round/>
                      <a:headEnd type="none" w="med" len="med"/>
                      <a:tailEnd type="none" w="med" len="med"/>
                    </a:lnB>
                    <a:solidFill>
                      <a:srgbClr val="FFFFFF"/>
                    </a:solidFill>
                  </a:tcPr>
                </a:tc>
              </a:tr>
              <a:tr h="293851">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Botttom–Right</a:t>
                      </a:r>
                      <a:endParaRPr lang="en-US" sz="1200">
                        <a:solidFill>
                          <a:srgbClr val="000000"/>
                        </a:solidFill>
                        <a:effectLst/>
                        <a:latin typeface="Arial" charset="0"/>
                        <a:ea typeface="Times New Roman" charset="0"/>
                        <a:cs typeface="Times New Roman" charset="0"/>
                      </a:endParaRPr>
                    </a:p>
                  </a:txBody>
                  <a:tcPr marL="6350" marR="6350" marT="0" marB="0" anchor="ctr">
                    <a:lnL>
                      <a:noFill/>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dirty="0">
                          <a:solidFill>
                            <a:srgbClr val="000000"/>
                          </a:solidFill>
                          <a:effectLst/>
                          <a:latin typeface="Arial" charset="0"/>
                          <a:ea typeface="Times New Roman" charset="0"/>
                          <a:cs typeface="Arial" charset="0"/>
                        </a:rPr>
                        <a:t>Leg 1</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197.2</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DWal6</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88.438</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11.2161</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0.86</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0.42</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a:solidFill>
                            <a:srgbClr val="000000"/>
                          </a:solidFill>
                          <a:effectLst/>
                          <a:latin typeface="Arial" charset="0"/>
                          <a:ea typeface="Times New Roman" charset="0"/>
                          <a:cs typeface="Arial" charset="0"/>
                        </a:rPr>
                        <a:t>277.2</a:t>
                      </a:r>
                      <a:endParaRPr lang="en-US" sz="120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w="12700" cap="flat" cmpd="sng" algn="ctr">
                      <a:solidFill>
                        <a:srgbClr val="505050"/>
                      </a:solidFill>
                      <a:prstDash val="solid"/>
                      <a:round/>
                      <a:headEnd type="none" w="med" len="med"/>
                      <a:tailEnd type="none" w="med" len="med"/>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dirty="0">
                          <a:solidFill>
                            <a:srgbClr val="000000"/>
                          </a:solidFill>
                          <a:effectLst/>
                          <a:latin typeface="Arial" charset="0"/>
                          <a:ea typeface="Times New Roman" charset="0"/>
                          <a:cs typeface="Arial" charset="0"/>
                        </a:rPr>
                        <a:t>177.8</a:t>
                      </a:r>
                      <a:endParaRPr lang="en-US" sz="1200" dirty="0">
                        <a:solidFill>
                          <a:srgbClr val="000000"/>
                        </a:solidFill>
                        <a:effectLst/>
                        <a:latin typeface="Arial" charset="0"/>
                        <a:ea typeface="Times New Roman" charset="0"/>
                        <a:cs typeface="Times New Roman" charset="0"/>
                      </a:endParaRPr>
                    </a:p>
                  </a:txBody>
                  <a:tcPr marL="6350" marR="6350" marT="0" marB="0" anchor="ctr">
                    <a:lnL w="12700" cap="flat" cmpd="sng" algn="ctr">
                      <a:solidFill>
                        <a:srgbClr val="505050"/>
                      </a:solidFill>
                      <a:prstDash val="solid"/>
                      <a:round/>
                      <a:headEnd type="none" w="med" len="med"/>
                      <a:tailEnd type="none" w="med" len="med"/>
                    </a:lnL>
                    <a:lnR>
                      <a:noFill/>
                    </a:lnR>
                    <a:lnT w="12700" cap="flat" cmpd="sng" algn="ctr">
                      <a:solidFill>
                        <a:srgbClr val="505050"/>
                      </a:solidFill>
                      <a:prstDash val="solid"/>
                      <a:round/>
                      <a:headEnd type="none" w="med" len="med"/>
                      <a:tailEnd type="none" w="med" len="med"/>
                    </a:lnT>
                    <a:lnB w="19050" cap="flat" cmpd="sng" algn="ctr">
                      <a:solidFill>
                        <a:srgbClr val="505050"/>
                      </a:solidFill>
                      <a:prstDash val="solid"/>
                      <a:round/>
                      <a:headEnd type="none" w="med" len="med"/>
                      <a:tailEnd type="none" w="med" len="med"/>
                    </a:lnB>
                    <a:solidFill>
                      <a:srgbClr val="FFFFFF"/>
                    </a:solidFill>
                  </a:tcPr>
                </a:tc>
              </a:tr>
            </a:tbl>
          </a:graphicData>
        </a:graphic>
      </p:graphicFrame>
      <p:sp>
        <p:nvSpPr>
          <p:cNvPr id="18"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9" name="3 Flecha a la derecha con muesca"/>
          <p:cNvSpPr/>
          <p:nvPr/>
        </p:nvSpPr>
        <p:spPr>
          <a:xfrm>
            <a:off x="7071525" y="6190611"/>
            <a:ext cx="1571230" cy="68311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6. RESTAURACIÓN  (MUROS DE CORTE)</a:t>
            </a:r>
            <a:endParaRPr lang="es-ES" sz="1000" b="1" dirty="0">
              <a:solidFill>
                <a:schemeClr val="tx1"/>
              </a:solidFill>
              <a:effectLst>
                <a:outerShdw blurRad="38100" dist="38100" dir="2700000" algn="tl">
                  <a:srgbClr val="000000">
                    <a:alpha val="43137"/>
                  </a:srgbClr>
                </a:outerShdw>
              </a:effectLst>
            </a:endParaRPr>
          </a:p>
        </p:txBody>
      </p:sp>
      <p:sp>
        <p:nvSpPr>
          <p:cNvPr id="20"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21"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22"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23"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24"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6"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14</a:t>
            </a:r>
            <a:r>
              <a:rPr lang="es-ES" sz="2400" dirty="0" smtClean="0">
                <a:ln>
                  <a:solidFill>
                    <a:schemeClr val="tx1"/>
                  </a:solidFill>
                </a:ln>
              </a:rPr>
              <a:t>7</a:t>
            </a:r>
            <a:endParaRPr lang="es-ES" sz="2400" dirty="0">
              <a:ln>
                <a:solidFill>
                  <a:schemeClr val="tx1"/>
                </a:solidFill>
              </a:ln>
            </a:endParaRPr>
          </a:p>
        </p:txBody>
      </p:sp>
    </p:spTree>
    <p:extLst>
      <p:ext uri="{BB962C8B-B14F-4D97-AF65-F5344CB8AC3E}">
        <p14:creationId xmlns:p14="http://schemas.microsoft.com/office/powerpoint/2010/main" val="89854530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b="1" dirty="0"/>
              <a:t>Derivas de piso</a:t>
            </a:r>
            <a:endParaRPr lang="en-US" i="1" dirty="0"/>
          </a:p>
        </p:txBody>
      </p:sp>
      <p:pic>
        <p:nvPicPr>
          <p:cNvPr id="7" name="Imagen 563"/>
          <p:cNvPicPr>
            <a:picLocks noGrp="1"/>
          </p:cNvPicPr>
          <p:nvPr>
            <p:ph sz="half" idx="2"/>
          </p:nvPr>
        </p:nvPicPr>
        <p:blipFill>
          <a:blip r:embed="rId2"/>
          <a:stretch>
            <a:fillRect/>
          </a:stretch>
        </p:blipFill>
        <p:spPr>
          <a:xfrm>
            <a:off x="363598" y="1865952"/>
            <a:ext cx="2836802" cy="3201675"/>
          </a:xfrm>
          <a:prstGeom prst="rect">
            <a:avLst/>
          </a:prstGeom>
        </p:spPr>
      </p:pic>
      <p:pic>
        <p:nvPicPr>
          <p:cNvPr id="8" name="Imagen 564"/>
          <p:cNvPicPr>
            <a:picLocks noGrp="1"/>
          </p:cNvPicPr>
          <p:nvPr>
            <p:ph sz="quarter" idx="4"/>
          </p:nvPr>
        </p:nvPicPr>
        <p:blipFill>
          <a:blip r:embed="rId3"/>
          <a:stretch>
            <a:fillRect/>
          </a:stretch>
        </p:blipFill>
        <p:spPr>
          <a:xfrm>
            <a:off x="3352866" y="1865952"/>
            <a:ext cx="2697414" cy="3201675"/>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419744769"/>
              </p:ext>
            </p:extLst>
          </p:nvPr>
        </p:nvGraphicFramePr>
        <p:xfrm>
          <a:off x="6202746" y="234526"/>
          <a:ext cx="5455853" cy="6297643"/>
        </p:xfrm>
        <a:graphic>
          <a:graphicData uri="http://schemas.openxmlformats.org/drawingml/2006/table">
            <a:tbl>
              <a:tblPr firstRow="1" firstCol="1" bandRow="1"/>
              <a:tblGrid>
                <a:gridCol w="501939"/>
                <a:gridCol w="990783"/>
                <a:gridCol w="643791"/>
                <a:gridCol w="624150"/>
                <a:gridCol w="444106"/>
                <a:gridCol w="431012"/>
                <a:gridCol w="431012"/>
                <a:gridCol w="431012"/>
                <a:gridCol w="469203"/>
                <a:gridCol w="488845"/>
              </a:tblGrid>
              <a:tr h="160712">
                <a:tc rowSpan="2">
                  <a:txBody>
                    <a:bodyPr/>
                    <a:lstStyle/>
                    <a:p>
                      <a:pPr algn="ctr">
                        <a:lnSpc>
                          <a:spcPct val="150000"/>
                        </a:lnSpc>
                        <a:spcAft>
                          <a:spcPts val="0"/>
                        </a:spcAft>
                      </a:pPr>
                      <a:r>
                        <a:rPr lang="es-EC" sz="700" b="1" dirty="0">
                          <a:solidFill>
                            <a:srgbClr val="000000"/>
                          </a:solidFill>
                          <a:effectLst/>
                          <a:latin typeface="Arial" charset="0"/>
                          <a:ea typeface="Times New Roman" charset="0"/>
                          <a:cs typeface="Arial" charset="0"/>
                        </a:rPr>
                        <a:t>Story</a:t>
                      </a:r>
                      <a:endParaRPr lang="en-US" sz="700" dirty="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rowSpan="2">
                  <a:txBody>
                    <a:bodyPr/>
                    <a:lstStyle/>
                    <a:p>
                      <a:pPr algn="ctr">
                        <a:lnSpc>
                          <a:spcPct val="150000"/>
                        </a:lnSpc>
                        <a:spcAft>
                          <a:spcPts val="0"/>
                        </a:spcAft>
                      </a:pPr>
                      <a:r>
                        <a:rPr lang="es-EC" sz="700" b="1">
                          <a:solidFill>
                            <a:srgbClr val="000000"/>
                          </a:solidFill>
                          <a:effectLst/>
                          <a:latin typeface="Arial" charset="0"/>
                          <a:ea typeface="Times New Roman" charset="0"/>
                          <a:cs typeface="Arial" charset="0"/>
                        </a:rPr>
                        <a:t>Load Case/Combo</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rowSpan="2">
                  <a:txBody>
                    <a:bodyPr/>
                    <a:lstStyle/>
                    <a:p>
                      <a:pPr algn="ctr">
                        <a:lnSpc>
                          <a:spcPct val="150000"/>
                        </a:lnSpc>
                        <a:spcAft>
                          <a:spcPts val="0"/>
                        </a:spcAft>
                      </a:pPr>
                      <a:r>
                        <a:rPr lang="es-EC" sz="700" b="1">
                          <a:solidFill>
                            <a:srgbClr val="000000"/>
                          </a:solidFill>
                          <a:effectLst/>
                          <a:latin typeface="Arial" charset="0"/>
                          <a:ea typeface="Times New Roman" charset="0"/>
                          <a:cs typeface="Arial" charset="0"/>
                        </a:rPr>
                        <a:t>Direction</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rowSpan="2">
                  <a:txBody>
                    <a:bodyPr/>
                    <a:lstStyle/>
                    <a:p>
                      <a:pPr algn="ctr">
                        <a:lnSpc>
                          <a:spcPct val="150000"/>
                        </a:lnSpc>
                        <a:spcAft>
                          <a:spcPts val="0"/>
                        </a:spcAft>
                      </a:pPr>
                      <a:r>
                        <a:rPr lang="es-EC" sz="700" b="1">
                          <a:solidFill>
                            <a:srgbClr val="000000"/>
                          </a:solidFill>
                          <a:effectLst/>
                          <a:latin typeface="Arial" charset="0"/>
                          <a:ea typeface="Times New Roman" charset="0"/>
                          <a:cs typeface="Arial" charset="0"/>
                        </a:rPr>
                        <a:t>Drift</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rowSpan="2">
                  <a:txBody>
                    <a:bodyPr/>
                    <a:lstStyle/>
                    <a:p>
                      <a:pPr algn="ctr">
                        <a:lnSpc>
                          <a:spcPct val="150000"/>
                        </a:lnSpc>
                        <a:spcAft>
                          <a:spcPts val="0"/>
                        </a:spcAft>
                      </a:pPr>
                      <a:r>
                        <a:rPr lang="es-EC" sz="700" b="1">
                          <a:solidFill>
                            <a:srgbClr val="000000"/>
                          </a:solidFill>
                          <a:effectLst/>
                          <a:latin typeface="Arial" charset="0"/>
                          <a:ea typeface="Times New Roman" charset="0"/>
                          <a:cs typeface="Arial" charset="0"/>
                        </a:rPr>
                        <a:t>Label</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700" b="1">
                          <a:solidFill>
                            <a:srgbClr val="000000"/>
                          </a:solidFill>
                          <a:effectLst/>
                          <a:latin typeface="Arial" charset="0"/>
                          <a:ea typeface="Times New Roman" charset="0"/>
                          <a:cs typeface="Arial" charset="0"/>
                        </a:rPr>
                        <a:t>X</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700" b="1">
                          <a:solidFill>
                            <a:srgbClr val="000000"/>
                          </a:solidFill>
                          <a:effectLst/>
                          <a:latin typeface="Arial" charset="0"/>
                          <a:ea typeface="Times New Roman" charset="0"/>
                          <a:cs typeface="Arial" charset="0"/>
                        </a:rPr>
                        <a:t>Y</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700" b="1">
                          <a:solidFill>
                            <a:srgbClr val="000000"/>
                          </a:solidFill>
                          <a:effectLst/>
                          <a:latin typeface="Arial" charset="0"/>
                          <a:ea typeface="Times New Roman" charset="0"/>
                          <a:cs typeface="Arial" charset="0"/>
                        </a:rPr>
                        <a:t>Z</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rowSpan="2">
                  <a:txBody>
                    <a:bodyPr/>
                    <a:lstStyle/>
                    <a:p>
                      <a:pPr algn="ctr">
                        <a:lnSpc>
                          <a:spcPct val="150000"/>
                        </a:lnSpc>
                        <a:spcAft>
                          <a:spcPts val="0"/>
                        </a:spcAft>
                      </a:pPr>
                      <a:r>
                        <a:rPr lang="es-EC" sz="700" b="1">
                          <a:solidFill>
                            <a:srgbClr val="000000"/>
                          </a:solidFill>
                          <a:effectLst/>
                          <a:latin typeface="Arial" charset="0"/>
                          <a:ea typeface="Times New Roman" charset="0"/>
                          <a:cs typeface="Arial" charset="0"/>
                        </a:rPr>
                        <a:t> </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rowSpan="2">
                  <a:txBody>
                    <a:bodyPr/>
                    <a:lstStyle/>
                    <a:p>
                      <a:pPr algn="ctr">
                        <a:lnSpc>
                          <a:spcPct val="150000"/>
                        </a:lnSpc>
                        <a:spcAft>
                          <a:spcPts val="0"/>
                        </a:spcAft>
                      </a:pPr>
                      <a:r>
                        <a:rPr lang="es-EC" sz="700" b="1">
                          <a:solidFill>
                            <a:srgbClr val="000000"/>
                          </a:solidFill>
                          <a:effectLst/>
                          <a:latin typeface="Arial" charset="0"/>
                          <a:ea typeface="Times New Roman" charset="0"/>
                          <a:cs typeface="Arial" charset="0"/>
                        </a:rPr>
                        <a:t>Control</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r>
              <a:tr h="16586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es-EC" sz="700" b="1">
                          <a:solidFill>
                            <a:srgbClr val="000000"/>
                          </a:solidFill>
                          <a:effectLst/>
                          <a:latin typeface="Arial" charset="0"/>
                          <a:ea typeface="Times New Roman" charset="0"/>
                          <a:cs typeface="Arial" charset="0"/>
                        </a:rPr>
                        <a:t>m</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700" b="1">
                          <a:solidFill>
                            <a:srgbClr val="000000"/>
                          </a:solidFill>
                          <a:effectLst/>
                          <a:latin typeface="Arial" charset="0"/>
                          <a:ea typeface="Times New Roman" charset="0"/>
                          <a:cs typeface="Arial" charset="0"/>
                        </a:rPr>
                        <a:t>m</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700" b="1">
                          <a:solidFill>
                            <a:srgbClr val="000000"/>
                          </a:solidFill>
                          <a:effectLst/>
                          <a:latin typeface="Arial" charset="0"/>
                          <a:ea typeface="Times New Roman" charset="0"/>
                          <a:cs typeface="Arial" charset="0"/>
                        </a:rPr>
                        <a:t>m</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vMerge="1">
                  <a:txBody>
                    <a:bodyPr/>
                    <a:lstStyle/>
                    <a:p>
                      <a:endParaRPr lang="en-US"/>
                    </a:p>
                  </a:txBody>
                  <a:tcPr/>
                </a:tc>
                <a:tc vMerge="1">
                  <a:txBody>
                    <a:bodyPr/>
                    <a:lstStyle/>
                    <a:p>
                      <a:endParaRPr lang="en-US"/>
                    </a:p>
                  </a:txBody>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Story6</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X 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X</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0.002765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210</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0.8</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20.8</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14.2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1.45%</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Story6</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dirty="0">
                          <a:solidFill>
                            <a:srgbClr val="000000"/>
                          </a:solidFill>
                          <a:effectLst/>
                          <a:latin typeface="Arial" charset="0"/>
                          <a:ea typeface="Times New Roman" charset="0"/>
                          <a:cs typeface="Arial" charset="0"/>
                        </a:rPr>
                        <a:t>Sismo X 2</a:t>
                      </a:r>
                      <a:endParaRPr lang="en-US" sz="700" dirty="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X</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0.002765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210</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0.8</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20.8</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14.2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1.45%</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Story6</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X 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X</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0.002765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210</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0.8</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20.8</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14.2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1.45%</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Story6</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Y 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Y</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0.002345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117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23.7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20.8</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14.2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1.23%</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Story6</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Y 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Y</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0.002345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117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23.7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20.8</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14.2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1.23%</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Story6</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Y 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Y</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0.002345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117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23.7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20.8</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14.2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1.23%</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X 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X</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0.003169</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107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20.8</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11.37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1.66%</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X 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X</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0.003169</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107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20.8</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11.37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1.66%</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dirty="0">
                          <a:solidFill>
                            <a:srgbClr val="000000"/>
                          </a:solidFill>
                          <a:effectLst/>
                          <a:latin typeface="Arial" charset="0"/>
                          <a:ea typeface="Times New Roman" charset="0"/>
                          <a:cs typeface="Arial" charset="0"/>
                        </a:rPr>
                        <a:t>Sismo X 3</a:t>
                      </a:r>
                      <a:endParaRPr lang="en-US" sz="700" dirty="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dirty="0">
                          <a:solidFill>
                            <a:srgbClr val="000000"/>
                          </a:solidFill>
                          <a:effectLst/>
                          <a:latin typeface="Arial" charset="0"/>
                          <a:ea typeface="Times New Roman" charset="0"/>
                          <a:cs typeface="Arial" charset="0"/>
                        </a:rPr>
                        <a:t>X</a:t>
                      </a:r>
                      <a:endParaRPr lang="en-US" sz="700" dirty="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0.003169</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107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20.8</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11.37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1.66%</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Y 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Y</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0.002645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20</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23.7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16.8</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11.37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1.39%</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Y 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Y</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0.002645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20</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23.7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16.8</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11.37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1.39%</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Y 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Y</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0.002645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20</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23.7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16.8</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11.37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1.39%</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Story4</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X 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X</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0.00349</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107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20.8</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8.69</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1.83%</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Story4</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X 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X</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0.00349</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107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20.8</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8.69</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1.83%</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Story4</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X 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X</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0.00349</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107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20.8</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8.69</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1.83%</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Story4</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Y 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Y</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0.00289</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214</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-0.9</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8.69</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1.52%</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Story4</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Y 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Y</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0.00289</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214</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-0.9</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8.69</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1.52%</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Story4</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Y 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Y</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0.00289</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214</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-0.9</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8.69</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1.52%</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X 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X</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0.003331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201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8.3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6.01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1.75%</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X 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X</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0.003331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201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8.3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6.01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1.75%</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X 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X</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0.003331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201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8.3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6.01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1.75%</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Y 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Y</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dirty="0">
                          <a:solidFill>
                            <a:srgbClr val="000000"/>
                          </a:solidFill>
                          <a:effectLst/>
                          <a:latin typeface="Arial" charset="0"/>
                          <a:ea typeface="Times New Roman" charset="0"/>
                          <a:cs typeface="Arial" charset="0"/>
                        </a:rPr>
                        <a:t>0.002787</a:t>
                      </a:r>
                      <a:endParaRPr lang="en-US" sz="700" dirty="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201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8.3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6.01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1.46%</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Y 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Y</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0.002787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201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8.3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6.01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1.46%</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Y 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Y</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0.002787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201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8.3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6.01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1.46%</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X 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X</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0.002255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10.15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8.3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3.33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1.18%</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X 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X</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0.002255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10.15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8.3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3.33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1.18%</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X 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X</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dirty="0">
                          <a:solidFill>
                            <a:srgbClr val="000000"/>
                          </a:solidFill>
                          <a:effectLst/>
                          <a:latin typeface="Arial" charset="0"/>
                          <a:ea typeface="Times New Roman" charset="0"/>
                          <a:cs typeface="Arial" charset="0"/>
                        </a:rPr>
                        <a:t>0.002255</a:t>
                      </a:r>
                      <a:endParaRPr lang="en-US" sz="700" dirty="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10.15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8.3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3.33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1.18%</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Y 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Y</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dirty="0">
                          <a:solidFill>
                            <a:srgbClr val="000000"/>
                          </a:solidFill>
                          <a:effectLst/>
                          <a:latin typeface="Arial" charset="0"/>
                          <a:ea typeface="Times New Roman" charset="0"/>
                          <a:cs typeface="Arial" charset="0"/>
                        </a:rPr>
                        <a:t>0.001697</a:t>
                      </a:r>
                      <a:endParaRPr lang="en-US" sz="700" dirty="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dirty="0">
                          <a:solidFill>
                            <a:srgbClr val="000000"/>
                          </a:solidFill>
                          <a:effectLst/>
                          <a:latin typeface="Arial" charset="0"/>
                          <a:ea typeface="Times New Roman" charset="0"/>
                          <a:cs typeface="Arial" charset="0"/>
                        </a:rPr>
                        <a:t>220</a:t>
                      </a:r>
                      <a:endParaRPr lang="en-US" sz="700" dirty="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0.8</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-0.9</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3.33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0.89%</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Y 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Y</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0.001697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220</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0.8</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-0.9</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3.33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0.89%</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Y 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Y</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0.001697</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220</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0.8</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-0.9</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3.33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0.89%</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X 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X</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0.000781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173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13.55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10.8</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0.65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0.41%</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X 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X</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0.000781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173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13.55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10.8</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0.65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0.41%</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X 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X</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0.000781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173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13.55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10.8</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0.65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0.41%</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Y 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Y</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0.000451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162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10.15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9.1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0.65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0.24%</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Y 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Y</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0.000451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162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10.15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9.1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dirty="0">
                          <a:solidFill>
                            <a:srgbClr val="000000"/>
                          </a:solidFill>
                          <a:effectLst/>
                          <a:latin typeface="Arial" charset="0"/>
                          <a:ea typeface="Times New Roman" charset="0"/>
                          <a:cs typeface="Arial" charset="0"/>
                        </a:rPr>
                        <a:t>0.65</a:t>
                      </a:r>
                      <a:endParaRPr lang="en-US" sz="700" dirty="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dirty="0">
                          <a:solidFill>
                            <a:srgbClr val="000000"/>
                          </a:solidFill>
                          <a:effectLst/>
                          <a:latin typeface="Arial" charset="0"/>
                          <a:ea typeface="Times New Roman" charset="0"/>
                          <a:cs typeface="Arial" charset="0"/>
                        </a:rPr>
                        <a:t>0.24%</a:t>
                      </a:r>
                      <a:endParaRPr lang="en-US" sz="700" dirty="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Pasa</a:t>
                      </a:r>
                      <a:endParaRPr lang="en-US" sz="70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5863">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Story1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Sismo Y 3</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Y</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0.000451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162</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10.15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9.1</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a:solidFill>
                            <a:srgbClr val="000000"/>
                          </a:solidFill>
                          <a:effectLst/>
                          <a:latin typeface="Arial" charset="0"/>
                          <a:ea typeface="Times New Roman" charset="0"/>
                          <a:cs typeface="Arial" charset="0"/>
                        </a:rPr>
                        <a:t>0.65</a:t>
                      </a:r>
                      <a:endParaRPr lang="en-US" sz="700">
                        <a:effectLst/>
                        <a:latin typeface="Arial" charset="0"/>
                        <a:ea typeface="Gulim" charset="-127"/>
                        <a:cs typeface="Times New Roman" charset="0"/>
                      </a:endParaRPr>
                    </a:p>
                  </a:txBody>
                  <a:tcPr marL="33760" marR="337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dirty="0">
                          <a:solidFill>
                            <a:srgbClr val="000000"/>
                          </a:solidFill>
                          <a:effectLst/>
                          <a:latin typeface="Arial" charset="0"/>
                          <a:ea typeface="Times New Roman" charset="0"/>
                          <a:cs typeface="Arial" charset="0"/>
                        </a:rPr>
                        <a:t>0.24%</a:t>
                      </a:r>
                      <a:endParaRPr lang="en-US" sz="700" dirty="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700" dirty="0">
                          <a:solidFill>
                            <a:srgbClr val="000000"/>
                          </a:solidFill>
                          <a:effectLst/>
                          <a:latin typeface="Arial" charset="0"/>
                          <a:ea typeface="Times New Roman" charset="0"/>
                          <a:cs typeface="Arial" charset="0"/>
                        </a:rPr>
                        <a:t>Pasa</a:t>
                      </a:r>
                      <a:endParaRPr lang="en-US" sz="700" dirty="0">
                        <a:effectLst/>
                        <a:latin typeface="Arial" charset="0"/>
                        <a:ea typeface="Gulim" charset="-127"/>
                        <a:cs typeface="Times New Roman" charset="0"/>
                      </a:endParaRPr>
                    </a:p>
                  </a:txBody>
                  <a:tcPr marL="33760" marR="337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1"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7071525" y="6190611"/>
            <a:ext cx="1571230" cy="68311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6. RESTAURACIÓN  (MUROS DE CORTE)</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6"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7"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8"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14</a:t>
            </a:r>
            <a:r>
              <a:rPr lang="es-ES" sz="2400" dirty="0">
                <a:ln>
                  <a:solidFill>
                    <a:schemeClr val="tx1"/>
                  </a:solidFill>
                </a:ln>
              </a:rPr>
              <a:t>8</a:t>
            </a:r>
            <a:endParaRPr lang="es-ES" sz="2400" dirty="0">
              <a:ln>
                <a:solidFill>
                  <a:schemeClr val="tx1"/>
                </a:solidFill>
              </a:ln>
            </a:endParaRPr>
          </a:p>
        </p:txBody>
      </p:sp>
    </p:spTree>
    <p:extLst>
      <p:ext uri="{BB962C8B-B14F-4D97-AF65-F5344CB8AC3E}">
        <p14:creationId xmlns:p14="http://schemas.microsoft.com/office/powerpoint/2010/main" val="90716008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RESUMEN DE MUROS</a:t>
            </a:r>
            <a:endParaRPr lang="en-US" dirty="0"/>
          </a:p>
        </p:txBody>
      </p:sp>
      <p:sp>
        <p:nvSpPr>
          <p:cNvPr id="3" name="Text Placeholder 2"/>
          <p:cNvSpPr>
            <a:spLocks noGrp="1"/>
          </p:cNvSpPr>
          <p:nvPr>
            <p:ph type="body" idx="1"/>
          </p:nvPr>
        </p:nvSpPr>
        <p:spPr>
          <a:xfrm>
            <a:off x="939801" y="1278736"/>
            <a:ext cx="5157787" cy="823912"/>
          </a:xfrm>
        </p:spPr>
        <p:txBody>
          <a:bodyPr/>
          <a:lstStyle/>
          <a:p>
            <a:r>
              <a:rPr lang="en-US" smtClean="0"/>
              <a:t>Ubicación</a:t>
            </a:r>
            <a:r>
              <a:rPr lang="en-US" dirty="0" smtClean="0"/>
              <a:t> de </a:t>
            </a:r>
            <a:r>
              <a:rPr lang="en-US" dirty="0" err="1" smtClean="0"/>
              <a:t>muros</a:t>
            </a:r>
            <a:endParaRPr lang="en-US" dirty="0"/>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366137342"/>
              </p:ext>
            </p:extLst>
          </p:nvPr>
        </p:nvGraphicFramePr>
        <p:xfrm>
          <a:off x="1014413" y="2240644"/>
          <a:ext cx="3708241" cy="4176423"/>
        </p:xfrm>
        <a:graphic>
          <a:graphicData uri="http://schemas.openxmlformats.org/drawingml/2006/table">
            <a:tbl>
              <a:tblPr firstRow="1" firstCol="1" bandRow="1"/>
              <a:tblGrid>
                <a:gridCol w="1352596"/>
                <a:gridCol w="1352596"/>
                <a:gridCol w="1003049"/>
              </a:tblGrid>
              <a:tr h="335943">
                <a:tc>
                  <a:txBody>
                    <a:bodyPr/>
                    <a:lstStyle/>
                    <a:p>
                      <a:pPr algn="ctr">
                        <a:lnSpc>
                          <a:spcPct val="150000"/>
                        </a:lnSpc>
                        <a:spcAft>
                          <a:spcPts val="0"/>
                        </a:spcAft>
                      </a:pPr>
                      <a:r>
                        <a:rPr lang="en-US" sz="1200" b="1" dirty="0">
                          <a:solidFill>
                            <a:srgbClr val="000000"/>
                          </a:solidFill>
                          <a:effectLst/>
                          <a:latin typeface="Arial" charset="0"/>
                          <a:ea typeface="Times New Roman" charset="0"/>
                          <a:cs typeface="Arial" charset="0"/>
                        </a:rPr>
                        <a:t>BLOQUE</a:t>
                      </a:r>
                      <a:endParaRPr lang="en-US" sz="18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n-US" sz="1200" b="1">
                          <a:solidFill>
                            <a:srgbClr val="000000"/>
                          </a:solidFill>
                          <a:effectLst/>
                          <a:latin typeface="Arial" charset="0"/>
                          <a:ea typeface="Times New Roman" charset="0"/>
                          <a:cs typeface="Arial" charset="0"/>
                        </a:rPr>
                        <a:t>EJE</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n-US" sz="1200" b="1">
                          <a:solidFill>
                            <a:srgbClr val="000000"/>
                          </a:solidFill>
                          <a:effectLst/>
                          <a:latin typeface="Arial" charset="0"/>
                          <a:ea typeface="Times New Roman" charset="0"/>
                          <a:cs typeface="Arial" charset="0"/>
                        </a:rPr>
                        <a:t>TIPO</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237136">
                <a:tc rowSpan="5">
                  <a:txBody>
                    <a:bodyPr/>
                    <a:lstStyle/>
                    <a:p>
                      <a:pPr algn="ctr">
                        <a:lnSpc>
                          <a:spcPct val="150000"/>
                        </a:lnSpc>
                        <a:spcAft>
                          <a:spcPts val="0"/>
                        </a:spcAft>
                      </a:pPr>
                      <a:r>
                        <a:rPr lang="en-US" sz="1200" dirty="0">
                          <a:solidFill>
                            <a:srgbClr val="000000"/>
                          </a:solidFill>
                          <a:effectLst/>
                          <a:latin typeface="Arial" charset="0"/>
                          <a:ea typeface="Times New Roman" charset="0"/>
                          <a:cs typeface="Arial" charset="0"/>
                        </a:rPr>
                        <a:t>A</a:t>
                      </a:r>
                      <a:endParaRPr lang="en-US" sz="18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200">
                          <a:solidFill>
                            <a:srgbClr val="000000"/>
                          </a:solidFill>
                          <a:effectLst/>
                          <a:latin typeface="Arial" charset="0"/>
                          <a:ea typeface="Times New Roman" charset="0"/>
                          <a:cs typeface="Arial" charset="0"/>
                        </a:rPr>
                        <a:t>A1</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200">
                          <a:solidFill>
                            <a:srgbClr val="000000"/>
                          </a:solidFill>
                          <a:effectLst/>
                          <a:latin typeface="Arial" charset="0"/>
                          <a:ea typeface="Times New Roman" charset="0"/>
                          <a:cs typeface="Arial" charset="0"/>
                        </a:rPr>
                        <a:t>I</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7136">
                <a:tc vMerge="1">
                  <a:txBody>
                    <a:bodyPr/>
                    <a:lstStyle/>
                    <a:p>
                      <a:endParaRPr lang="en-US"/>
                    </a:p>
                  </a:txBody>
                  <a:tcPr/>
                </a:tc>
                <a:tc>
                  <a:txBody>
                    <a:bodyPr/>
                    <a:lstStyle/>
                    <a:p>
                      <a:pPr algn="ctr">
                        <a:lnSpc>
                          <a:spcPct val="150000"/>
                        </a:lnSpc>
                        <a:spcAft>
                          <a:spcPts val="0"/>
                        </a:spcAft>
                      </a:pPr>
                      <a:r>
                        <a:rPr lang="en-US" sz="1200">
                          <a:solidFill>
                            <a:srgbClr val="000000"/>
                          </a:solidFill>
                          <a:effectLst/>
                          <a:latin typeface="Arial" charset="0"/>
                          <a:ea typeface="Times New Roman" charset="0"/>
                          <a:cs typeface="Arial" charset="0"/>
                        </a:rPr>
                        <a:t>I1</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200">
                          <a:solidFill>
                            <a:srgbClr val="000000"/>
                          </a:solidFill>
                          <a:effectLst/>
                          <a:latin typeface="Arial" charset="0"/>
                          <a:ea typeface="Times New Roman" charset="0"/>
                          <a:cs typeface="Arial" charset="0"/>
                        </a:rPr>
                        <a:t>I</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7136">
                <a:tc vMerge="1">
                  <a:txBody>
                    <a:bodyPr/>
                    <a:lstStyle/>
                    <a:p>
                      <a:endParaRPr lang="en-US"/>
                    </a:p>
                  </a:txBody>
                  <a:tcPr/>
                </a:tc>
                <a:tc>
                  <a:txBody>
                    <a:bodyPr/>
                    <a:lstStyle/>
                    <a:p>
                      <a:pPr algn="ctr">
                        <a:lnSpc>
                          <a:spcPct val="150000"/>
                        </a:lnSpc>
                        <a:spcAft>
                          <a:spcPts val="0"/>
                        </a:spcAft>
                      </a:pPr>
                      <a:r>
                        <a:rPr lang="en-US" sz="1200">
                          <a:solidFill>
                            <a:srgbClr val="000000"/>
                          </a:solidFill>
                          <a:effectLst/>
                          <a:latin typeface="Arial" charset="0"/>
                          <a:ea typeface="Times New Roman" charset="0"/>
                          <a:cs typeface="Arial" charset="0"/>
                        </a:rPr>
                        <a:t>A3</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200">
                          <a:solidFill>
                            <a:srgbClr val="000000"/>
                          </a:solidFill>
                          <a:effectLst/>
                          <a:latin typeface="Arial" charset="0"/>
                          <a:ea typeface="Times New Roman" charset="0"/>
                          <a:cs typeface="Arial" charset="0"/>
                        </a:rPr>
                        <a:t>II</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7136">
                <a:tc vMerge="1">
                  <a:txBody>
                    <a:bodyPr/>
                    <a:lstStyle/>
                    <a:p>
                      <a:endParaRPr lang="en-US"/>
                    </a:p>
                  </a:txBody>
                  <a:tcPr/>
                </a:tc>
                <a:tc>
                  <a:txBody>
                    <a:bodyPr/>
                    <a:lstStyle/>
                    <a:p>
                      <a:pPr algn="ctr">
                        <a:lnSpc>
                          <a:spcPct val="150000"/>
                        </a:lnSpc>
                        <a:spcAft>
                          <a:spcPts val="0"/>
                        </a:spcAft>
                      </a:pPr>
                      <a:r>
                        <a:rPr lang="en-US" sz="1200" dirty="0">
                          <a:solidFill>
                            <a:srgbClr val="000000"/>
                          </a:solidFill>
                          <a:effectLst/>
                          <a:latin typeface="Arial" charset="0"/>
                          <a:ea typeface="Times New Roman" charset="0"/>
                          <a:cs typeface="Arial" charset="0"/>
                        </a:rPr>
                        <a:t>I3</a:t>
                      </a:r>
                      <a:endParaRPr lang="en-US" sz="18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200">
                          <a:solidFill>
                            <a:srgbClr val="000000"/>
                          </a:solidFill>
                          <a:effectLst/>
                          <a:latin typeface="Arial" charset="0"/>
                          <a:ea typeface="Times New Roman" charset="0"/>
                          <a:cs typeface="Arial" charset="0"/>
                        </a:rPr>
                        <a:t>II</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7136">
                <a:tc vMerge="1">
                  <a:txBody>
                    <a:bodyPr/>
                    <a:lstStyle/>
                    <a:p>
                      <a:endParaRPr lang="en-US"/>
                    </a:p>
                  </a:txBody>
                  <a:tcPr/>
                </a:tc>
                <a:tc>
                  <a:txBody>
                    <a:bodyPr/>
                    <a:lstStyle/>
                    <a:p>
                      <a:pPr algn="ctr">
                        <a:lnSpc>
                          <a:spcPct val="150000"/>
                        </a:lnSpc>
                        <a:spcAft>
                          <a:spcPts val="0"/>
                        </a:spcAft>
                      </a:pPr>
                      <a:r>
                        <a:rPr lang="en-US" sz="1200">
                          <a:solidFill>
                            <a:srgbClr val="000000"/>
                          </a:solidFill>
                          <a:effectLst/>
                          <a:latin typeface="Arial" charset="0"/>
                          <a:ea typeface="Times New Roman" charset="0"/>
                          <a:cs typeface="Arial" charset="0"/>
                        </a:rPr>
                        <a:t>E1</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200">
                          <a:solidFill>
                            <a:srgbClr val="000000"/>
                          </a:solidFill>
                          <a:effectLst/>
                          <a:latin typeface="Arial" charset="0"/>
                          <a:ea typeface="Times New Roman" charset="0"/>
                          <a:cs typeface="Arial" charset="0"/>
                        </a:rPr>
                        <a:t>IV</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7136">
                <a:tc rowSpan="5">
                  <a:txBody>
                    <a:bodyPr/>
                    <a:lstStyle/>
                    <a:p>
                      <a:pPr algn="ctr">
                        <a:lnSpc>
                          <a:spcPct val="150000"/>
                        </a:lnSpc>
                        <a:spcAft>
                          <a:spcPts val="0"/>
                        </a:spcAft>
                      </a:pPr>
                      <a:r>
                        <a:rPr lang="en-US" sz="1200">
                          <a:solidFill>
                            <a:srgbClr val="000000"/>
                          </a:solidFill>
                          <a:effectLst/>
                          <a:latin typeface="Arial" charset="0"/>
                          <a:ea typeface="Times New Roman" charset="0"/>
                          <a:cs typeface="Arial" charset="0"/>
                        </a:rPr>
                        <a:t>B</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200" dirty="0">
                          <a:solidFill>
                            <a:srgbClr val="000000"/>
                          </a:solidFill>
                          <a:effectLst/>
                          <a:latin typeface="Arial" charset="0"/>
                          <a:ea typeface="Times New Roman" charset="0"/>
                          <a:cs typeface="Arial" charset="0"/>
                        </a:rPr>
                        <a:t>A6</a:t>
                      </a:r>
                      <a:endParaRPr lang="en-US" sz="18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200">
                          <a:solidFill>
                            <a:srgbClr val="000000"/>
                          </a:solidFill>
                          <a:effectLst/>
                          <a:latin typeface="Arial" charset="0"/>
                          <a:ea typeface="Times New Roman" charset="0"/>
                          <a:cs typeface="Arial" charset="0"/>
                        </a:rPr>
                        <a:t>II</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7136">
                <a:tc vMerge="1">
                  <a:txBody>
                    <a:bodyPr/>
                    <a:lstStyle/>
                    <a:p>
                      <a:endParaRPr lang="en-US"/>
                    </a:p>
                  </a:txBody>
                  <a:tcPr/>
                </a:tc>
                <a:tc>
                  <a:txBody>
                    <a:bodyPr/>
                    <a:lstStyle/>
                    <a:p>
                      <a:pPr algn="ctr">
                        <a:lnSpc>
                          <a:spcPct val="150000"/>
                        </a:lnSpc>
                        <a:spcAft>
                          <a:spcPts val="0"/>
                        </a:spcAft>
                      </a:pPr>
                      <a:r>
                        <a:rPr lang="en-US" sz="1200">
                          <a:solidFill>
                            <a:srgbClr val="000000"/>
                          </a:solidFill>
                          <a:effectLst/>
                          <a:latin typeface="Arial" charset="0"/>
                          <a:ea typeface="Times New Roman" charset="0"/>
                          <a:cs typeface="Arial" charset="0"/>
                        </a:rPr>
                        <a:t>I6</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200">
                          <a:solidFill>
                            <a:srgbClr val="000000"/>
                          </a:solidFill>
                          <a:effectLst/>
                          <a:latin typeface="Arial" charset="0"/>
                          <a:ea typeface="Times New Roman" charset="0"/>
                          <a:cs typeface="Arial" charset="0"/>
                        </a:rPr>
                        <a:t>II</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7136">
                <a:tc vMerge="1">
                  <a:txBody>
                    <a:bodyPr/>
                    <a:lstStyle/>
                    <a:p>
                      <a:endParaRPr lang="en-US"/>
                    </a:p>
                  </a:txBody>
                  <a:tcPr/>
                </a:tc>
                <a:tc>
                  <a:txBody>
                    <a:bodyPr/>
                    <a:lstStyle/>
                    <a:p>
                      <a:pPr algn="ctr">
                        <a:lnSpc>
                          <a:spcPct val="150000"/>
                        </a:lnSpc>
                        <a:spcAft>
                          <a:spcPts val="0"/>
                        </a:spcAft>
                      </a:pPr>
                      <a:r>
                        <a:rPr lang="en-US" sz="1200" dirty="0">
                          <a:solidFill>
                            <a:srgbClr val="000000"/>
                          </a:solidFill>
                          <a:effectLst/>
                          <a:latin typeface="Arial" charset="0"/>
                          <a:ea typeface="Times New Roman" charset="0"/>
                          <a:cs typeface="Arial" charset="0"/>
                        </a:rPr>
                        <a:t>A8</a:t>
                      </a:r>
                      <a:endParaRPr lang="en-US" sz="18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200">
                          <a:solidFill>
                            <a:srgbClr val="000000"/>
                          </a:solidFill>
                          <a:effectLst/>
                          <a:latin typeface="Arial" charset="0"/>
                          <a:ea typeface="Times New Roman" charset="0"/>
                          <a:cs typeface="Arial" charset="0"/>
                        </a:rPr>
                        <a:t>I</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7136">
                <a:tc vMerge="1">
                  <a:txBody>
                    <a:bodyPr/>
                    <a:lstStyle/>
                    <a:p>
                      <a:endParaRPr lang="en-US"/>
                    </a:p>
                  </a:txBody>
                  <a:tcPr/>
                </a:tc>
                <a:tc>
                  <a:txBody>
                    <a:bodyPr/>
                    <a:lstStyle/>
                    <a:p>
                      <a:pPr algn="ctr">
                        <a:lnSpc>
                          <a:spcPct val="150000"/>
                        </a:lnSpc>
                        <a:spcAft>
                          <a:spcPts val="0"/>
                        </a:spcAft>
                      </a:pPr>
                      <a:r>
                        <a:rPr lang="en-US" sz="1200" dirty="0">
                          <a:solidFill>
                            <a:srgbClr val="000000"/>
                          </a:solidFill>
                          <a:effectLst/>
                          <a:latin typeface="Arial" charset="0"/>
                          <a:ea typeface="Times New Roman" charset="0"/>
                          <a:cs typeface="Arial" charset="0"/>
                        </a:rPr>
                        <a:t>I8</a:t>
                      </a:r>
                      <a:endParaRPr lang="en-US" sz="18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200">
                          <a:solidFill>
                            <a:srgbClr val="000000"/>
                          </a:solidFill>
                          <a:effectLst/>
                          <a:latin typeface="Arial" charset="0"/>
                          <a:ea typeface="Times New Roman" charset="0"/>
                          <a:cs typeface="Arial" charset="0"/>
                        </a:rPr>
                        <a:t>I</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7136">
                <a:tc vMerge="1">
                  <a:txBody>
                    <a:bodyPr/>
                    <a:lstStyle/>
                    <a:p>
                      <a:endParaRPr lang="en-US"/>
                    </a:p>
                  </a:txBody>
                  <a:tcPr/>
                </a:tc>
                <a:tc>
                  <a:txBody>
                    <a:bodyPr/>
                    <a:lstStyle/>
                    <a:p>
                      <a:pPr algn="ctr">
                        <a:lnSpc>
                          <a:spcPct val="150000"/>
                        </a:lnSpc>
                        <a:spcAft>
                          <a:spcPts val="0"/>
                        </a:spcAft>
                      </a:pPr>
                      <a:r>
                        <a:rPr lang="en-US" sz="1200" dirty="0">
                          <a:solidFill>
                            <a:srgbClr val="000000"/>
                          </a:solidFill>
                          <a:effectLst/>
                          <a:latin typeface="Arial" charset="0"/>
                          <a:ea typeface="Times New Roman" charset="0"/>
                          <a:cs typeface="Arial" charset="0"/>
                        </a:rPr>
                        <a:t>E8</a:t>
                      </a:r>
                      <a:endParaRPr lang="en-US" sz="18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200">
                          <a:solidFill>
                            <a:srgbClr val="000000"/>
                          </a:solidFill>
                          <a:effectLst/>
                          <a:latin typeface="Arial" charset="0"/>
                          <a:ea typeface="Times New Roman" charset="0"/>
                          <a:cs typeface="Arial" charset="0"/>
                        </a:rPr>
                        <a:t>IV</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7136">
                <a:tc rowSpan="4">
                  <a:txBody>
                    <a:bodyPr/>
                    <a:lstStyle/>
                    <a:p>
                      <a:pPr algn="ctr">
                        <a:lnSpc>
                          <a:spcPct val="150000"/>
                        </a:lnSpc>
                        <a:spcAft>
                          <a:spcPts val="0"/>
                        </a:spcAft>
                      </a:pPr>
                      <a:r>
                        <a:rPr lang="en-US" sz="1200">
                          <a:solidFill>
                            <a:srgbClr val="000000"/>
                          </a:solidFill>
                          <a:effectLst/>
                          <a:latin typeface="Arial" charset="0"/>
                          <a:ea typeface="Times New Roman" charset="0"/>
                          <a:cs typeface="Arial" charset="0"/>
                        </a:rPr>
                        <a:t>GRADAS</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200" dirty="0">
                          <a:solidFill>
                            <a:srgbClr val="000000"/>
                          </a:solidFill>
                          <a:effectLst/>
                          <a:latin typeface="Arial" charset="0"/>
                          <a:ea typeface="Times New Roman" charset="0"/>
                          <a:cs typeface="Arial" charset="0"/>
                        </a:rPr>
                        <a:t>D4</a:t>
                      </a:r>
                      <a:endParaRPr lang="en-US" sz="18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200">
                          <a:solidFill>
                            <a:srgbClr val="000000"/>
                          </a:solidFill>
                          <a:effectLst/>
                          <a:latin typeface="Arial" charset="0"/>
                          <a:ea typeface="Times New Roman" charset="0"/>
                          <a:cs typeface="Arial" charset="0"/>
                        </a:rPr>
                        <a:t>III</a:t>
                      </a:r>
                      <a:endParaRPr lang="en-US" sz="18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7136">
                <a:tc vMerge="1">
                  <a:txBody>
                    <a:bodyPr/>
                    <a:lstStyle/>
                    <a:p>
                      <a:endParaRPr lang="en-US"/>
                    </a:p>
                  </a:txBody>
                  <a:tcPr/>
                </a:tc>
                <a:tc>
                  <a:txBody>
                    <a:bodyPr/>
                    <a:lstStyle/>
                    <a:p>
                      <a:pPr algn="ctr">
                        <a:lnSpc>
                          <a:spcPct val="150000"/>
                        </a:lnSpc>
                        <a:spcAft>
                          <a:spcPts val="0"/>
                        </a:spcAft>
                      </a:pPr>
                      <a:r>
                        <a:rPr lang="en-US" sz="1200" dirty="0">
                          <a:solidFill>
                            <a:srgbClr val="000000"/>
                          </a:solidFill>
                          <a:effectLst/>
                          <a:latin typeface="Arial" charset="0"/>
                          <a:ea typeface="Times New Roman" charset="0"/>
                          <a:cs typeface="Arial" charset="0"/>
                        </a:rPr>
                        <a:t>D5</a:t>
                      </a:r>
                      <a:endParaRPr lang="en-US" sz="18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200" dirty="0">
                          <a:solidFill>
                            <a:srgbClr val="000000"/>
                          </a:solidFill>
                          <a:effectLst/>
                          <a:latin typeface="Arial" charset="0"/>
                          <a:ea typeface="Times New Roman" charset="0"/>
                          <a:cs typeface="Arial" charset="0"/>
                        </a:rPr>
                        <a:t>III</a:t>
                      </a:r>
                      <a:endParaRPr lang="en-US" sz="18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7136">
                <a:tc vMerge="1">
                  <a:txBody>
                    <a:bodyPr/>
                    <a:lstStyle/>
                    <a:p>
                      <a:endParaRPr lang="en-US"/>
                    </a:p>
                  </a:txBody>
                  <a:tcPr/>
                </a:tc>
                <a:tc>
                  <a:txBody>
                    <a:bodyPr/>
                    <a:lstStyle/>
                    <a:p>
                      <a:pPr algn="ctr">
                        <a:lnSpc>
                          <a:spcPct val="150000"/>
                        </a:lnSpc>
                        <a:spcAft>
                          <a:spcPts val="0"/>
                        </a:spcAft>
                      </a:pPr>
                      <a:r>
                        <a:rPr lang="en-US" sz="1200">
                          <a:solidFill>
                            <a:srgbClr val="000000"/>
                          </a:solidFill>
                          <a:effectLst/>
                          <a:latin typeface="Arial" charset="0"/>
                          <a:ea typeface="Times New Roman" charset="0"/>
                          <a:cs typeface="Arial" charset="0"/>
                        </a:rPr>
                        <a:t>F4</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200" dirty="0">
                          <a:solidFill>
                            <a:srgbClr val="000000"/>
                          </a:solidFill>
                          <a:effectLst/>
                          <a:latin typeface="Arial" charset="0"/>
                          <a:ea typeface="Times New Roman" charset="0"/>
                          <a:cs typeface="Arial" charset="0"/>
                        </a:rPr>
                        <a:t>III</a:t>
                      </a:r>
                      <a:endParaRPr lang="en-US" sz="18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7136">
                <a:tc vMerge="1">
                  <a:txBody>
                    <a:bodyPr/>
                    <a:lstStyle/>
                    <a:p>
                      <a:endParaRPr lang="en-US"/>
                    </a:p>
                  </a:txBody>
                  <a:tcPr/>
                </a:tc>
                <a:tc>
                  <a:txBody>
                    <a:bodyPr/>
                    <a:lstStyle/>
                    <a:p>
                      <a:pPr algn="ctr">
                        <a:lnSpc>
                          <a:spcPct val="150000"/>
                        </a:lnSpc>
                        <a:spcAft>
                          <a:spcPts val="0"/>
                        </a:spcAft>
                      </a:pPr>
                      <a:r>
                        <a:rPr lang="en-US" sz="1200">
                          <a:solidFill>
                            <a:srgbClr val="000000"/>
                          </a:solidFill>
                          <a:effectLst/>
                          <a:latin typeface="Arial" charset="0"/>
                          <a:ea typeface="Times New Roman" charset="0"/>
                          <a:cs typeface="Arial" charset="0"/>
                        </a:rPr>
                        <a:t>F5</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200" dirty="0">
                          <a:solidFill>
                            <a:srgbClr val="000000"/>
                          </a:solidFill>
                          <a:effectLst/>
                          <a:latin typeface="Arial" charset="0"/>
                          <a:ea typeface="Times New Roman" charset="0"/>
                          <a:cs typeface="Arial" charset="0"/>
                        </a:rPr>
                        <a:t>III</a:t>
                      </a:r>
                      <a:endParaRPr lang="en-US" sz="18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5" name="Text Placeholder 4"/>
          <p:cNvSpPr>
            <a:spLocks noGrp="1"/>
          </p:cNvSpPr>
          <p:nvPr>
            <p:ph type="body" sz="quarter" idx="3"/>
          </p:nvPr>
        </p:nvSpPr>
        <p:spPr>
          <a:xfrm>
            <a:off x="6172200" y="1278736"/>
            <a:ext cx="5183188" cy="823912"/>
          </a:xfrm>
        </p:spPr>
        <p:txBody>
          <a:bodyPr/>
          <a:lstStyle/>
          <a:p>
            <a:r>
              <a:rPr lang="en-US" dirty="0" err="1" smtClean="0"/>
              <a:t>Tipos</a:t>
            </a:r>
            <a:r>
              <a:rPr lang="en-US" dirty="0" smtClean="0"/>
              <a:t> de </a:t>
            </a:r>
            <a:r>
              <a:rPr lang="en-US" dirty="0" err="1" smtClean="0"/>
              <a:t>muros</a:t>
            </a:r>
            <a:endParaRPr lang="en-US" dirty="0"/>
          </a:p>
        </p:txBody>
      </p:sp>
      <p:graphicFrame>
        <p:nvGraphicFramePr>
          <p:cNvPr id="10" name="Content Placeholder 9"/>
          <p:cNvGraphicFramePr>
            <a:graphicFrameLocks noGrp="1"/>
          </p:cNvGraphicFramePr>
          <p:nvPr>
            <p:ph sz="quarter" idx="4"/>
            <p:extLst>
              <p:ext uri="{D42A27DB-BD31-4B8C-83A1-F6EECF244321}">
                <p14:modId xmlns:p14="http://schemas.microsoft.com/office/powerpoint/2010/main" val="759497114"/>
              </p:ext>
            </p:extLst>
          </p:nvPr>
        </p:nvGraphicFramePr>
        <p:xfrm>
          <a:off x="5760720" y="2453641"/>
          <a:ext cx="5745479" cy="3276601"/>
        </p:xfrm>
        <a:graphic>
          <a:graphicData uri="http://schemas.openxmlformats.org/drawingml/2006/table">
            <a:tbl>
              <a:tblPr firstRow="1" firstCol="1" bandRow="1"/>
              <a:tblGrid>
                <a:gridCol w="822960"/>
                <a:gridCol w="1310640"/>
                <a:gridCol w="1493520"/>
                <a:gridCol w="2118359"/>
              </a:tblGrid>
              <a:tr h="252046">
                <a:tc>
                  <a:txBody>
                    <a:bodyPr/>
                    <a:lstStyle/>
                    <a:p>
                      <a:pPr algn="ctr">
                        <a:lnSpc>
                          <a:spcPct val="150000"/>
                        </a:lnSpc>
                        <a:spcAft>
                          <a:spcPts val="0"/>
                        </a:spcAft>
                      </a:pPr>
                      <a:r>
                        <a:rPr lang="en-US" sz="1100" b="1">
                          <a:solidFill>
                            <a:srgbClr val="000000"/>
                          </a:solidFill>
                          <a:effectLst/>
                          <a:latin typeface="Arial" charset="0"/>
                          <a:ea typeface="Times New Roman" charset="0"/>
                          <a:cs typeface="Arial" charset="0"/>
                        </a:rPr>
                        <a:t>TIPO </a:t>
                      </a:r>
                      <a:endParaRPr lang="en-US" sz="1600">
                        <a:effectLst/>
                        <a:latin typeface="Arial" charset="0"/>
                        <a:ea typeface="Gulim" charset="-127"/>
                        <a:cs typeface="Times New Roman" charset="0"/>
                      </a:endParaRPr>
                    </a:p>
                  </a:txBody>
                  <a:tcPr marL="65857" marR="6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n-US" sz="1100" b="1">
                          <a:solidFill>
                            <a:srgbClr val="000000"/>
                          </a:solidFill>
                          <a:effectLst/>
                          <a:latin typeface="Arial" charset="0"/>
                          <a:ea typeface="Times New Roman" charset="0"/>
                          <a:cs typeface="Arial" charset="0"/>
                        </a:rPr>
                        <a:t>DIM (m)</a:t>
                      </a:r>
                      <a:endParaRPr lang="en-US" sz="1600">
                        <a:effectLst/>
                        <a:latin typeface="Arial" charset="0"/>
                        <a:ea typeface="Gulim" charset="-127"/>
                        <a:cs typeface="Times New Roman" charset="0"/>
                      </a:endParaRPr>
                    </a:p>
                  </a:txBody>
                  <a:tcPr marL="65857" marR="6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n-US" sz="1100" b="1">
                          <a:solidFill>
                            <a:srgbClr val="000000"/>
                          </a:solidFill>
                          <a:effectLst/>
                          <a:latin typeface="Arial" charset="0"/>
                          <a:ea typeface="Times New Roman" charset="0"/>
                          <a:cs typeface="Arial" charset="0"/>
                        </a:rPr>
                        <a:t>As</a:t>
                      </a:r>
                      <a:endParaRPr lang="en-US" sz="1600">
                        <a:effectLst/>
                        <a:latin typeface="Arial" charset="0"/>
                        <a:ea typeface="Gulim" charset="-127"/>
                        <a:cs typeface="Times New Roman" charset="0"/>
                      </a:endParaRPr>
                    </a:p>
                  </a:txBody>
                  <a:tcPr marL="65857" marR="6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n-US" sz="1100" b="1">
                          <a:solidFill>
                            <a:srgbClr val="000000"/>
                          </a:solidFill>
                          <a:effectLst/>
                          <a:latin typeface="Arial" charset="0"/>
                          <a:ea typeface="Times New Roman" charset="0"/>
                          <a:cs typeface="Arial" charset="0"/>
                        </a:rPr>
                        <a:t>Av</a:t>
                      </a:r>
                      <a:endParaRPr lang="en-US" sz="1600">
                        <a:effectLst/>
                        <a:latin typeface="Arial" charset="0"/>
                        <a:ea typeface="Gulim" charset="-127"/>
                        <a:cs typeface="Times New Roman" charset="0"/>
                      </a:endParaRPr>
                    </a:p>
                  </a:txBody>
                  <a:tcPr marL="65857" marR="658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504093">
                <a:tc rowSpan="2">
                  <a:txBody>
                    <a:bodyPr/>
                    <a:lstStyle/>
                    <a:p>
                      <a:pPr algn="ctr">
                        <a:lnSpc>
                          <a:spcPct val="150000"/>
                        </a:lnSpc>
                        <a:spcAft>
                          <a:spcPts val="0"/>
                        </a:spcAft>
                      </a:pPr>
                      <a:r>
                        <a:rPr lang="en-US" sz="1100" b="1">
                          <a:solidFill>
                            <a:srgbClr val="000000"/>
                          </a:solidFill>
                          <a:effectLst/>
                          <a:latin typeface="Arial" charset="0"/>
                          <a:ea typeface="Times New Roman" charset="0"/>
                          <a:cs typeface="Arial" charset="0"/>
                        </a:rPr>
                        <a:t>I</a:t>
                      </a:r>
                      <a:endParaRPr lang="en-US" sz="1600">
                        <a:effectLst/>
                        <a:latin typeface="Arial" charset="0"/>
                        <a:ea typeface="Gulim" charset="-127"/>
                        <a:cs typeface="Times New Roman" charset="0"/>
                      </a:endParaRPr>
                    </a:p>
                  </a:txBody>
                  <a:tcPr marL="65857" marR="6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n-US" sz="1100">
                          <a:solidFill>
                            <a:srgbClr val="000000"/>
                          </a:solidFill>
                          <a:effectLst/>
                          <a:latin typeface="Arial" charset="0"/>
                          <a:ea typeface="Times New Roman" charset="0"/>
                          <a:cs typeface="Arial" charset="0"/>
                        </a:rPr>
                        <a:t>0.80*0.90*0.25</a:t>
                      </a:r>
                      <a:endParaRPr lang="en-US" sz="1600">
                        <a:effectLst/>
                        <a:latin typeface="Arial" charset="0"/>
                        <a:ea typeface="Gulim" charset="-127"/>
                        <a:cs typeface="Times New Roman" charset="0"/>
                      </a:endParaRPr>
                    </a:p>
                  </a:txBody>
                  <a:tcPr marL="65857" marR="6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n-US" sz="1100">
                          <a:solidFill>
                            <a:srgbClr val="000000"/>
                          </a:solidFill>
                          <a:effectLst/>
                          <a:latin typeface="Arial" charset="0"/>
                          <a:ea typeface="Times New Roman" charset="0"/>
                          <a:cs typeface="Arial" charset="0"/>
                        </a:rPr>
                        <a:t>12 </a:t>
                      </a:r>
                      <a:r>
                        <a:rPr lang="en-US" sz="1100">
                          <a:solidFill>
                            <a:srgbClr val="000000"/>
                          </a:solidFill>
                          <a:effectLst/>
                          <a:latin typeface="Cambria Math" charset="0"/>
                          <a:ea typeface="Times New Roman" charset="0"/>
                          <a:cs typeface="Cambria Math" charset="0"/>
                        </a:rPr>
                        <a:t>⏀</a:t>
                      </a:r>
                      <a:r>
                        <a:rPr lang="en-US" sz="1100">
                          <a:solidFill>
                            <a:srgbClr val="000000"/>
                          </a:solidFill>
                          <a:effectLst/>
                          <a:latin typeface="Arial" charset="0"/>
                          <a:ea typeface="Times New Roman" charset="0"/>
                          <a:cs typeface="Arial" charset="0"/>
                        </a:rPr>
                        <a:t> 14mm (1</a:t>
                      </a:r>
                      <a:r>
                        <a:rPr lang="en-US" sz="1100">
                          <a:solidFill>
                            <a:srgbClr val="000000"/>
                          </a:solidFill>
                          <a:effectLst/>
                          <a:latin typeface="Cambria Math" charset="0"/>
                          <a:ea typeface="Times New Roman" charset="0"/>
                          <a:cs typeface="Cambria Math" charset="0"/>
                        </a:rPr>
                        <a:t>⏀</a:t>
                      </a:r>
                      <a:r>
                        <a:rPr lang="en-US" sz="1100">
                          <a:solidFill>
                            <a:srgbClr val="000000"/>
                          </a:solidFill>
                          <a:effectLst/>
                          <a:latin typeface="Arial" charset="0"/>
                          <a:ea typeface="Times New Roman" charset="0"/>
                          <a:cs typeface="Arial" charset="0"/>
                        </a:rPr>
                        <a:t>14mm @25cm)</a:t>
                      </a:r>
                      <a:endParaRPr lang="en-US" sz="1600">
                        <a:effectLst/>
                        <a:latin typeface="Arial" charset="0"/>
                        <a:ea typeface="Gulim" charset="-127"/>
                        <a:cs typeface="Times New Roman" charset="0"/>
                      </a:endParaRPr>
                    </a:p>
                  </a:txBody>
                  <a:tcPr marL="65857" marR="6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Times New Roman" charset="0"/>
                          <a:cs typeface="Arial" charset="0"/>
                        </a:rPr>
                        <a:t> 1Est </a:t>
                      </a:r>
                      <a:r>
                        <a:rPr lang="es-EC" sz="1100">
                          <a:solidFill>
                            <a:srgbClr val="000000"/>
                          </a:solidFill>
                          <a:effectLst/>
                          <a:latin typeface="Cambria Math" charset="0"/>
                          <a:ea typeface="Times New Roman" charset="0"/>
                          <a:cs typeface="Cambria Math" charset="0"/>
                        </a:rPr>
                        <a:t>⏀</a:t>
                      </a:r>
                      <a:r>
                        <a:rPr lang="es-EC" sz="1100">
                          <a:solidFill>
                            <a:srgbClr val="000000"/>
                          </a:solidFill>
                          <a:effectLst/>
                          <a:latin typeface="Arial" charset="0"/>
                          <a:ea typeface="Times New Roman" charset="0"/>
                          <a:cs typeface="Arial" charset="0"/>
                        </a:rPr>
                        <a:t>10mm @ 15 cm (2 ramales /sentido)</a:t>
                      </a:r>
                      <a:endParaRPr lang="en-US" sz="1600">
                        <a:effectLst/>
                        <a:latin typeface="Arial" charset="0"/>
                        <a:ea typeface="Gulim" charset="-127"/>
                        <a:cs typeface="Times New Roman" charset="0"/>
                      </a:endParaRPr>
                    </a:p>
                  </a:txBody>
                  <a:tcPr marL="65857" marR="6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204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charset="0"/>
                          <a:ea typeface="Times New Roman" charset="0"/>
                          <a:cs typeface="Arial" charset="0"/>
                        </a:rPr>
                        <a:t> </a:t>
                      </a:r>
                      <a:r>
                        <a:rPr lang="en-US" sz="1100">
                          <a:solidFill>
                            <a:srgbClr val="000000"/>
                          </a:solidFill>
                          <a:effectLst/>
                          <a:latin typeface="Arial" charset="0"/>
                          <a:ea typeface="Times New Roman" charset="0"/>
                          <a:cs typeface="Arial" charset="0"/>
                        </a:rPr>
                        <a:t>2V</a:t>
                      </a:r>
                      <a:r>
                        <a:rPr lang="en-US" sz="1100">
                          <a:solidFill>
                            <a:srgbClr val="000000"/>
                          </a:solidFill>
                          <a:effectLst/>
                          <a:latin typeface="Cambria Math" charset="0"/>
                          <a:ea typeface="Times New Roman" charset="0"/>
                          <a:cs typeface="Cambria Math" charset="0"/>
                        </a:rPr>
                        <a:t>⏀</a:t>
                      </a:r>
                      <a:r>
                        <a:rPr lang="en-US" sz="1100">
                          <a:solidFill>
                            <a:srgbClr val="000000"/>
                          </a:solidFill>
                          <a:effectLst/>
                          <a:latin typeface="Arial" charset="0"/>
                          <a:ea typeface="Times New Roman" charset="0"/>
                          <a:cs typeface="Arial" charset="0"/>
                        </a:rPr>
                        <a:t>10mm  (1V@ 15 cm)</a:t>
                      </a:r>
                      <a:endParaRPr lang="en-US" sz="1600">
                        <a:effectLst/>
                        <a:latin typeface="Arial" charset="0"/>
                        <a:ea typeface="Gulim" charset="-127"/>
                        <a:cs typeface="Times New Roman" charset="0"/>
                      </a:endParaRPr>
                    </a:p>
                  </a:txBody>
                  <a:tcPr marL="65857" marR="6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04093">
                <a:tc rowSpan="2">
                  <a:txBody>
                    <a:bodyPr/>
                    <a:lstStyle/>
                    <a:p>
                      <a:pPr algn="ctr">
                        <a:lnSpc>
                          <a:spcPct val="150000"/>
                        </a:lnSpc>
                        <a:spcAft>
                          <a:spcPts val="0"/>
                        </a:spcAft>
                      </a:pPr>
                      <a:r>
                        <a:rPr lang="en-US" sz="1100" b="1">
                          <a:solidFill>
                            <a:srgbClr val="000000"/>
                          </a:solidFill>
                          <a:effectLst/>
                          <a:latin typeface="Arial" charset="0"/>
                          <a:ea typeface="Times New Roman" charset="0"/>
                          <a:cs typeface="Arial" charset="0"/>
                        </a:rPr>
                        <a:t>II</a:t>
                      </a:r>
                      <a:endParaRPr lang="en-US" sz="1600">
                        <a:effectLst/>
                        <a:latin typeface="Arial" charset="0"/>
                        <a:ea typeface="Gulim" charset="-127"/>
                        <a:cs typeface="Times New Roman" charset="0"/>
                      </a:endParaRPr>
                    </a:p>
                  </a:txBody>
                  <a:tcPr marL="65857" marR="6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n-US" sz="1100">
                          <a:solidFill>
                            <a:srgbClr val="000000"/>
                          </a:solidFill>
                          <a:effectLst/>
                          <a:latin typeface="Arial" charset="0"/>
                          <a:ea typeface="Times New Roman" charset="0"/>
                          <a:cs typeface="Arial" charset="0"/>
                        </a:rPr>
                        <a:t>0.80*0.80*0.25</a:t>
                      </a:r>
                      <a:endParaRPr lang="en-US" sz="1600">
                        <a:effectLst/>
                        <a:latin typeface="Arial" charset="0"/>
                        <a:ea typeface="Gulim" charset="-127"/>
                        <a:cs typeface="Times New Roman" charset="0"/>
                      </a:endParaRPr>
                    </a:p>
                  </a:txBody>
                  <a:tcPr marL="65857" marR="6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n-US" sz="1100">
                          <a:solidFill>
                            <a:srgbClr val="000000"/>
                          </a:solidFill>
                          <a:effectLst/>
                          <a:latin typeface="Arial" charset="0"/>
                          <a:ea typeface="Times New Roman" charset="0"/>
                          <a:cs typeface="Arial" charset="0"/>
                        </a:rPr>
                        <a:t>12 </a:t>
                      </a:r>
                      <a:r>
                        <a:rPr lang="en-US" sz="1100">
                          <a:solidFill>
                            <a:srgbClr val="000000"/>
                          </a:solidFill>
                          <a:effectLst/>
                          <a:latin typeface="Cambria Math" charset="0"/>
                          <a:ea typeface="Times New Roman" charset="0"/>
                          <a:cs typeface="Cambria Math" charset="0"/>
                        </a:rPr>
                        <a:t>⏀</a:t>
                      </a:r>
                      <a:r>
                        <a:rPr lang="en-US" sz="1100">
                          <a:solidFill>
                            <a:srgbClr val="000000"/>
                          </a:solidFill>
                          <a:effectLst/>
                          <a:latin typeface="Arial" charset="0"/>
                          <a:ea typeface="Times New Roman" charset="0"/>
                          <a:cs typeface="Arial" charset="0"/>
                        </a:rPr>
                        <a:t> 14mm (1</a:t>
                      </a:r>
                      <a:r>
                        <a:rPr lang="en-US" sz="1100">
                          <a:solidFill>
                            <a:srgbClr val="000000"/>
                          </a:solidFill>
                          <a:effectLst/>
                          <a:latin typeface="Cambria Math" charset="0"/>
                          <a:ea typeface="Times New Roman" charset="0"/>
                          <a:cs typeface="Cambria Math" charset="0"/>
                        </a:rPr>
                        <a:t>⏀</a:t>
                      </a:r>
                      <a:r>
                        <a:rPr lang="en-US" sz="1100">
                          <a:solidFill>
                            <a:srgbClr val="000000"/>
                          </a:solidFill>
                          <a:effectLst/>
                          <a:latin typeface="Arial" charset="0"/>
                          <a:ea typeface="Times New Roman" charset="0"/>
                          <a:cs typeface="Arial" charset="0"/>
                        </a:rPr>
                        <a:t>14mm @25cm)</a:t>
                      </a:r>
                      <a:endParaRPr lang="en-US" sz="1600">
                        <a:effectLst/>
                        <a:latin typeface="Arial" charset="0"/>
                        <a:ea typeface="Gulim" charset="-127"/>
                        <a:cs typeface="Times New Roman" charset="0"/>
                      </a:endParaRPr>
                    </a:p>
                  </a:txBody>
                  <a:tcPr marL="65857" marR="6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Times New Roman" charset="0"/>
                          <a:cs typeface="Arial" charset="0"/>
                        </a:rPr>
                        <a:t> 1Est </a:t>
                      </a:r>
                      <a:r>
                        <a:rPr lang="es-EC" sz="1100">
                          <a:solidFill>
                            <a:srgbClr val="000000"/>
                          </a:solidFill>
                          <a:effectLst/>
                          <a:latin typeface="Cambria Math" charset="0"/>
                          <a:ea typeface="Times New Roman" charset="0"/>
                          <a:cs typeface="Cambria Math" charset="0"/>
                        </a:rPr>
                        <a:t>⏀</a:t>
                      </a:r>
                      <a:r>
                        <a:rPr lang="es-EC" sz="1100">
                          <a:solidFill>
                            <a:srgbClr val="000000"/>
                          </a:solidFill>
                          <a:effectLst/>
                          <a:latin typeface="Arial" charset="0"/>
                          <a:ea typeface="Times New Roman" charset="0"/>
                          <a:cs typeface="Arial" charset="0"/>
                        </a:rPr>
                        <a:t>10mm @ 15 cm (2 ramales /sentido)</a:t>
                      </a:r>
                      <a:endParaRPr lang="en-US" sz="1600">
                        <a:effectLst/>
                        <a:latin typeface="Arial" charset="0"/>
                        <a:ea typeface="Gulim" charset="-127"/>
                        <a:cs typeface="Times New Roman" charset="0"/>
                      </a:endParaRPr>
                    </a:p>
                  </a:txBody>
                  <a:tcPr marL="65857" marR="6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204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charset="0"/>
                          <a:ea typeface="Times New Roman" charset="0"/>
                          <a:cs typeface="Arial" charset="0"/>
                        </a:rPr>
                        <a:t> </a:t>
                      </a:r>
                      <a:r>
                        <a:rPr lang="en-US" sz="1100">
                          <a:solidFill>
                            <a:srgbClr val="000000"/>
                          </a:solidFill>
                          <a:effectLst/>
                          <a:latin typeface="Arial" charset="0"/>
                          <a:ea typeface="Times New Roman" charset="0"/>
                          <a:cs typeface="Arial" charset="0"/>
                        </a:rPr>
                        <a:t>2V</a:t>
                      </a:r>
                      <a:r>
                        <a:rPr lang="en-US" sz="1100">
                          <a:solidFill>
                            <a:srgbClr val="000000"/>
                          </a:solidFill>
                          <a:effectLst/>
                          <a:latin typeface="Cambria Math" charset="0"/>
                          <a:ea typeface="Times New Roman" charset="0"/>
                          <a:cs typeface="Cambria Math" charset="0"/>
                        </a:rPr>
                        <a:t>⏀</a:t>
                      </a:r>
                      <a:r>
                        <a:rPr lang="en-US" sz="1100">
                          <a:solidFill>
                            <a:srgbClr val="000000"/>
                          </a:solidFill>
                          <a:effectLst/>
                          <a:latin typeface="Arial" charset="0"/>
                          <a:ea typeface="Times New Roman" charset="0"/>
                          <a:cs typeface="Arial" charset="0"/>
                        </a:rPr>
                        <a:t>10mm  (1V@ 15 cm)</a:t>
                      </a:r>
                      <a:endParaRPr lang="en-US" sz="1600">
                        <a:effectLst/>
                        <a:latin typeface="Arial" charset="0"/>
                        <a:ea typeface="Gulim" charset="-127"/>
                        <a:cs typeface="Times New Roman" charset="0"/>
                      </a:endParaRPr>
                    </a:p>
                  </a:txBody>
                  <a:tcPr marL="65857" marR="6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56138">
                <a:tc>
                  <a:txBody>
                    <a:bodyPr/>
                    <a:lstStyle/>
                    <a:p>
                      <a:pPr algn="ctr">
                        <a:lnSpc>
                          <a:spcPct val="150000"/>
                        </a:lnSpc>
                        <a:spcAft>
                          <a:spcPts val="0"/>
                        </a:spcAft>
                      </a:pPr>
                      <a:r>
                        <a:rPr lang="en-US" sz="1100" b="1">
                          <a:solidFill>
                            <a:srgbClr val="000000"/>
                          </a:solidFill>
                          <a:effectLst/>
                          <a:latin typeface="Arial" charset="0"/>
                          <a:ea typeface="Times New Roman" charset="0"/>
                          <a:cs typeface="Arial" charset="0"/>
                        </a:rPr>
                        <a:t>III</a:t>
                      </a:r>
                      <a:endParaRPr lang="en-US" sz="1600">
                        <a:effectLst/>
                        <a:latin typeface="Arial" charset="0"/>
                        <a:ea typeface="Gulim" charset="-127"/>
                        <a:cs typeface="Times New Roman" charset="0"/>
                      </a:endParaRPr>
                    </a:p>
                  </a:txBody>
                  <a:tcPr marL="65857" marR="6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100">
                          <a:solidFill>
                            <a:srgbClr val="000000"/>
                          </a:solidFill>
                          <a:effectLst/>
                          <a:latin typeface="Arial" charset="0"/>
                          <a:ea typeface="Times New Roman" charset="0"/>
                          <a:cs typeface="Arial" charset="0"/>
                        </a:rPr>
                        <a:t>0.80*0.25</a:t>
                      </a:r>
                      <a:endParaRPr lang="en-US" sz="1600">
                        <a:effectLst/>
                        <a:latin typeface="Arial" charset="0"/>
                        <a:ea typeface="Gulim" charset="-127"/>
                        <a:cs typeface="Times New Roman" charset="0"/>
                      </a:endParaRPr>
                    </a:p>
                  </a:txBody>
                  <a:tcPr marL="65857" marR="6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100">
                          <a:solidFill>
                            <a:srgbClr val="000000"/>
                          </a:solidFill>
                          <a:effectLst/>
                          <a:latin typeface="Arial" charset="0"/>
                          <a:ea typeface="Times New Roman" charset="0"/>
                          <a:cs typeface="Arial" charset="0"/>
                        </a:rPr>
                        <a:t>8 </a:t>
                      </a:r>
                      <a:r>
                        <a:rPr lang="en-US" sz="1100">
                          <a:solidFill>
                            <a:srgbClr val="000000"/>
                          </a:solidFill>
                          <a:effectLst/>
                          <a:latin typeface="Cambria Math" charset="0"/>
                          <a:ea typeface="Times New Roman" charset="0"/>
                          <a:cs typeface="Cambria Math" charset="0"/>
                        </a:rPr>
                        <a:t>⏀</a:t>
                      </a:r>
                      <a:r>
                        <a:rPr lang="en-US" sz="1100">
                          <a:solidFill>
                            <a:srgbClr val="000000"/>
                          </a:solidFill>
                          <a:effectLst/>
                          <a:latin typeface="Arial" charset="0"/>
                          <a:ea typeface="Times New Roman" charset="0"/>
                          <a:cs typeface="Arial" charset="0"/>
                        </a:rPr>
                        <a:t> 14mm (1</a:t>
                      </a:r>
                      <a:r>
                        <a:rPr lang="en-US" sz="1100">
                          <a:solidFill>
                            <a:srgbClr val="000000"/>
                          </a:solidFill>
                          <a:effectLst/>
                          <a:latin typeface="Cambria Math" charset="0"/>
                          <a:ea typeface="Times New Roman" charset="0"/>
                          <a:cs typeface="Cambria Math" charset="0"/>
                        </a:rPr>
                        <a:t>⏀</a:t>
                      </a:r>
                      <a:r>
                        <a:rPr lang="en-US" sz="1100">
                          <a:solidFill>
                            <a:srgbClr val="000000"/>
                          </a:solidFill>
                          <a:effectLst/>
                          <a:latin typeface="Arial" charset="0"/>
                          <a:ea typeface="Times New Roman" charset="0"/>
                          <a:cs typeface="Arial" charset="0"/>
                        </a:rPr>
                        <a:t>14mm @25cm)</a:t>
                      </a:r>
                      <a:endParaRPr lang="en-US" sz="1600">
                        <a:effectLst/>
                        <a:latin typeface="Arial" charset="0"/>
                        <a:ea typeface="Gulim" charset="-127"/>
                        <a:cs typeface="Times New Roman" charset="0"/>
                      </a:endParaRPr>
                    </a:p>
                  </a:txBody>
                  <a:tcPr marL="65857" marR="6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100">
                          <a:solidFill>
                            <a:srgbClr val="000000"/>
                          </a:solidFill>
                          <a:effectLst/>
                          <a:latin typeface="Arial" charset="0"/>
                          <a:ea typeface="Times New Roman" charset="0"/>
                          <a:cs typeface="Arial" charset="0"/>
                        </a:rPr>
                        <a:t>2 Est </a:t>
                      </a:r>
                      <a:r>
                        <a:rPr lang="en-US" sz="1100">
                          <a:solidFill>
                            <a:srgbClr val="000000"/>
                          </a:solidFill>
                          <a:effectLst/>
                          <a:latin typeface="Cambria Math" charset="0"/>
                          <a:ea typeface="Times New Roman" charset="0"/>
                          <a:cs typeface="Cambria Math" charset="0"/>
                        </a:rPr>
                        <a:t>⏀</a:t>
                      </a:r>
                      <a:r>
                        <a:rPr lang="en-US" sz="1100">
                          <a:solidFill>
                            <a:srgbClr val="000000"/>
                          </a:solidFill>
                          <a:effectLst/>
                          <a:latin typeface="Arial" charset="0"/>
                          <a:ea typeface="Times New Roman" charset="0"/>
                          <a:cs typeface="Arial" charset="0"/>
                        </a:rPr>
                        <a:t>10mm (1 Est </a:t>
                      </a:r>
                      <a:r>
                        <a:rPr lang="en-US" sz="1100">
                          <a:solidFill>
                            <a:srgbClr val="000000"/>
                          </a:solidFill>
                          <a:effectLst/>
                          <a:latin typeface="Cambria Math" charset="0"/>
                          <a:ea typeface="Times New Roman" charset="0"/>
                          <a:cs typeface="Cambria Math" charset="0"/>
                        </a:rPr>
                        <a:t>⏀</a:t>
                      </a:r>
                      <a:r>
                        <a:rPr lang="en-US" sz="1100">
                          <a:solidFill>
                            <a:srgbClr val="000000"/>
                          </a:solidFill>
                          <a:effectLst/>
                          <a:latin typeface="Arial" charset="0"/>
                          <a:ea typeface="Times New Roman" charset="0"/>
                          <a:cs typeface="Arial" charset="0"/>
                        </a:rPr>
                        <a:t>10mm @ 15 cm ) </a:t>
                      </a:r>
                      <a:endParaRPr lang="en-US" sz="1600">
                        <a:effectLst/>
                        <a:latin typeface="Arial" charset="0"/>
                        <a:ea typeface="Gulim" charset="-127"/>
                        <a:cs typeface="Times New Roman" charset="0"/>
                      </a:endParaRPr>
                    </a:p>
                  </a:txBody>
                  <a:tcPr marL="65857" marR="6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2046">
                <a:tc rowSpan="2">
                  <a:txBody>
                    <a:bodyPr/>
                    <a:lstStyle/>
                    <a:p>
                      <a:pPr algn="ctr">
                        <a:lnSpc>
                          <a:spcPct val="150000"/>
                        </a:lnSpc>
                        <a:spcAft>
                          <a:spcPts val="0"/>
                        </a:spcAft>
                      </a:pPr>
                      <a:r>
                        <a:rPr lang="en-US" sz="1100" b="1" dirty="0">
                          <a:solidFill>
                            <a:srgbClr val="000000"/>
                          </a:solidFill>
                          <a:effectLst/>
                          <a:latin typeface="Arial" charset="0"/>
                          <a:ea typeface="Times New Roman" charset="0"/>
                          <a:cs typeface="Arial" charset="0"/>
                        </a:rPr>
                        <a:t>IV</a:t>
                      </a:r>
                      <a:endParaRPr lang="en-US" sz="1600" dirty="0">
                        <a:effectLst/>
                        <a:latin typeface="Arial" charset="0"/>
                        <a:ea typeface="Gulim" charset="-127"/>
                        <a:cs typeface="Times New Roman" charset="0"/>
                      </a:endParaRPr>
                    </a:p>
                  </a:txBody>
                  <a:tcPr marL="65857" marR="6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n-US" sz="1100">
                          <a:solidFill>
                            <a:srgbClr val="000000"/>
                          </a:solidFill>
                          <a:effectLst/>
                          <a:latin typeface="Arial" charset="0"/>
                          <a:ea typeface="Times New Roman" charset="0"/>
                          <a:cs typeface="Arial" charset="0"/>
                        </a:rPr>
                        <a:t>1.40*0.25</a:t>
                      </a:r>
                      <a:endParaRPr lang="en-US" sz="1600">
                        <a:effectLst/>
                        <a:latin typeface="Arial" charset="0"/>
                        <a:ea typeface="Gulim" charset="-127"/>
                        <a:cs typeface="Times New Roman" charset="0"/>
                      </a:endParaRPr>
                    </a:p>
                  </a:txBody>
                  <a:tcPr marL="65857" marR="6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n-US" sz="1100">
                          <a:solidFill>
                            <a:srgbClr val="000000"/>
                          </a:solidFill>
                          <a:effectLst/>
                          <a:latin typeface="Arial" charset="0"/>
                          <a:ea typeface="Times New Roman" charset="0"/>
                          <a:cs typeface="Arial" charset="0"/>
                        </a:rPr>
                        <a:t>14 </a:t>
                      </a:r>
                      <a:r>
                        <a:rPr lang="en-US" sz="1100">
                          <a:solidFill>
                            <a:srgbClr val="000000"/>
                          </a:solidFill>
                          <a:effectLst/>
                          <a:latin typeface="Cambria Math" charset="0"/>
                          <a:ea typeface="Times New Roman" charset="0"/>
                          <a:cs typeface="Cambria Math" charset="0"/>
                        </a:rPr>
                        <a:t>⏀</a:t>
                      </a:r>
                      <a:r>
                        <a:rPr lang="en-US" sz="1100">
                          <a:solidFill>
                            <a:srgbClr val="000000"/>
                          </a:solidFill>
                          <a:effectLst/>
                          <a:latin typeface="Arial" charset="0"/>
                          <a:ea typeface="Times New Roman" charset="0"/>
                          <a:cs typeface="Arial" charset="0"/>
                        </a:rPr>
                        <a:t> 14mm (1</a:t>
                      </a:r>
                      <a:r>
                        <a:rPr lang="en-US" sz="1100">
                          <a:solidFill>
                            <a:srgbClr val="000000"/>
                          </a:solidFill>
                          <a:effectLst/>
                          <a:latin typeface="Cambria Math" charset="0"/>
                          <a:ea typeface="Times New Roman" charset="0"/>
                          <a:cs typeface="Cambria Math" charset="0"/>
                        </a:rPr>
                        <a:t>⏀</a:t>
                      </a:r>
                      <a:r>
                        <a:rPr lang="en-US" sz="1100">
                          <a:solidFill>
                            <a:srgbClr val="000000"/>
                          </a:solidFill>
                          <a:effectLst/>
                          <a:latin typeface="Arial" charset="0"/>
                          <a:ea typeface="Times New Roman" charset="0"/>
                          <a:cs typeface="Arial" charset="0"/>
                        </a:rPr>
                        <a:t>14mm @25cm)</a:t>
                      </a:r>
                      <a:endParaRPr lang="en-US" sz="1600">
                        <a:effectLst/>
                        <a:latin typeface="Arial" charset="0"/>
                        <a:ea typeface="Gulim" charset="-127"/>
                        <a:cs typeface="Times New Roman" charset="0"/>
                      </a:endParaRPr>
                    </a:p>
                  </a:txBody>
                  <a:tcPr marL="65857" marR="6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100">
                          <a:solidFill>
                            <a:srgbClr val="000000"/>
                          </a:solidFill>
                          <a:effectLst/>
                          <a:latin typeface="Arial" charset="0"/>
                          <a:ea typeface="Times New Roman" charset="0"/>
                          <a:cs typeface="Arial" charset="0"/>
                        </a:rPr>
                        <a:t>1 Est </a:t>
                      </a:r>
                      <a:r>
                        <a:rPr lang="en-US" sz="1100">
                          <a:solidFill>
                            <a:srgbClr val="000000"/>
                          </a:solidFill>
                          <a:effectLst/>
                          <a:latin typeface="Cambria Math" charset="0"/>
                          <a:ea typeface="Times New Roman" charset="0"/>
                          <a:cs typeface="Cambria Math" charset="0"/>
                        </a:rPr>
                        <a:t>⏀</a:t>
                      </a:r>
                      <a:r>
                        <a:rPr lang="en-US" sz="1100">
                          <a:solidFill>
                            <a:srgbClr val="000000"/>
                          </a:solidFill>
                          <a:effectLst/>
                          <a:latin typeface="Arial" charset="0"/>
                          <a:ea typeface="Times New Roman" charset="0"/>
                          <a:cs typeface="Arial" charset="0"/>
                        </a:rPr>
                        <a:t>10mm @ 15 cm  </a:t>
                      </a:r>
                      <a:endParaRPr lang="en-US" sz="1600">
                        <a:effectLst/>
                        <a:latin typeface="Arial" charset="0"/>
                        <a:ea typeface="Gulim" charset="-127"/>
                        <a:cs typeface="Times New Roman" charset="0"/>
                      </a:endParaRPr>
                    </a:p>
                  </a:txBody>
                  <a:tcPr marL="65857" marR="6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0409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en-US" sz="1100" dirty="0">
                          <a:solidFill>
                            <a:srgbClr val="000000"/>
                          </a:solidFill>
                          <a:effectLst/>
                          <a:latin typeface="Arial" charset="0"/>
                          <a:ea typeface="Times New Roman" charset="0"/>
                          <a:cs typeface="Arial" charset="0"/>
                        </a:rPr>
                        <a:t>1 Est </a:t>
                      </a:r>
                      <a:r>
                        <a:rPr lang="en-US" sz="1100" dirty="0">
                          <a:solidFill>
                            <a:srgbClr val="000000"/>
                          </a:solidFill>
                          <a:effectLst/>
                          <a:latin typeface="Cambria Math" charset="0"/>
                          <a:ea typeface="Times New Roman" charset="0"/>
                          <a:cs typeface="Cambria Math" charset="0"/>
                        </a:rPr>
                        <a:t>⏀</a:t>
                      </a:r>
                      <a:r>
                        <a:rPr lang="en-US" sz="1100" dirty="0">
                          <a:solidFill>
                            <a:srgbClr val="000000"/>
                          </a:solidFill>
                          <a:effectLst/>
                          <a:latin typeface="Arial" charset="0"/>
                          <a:ea typeface="Times New Roman" charset="0"/>
                          <a:cs typeface="Arial" charset="0"/>
                        </a:rPr>
                        <a:t>10mm @ 15 cm </a:t>
                      </a:r>
                      <a:endParaRPr lang="en-US" sz="1600" dirty="0">
                        <a:effectLst/>
                        <a:latin typeface="Arial" charset="0"/>
                        <a:ea typeface="Gulim" charset="-127"/>
                        <a:cs typeface="Times New Roman" charset="0"/>
                      </a:endParaRPr>
                    </a:p>
                  </a:txBody>
                  <a:tcPr marL="65857" marR="6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1"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7071525" y="6190611"/>
            <a:ext cx="1571230" cy="68311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6. RESTAURACIÓN  (MUROS DE CORTE)</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6"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7"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8"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14</a:t>
            </a:r>
            <a:r>
              <a:rPr lang="es-ES" sz="2400" dirty="0">
                <a:ln>
                  <a:solidFill>
                    <a:schemeClr val="tx1"/>
                  </a:solidFill>
                </a:ln>
              </a:rPr>
              <a:t>9</a:t>
            </a:r>
            <a:endParaRPr lang="es-ES" sz="2400" dirty="0">
              <a:ln>
                <a:solidFill>
                  <a:schemeClr val="tx1"/>
                </a:solidFill>
              </a:ln>
            </a:endParaRPr>
          </a:p>
        </p:txBody>
      </p:sp>
    </p:spTree>
    <p:extLst>
      <p:ext uri="{BB962C8B-B14F-4D97-AF65-F5344CB8AC3E}">
        <p14:creationId xmlns:p14="http://schemas.microsoft.com/office/powerpoint/2010/main" val="878323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6179" y="33258"/>
            <a:ext cx="6350000" cy="584200"/>
          </a:xfrm>
        </p:spPr>
        <p:txBody>
          <a:bodyPr/>
          <a:lstStyle/>
          <a:p>
            <a:r>
              <a:rPr lang="en-US" smtClean="0"/>
              <a:t>VISTA POSTERIOR</a:t>
            </a:r>
            <a:endParaRPr lang="en-US"/>
          </a:p>
        </p:txBody>
      </p:sp>
      <p:pic>
        <p:nvPicPr>
          <p:cNvPr id="4" name="Imagen 5" descr="D:\Alex\Downloads\WhatsApp Image 2018-01-08 at 17.20.54 (3).jpeg"/>
          <p:cNvPicPr/>
          <p:nvPr/>
        </p:nvPicPr>
        <p:blipFill rotWithShape="1">
          <a:blip r:embed="rId2" cstate="print">
            <a:extLst>
              <a:ext uri="{28A0092B-C50C-407E-A947-70E740481C1C}">
                <a14:useLocalDpi xmlns:a14="http://schemas.microsoft.com/office/drawing/2010/main" val="0"/>
              </a:ext>
            </a:extLst>
          </a:blip>
          <a:srcRect r="8562"/>
          <a:stretch/>
        </p:blipFill>
        <p:spPr bwMode="auto">
          <a:xfrm>
            <a:off x="776272" y="1364106"/>
            <a:ext cx="5654508" cy="4002372"/>
          </a:xfrm>
          <a:prstGeom prst="rect">
            <a:avLst/>
          </a:prstGeom>
          <a:noFill/>
          <a:ln>
            <a:noFill/>
          </a:ln>
          <a:extLst>
            <a:ext uri="{53640926-AAD7-44D8-BBD7-CCE9431645EC}">
              <a14:shadowObscured xmlns:a14="http://schemas.microsoft.com/office/drawing/2010/main"/>
            </a:ext>
          </a:extLst>
        </p:spPr>
      </p:pic>
      <p:pic>
        <p:nvPicPr>
          <p:cNvPr id="5" name="Imagen 6"/>
          <p:cNvPicPr/>
          <p:nvPr/>
        </p:nvPicPr>
        <p:blipFill>
          <a:blip r:embed="rId3"/>
          <a:stretch>
            <a:fillRect/>
          </a:stretch>
        </p:blipFill>
        <p:spPr>
          <a:xfrm>
            <a:off x="6671151" y="1364105"/>
            <a:ext cx="4946225" cy="4002373"/>
          </a:xfrm>
          <a:prstGeom prst="rect">
            <a:avLst/>
          </a:prstGeom>
        </p:spPr>
      </p:pic>
      <p:sp>
        <p:nvSpPr>
          <p:cNvPr id="6" name="3 Flecha a la derecha con muesca"/>
          <p:cNvSpPr/>
          <p:nvPr/>
        </p:nvSpPr>
        <p:spPr>
          <a:xfrm>
            <a:off x="8645116" y="627357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7339772" y="6326581"/>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RESTAURACION  (MUROS DE CORTE)</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5719458" y="624707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4192328" y="6273576"/>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2659663" y="6286828"/>
            <a:ext cx="17497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3. FUNDAMENTACIÓN TEORICA</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1296623" y="6273576"/>
            <a:ext cx="157682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2" name="3 Flecha a la derecha con muesca"/>
          <p:cNvSpPr/>
          <p:nvPr/>
        </p:nvSpPr>
        <p:spPr>
          <a:xfrm>
            <a:off x="1" y="6353086"/>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3"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15</a:t>
            </a:r>
            <a:endParaRPr lang="es-ES" sz="2400" dirty="0">
              <a:ln>
                <a:solidFill>
                  <a:schemeClr val="tx1"/>
                </a:solidFill>
              </a:ln>
            </a:endParaRPr>
          </a:p>
        </p:txBody>
      </p:sp>
    </p:spTree>
    <p:extLst>
      <p:ext uri="{BB962C8B-B14F-4D97-AF65-F5344CB8AC3E}">
        <p14:creationId xmlns:p14="http://schemas.microsoft.com/office/powerpoint/2010/main" val="57184652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Diseño de la cimentación </a:t>
            </a:r>
            <a:endParaRPr lang="es-ES_tradnl" dirty="0"/>
          </a:p>
        </p:txBody>
      </p:sp>
      <p:sp>
        <p:nvSpPr>
          <p:cNvPr id="3" name="Text Placeholder 2"/>
          <p:cNvSpPr>
            <a:spLocks noGrp="1"/>
          </p:cNvSpPr>
          <p:nvPr>
            <p:ph type="body" idx="1"/>
          </p:nvPr>
        </p:nvSpPr>
        <p:spPr>
          <a:xfrm>
            <a:off x="839789" y="1452563"/>
            <a:ext cx="5157787" cy="823912"/>
          </a:xfrm>
        </p:spPr>
        <p:txBody>
          <a:bodyPr/>
          <a:lstStyle/>
          <a:p>
            <a:pPr algn="ctr"/>
            <a:r>
              <a:rPr lang="es-ES_tradnl" dirty="0" smtClean="0"/>
              <a:t>Zapatas aisladas sometidas a carga axial </a:t>
            </a:r>
            <a:endParaRPr lang="es-ES_tradnl" dirty="0"/>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839789" y="2276475"/>
                <a:ext cx="5157787" cy="3684588"/>
              </a:xfrm>
            </p:spPr>
            <p:txBody>
              <a:bodyPr>
                <a:normAutofit fontScale="70000" lnSpcReduction="20000"/>
              </a:bodyPr>
              <a:lstStyle/>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s-EC" i="1">
                              <a:latin typeface="Cambria Math" charset="0"/>
                            </a:rPr>
                            <m:t>𝑃</m:t>
                          </m:r>
                        </m:e>
                        <m:sub>
                          <m:r>
                            <a:rPr lang="es-EC" i="1">
                              <a:latin typeface="Cambria Math" charset="0"/>
                            </a:rPr>
                            <m:t>𝑢</m:t>
                          </m:r>
                        </m:sub>
                      </m:sSub>
                      <m:r>
                        <a:rPr lang="es-EC" i="1">
                          <a:latin typeface="Cambria Math" charset="0"/>
                        </a:rPr>
                        <m:t>=208.58 </m:t>
                      </m:r>
                      <m:r>
                        <a:rPr lang="es-EC" i="1">
                          <a:latin typeface="Cambria Math" charset="0"/>
                        </a:rPr>
                        <m:t>𝑇</m:t>
                      </m:r>
                    </m:oMath>
                  </m:oMathPara>
                </a14:m>
                <a:endParaRPr lang="en-US" dirty="0" smtClean="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s-EC" i="1">
                              <a:latin typeface="Cambria Math" charset="0"/>
                            </a:rPr>
                            <m:t>𝑓</m:t>
                          </m:r>
                          <m:r>
                            <a:rPr lang="es-EC" i="1">
                              <a:latin typeface="Cambria Math" charset="0"/>
                            </a:rPr>
                            <m:t>′</m:t>
                          </m:r>
                        </m:e>
                        <m:sub>
                          <m:r>
                            <a:rPr lang="es-EC" i="1">
                              <a:latin typeface="Cambria Math" charset="0"/>
                            </a:rPr>
                            <m:t>𝑐</m:t>
                          </m:r>
                        </m:sub>
                      </m:sSub>
                      <m:r>
                        <a:rPr lang="es-EC" i="1">
                          <a:latin typeface="Cambria Math" charset="0"/>
                        </a:rPr>
                        <m:t>=210.00 </m:t>
                      </m:r>
                      <m:r>
                        <a:rPr lang="es-EC" i="1">
                          <a:latin typeface="Cambria Math" charset="0"/>
                        </a:rPr>
                        <m:t>𝑘𝑔</m:t>
                      </m:r>
                      <m:r>
                        <a:rPr lang="es-EC" i="1">
                          <a:latin typeface="Cambria Math" charset="0"/>
                        </a:rPr>
                        <m:t>/</m:t>
                      </m:r>
                      <m:sSup>
                        <m:sSupPr>
                          <m:ctrlPr>
                            <a:rPr lang="en-US" i="1">
                              <a:latin typeface="Cambria Math" charset="0"/>
                            </a:rPr>
                          </m:ctrlPr>
                        </m:sSupPr>
                        <m:e>
                          <m:r>
                            <a:rPr lang="es-EC" i="1">
                              <a:latin typeface="Cambria Math" charset="0"/>
                            </a:rPr>
                            <m:t>𝑐𝑚</m:t>
                          </m:r>
                        </m:e>
                        <m:sup>
                          <m:r>
                            <a:rPr lang="es-EC" i="1">
                              <a:latin typeface="Cambria Math" charset="0"/>
                            </a:rPr>
                            <m:t>2</m:t>
                          </m:r>
                        </m:sup>
                      </m:sSup>
                    </m:oMath>
                  </m:oMathPara>
                </a14:m>
                <a:endParaRPr lang="en-US" dirty="0" smtClean="0"/>
              </a:p>
              <a:p>
                <a:pPr marL="0" indent="0">
                  <a:buNone/>
                </a:pPr>
                <a:endParaRPr lang="en-US" dirty="0" smtClean="0"/>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s-EC" i="1">
                              <a:latin typeface="Cambria Math" charset="0"/>
                            </a:rPr>
                            <m:t>𝑓</m:t>
                          </m:r>
                        </m:e>
                        <m:sub>
                          <m:r>
                            <a:rPr lang="es-EC" i="1">
                              <a:latin typeface="Cambria Math" charset="0"/>
                            </a:rPr>
                            <m:t>𝑦</m:t>
                          </m:r>
                        </m:sub>
                      </m:sSub>
                      <m:r>
                        <a:rPr lang="es-EC" i="1">
                          <a:latin typeface="Cambria Math" charset="0"/>
                        </a:rPr>
                        <m:t>=4200.00 </m:t>
                      </m:r>
                      <m:r>
                        <a:rPr lang="es-EC" i="1">
                          <a:latin typeface="Cambria Math" charset="0"/>
                        </a:rPr>
                        <m:t>𝑘𝑔</m:t>
                      </m:r>
                      <m:r>
                        <a:rPr lang="es-EC" i="1">
                          <a:latin typeface="Cambria Math" charset="0"/>
                        </a:rPr>
                        <m:t>/</m:t>
                      </m:r>
                      <m:sSup>
                        <m:sSupPr>
                          <m:ctrlPr>
                            <a:rPr lang="en-US" i="1">
                              <a:latin typeface="Cambria Math" charset="0"/>
                            </a:rPr>
                          </m:ctrlPr>
                        </m:sSupPr>
                        <m:e>
                          <m:r>
                            <a:rPr lang="es-EC" i="1">
                              <a:latin typeface="Cambria Math" charset="0"/>
                            </a:rPr>
                            <m:t>𝑐𝑚</m:t>
                          </m:r>
                        </m:e>
                        <m:sup>
                          <m:r>
                            <a:rPr lang="es-EC" i="1">
                              <a:latin typeface="Cambria Math" charset="0"/>
                            </a:rPr>
                            <m:t>2</m:t>
                          </m:r>
                        </m:sup>
                      </m:sSup>
                    </m:oMath>
                  </m:oMathPara>
                </a14:m>
                <a:endParaRPr lang="en-US" dirty="0" smtClean="0"/>
              </a:p>
              <a:p>
                <a:pPr marL="0" indent="0">
                  <a:buNone/>
                </a:pPr>
                <a:endParaRPr lang="en-US" dirty="0" smtClean="0"/>
              </a:p>
              <a:p>
                <a:pPr algn="r"/>
                <a14:m>
                  <m:oMath xmlns:m="http://schemas.openxmlformats.org/officeDocument/2006/math">
                    <m:sSub>
                      <m:sSubPr>
                        <m:ctrlPr>
                          <a:rPr lang="en-US" i="1">
                            <a:latin typeface="Cambria Math" charset="0"/>
                          </a:rPr>
                        </m:ctrlPr>
                      </m:sSubPr>
                      <m:e>
                        <m:r>
                          <a:rPr lang="es-EC" i="1">
                            <a:latin typeface="Cambria Math" charset="0"/>
                          </a:rPr>
                          <m:t>𝑡</m:t>
                        </m:r>
                      </m:e>
                      <m:sub>
                        <m:r>
                          <a:rPr lang="es-EC" i="1">
                            <a:latin typeface="Cambria Math" charset="0"/>
                          </a:rPr>
                          <m:t>1</m:t>
                        </m:r>
                      </m:sub>
                    </m:sSub>
                    <m:r>
                      <a:rPr lang="es-EC" i="1">
                        <a:latin typeface="Cambria Math" charset="0"/>
                      </a:rPr>
                      <m:t>=0.25 </m:t>
                    </m:r>
                    <m:r>
                      <a:rPr lang="es-EC" i="1">
                        <a:latin typeface="Cambria Math" charset="0"/>
                      </a:rPr>
                      <m:t>𝑚</m:t>
                    </m:r>
                  </m:oMath>
                </a14:m>
                <a:endParaRPr lang="en-US" dirty="0"/>
              </a:p>
              <a:p>
                <a:pPr algn="r"/>
                <a14:m>
                  <m:oMath xmlns:m="http://schemas.openxmlformats.org/officeDocument/2006/math">
                    <m:sSub>
                      <m:sSubPr>
                        <m:ctrlPr>
                          <a:rPr lang="en-US" i="1">
                            <a:latin typeface="Cambria Math" charset="0"/>
                          </a:rPr>
                        </m:ctrlPr>
                      </m:sSubPr>
                      <m:e>
                        <m:r>
                          <a:rPr lang="es-EC" i="1">
                            <a:latin typeface="Cambria Math" charset="0"/>
                          </a:rPr>
                          <m:t>𝑡</m:t>
                        </m:r>
                      </m:e>
                      <m:sub>
                        <m:r>
                          <a:rPr lang="es-EC" i="1">
                            <a:latin typeface="Cambria Math" charset="0"/>
                          </a:rPr>
                          <m:t>2</m:t>
                        </m:r>
                      </m:sub>
                    </m:sSub>
                    <m:r>
                      <a:rPr lang="es-EC" i="1">
                        <a:latin typeface="Cambria Math" charset="0"/>
                      </a:rPr>
                      <m:t>=0.25 </m:t>
                    </m:r>
                    <m:r>
                      <a:rPr lang="es-EC" i="1">
                        <a:latin typeface="Cambria Math" charset="0"/>
                      </a:rPr>
                      <m:t>𝑚</m:t>
                    </m:r>
                  </m:oMath>
                </a14:m>
                <a:endParaRPr lang="en-US" dirty="0"/>
              </a:p>
              <a:p>
                <a:pPr algn="r"/>
                <a14:m>
                  <m:oMath xmlns:m="http://schemas.openxmlformats.org/officeDocument/2006/math">
                    <m:sSub>
                      <m:sSubPr>
                        <m:ctrlPr>
                          <a:rPr lang="en-US" i="1">
                            <a:latin typeface="Cambria Math" charset="0"/>
                          </a:rPr>
                        </m:ctrlPr>
                      </m:sSubPr>
                      <m:e>
                        <m:r>
                          <a:rPr lang="es-EC" i="1">
                            <a:latin typeface="Cambria Math" charset="0"/>
                          </a:rPr>
                          <m:t>𝑡</m:t>
                        </m:r>
                      </m:e>
                      <m:sub>
                        <m:r>
                          <a:rPr lang="es-EC" i="1">
                            <a:latin typeface="Cambria Math" charset="0"/>
                          </a:rPr>
                          <m:t>3</m:t>
                        </m:r>
                      </m:sub>
                    </m:sSub>
                    <m:r>
                      <a:rPr lang="es-EC" i="1">
                        <a:latin typeface="Cambria Math" charset="0"/>
                      </a:rPr>
                      <m:t>=0.80 </m:t>
                    </m:r>
                    <m:r>
                      <a:rPr lang="es-EC" i="1">
                        <a:latin typeface="Cambria Math" charset="0"/>
                      </a:rPr>
                      <m:t>𝑚</m:t>
                    </m:r>
                  </m:oMath>
                </a14:m>
                <a:endParaRPr lang="en-US" dirty="0"/>
              </a:p>
              <a:p>
                <a:pPr algn="r"/>
                <a14:m>
                  <m:oMath xmlns:m="http://schemas.openxmlformats.org/officeDocument/2006/math">
                    <m:sSub>
                      <m:sSubPr>
                        <m:ctrlPr>
                          <a:rPr lang="en-US" i="1">
                            <a:latin typeface="Cambria Math" charset="0"/>
                          </a:rPr>
                        </m:ctrlPr>
                      </m:sSubPr>
                      <m:e>
                        <m:r>
                          <a:rPr lang="es-EC" i="1">
                            <a:latin typeface="Cambria Math" charset="0"/>
                          </a:rPr>
                          <m:t>𝑡</m:t>
                        </m:r>
                      </m:e>
                      <m:sub>
                        <m:r>
                          <a:rPr lang="es-EC" i="1">
                            <a:latin typeface="Cambria Math" charset="0"/>
                          </a:rPr>
                          <m:t>4</m:t>
                        </m:r>
                      </m:sub>
                    </m:sSub>
                    <m:r>
                      <a:rPr lang="es-EC" i="1">
                        <a:latin typeface="Cambria Math" charset="0"/>
                      </a:rPr>
                      <m:t>=0.90 </m:t>
                    </m:r>
                    <m:r>
                      <a:rPr lang="es-EC" i="1">
                        <a:latin typeface="Cambria Math" charset="0"/>
                      </a:rPr>
                      <m:t>𝑚</m:t>
                    </m:r>
                  </m:oMath>
                </a14:m>
                <a:endParaRPr lang="en-US" dirty="0"/>
              </a:p>
              <a:p>
                <a:pPr marL="0" indent="0" algn="r">
                  <a:buNone/>
                </a:pPr>
                <a:endParaRPr lang="en-US" dirty="0"/>
              </a:p>
              <a:p>
                <a:pPr algn="r"/>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839789" y="2276475"/>
                <a:ext cx="5157787" cy="3684588"/>
              </a:xfrm>
              <a:blipFill rotWithShape="0">
                <a:blip r:embed="rId2"/>
                <a:stretch>
                  <a:fillRect t="-11570" b="-10909"/>
                </a:stretch>
              </a:blipFill>
            </p:spPr>
            <p:txBody>
              <a:bodyPr/>
              <a:lstStyle/>
              <a:p>
                <a:r>
                  <a:rPr lang="en-US">
                    <a:noFill/>
                  </a:rPr>
                  <a:t> </a:t>
                </a:r>
              </a:p>
            </p:txBody>
          </p:sp>
        </mc:Fallback>
      </mc:AlternateContent>
      <p:pic>
        <p:nvPicPr>
          <p:cNvPr id="7" name="Imagen 548"/>
          <p:cNvPicPr>
            <a:picLocks noGrp="1"/>
          </p:cNvPicPr>
          <p:nvPr>
            <p:ph sz="quarter" idx="4"/>
          </p:nvPr>
        </p:nvPicPr>
        <p:blipFill>
          <a:blip r:embed="rId3"/>
          <a:stretch>
            <a:fillRect/>
          </a:stretch>
        </p:blipFill>
        <p:spPr>
          <a:xfrm>
            <a:off x="7013623" y="1717675"/>
            <a:ext cx="3674967" cy="3684588"/>
          </a:xfrm>
          <a:prstGeom prst="rect">
            <a:avLst/>
          </a:prstGeom>
        </p:spPr>
      </p:pic>
      <p:sp>
        <p:nvSpPr>
          <p:cNvPr id="8"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7071525" y="6190611"/>
            <a:ext cx="1571230" cy="68311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6. RESTAURACIÓN  (MUROS DE CORTE)</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4"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5"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15</a:t>
            </a:r>
            <a:r>
              <a:rPr lang="es-ES" sz="2400" dirty="0" smtClean="0">
                <a:ln>
                  <a:solidFill>
                    <a:schemeClr val="tx1"/>
                  </a:solidFill>
                </a:ln>
              </a:rPr>
              <a:t>0</a:t>
            </a:r>
            <a:endParaRPr lang="es-ES" sz="2400" dirty="0">
              <a:ln>
                <a:solidFill>
                  <a:schemeClr val="tx1"/>
                </a:solidFill>
              </a:ln>
            </a:endParaRPr>
          </a:p>
        </p:txBody>
      </p:sp>
    </p:spTree>
    <p:extLst>
      <p:ext uri="{BB962C8B-B14F-4D97-AF65-F5344CB8AC3E}">
        <p14:creationId xmlns:p14="http://schemas.microsoft.com/office/powerpoint/2010/main" val="45183285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Content Placeholder 16"/>
              <p:cNvSpPr>
                <a:spLocks noGrp="1"/>
              </p:cNvSpPr>
              <p:nvPr>
                <p:ph sz="half" idx="1"/>
              </p:nvPr>
            </p:nvSpPr>
            <p:spPr>
              <a:xfrm>
                <a:off x="143665" y="247537"/>
                <a:ext cx="5031995" cy="5619863"/>
              </a:xfrm>
            </p:spPr>
            <p:txBody>
              <a:bodyPr>
                <a:normAutofit fontScale="92500" lnSpcReduction="20000"/>
              </a:bodyPr>
              <a:lstStyle/>
              <a:p>
                <a:pPr marL="0" indent="0" algn="ctr">
                  <a:lnSpc>
                    <a:spcPct val="150000"/>
                  </a:lnSpc>
                  <a:buNone/>
                </a:pPr>
                <a:r>
                  <a:rPr lang="es-EC" sz="2600" b="1" dirty="0"/>
                  <a:t>Área de fundación </a:t>
                </a:r>
                <a:endParaRPr lang="es-EC" sz="2600" b="1" dirty="0" smtClean="0"/>
              </a:p>
              <a:p>
                <a:pPr marL="0" indent="0" algn="ctr">
                  <a:lnSpc>
                    <a:spcPct val="150000"/>
                  </a:lnSpc>
                  <a:buNone/>
                </a:pPr>
                <a14:m>
                  <m:oMathPara xmlns:m="http://schemas.openxmlformats.org/officeDocument/2006/math">
                    <m:oMathParaPr>
                      <m:jc m:val="centerGroup"/>
                    </m:oMathParaPr>
                    <m:oMath xmlns:m="http://schemas.openxmlformats.org/officeDocument/2006/math">
                      <m:sSub>
                        <m:sSubPr>
                          <m:ctrlPr>
                            <a:rPr lang="en-US" sz="1900" b="1" i="1" smtClean="0">
                              <a:latin typeface="Cambria Math" charset="0"/>
                            </a:rPr>
                          </m:ctrlPr>
                        </m:sSubPr>
                        <m:e>
                          <m:r>
                            <a:rPr lang="es-EC" sz="1900" b="1" i="1">
                              <a:latin typeface="Cambria Math" charset="0"/>
                            </a:rPr>
                            <m:t>𝑨</m:t>
                          </m:r>
                        </m:e>
                        <m:sub>
                          <m:r>
                            <a:rPr lang="es-EC" sz="1900" b="1" i="1">
                              <a:latin typeface="Cambria Math" charset="0"/>
                            </a:rPr>
                            <m:t>𝒇</m:t>
                          </m:r>
                        </m:sub>
                      </m:sSub>
                      <m:r>
                        <a:rPr lang="es-EC" sz="1900" b="1" i="1">
                          <a:latin typeface="Cambria Math" charset="0"/>
                        </a:rPr>
                        <m:t>=</m:t>
                      </m:r>
                      <m:f>
                        <m:fPr>
                          <m:ctrlPr>
                            <a:rPr lang="en-US" sz="1900" b="1" i="1">
                              <a:latin typeface="Cambria Math" charset="0"/>
                            </a:rPr>
                          </m:ctrlPr>
                        </m:fPr>
                        <m:num>
                          <m:sSub>
                            <m:sSubPr>
                              <m:ctrlPr>
                                <a:rPr lang="en-US" sz="1900" b="1" i="1">
                                  <a:latin typeface="Cambria Math" charset="0"/>
                                </a:rPr>
                              </m:ctrlPr>
                            </m:sSubPr>
                            <m:e>
                              <m:r>
                                <a:rPr lang="es-EC" sz="1900" b="1" i="1">
                                  <a:latin typeface="Cambria Math" charset="0"/>
                                </a:rPr>
                                <m:t>𝑷</m:t>
                              </m:r>
                            </m:e>
                            <m:sub>
                              <m:r>
                                <a:rPr lang="es-EC" sz="1900" b="1" i="1">
                                  <a:latin typeface="Cambria Math" charset="0"/>
                                </a:rPr>
                                <m:t>𝒖</m:t>
                              </m:r>
                            </m:sub>
                          </m:sSub>
                          <m:r>
                            <a:rPr lang="es-EC" sz="1900" b="1" i="1">
                              <a:latin typeface="Cambria Math" charset="0"/>
                            </a:rPr>
                            <m:t>+%</m:t>
                          </m:r>
                          <m:sSub>
                            <m:sSubPr>
                              <m:ctrlPr>
                                <a:rPr lang="en-US" sz="1900" b="1" i="1">
                                  <a:latin typeface="Cambria Math" charset="0"/>
                                </a:rPr>
                              </m:ctrlPr>
                            </m:sSubPr>
                            <m:e>
                              <m:r>
                                <a:rPr lang="es-EC" sz="1900" b="1" i="1">
                                  <a:latin typeface="Cambria Math" charset="0"/>
                                </a:rPr>
                                <m:t>𝑷</m:t>
                              </m:r>
                            </m:e>
                            <m:sub>
                              <m:r>
                                <a:rPr lang="es-EC" sz="1900" b="1" i="1">
                                  <a:latin typeface="Cambria Math" charset="0"/>
                                </a:rPr>
                                <m:t>𝒖</m:t>
                              </m:r>
                            </m:sub>
                          </m:sSub>
                        </m:num>
                        <m:den>
                          <m:r>
                            <a:rPr lang="es-EC" sz="1900" b="1" i="1">
                              <a:latin typeface="Cambria Math" charset="0"/>
                            </a:rPr>
                            <m:t>𝟏</m:t>
                          </m:r>
                          <m:r>
                            <a:rPr lang="es-EC" sz="1900" b="1" i="1">
                              <a:latin typeface="Cambria Math" charset="0"/>
                            </a:rPr>
                            <m:t>,</m:t>
                          </m:r>
                          <m:r>
                            <a:rPr lang="es-EC" sz="1900" b="1" i="1">
                              <a:latin typeface="Cambria Math" charset="0"/>
                            </a:rPr>
                            <m:t>𝟑</m:t>
                          </m:r>
                          <m:sSub>
                            <m:sSubPr>
                              <m:ctrlPr>
                                <a:rPr lang="en-US" sz="1900" b="1" i="1">
                                  <a:latin typeface="Cambria Math" charset="0"/>
                                </a:rPr>
                              </m:ctrlPr>
                            </m:sSubPr>
                            <m:e>
                              <m:r>
                                <a:rPr lang="es-EC" sz="1900" b="1" i="1">
                                  <a:latin typeface="Cambria Math" charset="0"/>
                                </a:rPr>
                                <m:t>𝝈</m:t>
                              </m:r>
                            </m:e>
                            <m:sub>
                              <m:r>
                                <a:rPr lang="es-EC" sz="1900" b="1" i="1">
                                  <a:latin typeface="Cambria Math" charset="0"/>
                                </a:rPr>
                                <m:t>𝒖𝒔</m:t>
                              </m:r>
                            </m:sub>
                          </m:sSub>
                        </m:den>
                      </m:f>
                    </m:oMath>
                  </m:oMathPara>
                </a14:m>
                <a:endParaRPr lang="en-US" sz="1900" dirty="0"/>
              </a:p>
              <a:p>
                <a:pPr marL="0" indent="0">
                  <a:lnSpc>
                    <a:spcPct val="150000"/>
                  </a:lnSpc>
                  <a:buNone/>
                </a:pPr>
                <a14:m>
                  <m:oMathPara xmlns:m="http://schemas.openxmlformats.org/officeDocument/2006/math">
                    <m:oMathParaPr>
                      <m:jc m:val="centerGroup"/>
                    </m:oMathParaPr>
                    <m:oMath xmlns:m="http://schemas.openxmlformats.org/officeDocument/2006/math">
                      <m:r>
                        <a:rPr lang="es-EC" sz="1900" b="1" i="1">
                          <a:latin typeface="Cambria Math" charset="0"/>
                        </a:rPr>
                        <m:t>%</m:t>
                      </m:r>
                      <m:sSub>
                        <m:sSubPr>
                          <m:ctrlPr>
                            <a:rPr lang="en-US" sz="1900" b="1" i="1">
                              <a:latin typeface="Cambria Math" charset="0"/>
                            </a:rPr>
                          </m:ctrlPr>
                        </m:sSubPr>
                        <m:e>
                          <m:r>
                            <a:rPr lang="es-EC" sz="1900" b="1" i="1">
                              <a:latin typeface="Cambria Math" charset="0"/>
                            </a:rPr>
                            <m:t>𝑷</m:t>
                          </m:r>
                        </m:e>
                        <m:sub>
                          <m:r>
                            <a:rPr lang="es-EC" sz="1900" b="1" i="1">
                              <a:latin typeface="Cambria Math" charset="0"/>
                            </a:rPr>
                            <m:t>𝒖</m:t>
                          </m:r>
                        </m:sub>
                      </m:sSub>
                      <m:r>
                        <a:rPr lang="es-EC" sz="1900" i="1">
                          <a:latin typeface="Cambria Math" charset="0"/>
                        </a:rPr>
                        <m:t>=15%</m:t>
                      </m:r>
                      <m:sSub>
                        <m:sSubPr>
                          <m:ctrlPr>
                            <a:rPr lang="en-US" sz="1900" i="1">
                              <a:latin typeface="Cambria Math" charset="0"/>
                            </a:rPr>
                          </m:ctrlPr>
                        </m:sSubPr>
                        <m:e>
                          <m:r>
                            <a:rPr lang="es-EC" sz="1900" i="1">
                              <a:latin typeface="Cambria Math" charset="0"/>
                            </a:rPr>
                            <m:t>𝑃</m:t>
                          </m:r>
                        </m:e>
                        <m:sub>
                          <m:r>
                            <a:rPr lang="es-EC" sz="1900" i="1">
                              <a:latin typeface="Cambria Math" charset="0"/>
                            </a:rPr>
                            <m:t>𝑢</m:t>
                          </m:r>
                        </m:sub>
                      </m:sSub>
                    </m:oMath>
                  </m:oMathPara>
                </a14:m>
                <a:endParaRPr lang="en-US" sz="1900"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sz="1900" i="1">
                              <a:latin typeface="Cambria Math" charset="0"/>
                            </a:rPr>
                          </m:ctrlPr>
                        </m:sSubPr>
                        <m:e>
                          <m:r>
                            <a:rPr lang="es-EC" sz="1900" i="1">
                              <a:latin typeface="Cambria Math" charset="0"/>
                            </a:rPr>
                            <m:t>𝐴</m:t>
                          </m:r>
                        </m:e>
                        <m:sub>
                          <m:r>
                            <a:rPr lang="es-EC" sz="1900" i="1">
                              <a:latin typeface="Cambria Math" charset="0"/>
                            </a:rPr>
                            <m:t>𝑓</m:t>
                          </m:r>
                        </m:sub>
                      </m:sSub>
                      <m:r>
                        <a:rPr lang="es-EC" sz="1900" i="1">
                          <a:latin typeface="Cambria Math" charset="0"/>
                        </a:rPr>
                        <m:t>=</m:t>
                      </m:r>
                      <m:f>
                        <m:fPr>
                          <m:ctrlPr>
                            <a:rPr lang="en-US" sz="1900" i="1">
                              <a:latin typeface="Cambria Math" charset="0"/>
                            </a:rPr>
                          </m:ctrlPr>
                        </m:fPr>
                        <m:num>
                          <m:r>
                            <a:rPr lang="es-EC" sz="1900" i="1">
                              <a:latin typeface="Cambria Math" charset="0"/>
                            </a:rPr>
                            <m:t>208.58 </m:t>
                          </m:r>
                          <m:r>
                            <a:rPr lang="es-EC" sz="1900" i="1">
                              <a:latin typeface="Cambria Math" charset="0"/>
                            </a:rPr>
                            <m:t>𝑇</m:t>
                          </m:r>
                          <m:r>
                            <a:rPr lang="es-EC" sz="1900" i="1">
                              <a:latin typeface="Cambria Math" charset="0"/>
                            </a:rPr>
                            <m:t>∗1.15</m:t>
                          </m:r>
                        </m:num>
                        <m:den>
                          <m:r>
                            <a:rPr lang="es-EC" sz="1900" i="1">
                              <a:latin typeface="Cambria Math" charset="0"/>
                            </a:rPr>
                            <m:t>1.3∗10.00 </m:t>
                          </m:r>
                          <m:r>
                            <a:rPr lang="es-EC" sz="1900" i="1">
                              <a:latin typeface="Cambria Math" charset="0"/>
                            </a:rPr>
                            <m:t>𝑇</m:t>
                          </m:r>
                          <m:r>
                            <a:rPr lang="es-EC" sz="1900" i="1">
                              <a:latin typeface="Cambria Math" charset="0"/>
                            </a:rPr>
                            <m:t>/</m:t>
                          </m:r>
                          <m:sSup>
                            <m:sSupPr>
                              <m:ctrlPr>
                                <a:rPr lang="en-US" sz="1900" i="1">
                                  <a:latin typeface="Cambria Math" charset="0"/>
                                </a:rPr>
                              </m:ctrlPr>
                            </m:sSupPr>
                            <m:e>
                              <m:r>
                                <a:rPr lang="es-EC" sz="1900" i="1">
                                  <a:latin typeface="Cambria Math" charset="0"/>
                                </a:rPr>
                                <m:t>𝑚</m:t>
                              </m:r>
                            </m:e>
                            <m:sup>
                              <m:r>
                                <a:rPr lang="es-EC" sz="1900" i="1">
                                  <a:latin typeface="Cambria Math" charset="0"/>
                                </a:rPr>
                                <m:t>2</m:t>
                              </m:r>
                            </m:sup>
                          </m:sSup>
                        </m:den>
                      </m:f>
                    </m:oMath>
                  </m:oMathPara>
                </a14:m>
                <a:endParaRPr lang="en-US" sz="1900"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sz="1900" i="1">
                              <a:latin typeface="Cambria Math" charset="0"/>
                            </a:rPr>
                          </m:ctrlPr>
                        </m:sSubPr>
                        <m:e>
                          <m:r>
                            <a:rPr lang="es-EC" sz="1900" i="1">
                              <a:latin typeface="Cambria Math" charset="0"/>
                            </a:rPr>
                            <m:t>𝐴</m:t>
                          </m:r>
                        </m:e>
                        <m:sub>
                          <m:r>
                            <a:rPr lang="es-EC" sz="1900" i="1">
                              <a:latin typeface="Cambria Math" charset="0"/>
                            </a:rPr>
                            <m:t>𝑓</m:t>
                          </m:r>
                        </m:sub>
                      </m:sSub>
                      <m:r>
                        <a:rPr lang="es-EC" sz="1900" i="1">
                          <a:latin typeface="Cambria Math" charset="0"/>
                        </a:rPr>
                        <m:t>=18.45 </m:t>
                      </m:r>
                      <m:sSup>
                        <m:sSupPr>
                          <m:ctrlPr>
                            <a:rPr lang="en-US" sz="1900" i="1">
                              <a:latin typeface="Cambria Math" charset="0"/>
                            </a:rPr>
                          </m:ctrlPr>
                        </m:sSupPr>
                        <m:e>
                          <m:r>
                            <a:rPr lang="es-EC" sz="1900" i="1">
                              <a:latin typeface="Cambria Math" charset="0"/>
                            </a:rPr>
                            <m:t>𝑚</m:t>
                          </m:r>
                        </m:e>
                        <m:sup>
                          <m:r>
                            <a:rPr lang="es-EC" sz="1900" i="1">
                              <a:latin typeface="Cambria Math" charset="0"/>
                            </a:rPr>
                            <m:t>2</m:t>
                          </m:r>
                        </m:sup>
                      </m:sSup>
                    </m:oMath>
                  </m:oMathPara>
                </a14:m>
                <a:endParaRPr lang="en-US" sz="1900"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sz="1900" i="1">
                              <a:latin typeface="Cambria Math" charset="0"/>
                            </a:rPr>
                          </m:ctrlPr>
                        </m:sSubPr>
                        <m:e>
                          <m:r>
                            <a:rPr lang="es-EC" sz="1900" i="1">
                              <a:latin typeface="Cambria Math" charset="0"/>
                            </a:rPr>
                            <m:t>𝐴</m:t>
                          </m:r>
                        </m:e>
                        <m:sub>
                          <m:r>
                            <a:rPr lang="es-EC" sz="1900" i="1">
                              <a:latin typeface="Cambria Math" charset="0"/>
                            </a:rPr>
                            <m:t>𝑓</m:t>
                          </m:r>
                        </m:sub>
                      </m:sSub>
                      <m:r>
                        <a:rPr lang="es-EC" sz="1900" i="1">
                          <a:latin typeface="Cambria Math" charset="0"/>
                        </a:rPr>
                        <m:t>=4.30∗4.30 </m:t>
                      </m:r>
                      <m:sSup>
                        <m:sSupPr>
                          <m:ctrlPr>
                            <a:rPr lang="en-US" sz="1900" i="1">
                              <a:latin typeface="Cambria Math" charset="0"/>
                            </a:rPr>
                          </m:ctrlPr>
                        </m:sSupPr>
                        <m:e>
                          <m:r>
                            <a:rPr lang="es-EC" sz="1900" i="1">
                              <a:latin typeface="Cambria Math" charset="0"/>
                            </a:rPr>
                            <m:t>𝑚</m:t>
                          </m:r>
                        </m:e>
                        <m:sup>
                          <m:r>
                            <a:rPr lang="es-EC" sz="1900" i="1">
                              <a:latin typeface="Cambria Math" charset="0"/>
                            </a:rPr>
                            <m:t>2</m:t>
                          </m:r>
                        </m:sup>
                      </m:sSup>
                    </m:oMath>
                  </m:oMathPara>
                </a14:m>
                <a:endParaRPr lang="en-US" dirty="0" smtClean="0"/>
              </a:p>
              <a:p>
                <a:pPr marL="0" indent="0">
                  <a:buNone/>
                </a:pPr>
                <a:endParaRPr lang="en-US" sz="1200" b="1" dirty="0"/>
              </a:p>
              <a:p>
                <a:pPr marL="0" indent="0" algn="ctr">
                  <a:buNone/>
                </a:pPr>
                <a:r>
                  <a:rPr lang="es-EC" b="1" dirty="0" smtClean="0"/>
                  <a:t>Área </a:t>
                </a:r>
                <a:r>
                  <a:rPr lang="es-EC" b="1" dirty="0"/>
                  <a:t>de fundación </a:t>
                </a:r>
                <a:r>
                  <a:rPr lang="es-EC" sz="2600" b="1" dirty="0" smtClean="0"/>
                  <a:t>adoptada</a:t>
                </a:r>
              </a:p>
              <a:p>
                <a:pPr marL="0" indent="0" algn="ctr">
                  <a:buNone/>
                </a:pPr>
                <a:endParaRPr lang="en-US" b="1" dirty="0"/>
              </a:p>
              <a:p>
                <a:pPr marL="0" indent="0">
                  <a:buNone/>
                </a:pPr>
                <a14:m>
                  <m:oMathPara xmlns:m="http://schemas.openxmlformats.org/officeDocument/2006/math">
                    <m:oMathParaPr>
                      <m:jc m:val="centerGroup"/>
                    </m:oMathParaPr>
                    <m:oMath xmlns:m="http://schemas.openxmlformats.org/officeDocument/2006/math">
                      <m:sSub>
                        <m:sSubPr>
                          <m:ctrlPr>
                            <a:rPr lang="en-US" sz="2200" i="1">
                              <a:latin typeface="Cambria Math" charset="0"/>
                            </a:rPr>
                          </m:ctrlPr>
                        </m:sSubPr>
                        <m:e>
                          <m:r>
                            <a:rPr lang="es-EC" sz="2200" i="1">
                              <a:latin typeface="Cambria Math" charset="0"/>
                            </a:rPr>
                            <m:t>𝐴</m:t>
                          </m:r>
                        </m:e>
                        <m:sub>
                          <m:r>
                            <a:rPr lang="es-EC" sz="2200" i="1">
                              <a:latin typeface="Cambria Math" charset="0"/>
                            </a:rPr>
                            <m:t>𝑓</m:t>
                          </m:r>
                          <m:r>
                            <a:rPr lang="es-EC" sz="2200" i="1">
                              <a:latin typeface="Cambria Math" charset="0"/>
                            </a:rPr>
                            <m:t> </m:t>
                          </m:r>
                          <m:r>
                            <a:rPr lang="es-EC" sz="2200" i="1">
                              <a:latin typeface="Cambria Math" charset="0"/>
                            </a:rPr>
                            <m:t>𝑎𝑑𝑜𝑝𝑡𝑎𝑑𝑎</m:t>
                          </m:r>
                        </m:sub>
                      </m:sSub>
                      <m:r>
                        <a:rPr lang="es-EC" sz="2200" i="1">
                          <a:latin typeface="Cambria Math" charset="0"/>
                        </a:rPr>
                        <m:t>=</m:t>
                      </m:r>
                      <m:r>
                        <a:rPr lang="es-EC" sz="2200" i="1">
                          <a:latin typeface="Cambria Math" charset="0"/>
                        </a:rPr>
                        <m:t>𝐵</m:t>
                      </m:r>
                      <m:r>
                        <a:rPr lang="es-EC" sz="2200" i="1">
                          <a:latin typeface="Cambria Math" charset="0"/>
                        </a:rPr>
                        <m:t>∗</m:t>
                      </m:r>
                      <m:r>
                        <a:rPr lang="es-EC" sz="2200" i="1">
                          <a:latin typeface="Cambria Math" charset="0"/>
                        </a:rPr>
                        <m:t>𝐿</m:t>
                      </m:r>
                    </m:oMath>
                  </m:oMathPara>
                </a14:m>
                <a:endParaRPr lang="en-US" sz="2200" dirty="0" smtClean="0"/>
              </a:p>
              <a:p>
                <a:pPr marL="0" indent="0">
                  <a:buNone/>
                </a:pPr>
                <a:endParaRPr lang="en-US" sz="2200" dirty="0"/>
              </a:p>
              <a:p>
                <a:pPr marL="0" indent="0">
                  <a:buNone/>
                </a:pPr>
                <a14:m>
                  <m:oMathPara xmlns:m="http://schemas.openxmlformats.org/officeDocument/2006/math">
                    <m:oMathParaPr>
                      <m:jc m:val="centerGroup"/>
                    </m:oMathParaPr>
                    <m:oMath xmlns:m="http://schemas.openxmlformats.org/officeDocument/2006/math">
                      <m:sSub>
                        <m:sSubPr>
                          <m:ctrlPr>
                            <a:rPr lang="en-US" sz="2200" i="1">
                              <a:latin typeface="Cambria Math" charset="0"/>
                            </a:rPr>
                          </m:ctrlPr>
                        </m:sSubPr>
                        <m:e>
                          <m:r>
                            <a:rPr lang="es-EC" sz="2200" i="1">
                              <a:latin typeface="Cambria Math" charset="0"/>
                            </a:rPr>
                            <m:t>𝐴</m:t>
                          </m:r>
                        </m:e>
                        <m:sub>
                          <m:r>
                            <a:rPr lang="es-EC" sz="2200" i="1">
                              <a:latin typeface="Cambria Math" charset="0"/>
                            </a:rPr>
                            <m:t>𝑓</m:t>
                          </m:r>
                          <m:r>
                            <a:rPr lang="es-EC" sz="2200" i="1">
                              <a:latin typeface="Cambria Math" charset="0"/>
                            </a:rPr>
                            <m:t> </m:t>
                          </m:r>
                          <m:r>
                            <a:rPr lang="es-EC" sz="2200" i="1">
                              <a:latin typeface="Cambria Math" charset="0"/>
                            </a:rPr>
                            <m:t>𝑎𝑑𝑜𝑝𝑡𝑎𝑑𝑎</m:t>
                          </m:r>
                        </m:sub>
                      </m:sSub>
                      <m:r>
                        <a:rPr lang="es-EC" sz="2200" i="1">
                          <a:latin typeface="Cambria Math" charset="0"/>
                        </a:rPr>
                        <m:t>=4.60∗4.60 </m:t>
                      </m:r>
                      <m:sSup>
                        <m:sSupPr>
                          <m:ctrlPr>
                            <a:rPr lang="en-US" sz="2200" i="1">
                              <a:latin typeface="Cambria Math" charset="0"/>
                            </a:rPr>
                          </m:ctrlPr>
                        </m:sSupPr>
                        <m:e>
                          <m:r>
                            <a:rPr lang="es-EC" sz="2200" i="1">
                              <a:latin typeface="Cambria Math" charset="0"/>
                            </a:rPr>
                            <m:t>𝑚</m:t>
                          </m:r>
                        </m:e>
                        <m:sup>
                          <m:r>
                            <a:rPr lang="es-EC" sz="2200" i="1">
                              <a:latin typeface="Cambria Math" charset="0"/>
                            </a:rPr>
                            <m:t>2</m:t>
                          </m:r>
                        </m:sup>
                      </m:sSup>
                    </m:oMath>
                  </m:oMathPara>
                </a14:m>
                <a:endParaRPr lang="en-US" sz="2200" dirty="0"/>
              </a:p>
              <a:p>
                <a:endParaRPr lang="en-US" dirty="0"/>
              </a:p>
            </p:txBody>
          </p:sp>
        </mc:Choice>
        <mc:Fallback xmlns="">
          <p:sp>
            <p:nvSpPr>
              <p:cNvPr id="17" name="Content Placeholder 16"/>
              <p:cNvSpPr>
                <a:spLocks noGrp="1" noRot="1" noChangeAspect="1" noMove="1" noResize="1" noEditPoints="1" noAdjustHandles="1" noChangeArrowheads="1" noChangeShapeType="1" noTextEdit="1"/>
              </p:cNvSpPr>
              <p:nvPr>
                <p:ph sz="half" idx="1"/>
              </p:nvPr>
            </p:nvSpPr>
            <p:spPr>
              <a:xfrm>
                <a:off x="143665" y="247537"/>
                <a:ext cx="5031995" cy="5619863"/>
              </a:xfrm>
              <a:blipFill rotWithShape="0">
                <a:blip r:embed="rId2"/>
                <a:stretch>
                  <a:fillRect b="-85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0" name="Content Placeholder 19"/>
              <p:cNvGraphicFramePr>
                <a:graphicFrameLocks noGrp="1"/>
              </p:cNvGraphicFramePr>
              <p:nvPr>
                <p:ph sz="half" idx="2"/>
                <p:extLst>
                  <p:ext uri="{D42A27DB-BD31-4B8C-83A1-F6EECF244321}">
                    <p14:modId xmlns:p14="http://schemas.microsoft.com/office/powerpoint/2010/main" val="399893651"/>
                  </p:ext>
                </p:extLst>
              </p:nvPr>
            </p:nvGraphicFramePr>
            <p:xfrm>
              <a:off x="4968239" y="1611743"/>
              <a:ext cx="7095895" cy="1296049"/>
            </p:xfrm>
            <a:graphic>
              <a:graphicData uri="http://schemas.openxmlformats.org/drawingml/2006/table">
                <a:tbl>
                  <a:tblPr firstRow="1" firstCol="1" bandRow="1"/>
                  <a:tblGrid>
                    <a:gridCol w="485500"/>
                    <a:gridCol w="559012"/>
                    <a:gridCol w="559012"/>
                    <a:gridCol w="637371"/>
                    <a:gridCol w="559012"/>
                    <a:gridCol w="661120"/>
                    <a:gridCol w="855161"/>
                    <a:gridCol w="851647"/>
                    <a:gridCol w="899706"/>
                    <a:gridCol w="1028354"/>
                  </a:tblGrid>
                  <a:tr h="329277">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𝑭𝒊𝒈</m:t>
                                </m:r>
                              </m:oMath>
                            </m:oMathPara>
                          </a14:m>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𝒃</m:t>
                                </m:r>
                              </m:oMath>
                            </m:oMathPara>
                          </a14:m>
                          <a:endParaRPr lang="en-US" sz="1200" dirty="0">
                            <a:effectLst/>
                            <a:latin typeface="Arial" charset="0"/>
                            <a:ea typeface="Gulim" charset="-127"/>
                            <a:cs typeface="Times New Roman" charset="0"/>
                          </a:endParaRPr>
                        </a:p>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m:t>
                                </m:r>
                                <m:r>
                                  <a:rPr lang="es-EC" sz="1200" b="1" i="1">
                                    <a:effectLst/>
                                    <a:latin typeface="Cambria Math" charset="0"/>
                                    <a:ea typeface="Times New Roman" charset="0"/>
                                    <a:cs typeface="Arial" charset="0"/>
                                  </a:rPr>
                                  <m:t>𝒄𝒎</m:t>
                                </m:r>
                                <m:r>
                                  <a:rPr lang="es-EC" sz="1200" b="1" i="1">
                                    <a:effectLst/>
                                    <a:latin typeface="Cambria Math" charset="0"/>
                                    <a:ea typeface="Times New Roman" charset="0"/>
                                    <a:cs typeface="Arial" charset="0"/>
                                  </a:rPr>
                                  <m:t>)</m:t>
                                </m:r>
                              </m:oMath>
                            </m:oMathPara>
                          </a14:m>
                          <a:endParaRPr lang="en-US" sz="1200" dirty="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𝒉</m:t>
                                </m:r>
                              </m:oMath>
                            </m:oMathPara>
                          </a14:m>
                          <a:endParaRPr lang="en-US" sz="1200">
                            <a:effectLst/>
                            <a:latin typeface="Arial" charset="0"/>
                            <a:ea typeface="Gulim" charset="-127"/>
                            <a:cs typeface="Times New Roman" charset="0"/>
                          </a:endParaRPr>
                        </a:p>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m:t>
                                </m:r>
                                <m:r>
                                  <a:rPr lang="es-EC" sz="1200" b="1" i="1">
                                    <a:effectLst/>
                                    <a:latin typeface="Cambria Math" charset="0"/>
                                    <a:ea typeface="Times New Roman" charset="0"/>
                                    <a:cs typeface="Arial" charset="0"/>
                                  </a:rPr>
                                  <m:t>𝒄𝒎</m:t>
                                </m:r>
                                <m:r>
                                  <a:rPr lang="es-EC" sz="1200" b="1" i="1">
                                    <a:effectLst/>
                                    <a:latin typeface="Cambria Math" charset="0"/>
                                    <a:ea typeface="Times New Roman" charset="0"/>
                                    <a:cs typeface="Arial" charset="0"/>
                                  </a:rPr>
                                  <m:t>)</m:t>
                                </m:r>
                              </m:oMath>
                            </m:oMathPara>
                          </a14:m>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𝑨𝒊</m:t>
                                </m:r>
                              </m:oMath>
                            </m:oMathPara>
                          </a14:m>
                          <a:endParaRPr lang="en-US" sz="1200">
                            <a:effectLst/>
                            <a:latin typeface="Arial" charset="0"/>
                            <a:ea typeface="Gulim" charset="-127"/>
                            <a:cs typeface="Times New Roman" charset="0"/>
                          </a:endParaRPr>
                        </a:p>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m:t>
                                </m:r>
                                <m:r>
                                  <a:rPr lang="es-EC" sz="1200" b="1" i="1">
                                    <a:effectLst/>
                                    <a:latin typeface="Cambria Math" charset="0"/>
                                    <a:ea typeface="Times New Roman" charset="0"/>
                                    <a:cs typeface="Arial" charset="0"/>
                                  </a:rPr>
                                  <m:t>𝒄𝒎</m:t>
                                </m:r>
                                <m:r>
                                  <a:rPr lang="es-EC" sz="1200" b="1" i="1">
                                    <a:effectLst/>
                                    <a:latin typeface="Cambria Math" charset="0"/>
                                    <a:ea typeface="Times New Roman" charset="0"/>
                                    <a:cs typeface="Arial" charset="0"/>
                                  </a:rPr>
                                  <m:t>𝟐</m:t>
                                </m:r>
                                <m:r>
                                  <a:rPr lang="es-EC" sz="1200" b="1" i="1">
                                    <a:effectLst/>
                                    <a:latin typeface="Cambria Math" charset="0"/>
                                    <a:ea typeface="Times New Roman" charset="0"/>
                                    <a:cs typeface="Arial" charset="0"/>
                                  </a:rPr>
                                  <m:t>)</m:t>
                                </m:r>
                              </m:oMath>
                            </m:oMathPara>
                          </a14:m>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𝒚𝒊</m:t>
                                </m:r>
                              </m:oMath>
                            </m:oMathPara>
                          </a14:m>
                          <a:endParaRPr lang="en-US" sz="1200">
                            <a:effectLst/>
                            <a:latin typeface="Arial" charset="0"/>
                            <a:ea typeface="Gulim" charset="-127"/>
                            <a:cs typeface="Times New Roman" charset="0"/>
                          </a:endParaRPr>
                        </a:p>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m:t>
                                </m:r>
                                <m:r>
                                  <a:rPr lang="es-EC" sz="1200" b="1" i="1">
                                    <a:effectLst/>
                                    <a:latin typeface="Cambria Math" charset="0"/>
                                    <a:ea typeface="Times New Roman" charset="0"/>
                                    <a:cs typeface="Arial" charset="0"/>
                                  </a:rPr>
                                  <m:t>𝒄𝒎</m:t>
                                </m:r>
                                <m:r>
                                  <a:rPr lang="es-EC" sz="1200" b="1" i="1">
                                    <a:effectLst/>
                                    <a:latin typeface="Cambria Math" charset="0"/>
                                    <a:ea typeface="Times New Roman" charset="0"/>
                                    <a:cs typeface="Arial" charset="0"/>
                                  </a:rPr>
                                  <m:t>)</m:t>
                                </m:r>
                              </m:oMath>
                            </m:oMathPara>
                          </a14:m>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𝒙𝒊</m:t>
                                </m:r>
                              </m:oMath>
                            </m:oMathPara>
                          </a14:m>
                          <a:endParaRPr lang="en-US" sz="1200">
                            <a:effectLst/>
                            <a:latin typeface="Arial" charset="0"/>
                            <a:ea typeface="Gulim" charset="-127"/>
                            <a:cs typeface="Times New Roman" charset="0"/>
                          </a:endParaRPr>
                        </a:p>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m:t>
                                </m:r>
                                <m:r>
                                  <a:rPr lang="es-EC" sz="1200" b="1" i="1">
                                    <a:effectLst/>
                                    <a:latin typeface="Cambria Math" charset="0"/>
                                    <a:ea typeface="Times New Roman" charset="0"/>
                                    <a:cs typeface="Arial" charset="0"/>
                                  </a:rPr>
                                  <m:t>𝒄𝒎</m:t>
                                </m:r>
                                <m:r>
                                  <a:rPr lang="es-EC" sz="1200" b="1" i="1">
                                    <a:effectLst/>
                                    <a:latin typeface="Cambria Math" charset="0"/>
                                    <a:ea typeface="Times New Roman" charset="0"/>
                                    <a:cs typeface="Arial" charset="0"/>
                                  </a:rPr>
                                  <m:t>)</m:t>
                                </m:r>
                              </m:oMath>
                            </m:oMathPara>
                          </a14:m>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smtClean="0">
                                    <a:effectLst/>
                                    <a:latin typeface="Cambria Math" charset="0"/>
                                    <a:ea typeface="Times New Roman" charset="0"/>
                                    <a:cs typeface="Arial" charset="0"/>
                                  </a:rPr>
                                  <m:t>𝑨𝒊</m:t>
                                </m:r>
                                <m:r>
                                  <a:rPr lang="es-EC" sz="1200" b="1" i="1">
                                    <a:effectLst/>
                                    <a:latin typeface="Cambria Math" charset="0"/>
                                    <a:ea typeface="Times New Roman" charset="0"/>
                                    <a:cs typeface="Arial" charset="0"/>
                                  </a:rPr>
                                  <m:t>∗</m:t>
                                </m:r>
                                <m:r>
                                  <a:rPr lang="es-EC" sz="1200" b="1" i="1">
                                    <a:effectLst/>
                                    <a:latin typeface="Cambria Math" charset="0"/>
                                    <a:ea typeface="Times New Roman" charset="0"/>
                                    <a:cs typeface="Arial" charset="0"/>
                                  </a:rPr>
                                  <m:t>𝒚𝒊</m:t>
                                </m:r>
                                <m:r>
                                  <a:rPr lang="es-EC" sz="1200" b="1" i="1">
                                    <a:effectLst/>
                                    <a:latin typeface="Cambria Math" charset="0"/>
                                    <a:ea typeface="Times New Roman" charset="0"/>
                                    <a:cs typeface="Arial" charset="0"/>
                                  </a:rPr>
                                  <m:t> </m:t>
                                </m:r>
                              </m:oMath>
                            </m:oMathPara>
                          </a14:m>
                          <a:endParaRPr lang="en-US" sz="1200" b="1" i="1" dirty="0" smtClean="0">
                            <a:effectLst/>
                            <a:latin typeface="Cambria Math" charset="0"/>
                            <a:ea typeface="Times New Roman" charset="0"/>
                            <a:cs typeface="Arial" charset="0"/>
                          </a:endParaRPr>
                        </a:p>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m:t>
                                </m:r>
                                <m:r>
                                  <a:rPr lang="es-EC" sz="1200" b="1" i="1">
                                    <a:effectLst/>
                                    <a:latin typeface="Cambria Math" charset="0"/>
                                    <a:ea typeface="Times New Roman" charset="0"/>
                                    <a:cs typeface="Arial" charset="0"/>
                                  </a:rPr>
                                  <m:t>𝒄𝒎</m:t>
                                </m:r>
                                <m:r>
                                  <a:rPr lang="es-EC" sz="1200" b="1" i="1">
                                    <a:effectLst/>
                                    <a:latin typeface="Cambria Math" charset="0"/>
                                    <a:ea typeface="Times New Roman" charset="0"/>
                                    <a:cs typeface="Arial" charset="0"/>
                                  </a:rPr>
                                  <m:t>𝟐</m:t>
                                </m:r>
                                <m:r>
                                  <a:rPr lang="es-EC" sz="1200" b="1" i="1">
                                    <a:effectLst/>
                                    <a:latin typeface="Cambria Math" charset="0"/>
                                    <a:ea typeface="Times New Roman" charset="0"/>
                                    <a:cs typeface="Arial" charset="0"/>
                                  </a:rPr>
                                  <m:t>)</m:t>
                                </m:r>
                              </m:oMath>
                            </m:oMathPara>
                          </a14:m>
                          <a:endParaRPr lang="en-US" sz="1200" dirty="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smtClean="0">
                                    <a:effectLst/>
                                    <a:latin typeface="Cambria Math" charset="0"/>
                                    <a:ea typeface="Times New Roman" charset="0"/>
                                    <a:cs typeface="Arial" charset="0"/>
                                  </a:rPr>
                                  <m:t>𝑨𝒊</m:t>
                                </m:r>
                                <m:r>
                                  <a:rPr lang="es-EC" sz="1200" b="1" i="1" smtClean="0">
                                    <a:effectLst/>
                                    <a:latin typeface="Cambria Math" charset="0"/>
                                    <a:ea typeface="Times New Roman" charset="0"/>
                                    <a:cs typeface="Arial" charset="0"/>
                                  </a:rPr>
                                  <m:t>∗</m:t>
                                </m:r>
                                <m:r>
                                  <a:rPr lang="es-EC" sz="1200" b="1" i="1" smtClean="0">
                                    <a:effectLst/>
                                    <a:latin typeface="Cambria Math" charset="0"/>
                                    <a:ea typeface="Times New Roman" charset="0"/>
                                    <a:cs typeface="Arial" charset="0"/>
                                  </a:rPr>
                                  <m:t>𝒙𝒊</m:t>
                                </m:r>
                                <m:r>
                                  <a:rPr lang="es-EC" sz="1200" b="1" i="1" smtClean="0">
                                    <a:effectLst/>
                                    <a:latin typeface="Cambria Math" charset="0"/>
                                    <a:ea typeface="Times New Roman" charset="0"/>
                                    <a:cs typeface="Arial" charset="0"/>
                                  </a:rPr>
                                  <m:t> </m:t>
                                </m:r>
                              </m:oMath>
                            </m:oMathPara>
                          </a14:m>
                          <a:endParaRPr lang="en-US" sz="1200" b="1" i="1" dirty="0" smtClean="0">
                            <a:effectLst/>
                            <a:latin typeface="Cambria Math" charset="0"/>
                            <a:ea typeface="Times New Roman" charset="0"/>
                            <a:cs typeface="Arial" charset="0"/>
                          </a:endParaRPr>
                        </a:p>
                        <a:p>
                          <a:pPr algn="ctr">
                            <a:lnSpc>
                              <a:spcPct val="115000"/>
                            </a:lnSpc>
                            <a:spcAft>
                              <a:spcPts val="0"/>
                            </a:spcAft>
                          </a:pPr>
                          <a14:m>
                            <m:oMath xmlns:m="http://schemas.openxmlformats.org/officeDocument/2006/math">
                              <m:r>
                                <a:rPr lang="es-EC" sz="1200" b="1" i="1">
                                  <a:effectLst/>
                                  <a:latin typeface="Cambria Math" charset="0"/>
                                  <a:ea typeface="Times New Roman" charset="0"/>
                                  <a:cs typeface="Arial" charset="0"/>
                                </a:rPr>
                                <m:t>(</m:t>
                              </m:r>
                              <m:r>
                                <a:rPr lang="es-EC" sz="1200" b="1" i="1">
                                  <a:effectLst/>
                                  <a:latin typeface="Cambria Math" charset="0"/>
                                  <a:ea typeface="Times New Roman" charset="0"/>
                                  <a:cs typeface="Arial" charset="0"/>
                                </a:rPr>
                                <m:t>𝒄𝒎</m:t>
                              </m:r>
                              <m:r>
                                <a:rPr lang="es-EC" sz="1200" b="1" i="1">
                                  <a:effectLst/>
                                  <a:latin typeface="Cambria Math" charset="0"/>
                                  <a:ea typeface="Times New Roman" charset="0"/>
                                  <a:cs typeface="Arial" charset="0"/>
                                </a:rPr>
                                <m:t>𝟐</m:t>
                              </m:r>
                            </m:oMath>
                          </a14:m>
                          <a:r>
                            <a:rPr lang="es-EC" sz="1200" b="1" dirty="0">
                              <a:effectLst/>
                              <a:latin typeface="Arial" charset="0"/>
                              <a:ea typeface="Times New Roman" charset="0"/>
                              <a:cs typeface="Arial" charset="0"/>
                            </a:rPr>
                            <a:t>)</a:t>
                          </a:r>
                          <a:endParaRPr lang="en-US" sz="1200" dirty="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smtClean="0">
                                    <a:effectLst/>
                                    <a:latin typeface="Cambria Math" charset="0"/>
                                    <a:ea typeface="Times New Roman" charset="0"/>
                                    <a:cs typeface="Arial" charset="0"/>
                                  </a:rPr>
                                  <m:t>𝑰</m:t>
                                </m:r>
                                <m:r>
                                  <a:rPr lang="es-EC" sz="1200" b="1" i="1" smtClean="0">
                                    <a:effectLst/>
                                    <a:latin typeface="Cambria Math" charset="0"/>
                                    <a:ea typeface="Times New Roman" charset="0"/>
                                    <a:cs typeface="Arial" charset="0"/>
                                  </a:rPr>
                                  <m:t> </m:t>
                                </m:r>
                                <m:r>
                                  <a:rPr lang="es-EC" sz="1200" b="1" i="1" smtClean="0">
                                    <a:effectLst/>
                                    <a:latin typeface="Cambria Math" charset="0"/>
                                    <a:ea typeface="Times New Roman" charset="0"/>
                                    <a:cs typeface="Arial" charset="0"/>
                                  </a:rPr>
                                  <m:t>𝒊</m:t>
                                </m:r>
                                <m:r>
                                  <a:rPr lang="es-EC" sz="1200" b="1" i="1" smtClean="0">
                                    <a:effectLst/>
                                    <a:latin typeface="Cambria Math" charset="0"/>
                                    <a:ea typeface="Times New Roman" charset="0"/>
                                    <a:cs typeface="Arial" charset="0"/>
                                  </a:rPr>
                                  <m:t> </m:t>
                                </m:r>
                              </m:oMath>
                            </m:oMathPara>
                          </a14:m>
                          <a:endParaRPr lang="en-US" sz="1200" b="1" i="1" dirty="0" smtClean="0">
                            <a:effectLst/>
                            <a:latin typeface="Cambria Math" charset="0"/>
                            <a:ea typeface="Times New Roman" charset="0"/>
                            <a:cs typeface="Arial" charset="0"/>
                          </a:endParaRPr>
                        </a:p>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m:t>
                                </m:r>
                                <m:r>
                                  <a:rPr lang="es-EC" sz="1200" b="1" i="1">
                                    <a:effectLst/>
                                    <a:latin typeface="Cambria Math" charset="0"/>
                                    <a:ea typeface="Times New Roman" charset="0"/>
                                    <a:cs typeface="Arial" charset="0"/>
                                  </a:rPr>
                                  <m:t>𝒄𝒎</m:t>
                                </m:r>
                                <m:r>
                                  <a:rPr lang="es-EC" sz="1200" b="1" i="1">
                                    <a:effectLst/>
                                    <a:latin typeface="Cambria Math" charset="0"/>
                                    <a:ea typeface="Times New Roman" charset="0"/>
                                    <a:cs typeface="Arial" charset="0"/>
                                  </a:rPr>
                                  <m:t>𝟒</m:t>
                                </m:r>
                                <m:r>
                                  <a:rPr lang="es-EC" sz="1200" b="1" i="1">
                                    <a:effectLst/>
                                    <a:latin typeface="Cambria Math" charset="0"/>
                                    <a:ea typeface="Times New Roman" charset="0"/>
                                    <a:cs typeface="Arial" charset="0"/>
                                  </a:rPr>
                                  <m:t>)</m:t>
                                </m:r>
                              </m:oMath>
                            </m:oMathPara>
                          </a14:m>
                          <a:endParaRPr lang="en-US" sz="1200" dirty="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p>
                                  <m:sSupPr>
                                    <m:ctrlPr>
                                      <a:rPr lang="en-US" sz="1200" b="1" i="1" smtClean="0">
                                        <a:effectLst/>
                                        <a:latin typeface="Cambria Math" charset="0"/>
                                        <a:ea typeface="Times New Roman" charset="0"/>
                                        <a:cs typeface="Arial" charset="0"/>
                                      </a:rPr>
                                    </m:ctrlPr>
                                  </m:sSupPr>
                                  <m:e>
                                    <m:r>
                                      <a:rPr lang="es-EC" sz="1200" b="1" i="1">
                                        <a:effectLst/>
                                        <a:latin typeface="Cambria Math" charset="0"/>
                                        <a:ea typeface="Times New Roman" charset="0"/>
                                        <a:cs typeface="Arial" charset="0"/>
                                      </a:rPr>
                                      <m:t>(∆</m:t>
                                    </m:r>
                                    <m:r>
                                      <a:rPr lang="es-EC" sz="1200" b="1" i="1">
                                        <a:effectLst/>
                                        <a:latin typeface="Cambria Math" charset="0"/>
                                        <a:ea typeface="Times New Roman" charset="0"/>
                                        <a:cs typeface="Arial" charset="0"/>
                                      </a:rPr>
                                      <m:t>𝒚</m:t>
                                    </m:r>
                                    <m:r>
                                      <a:rPr lang="es-EC" sz="1200" b="1" i="1">
                                        <a:effectLst/>
                                        <a:latin typeface="Cambria Math" charset="0"/>
                                        <a:ea typeface="Times New Roman" charset="0"/>
                                        <a:cs typeface="Arial" charset="0"/>
                                      </a:rPr>
                                      <m:t>)</m:t>
                                    </m:r>
                                  </m:e>
                                  <m:sup>
                                    <m:r>
                                      <a:rPr lang="es-EC" sz="1200" b="1" i="1">
                                        <a:effectLst/>
                                        <a:latin typeface="Cambria Math" charset="0"/>
                                        <a:ea typeface="Times New Roman" charset="0"/>
                                        <a:cs typeface="Arial" charset="0"/>
                                      </a:rPr>
                                      <m:t>𝟐</m:t>
                                    </m:r>
                                  </m:sup>
                                </m:sSup>
                                <m:r>
                                  <a:rPr lang="es-EC" sz="1200" b="1" i="1">
                                    <a:effectLst/>
                                    <a:latin typeface="Cambria Math" charset="0"/>
                                    <a:ea typeface="Times New Roman" charset="0"/>
                                    <a:cs typeface="Arial" charset="0"/>
                                  </a:rPr>
                                  <m:t>∗</m:t>
                                </m:r>
                                <m:r>
                                  <a:rPr lang="es-EC" sz="1200" b="1" i="1">
                                    <a:effectLst/>
                                    <a:latin typeface="Cambria Math" charset="0"/>
                                    <a:ea typeface="Times New Roman" charset="0"/>
                                    <a:cs typeface="Arial" charset="0"/>
                                  </a:rPr>
                                  <m:t>𝑨𝒊</m:t>
                                </m:r>
                                <m:r>
                                  <a:rPr lang="es-EC" sz="1200" b="1" i="1">
                                    <a:effectLst/>
                                    <a:latin typeface="Cambria Math" charset="0"/>
                                    <a:ea typeface="Times New Roman" charset="0"/>
                                    <a:cs typeface="Arial" charset="0"/>
                                  </a:rPr>
                                  <m:t> </m:t>
                                </m:r>
                              </m:oMath>
                            </m:oMathPara>
                          </a14:m>
                          <a:endParaRPr lang="en-US" sz="1200" b="1" i="1" dirty="0" smtClean="0">
                            <a:effectLst/>
                            <a:latin typeface="Cambria Math" charset="0"/>
                            <a:ea typeface="Times New Roman" charset="0"/>
                            <a:cs typeface="Arial" charset="0"/>
                          </a:endParaRPr>
                        </a:p>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Times New Roman" charset="0"/>
                                    <a:cs typeface="Arial" charset="0"/>
                                  </a:rPr>
                                  <m:t>(</m:t>
                                </m:r>
                                <m:r>
                                  <a:rPr lang="es-EC" sz="1200" b="1" i="1">
                                    <a:effectLst/>
                                    <a:latin typeface="Cambria Math" charset="0"/>
                                    <a:ea typeface="Times New Roman" charset="0"/>
                                    <a:cs typeface="Arial" charset="0"/>
                                  </a:rPr>
                                  <m:t>𝒄𝒎</m:t>
                                </m:r>
                                <m:r>
                                  <a:rPr lang="es-EC" sz="1200" b="1" i="1">
                                    <a:effectLst/>
                                    <a:latin typeface="Cambria Math" charset="0"/>
                                    <a:ea typeface="Times New Roman" charset="0"/>
                                    <a:cs typeface="Arial" charset="0"/>
                                  </a:rPr>
                                  <m:t>𝟒</m:t>
                                </m:r>
                                <m:r>
                                  <a:rPr lang="es-EC" sz="1200" b="1" i="1">
                                    <a:effectLst/>
                                    <a:latin typeface="Cambria Math" charset="0"/>
                                    <a:ea typeface="Times New Roman" charset="0"/>
                                    <a:cs typeface="Arial" charset="0"/>
                                  </a:rPr>
                                  <m:t>)</m:t>
                                </m:r>
                              </m:oMath>
                            </m:oMathPara>
                          </a14:m>
                          <a:endParaRPr lang="en-US" sz="1200" dirty="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355550">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1</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25</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65</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1625</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57.5</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effectLst/>
                              <a:latin typeface="Arial" charset="0"/>
                              <a:ea typeface="Times New Roman" charset="0"/>
                              <a:cs typeface="Arial" charset="0"/>
                            </a:rPr>
                            <a:t>12.5</a:t>
                          </a:r>
                          <a:endParaRPr lang="en-US" sz="1200" dirty="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93438</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C" sz="1200">
                              <a:solidFill>
                                <a:srgbClr val="000000"/>
                              </a:solidFill>
                              <a:effectLst/>
                              <a:latin typeface="Arial" charset="0"/>
                              <a:ea typeface="Times New Roman" charset="0"/>
                              <a:cs typeface="Arial" charset="0"/>
                            </a:rPr>
                            <a:t>20312.50</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572135.42</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1001664.68</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04800">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2</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80</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25</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2000</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12.5</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effectLst/>
                              <a:latin typeface="Arial" charset="0"/>
                              <a:ea typeface="Times New Roman" charset="0"/>
                              <a:cs typeface="Arial" charset="0"/>
                            </a:rPr>
                            <a:t>40</a:t>
                          </a:r>
                          <a:endParaRPr lang="en-US" sz="1200" dirty="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25000</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80000</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104166.67</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813852.56</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6967">
                    <a:tc>
                      <a:txBody>
                        <a:bodyPr/>
                        <a:lstStyle/>
                        <a:p>
                          <a:pPr>
                            <a:lnSpc>
                              <a:spcPct val="107000"/>
                            </a:lnSpc>
                          </a:pPr>
                          <a:endParaRPr lang="en-US" sz="1200">
                            <a:effectLst/>
                            <a:latin typeface="Calibri" charset="0"/>
                          </a:endParaRPr>
                        </a:p>
                      </a:txBody>
                      <a:tcPr marL="63708" marR="63708"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07000"/>
                            </a:lnSpc>
                          </a:pPr>
                          <a:endParaRPr lang="en-US" sz="1200">
                            <a:effectLst/>
                            <a:latin typeface="Calibri" charset="0"/>
                          </a:endParaRPr>
                        </a:p>
                      </a:txBody>
                      <a:tcPr marL="63708" marR="6370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90</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3625</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pPr>
                          <a:endParaRPr lang="en-US" sz="1200">
                            <a:effectLst/>
                            <a:latin typeface="Calibri" charset="0"/>
                          </a:endParaRPr>
                        </a:p>
                      </a:txBody>
                      <a:tcPr marL="63708" marR="6370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07000"/>
                            </a:lnSpc>
                          </a:pPr>
                          <a:endParaRPr lang="en-US" sz="1200">
                            <a:effectLst/>
                            <a:latin typeface="Calibri" charset="0"/>
                          </a:endParaRPr>
                        </a:p>
                      </a:txBody>
                      <a:tcPr marL="63708" marR="6370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C" sz="1200" dirty="0">
                              <a:solidFill>
                                <a:srgbClr val="000000"/>
                              </a:solidFill>
                              <a:effectLst/>
                              <a:latin typeface="Arial" charset="0"/>
                              <a:ea typeface="Times New Roman" charset="0"/>
                              <a:cs typeface="Arial" charset="0"/>
                            </a:rPr>
                            <a:t>118438</a:t>
                          </a:r>
                          <a:endParaRPr lang="en-US" sz="1200" dirty="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effectLst/>
                              <a:latin typeface="Arial" charset="0"/>
                              <a:ea typeface="Times New Roman" charset="0"/>
                              <a:cs typeface="Arial" charset="0"/>
                            </a:rPr>
                            <a:t>100313</a:t>
                          </a:r>
                          <a:endParaRPr lang="en-US" sz="1200" dirty="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pPr>
                          <a:endParaRPr lang="en-US" sz="1200">
                            <a:effectLst/>
                            <a:latin typeface="Calibri" charset="0"/>
                          </a:endParaRPr>
                        </a:p>
                      </a:txBody>
                      <a:tcPr marL="63708" marR="6370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07000"/>
                            </a:lnSpc>
                          </a:pPr>
                          <a:endParaRPr lang="en-US" sz="1200" dirty="0">
                            <a:effectLst/>
                            <a:latin typeface="Calibri" charset="0"/>
                          </a:endParaRPr>
                        </a:p>
                      </a:txBody>
                      <a:tcPr marL="63708" marR="63708"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bl>
              </a:graphicData>
            </a:graphic>
          </p:graphicFrame>
        </mc:Choice>
        <mc:Fallback xmlns="">
          <p:graphicFrame>
            <p:nvGraphicFramePr>
              <p:cNvPr id="20" name="Content Placeholder 19"/>
              <p:cNvGraphicFramePr>
                <a:graphicFrameLocks noGrp="1"/>
              </p:cNvGraphicFramePr>
              <p:nvPr>
                <p:ph sz="half" idx="2"/>
                <p:extLst>
                  <p:ext uri="{D42A27DB-BD31-4B8C-83A1-F6EECF244321}">
                    <p14:modId xmlns:p14="http://schemas.microsoft.com/office/powerpoint/2010/main" val="399893651"/>
                  </p:ext>
                </p:extLst>
              </p:nvPr>
            </p:nvGraphicFramePr>
            <p:xfrm>
              <a:off x="4968239" y="1611743"/>
              <a:ext cx="7095895" cy="1296049"/>
            </p:xfrm>
            <a:graphic>
              <a:graphicData uri="http://schemas.openxmlformats.org/drawingml/2006/table">
                <a:tbl>
                  <a:tblPr firstRow="1" firstCol="1" bandRow="1"/>
                  <a:tblGrid>
                    <a:gridCol w="485500"/>
                    <a:gridCol w="559012"/>
                    <a:gridCol w="559012"/>
                    <a:gridCol w="637371"/>
                    <a:gridCol w="559012"/>
                    <a:gridCol w="661120"/>
                    <a:gridCol w="855161"/>
                    <a:gridCol w="851647"/>
                    <a:gridCol w="899706"/>
                    <a:gridCol w="1028354"/>
                  </a:tblGrid>
                  <a:tr h="425387">
                    <a:tc>
                      <a:txBody>
                        <a:bodyPr/>
                        <a:lstStyle/>
                        <a:p>
                          <a:endParaRPr lang="en-US"/>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1250" t="-57143" r="-1360000" b="-221429"/>
                          </a:stretch>
                        </a:blipFill>
                      </a:tcPr>
                    </a:tc>
                    <a:tc>
                      <a:txBody>
                        <a:bodyPr/>
                        <a:lstStyle/>
                        <a:p>
                          <a:endParaRPr lang="en-US"/>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88043" t="-57143" r="-1082609" b="-221429"/>
                          </a:stretch>
                        </a:blipFill>
                      </a:tcPr>
                    </a:tc>
                    <a:tc>
                      <a:txBody>
                        <a:bodyPr/>
                        <a:lstStyle/>
                        <a:p>
                          <a:endParaRPr lang="en-US"/>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190110" t="-57143" r="-994505" b="-221429"/>
                          </a:stretch>
                        </a:blipFill>
                      </a:tcPr>
                    </a:tc>
                    <a:tc>
                      <a:txBody>
                        <a:bodyPr/>
                        <a:lstStyle/>
                        <a:p>
                          <a:endParaRPr lang="en-US"/>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251429" t="-57143" r="-761905" b="-221429"/>
                          </a:stretch>
                        </a:blipFill>
                      </a:tcPr>
                    </a:tc>
                    <a:tc>
                      <a:txBody>
                        <a:bodyPr/>
                        <a:lstStyle/>
                        <a:p>
                          <a:endParaRPr lang="en-US"/>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401087" t="-57143" r="-769565" b="-221429"/>
                          </a:stretch>
                        </a:blipFill>
                      </a:tcPr>
                    </a:tc>
                    <a:tc>
                      <a:txBody>
                        <a:bodyPr/>
                        <a:lstStyle/>
                        <a:p>
                          <a:endParaRPr lang="en-US"/>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422936" t="-57143" r="-549541" b="-221429"/>
                          </a:stretch>
                        </a:blipFill>
                      </a:tcPr>
                    </a:tc>
                    <a:tc>
                      <a:txBody>
                        <a:bodyPr/>
                        <a:lstStyle/>
                        <a:p>
                          <a:endParaRPr lang="en-US"/>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407143" t="-57143" r="-327857" b="-221429"/>
                          </a:stretch>
                        </a:blipFill>
                      </a:tcPr>
                    </a:tc>
                    <a:tc>
                      <a:txBody>
                        <a:bodyPr/>
                        <a:lstStyle/>
                        <a:p>
                          <a:endParaRPr lang="en-US"/>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507143" t="-57143" r="-227857" b="-221429"/>
                          </a:stretch>
                        </a:blipFill>
                      </a:tcPr>
                    </a:tc>
                    <a:tc>
                      <a:txBody>
                        <a:bodyPr/>
                        <a:lstStyle/>
                        <a:p>
                          <a:endParaRPr lang="en-US"/>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574324" t="-57143" r="-115541" b="-221429"/>
                          </a:stretch>
                        </a:blipFill>
                      </a:tcPr>
                    </a:tc>
                    <a:tc>
                      <a:txBody>
                        <a:bodyPr/>
                        <a:lstStyle/>
                        <a:p>
                          <a:endParaRPr lang="en-US"/>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590533" t="-57143" r="-1183" b="-221429"/>
                          </a:stretch>
                        </a:blipFill>
                      </a:tcPr>
                    </a:tc>
                  </a:tr>
                  <a:tr h="355550">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1</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25</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65</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1625</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57.5</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effectLst/>
                              <a:latin typeface="Arial" charset="0"/>
                              <a:ea typeface="Times New Roman" charset="0"/>
                              <a:cs typeface="Arial" charset="0"/>
                            </a:rPr>
                            <a:t>12.5</a:t>
                          </a:r>
                          <a:endParaRPr lang="en-US" sz="1200" dirty="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93438</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C" sz="1200">
                              <a:solidFill>
                                <a:srgbClr val="000000"/>
                              </a:solidFill>
                              <a:effectLst/>
                              <a:latin typeface="Arial" charset="0"/>
                              <a:ea typeface="Times New Roman" charset="0"/>
                              <a:cs typeface="Arial" charset="0"/>
                            </a:rPr>
                            <a:t>20312.50</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572135.42</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1001664.68</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04800">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2</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80</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25</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2000</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12.5</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effectLst/>
                              <a:latin typeface="Arial" charset="0"/>
                              <a:ea typeface="Times New Roman" charset="0"/>
                              <a:cs typeface="Arial" charset="0"/>
                            </a:rPr>
                            <a:t>40</a:t>
                          </a:r>
                          <a:endParaRPr lang="en-US" sz="1200" dirty="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25000</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80000</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104166.67</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813852.56</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0312">
                    <a:tc>
                      <a:txBody>
                        <a:bodyPr/>
                        <a:lstStyle/>
                        <a:p>
                          <a:pPr>
                            <a:lnSpc>
                              <a:spcPct val="107000"/>
                            </a:lnSpc>
                          </a:pPr>
                          <a:endParaRPr lang="en-US" sz="1200">
                            <a:effectLst/>
                            <a:latin typeface="Calibri" charset="0"/>
                          </a:endParaRPr>
                        </a:p>
                      </a:txBody>
                      <a:tcPr marL="63708" marR="63708"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07000"/>
                            </a:lnSpc>
                          </a:pPr>
                          <a:endParaRPr lang="en-US" sz="1200">
                            <a:effectLst/>
                            <a:latin typeface="Calibri" charset="0"/>
                          </a:endParaRPr>
                        </a:p>
                      </a:txBody>
                      <a:tcPr marL="63708" marR="6370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90</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effectLst/>
                              <a:latin typeface="Arial" charset="0"/>
                              <a:ea typeface="Times New Roman" charset="0"/>
                              <a:cs typeface="Arial" charset="0"/>
                            </a:rPr>
                            <a:t>3625</a:t>
                          </a:r>
                          <a:endParaRPr lang="en-US" sz="120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pPr>
                          <a:endParaRPr lang="en-US" sz="1200">
                            <a:effectLst/>
                            <a:latin typeface="Calibri" charset="0"/>
                          </a:endParaRPr>
                        </a:p>
                      </a:txBody>
                      <a:tcPr marL="63708" marR="6370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07000"/>
                            </a:lnSpc>
                          </a:pPr>
                          <a:endParaRPr lang="en-US" sz="1200">
                            <a:effectLst/>
                            <a:latin typeface="Calibri" charset="0"/>
                          </a:endParaRPr>
                        </a:p>
                      </a:txBody>
                      <a:tcPr marL="63708" marR="6370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C" sz="1200" dirty="0">
                              <a:solidFill>
                                <a:srgbClr val="000000"/>
                              </a:solidFill>
                              <a:effectLst/>
                              <a:latin typeface="Arial" charset="0"/>
                              <a:ea typeface="Times New Roman" charset="0"/>
                              <a:cs typeface="Arial" charset="0"/>
                            </a:rPr>
                            <a:t>118438</a:t>
                          </a:r>
                          <a:endParaRPr lang="en-US" sz="1200" dirty="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effectLst/>
                              <a:latin typeface="Arial" charset="0"/>
                              <a:ea typeface="Times New Roman" charset="0"/>
                              <a:cs typeface="Arial" charset="0"/>
                            </a:rPr>
                            <a:t>100313</a:t>
                          </a:r>
                          <a:endParaRPr lang="en-US" sz="1200" dirty="0">
                            <a:effectLst/>
                            <a:latin typeface="Arial" charset="0"/>
                            <a:ea typeface="Gulim" charset="-127"/>
                            <a:cs typeface="Times New Roman" charset="0"/>
                          </a:endParaRPr>
                        </a:p>
                      </a:txBody>
                      <a:tcPr marL="63708" marR="637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pPr>
                          <a:endParaRPr lang="en-US" sz="1200">
                            <a:effectLst/>
                            <a:latin typeface="Calibri" charset="0"/>
                          </a:endParaRPr>
                        </a:p>
                      </a:txBody>
                      <a:tcPr marL="63708" marR="6370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07000"/>
                            </a:lnSpc>
                          </a:pPr>
                          <a:endParaRPr lang="en-US" sz="1200" dirty="0">
                            <a:effectLst/>
                            <a:latin typeface="Calibri" charset="0"/>
                          </a:endParaRPr>
                        </a:p>
                      </a:txBody>
                      <a:tcPr marL="63708" marR="63708"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bl>
              </a:graphicData>
            </a:graphic>
          </p:graphicFrame>
        </mc:Fallback>
      </mc:AlternateContent>
      <p:sp>
        <p:nvSpPr>
          <p:cNvPr id="7"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7071525" y="6190611"/>
            <a:ext cx="1571230" cy="68311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6. RESTAURACIÓN  (MUROS DE CORTE)</a:t>
            </a:r>
            <a:endParaRPr lang="es-ES" sz="1000" b="1" dirty="0">
              <a:solidFill>
                <a:schemeClr val="tx1"/>
              </a:solidFill>
              <a:effectLst>
                <a:outerShdw blurRad="38100" dist="38100" dir="2700000" algn="tl">
                  <a:srgbClr val="000000">
                    <a:alpha val="43137"/>
                  </a:srgbClr>
                </a:outerShdw>
              </a:effectLst>
            </a:endParaRPr>
          </a:p>
        </p:txBody>
      </p:sp>
      <p:sp>
        <p:nvSpPr>
          <p:cNvPr id="9"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3"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pic>
        <p:nvPicPr>
          <p:cNvPr id="21" name="Imagen 558"/>
          <p:cNvPicPr/>
          <p:nvPr/>
        </p:nvPicPr>
        <p:blipFill>
          <a:blip r:embed="rId4"/>
          <a:stretch>
            <a:fillRect/>
          </a:stretch>
        </p:blipFill>
        <p:spPr>
          <a:xfrm>
            <a:off x="5765440" y="2901679"/>
            <a:ext cx="3182620" cy="3182620"/>
          </a:xfrm>
          <a:prstGeom prst="rect">
            <a:avLst/>
          </a:prstGeom>
        </p:spPr>
      </p:pic>
      <mc:AlternateContent xmlns:mc="http://schemas.openxmlformats.org/markup-compatibility/2006" xmlns:a14="http://schemas.microsoft.com/office/drawing/2010/main">
        <mc:Choice Requires="a14">
          <p:graphicFrame>
            <p:nvGraphicFramePr>
              <p:cNvPr id="23" name="Table 22"/>
              <p:cNvGraphicFramePr>
                <a:graphicFrameLocks noGrp="1"/>
              </p:cNvGraphicFramePr>
              <p:nvPr>
                <p:extLst>
                  <p:ext uri="{D42A27DB-BD31-4B8C-83A1-F6EECF244321}">
                    <p14:modId xmlns:p14="http://schemas.microsoft.com/office/powerpoint/2010/main" val="753303940"/>
                  </p:ext>
                </p:extLst>
              </p:nvPr>
            </p:nvGraphicFramePr>
            <p:xfrm>
              <a:off x="9594325" y="4028041"/>
              <a:ext cx="1761655" cy="784066"/>
            </p:xfrm>
            <a:graphic>
              <a:graphicData uri="http://schemas.openxmlformats.org/drawingml/2006/table">
                <a:tbl>
                  <a:tblPr firstRow="1" firstCol="1" bandRow="1"/>
                  <a:tblGrid>
                    <a:gridCol w="907864"/>
                    <a:gridCol w="853791"/>
                  </a:tblGrid>
                  <a:tr h="392033">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b="1" i="1">
                                    <a:effectLst/>
                                    <a:latin typeface="Cambria Math" charset="0"/>
                                    <a:ea typeface="Times New Roman" charset="0"/>
                                    <a:cs typeface="Arial" charset="0"/>
                                  </a:rPr>
                                  <m:t>𝑿𝒄𝒈</m:t>
                                </m:r>
                                <m:r>
                                  <a:rPr lang="en-US" sz="1200" b="1" i="1">
                                    <a:effectLst/>
                                    <a:latin typeface="Cambria Math" charset="0"/>
                                    <a:ea typeface="Times New Roman" charset="0"/>
                                    <a:cs typeface="Arial" charset="0"/>
                                  </a:rPr>
                                  <m:t> (</m:t>
                                </m:r>
                                <m:r>
                                  <a:rPr lang="en-US" sz="1200" b="1" i="1">
                                    <a:effectLst/>
                                    <a:latin typeface="Cambria Math" charset="0"/>
                                    <a:ea typeface="Times New Roman" charset="0"/>
                                    <a:cs typeface="Arial" charset="0"/>
                                  </a:rPr>
                                  <m:t>𝒎</m:t>
                                </m:r>
                                <m:r>
                                  <a:rPr lang="en-US" sz="1200" b="1" i="1">
                                    <a:effectLst/>
                                    <a:latin typeface="Cambria Math" charset="0"/>
                                    <a:ea typeface="Times New Roman" charset="0"/>
                                    <a:cs typeface="Arial" charset="0"/>
                                  </a:rPr>
                                  <m:t>)</m:t>
                                </m:r>
                              </m:oMath>
                            </m:oMathPara>
                          </a14:m>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n-US" sz="1200" dirty="0">
                              <a:solidFill>
                                <a:srgbClr val="000000"/>
                              </a:solidFill>
                              <a:effectLst/>
                              <a:latin typeface="Arial" charset="0"/>
                              <a:ea typeface="Times New Roman" charset="0"/>
                              <a:cs typeface="Arial" charset="0"/>
                            </a:rPr>
                            <a:t>0.28</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92033">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b="1" i="1">
                                    <a:effectLst/>
                                    <a:latin typeface="Cambria Math" charset="0"/>
                                    <a:ea typeface="Times New Roman" charset="0"/>
                                    <a:cs typeface="Arial" charset="0"/>
                                  </a:rPr>
                                  <m:t>𝒀𝒄𝒈</m:t>
                                </m:r>
                                <m:r>
                                  <a:rPr lang="en-US" sz="1200" b="1" i="1">
                                    <a:effectLst/>
                                    <a:latin typeface="Cambria Math" charset="0"/>
                                    <a:ea typeface="Times New Roman" charset="0"/>
                                    <a:cs typeface="Arial" charset="0"/>
                                  </a:rPr>
                                  <m:t> (</m:t>
                                </m:r>
                                <m:r>
                                  <a:rPr lang="en-US" sz="1200" b="1" i="1">
                                    <a:effectLst/>
                                    <a:latin typeface="Cambria Math" charset="0"/>
                                    <a:ea typeface="Times New Roman" charset="0"/>
                                    <a:cs typeface="Arial" charset="0"/>
                                  </a:rPr>
                                  <m:t>𝒎</m:t>
                                </m:r>
                                <m:r>
                                  <a:rPr lang="en-US" sz="1200" b="1" i="1">
                                    <a:effectLst/>
                                    <a:latin typeface="Cambria Math" charset="0"/>
                                    <a:ea typeface="Times New Roman" charset="0"/>
                                    <a:cs typeface="Arial" charset="0"/>
                                  </a:rPr>
                                  <m:t>)</m:t>
                                </m:r>
                              </m:oMath>
                            </m:oMathPara>
                          </a14:m>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n-US" sz="1200" dirty="0">
                              <a:solidFill>
                                <a:srgbClr val="000000"/>
                              </a:solidFill>
                              <a:effectLst/>
                              <a:latin typeface="Arial" charset="0"/>
                              <a:ea typeface="Times New Roman" charset="0"/>
                              <a:cs typeface="Arial" charset="0"/>
                            </a:rPr>
                            <a:t>0.33</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mc:Choice>
        <mc:Fallback xmlns="">
          <p:graphicFrame>
            <p:nvGraphicFramePr>
              <p:cNvPr id="23" name="Table 22"/>
              <p:cNvGraphicFramePr>
                <a:graphicFrameLocks noGrp="1"/>
              </p:cNvGraphicFramePr>
              <p:nvPr>
                <p:extLst>
                  <p:ext uri="{D42A27DB-BD31-4B8C-83A1-F6EECF244321}">
                    <p14:modId xmlns:p14="http://schemas.microsoft.com/office/powerpoint/2010/main" val="753303940"/>
                  </p:ext>
                </p:extLst>
              </p:nvPr>
            </p:nvGraphicFramePr>
            <p:xfrm>
              <a:off x="9594325" y="4028041"/>
              <a:ext cx="1761655" cy="784066"/>
            </p:xfrm>
            <a:graphic>
              <a:graphicData uri="http://schemas.openxmlformats.org/drawingml/2006/table">
                <a:tbl>
                  <a:tblPr firstRow="1" firstCol="1" bandRow="1"/>
                  <a:tblGrid>
                    <a:gridCol w="907864"/>
                    <a:gridCol w="853791"/>
                  </a:tblGrid>
                  <a:tr h="392033">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671" t="-33846" r="-95973" b="-160000"/>
                          </a:stretch>
                        </a:blipFill>
                      </a:tcPr>
                    </a:tc>
                    <a:tc>
                      <a:txBody>
                        <a:bodyPr/>
                        <a:lstStyle/>
                        <a:p>
                          <a:pPr algn="ctr">
                            <a:lnSpc>
                              <a:spcPct val="150000"/>
                            </a:lnSpc>
                            <a:spcAft>
                              <a:spcPts val="0"/>
                            </a:spcAft>
                          </a:pPr>
                          <a:r>
                            <a:rPr lang="en-US" sz="1200" dirty="0">
                              <a:solidFill>
                                <a:srgbClr val="000000"/>
                              </a:solidFill>
                              <a:effectLst/>
                              <a:latin typeface="Arial" charset="0"/>
                              <a:ea typeface="Times New Roman" charset="0"/>
                              <a:cs typeface="Arial" charset="0"/>
                            </a:rPr>
                            <a:t>0.28</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92033">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671" t="-133846" r="-95973" b="-60000"/>
                          </a:stretch>
                        </a:blipFill>
                      </a:tcPr>
                    </a:tc>
                    <a:tc>
                      <a:txBody>
                        <a:bodyPr/>
                        <a:lstStyle/>
                        <a:p>
                          <a:pPr algn="ctr">
                            <a:lnSpc>
                              <a:spcPct val="150000"/>
                            </a:lnSpc>
                            <a:spcAft>
                              <a:spcPts val="0"/>
                            </a:spcAft>
                          </a:pPr>
                          <a:r>
                            <a:rPr lang="en-US" sz="1200" dirty="0">
                              <a:solidFill>
                                <a:srgbClr val="000000"/>
                              </a:solidFill>
                              <a:effectLst/>
                              <a:latin typeface="Arial" charset="0"/>
                              <a:ea typeface="Times New Roman" charset="0"/>
                              <a:cs typeface="Arial" charset="0"/>
                            </a:rPr>
                            <a:t>0.33</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mc:Fallback>
      </mc:AlternateContent>
      <p:sp>
        <p:nvSpPr>
          <p:cNvPr id="24" name="Rectangle 23"/>
          <p:cNvSpPr/>
          <p:nvPr/>
        </p:nvSpPr>
        <p:spPr>
          <a:xfrm>
            <a:off x="4968240" y="577509"/>
            <a:ext cx="7095894" cy="923330"/>
          </a:xfrm>
          <a:prstGeom prst="rect">
            <a:avLst/>
          </a:prstGeom>
        </p:spPr>
        <p:txBody>
          <a:bodyPr wrap="square">
            <a:spAutoFit/>
          </a:bodyPr>
          <a:lstStyle/>
          <a:p>
            <a:pPr algn="just"/>
            <a:r>
              <a:rPr lang="es-EC" b="1" dirty="0">
                <a:latin typeface="Arial" charset="0"/>
                <a:ea typeface="Times New Roman" charset="0"/>
              </a:rPr>
              <a:t>Nota: </a:t>
            </a:r>
            <a:r>
              <a:rPr lang="es-EC" dirty="0">
                <a:latin typeface="Arial" charset="0"/>
                <a:ea typeface="Times New Roman" charset="0"/>
              </a:rPr>
              <a:t>Se encuentra el centro de rigidez para hacer coincidir con el eje del plinto y no generar excentricidades, lo cual provoca diferentes distancias en los volados.</a:t>
            </a:r>
            <a:r>
              <a:rPr lang="en-US" dirty="0"/>
              <a:t> </a:t>
            </a:r>
          </a:p>
        </p:txBody>
      </p:sp>
      <p:sp>
        <p:nvSpPr>
          <p:cNvPr id="26" name="Rectangle 25"/>
          <p:cNvSpPr/>
          <p:nvPr/>
        </p:nvSpPr>
        <p:spPr>
          <a:xfrm>
            <a:off x="1036320" y="5486400"/>
            <a:ext cx="3333432" cy="3810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151</a:t>
            </a:r>
            <a:endParaRPr lang="es-ES" sz="2400" dirty="0">
              <a:ln>
                <a:solidFill>
                  <a:schemeClr val="tx1"/>
                </a:solidFill>
              </a:ln>
            </a:endParaRPr>
          </a:p>
        </p:txBody>
      </p:sp>
    </p:spTree>
    <p:extLst>
      <p:ext uri="{BB962C8B-B14F-4D97-AF65-F5344CB8AC3E}">
        <p14:creationId xmlns:p14="http://schemas.microsoft.com/office/powerpoint/2010/main" val="145789587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824549" y="721043"/>
            <a:ext cx="5157787" cy="823912"/>
          </a:xfrm>
        </p:spPr>
        <p:txBody>
          <a:bodyPr>
            <a:normAutofit/>
          </a:bodyPr>
          <a:lstStyle/>
          <a:p>
            <a:pPr marL="0" lvl="3" algn="ctr">
              <a:spcBef>
                <a:spcPts val="1000"/>
              </a:spcBef>
            </a:pPr>
            <a:r>
              <a:rPr lang="es-EC" sz="3200" dirty="0"/>
              <a:t>Factor de </a:t>
            </a:r>
            <a:r>
              <a:rPr lang="es-EC" sz="3200" dirty="0" smtClean="0"/>
              <a:t>mayoración</a:t>
            </a:r>
            <a:endParaRPr lang="en-US" sz="3200" dirty="0"/>
          </a:p>
        </p:txBody>
      </p:sp>
      <mc:AlternateContent xmlns:mc="http://schemas.openxmlformats.org/markup-compatibility/2006" xmlns:a14="http://schemas.microsoft.com/office/drawing/2010/main">
        <mc:Choice Requires="a14">
          <p:sp>
            <p:nvSpPr>
              <p:cNvPr id="7" name="Content Placeholder 6"/>
              <p:cNvSpPr>
                <a:spLocks noGrp="1"/>
              </p:cNvSpPr>
              <p:nvPr>
                <p:ph sz="half" idx="2"/>
              </p:nvPr>
            </p:nvSpPr>
            <p:spPr>
              <a:xfrm>
                <a:off x="824549" y="1544954"/>
                <a:ext cx="5157787" cy="4383405"/>
              </a:xfrm>
            </p:spPr>
            <p:txBody>
              <a:bodyPr>
                <a:normAutofit fontScale="92500" lnSpcReduction="10000"/>
              </a:bodyPr>
              <a:lstStyle/>
              <a:p>
                <a:r>
                  <a:rPr lang="es-EC" dirty="0"/>
                  <a:t>Como las cargas y momentos ya están mayoradas no tenemos factor de mayoración</a:t>
                </a:r>
                <a:r>
                  <a:rPr lang="es-EC" dirty="0" smtClean="0"/>
                  <a:t>.</a:t>
                </a:r>
              </a:p>
              <a:p>
                <a:endParaRPr lang="en-US" dirty="0"/>
              </a:p>
              <a:p>
                <a:pPr marL="0" indent="0">
                  <a:buNone/>
                </a:pPr>
                <a14:m>
                  <m:oMathPara xmlns:m="http://schemas.openxmlformats.org/officeDocument/2006/math">
                    <m:oMathParaPr>
                      <m:jc m:val="centerGroup"/>
                    </m:oMathParaPr>
                    <m:oMath xmlns:m="http://schemas.openxmlformats.org/officeDocument/2006/math">
                      <m:r>
                        <a:rPr lang="es-EC" i="1">
                          <a:latin typeface="Cambria Math" charset="0"/>
                        </a:rPr>
                        <m:t>𝐿𝑣</m:t>
                      </m:r>
                      <m:r>
                        <a:rPr lang="es-EC" i="1">
                          <a:latin typeface="Cambria Math" charset="0"/>
                        </a:rPr>
                        <m:t>1=1.78 </m:t>
                      </m:r>
                      <m:r>
                        <a:rPr lang="es-EC" i="1">
                          <a:latin typeface="Cambria Math" charset="0"/>
                        </a:rPr>
                        <m:t>𝑚</m:t>
                      </m:r>
                    </m:oMath>
                  </m:oMathPara>
                </a14:m>
                <a:endParaRPr lang="en-US" dirty="0" smtClean="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s-EC" i="1">
                          <a:latin typeface="Cambria Math" charset="0"/>
                        </a:rPr>
                        <m:t>𝐿𝑣</m:t>
                      </m:r>
                      <m:r>
                        <a:rPr lang="es-EC" i="1">
                          <a:latin typeface="Cambria Math" charset="0"/>
                        </a:rPr>
                        <m:t>2=1.97 </m:t>
                      </m:r>
                      <m:r>
                        <a:rPr lang="es-EC" i="1">
                          <a:latin typeface="Cambria Math" charset="0"/>
                        </a:rPr>
                        <m:t>𝑚</m:t>
                      </m:r>
                    </m:oMath>
                  </m:oMathPara>
                </a14:m>
                <a:endParaRPr lang="en-US" dirty="0" smtClean="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s-EC" i="1">
                          <a:latin typeface="Cambria Math" charset="0"/>
                        </a:rPr>
                        <m:t>𝐿𝑣</m:t>
                      </m:r>
                      <m:r>
                        <a:rPr lang="es-EC" i="1">
                          <a:latin typeface="Cambria Math" charset="0"/>
                        </a:rPr>
                        <m:t>3=2.02 </m:t>
                      </m:r>
                      <m:r>
                        <a:rPr lang="es-EC" i="1">
                          <a:latin typeface="Cambria Math" charset="0"/>
                        </a:rPr>
                        <m:t>𝑚</m:t>
                      </m:r>
                    </m:oMath>
                  </m:oMathPara>
                </a14:m>
                <a:endParaRPr lang="en-US" dirty="0" smtClean="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s-EC" i="1">
                          <a:latin typeface="Cambria Math" charset="0"/>
                        </a:rPr>
                        <m:t>𝐿𝑣</m:t>
                      </m:r>
                      <m:r>
                        <a:rPr lang="es-EC" i="1">
                          <a:latin typeface="Cambria Math" charset="0"/>
                        </a:rPr>
                        <m:t>4=1.73 </m:t>
                      </m:r>
                      <m:r>
                        <a:rPr lang="es-EC" i="1">
                          <a:latin typeface="Cambria Math" charset="0"/>
                        </a:rPr>
                        <m:t>𝑚</m:t>
                      </m:r>
                    </m:oMath>
                  </m:oMathPara>
                </a14:m>
                <a:endParaRPr lang="en-US" dirty="0"/>
              </a:p>
            </p:txBody>
          </p:sp>
        </mc:Choice>
        <mc:Fallback xmlns="">
          <p:sp>
            <p:nvSpPr>
              <p:cNvPr id="7" name="Content Placeholder 6"/>
              <p:cNvSpPr>
                <a:spLocks noGrp="1" noRot="1" noChangeAspect="1" noMove="1" noResize="1" noEditPoints="1" noAdjustHandles="1" noChangeArrowheads="1" noChangeShapeType="1" noTextEdit="1"/>
              </p:cNvSpPr>
              <p:nvPr>
                <p:ph sz="half" idx="2"/>
              </p:nvPr>
            </p:nvSpPr>
            <p:spPr>
              <a:xfrm>
                <a:off x="824549" y="1544954"/>
                <a:ext cx="5157787" cy="4383405"/>
              </a:xfrm>
              <a:blipFill rotWithShape="0">
                <a:blip r:embed="rId2"/>
                <a:stretch>
                  <a:fillRect l="-1773" t="-2782" b="-11961"/>
                </a:stretch>
              </a:blipFill>
            </p:spPr>
            <p:txBody>
              <a:bodyPr/>
              <a:lstStyle/>
              <a:p>
                <a:r>
                  <a:rPr lang="en-US">
                    <a:noFill/>
                  </a:rPr>
                  <a:t> </a:t>
                </a:r>
              </a:p>
            </p:txBody>
          </p:sp>
        </mc:Fallback>
      </mc:AlternateContent>
      <p:sp>
        <p:nvSpPr>
          <p:cNvPr id="8" name="Text Placeholder 7"/>
          <p:cNvSpPr>
            <a:spLocks noGrp="1"/>
          </p:cNvSpPr>
          <p:nvPr>
            <p:ph type="body" sz="quarter" idx="3"/>
          </p:nvPr>
        </p:nvSpPr>
        <p:spPr>
          <a:xfrm>
            <a:off x="6156962" y="721043"/>
            <a:ext cx="5183188" cy="823912"/>
          </a:xfrm>
        </p:spPr>
        <p:txBody>
          <a:bodyPr vert="horz" lIns="91440" tIns="45720" rIns="91440" bIns="45720" rtlCol="0" anchor="b">
            <a:normAutofit/>
          </a:bodyPr>
          <a:lstStyle/>
          <a:p>
            <a:pPr marL="0" lvl="3" algn="ctr">
              <a:spcBef>
                <a:spcPts val="1000"/>
              </a:spcBef>
            </a:pPr>
            <a:r>
              <a:rPr lang="es-EC" sz="3200" dirty="0"/>
              <a:t>Presión neta del suelo</a:t>
            </a:r>
            <a:endParaRPr lang="en-US" sz="3200" dirty="0"/>
          </a:p>
        </p:txBody>
      </p:sp>
      <mc:AlternateContent xmlns:mc="http://schemas.openxmlformats.org/markup-compatibility/2006" xmlns:a14="http://schemas.microsoft.com/office/drawing/2010/main">
        <mc:Choice Requires="a14">
          <p:sp>
            <p:nvSpPr>
              <p:cNvPr id="9" name="Content Placeholder 8"/>
              <p:cNvSpPr>
                <a:spLocks noGrp="1"/>
              </p:cNvSpPr>
              <p:nvPr>
                <p:ph sz="quarter" idx="4"/>
              </p:nvPr>
            </p:nvSpPr>
            <p:spPr>
              <a:xfrm>
                <a:off x="6416040" y="1544954"/>
                <a:ext cx="5242560" cy="4246246"/>
              </a:xfrm>
            </p:spPr>
            <p:txBody>
              <a:bodyPr>
                <a:normAutofit/>
              </a:bodyPr>
              <a:lstStyle/>
              <a:p>
                <a:pPr marL="0" indent="0">
                  <a:buNone/>
                </a:pPr>
                <a:endParaRPr lang="en-US" sz="2400" b="1" i="1" dirty="0" smtClean="0"/>
              </a:p>
              <a:p>
                <a:pPr marL="0" indent="0">
                  <a:buNone/>
                </a:pPr>
                <a14:m>
                  <m:oMathPara xmlns:m="http://schemas.openxmlformats.org/officeDocument/2006/math">
                    <m:oMathParaPr>
                      <m:jc m:val="centerGroup"/>
                    </m:oMathParaPr>
                    <m:oMath xmlns:m="http://schemas.openxmlformats.org/officeDocument/2006/math">
                      <m:sSub>
                        <m:sSubPr>
                          <m:ctrlPr>
                            <a:rPr lang="en-US" sz="2400" b="1" i="1">
                              <a:latin typeface="Cambria Math" charset="0"/>
                            </a:rPr>
                          </m:ctrlPr>
                        </m:sSubPr>
                        <m:e>
                          <m:r>
                            <a:rPr lang="es-EC" sz="2400" b="1" i="1">
                              <a:latin typeface="Cambria Math" charset="0"/>
                            </a:rPr>
                            <m:t>𝒒</m:t>
                          </m:r>
                        </m:e>
                        <m:sub>
                          <m:r>
                            <a:rPr lang="es-EC" sz="2400" b="1" i="1">
                              <a:latin typeface="Cambria Math" charset="0"/>
                            </a:rPr>
                            <m:t>𝒔</m:t>
                          </m:r>
                        </m:sub>
                      </m:sSub>
                      <m:r>
                        <a:rPr lang="es-EC" sz="2400" b="1" i="1">
                          <a:latin typeface="Cambria Math" charset="0"/>
                        </a:rPr>
                        <m:t>=</m:t>
                      </m:r>
                      <m:f>
                        <m:fPr>
                          <m:ctrlPr>
                            <a:rPr lang="en-US" sz="2400" b="1" i="1">
                              <a:latin typeface="Cambria Math" charset="0"/>
                            </a:rPr>
                          </m:ctrlPr>
                        </m:fPr>
                        <m:num>
                          <m:sSub>
                            <m:sSubPr>
                              <m:ctrlPr>
                                <a:rPr lang="en-US" sz="2400" b="1" i="1">
                                  <a:latin typeface="Cambria Math" charset="0"/>
                                </a:rPr>
                              </m:ctrlPr>
                            </m:sSubPr>
                            <m:e>
                              <m:r>
                                <a:rPr lang="es-EC" sz="2400" b="1" i="1">
                                  <a:latin typeface="Cambria Math" charset="0"/>
                                </a:rPr>
                                <m:t>𝑷</m:t>
                              </m:r>
                            </m:e>
                            <m:sub>
                              <m:r>
                                <a:rPr lang="es-EC" sz="2400" b="1" i="1">
                                  <a:latin typeface="Cambria Math" charset="0"/>
                                </a:rPr>
                                <m:t>𝒖</m:t>
                              </m:r>
                            </m:sub>
                          </m:sSub>
                        </m:num>
                        <m:den>
                          <m:sSub>
                            <m:sSubPr>
                              <m:ctrlPr>
                                <a:rPr lang="en-US" sz="2400" b="1" i="1">
                                  <a:latin typeface="Cambria Math" charset="0"/>
                                </a:rPr>
                              </m:ctrlPr>
                            </m:sSubPr>
                            <m:e>
                              <m:r>
                                <a:rPr lang="es-EC" sz="2400" b="1" i="1">
                                  <a:latin typeface="Cambria Math" charset="0"/>
                                </a:rPr>
                                <m:t>𝑨</m:t>
                              </m:r>
                            </m:e>
                            <m:sub>
                              <m:r>
                                <a:rPr lang="es-EC" sz="2400" b="1" i="1">
                                  <a:latin typeface="Cambria Math" charset="0"/>
                                </a:rPr>
                                <m:t>𝒇</m:t>
                              </m:r>
                              <m:r>
                                <a:rPr lang="es-EC" sz="2400" b="1" i="1">
                                  <a:latin typeface="Cambria Math" charset="0"/>
                                </a:rPr>
                                <m:t> </m:t>
                              </m:r>
                              <m:r>
                                <a:rPr lang="es-EC" sz="2400" b="1" i="1">
                                  <a:latin typeface="Cambria Math" charset="0"/>
                                </a:rPr>
                                <m:t>𝒂𝒅𝒐𝒑𝒕𝒂𝒅𝒂</m:t>
                              </m:r>
                            </m:sub>
                          </m:sSub>
                        </m:den>
                      </m:f>
                    </m:oMath>
                  </m:oMathPara>
                </a14:m>
                <a:endParaRPr lang="en-US" sz="2400" dirty="0" smtClean="0"/>
              </a:p>
              <a:p>
                <a:pPr marL="0" indent="0">
                  <a:buNone/>
                </a:pPr>
                <a:endParaRPr lang="en-US" sz="2400" dirty="0"/>
              </a:p>
              <a:p>
                <a:pPr marL="0" indent="0">
                  <a:buNone/>
                </a:pPr>
                <a14:m>
                  <m:oMathPara xmlns:m="http://schemas.openxmlformats.org/officeDocument/2006/math">
                    <m:oMathParaPr>
                      <m:jc m:val="centerGroup"/>
                    </m:oMathParaPr>
                    <m:oMath xmlns:m="http://schemas.openxmlformats.org/officeDocument/2006/math">
                      <m:sSub>
                        <m:sSubPr>
                          <m:ctrlPr>
                            <a:rPr lang="en-US" sz="2400" i="1">
                              <a:latin typeface="Cambria Math" charset="0"/>
                            </a:rPr>
                          </m:ctrlPr>
                        </m:sSubPr>
                        <m:e>
                          <m:r>
                            <a:rPr lang="es-EC" sz="2400" i="1">
                              <a:latin typeface="Cambria Math" charset="0"/>
                            </a:rPr>
                            <m:t>𝑞</m:t>
                          </m:r>
                        </m:e>
                        <m:sub>
                          <m:r>
                            <a:rPr lang="es-EC" sz="2400" i="1">
                              <a:latin typeface="Cambria Math" charset="0"/>
                            </a:rPr>
                            <m:t>𝑠</m:t>
                          </m:r>
                        </m:sub>
                      </m:sSub>
                      <m:r>
                        <a:rPr lang="es-EC" sz="2400" i="1">
                          <a:latin typeface="Cambria Math" charset="0"/>
                        </a:rPr>
                        <m:t>=</m:t>
                      </m:r>
                      <m:f>
                        <m:fPr>
                          <m:ctrlPr>
                            <a:rPr lang="en-US" sz="2400" i="1">
                              <a:latin typeface="Cambria Math" charset="0"/>
                            </a:rPr>
                          </m:ctrlPr>
                        </m:fPr>
                        <m:num>
                          <m:r>
                            <a:rPr lang="es-EC" sz="2400" i="1">
                              <a:latin typeface="Cambria Math" charset="0"/>
                            </a:rPr>
                            <m:t>208.58 </m:t>
                          </m:r>
                          <m:r>
                            <a:rPr lang="es-EC" sz="2400" i="1">
                              <a:latin typeface="Cambria Math" charset="0"/>
                            </a:rPr>
                            <m:t>𝑇</m:t>
                          </m:r>
                        </m:num>
                        <m:den>
                          <m:r>
                            <a:rPr lang="es-EC" sz="2400" i="1">
                              <a:latin typeface="Cambria Math" charset="0"/>
                            </a:rPr>
                            <m:t>4.6∗4.6 </m:t>
                          </m:r>
                          <m:sSup>
                            <m:sSupPr>
                              <m:ctrlPr>
                                <a:rPr lang="en-US" sz="2400" i="1">
                                  <a:latin typeface="Cambria Math" charset="0"/>
                                </a:rPr>
                              </m:ctrlPr>
                            </m:sSupPr>
                            <m:e>
                              <m:r>
                                <a:rPr lang="es-EC" sz="2400" i="1">
                                  <a:latin typeface="Cambria Math" charset="0"/>
                                </a:rPr>
                                <m:t>𝑚</m:t>
                              </m:r>
                            </m:e>
                            <m:sup>
                              <m:r>
                                <a:rPr lang="es-EC" sz="2400" i="1">
                                  <a:latin typeface="Cambria Math" charset="0"/>
                                </a:rPr>
                                <m:t>2</m:t>
                              </m:r>
                            </m:sup>
                          </m:sSup>
                        </m:den>
                      </m:f>
                    </m:oMath>
                  </m:oMathPara>
                </a14:m>
                <a:endParaRPr lang="en-US" sz="2400" dirty="0" smtClean="0"/>
              </a:p>
              <a:p>
                <a:pPr marL="0" indent="0">
                  <a:buNone/>
                </a:pPr>
                <a:endParaRPr lang="en-US" sz="2400" dirty="0"/>
              </a:p>
              <a:p>
                <a:pPr marL="0" indent="0">
                  <a:buNone/>
                </a:pPr>
                <a14:m>
                  <m:oMath xmlns:m="http://schemas.openxmlformats.org/officeDocument/2006/math">
                    <m:sSub>
                      <m:sSubPr>
                        <m:ctrlPr>
                          <a:rPr lang="en-US" sz="2400" i="1">
                            <a:latin typeface="Cambria Math" charset="0"/>
                          </a:rPr>
                        </m:ctrlPr>
                      </m:sSubPr>
                      <m:e>
                        <m:r>
                          <a:rPr lang="es-EC" sz="2400" i="1">
                            <a:latin typeface="Cambria Math" charset="0"/>
                          </a:rPr>
                          <m:t>𝑞</m:t>
                        </m:r>
                      </m:e>
                      <m:sub>
                        <m:r>
                          <a:rPr lang="es-EC" sz="2400" i="1">
                            <a:latin typeface="Cambria Math" charset="0"/>
                          </a:rPr>
                          <m:t>𝑠</m:t>
                        </m:r>
                      </m:sub>
                    </m:sSub>
                    <m:r>
                      <a:rPr lang="en-US" sz="2400" i="1">
                        <a:latin typeface="Cambria Math" charset="0"/>
                      </a:rPr>
                      <m:t>=9.86 </m:t>
                    </m:r>
                    <m:r>
                      <a:rPr lang="es-EC" sz="2400" i="1">
                        <a:latin typeface="Cambria Math" charset="0"/>
                      </a:rPr>
                      <m:t>𝑇</m:t>
                    </m:r>
                    <m:r>
                      <a:rPr lang="en-US" sz="2400" i="1">
                        <a:latin typeface="Cambria Math" charset="0"/>
                      </a:rPr>
                      <m:t>/</m:t>
                    </m:r>
                    <m:sSup>
                      <m:sSupPr>
                        <m:ctrlPr>
                          <a:rPr lang="en-US" sz="2400" i="1">
                            <a:latin typeface="Cambria Math" charset="0"/>
                          </a:rPr>
                        </m:ctrlPr>
                      </m:sSupPr>
                      <m:e>
                        <m:r>
                          <a:rPr lang="es-EC" sz="2400" i="1">
                            <a:latin typeface="Cambria Math" charset="0"/>
                          </a:rPr>
                          <m:t>𝑚</m:t>
                        </m:r>
                      </m:e>
                      <m:sup>
                        <m:r>
                          <a:rPr lang="en-US" sz="2400" i="1">
                            <a:latin typeface="Cambria Math" charset="0"/>
                          </a:rPr>
                          <m:t>2</m:t>
                        </m:r>
                      </m:sup>
                    </m:sSup>
                    <m:r>
                      <a:rPr lang="en-US" sz="2400" i="1">
                        <a:latin typeface="Cambria Math" charset="0"/>
                      </a:rPr>
                      <m:t>&lt;</m:t>
                    </m:r>
                    <m:sSub>
                      <m:sSubPr>
                        <m:ctrlPr>
                          <a:rPr lang="en-US" sz="2400" i="1">
                            <a:latin typeface="Cambria Math" charset="0"/>
                          </a:rPr>
                        </m:ctrlPr>
                      </m:sSubPr>
                      <m:e>
                        <m:r>
                          <a:rPr lang="es-EC" sz="2400" i="1">
                            <a:latin typeface="Cambria Math" charset="0"/>
                          </a:rPr>
                          <m:t>𝜎</m:t>
                        </m:r>
                      </m:e>
                      <m:sub>
                        <m:r>
                          <a:rPr lang="es-EC" sz="2400" i="1">
                            <a:latin typeface="Cambria Math" charset="0"/>
                          </a:rPr>
                          <m:t>𝑢𝑠</m:t>
                        </m:r>
                      </m:sub>
                    </m:sSub>
                    <m:r>
                      <a:rPr lang="en-US" sz="2400" i="1">
                        <a:latin typeface="Cambria Math" charset="0"/>
                      </a:rPr>
                      <m:t>=10.00 </m:t>
                    </m:r>
                    <m:r>
                      <a:rPr lang="es-EC" sz="2400" i="1">
                        <a:latin typeface="Cambria Math" charset="0"/>
                      </a:rPr>
                      <m:t>𝑇</m:t>
                    </m:r>
                    <m:r>
                      <a:rPr lang="en-US" sz="2400" i="1">
                        <a:latin typeface="Cambria Math" charset="0"/>
                      </a:rPr>
                      <m:t>/</m:t>
                    </m:r>
                    <m:sSup>
                      <m:sSupPr>
                        <m:ctrlPr>
                          <a:rPr lang="en-US" sz="2400" i="1">
                            <a:latin typeface="Cambria Math" charset="0"/>
                          </a:rPr>
                        </m:ctrlPr>
                      </m:sSupPr>
                      <m:e>
                        <m:r>
                          <a:rPr lang="es-EC" sz="2400" i="1">
                            <a:latin typeface="Cambria Math" charset="0"/>
                          </a:rPr>
                          <m:t>𝑚</m:t>
                        </m:r>
                      </m:e>
                      <m:sup>
                        <m:r>
                          <a:rPr lang="en-US" sz="2400" i="1">
                            <a:latin typeface="Cambria Math" charset="0"/>
                          </a:rPr>
                          <m:t>2</m:t>
                        </m:r>
                      </m:sup>
                    </m:sSup>
                  </m:oMath>
                </a14:m>
                <a:r>
                  <a:rPr lang="en-US" sz="2400" dirty="0"/>
                  <a:t>    </a:t>
                </a:r>
                <a:endParaRPr lang="en-US" sz="2400" dirty="0" smtClean="0"/>
              </a:p>
              <a:p>
                <a:pPr marL="0" indent="0" algn="ctr">
                  <a:buNone/>
                </a:pPr>
                <a:r>
                  <a:rPr lang="en-US" sz="2400" dirty="0" smtClean="0"/>
                  <a:t> </a:t>
                </a:r>
                <a:r>
                  <a:rPr lang="en-US" sz="2400" b="1" dirty="0"/>
                  <a:t>OK</a:t>
                </a:r>
                <a:endParaRPr lang="en-US" sz="2400" dirty="0"/>
              </a:p>
            </p:txBody>
          </p:sp>
        </mc:Choice>
        <mc:Fallback xmlns="">
          <p:sp>
            <p:nvSpPr>
              <p:cNvPr id="9" name="Content Placeholder 8"/>
              <p:cNvSpPr>
                <a:spLocks noGrp="1" noRot="1" noChangeAspect="1" noMove="1" noResize="1" noEditPoints="1" noAdjustHandles="1" noChangeArrowheads="1" noChangeShapeType="1" noTextEdit="1"/>
              </p:cNvSpPr>
              <p:nvPr>
                <p:ph sz="quarter" idx="4"/>
              </p:nvPr>
            </p:nvSpPr>
            <p:spPr>
              <a:xfrm>
                <a:off x="6416040" y="1544954"/>
                <a:ext cx="5242560" cy="4246246"/>
              </a:xfrm>
              <a:blipFill rotWithShape="0">
                <a:blip r:embed="rId3"/>
                <a:stretch>
                  <a:fillRect l="-349"/>
                </a:stretch>
              </a:blipFill>
            </p:spPr>
            <p:txBody>
              <a:bodyPr/>
              <a:lstStyle/>
              <a:p>
                <a:r>
                  <a:rPr lang="en-US">
                    <a:noFill/>
                  </a:rPr>
                  <a:t> </a:t>
                </a:r>
              </a:p>
            </p:txBody>
          </p:sp>
        </mc:Fallback>
      </mc:AlternateContent>
      <p:sp>
        <p:nvSpPr>
          <p:cNvPr id="16"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7" name="3 Flecha a la derecha con muesca"/>
          <p:cNvSpPr/>
          <p:nvPr/>
        </p:nvSpPr>
        <p:spPr>
          <a:xfrm>
            <a:off x="7071525" y="6190611"/>
            <a:ext cx="1571230" cy="68311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6. RESTAURACIÓN  (MUROS DE CORTE)</a:t>
            </a:r>
            <a:endParaRPr lang="es-ES" sz="1000" b="1" dirty="0">
              <a:solidFill>
                <a:schemeClr val="tx1"/>
              </a:solidFill>
              <a:effectLst>
                <a:outerShdw blurRad="38100" dist="38100" dir="2700000" algn="tl">
                  <a:srgbClr val="000000">
                    <a:alpha val="43137"/>
                  </a:srgbClr>
                </a:outerShdw>
              </a:effectLst>
            </a:endParaRPr>
          </a:p>
        </p:txBody>
      </p:sp>
      <p:sp>
        <p:nvSpPr>
          <p:cNvPr id="18"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9"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20"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21"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22"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3"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152</a:t>
            </a:r>
            <a:endParaRPr lang="es-ES" sz="2400" dirty="0">
              <a:ln>
                <a:solidFill>
                  <a:schemeClr val="tx1"/>
                </a:solidFill>
              </a:ln>
            </a:endParaRPr>
          </a:p>
        </p:txBody>
      </p:sp>
    </p:spTree>
    <p:extLst>
      <p:ext uri="{BB962C8B-B14F-4D97-AF65-F5344CB8AC3E}">
        <p14:creationId xmlns:p14="http://schemas.microsoft.com/office/powerpoint/2010/main" val="104810336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Análisis en el sentido X</a:t>
            </a:r>
            <a:endParaRPr lang="es-ES_tradnl" dirty="0"/>
          </a:p>
        </p:txBody>
      </p:sp>
      <p:sp>
        <p:nvSpPr>
          <p:cNvPr id="3" name="Text Placeholder 2"/>
          <p:cNvSpPr>
            <a:spLocks noGrp="1"/>
          </p:cNvSpPr>
          <p:nvPr>
            <p:ph type="body" idx="1"/>
          </p:nvPr>
        </p:nvSpPr>
        <p:spPr>
          <a:xfrm>
            <a:off x="839788" y="1431409"/>
            <a:ext cx="5157787" cy="823912"/>
          </a:xfrm>
        </p:spPr>
        <p:txBody>
          <a:bodyPr anchor="ctr">
            <a:normAutofit/>
          </a:bodyPr>
          <a:lstStyle/>
          <a:p>
            <a:pPr marL="0" lvl="4">
              <a:spcBef>
                <a:spcPts val="1000"/>
              </a:spcBef>
            </a:pPr>
            <a:r>
              <a:rPr lang="es-EC" sz="2400">
                <a:latin typeface="Arial" charset="0"/>
                <a:ea typeface="Arial" charset="0"/>
                <a:cs typeface="Arial" charset="0"/>
              </a:rPr>
              <a:t>Corte </a:t>
            </a:r>
            <a:r>
              <a:rPr lang="es-EC" sz="2400" smtClean="0">
                <a:latin typeface="Arial" charset="0"/>
                <a:ea typeface="Arial" charset="0"/>
                <a:cs typeface="Arial" charset="0"/>
              </a:rPr>
              <a:t>Unidireccional</a:t>
            </a:r>
            <a:endParaRPr lang="en-US" sz="2400" dirty="0">
              <a:latin typeface="Arial" charset="0"/>
              <a:ea typeface="Arial" charset="0"/>
              <a:cs typeface="Arial" charset="0"/>
            </a:endParaRPr>
          </a:p>
        </p:txBody>
      </p:sp>
      <mc:AlternateContent xmlns:mc="http://schemas.openxmlformats.org/markup-compatibility/2006" xmlns:a14="http://schemas.microsoft.com/office/drawing/2010/main">
        <mc:Choice Requires="a14">
          <p:sp>
            <p:nvSpPr>
              <p:cNvPr id="6" name="Content Placeholder 5"/>
              <p:cNvSpPr>
                <a:spLocks noGrp="1"/>
              </p:cNvSpPr>
              <p:nvPr>
                <p:ph sz="quarter" idx="4"/>
              </p:nvPr>
            </p:nvSpPr>
            <p:spPr>
              <a:xfrm>
                <a:off x="6492240" y="1505269"/>
                <a:ext cx="4648200" cy="1264920"/>
              </a:xfrm>
            </p:spPr>
            <p:txBody>
              <a:bodyPr numCol="1">
                <a:noAutofit/>
              </a:bodyPr>
              <a:lstStyle/>
              <a:p>
                <a:pPr marL="0" indent="0">
                  <a:buNone/>
                </a:pPr>
                <a:r>
                  <a:rPr lang="es-EC" sz="1800" dirty="0" smtClean="0"/>
                  <a:t>Si </a:t>
                </a:r>
                <a14:m>
                  <m:oMath xmlns:m="http://schemas.openxmlformats.org/officeDocument/2006/math">
                    <m:r>
                      <a:rPr lang="es-EC" sz="1800" i="1">
                        <a:latin typeface="Cambria Math" charset="0"/>
                      </a:rPr>
                      <m:t>h</m:t>
                    </m:r>
                    <m:r>
                      <a:rPr lang="es-EC" sz="1800" i="1">
                        <a:latin typeface="Cambria Math" charset="0"/>
                      </a:rPr>
                      <m:t>=0.40</m:t>
                    </m:r>
                    <m:r>
                      <a:rPr lang="es-EC" sz="1800" i="1">
                        <a:latin typeface="Cambria Math" charset="0"/>
                      </a:rPr>
                      <m:t>𝑚</m:t>
                    </m:r>
                  </m:oMath>
                </a14:m>
                <a:endParaRPr lang="en-US" sz="1800" dirty="0"/>
              </a:p>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en-US" sz="1800" b="1" i="1">
                              <a:latin typeface="Cambria Math" charset="0"/>
                            </a:rPr>
                          </m:ctrlPr>
                        </m:sSubPr>
                        <m:e>
                          <m:r>
                            <a:rPr lang="es-EC" sz="1800" b="1" i="1">
                              <a:latin typeface="Cambria Math" charset="0"/>
                            </a:rPr>
                            <m:t>𝑽</m:t>
                          </m:r>
                        </m:e>
                        <m:sub>
                          <m:r>
                            <a:rPr lang="es-EC" sz="1800" b="1" i="1">
                              <a:latin typeface="Cambria Math" charset="0"/>
                            </a:rPr>
                            <m:t>𝒖</m:t>
                          </m:r>
                        </m:sub>
                      </m:sSub>
                      <m:r>
                        <a:rPr lang="es-EC" sz="1800" b="1" i="1">
                          <a:latin typeface="Cambria Math" charset="0"/>
                        </a:rPr>
                        <m:t>=</m:t>
                      </m:r>
                      <m:sSub>
                        <m:sSubPr>
                          <m:ctrlPr>
                            <a:rPr lang="en-US" sz="1800" b="1" i="1">
                              <a:latin typeface="Cambria Math" charset="0"/>
                            </a:rPr>
                          </m:ctrlPr>
                        </m:sSubPr>
                        <m:e>
                          <m:r>
                            <a:rPr lang="es-EC" sz="1800" b="1" i="1">
                              <a:latin typeface="Cambria Math" charset="0"/>
                            </a:rPr>
                            <m:t>𝒒</m:t>
                          </m:r>
                        </m:e>
                        <m:sub>
                          <m:r>
                            <a:rPr lang="es-EC" sz="1800" b="1" i="1">
                              <a:latin typeface="Cambria Math" charset="0"/>
                            </a:rPr>
                            <m:t>𝒔</m:t>
                          </m:r>
                        </m:sub>
                      </m:sSub>
                      <m:r>
                        <a:rPr lang="es-EC" sz="1800" b="1" i="1">
                          <a:latin typeface="Cambria Math" charset="0"/>
                        </a:rPr>
                        <m:t>∗</m:t>
                      </m:r>
                      <m:d>
                        <m:dPr>
                          <m:ctrlPr>
                            <a:rPr lang="en-US" sz="1800" b="1" i="1">
                              <a:latin typeface="Cambria Math" charset="0"/>
                            </a:rPr>
                          </m:ctrlPr>
                        </m:dPr>
                        <m:e>
                          <m:sSub>
                            <m:sSubPr>
                              <m:ctrlPr>
                                <a:rPr lang="en-US" sz="1800" b="1" i="1">
                                  <a:latin typeface="Cambria Math" charset="0"/>
                                </a:rPr>
                              </m:ctrlPr>
                            </m:sSubPr>
                            <m:e>
                              <m:r>
                                <a:rPr lang="es-EC" sz="1800" b="1" i="1">
                                  <a:latin typeface="Cambria Math" charset="0"/>
                                </a:rPr>
                                <m:t>𝑳</m:t>
                              </m:r>
                            </m:e>
                            <m:sub>
                              <m:r>
                                <a:rPr lang="es-EC" sz="1800" b="1" i="1">
                                  <a:latin typeface="Cambria Math" charset="0"/>
                                </a:rPr>
                                <m:t>𝒗</m:t>
                              </m:r>
                            </m:sub>
                          </m:sSub>
                          <m:r>
                            <a:rPr lang="es-EC" sz="1800" b="1" i="1">
                              <a:latin typeface="Cambria Math" charset="0"/>
                            </a:rPr>
                            <m:t>−</m:t>
                          </m:r>
                          <m:r>
                            <a:rPr lang="es-EC" sz="1800" b="1" i="1">
                              <a:latin typeface="Cambria Math" charset="0"/>
                            </a:rPr>
                            <m:t>𝒅</m:t>
                          </m:r>
                        </m:e>
                      </m:d>
                      <m:r>
                        <a:rPr lang="es-EC" sz="1800" b="1" i="1">
                          <a:latin typeface="Cambria Math" charset="0"/>
                        </a:rPr>
                        <m:t>.</m:t>
                      </m:r>
                      <m:r>
                        <a:rPr lang="es-EC" sz="1800" b="1" i="1">
                          <a:latin typeface="Cambria Math" charset="0"/>
                        </a:rPr>
                        <m:t>𝑩</m:t>
                      </m:r>
                    </m:oMath>
                  </m:oMathPara>
                </a14:m>
                <a:endParaRPr lang="en-US" sz="1800" dirty="0"/>
              </a:p>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en-US" sz="1800" i="1">
                              <a:latin typeface="Cambria Math" charset="0"/>
                            </a:rPr>
                          </m:ctrlPr>
                        </m:sSubPr>
                        <m:e>
                          <m:r>
                            <a:rPr lang="es-EC" sz="1800" i="1">
                              <a:latin typeface="Cambria Math" charset="0"/>
                            </a:rPr>
                            <m:t>𝑉</m:t>
                          </m:r>
                        </m:e>
                        <m:sub>
                          <m:r>
                            <a:rPr lang="es-EC" sz="1800" i="1">
                              <a:latin typeface="Cambria Math" charset="0"/>
                            </a:rPr>
                            <m:t>𝑢</m:t>
                          </m:r>
                        </m:sub>
                      </m:sSub>
                      <m:r>
                        <a:rPr lang="es-EC" sz="1800" i="1">
                          <a:latin typeface="Cambria Math" charset="0"/>
                        </a:rPr>
                        <m:t>=9.86 </m:t>
                      </m:r>
                      <m:r>
                        <a:rPr lang="es-EC" sz="1800" i="1">
                          <a:latin typeface="Cambria Math" charset="0"/>
                        </a:rPr>
                        <m:t>𝑇</m:t>
                      </m:r>
                      <m:r>
                        <a:rPr lang="es-EC" sz="1800" i="1">
                          <a:latin typeface="Cambria Math" charset="0"/>
                        </a:rPr>
                        <m:t>/</m:t>
                      </m:r>
                      <m:sSup>
                        <m:sSupPr>
                          <m:ctrlPr>
                            <a:rPr lang="en-US" sz="1800" i="1">
                              <a:latin typeface="Cambria Math" charset="0"/>
                            </a:rPr>
                          </m:ctrlPr>
                        </m:sSupPr>
                        <m:e>
                          <m:r>
                            <a:rPr lang="es-EC" sz="1800" i="1">
                              <a:latin typeface="Cambria Math" charset="0"/>
                            </a:rPr>
                            <m:t>𝑚</m:t>
                          </m:r>
                        </m:e>
                        <m:sup>
                          <m:r>
                            <a:rPr lang="es-EC" sz="1800" i="1">
                              <a:latin typeface="Cambria Math" charset="0"/>
                            </a:rPr>
                            <m:t>2</m:t>
                          </m:r>
                        </m:sup>
                      </m:sSup>
                      <m:r>
                        <a:rPr lang="es-EC" sz="1800" i="1">
                          <a:latin typeface="Cambria Math" charset="0"/>
                        </a:rPr>
                        <m:t>∗</m:t>
                      </m:r>
                      <m:d>
                        <m:dPr>
                          <m:ctrlPr>
                            <a:rPr lang="en-US" sz="1800" i="1">
                              <a:latin typeface="Cambria Math" charset="0"/>
                            </a:rPr>
                          </m:ctrlPr>
                        </m:dPr>
                        <m:e>
                          <m:r>
                            <a:rPr lang="es-EC" sz="1800" i="1">
                              <a:latin typeface="Cambria Math" charset="0"/>
                            </a:rPr>
                            <m:t>2.02 </m:t>
                          </m:r>
                          <m:r>
                            <a:rPr lang="es-EC" sz="1800" i="1">
                              <a:latin typeface="Cambria Math" charset="0"/>
                            </a:rPr>
                            <m:t>𝑚</m:t>
                          </m:r>
                          <m:r>
                            <a:rPr lang="es-EC" sz="1800" i="1">
                              <a:latin typeface="Cambria Math" charset="0"/>
                            </a:rPr>
                            <m:t>−0.33 </m:t>
                          </m:r>
                          <m:r>
                            <a:rPr lang="es-EC" sz="1800" i="1">
                              <a:latin typeface="Cambria Math" charset="0"/>
                            </a:rPr>
                            <m:t>𝑚</m:t>
                          </m:r>
                        </m:e>
                      </m:d>
                      <m:r>
                        <a:rPr lang="es-EC" sz="1800" i="1">
                          <a:latin typeface="Cambria Math" charset="0"/>
                        </a:rPr>
                        <m:t>∗4.6 </m:t>
                      </m:r>
                      <m:r>
                        <a:rPr lang="es-EC" sz="1800" i="1">
                          <a:latin typeface="Cambria Math" charset="0"/>
                        </a:rPr>
                        <m:t>𝑚</m:t>
                      </m:r>
                    </m:oMath>
                  </m:oMathPara>
                </a14:m>
                <a:endParaRPr lang="en-US" sz="1800" dirty="0"/>
              </a:p>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en-US" sz="1800" i="1">
                              <a:latin typeface="Cambria Math" charset="0"/>
                            </a:rPr>
                          </m:ctrlPr>
                        </m:sSubPr>
                        <m:e>
                          <m:r>
                            <a:rPr lang="es-EC" sz="1800" i="1">
                              <a:latin typeface="Cambria Math" charset="0"/>
                            </a:rPr>
                            <m:t>𝑉</m:t>
                          </m:r>
                        </m:e>
                        <m:sub>
                          <m:r>
                            <a:rPr lang="es-EC" sz="1800" i="1">
                              <a:latin typeface="Cambria Math" charset="0"/>
                            </a:rPr>
                            <m:t>𝑢</m:t>
                          </m:r>
                        </m:sub>
                      </m:sSub>
                      <m:r>
                        <a:rPr lang="es-EC" sz="1800" i="1">
                          <a:latin typeface="Cambria Math" charset="0"/>
                        </a:rPr>
                        <m:t>=76.63 </m:t>
                      </m:r>
                      <m:r>
                        <a:rPr lang="es-EC" sz="1800" i="1">
                          <a:latin typeface="Cambria Math" charset="0"/>
                        </a:rPr>
                        <m:t>𝑇</m:t>
                      </m:r>
                    </m:oMath>
                  </m:oMathPara>
                </a14:m>
                <a:endParaRPr lang="en-US" sz="1800" dirty="0"/>
              </a:p>
              <a:p>
                <a:pPr marL="0" indent="0">
                  <a:buNone/>
                </a:pPr>
                <a:endParaRPr lang="en-US" sz="3200" dirty="0"/>
              </a:p>
            </p:txBody>
          </p:sp>
        </mc:Choice>
        <mc:Fallback xmlns="">
          <p:sp>
            <p:nvSpPr>
              <p:cNvPr id="6" name="Content Placeholder 5"/>
              <p:cNvSpPr>
                <a:spLocks noGrp="1" noRot="1" noChangeAspect="1" noMove="1" noResize="1" noEditPoints="1" noAdjustHandles="1" noChangeArrowheads="1" noChangeShapeType="1" noTextEdit="1"/>
              </p:cNvSpPr>
              <p:nvPr>
                <p:ph sz="quarter" idx="4"/>
              </p:nvPr>
            </p:nvSpPr>
            <p:spPr>
              <a:xfrm>
                <a:off x="6492240" y="1505269"/>
                <a:ext cx="4648200" cy="1264920"/>
              </a:xfrm>
              <a:blipFill rotWithShape="0">
                <a:blip r:embed="rId2"/>
                <a:stretch>
                  <a:fillRect l="-1048" t="-4831" b="-396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013960" y="3014113"/>
                <a:ext cx="4221480" cy="3022751"/>
              </a:xfrm>
              <a:prstGeom prst="rect">
                <a:avLst/>
              </a:prstGeom>
            </p:spPr>
            <p:txBody>
              <a:bodyPr wrap="square">
                <a:spAutoFit/>
              </a:bodyPr>
              <a:lstStyle/>
              <a:p>
                <a:pPr algn="ctr">
                  <a:lnSpc>
                    <a:spcPct val="120000"/>
                  </a:lnSpc>
                </a:pPr>
                <a14:m>
                  <m:oMathPara xmlns:m="http://schemas.openxmlformats.org/officeDocument/2006/math">
                    <m:oMathParaPr>
                      <m:jc m:val="centerGroup"/>
                    </m:oMathParaPr>
                    <m:oMath xmlns:m="http://schemas.openxmlformats.org/officeDocument/2006/math">
                      <m:r>
                        <a:rPr lang="es-EC" b="1" i="1" smtClean="0">
                          <a:latin typeface="Cambria Math" charset="0"/>
                        </a:rPr>
                        <m:t>𝒗𝒖</m:t>
                      </m:r>
                      <m:r>
                        <a:rPr lang="es-EC" b="1" i="1" smtClean="0">
                          <a:latin typeface="Cambria Math" charset="0"/>
                        </a:rPr>
                        <m:t>=</m:t>
                      </m:r>
                      <m:f>
                        <m:fPr>
                          <m:ctrlPr>
                            <a:rPr lang="en-US" b="1" i="1">
                              <a:latin typeface="Cambria Math" charset="0"/>
                            </a:rPr>
                          </m:ctrlPr>
                        </m:fPr>
                        <m:num>
                          <m:sSub>
                            <m:sSubPr>
                              <m:ctrlPr>
                                <a:rPr lang="en-US" b="1" i="1">
                                  <a:latin typeface="Cambria Math" charset="0"/>
                                </a:rPr>
                              </m:ctrlPr>
                            </m:sSubPr>
                            <m:e>
                              <m:r>
                                <a:rPr lang="es-EC" b="1" i="1">
                                  <a:latin typeface="Cambria Math" charset="0"/>
                                </a:rPr>
                                <m:t>𝑽</m:t>
                              </m:r>
                            </m:e>
                            <m:sub>
                              <m:r>
                                <a:rPr lang="es-EC" b="1" i="1">
                                  <a:latin typeface="Cambria Math" charset="0"/>
                                </a:rPr>
                                <m:t>𝒖</m:t>
                              </m:r>
                            </m:sub>
                          </m:sSub>
                        </m:num>
                        <m:den>
                          <m:r>
                            <a:rPr lang="es-EC" b="1" i="1">
                              <a:latin typeface="Cambria Math" charset="0"/>
                            </a:rPr>
                            <m:t>∅∗</m:t>
                          </m:r>
                          <m:r>
                            <a:rPr lang="es-EC" b="1" i="1">
                              <a:latin typeface="Cambria Math" charset="0"/>
                            </a:rPr>
                            <m:t>𝑩</m:t>
                          </m:r>
                          <m:r>
                            <a:rPr lang="es-EC" b="1" i="1">
                              <a:latin typeface="Cambria Math" charset="0"/>
                            </a:rPr>
                            <m:t>∗</m:t>
                          </m:r>
                          <m:r>
                            <a:rPr lang="es-EC" b="1" i="1">
                              <a:latin typeface="Cambria Math" charset="0"/>
                            </a:rPr>
                            <m:t>𝒅</m:t>
                          </m:r>
                        </m:den>
                      </m:f>
                    </m:oMath>
                  </m:oMathPara>
                </a14:m>
                <a:endParaRPr lang="en-US" dirty="0" smtClean="0"/>
              </a:p>
              <a:p>
                <a:pPr algn="ctr">
                  <a:lnSpc>
                    <a:spcPct val="120000"/>
                  </a:lnSpc>
                </a:pPr>
                <a:endParaRPr lang="en-US" dirty="0"/>
              </a:p>
              <a:p>
                <a:pPr algn="ctr">
                  <a:lnSpc>
                    <a:spcPct val="120000"/>
                  </a:lnSpc>
                </a:pPr>
                <a14:m>
                  <m:oMathPara xmlns:m="http://schemas.openxmlformats.org/officeDocument/2006/math">
                    <m:oMathParaPr>
                      <m:jc m:val="centerGroup"/>
                    </m:oMathParaPr>
                    <m:oMath xmlns:m="http://schemas.openxmlformats.org/officeDocument/2006/math">
                      <m:r>
                        <a:rPr lang="es-EC" i="1">
                          <a:latin typeface="Cambria Math" charset="0"/>
                        </a:rPr>
                        <m:t>𝑣𝑢</m:t>
                      </m:r>
                      <m:r>
                        <a:rPr lang="es-EC" i="1">
                          <a:latin typeface="Cambria Math" charset="0"/>
                        </a:rPr>
                        <m:t>=</m:t>
                      </m:r>
                      <m:f>
                        <m:fPr>
                          <m:ctrlPr>
                            <a:rPr lang="en-US" i="1">
                              <a:latin typeface="Cambria Math" charset="0"/>
                            </a:rPr>
                          </m:ctrlPr>
                        </m:fPr>
                        <m:num>
                          <m:r>
                            <a:rPr lang="es-EC" i="1">
                              <a:latin typeface="Cambria Math" charset="0"/>
                            </a:rPr>
                            <m:t>76.63 </m:t>
                          </m:r>
                          <m:r>
                            <a:rPr lang="es-EC" i="1">
                              <a:latin typeface="Cambria Math" charset="0"/>
                            </a:rPr>
                            <m:t>𝑇</m:t>
                          </m:r>
                        </m:num>
                        <m:den>
                          <m:r>
                            <a:rPr lang="es-EC" i="1">
                              <a:latin typeface="Cambria Math" charset="0"/>
                            </a:rPr>
                            <m:t>0.85∗4.6 </m:t>
                          </m:r>
                          <m:r>
                            <a:rPr lang="es-EC" i="1">
                              <a:latin typeface="Cambria Math" charset="0"/>
                            </a:rPr>
                            <m:t>𝑚</m:t>
                          </m:r>
                          <m:r>
                            <a:rPr lang="es-EC" i="1">
                              <a:latin typeface="Cambria Math" charset="0"/>
                            </a:rPr>
                            <m:t>∗0.33 </m:t>
                          </m:r>
                          <m:r>
                            <a:rPr lang="es-EC" i="1">
                              <a:latin typeface="Cambria Math" charset="0"/>
                            </a:rPr>
                            <m:t>𝑚</m:t>
                          </m:r>
                        </m:den>
                      </m:f>
                    </m:oMath>
                  </m:oMathPara>
                </a14:m>
                <a:endParaRPr lang="en-US" dirty="0" smtClean="0"/>
              </a:p>
              <a:p>
                <a:pPr algn="ctr">
                  <a:lnSpc>
                    <a:spcPct val="120000"/>
                  </a:lnSpc>
                </a:pPr>
                <a:endParaRPr lang="en-US" dirty="0"/>
              </a:p>
              <a:p>
                <a:pPr algn="ctr">
                  <a:lnSpc>
                    <a:spcPct val="120000"/>
                  </a:lnSpc>
                </a:pPr>
                <a14:m>
                  <m:oMathPara xmlns:m="http://schemas.openxmlformats.org/officeDocument/2006/math">
                    <m:oMathParaPr>
                      <m:jc m:val="centerGroup"/>
                    </m:oMathParaPr>
                    <m:oMath xmlns:m="http://schemas.openxmlformats.org/officeDocument/2006/math">
                      <m:r>
                        <a:rPr lang="es-EC" i="1">
                          <a:latin typeface="Cambria Math" charset="0"/>
                        </a:rPr>
                        <m:t>𝑣𝑢</m:t>
                      </m:r>
                      <m:r>
                        <a:rPr lang="es-EC" i="1">
                          <a:latin typeface="Cambria Math" charset="0"/>
                        </a:rPr>
                        <m:t>=59.39 </m:t>
                      </m:r>
                      <m:r>
                        <a:rPr lang="es-EC" i="1">
                          <a:latin typeface="Cambria Math" charset="0"/>
                        </a:rPr>
                        <m:t>𝑇</m:t>
                      </m:r>
                      <m:r>
                        <a:rPr lang="es-EC" i="1">
                          <a:latin typeface="Cambria Math" charset="0"/>
                        </a:rPr>
                        <m:t>/</m:t>
                      </m:r>
                      <m:sSup>
                        <m:sSupPr>
                          <m:ctrlPr>
                            <a:rPr lang="en-US" i="1">
                              <a:latin typeface="Cambria Math" charset="0"/>
                            </a:rPr>
                          </m:ctrlPr>
                        </m:sSupPr>
                        <m:e>
                          <m:r>
                            <a:rPr lang="es-EC" i="1">
                              <a:latin typeface="Cambria Math" charset="0"/>
                            </a:rPr>
                            <m:t>𝑚</m:t>
                          </m:r>
                        </m:e>
                        <m:sup>
                          <m:r>
                            <a:rPr lang="es-EC" i="1">
                              <a:latin typeface="Cambria Math" charset="0"/>
                            </a:rPr>
                            <m:t>2</m:t>
                          </m:r>
                        </m:sup>
                      </m:sSup>
                    </m:oMath>
                  </m:oMathPara>
                </a14:m>
                <a:endParaRPr lang="en-US" dirty="0" smtClean="0"/>
              </a:p>
              <a:p>
                <a:pPr algn="ctr">
                  <a:lnSpc>
                    <a:spcPct val="120000"/>
                  </a:lnSpc>
                </a:pPr>
                <a:endParaRPr lang="en-US" dirty="0"/>
              </a:p>
              <a:p>
                <a:pPr algn="ctr">
                  <a:lnSpc>
                    <a:spcPct val="120000"/>
                  </a:lnSpc>
                </a:pPr>
                <a14:m>
                  <m:oMathPara xmlns:m="http://schemas.openxmlformats.org/officeDocument/2006/math">
                    <m:oMathParaPr>
                      <m:jc m:val="centerGroup"/>
                    </m:oMathParaPr>
                    <m:oMath xmlns:m="http://schemas.openxmlformats.org/officeDocument/2006/math">
                      <m:r>
                        <a:rPr lang="es-EC" i="1">
                          <a:latin typeface="Cambria Math" charset="0"/>
                        </a:rPr>
                        <m:t>𝑣𝑢</m:t>
                      </m:r>
                      <m:r>
                        <a:rPr lang="es-EC" i="1">
                          <a:latin typeface="Cambria Math" charset="0"/>
                        </a:rPr>
                        <m:t>=5.40 </m:t>
                      </m:r>
                      <m:r>
                        <a:rPr lang="es-EC" i="1">
                          <a:latin typeface="Cambria Math" charset="0"/>
                        </a:rPr>
                        <m:t>𝑘𝑔</m:t>
                      </m:r>
                      <m:r>
                        <a:rPr lang="es-EC" i="1">
                          <a:latin typeface="Cambria Math" charset="0"/>
                        </a:rPr>
                        <m:t>/</m:t>
                      </m:r>
                      <m:sSup>
                        <m:sSupPr>
                          <m:ctrlPr>
                            <a:rPr lang="en-US" i="1">
                              <a:latin typeface="Cambria Math" charset="0"/>
                            </a:rPr>
                          </m:ctrlPr>
                        </m:sSupPr>
                        <m:e>
                          <m:r>
                            <a:rPr lang="es-EC" i="1">
                              <a:latin typeface="Cambria Math" charset="0"/>
                            </a:rPr>
                            <m:t>𝑐𝑚</m:t>
                          </m:r>
                        </m:e>
                        <m:sup>
                          <m:r>
                            <a:rPr lang="es-EC" i="1">
                              <a:latin typeface="Cambria Math" charset="0"/>
                            </a:rPr>
                            <m:t>2</m:t>
                          </m:r>
                        </m:sup>
                      </m:sSup>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5013960" y="3014113"/>
                <a:ext cx="4221480" cy="3022751"/>
              </a:xfrm>
              <a:prstGeom prst="rect">
                <a:avLst/>
              </a:prstGeom>
              <a:blipFill rotWithShape="0">
                <a:blip r:embed="rId3"/>
                <a:stretch>
                  <a:fillRect b="-13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040386" y="3278806"/>
                <a:ext cx="4376455" cy="2439386"/>
              </a:xfrm>
              <a:prstGeom prst="rect">
                <a:avLst/>
              </a:prstGeom>
            </p:spPr>
            <p:txBody>
              <a:bodyPr wrap="square">
                <a:spAutoFit/>
              </a:bodyPr>
              <a:lstStyle/>
              <a:p>
                <a:pPr>
                  <a:lnSpc>
                    <a:spcPct val="120000"/>
                  </a:lnSpc>
                </a:pPr>
                <a14:m>
                  <m:oMathPara xmlns:m="http://schemas.openxmlformats.org/officeDocument/2006/math">
                    <m:oMathParaPr>
                      <m:jc m:val="centerGroup"/>
                    </m:oMathParaPr>
                    <m:oMath xmlns:m="http://schemas.openxmlformats.org/officeDocument/2006/math">
                      <m:r>
                        <a:rPr lang="es-EC" b="1" i="1" smtClean="0">
                          <a:latin typeface="Cambria Math" charset="0"/>
                        </a:rPr>
                        <m:t>𝒗𝒑</m:t>
                      </m:r>
                      <m:r>
                        <a:rPr lang="es-EC" b="1" i="1" smtClean="0">
                          <a:latin typeface="Cambria Math" charset="0"/>
                        </a:rPr>
                        <m:t>=</m:t>
                      </m:r>
                      <m:r>
                        <a:rPr lang="es-EC" b="1" i="1" smtClean="0">
                          <a:latin typeface="Cambria Math" charset="0"/>
                        </a:rPr>
                        <m:t>𝟎</m:t>
                      </m:r>
                      <m:r>
                        <a:rPr lang="es-EC" b="1" i="1" smtClean="0">
                          <a:latin typeface="Cambria Math" charset="0"/>
                        </a:rPr>
                        <m:t>,</m:t>
                      </m:r>
                      <m:r>
                        <a:rPr lang="es-EC" b="1" i="1" smtClean="0">
                          <a:latin typeface="Cambria Math" charset="0"/>
                        </a:rPr>
                        <m:t>𝟓𝟑</m:t>
                      </m:r>
                      <m:rad>
                        <m:radPr>
                          <m:degHide m:val="on"/>
                          <m:ctrlPr>
                            <a:rPr lang="en-US" b="1" i="1">
                              <a:latin typeface="Cambria Math" charset="0"/>
                            </a:rPr>
                          </m:ctrlPr>
                        </m:radPr>
                        <m:deg/>
                        <m:e>
                          <m:sSup>
                            <m:sSupPr>
                              <m:ctrlPr>
                                <a:rPr lang="en-US" b="1" i="1">
                                  <a:latin typeface="Cambria Math" charset="0"/>
                                </a:rPr>
                              </m:ctrlPr>
                            </m:sSupPr>
                            <m:e>
                              <m:r>
                                <a:rPr lang="es-EC" b="1" i="1">
                                  <a:latin typeface="Cambria Math" charset="0"/>
                                </a:rPr>
                                <m:t>𝒇</m:t>
                              </m:r>
                            </m:e>
                            <m:sup>
                              <m:r>
                                <a:rPr lang="es-EC" b="1" i="1">
                                  <a:latin typeface="Cambria Math" charset="0"/>
                                </a:rPr>
                                <m:t>′</m:t>
                              </m:r>
                            </m:sup>
                          </m:sSup>
                          <m:r>
                            <a:rPr lang="es-EC" b="1" i="1">
                              <a:latin typeface="Cambria Math" charset="0"/>
                            </a:rPr>
                            <m:t>𝒄</m:t>
                          </m:r>
                        </m:e>
                      </m:rad>
                    </m:oMath>
                  </m:oMathPara>
                </a14:m>
                <a:endParaRPr lang="en-US" dirty="0" smtClean="0"/>
              </a:p>
              <a:p>
                <a:pPr>
                  <a:lnSpc>
                    <a:spcPct val="120000"/>
                  </a:lnSpc>
                </a:pPr>
                <a:endParaRPr lang="en-US" dirty="0"/>
              </a:p>
              <a:p>
                <a:pPr>
                  <a:lnSpc>
                    <a:spcPct val="120000"/>
                  </a:lnSpc>
                </a:pPr>
                <a14:m>
                  <m:oMathPara xmlns:m="http://schemas.openxmlformats.org/officeDocument/2006/math">
                    <m:oMathParaPr>
                      <m:jc m:val="centerGroup"/>
                    </m:oMathParaPr>
                    <m:oMath xmlns:m="http://schemas.openxmlformats.org/officeDocument/2006/math">
                      <m:r>
                        <a:rPr lang="es-EC" i="1">
                          <a:latin typeface="Cambria Math" charset="0"/>
                        </a:rPr>
                        <m:t>𝑣𝑝</m:t>
                      </m:r>
                      <m:r>
                        <a:rPr lang="es-EC" i="1">
                          <a:latin typeface="Cambria Math" charset="0"/>
                        </a:rPr>
                        <m:t>=0,53</m:t>
                      </m:r>
                      <m:rad>
                        <m:radPr>
                          <m:degHide m:val="on"/>
                          <m:ctrlPr>
                            <a:rPr lang="en-US" i="1">
                              <a:latin typeface="Cambria Math" charset="0"/>
                            </a:rPr>
                          </m:ctrlPr>
                        </m:radPr>
                        <m:deg/>
                        <m:e>
                          <m:r>
                            <a:rPr lang="es-EC" i="1">
                              <a:latin typeface="Cambria Math" charset="0"/>
                            </a:rPr>
                            <m:t>210</m:t>
                          </m:r>
                        </m:e>
                      </m:rad>
                    </m:oMath>
                  </m:oMathPara>
                </a14:m>
                <a:endParaRPr lang="en-US" dirty="0"/>
              </a:p>
              <a:p>
                <a:pPr>
                  <a:lnSpc>
                    <a:spcPct val="120000"/>
                  </a:lnSpc>
                </a:pPr>
                <a14:m>
                  <m:oMathPara xmlns:m="http://schemas.openxmlformats.org/officeDocument/2006/math">
                    <m:oMathParaPr>
                      <m:jc m:val="centerGroup"/>
                    </m:oMathParaPr>
                    <m:oMath xmlns:m="http://schemas.openxmlformats.org/officeDocument/2006/math">
                      <m:r>
                        <a:rPr lang="es-EC" i="1">
                          <a:latin typeface="Cambria Math" charset="0"/>
                        </a:rPr>
                        <m:t>𝑣𝑝</m:t>
                      </m:r>
                      <m:r>
                        <a:rPr lang="es-EC" i="1">
                          <a:latin typeface="Cambria Math" charset="0"/>
                        </a:rPr>
                        <m:t>=7,68</m:t>
                      </m:r>
                      <m:f>
                        <m:fPr>
                          <m:ctrlPr>
                            <a:rPr lang="es-EC" i="1">
                              <a:latin typeface="Cambria Math" charset="0"/>
                            </a:rPr>
                          </m:ctrlPr>
                        </m:fPr>
                        <m:num>
                          <m:r>
                            <a:rPr lang="es-EC" i="1">
                              <a:latin typeface="Cambria Math" charset="0"/>
                            </a:rPr>
                            <m:t>𝑘𝑔</m:t>
                          </m:r>
                        </m:num>
                        <m:den>
                          <m:sSup>
                            <m:sSupPr>
                              <m:ctrlPr>
                                <a:rPr lang="en-US" i="1">
                                  <a:latin typeface="Cambria Math" charset="0"/>
                                </a:rPr>
                              </m:ctrlPr>
                            </m:sSupPr>
                            <m:e>
                              <m:r>
                                <a:rPr lang="es-EC" i="1">
                                  <a:latin typeface="Cambria Math" charset="0"/>
                                </a:rPr>
                                <m:t>𝑐𝑚</m:t>
                              </m:r>
                            </m:e>
                            <m:sup>
                              <m:r>
                                <a:rPr lang="es-EC" i="1">
                                  <a:latin typeface="Cambria Math" charset="0"/>
                                </a:rPr>
                                <m:t>2</m:t>
                              </m:r>
                            </m:sup>
                          </m:sSup>
                        </m:den>
                      </m:f>
                    </m:oMath>
                  </m:oMathPara>
                </a14:m>
                <a:endParaRPr lang="en-US" dirty="0"/>
              </a:p>
              <a:p>
                <a:pPr>
                  <a:lnSpc>
                    <a:spcPct val="120000"/>
                  </a:lnSpc>
                </a:pPr>
                <a:endParaRPr lang="en-US" dirty="0"/>
              </a:p>
              <a:p>
                <a:pPr algn="ctr"/>
                <a14:m>
                  <m:oMath xmlns:m="http://schemas.openxmlformats.org/officeDocument/2006/math">
                    <m:r>
                      <a:rPr lang="es-EC" b="1" i="1">
                        <a:latin typeface="Cambria Math" charset="0"/>
                      </a:rPr>
                      <m:t>𝒗𝒄</m:t>
                    </m:r>
                    <m:r>
                      <a:rPr lang="es-EC" b="1" i="1">
                        <a:latin typeface="Cambria Math" charset="0"/>
                      </a:rPr>
                      <m:t>&lt;</m:t>
                    </m:r>
                    <m:r>
                      <a:rPr lang="es-EC" b="1" i="1">
                        <a:latin typeface="Cambria Math" charset="0"/>
                      </a:rPr>
                      <m:t>𝒗𝒑</m:t>
                    </m:r>
                  </m:oMath>
                </a14:m>
                <a:r>
                  <a:rPr lang="es-EC" b="1" dirty="0"/>
                  <a:t>	Ok</a:t>
                </a:r>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8040386" y="3278806"/>
                <a:ext cx="4376455" cy="2439386"/>
              </a:xfrm>
              <a:prstGeom prst="rect">
                <a:avLst/>
              </a:prstGeom>
              <a:blipFill rotWithShape="0">
                <a:blip r:embed="rId4"/>
                <a:stretch>
                  <a:fillRect b="-3250"/>
                </a:stretch>
              </a:blipFill>
            </p:spPr>
            <p:txBody>
              <a:bodyPr/>
              <a:lstStyle/>
              <a:p>
                <a:r>
                  <a:rPr lang="en-US">
                    <a:noFill/>
                  </a:rPr>
                  <a:t> </a:t>
                </a:r>
              </a:p>
            </p:txBody>
          </p:sp>
        </mc:Fallback>
      </mc:AlternateContent>
      <p:sp>
        <p:nvSpPr>
          <p:cNvPr id="10" name="Rectangle 9"/>
          <p:cNvSpPr/>
          <p:nvPr/>
        </p:nvSpPr>
        <p:spPr>
          <a:xfrm>
            <a:off x="9484428" y="5252688"/>
            <a:ext cx="1488369" cy="56388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Imagen 108"/>
          <p:cNvPicPr>
            <a:picLocks noGrp="1"/>
          </p:cNvPicPr>
          <p:nvPr>
            <p:ph sz="half" idx="2"/>
          </p:nvPr>
        </p:nvPicPr>
        <p:blipFill>
          <a:blip r:embed="rId5"/>
          <a:stretch>
            <a:fillRect/>
          </a:stretch>
        </p:blipFill>
        <p:spPr>
          <a:xfrm>
            <a:off x="1268820" y="2255321"/>
            <a:ext cx="3779376" cy="3781543"/>
          </a:xfrm>
          <a:prstGeom prst="rect">
            <a:avLst/>
          </a:prstGeom>
        </p:spPr>
      </p:pic>
      <p:sp>
        <p:nvSpPr>
          <p:cNvPr id="15"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6" name="3 Flecha a la derecha con muesca"/>
          <p:cNvSpPr/>
          <p:nvPr/>
        </p:nvSpPr>
        <p:spPr>
          <a:xfrm>
            <a:off x="7071525" y="6190611"/>
            <a:ext cx="1571230" cy="68311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6. RESTAURACIÓN  (MUROS DE CORTE)</a:t>
            </a:r>
            <a:endParaRPr lang="es-ES" sz="1000" b="1" dirty="0">
              <a:solidFill>
                <a:schemeClr val="tx1"/>
              </a:solidFill>
              <a:effectLst>
                <a:outerShdw blurRad="38100" dist="38100" dir="2700000" algn="tl">
                  <a:srgbClr val="000000">
                    <a:alpha val="43137"/>
                  </a:srgbClr>
                </a:outerShdw>
              </a:effectLst>
            </a:endParaRPr>
          </a:p>
        </p:txBody>
      </p:sp>
      <p:sp>
        <p:nvSpPr>
          <p:cNvPr id="17"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8"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9"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20"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21"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2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153</a:t>
            </a:r>
            <a:endParaRPr lang="es-ES" sz="2400" dirty="0">
              <a:ln>
                <a:solidFill>
                  <a:schemeClr val="tx1"/>
                </a:solidFill>
              </a:ln>
            </a:endParaRPr>
          </a:p>
        </p:txBody>
      </p:sp>
    </p:spTree>
    <p:extLst>
      <p:ext uri="{BB962C8B-B14F-4D97-AF65-F5344CB8AC3E}">
        <p14:creationId xmlns:p14="http://schemas.microsoft.com/office/powerpoint/2010/main" val="141681951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33109" y="343138"/>
            <a:ext cx="5157787" cy="823912"/>
          </a:xfrm>
        </p:spPr>
        <p:txBody>
          <a:bodyPr anchor="ctr">
            <a:normAutofit/>
          </a:bodyPr>
          <a:lstStyle/>
          <a:p>
            <a:pPr marL="0" lvl="4">
              <a:spcBef>
                <a:spcPts val="1000"/>
              </a:spcBef>
            </a:pPr>
            <a:r>
              <a:rPr lang="es-EC" sz="3200" dirty="0"/>
              <a:t>Corte </a:t>
            </a:r>
            <a:r>
              <a:rPr lang="es-EC" sz="3200" dirty="0" smtClean="0"/>
              <a:t>Bidireccional</a:t>
            </a:r>
            <a:endParaRPr lang="en-US" sz="3200" dirty="0"/>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487436" y="1167050"/>
                <a:ext cx="3107371" cy="4764406"/>
              </a:xfrm>
            </p:spPr>
            <p:txBody>
              <a:bodyPr>
                <a:normAutofit fontScale="55000" lnSpcReduction="20000"/>
              </a:bodyPr>
              <a:lstStyle/>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b="1" i="1">
                              <a:latin typeface="Cambria Math" charset="0"/>
                            </a:rPr>
                          </m:ctrlPr>
                        </m:sSubPr>
                        <m:e>
                          <m:r>
                            <a:rPr lang="es-EC" b="1" i="1">
                              <a:latin typeface="Cambria Math" charset="0"/>
                            </a:rPr>
                            <m:t>𝒄</m:t>
                          </m:r>
                        </m:e>
                        <m:sub>
                          <m:r>
                            <a:rPr lang="es-EC" b="1" i="1">
                              <a:latin typeface="Cambria Math" charset="0"/>
                            </a:rPr>
                            <m:t>𝟏</m:t>
                          </m:r>
                        </m:sub>
                      </m:sSub>
                      <m:r>
                        <a:rPr lang="es-EC" b="1" i="1">
                          <a:latin typeface="Cambria Math" charset="0"/>
                        </a:rPr>
                        <m:t>=</m:t>
                      </m:r>
                      <m:sSub>
                        <m:sSubPr>
                          <m:ctrlPr>
                            <a:rPr lang="en-US" b="1" i="1">
                              <a:latin typeface="Cambria Math" charset="0"/>
                            </a:rPr>
                          </m:ctrlPr>
                        </m:sSubPr>
                        <m:e>
                          <m:r>
                            <a:rPr lang="es-EC" b="1" i="1">
                              <a:latin typeface="Cambria Math" charset="0"/>
                            </a:rPr>
                            <m:t>𝒕</m:t>
                          </m:r>
                        </m:e>
                        <m:sub>
                          <m:r>
                            <a:rPr lang="es-EC" b="1" i="1">
                              <a:latin typeface="Cambria Math" charset="0"/>
                            </a:rPr>
                            <m:t>𝟏</m:t>
                          </m:r>
                        </m:sub>
                      </m:sSub>
                      <m:r>
                        <a:rPr lang="es-EC" b="1" i="1">
                          <a:latin typeface="Cambria Math" charset="0"/>
                        </a:rPr>
                        <m:t>+</m:t>
                      </m:r>
                      <m:r>
                        <a:rPr lang="es-EC" b="1" i="1">
                          <a:latin typeface="Cambria Math" charset="0"/>
                        </a:rPr>
                        <m:t>𝒅</m:t>
                      </m:r>
                    </m:oMath>
                  </m:oMathPara>
                </a14:m>
                <a:endParaRPr lang="en-US"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s-EC" i="1">
                              <a:latin typeface="Cambria Math" charset="0"/>
                            </a:rPr>
                            <m:t>𝑐</m:t>
                          </m:r>
                        </m:e>
                        <m:sub>
                          <m:r>
                            <a:rPr lang="es-EC" i="1">
                              <a:latin typeface="Cambria Math" charset="0"/>
                            </a:rPr>
                            <m:t>1</m:t>
                          </m:r>
                        </m:sub>
                      </m:sSub>
                      <m:r>
                        <a:rPr lang="es-EC" i="1">
                          <a:latin typeface="Cambria Math" charset="0"/>
                        </a:rPr>
                        <m:t>=0,80 </m:t>
                      </m:r>
                      <m:r>
                        <a:rPr lang="es-EC" i="1">
                          <a:latin typeface="Cambria Math" charset="0"/>
                        </a:rPr>
                        <m:t>𝑚</m:t>
                      </m:r>
                      <m:r>
                        <a:rPr lang="es-EC" i="1">
                          <a:latin typeface="Cambria Math" charset="0"/>
                        </a:rPr>
                        <m:t>+0,33 </m:t>
                      </m:r>
                      <m:r>
                        <a:rPr lang="es-EC" i="1">
                          <a:latin typeface="Cambria Math" charset="0"/>
                        </a:rPr>
                        <m:t>𝑚</m:t>
                      </m:r>
                    </m:oMath>
                  </m:oMathPara>
                </a14:m>
                <a:endParaRPr lang="en-US"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s-EC" i="1">
                              <a:latin typeface="Cambria Math" charset="0"/>
                            </a:rPr>
                            <m:t>𝑐</m:t>
                          </m:r>
                        </m:e>
                        <m:sub>
                          <m:r>
                            <a:rPr lang="es-EC" i="1">
                              <a:latin typeface="Cambria Math" charset="0"/>
                            </a:rPr>
                            <m:t>1</m:t>
                          </m:r>
                        </m:sub>
                      </m:sSub>
                      <m:r>
                        <a:rPr lang="es-EC" i="1">
                          <a:latin typeface="Cambria Math" charset="0"/>
                        </a:rPr>
                        <m:t>=1.13 </m:t>
                      </m:r>
                      <m:r>
                        <a:rPr lang="es-EC" i="1">
                          <a:latin typeface="Cambria Math" charset="0"/>
                        </a:rPr>
                        <m:t>𝑚</m:t>
                      </m:r>
                    </m:oMath>
                  </m:oMathPara>
                </a14:m>
                <a:endParaRPr lang="en-US"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b="1" i="1">
                              <a:latin typeface="Cambria Math" charset="0"/>
                            </a:rPr>
                          </m:ctrlPr>
                        </m:sSubPr>
                        <m:e>
                          <m:r>
                            <a:rPr lang="es-EC" b="1" i="1">
                              <a:latin typeface="Cambria Math" charset="0"/>
                            </a:rPr>
                            <m:t>𝒄</m:t>
                          </m:r>
                        </m:e>
                        <m:sub>
                          <m:r>
                            <a:rPr lang="es-EC" b="1" i="1">
                              <a:latin typeface="Cambria Math" charset="0"/>
                            </a:rPr>
                            <m:t>𝟐</m:t>
                          </m:r>
                        </m:sub>
                      </m:sSub>
                      <m:r>
                        <a:rPr lang="es-EC" b="1" i="1">
                          <a:latin typeface="Cambria Math" charset="0"/>
                        </a:rPr>
                        <m:t>=</m:t>
                      </m:r>
                      <m:sSub>
                        <m:sSubPr>
                          <m:ctrlPr>
                            <a:rPr lang="en-US" b="1" i="1">
                              <a:latin typeface="Cambria Math" charset="0"/>
                            </a:rPr>
                          </m:ctrlPr>
                        </m:sSubPr>
                        <m:e>
                          <m:r>
                            <a:rPr lang="es-EC" b="1" i="1">
                              <a:latin typeface="Cambria Math" charset="0"/>
                            </a:rPr>
                            <m:t>𝒕</m:t>
                          </m:r>
                        </m:e>
                        <m:sub>
                          <m:r>
                            <a:rPr lang="es-EC" b="1" i="1">
                              <a:latin typeface="Cambria Math" charset="0"/>
                            </a:rPr>
                            <m:t>𝟐</m:t>
                          </m:r>
                        </m:sub>
                      </m:sSub>
                      <m:r>
                        <a:rPr lang="es-EC" b="1" i="1">
                          <a:latin typeface="Cambria Math" charset="0"/>
                        </a:rPr>
                        <m:t>+</m:t>
                      </m:r>
                      <m:r>
                        <a:rPr lang="es-EC" b="1" i="1">
                          <a:latin typeface="Cambria Math" charset="0"/>
                        </a:rPr>
                        <m:t>𝒅</m:t>
                      </m:r>
                    </m:oMath>
                  </m:oMathPara>
                </a14:m>
                <a:endParaRPr lang="en-US"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s-EC" i="1">
                              <a:latin typeface="Cambria Math" charset="0"/>
                            </a:rPr>
                            <m:t>𝑐</m:t>
                          </m:r>
                        </m:e>
                        <m:sub>
                          <m:r>
                            <a:rPr lang="es-EC" i="1">
                              <a:latin typeface="Cambria Math" charset="0"/>
                            </a:rPr>
                            <m:t>2</m:t>
                          </m:r>
                        </m:sub>
                      </m:sSub>
                      <m:r>
                        <a:rPr lang="es-EC" i="1">
                          <a:latin typeface="Cambria Math" charset="0"/>
                        </a:rPr>
                        <m:t>=0,9 </m:t>
                      </m:r>
                      <m:r>
                        <a:rPr lang="es-EC" i="1">
                          <a:latin typeface="Cambria Math" charset="0"/>
                        </a:rPr>
                        <m:t>𝑚</m:t>
                      </m:r>
                      <m:r>
                        <a:rPr lang="es-EC" i="1">
                          <a:latin typeface="Cambria Math" charset="0"/>
                        </a:rPr>
                        <m:t>+0,33 </m:t>
                      </m:r>
                      <m:r>
                        <a:rPr lang="es-EC" i="1">
                          <a:latin typeface="Cambria Math" charset="0"/>
                        </a:rPr>
                        <m:t>𝑚</m:t>
                      </m:r>
                    </m:oMath>
                  </m:oMathPara>
                </a14:m>
                <a:endParaRPr lang="en-US"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s-EC" i="1">
                              <a:latin typeface="Cambria Math" charset="0"/>
                            </a:rPr>
                            <m:t>𝑐</m:t>
                          </m:r>
                        </m:e>
                        <m:sub>
                          <m:r>
                            <a:rPr lang="es-EC" i="1">
                              <a:latin typeface="Cambria Math" charset="0"/>
                            </a:rPr>
                            <m:t>2</m:t>
                          </m:r>
                        </m:sub>
                      </m:sSub>
                      <m:r>
                        <a:rPr lang="es-EC" i="1">
                          <a:latin typeface="Cambria Math" charset="0"/>
                        </a:rPr>
                        <m:t>=1.23 </m:t>
                      </m:r>
                      <m:r>
                        <a:rPr lang="es-EC" i="1">
                          <a:latin typeface="Cambria Math" charset="0"/>
                        </a:rPr>
                        <m:t>𝑚</m:t>
                      </m:r>
                    </m:oMath>
                  </m:oMathPara>
                </a14:m>
                <a:endParaRPr lang="en-US"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b="1" i="1">
                              <a:latin typeface="Cambria Math" charset="0"/>
                            </a:rPr>
                          </m:ctrlPr>
                        </m:sSubPr>
                        <m:e>
                          <m:r>
                            <a:rPr lang="es-EC" b="1" i="1">
                              <a:latin typeface="Cambria Math" charset="0"/>
                            </a:rPr>
                            <m:t>𝒃</m:t>
                          </m:r>
                        </m:e>
                        <m:sub>
                          <m:r>
                            <a:rPr lang="es-EC" b="1" i="1">
                              <a:latin typeface="Cambria Math" charset="0"/>
                            </a:rPr>
                            <m:t>𝒐</m:t>
                          </m:r>
                        </m:sub>
                      </m:sSub>
                      <m:r>
                        <a:rPr lang="es-EC" b="1" i="1">
                          <a:latin typeface="Cambria Math" charset="0"/>
                        </a:rPr>
                        <m:t>=</m:t>
                      </m:r>
                      <m:r>
                        <a:rPr lang="es-EC" b="1" i="1">
                          <a:latin typeface="Cambria Math" charset="0"/>
                        </a:rPr>
                        <m:t>𝟐</m:t>
                      </m:r>
                      <m:sSub>
                        <m:sSubPr>
                          <m:ctrlPr>
                            <a:rPr lang="en-US" b="1" i="1">
                              <a:latin typeface="Cambria Math" charset="0"/>
                            </a:rPr>
                          </m:ctrlPr>
                        </m:sSubPr>
                        <m:e>
                          <m:r>
                            <a:rPr lang="es-EC" b="1" i="1">
                              <a:latin typeface="Cambria Math" charset="0"/>
                            </a:rPr>
                            <m:t>.</m:t>
                          </m:r>
                          <m:r>
                            <a:rPr lang="es-EC" b="1" i="1">
                              <a:latin typeface="Cambria Math" charset="0"/>
                            </a:rPr>
                            <m:t>𝒄</m:t>
                          </m:r>
                        </m:e>
                        <m:sub>
                          <m:r>
                            <a:rPr lang="es-EC" b="1" i="1">
                              <a:latin typeface="Cambria Math" charset="0"/>
                            </a:rPr>
                            <m:t>𝟏</m:t>
                          </m:r>
                        </m:sub>
                      </m:sSub>
                      <m:r>
                        <a:rPr lang="es-EC" b="1" i="1">
                          <a:latin typeface="Cambria Math" charset="0"/>
                        </a:rPr>
                        <m:t>+</m:t>
                      </m:r>
                      <m:r>
                        <a:rPr lang="es-EC" b="1" i="1">
                          <a:latin typeface="Cambria Math" charset="0"/>
                        </a:rPr>
                        <m:t>𝟐</m:t>
                      </m:r>
                      <m:r>
                        <a:rPr lang="es-EC" b="1" i="1">
                          <a:latin typeface="Cambria Math" charset="0"/>
                        </a:rPr>
                        <m:t>.</m:t>
                      </m:r>
                      <m:sSub>
                        <m:sSubPr>
                          <m:ctrlPr>
                            <a:rPr lang="en-US" b="1" i="1">
                              <a:latin typeface="Cambria Math" charset="0"/>
                            </a:rPr>
                          </m:ctrlPr>
                        </m:sSubPr>
                        <m:e>
                          <m:r>
                            <a:rPr lang="es-EC" b="1" i="1">
                              <a:latin typeface="Cambria Math" charset="0"/>
                            </a:rPr>
                            <m:t>𝒄</m:t>
                          </m:r>
                        </m:e>
                        <m:sub>
                          <m:r>
                            <a:rPr lang="es-EC" b="1" i="1">
                              <a:latin typeface="Cambria Math" charset="0"/>
                            </a:rPr>
                            <m:t>𝟐</m:t>
                          </m:r>
                        </m:sub>
                      </m:sSub>
                    </m:oMath>
                  </m:oMathPara>
                </a14:m>
                <a:endParaRPr lang="en-US"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s-EC" i="1">
                              <a:latin typeface="Cambria Math" charset="0"/>
                            </a:rPr>
                            <m:t>𝑏</m:t>
                          </m:r>
                        </m:e>
                        <m:sub>
                          <m:r>
                            <a:rPr lang="es-EC" i="1">
                              <a:latin typeface="Cambria Math" charset="0"/>
                            </a:rPr>
                            <m:t>𝑜</m:t>
                          </m:r>
                        </m:sub>
                      </m:sSub>
                      <m:r>
                        <a:rPr lang="es-EC" i="1">
                          <a:latin typeface="Cambria Math" charset="0"/>
                        </a:rPr>
                        <m:t>=2∗1.13 </m:t>
                      </m:r>
                      <m:r>
                        <a:rPr lang="es-EC" i="1">
                          <a:latin typeface="Cambria Math" charset="0"/>
                        </a:rPr>
                        <m:t>𝑚</m:t>
                      </m:r>
                      <m:r>
                        <a:rPr lang="es-EC" i="1">
                          <a:latin typeface="Cambria Math" charset="0"/>
                        </a:rPr>
                        <m:t>+2∗1.23 </m:t>
                      </m:r>
                      <m:r>
                        <a:rPr lang="es-EC" i="1">
                          <a:latin typeface="Cambria Math" charset="0"/>
                        </a:rPr>
                        <m:t>𝑚</m:t>
                      </m:r>
                    </m:oMath>
                  </m:oMathPara>
                </a14:m>
                <a:endParaRPr lang="en-US"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s-EC" i="1">
                              <a:latin typeface="Cambria Math" charset="0"/>
                            </a:rPr>
                            <m:t>𝑏</m:t>
                          </m:r>
                        </m:e>
                        <m:sub>
                          <m:r>
                            <a:rPr lang="es-EC" i="1">
                              <a:latin typeface="Cambria Math" charset="0"/>
                            </a:rPr>
                            <m:t>𝑜</m:t>
                          </m:r>
                        </m:sub>
                      </m:sSub>
                      <m:r>
                        <a:rPr lang="es-EC" i="1">
                          <a:latin typeface="Cambria Math" charset="0"/>
                        </a:rPr>
                        <m:t>=4.72 </m:t>
                      </m:r>
                      <m:r>
                        <a:rPr lang="es-EC" i="1">
                          <a:latin typeface="Cambria Math" charset="0"/>
                        </a:rPr>
                        <m:t>𝑚</m:t>
                      </m:r>
                    </m:oMath>
                  </m:oMathPara>
                </a14:m>
                <a:endParaRPr lang="en-US" dirty="0" smtClean="0"/>
              </a:p>
              <a:p>
                <a:pPr marL="0" indent="0">
                  <a:lnSpc>
                    <a:spcPct val="150000"/>
                  </a:lnSpc>
                  <a:buNone/>
                </a:pPr>
                <a:endParaRPr lang="en-US" dirty="0"/>
              </a:p>
              <a:p>
                <a:pPr>
                  <a:lnSpc>
                    <a:spcPct val="150000"/>
                  </a:lnSpc>
                  <a:buNone/>
                </a:pPr>
                <a14:m>
                  <m:oMathPara xmlns:m="http://schemas.openxmlformats.org/officeDocument/2006/math">
                    <m:oMathParaPr>
                      <m:jc m:val="centerGroup"/>
                    </m:oMathParaPr>
                    <m:oMath xmlns:m="http://schemas.openxmlformats.org/officeDocument/2006/math">
                      <m:sSub>
                        <m:sSubPr>
                          <m:ctrlPr>
                            <a:rPr lang="en-US" b="1" i="1">
                              <a:latin typeface="Cambria Math" charset="0"/>
                            </a:rPr>
                          </m:ctrlPr>
                        </m:sSubPr>
                        <m:e>
                          <m:r>
                            <a:rPr lang="es-EC" b="1" i="1">
                              <a:latin typeface="Cambria Math" charset="0"/>
                            </a:rPr>
                            <m:t>𝑨</m:t>
                          </m:r>
                        </m:e>
                        <m:sub>
                          <m:r>
                            <a:rPr lang="es-EC" b="1" i="1">
                              <a:latin typeface="Cambria Math" charset="0"/>
                            </a:rPr>
                            <m:t>𝒑𝒖𝒏𝒛𝒐𝒏𝒂𝒎𝒊𝒆𝒏𝒕𝒐</m:t>
                          </m:r>
                        </m:sub>
                      </m:sSub>
                      <m:r>
                        <a:rPr lang="es-EC" b="1" i="1">
                          <a:latin typeface="Cambria Math" charset="0"/>
                        </a:rPr>
                        <m:t>=</m:t>
                      </m:r>
                      <m:sSub>
                        <m:sSubPr>
                          <m:ctrlPr>
                            <a:rPr lang="en-US" b="1" i="1">
                              <a:latin typeface="Cambria Math" charset="0"/>
                            </a:rPr>
                          </m:ctrlPr>
                        </m:sSubPr>
                        <m:e>
                          <m:r>
                            <a:rPr lang="es-EC" b="1" i="1">
                              <a:latin typeface="Cambria Math" charset="0"/>
                            </a:rPr>
                            <m:t>𝒄</m:t>
                          </m:r>
                        </m:e>
                        <m:sub>
                          <m:r>
                            <a:rPr lang="es-EC" b="1" i="1">
                              <a:latin typeface="Cambria Math" charset="0"/>
                            </a:rPr>
                            <m:t>𝟏</m:t>
                          </m:r>
                        </m:sub>
                      </m:sSub>
                      <m:sSub>
                        <m:sSubPr>
                          <m:ctrlPr>
                            <a:rPr lang="en-US" b="1" i="1">
                              <a:latin typeface="Cambria Math" charset="0"/>
                            </a:rPr>
                          </m:ctrlPr>
                        </m:sSubPr>
                        <m:e>
                          <m:r>
                            <a:rPr lang="es-EC" b="1" i="1">
                              <a:latin typeface="Cambria Math" charset="0"/>
                            </a:rPr>
                            <m:t>.</m:t>
                          </m:r>
                          <m:r>
                            <a:rPr lang="es-EC" b="1" i="1">
                              <a:latin typeface="Cambria Math" charset="0"/>
                            </a:rPr>
                            <m:t>𝒄</m:t>
                          </m:r>
                        </m:e>
                        <m:sub>
                          <m:r>
                            <a:rPr lang="es-EC" b="1" i="1">
                              <a:latin typeface="Cambria Math" charset="0"/>
                            </a:rPr>
                            <m:t>𝟐</m:t>
                          </m:r>
                        </m:sub>
                      </m:sSub>
                    </m:oMath>
                  </m:oMathPara>
                </a14:m>
                <a:endParaRPr lang="en-US" b="1" i="1" dirty="0"/>
              </a:p>
              <a:p>
                <a:pPr>
                  <a:lnSpc>
                    <a:spcPct val="150000"/>
                  </a:lnSpc>
                  <a:buNone/>
                </a:pPr>
                <a14:m>
                  <m:oMathPara xmlns:m="http://schemas.openxmlformats.org/officeDocument/2006/math">
                    <m:oMathParaPr>
                      <m:jc m:val="centerGroup"/>
                    </m:oMathParaPr>
                    <m:oMath xmlns:m="http://schemas.openxmlformats.org/officeDocument/2006/math">
                      <m:sSub>
                        <m:sSubPr>
                          <m:ctrlPr>
                            <a:rPr lang="en-US" b="1" i="1">
                              <a:latin typeface="Cambria Math" charset="0"/>
                            </a:rPr>
                          </m:ctrlPr>
                        </m:sSubPr>
                        <m:e>
                          <m:r>
                            <a:rPr lang="es-EC" b="1" i="1">
                              <a:latin typeface="Cambria Math" charset="0"/>
                            </a:rPr>
                            <m:t>𝐴</m:t>
                          </m:r>
                        </m:e>
                        <m:sub>
                          <m:r>
                            <a:rPr lang="es-EC" b="1" i="1">
                              <a:latin typeface="Cambria Math" charset="0"/>
                            </a:rPr>
                            <m:t>𝑝𝑢𝑛𝑧𝑜𝑛𝑎𝑚𝑖𝑒𝑛𝑡𝑜</m:t>
                          </m:r>
                        </m:sub>
                      </m:sSub>
                      <m:r>
                        <a:rPr lang="es-EC" b="1" i="1">
                          <a:latin typeface="Cambria Math" charset="0"/>
                        </a:rPr>
                        <m:t>=1.13∗1.23 </m:t>
                      </m:r>
                      <m:r>
                        <a:rPr lang="es-EC" b="1" i="1">
                          <a:latin typeface="Cambria Math" charset="0"/>
                        </a:rPr>
                        <m:t>𝑚</m:t>
                      </m:r>
                    </m:oMath>
                  </m:oMathPara>
                </a14:m>
                <a:endParaRPr lang="en-US" b="1" i="1" dirty="0"/>
              </a:p>
              <a:p>
                <a:pPr>
                  <a:lnSpc>
                    <a:spcPct val="150000"/>
                  </a:lnSpc>
                  <a:buNone/>
                </a:pPr>
                <a14:m>
                  <m:oMathPara xmlns:m="http://schemas.openxmlformats.org/officeDocument/2006/math">
                    <m:oMathParaPr>
                      <m:jc m:val="centerGroup"/>
                    </m:oMathParaPr>
                    <m:oMath xmlns:m="http://schemas.openxmlformats.org/officeDocument/2006/math">
                      <m:sSub>
                        <m:sSubPr>
                          <m:ctrlPr>
                            <a:rPr lang="en-US" b="1" i="1">
                              <a:latin typeface="Cambria Math" charset="0"/>
                            </a:rPr>
                          </m:ctrlPr>
                        </m:sSubPr>
                        <m:e>
                          <m:r>
                            <a:rPr lang="es-EC" b="1" i="1">
                              <a:latin typeface="Cambria Math" charset="0"/>
                            </a:rPr>
                            <m:t>𝐴</m:t>
                          </m:r>
                        </m:e>
                        <m:sub>
                          <m:r>
                            <a:rPr lang="es-EC" b="1" i="1">
                              <a:latin typeface="Cambria Math" charset="0"/>
                            </a:rPr>
                            <m:t>𝑝𝑢𝑛𝑧𝑜𝑛𝑎𝑚𝑖𝑒𝑛𝑡𝑜</m:t>
                          </m:r>
                        </m:sub>
                      </m:sSub>
                      <m:r>
                        <a:rPr lang="es-EC" b="1" i="1">
                          <a:latin typeface="Cambria Math" charset="0"/>
                        </a:rPr>
                        <m:t>=1.3899  </m:t>
                      </m:r>
                      <m:sSup>
                        <m:sSupPr>
                          <m:ctrlPr>
                            <a:rPr lang="en-US" b="1" i="1">
                              <a:latin typeface="Cambria Math" charset="0"/>
                            </a:rPr>
                          </m:ctrlPr>
                        </m:sSupPr>
                        <m:e>
                          <m:r>
                            <a:rPr lang="es-EC" b="1" i="1">
                              <a:latin typeface="Cambria Math" charset="0"/>
                            </a:rPr>
                            <m:t>𝑚</m:t>
                          </m:r>
                        </m:e>
                        <m:sup>
                          <m:r>
                            <a:rPr lang="es-EC" b="1" i="1">
                              <a:latin typeface="Cambria Math" charset="0"/>
                            </a:rPr>
                            <m:t>2</m:t>
                          </m:r>
                        </m:sup>
                      </m:sSup>
                    </m:oMath>
                  </m:oMathPara>
                </a14:m>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487436" y="1167050"/>
                <a:ext cx="3107371" cy="4764406"/>
              </a:xfrm>
              <a:blipFill rotWithShape="0">
                <a:blip r:embed="rId2"/>
                <a:stretch>
                  <a:fillRect/>
                </a:stretch>
              </a:blipFill>
            </p:spPr>
            <p:txBody>
              <a:bodyPr/>
              <a:lstStyle/>
              <a:p>
                <a:r>
                  <a:rPr lang="en-US">
                    <a:noFill/>
                  </a:rPr>
                  <a:t> </a:t>
                </a:r>
              </a:p>
            </p:txBody>
          </p:sp>
        </mc:Fallback>
      </mc:AlternateContent>
      <p:pic>
        <p:nvPicPr>
          <p:cNvPr id="7" name="Imagen 76"/>
          <p:cNvPicPr>
            <a:picLocks noGrp="1"/>
          </p:cNvPicPr>
          <p:nvPr>
            <p:ph sz="quarter" idx="4"/>
          </p:nvPr>
        </p:nvPicPr>
        <p:blipFill>
          <a:blip r:embed="rId3"/>
          <a:stretch>
            <a:fillRect/>
          </a:stretch>
        </p:blipFill>
        <p:spPr>
          <a:xfrm>
            <a:off x="8142324" y="1362076"/>
            <a:ext cx="3650860" cy="3684587"/>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3683865" y="1167050"/>
                <a:ext cx="3902886" cy="1884521"/>
              </a:xfrm>
              <a:prstGeom prst="rect">
                <a:avLst/>
              </a:prstGeom>
            </p:spPr>
            <p:txBody>
              <a:bodyPr vert="horz" lIns="91440" tIns="45720" rIns="91440" bIns="45720" rtlCol="0">
                <a:normAutofit fontScale="55000" lnSpcReduction="20000"/>
              </a:bodyPr>
              <a:lstStyle/>
              <a:p>
                <a:pPr>
                  <a:lnSpc>
                    <a:spcPct val="150000"/>
                  </a:lnSpc>
                  <a:spcBef>
                    <a:spcPts val="1000"/>
                  </a:spcBef>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n-US" sz="2800" b="1" i="1">
                              <a:latin typeface="Cambria Math" charset="0"/>
                            </a:rPr>
                          </m:ctrlPr>
                        </m:sSubPr>
                        <m:e>
                          <m:r>
                            <a:rPr lang="es-EC" sz="2800" b="1" i="1">
                              <a:latin typeface="Cambria Math" charset="0"/>
                            </a:rPr>
                            <m:t>𝑽</m:t>
                          </m:r>
                        </m:e>
                        <m:sub>
                          <m:r>
                            <a:rPr lang="es-EC" sz="2800" b="1" i="1">
                              <a:latin typeface="Cambria Math" charset="0"/>
                            </a:rPr>
                            <m:t>𝒖</m:t>
                          </m:r>
                        </m:sub>
                      </m:sSub>
                      <m:r>
                        <a:rPr lang="es-EC" sz="2800" b="1" i="1">
                          <a:latin typeface="Cambria Math" charset="0"/>
                        </a:rPr>
                        <m:t>=</m:t>
                      </m:r>
                      <m:sSub>
                        <m:sSubPr>
                          <m:ctrlPr>
                            <a:rPr lang="en-US" sz="2800" b="1" i="1">
                              <a:latin typeface="Cambria Math" charset="0"/>
                            </a:rPr>
                          </m:ctrlPr>
                        </m:sSubPr>
                        <m:e>
                          <m:r>
                            <a:rPr lang="es-EC" sz="2800" b="1" i="1">
                              <a:latin typeface="Cambria Math" charset="0"/>
                            </a:rPr>
                            <m:t>𝒒</m:t>
                          </m:r>
                        </m:e>
                        <m:sub>
                          <m:r>
                            <a:rPr lang="es-EC" sz="2800" b="1" i="1">
                              <a:latin typeface="Cambria Math" charset="0"/>
                            </a:rPr>
                            <m:t>𝒔</m:t>
                          </m:r>
                        </m:sub>
                      </m:sSub>
                      <m:r>
                        <a:rPr lang="es-EC" sz="2800" b="1" i="1">
                          <a:latin typeface="Cambria Math" charset="0"/>
                        </a:rPr>
                        <m:t>∗</m:t>
                      </m:r>
                      <m:d>
                        <m:dPr>
                          <m:ctrlPr>
                            <a:rPr lang="en-US" sz="2800" b="1" i="1">
                              <a:latin typeface="Cambria Math" charset="0"/>
                            </a:rPr>
                          </m:ctrlPr>
                        </m:dPr>
                        <m:e>
                          <m:sSub>
                            <m:sSubPr>
                              <m:ctrlPr>
                                <a:rPr lang="en-US" sz="2800" b="1" i="1">
                                  <a:latin typeface="Cambria Math" charset="0"/>
                                </a:rPr>
                              </m:ctrlPr>
                            </m:sSubPr>
                            <m:e>
                              <m:r>
                                <a:rPr lang="es-EC" sz="2800" b="1" i="1">
                                  <a:latin typeface="Cambria Math" charset="0"/>
                                </a:rPr>
                                <m:t>𝑨</m:t>
                              </m:r>
                            </m:e>
                            <m:sub>
                              <m:r>
                                <a:rPr lang="es-EC" sz="2800" b="1" i="1">
                                  <a:latin typeface="Cambria Math" charset="0"/>
                                </a:rPr>
                                <m:t>𝒇</m:t>
                              </m:r>
                              <m:r>
                                <a:rPr lang="es-EC" sz="2800" b="1" i="1">
                                  <a:latin typeface="Cambria Math" charset="0"/>
                                </a:rPr>
                                <m:t> </m:t>
                              </m:r>
                              <m:r>
                                <a:rPr lang="es-EC" sz="2800" b="1" i="1">
                                  <a:latin typeface="Cambria Math" charset="0"/>
                                </a:rPr>
                                <m:t>𝒂𝒅𝒐𝒑𝒕𝒂𝒅𝒂</m:t>
                              </m:r>
                            </m:sub>
                          </m:sSub>
                          <m:r>
                            <a:rPr lang="es-EC" sz="2800" b="1" i="1">
                              <a:latin typeface="Cambria Math" charset="0"/>
                            </a:rPr>
                            <m:t>−</m:t>
                          </m:r>
                          <m:sSub>
                            <m:sSubPr>
                              <m:ctrlPr>
                                <a:rPr lang="en-US" sz="2800" b="1" i="1">
                                  <a:latin typeface="Cambria Math" charset="0"/>
                                </a:rPr>
                              </m:ctrlPr>
                            </m:sSubPr>
                            <m:e>
                              <m:r>
                                <a:rPr lang="es-EC" sz="2800" b="1" i="1">
                                  <a:latin typeface="Cambria Math" charset="0"/>
                                </a:rPr>
                                <m:t>𝑨</m:t>
                              </m:r>
                            </m:e>
                            <m:sub>
                              <m:r>
                                <a:rPr lang="es-EC" sz="2800" b="1" i="1">
                                  <a:latin typeface="Cambria Math" charset="0"/>
                                </a:rPr>
                                <m:t>𝒑𝒖𝒏𝒛𝒐𝒏𝒂𝒎𝒊𝒆𝒏𝒕𝒐</m:t>
                              </m:r>
                            </m:sub>
                          </m:sSub>
                        </m:e>
                      </m:d>
                    </m:oMath>
                  </m:oMathPara>
                </a14:m>
                <a:endParaRPr lang="en-US" sz="2800" b="1" i="1" dirty="0"/>
              </a:p>
              <a:p>
                <a:pPr>
                  <a:lnSpc>
                    <a:spcPct val="150000"/>
                  </a:lnSpc>
                  <a:spcBef>
                    <a:spcPts val="1000"/>
                  </a:spcBef>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n-US" sz="2800" b="1" i="1">
                              <a:latin typeface="Cambria Math" charset="0"/>
                            </a:rPr>
                          </m:ctrlPr>
                        </m:sSubPr>
                        <m:e>
                          <m:r>
                            <a:rPr lang="es-EC" sz="2800" b="1" i="1">
                              <a:latin typeface="Cambria Math" charset="0"/>
                            </a:rPr>
                            <m:t>𝑉</m:t>
                          </m:r>
                        </m:e>
                        <m:sub>
                          <m:r>
                            <a:rPr lang="es-EC" sz="2800" b="1" i="1">
                              <a:latin typeface="Cambria Math" charset="0"/>
                            </a:rPr>
                            <m:t>𝑢</m:t>
                          </m:r>
                        </m:sub>
                      </m:sSub>
                      <m:r>
                        <a:rPr lang="es-EC" sz="2800" b="1" i="1">
                          <a:latin typeface="Cambria Math" charset="0"/>
                        </a:rPr>
                        <m:t>=9.86 </m:t>
                      </m:r>
                      <m:r>
                        <a:rPr lang="es-EC" sz="2800" b="1" i="1">
                          <a:latin typeface="Cambria Math" charset="0"/>
                        </a:rPr>
                        <m:t>𝑇</m:t>
                      </m:r>
                      <m:r>
                        <a:rPr lang="es-EC" sz="2800" b="1" i="1">
                          <a:latin typeface="Cambria Math" charset="0"/>
                        </a:rPr>
                        <m:t>/</m:t>
                      </m:r>
                      <m:sSup>
                        <m:sSupPr>
                          <m:ctrlPr>
                            <a:rPr lang="en-US" sz="2800" b="1" i="1">
                              <a:latin typeface="Cambria Math" charset="0"/>
                            </a:rPr>
                          </m:ctrlPr>
                        </m:sSupPr>
                        <m:e>
                          <m:r>
                            <a:rPr lang="es-EC" sz="2800" b="1" i="1">
                              <a:latin typeface="Cambria Math" charset="0"/>
                            </a:rPr>
                            <m:t>𝑚</m:t>
                          </m:r>
                        </m:e>
                        <m:sup>
                          <m:r>
                            <a:rPr lang="es-EC" sz="2800" b="1" i="1">
                              <a:latin typeface="Cambria Math" charset="0"/>
                            </a:rPr>
                            <m:t>2</m:t>
                          </m:r>
                        </m:sup>
                      </m:sSup>
                      <m:r>
                        <a:rPr lang="es-EC" sz="2800" b="1" i="1">
                          <a:latin typeface="Cambria Math" charset="0"/>
                        </a:rPr>
                        <m:t>∗</m:t>
                      </m:r>
                      <m:d>
                        <m:dPr>
                          <m:ctrlPr>
                            <a:rPr lang="en-US" sz="2800" b="1" i="1">
                              <a:latin typeface="Cambria Math" charset="0"/>
                            </a:rPr>
                          </m:ctrlPr>
                        </m:dPr>
                        <m:e>
                          <m:r>
                            <a:rPr lang="es-EC" sz="2800" b="1" i="1">
                              <a:latin typeface="Cambria Math" charset="0"/>
                            </a:rPr>
                            <m:t>4.6∗4.6 </m:t>
                          </m:r>
                          <m:sSup>
                            <m:sSupPr>
                              <m:ctrlPr>
                                <a:rPr lang="en-US" sz="2800" b="1" i="1">
                                  <a:latin typeface="Cambria Math" charset="0"/>
                                </a:rPr>
                              </m:ctrlPr>
                            </m:sSupPr>
                            <m:e>
                              <m:r>
                                <a:rPr lang="es-EC" sz="2800" b="1" i="1">
                                  <a:latin typeface="Cambria Math" charset="0"/>
                                </a:rPr>
                                <m:t>𝑚</m:t>
                              </m:r>
                            </m:e>
                            <m:sup>
                              <m:r>
                                <a:rPr lang="es-EC" sz="2800" b="1" i="1">
                                  <a:latin typeface="Cambria Math" charset="0"/>
                                </a:rPr>
                                <m:t>2</m:t>
                              </m:r>
                            </m:sup>
                          </m:sSup>
                          <m:r>
                            <a:rPr lang="es-EC" sz="2800" b="1" i="1">
                              <a:latin typeface="Cambria Math" charset="0"/>
                            </a:rPr>
                            <m:t>−1.39  </m:t>
                          </m:r>
                          <m:sSup>
                            <m:sSupPr>
                              <m:ctrlPr>
                                <a:rPr lang="en-US" sz="2800" b="1" i="1">
                                  <a:latin typeface="Cambria Math" charset="0"/>
                                </a:rPr>
                              </m:ctrlPr>
                            </m:sSupPr>
                            <m:e>
                              <m:r>
                                <a:rPr lang="es-EC" sz="2800" b="1" i="1">
                                  <a:latin typeface="Cambria Math" charset="0"/>
                                </a:rPr>
                                <m:t>𝑚</m:t>
                              </m:r>
                            </m:e>
                            <m:sup>
                              <m:r>
                                <a:rPr lang="es-EC" sz="2800" b="1" i="1">
                                  <a:latin typeface="Cambria Math" charset="0"/>
                                </a:rPr>
                                <m:t>2</m:t>
                              </m:r>
                            </m:sup>
                          </m:sSup>
                        </m:e>
                      </m:d>
                    </m:oMath>
                  </m:oMathPara>
                </a14:m>
                <a:endParaRPr lang="en-US" sz="2800" b="1" i="1" dirty="0"/>
              </a:p>
              <a:p>
                <a:pPr>
                  <a:lnSpc>
                    <a:spcPct val="150000"/>
                  </a:lnSpc>
                  <a:spcBef>
                    <a:spcPts val="1000"/>
                  </a:spcBef>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n-US" sz="2800" b="1" i="1">
                              <a:latin typeface="Cambria Math" charset="0"/>
                            </a:rPr>
                          </m:ctrlPr>
                        </m:sSubPr>
                        <m:e>
                          <m:r>
                            <a:rPr lang="es-EC" sz="2800" b="1" i="1">
                              <a:latin typeface="Cambria Math" charset="0"/>
                            </a:rPr>
                            <m:t>𝑉</m:t>
                          </m:r>
                        </m:e>
                        <m:sub>
                          <m:r>
                            <a:rPr lang="es-EC" sz="2800" b="1" i="1">
                              <a:latin typeface="Cambria Math" charset="0"/>
                            </a:rPr>
                            <m:t>𝑢</m:t>
                          </m:r>
                        </m:sub>
                      </m:sSub>
                      <m:r>
                        <a:rPr lang="es-EC" sz="2800" b="1" i="1">
                          <a:latin typeface="Cambria Math" charset="0"/>
                        </a:rPr>
                        <m:t>=194.88 </m:t>
                      </m:r>
                      <m:r>
                        <a:rPr lang="es-EC" sz="2800" b="1" i="1">
                          <a:latin typeface="Cambria Math" charset="0"/>
                        </a:rPr>
                        <m:t>𝑇</m:t>
                      </m:r>
                    </m:oMath>
                  </m:oMathPara>
                </a14:m>
                <a:endParaRPr lang="en-US" sz="2800" b="1" i="1" dirty="0"/>
              </a:p>
              <a:p>
                <a:pPr>
                  <a:lnSpc>
                    <a:spcPct val="150000"/>
                  </a:lnSpc>
                  <a:spcBef>
                    <a:spcPts val="1000"/>
                  </a:spcBef>
                  <a:buFont typeface="Arial" panose="020B0604020202020204" pitchFamily="34" charset="0"/>
                  <a:buNone/>
                </a:pPr>
                <a:endParaRPr lang="en-US" sz="2800" b="1" i="1" dirty="0"/>
              </a:p>
            </p:txBody>
          </p:sp>
        </mc:Choice>
        <mc:Fallback xmlns="">
          <p:sp>
            <p:nvSpPr>
              <p:cNvPr id="8" name="Rectangle 7"/>
              <p:cNvSpPr>
                <a:spLocks noRot="1" noChangeAspect="1" noMove="1" noResize="1" noEditPoints="1" noAdjustHandles="1" noChangeArrowheads="1" noChangeShapeType="1" noTextEdit="1"/>
              </p:cNvSpPr>
              <p:nvPr/>
            </p:nvSpPr>
            <p:spPr>
              <a:xfrm>
                <a:off x="3683865" y="1167050"/>
                <a:ext cx="3902886" cy="188452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803016" y="2407921"/>
                <a:ext cx="3664584" cy="4069080"/>
              </a:xfrm>
              <a:prstGeom prst="rect">
                <a:avLst/>
              </a:prstGeom>
            </p:spPr>
            <p:txBody>
              <a:bodyPr vert="horz" lIns="91440" tIns="45720" rIns="91440" bIns="45720" rtlCol="0">
                <a:normAutofit fontScale="55000" lnSpcReduction="20000"/>
              </a:bodyPr>
              <a:lstStyle/>
              <a:p>
                <a:pPr>
                  <a:lnSpc>
                    <a:spcPct val="150000"/>
                  </a:lnSpc>
                  <a:spcBef>
                    <a:spcPts val="1000"/>
                  </a:spcBef>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s-EC" sz="2800" b="1" i="1">
                          <a:latin typeface="Cambria Math" charset="0"/>
                        </a:rPr>
                        <m:t>𝒗𝒖</m:t>
                      </m:r>
                      <m:r>
                        <a:rPr lang="es-EC" sz="2800" b="1" i="1">
                          <a:latin typeface="Cambria Math" charset="0"/>
                        </a:rPr>
                        <m:t>=</m:t>
                      </m:r>
                      <m:f>
                        <m:fPr>
                          <m:ctrlPr>
                            <a:rPr lang="en-US" sz="2800" b="1" i="1">
                              <a:latin typeface="Cambria Math" charset="0"/>
                            </a:rPr>
                          </m:ctrlPr>
                        </m:fPr>
                        <m:num>
                          <m:sSub>
                            <m:sSubPr>
                              <m:ctrlPr>
                                <a:rPr lang="en-US" sz="2800" b="1" i="1">
                                  <a:latin typeface="Cambria Math" charset="0"/>
                                </a:rPr>
                              </m:ctrlPr>
                            </m:sSubPr>
                            <m:e>
                              <m:r>
                                <a:rPr lang="es-EC" sz="2800" b="1" i="1">
                                  <a:latin typeface="Cambria Math" charset="0"/>
                                </a:rPr>
                                <m:t>𝑽</m:t>
                              </m:r>
                            </m:e>
                            <m:sub>
                              <m:r>
                                <a:rPr lang="es-EC" sz="2800" b="1" i="1">
                                  <a:latin typeface="Cambria Math" charset="0"/>
                                </a:rPr>
                                <m:t>𝒖</m:t>
                              </m:r>
                            </m:sub>
                          </m:sSub>
                        </m:num>
                        <m:den>
                          <m:r>
                            <a:rPr lang="es-EC" sz="2800" b="1" i="1">
                              <a:latin typeface="Cambria Math" charset="0"/>
                            </a:rPr>
                            <m:t>∅∗</m:t>
                          </m:r>
                          <m:sSub>
                            <m:sSubPr>
                              <m:ctrlPr>
                                <a:rPr lang="en-US" sz="2800" b="1" i="1">
                                  <a:latin typeface="Cambria Math" charset="0"/>
                                </a:rPr>
                              </m:ctrlPr>
                            </m:sSubPr>
                            <m:e>
                              <m:r>
                                <a:rPr lang="es-EC" sz="2800" b="1" i="1">
                                  <a:latin typeface="Cambria Math" charset="0"/>
                                </a:rPr>
                                <m:t>𝒃</m:t>
                              </m:r>
                            </m:e>
                            <m:sub>
                              <m:r>
                                <a:rPr lang="es-EC" sz="2800" b="1" i="1">
                                  <a:latin typeface="Cambria Math" charset="0"/>
                                </a:rPr>
                                <m:t>𝒐</m:t>
                              </m:r>
                            </m:sub>
                          </m:sSub>
                          <m:r>
                            <a:rPr lang="es-EC" sz="2800" b="1" i="1">
                              <a:latin typeface="Cambria Math" charset="0"/>
                            </a:rPr>
                            <m:t>∗</m:t>
                          </m:r>
                          <m:r>
                            <a:rPr lang="es-EC" sz="2800" b="1" i="1">
                              <a:latin typeface="Cambria Math" charset="0"/>
                            </a:rPr>
                            <m:t>𝒅</m:t>
                          </m:r>
                        </m:den>
                      </m:f>
                    </m:oMath>
                  </m:oMathPara>
                </a14:m>
                <a:endParaRPr lang="en-US" sz="2800" b="1" i="1" dirty="0"/>
              </a:p>
              <a:p>
                <a:pPr>
                  <a:lnSpc>
                    <a:spcPct val="150000"/>
                  </a:lnSpc>
                  <a:spcBef>
                    <a:spcPts val="1000"/>
                  </a:spcBef>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s-EC" sz="2800" b="1" i="1">
                          <a:latin typeface="Cambria Math" charset="0"/>
                        </a:rPr>
                        <m:t>𝑣𝑢</m:t>
                      </m:r>
                      <m:r>
                        <a:rPr lang="es-EC" sz="2800" b="1" i="1">
                          <a:latin typeface="Cambria Math" charset="0"/>
                        </a:rPr>
                        <m:t>=</m:t>
                      </m:r>
                      <m:f>
                        <m:fPr>
                          <m:ctrlPr>
                            <a:rPr lang="en-US" sz="2800" b="1" i="1">
                              <a:latin typeface="Cambria Math" charset="0"/>
                            </a:rPr>
                          </m:ctrlPr>
                        </m:fPr>
                        <m:num>
                          <m:r>
                            <a:rPr lang="es-EC" sz="2800" b="1" i="1">
                              <a:latin typeface="Cambria Math" charset="0"/>
                            </a:rPr>
                            <m:t>194.88 </m:t>
                          </m:r>
                          <m:r>
                            <a:rPr lang="es-EC" sz="2800" b="1" i="1">
                              <a:latin typeface="Cambria Math" charset="0"/>
                            </a:rPr>
                            <m:t>𝑇</m:t>
                          </m:r>
                        </m:num>
                        <m:den>
                          <m:r>
                            <a:rPr lang="es-EC" sz="2800" b="1" i="1">
                              <a:latin typeface="Cambria Math" charset="0"/>
                            </a:rPr>
                            <m:t>0,85∗4.72 </m:t>
                          </m:r>
                          <m:r>
                            <a:rPr lang="es-EC" sz="2800" b="1" i="1">
                              <a:latin typeface="Cambria Math" charset="0"/>
                            </a:rPr>
                            <m:t>𝑚</m:t>
                          </m:r>
                          <m:r>
                            <a:rPr lang="es-EC" sz="2800" b="1" i="1">
                              <a:latin typeface="Cambria Math" charset="0"/>
                            </a:rPr>
                            <m:t>∗0,33 </m:t>
                          </m:r>
                          <m:r>
                            <a:rPr lang="es-EC" sz="2800" b="1" i="1">
                              <a:latin typeface="Cambria Math" charset="0"/>
                            </a:rPr>
                            <m:t>𝑚</m:t>
                          </m:r>
                        </m:den>
                      </m:f>
                    </m:oMath>
                  </m:oMathPara>
                </a14:m>
                <a:endParaRPr lang="en-US" sz="2800" b="1" i="1" dirty="0"/>
              </a:p>
              <a:p>
                <a:pPr>
                  <a:lnSpc>
                    <a:spcPct val="150000"/>
                  </a:lnSpc>
                  <a:spcBef>
                    <a:spcPts val="1000"/>
                  </a:spcBef>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s-EC" sz="2800" b="1" i="1">
                          <a:latin typeface="Cambria Math" charset="0"/>
                        </a:rPr>
                        <m:t>𝑣𝑢</m:t>
                      </m:r>
                      <m:r>
                        <a:rPr lang="es-EC" sz="2800" b="1" i="1">
                          <a:latin typeface="Cambria Math" charset="0"/>
                        </a:rPr>
                        <m:t>=147.19 </m:t>
                      </m:r>
                      <m:r>
                        <a:rPr lang="es-EC" sz="2800" b="1" i="1">
                          <a:latin typeface="Cambria Math" charset="0"/>
                        </a:rPr>
                        <m:t>𝑇</m:t>
                      </m:r>
                      <m:r>
                        <a:rPr lang="es-EC" sz="2800" b="1" i="1">
                          <a:latin typeface="Cambria Math" charset="0"/>
                        </a:rPr>
                        <m:t>/</m:t>
                      </m:r>
                      <m:sSup>
                        <m:sSupPr>
                          <m:ctrlPr>
                            <a:rPr lang="en-US" sz="2800" b="1" i="1">
                              <a:latin typeface="Cambria Math" charset="0"/>
                            </a:rPr>
                          </m:ctrlPr>
                        </m:sSupPr>
                        <m:e>
                          <m:r>
                            <a:rPr lang="es-EC" sz="2800" b="1" i="1">
                              <a:latin typeface="Cambria Math" charset="0"/>
                            </a:rPr>
                            <m:t>𝑚</m:t>
                          </m:r>
                        </m:e>
                        <m:sup>
                          <m:r>
                            <a:rPr lang="es-EC" sz="2800" b="1" i="1">
                              <a:latin typeface="Cambria Math" charset="0"/>
                            </a:rPr>
                            <m:t>2</m:t>
                          </m:r>
                        </m:sup>
                      </m:sSup>
                    </m:oMath>
                  </m:oMathPara>
                </a14:m>
                <a:endParaRPr lang="en-US" sz="2800" b="1" i="1" dirty="0"/>
              </a:p>
              <a:p>
                <a:pPr>
                  <a:lnSpc>
                    <a:spcPct val="150000"/>
                  </a:lnSpc>
                  <a:spcBef>
                    <a:spcPts val="1000"/>
                  </a:spcBef>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s-EC" sz="2800" b="1" i="1">
                          <a:latin typeface="Cambria Math" charset="0"/>
                        </a:rPr>
                        <m:t>𝑣𝑢</m:t>
                      </m:r>
                      <m:r>
                        <a:rPr lang="es-EC" sz="2800" b="1" i="1">
                          <a:latin typeface="Cambria Math" charset="0"/>
                        </a:rPr>
                        <m:t>=14.72 </m:t>
                      </m:r>
                      <m:r>
                        <a:rPr lang="es-EC" sz="2800" b="1" i="1">
                          <a:latin typeface="Cambria Math" charset="0"/>
                        </a:rPr>
                        <m:t>𝑘𝑔</m:t>
                      </m:r>
                      <m:r>
                        <a:rPr lang="es-EC" sz="2800" b="1" i="1">
                          <a:latin typeface="Cambria Math" charset="0"/>
                        </a:rPr>
                        <m:t>/</m:t>
                      </m:r>
                      <m:sSup>
                        <m:sSupPr>
                          <m:ctrlPr>
                            <a:rPr lang="en-US" sz="2800" b="1" i="1">
                              <a:latin typeface="Cambria Math" charset="0"/>
                            </a:rPr>
                          </m:ctrlPr>
                        </m:sSupPr>
                        <m:e>
                          <m:r>
                            <a:rPr lang="es-EC" sz="2800" b="1" i="1">
                              <a:latin typeface="Cambria Math" charset="0"/>
                            </a:rPr>
                            <m:t>𝑐𝑚</m:t>
                          </m:r>
                        </m:e>
                        <m:sup>
                          <m:r>
                            <a:rPr lang="es-EC" sz="2800" b="1" i="1">
                              <a:latin typeface="Cambria Math" charset="0"/>
                            </a:rPr>
                            <m:t>2</m:t>
                          </m:r>
                        </m:sup>
                      </m:sSup>
                    </m:oMath>
                  </m:oMathPara>
                </a14:m>
                <a:endParaRPr lang="en-US" sz="2800" b="1" i="1" dirty="0"/>
              </a:p>
              <a:p>
                <a:pPr>
                  <a:lnSpc>
                    <a:spcPct val="150000"/>
                  </a:lnSpc>
                  <a:spcBef>
                    <a:spcPts val="1000"/>
                  </a:spcBef>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s-EC" sz="2800" b="1" i="1">
                          <a:latin typeface="Cambria Math" charset="0"/>
                        </a:rPr>
                        <m:t>𝒗𝒄</m:t>
                      </m:r>
                      <m:r>
                        <a:rPr lang="es-EC" sz="2800" b="1" i="1">
                          <a:latin typeface="Cambria Math" charset="0"/>
                        </a:rPr>
                        <m:t>=</m:t>
                      </m:r>
                      <m:r>
                        <a:rPr lang="es-EC" sz="2800" b="1" i="1">
                          <a:latin typeface="Cambria Math" charset="0"/>
                        </a:rPr>
                        <m:t>𝟏</m:t>
                      </m:r>
                      <m:r>
                        <a:rPr lang="es-EC" sz="2800" b="1" i="1">
                          <a:latin typeface="Cambria Math" charset="0"/>
                        </a:rPr>
                        <m:t>,</m:t>
                      </m:r>
                      <m:r>
                        <a:rPr lang="es-EC" sz="2800" b="1" i="1">
                          <a:latin typeface="Cambria Math" charset="0"/>
                        </a:rPr>
                        <m:t>𝟎𝟔</m:t>
                      </m:r>
                      <m:rad>
                        <m:radPr>
                          <m:degHide m:val="on"/>
                          <m:ctrlPr>
                            <a:rPr lang="en-US" sz="2800" b="1" i="1">
                              <a:latin typeface="Cambria Math" charset="0"/>
                            </a:rPr>
                          </m:ctrlPr>
                        </m:radPr>
                        <m:deg/>
                        <m:e>
                          <m:sSub>
                            <m:sSubPr>
                              <m:ctrlPr>
                                <a:rPr lang="en-US" sz="2800" b="1" i="1">
                                  <a:latin typeface="Cambria Math" charset="0"/>
                                </a:rPr>
                              </m:ctrlPr>
                            </m:sSubPr>
                            <m:e>
                              <m:sSup>
                                <m:sSupPr>
                                  <m:ctrlPr>
                                    <a:rPr lang="en-US" sz="2800" b="1" i="1">
                                      <a:latin typeface="Cambria Math" charset="0"/>
                                    </a:rPr>
                                  </m:ctrlPr>
                                </m:sSupPr>
                                <m:e>
                                  <m:r>
                                    <a:rPr lang="es-EC" sz="2800" b="1" i="1">
                                      <a:latin typeface="Cambria Math" charset="0"/>
                                    </a:rPr>
                                    <m:t>𝒇</m:t>
                                  </m:r>
                                </m:e>
                                <m:sup>
                                  <m:r>
                                    <a:rPr lang="es-EC" sz="2800" b="1" i="1">
                                      <a:latin typeface="Cambria Math" charset="0"/>
                                    </a:rPr>
                                    <m:t>′</m:t>
                                  </m:r>
                                </m:sup>
                              </m:sSup>
                            </m:e>
                            <m:sub>
                              <m:r>
                                <a:rPr lang="es-EC" sz="2800" b="1" i="1">
                                  <a:latin typeface="Cambria Math" charset="0"/>
                                </a:rPr>
                                <m:t>𝒄</m:t>
                              </m:r>
                            </m:sub>
                          </m:sSub>
                        </m:e>
                      </m:rad>
                    </m:oMath>
                  </m:oMathPara>
                </a14:m>
                <a:endParaRPr lang="en-US" sz="2800" b="1" i="1" dirty="0"/>
              </a:p>
              <a:p>
                <a:pPr>
                  <a:lnSpc>
                    <a:spcPct val="150000"/>
                  </a:lnSpc>
                  <a:spcBef>
                    <a:spcPts val="1000"/>
                  </a:spcBef>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s-EC" sz="2800" b="1" i="1">
                          <a:latin typeface="Cambria Math" charset="0"/>
                        </a:rPr>
                        <m:t>𝑣𝑐</m:t>
                      </m:r>
                      <m:r>
                        <a:rPr lang="es-EC" sz="2800" b="1" i="1">
                          <a:latin typeface="Cambria Math" charset="0"/>
                        </a:rPr>
                        <m:t>=1,06</m:t>
                      </m:r>
                      <m:rad>
                        <m:radPr>
                          <m:degHide m:val="on"/>
                          <m:ctrlPr>
                            <a:rPr lang="en-US" sz="2800" b="1" i="1">
                              <a:latin typeface="Cambria Math" charset="0"/>
                            </a:rPr>
                          </m:ctrlPr>
                        </m:radPr>
                        <m:deg/>
                        <m:e>
                          <m:r>
                            <a:rPr lang="es-EC" sz="2800" b="1" i="1">
                              <a:latin typeface="Cambria Math" charset="0"/>
                            </a:rPr>
                            <m:t>210 </m:t>
                          </m:r>
                          <m:r>
                            <a:rPr lang="es-EC" sz="2800" b="1" i="1">
                              <a:latin typeface="Cambria Math" charset="0"/>
                            </a:rPr>
                            <m:t>𝑘𝑔</m:t>
                          </m:r>
                          <m:r>
                            <a:rPr lang="es-EC" sz="2800" b="1" i="1">
                              <a:latin typeface="Cambria Math" charset="0"/>
                            </a:rPr>
                            <m:t>/</m:t>
                          </m:r>
                          <m:sSup>
                            <m:sSupPr>
                              <m:ctrlPr>
                                <a:rPr lang="en-US" sz="2800" b="1" i="1">
                                  <a:latin typeface="Cambria Math" charset="0"/>
                                </a:rPr>
                              </m:ctrlPr>
                            </m:sSupPr>
                            <m:e>
                              <m:r>
                                <a:rPr lang="es-EC" sz="2800" b="1" i="1">
                                  <a:latin typeface="Cambria Math" charset="0"/>
                                </a:rPr>
                                <m:t>𝑐𝑚</m:t>
                              </m:r>
                            </m:e>
                            <m:sup>
                              <m:r>
                                <a:rPr lang="es-EC" sz="2800" b="1" i="1">
                                  <a:latin typeface="Cambria Math" charset="0"/>
                                </a:rPr>
                                <m:t>2</m:t>
                              </m:r>
                            </m:sup>
                          </m:sSup>
                        </m:e>
                      </m:rad>
                    </m:oMath>
                  </m:oMathPara>
                </a14:m>
                <a:endParaRPr lang="en-US" sz="2800" b="1" i="1" dirty="0"/>
              </a:p>
              <a:p>
                <a:pPr>
                  <a:lnSpc>
                    <a:spcPct val="150000"/>
                  </a:lnSpc>
                  <a:spcBef>
                    <a:spcPts val="1000"/>
                  </a:spcBef>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s-EC" sz="2800" b="1" i="1">
                          <a:latin typeface="Cambria Math" charset="0"/>
                        </a:rPr>
                        <m:t>𝑣𝑐</m:t>
                      </m:r>
                      <m:r>
                        <a:rPr lang="es-EC" sz="2800" b="1" i="1">
                          <a:latin typeface="Cambria Math" charset="0"/>
                        </a:rPr>
                        <m:t>=15,36 </m:t>
                      </m:r>
                      <m:r>
                        <a:rPr lang="es-EC" sz="2800" b="1" i="1">
                          <a:latin typeface="Cambria Math" charset="0"/>
                        </a:rPr>
                        <m:t>𝑘𝑔</m:t>
                      </m:r>
                      <m:r>
                        <a:rPr lang="es-EC" sz="2800" b="1" i="1">
                          <a:latin typeface="Cambria Math" charset="0"/>
                        </a:rPr>
                        <m:t>/</m:t>
                      </m:r>
                      <m:sSup>
                        <m:sSupPr>
                          <m:ctrlPr>
                            <a:rPr lang="en-US" sz="2800" b="1" i="1">
                              <a:latin typeface="Cambria Math" charset="0"/>
                            </a:rPr>
                          </m:ctrlPr>
                        </m:sSupPr>
                        <m:e>
                          <m:r>
                            <a:rPr lang="es-EC" sz="2800" b="1" i="1">
                              <a:latin typeface="Cambria Math" charset="0"/>
                            </a:rPr>
                            <m:t>𝑐𝑚</m:t>
                          </m:r>
                        </m:e>
                        <m:sup>
                          <m:r>
                            <a:rPr lang="es-EC" sz="2800" b="1" i="1">
                              <a:latin typeface="Cambria Math" charset="0"/>
                            </a:rPr>
                            <m:t>2</m:t>
                          </m:r>
                        </m:sup>
                      </m:sSup>
                    </m:oMath>
                  </m:oMathPara>
                </a14:m>
                <a:endParaRPr lang="en-US" sz="2800" b="1" i="1" dirty="0"/>
              </a:p>
              <a:p>
                <a:pPr algn="ctr">
                  <a:lnSpc>
                    <a:spcPct val="150000"/>
                  </a:lnSpc>
                  <a:spcBef>
                    <a:spcPts val="1000"/>
                  </a:spcBef>
                  <a:buFont typeface="Arial" panose="020B0604020202020204" pitchFamily="34" charset="0"/>
                  <a:buNone/>
                </a:pPr>
                <a14:m>
                  <m:oMath xmlns:m="http://schemas.openxmlformats.org/officeDocument/2006/math">
                    <m:r>
                      <a:rPr lang="es-EC" sz="2800" b="1" i="1">
                        <a:latin typeface="Cambria Math" charset="0"/>
                      </a:rPr>
                      <m:t>𝒗𝒄</m:t>
                    </m:r>
                    <m:r>
                      <a:rPr lang="es-EC" sz="2800" b="1" i="1">
                        <a:latin typeface="Cambria Math" charset="0"/>
                      </a:rPr>
                      <m:t>&lt;</m:t>
                    </m:r>
                    <m:r>
                      <a:rPr lang="es-EC" sz="2800" b="1" i="1">
                        <a:latin typeface="Cambria Math" charset="0"/>
                      </a:rPr>
                      <m:t>𝒗𝒑</m:t>
                    </m:r>
                  </m:oMath>
                </a14:m>
                <a:r>
                  <a:rPr lang="es-EC" sz="2800" b="1" i="1" dirty="0"/>
                  <a:t>	Ok</a:t>
                </a:r>
                <a:endParaRPr lang="en-US" sz="2800" b="1" i="1" dirty="0"/>
              </a:p>
            </p:txBody>
          </p:sp>
        </mc:Choice>
        <mc:Fallback xmlns="">
          <p:sp>
            <p:nvSpPr>
              <p:cNvPr id="9" name="Rectangle 8"/>
              <p:cNvSpPr>
                <a:spLocks noRot="1" noChangeAspect="1" noMove="1" noResize="1" noEditPoints="1" noAdjustHandles="1" noChangeArrowheads="1" noChangeShapeType="1" noTextEdit="1"/>
              </p:cNvSpPr>
              <p:nvPr/>
            </p:nvSpPr>
            <p:spPr>
              <a:xfrm>
                <a:off x="3803016" y="2407921"/>
                <a:ext cx="3664584" cy="4069080"/>
              </a:xfrm>
              <a:prstGeom prst="rect">
                <a:avLst/>
              </a:prstGeom>
              <a:blipFill rotWithShape="0">
                <a:blip r:embed="rId5"/>
                <a:stretch>
                  <a:fillRect b="-150"/>
                </a:stretch>
              </a:blipFill>
            </p:spPr>
            <p:txBody>
              <a:bodyPr/>
              <a:lstStyle/>
              <a:p>
                <a:r>
                  <a:rPr lang="en-US">
                    <a:noFill/>
                  </a:rPr>
                  <a:t> </a:t>
                </a:r>
              </a:p>
            </p:txBody>
          </p:sp>
        </mc:Fallback>
      </mc:AlternateContent>
      <p:sp>
        <p:nvSpPr>
          <p:cNvPr id="10"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7071525" y="6190611"/>
            <a:ext cx="1571230" cy="68311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6. RESTAURACIÓN  (MUROS DE CORTE)</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6"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7"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154</a:t>
            </a:r>
            <a:endParaRPr lang="es-ES" sz="2400" dirty="0">
              <a:ln>
                <a:solidFill>
                  <a:schemeClr val="tx1"/>
                </a:solidFill>
              </a:ln>
            </a:endParaRPr>
          </a:p>
        </p:txBody>
      </p:sp>
    </p:spTree>
    <p:extLst>
      <p:ext uri="{BB962C8B-B14F-4D97-AF65-F5344CB8AC3E}">
        <p14:creationId xmlns:p14="http://schemas.microsoft.com/office/powerpoint/2010/main" val="128876677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33109" y="343138"/>
            <a:ext cx="5157787" cy="823912"/>
          </a:xfrm>
        </p:spPr>
        <p:txBody>
          <a:bodyPr anchor="ctr">
            <a:normAutofit/>
          </a:bodyPr>
          <a:lstStyle/>
          <a:p>
            <a:pPr marL="0" lvl="4">
              <a:spcBef>
                <a:spcPts val="1000"/>
              </a:spcBef>
            </a:pPr>
            <a:r>
              <a:rPr lang="es-ES_tradnl" sz="3200" dirty="0" smtClean="0"/>
              <a:t>Diseño a flexión</a:t>
            </a:r>
            <a:endParaRPr lang="es-ES_tradnl" sz="3200" dirty="0"/>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636060" y="1273730"/>
                <a:ext cx="3444484" cy="2048590"/>
              </a:xfrm>
            </p:spPr>
            <p:txBody>
              <a:bodyPr>
                <a:normAutofit/>
              </a:bodyPr>
              <a:lstStyle/>
              <a:p>
                <a:pPr marL="0" indent="0">
                  <a:lnSpc>
                    <a:spcPct val="150000"/>
                  </a:lnSpc>
                  <a:buNone/>
                </a:pPr>
                <a14:m>
                  <m:oMathPara xmlns:m="http://schemas.openxmlformats.org/officeDocument/2006/math">
                    <m:oMathParaPr>
                      <m:jc m:val="centerGroup"/>
                    </m:oMathParaPr>
                    <m:oMath xmlns:m="http://schemas.openxmlformats.org/officeDocument/2006/math">
                      <m:r>
                        <a:rPr lang="es-EC" sz="1600" b="1" i="1" smtClean="0">
                          <a:latin typeface="Cambria Math" charset="0"/>
                        </a:rPr>
                        <m:t>𝑴𝒖</m:t>
                      </m:r>
                      <m:r>
                        <a:rPr lang="es-EC" sz="1600" b="1" i="1" smtClean="0">
                          <a:latin typeface="Cambria Math" charset="0"/>
                        </a:rPr>
                        <m:t>= </m:t>
                      </m:r>
                      <m:sSub>
                        <m:sSubPr>
                          <m:ctrlPr>
                            <a:rPr lang="en-US" sz="1600" b="1" i="1">
                              <a:latin typeface="Cambria Math" charset="0"/>
                            </a:rPr>
                          </m:ctrlPr>
                        </m:sSubPr>
                        <m:e>
                          <m:r>
                            <a:rPr lang="es-EC" sz="1600" b="1" i="1">
                              <a:latin typeface="Cambria Math" charset="0"/>
                            </a:rPr>
                            <m:t>𝒒</m:t>
                          </m:r>
                        </m:e>
                        <m:sub>
                          <m:r>
                            <a:rPr lang="es-EC" sz="1600" b="1" i="1">
                              <a:latin typeface="Cambria Math" charset="0"/>
                            </a:rPr>
                            <m:t>𝒔</m:t>
                          </m:r>
                        </m:sub>
                      </m:sSub>
                      <m:r>
                        <a:rPr lang="es-EC" sz="1600" b="1" i="1">
                          <a:latin typeface="Cambria Math" charset="0"/>
                        </a:rPr>
                        <m:t>∗</m:t>
                      </m:r>
                      <m:f>
                        <m:fPr>
                          <m:ctrlPr>
                            <a:rPr lang="en-US" sz="1600" b="1" i="1">
                              <a:latin typeface="Cambria Math" charset="0"/>
                            </a:rPr>
                          </m:ctrlPr>
                        </m:fPr>
                        <m:num>
                          <m:sSup>
                            <m:sSupPr>
                              <m:ctrlPr>
                                <a:rPr lang="en-US" sz="1600" b="1" i="1">
                                  <a:latin typeface="Cambria Math" charset="0"/>
                                </a:rPr>
                              </m:ctrlPr>
                            </m:sSupPr>
                            <m:e>
                              <m:sSub>
                                <m:sSubPr>
                                  <m:ctrlPr>
                                    <a:rPr lang="en-US" sz="1600" b="1" i="1">
                                      <a:latin typeface="Cambria Math" charset="0"/>
                                    </a:rPr>
                                  </m:ctrlPr>
                                </m:sSubPr>
                                <m:e>
                                  <m:r>
                                    <a:rPr lang="es-EC" sz="1600" b="1" i="1">
                                      <a:latin typeface="Cambria Math" charset="0"/>
                                    </a:rPr>
                                    <m:t>𝑳</m:t>
                                  </m:r>
                                </m:e>
                                <m:sub>
                                  <m:r>
                                    <a:rPr lang="es-EC" sz="1600" b="1" i="1">
                                      <a:latin typeface="Cambria Math" charset="0"/>
                                    </a:rPr>
                                    <m:t>𝒗</m:t>
                                  </m:r>
                                </m:sub>
                              </m:sSub>
                            </m:e>
                            <m:sup>
                              <m:r>
                                <a:rPr lang="es-EC" sz="1600" b="1" i="1">
                                  <a:latin typeface="Cambria Math" charset="0"/>
                                </a:rPr>
                                <m:t>𝟐</m:t>
                              </m:r>
                            </m:sup>
                          </m:sSup>
                        </m:num>
                        <m:den>
                          <m:r>
                            <a:rPr lang="es-EC" sz="1600" b="1" i="1">
                              <a:latin typeface="Cambria Math" charset="0"/>
                            </a:rPr>
                            <m:t>𝟐</m:t>
                          </m:r>
                        </m:den>
                      </m:f>
                      <m:r>
                        <a:rPr lang="es-EC" sz="1600" b="1" i="1">
                          <a:latin typeface="Cambria Math" charset="0"/>
                        </a:rPr>
                        <m:t>∗</m:t>
                      </m:r>
                      <m:r>
                        <a:rPr lang="es-EC" sz="1600" b="1" i="1">
                          <a:latin typeface="Cambria Math" charset="0"/>
                        </a:rPr>
                        <m:t>𝑩</m:t>
                      </m:r>
                    </m:oMath>
                  </m:oMathPara>
                </a14:m>
                <a:endParaRPr lang="en-US" sz="1600" dirty="0"/>
              </a:p>
              <a:p>
                <a:pPr marL="0" indent="0">
                  <a:lnSpc>
                    <a:spcPct val="150000"/>
                  </a:lnSpc>
                  <a:buNone/>
                </a:pPr>
                <a14:m>
                  <m:oMathPara xmlns:m="http://schemas.openxmlformats.org/officeDocument/2006/math">
                    <m:oMathParaPr>
                      <m:jc m:val="centerGroup"/>
                    </m:oMathParaPr>
                    <m:oMath xmlns:m="http://schemas.openxmlformats.org/officeDocument/2006/math">
                      <m:r>
                        <a:rPr lang="es-EC" sz="1600" i="1">
                          <a:latin typeface="Cambria Math" charset="0"/>
                        </a:rPr>
                        <m:t>𝑀𝑢</m:t>
                      </m:r>
                      <m:r>
                        <a:rPr lang="es-EC" sz="1600" i="1">
                          <a:latin typeface="Cambria Math" charset="0"/>
                        </a:rPr>
                        <m:t>=9.86</m:t>
                      </m:r>
                      <m:f>
                        <m:fPr>
                          <m:ctrlPr>
                            <a:rPr lang="en-US" sz="1600" i="1">
                              <a:latin typeface="Cambria Math" charset="0"/>
                            </a:rPr>
                          </m:ctrlPr>
                        </m:fPr>
                        <m:num>
                          <m:r>
                            <a:rPr lang="es-EC" sz="1600" i="1">
                              <a:latin typeface="Cambria Math" charset="0"/>
                            </a:rPr>
                            <m:t>𝑇</m:t>
                          </m:r>
                        </m:num>
                        <m:den>
                          <m:sSup>
                            <m:sSupPr>
                              <m:ctrlPr>
                                <a:rPr lang="en-US" sz="1600" i="1">
                                  <a:latin typeface="Cambria Math" charset="0"/>
                                </a:rPr>
                              </m:ctrlPr>
                            </m:sSupPr>
                            <m:e>
                              <m:r>
                                <a:rPr lang="es-EC" sz="1600" i="1">
                                  <a:latin typeface="Cambria Math" charset="0"/>
                                </a:rPr>
                                <m:t>𝑚</m:t>
                              </m:r>
                            </m:e>
                            <m:sup>
                              <m:r>
                                <a:rPr lang="es-EC" sz="1600" i="1">
                                  <a:latin typeface="Cambria Math" charset="0"/>
                                </a:rPr>
                                <m:t>2</m:t>
                              </m:r>
                            </m:sup>
                          </m:sSup>
                        </m:den>
                      </m:f>
                      <m:r>
                        <a:rPr lang="es-EC" sz="1600" i="1">
                          <a:latin typeface="Cambria Math" charset="0"/>
                        </a:rPr>
                        <m:t>∗</m:t>
                      </m:r>
                      <m:f>
                        <m:fPr>
                          <m:ctrlPr>
                            <a:rPr lang="en-US" sz="1600" i="1">
                              <a:latin typeface="Cambria Math" charset="0"/>
                            </a:rPr>
                          </m:ctrlPr>
                        </m:fPr>
                        <m:num>
                          <m:sSup>
                            <m:sSupPr>
                              <m:ctrlPr>
                                <a:rPr lang="en-US" sz="1600" i="1">
                                  <a:latin typeface="Cambria Math" charset="0"/>
                                </a:rPr>
                              </m:ctrlPr>
                            </m:sSupPr>
                            <m:e>
                              <m:r>
                                <a:rPr lang="es-EC" sz="1600" i="1">
                                  <a:latin typeface="Cambria Math" charset="0"/>
                                </a:rPr>
                                <m:t>2.02</m:t>
                              </m:r>
                            </m:e>
                            <m:sup>
                              <m:r>
                                <a:rPr lang="es-EC" sz="1600" i="1">
                                  <a:latin typeface="Cambria Math" charset="0"/>
                                </a:rPr>
                                <m:t>2</m:t>
                              </m:r>
                            </m:sup>
                          </m:sSup>
                          <m:r>
                            <a:rPr lang="es-EC" sz="1600" i="1">
                              <a:latin typeface="Cambria Math" charset="0"/>
                            </a:rPr>
                            <m:t> </m:t>
                          </m:r>
                          <m:sSup>
                            <m:sSupPr>
                              <m:ctrlPr>
                                <a:rPr lang="en-US" sz="1600" i="1">
                                  <a:latin typeface="Cambria Math" charset="0"/>
                                </a:rPr>
                              </m:ctrlPr>
                            </m:sSupPr>
                            <m:e>
                              <m:r>
                                <a:rPr lang="es-EC" sz="1600" i="1">
                                  <a:latin typeface="Cambria Math" charset="0"/>
                                </a:rPr>
                                <m:t>𝑚</m:t>
                              </m:r>
                            </m:e>
                            <m:sup>
                              <m:r>
                                <a:rPr lang="es-EC" sz="1600" i="1">
                                  <a:latin typeface="Cambria Math" charset="0"/>
                                </a:rPr>
                                <m:t>2</m:t>
                              </m:r>
                            </m:sup>
                          </m:sSup>
                        </m:num>
                        <m:den>
                          <m:r>
                            <a:rPr lang="es-EC" sz="1600" i="1">
                              <a:latin typeface="Cambria Math" charset="0"/>
                            </a:rPr>
                            <m:t>2</m:t>
                          </m:r>
                        </m:den>
                      </m:f>
                      <m:r>
                        <a:rPr lang="es-EC" sz="1600" i="1">
                          <a:latin typeface="Cambria Math" charset="0"/>
                        </a:rPr>
                        <m:t>∗4.6 </m:t>
                      </m:r>
                      <m:r>
                        <a:rPr lang="es-EC" sz="1600" i="1">
                          <a:latin typeface="Cambria Math" charset="0"/>
                        </a:rPr>
                        <m:t>𝑚</m:t>
                      </m:r>
                    </m:oMath>
                  </m:oMathPara>
                </a14:m>
                <a:endParaRPr lang="en-US" sz="1600" dirty="0"/>
              </a:p>
              <a:p>
                <a:pPr marL="0" indent="0">
                  <a:lnSpc>
                    <a:spcPct val="150000"/>
                  </a:lnSpc>
                  <a:buNone/>
                </a:pPr>
                <a14:m>
                  <m:oMathPara xmlns:m="http://schemas.openxmlformats.org/officeDocument/2006/math">
                    <m:oMathParaPr>
                      <m:jc m:val="centerGroup"/>
                    </m:oMathParaPr>
                    <m:oMath xmlns:m="http://schemas.openxmlformats.org/officeDocument/2006/math">
                      <m:r>
                        <a:rPr lang="es-EC" sz="1600" i="1">
                          <a:latin typeface="Cambria Math" charset="0"/>
                        </a:rPr>
                        <m:t>𝑀𝑢</m:t>
                      </m:r>
                      <m:r>
                        <a:rPr lang="es-EC" sz="1600" i="1">
                          <a:latin typeface="Cambria Math" charset="0"/>
                        </a:rPr>
                        <m:t>=92.51 </m:t>
                      </m:r>
                      <m:r>
                        <a:rPr lang="es-EC" sz="1600" i="1">
                          <a:latin typeface="Cambria Math" charset="0"/>
                        </a:rPr>
                        <m:t>𝑇</m:t>
                      </m:r>
                      <m:r>
                        <a:rPr lang="es-EC" sz="1600" i="1">
                          <a:latin typeface="Cambria Math" charset="0"/>
                        </a:rPr>
                        <m:t>−</m:t>
                      </m:r>
                      <m:r>
                        <a:rPr lang="es-EC" sz="1600" i="1">
                          <a:latin typeface="Cambria Math" charset="0"/>
                        </a:rPr>
                        <m:t>𝑚</m:t>
                      </m:r>
                    </m:oMath>
                  </m:oMathPara>
                </a14:m>
                <a:endParaRPr lang="en-US" sz="1600" dirty="0" smtClean="0"/>
              </a:p>
              <a:p>
                <a:pPr marL="0" indent="0">
                  <a:lnSpc>
                    <a:spcPct val="150000"/>
                  </a:lnSpc>
                  <a:buNone/>
                </a:pPr>
                <a:endParaRPr lang="en-US" sz="1600" dirty="0"/>
              </a:p>
              <a:p>
                <a:pPr marL="0" indent="0">
                  <a:lnSpc>
                    <a:spcPct val="150000"/>
                  </a:lnSpc>
                  <a:buNone/>
                </a:pPr>
                <a:endParaRPr lang="en-US" sz="1600"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636060" y="1273730"/>
                <a:ext cx="3444484" cy="2048590"/>
              </a:xfrm>
              <a:blipFill rotWithShape="0">
                <a:blip r:embed="rId2"/>
                <a:stretch>
                  <a:fillRect/>
                </a:stretch>
              </a:blipFill>
            </p:spPr>
            <p:txBody>
              <a:bodyPr/>
              <a:lstStyle/>
              <a:p>
                <a:r>
                  <a:rPr lang="en-US">
                    <a:noFill/>
                  </a:rPr>
                  <a:t> </a:t>
                </a:r>
              </a:p>
            </p:txBody>
          </p:sp>
        </mc:Fallback>
      </mc:AlternateContent>
      <p:pic>
        <p:nvPicPr>
          <p:cNvPr id="11" name="Imagen 102"/>
          <p:cNvPicPr>
            <a:picLocks noGrp="1"/>
          </p:cNvPicPr>
          <p:nvPr>
            <p:ph sz="quarter" idx="4"/>
          </p:nvPr>
        </p:nvPicPr>
        <p:blipFill>
          <a:blip r:embed="rId3"/>
          <a:stretch>
            <a:fillRect/>
          </a:stretch>
        </p:blipFill>
        <p:spPr>
          <a:xfrm>
            <a:off x="4752369" y="787517"/>
            <a:ext cx="2735231" cy="258052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23204" y="3368038"/>
                <a:ext cx="6849420" cy="2713179"/>
              </a:xfrm>
              <a:prstGeom prst="rect">
                <a:avLst/>
              </a:prstGeom>
            </p:spPr>
            <p:txBody>
              <a:bodyPr wrap="square" anchor="t">
                <a:spAutoFit/>
              </a:bodyPr>
              <a:lstStyle/>
              <a:p>
                <a:pPr>
                  <a:lnSpc>
                    <a:spcPct val="150000"/>
                  </a:lnSpc>
                </a:pPr>
                <a14:m>
                  <m:oMathPara xmlns:m="http://schemas.openxmlformats.org/officeDocument/2006/math">
                    <m:oMathParaPr>
                      <m:jc m:val="centerGroup"/>
                    </m:oMathParaPr>
                    <m:oMath xmlns:m="http://schemas.openxmlformats.org/officeDocument/2006/math">
                      <m:r>
                        <a:rPr lang="es-EC" sz="1400" b="1" i="1">
                          <a:latin typeface="Cambria Math" charset="0"/>
                        </a:rPr>
                        <m:t>𝝆</m:t>
                      </m:r>
                      <m:r>
                        <a:rPr lang="es-EC" sz="1400" b="1" i="1">
                          <a:latin typeface="Cambria Math" charset="0"/>
                        </a:rPr>
                        <m:t>=</m:t>
                      </m:r>
                      <m:r>
                        <a:rPr lang="es-EC" sz="1400" b="1" i="1">
                          <a:latin typeface="Cambria Math" charset="0"/>
                        </a:rPr>
                        <m:t>𝟎</m:t>
                      </m:r>
                      <m:r>
                        <a:rPr lang="es-EC" sz="1400" b="1" i="1">
                          <a:latin typeface="Cambria Math" charset="0"/>
                        </a:rPr>
                        <m:t>,</m:t>
                      </m:r>
                      <m:r>
                        <a:rPr lang="es-EC" sz="1400" b="1" i="1">
                          <a:latin typeface="Cambria Math" charset="0"/>
                        </a:rPr>
                        <m:t>𝟖𝟓</m:t>
                      </m:r>
                      <m:f>
                        <m:fPr>
                          <m:ctrlPr>
                            <a:rPr lang="en-US" sz="1400" b="1" i="1">
                              <a:latin typeface="Cambria Math" charset="0"/>
                            </a:rPr>
                          </m:ctrlPr>
                        </m:fPr>
                        <m:num>
                          <m:sSub>
                            <m:sSubPr>
                              <m:ctrlPr>
                                <a:rPr lang="en-US" sz="1400" b="1" i="1">
                                  <a:latin typeface="Cambria Math" charset="0"/>
                                </a:rPr>
                              </m:ctrlPr>
                            </m:sSubPr>
                            <m:e>
                              <m:r>
                                <a:rPr lang="es-EC" sz="1400" b="1" i="1">
                                  <a:latin typeface="Cambria Math" charset="0"/>
                                </a:rPr>
                                <m:t>𝒇</m:t>
                              </m:r>
                              <m:r>
                                <a:rPr lang="es-EC" sz="1400" b="1" i="1">
                                  <a:latin typeface="Cambria Math" charset="0"/>
                                </a:rPr>
                                <m:t>′</m:t>
                              </m:r>
                            </m:e>
                            <m:sub>
                              <m:r>
                                <a:rPr lang="es-EC" sz="1400" b="1" i="1">
                                  <a:latin typeface="Cambria Math" charset="0"/>
                                </a:rPr>
                                <m:t>𝒄</m:t>
                              </m:r>
                            </m:sub>
                          </m:sSub>
                        </m:num>
                        <m:den>
                          <m:sSub>
                            <m:sSubPr>
                              <m:ctrlPr>
                                <a:rPr lang="en-US" sz="1400" b="1" i="1">
                                  <a:latin typeface="Cambria Math" charset="0"/>
                                </a:rPr>
                              </m:ctrlPr>
                            </m:sSubPr>
                            <m:e>
                              <m:r>
                                <a:rPr lang="es-EC" sz="1400" b="1" i="1">
                                  <a:latin typeface="Cambria Math" charset="0"/>
                                </a:rPr>
                                <m:t>𝒇</m:t>
                              </m:r>
                            </m:e>
                            <m:sub>
                              <m:r>
                                <a:rPr lang="es-EC" sz="1400" b="1" i="1">
                                  <a:latin typeface="Cambria Math" charset="0"/>
                                </a:rPr>
                                <m:t>𝒚</m:t>
                              </m:r>
                            </m:sub>
                          </m:sSub>
                        </m:den>
                      </m:f>
                      <m:d>
                        <m:dPr>
                          <m:ctrlPr>
                            <a:rPr lang="en-US" sz="1400" b="1" i="1">
                              <a:latin typeface="Cambria Math" charset="0"/>
                            </a:rPr>
                          </m:ctrlPr>
                        </m:dPr>
                        <m:e>
                          <m:r>
                            <a:rPr lang="es-EC" sz="1400" b="1" i="1">
                              <a:latin typeface="Cambria Math" charset="0"/>
                            </a:rPr>
                            <m:t>𝟏</m:t>
                          </m:r>
                          <m:r>
                            <a:rPr lang="es-EC" sz="1400" b="1" i="1">
                              <a:latin typeface="Cambria Math" charset="0"/>
                            </a:rPr>
                            <m:t>−</m:t>
                          </m:r>
                          <m:rad>
                            <m:radPr>
                              <m:degHide m:val="on"/>
                              <m:ctrlPr>
                                <a:rPr lang="en-US" sz="1400" b="1" i="1">
                                  <a:latin typeface="Cambria Math" charset="0"/>
                                </a:rPr>
                              </m:ctrlPr>
                            </m:radPr>
                            <m:deg/>
                            <m:e>
                              <m:r>
                                <a:rPr lang="es-EC" sz="1400" b="1" i="1">
                                  <a:latin typeface="Cambria Math" charset="0"/>
                                </a:rPr>
                                <m:t>𝟏</m:t>
                              </m:r>
                              <m:r>
                                <a:rPr lang="es-EC" sz="1400" b="1" i="1">
                                  <a:latin typeface="Cambria Math" charset="0"/>
                                </a:rPr>
                                <m:t>−</m:t>
                              </m:r>
                              <m:f>
                                <m:fPr>
                                  <m:ctrlPr>
                                    <a:rPr lang="en-US" sz="1400" b="1" i="1">
                                      <a:latin typeface="Cambria Math" charset="0"/>
                                    </a:rPr>
                                  </m:ctrlPr>
                                </m:fPr>
                                <m:num>
                                  <m:r>
                                    <a:rPr lang="es-EC" sz="1400" b="1" i="1">
                                      <a:latin typeface="Cambria Math" charset="0"/>
                                    </a:rPr>
                                    <m:t>𝟐</m:t>
                                  </m:r>
                                  <m:r>
                                    <a:rPr lang="es-EC" sz="1400" b="1" i="1">
                                      <a:latin typeface="Cambria Math" charset="0"/>
                                    </a:rPr>
                                    <m:t>.</m:t>
                                  </m:r>
                                  <m:sSub>
                                    <m:sSubPr>
                                      <m:ctrlPr>
                                        <a:rPr lang="en-US" sz="1400" b="1" i="1">
                                          <a:latin typeface="Cambria Math" charset="0"/>
                                        </a:rPr>
                                      </m:ctrlPr>
                                    </m:sSubPr>
                                    <m:e>
                                      <m:r>
                                        <a:rPr lang="es-EC" sz="1400" b="1" i="1">
                                          <a:latin typeface="Cambria Math" charset="0"/>
                                        </a:rPr>
                                        <m:t>𝑴</m:t>
                                      </m:r>
                                    </m:e>
                                    <m:sub>
                                      <m:r>
                                        <a:rPr lang="es-EC" sz="1400" b="1" i="1">
                                          <a:latin typeface="Cambria Math" charset="0"/>
                                        </a:rPr>
                                        <m:t>𝒖</m:t>
                                      </m:r>
                                    </m:sub>
                                  </m:sSub>
                                </m:num>
                                <m:den>
                                  <m:r>
                                    <a:rPr lang="es-EC" sz="1400" b="1" i="1">
                                      <a:latin typeface="Cambria Math" charset="0"/>
                                    </a:rPr>
                                    <m:t>𝟎</m:t>
                                  </m:r>
                                  <m:r>
                                    <a:rPr lang="es-EC" sz="1400" b="1" i="1">
                                      <a:latin typeface="Cambria Math" charset="0"/>
                                    </a:rPr>
                                    <m:t>,</m:t>
                                  </m:r>
                                  <m:r>
                                    <a:rPr lang="es-EC" sz="1400" b="1" i="1">
                                      <a:latin typeface="Cambria Math" charset="0"/>
                                    </a:rPr>
                                    <m:t>𝟖𝟓</m:t>
                                  </m:r>
                                  <m:r>
                                    <a:rPr lang="es-EC" sz="1400" b="1" i="1">
                                      <a:latin typeface="Cambria Math" charset="0"/>
                                    </a:rPr>
                                    <m:t>.∅.</m:t>
                                  </m:r>
                                  <m:sSub>
                                    <m:sSubPr>
                                      <m:ctrlPr>
                                        <a:rPr lang="en-US" sz="1400" b="1" i="1">
                                          <a:latin typeface="Cambria Math" charset="0"/>
                                        </a:rPr>
                                      </m:ctrlPr>
                                    </m:sSubPr>
                                    <m:e>
                                      <m:r>
                                        <a:rPr lang="es-EC" sz="1400" b="1" i="1">
                                          <a:latin typeface="Cambria Math" charset="0"/>
                                        </a:rPr>
                                        <m:t>𝒇</m:t>
                                      </m:r>
                                      <m:r>
                                        <a:rPr lang="es-EC" sz="1400" b="1" i="1">
                                          <a:latin typeface="Cambria Math" charset="0"/>
                                        </a:rPr>
                                        <m:t>′</m:t>
                                      </m:r>
                                    </m:e>
                                    <m:sub>
                                      <m:r>
                                        <a:rPr lang="es-EC" sz="1400" b="1" i="1">
                                          <a:latin typeface="Cambria Math" charset="0"/>
                                        </a:rPr>
                                        <m:t>𝒄</m:t>
                                      </m:r>
                                    </m:sub>
                                  </m:sSub>
                                  <m:r>
                                    <a:rPr lang="es-EC" sz="1400" b="1" i="1">
                                      <a:latin typeface="Cambria Math" charset="0"/>
                                    </a:rPr>
                                    <m:t>.</m:t>
                                  </m:r>
                                  <m:r>
                                    <a:rPr lang="es-EC" sz="1400" b="1" i="1">
                                      <a:latin typeface="Cambria Math" charset="0"/>
                                    </a:rPr>
                                    <m:t>𝒃</m:t>
                                  </m:r>
                                  <m:r>
                                    <a:rPr lang="es-EC" sz="1400" b="1" i="1">
                                      <a:latin typeface="Cambria Math" charset="0"/>
                                    </a:rPr>
                                    <m:t>.</m:t>
                                  </m:r>
                                  <m:sSup>
                                    <m:sSupPr>
                                      <m:ctrlPr>
                                        <a:rPr lang="en-US" sz="1400" b="1" i="1">
                                          <a:latin typeface="Cambria Math" charset="0"/>
                                        </a:rPr>
                                      </m:ctrlPr>
                                    </m:sSupPr>
                                    <m:e>
                                      <m:r>
                                        <a:rPr lang="es-EC" sz="1400" b="1" i="1">
                                          <a:latin typeface="Cambria Math" charset="0"/>
                                        </a:rPr>
                                        <m:t>𝒅</m:t>
                                      </m:r>
                                    </m:e>
                                    <m:sup>
                                      <m:r>
                                        <a:rPr lang="es-EC" sz="1400" b="1" i="1">
                                          <a:latin typeface="Cambria Math" charset="0"/>
                                        </a:rPr>
                                        <m:t>𝟐</m:t>
                                      </m:r>
                                    </m:sup>
                                  </m:sSup>
                                </m:den>
                              </m:f>
                            </m:e>
                          </m:rad>
                        </m:e>
                      </m:d>
                    </m:oMath>
                  </m:oMathPara>
                </a14:m>
                <a:endParaRPr lang="en-US" sz="1400" dirty="0"/>
              </a:p>
              <a:p>
                <a:pPr>
                  <a:lnSpc>
                    <a:spcPct val="150000"/>
                  </a:lnSpc>
                </a:pPr>
                <a14:m>
                  <m:oMathPara xmlns:m="http://schemas.openxmlformats.org/officeDocument/2006/math">
                    <m:oMathParaPr>
                      <m:jc m:val="centerGroup"/>
                    </m:oMathParaPr>
                    <m:oMath xmlns:m="http://schemas.openxmlformats.org/officeDocument/2006/math">
                      <m:r>
                        <a:rPr lang="es-EC" sz="1400" i="1">
                          <a:latin typeface="Cambria Math" charset="0"/>
                        </a:rPr>
                        <m:t>𝜌</m:t>
                      </m:r>
                      <m:r>
                        <a:rPr lang="es-EC" sz="1400" i="1">
                          <a:latin typeface="Cambria Math" charset="0"/>
                        </a:rPr>
                        <m:t>=0,85</m:t>
                      </m:r>
                      <m:f>
                        <m:fPr>
                          <m:ctrlPr>
                            <a:rPr lang="en-US" sz="1400" i="1">
                              <a:latin typeface="Cambria Math" charset="0"/>
                            </a:rPr>
                          </m:ctrlPr>
                        </m:fPr>
                        <m:num>
                          <m:r>
                            <a:rPr lang="es-EC" sz="1400" i="1">
                              <a:latin typeface="Cambria Math" charset="0"/>
                            </a:rPr>
                            <m:t>210 </m:t>
                          </m:r>
                          <m:r>
                            <a:rPr lang="es-EC" sz="1400" i="1">
                              <a:latin typeface="Cambria Math" charset="0"/>
                            </a:rPr>
                            <m:t>𝑘𝑔</m:t>
                          </m:r>
                          <m:r>
                            <a:rPr lang="es-EC" sz="1400" i="1">
                              <a:latin typeface="Cambria Math" charset="0"/>
                            </a:rPr>
                            <m:t>/</m:t>
                          </m:r>
                          <m:sSup>
                            <m:sSupPr>
                              <m:ctrlPr>
                                <a:rPr lang="en-US" sz="1400" i="1">
                                  <a:latin typeface="Cambria Math" charset="0"/>
                                </a:rPr>
                              </m:ctrlPr>
                            </m:sSupPr>
                            <m:e>
                              <m:r>
                                <a:rPr lang="es-EC" sz="1400" i="1">
                                  <a:latin typeface="Cambria Math" charset="0"/>
                                </a:rPr>
                                <m:t>𝑐𝑚</m:t>
                              </m:r>
                            </m:e>
                            <m:sup>
                              <m:r>
                                <a:rPr lang="es-EC" sz="1400" i="1">
                                  <a:latin typeface="Cambria Math" charset="0"/>
                                </a:rPr>
                                <m:t>2</m:t>
                              </m:r>
                            </m:sup>
                          </m:sSup>
                        </m:num>
                        <m:den>
                          <m:r>
                            <a:rPr lang="es-EC" sz="1400" i="1">
                              <a:latin typeface="Cambria Math" charset="0"/>
                            </a:rPr>
                            <m:t>4200 </m:t>
                          </m:r>
                          <m:r>
                            <a:rPr lang="es-EC" sz="1400" i="1">
                              <a:latin typeface="Cambria Math" charset="0"/>
                            </a:rPr>
                            <m:t>𝑘𝑔</m:t>
                          </m:r>
                          <m:r>
                            <a:rPr lang="es-EC" sz="1400" i="1">
                              <a:latin typeface="Cambria Math" charset="0"/>
                            </a:rPr>
                            <m:t>/</m:t>
                          </m:r>
                          <m:sSup>
                            <m:sSupPr>
                              <m:ctrlPr>
                                <a:rPr lang="en-US" sz="1400" i="1">
                                  <a:latin typeface="Cambria Math" charset="0"/>
                                </a:rPr>
                              </m:ctrlPr>
                            </m:sSupPr>
                            <m:e>
                              <m:r>
                                <a:rPr lang="es-EC" sz="1400" i="1">
                                  <a:latin typeface="Cambria Math" charset="0"/>
                                </a:rPr>
                                <m:t>𝑐𝑚</m:t>
                              </m:r>
                            </m:e>
                            <m:sup>
                              <m:r>
                                <a:rPr lang="es-EC" sz="1400" i="1">
                                  <a:latin typeface="Cambria Math" charset="0"/>
                                </a:rPr>
                                <m:t>2</m:t>
                              </m:r>
                            </m:sup>
                          </m:sSup>
                        </m:den>
                      </m:f>
                      <m:d>
                        <m:dPr>
                          <m:ctrlPr>
                            <a:rPr lang="en-US" sz="1400" i="1">
                              <a:latin typeface="Cambria Math" charset="0"/>
                            </a:rPr>
                          </m:ctrlPr>
                        </m:dPr>
                        <m:e>
                          <m:r>
                            <a:rPr lang="es-EC" sz="1400" i="1">
                              <a:latin typeface="Cambria Math" charset="0"/>
                            </a:rPr>
                            <m:t>1−</m:t>
                          </m:r>
                          <m:rad>
                            <m:radPr>
                              <m:degHide m:val="on"/>
                              <m:ctrlPr>
                                <a:rPr lang="en-US" sz="1400" i="1">
                                  <a:latin typeface="Cambria Math" charset="0"/>
                                </a:rPr>
                              </m:ctrlPr>
                            </m:radPr>
                            <m:deg/>
                            <m:e>
                              <m:r>
                                <a:rPr lang="es-EC" sz="1400" i="1">
                                  <a:latin typeface="Cambria Math" charset="0"/>
                                </a:rPr>
                                <m:t>1−</m:t>
                              </m:r>
                              <m:f>
                                <m:fPr>
                                  <m:ctrlPr>
                                    <a:rPr lang="en-US" sz="1400" i="1">
                                      <a:latin typeface="Cambria Math" charset="0"/>
                                    </a:rPr>
                                  </m:ctrlPr>
                                </m:fPr>
                                <m:num>
                                  <m:r>
                                    <a:rPr lang="es-EC" sz="1400" i="1">
                                      <a:latin typeface="Cambria Math" charset="0"/>
                                    </a:rPr>
                                    <m:t>2∗92.51 </m:t>
                                  </m:r>
                                  <m:r>
                                    <a:rPr lang="es-EC" sz="1400" i="1">
                                      <a:latin typeface="Cambria Math" charset="0"/>
                                    </a:rPr>
                                    <m:t>𝑇</m:t>
                                  </m:r>
                                  <m:r>
                                    <a:rPr lang="es-EC" sz="1400" i="1">
                                      <a:latin typeface="Cambria Math" charset="0"/>
                                    </a:rPr>
                                    <m:t>−</m:t>
                                  </m:r>
                                  <m:r>
                                    <a:rPr lang="es-EC" sz="1400" i="1">
                                      <a:latin typeface="Cambria Math" charset="0"/>
                                    </a:rPr>
                                    <m:t>𝑚</m:t>
                                  </m:r>
                                </m:num>
                                <m:den>
                                  <m:r>
                                    <a:rPr lang="es-EC" sz="1400" i="1">
                                      <a:latin typeface="Cambria Math" charset="0"/>
                                    </a:rPr>
                                    <m:t>0,85∗0,9∗2100</m:t>
                                  </m:r>
                                  <m:f>
                                    <m:fPr>
                                      <m:ctrlPr>
                                        <a:rPr lang="en-US" sz="1400" i="1">
                                          <a:latin typeface="Cambria Math" charset="0"/>
                                        </a:rPr>
                                      </m:ctrlPr>
                                    </m:fPr>
                                    <m:num>
                                      <m:r>
                                        <a:rPr lang="es-EC" sz="1400" i="1">
                                          <a:latin typeface="Cambria Math" charset="0"/>
                                        </a:rPr>
                                        <m:t>𝑇</m:t>
                                      </m:r>
                                    </m:num>
                                    <m:den>
                                      <m:sSup>
                                        <m:sSupPr>
                                          <m:ctrlPr>
                                            <a:rPr lang="en-US" sz="1400" i="1">
                                              <a:latin typeface="Cambria Math" charset="0"/>
                                            </a:rPr>
                                          </m:ctrlPr>
                                        </m:sSupPr>
                                        <m:e>
                                          <m:r>
                                            <a:rPr lang="es-EC" sz="1400" i="1">
                                              <a:latin typeface="Cambria Math" charset="0"/>
                                            </a:rPr>
                                            <m:t>𝑚</m:t>
                                          </m:r>
                                        </m:e>
                                        <m:sup>
                                          <m:r>
                                            <a:rPr lang="es-EC" sz="1400" i="1">
                                              <a:latin typeface="Cambria Math" charset="0"/>
                                            </a:rPr>
                                            <m:t>2</m:t>
                                          </m:r>
                                        </m:sup>
                                      </m:sSup>
                                    </m:den>
                                  </m:f>
                                  <m:r>
                                    <a:rPr lang="es-EC" sz="1400" i="1">
                                      <a:latin typeface="Cambria Math" charset="0"/>
                                    </a:rPr>
                                    <m:t>∗4.6 </m:t>
                                  </m:r>
                                  <m:r>
                                    <a:rPr lang="es-EC" sz="1400" i="1">
                                      <a:latin typeface="Cambria Math" charset="0"/>
                                    </a:rPr>
                                    <m:t>𝑚</m:t>
                                  </m:r>
                                  <m:r>
                                    <a:rPr lang="es-EC" sz="1400" i="1">
                                      <a:latin typeface="Cambria Math" charset="0"/>
                                    </a:rPr>
                                    <m:t>.</m:t>
                                  </m:r>
                                  <m:sSup>
                                    <m:sSupPr>
                                      <m:ctrlPr>
                                        <a:rPr lang="en-US" sz="1400" i="1">
                                          <a:latin typeface="Cambria Math" charset="0"/>
                                        </a:rPr>
                                      </m:ctrlPr>
                                    </m:sSupPr>
                                    <m:e>
                                      <m:d>
                                        <m:dPr>
                                          <m:ctrlPr>
                                            <a:rPr lang="en-US" sz="1400" i="1">
                                              <a:latin typeface="Cambria Math" charset="0"/>
                                            </a:rPr>
                                          </m:ctrlPr>
                                        </m:dPr>
                                        <m:e>
                                          <m:r>
                                            <a:rPr lang="es-EC" sz="1400" i="1">
                                              <a:latin typeface="Cambria Math" charset="0"/>
                                            </a:rPr>
                                            <m:t>0.33 </m:t>
                                          </m:r>
                                          <m:r>
                                            <a:rPr lang="es-EC" sz="1400" i="1">
                                              <a:latin typeface="Cambria Math" charset="0"/>
                                            </a:rPr>
                                            <m:t>𝑚</m:t>
                                          </m:r>
                                        </m:e>
                                      </m:d>
                                    </m:e>
                                    <m:sup>
                                      <m:r>
                                        <a:rPr lang="es-EC" sz="1400" i="1">
                                          <a:latin typeface="Cambria Math" charset="0"/>
                                        </a:rPr>
                                        <m:t>2</m:t>
                                      </m:r>
                                    </m:sup>
                                  </m:sSup>
                                </m:den>
                              </m:f>
                            </m:e>
                          </m:rad>
                        </m:e>
                      </m:d>
                    </m:oMath>
                  </m:oMathPara>
                </a14:m>
                <a:endParaRPr lang="en-US" sz="1400" dirty="0"/>
              </a:p>
              <a:p>
                <a:pPr>
                  <a:lnSpc>
                    <a:spcPct val="150000"/>
                  </a:lnSpc>
                </a:pPr>
                <a14:m>
                  <m:oMathPara xmlns:m="http://schemas.openxmlformats.org/officeDocument/2006/math">
                    <m:oMathParaPr>
                      <m:jc m:val="centerGroup"/>
                    </m:oMathParaPr>
                    <m:oMath xmlns:m="http://schemas.openxmlformats.org/officeDocument/2006/math">
                      <m:r>
                        <a:rPr lang="es-EC" sz="1400" i="1">
                          <a:latin typeface="Cambria Math" charset="0"/>
                        </a:rPr>
                        <m:t>𝜌</m:t>
                      </m:r>
                      <m:r>
                        <a:rPr lang="es-EC" sz="1400" i="1">
                          <a:latin typeface="Cambria Math" charset="0"/>
                        </a:rPr>
                        <m:t>=0,0052</m:t>
                      </m:r>
                    </m:oMath>
                  </m:oMathPara>
                </a14:m>
                <a:endParaRPr lang="en-US" sz="1400" dirty="0"/>
              </a:p>
            </p:txBody>
          </p:sp>
        </mc:Choice>
        <mc:Fallback xmlns="">
          <p:sp>
            <p:nvSpPr>
              <p:cNvPr id="5" name="Rectangle 4"/>
              <p:cNvSpPr>
                <a:spLocks noRot="1" noChangeAspect="1" noMove="1" noResize="1" noEditPoints="1" noAdjustHandles="1" noChangeArrowheads="1" noChangeShapeType="1" noTextEdit="1"/>
              </p:cNvSpPr>
              <p:nvPr/>
            </p:nvSpPr>
            <p:spPr>
              <a:xfrm>
                <a:off x="223204" y="3368038"/>
                <a:ext cx="6849420" cy="2713179"/>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7072624" y="992008"/>
                <a:ext cx="4950971" cy="53616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a:latin typeface="Cambria Math" charset="0"/>
                            </a:rPr>
                          </m:ctrlPr>
                        </m:sSubPr>
                        <m:e>
                          <m:r>
                            <a:rPr lang="es-EC" b="1" i="1">
                              <a:latin typeface="Cambria Math" charset="0"/>
                            </a:rPr>
                            <m:t>𝑨</m:t>
                          </m:r>
                        </m:e>
                        <m:sub>
                          <m:r>
                            <a:rPr lang="es-EC" b="1" i="1">
                              <a:latin typeface="Cambria Math" charset="0"/>
                            </a:rPr>
                            <m:t>𝒔</m:t>
                          </m:r>
                        </m:sub>
                      </m:sSub>
                      <m:r>
                        <a:rPr lang="es-EC" b="1" i="1">
                          <a:latin typeface="Cambria Math" charset="0"/>
                        </a:rPr>
                        <m:t>= </m:t>
                      </m:r>
                      <m:r>
                        <a:rPr lang="es-EC" b="1" i="1">
                          <a:latin typeface="Cambria Math" charset="0"/>
                        </a:rPr>
                        <m:t>𝝆</m:t>
                      </m:r>
                      <m:r>
                        <a:rPr lang="es-EC" b="1" i="1">
                          <a:latin typeface="Cambria Math" charset="0"/>
                        </a:rPr>
                        <m:t>∗</m:t>
                      </m:r>
                      <m:r>
                        <a:rPr lang="es-EC" b="1" i="1">
                          <a:latin typeface="Cambria Math" charset="0"/>
                        </a:rPr>
                        <m:t>𝒃</m:t>
                      </m:r>
                      <m:r>
                        <a:rPr lang="es-EC" b="1" i="1">
                          <a:latin typeface="Cambria Math" charset="0"/>
                        </a:rPr>
                        <m:t>∗</m:t>
                      </m:r>
                      <m:r>
                        <a:rPr lang="es-EC" b="1" i="1">
                          <a:latin typeface="Cambria Math" charset="0"/>
                        </a:rPr>
                        <m:t>𝒅</m:t>
                      </m:r>
                    </m:oMath>
                  </m:oMathPara>
                </a14:m>
                <a:endParaRPr lang="en-US" dirty="0" smtClean="0"/>
              </a:p>
              <a:p>
                <a:endParaRPr lang="en-US" dirty="0"/>
              </a:p>
              <a:p>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s-EC" i="1">
                              <a:latin typeface="Cambria Math" charset="0"/>
                            </a:rPr>
                            <m:t>𝐴</m:t>
                          </m:r>
                        </m:e>
                        <m:sub>
                          <m:r>
                            <a:rPr lang="es-EC" i="1">
                              <a:latin typeface="Cambria Math" charset="0"/>
                            </a:rPr>
                            <m:t>𝑠</m:t>
                          </m:r>
                        </m:sub>
                      </m:sSub>
                      <m:r>
                        <a:rPr lang="es-EC" i="1">
                          <a:latin typeface="Cambria Math" charset="0"/>
                        </a:rPr>
                        <m:t>= 0,0052∗460 </m:t>
                      </m:r>
                      <m:r>
                        <a:rPr lang="es-EC" i="1">
                          <a:latin typeface="Cambria Math" charset="0"/>
                        </a:rPr>
                        <m:t>𝑐𝑚</m:t>
                      </m:r>
                      <m:r>
                        <a:rPr lang="es-EC" i="1">
                          <a:latin typeface="Cambria Math" charset="0"/>
                        </a:rPr>
                        <m:t>∗33 </m:t>
                      </m:r>
                      <m:r>
                        <a:rPr lang="es-EC" i="1">
                          <a:latin typeface="Cambria Math" charset="0"/>
                        </a:rPr>
                        <m:t>𝑐𝑚</m:t>
                      </m:r>
                    </m:oMath>
                  </m:oMathPara>
                </a14:m>
                <a:endParaRPr lang="en-US" dirty="0" smtClean="0"/>
              </a:p>
              <a:p>
                <a:endParaRPr lang="en-US" dirty="0"/>
              </a:p>
              <a:p>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s-EC" i="1">
                              <a:latin typeface="Cambria Math" charset="0"/>
                            </a:rPr>
                            <m:t>𝐴</m:t>
                          </m:r>
                        </m:e>
                        <m:sub>
                          <m:r>
                            <a:rPr lang="es-EC" i="1">
                              <a:latin typeface="Cambria Math" charset="0"/>
                            </a:rPr>
                            <m:t>𝑠</m:t>
                          </m:r>
                        </m:sub>
                      </m:sSub>
                      <m:r>
                        <a:rPr lang="es-EC" i="1">
                          <a:latin typeface="Cambria Math" charset="0"/>
                        </a:rPr>
                        <m:t>=79.00 </m:t>
                      </m:r>
                      <m:sSup>
                        <m:sSupPr>
                          <m:ctrlPr>
                            <a:rPr lang="en-US" i="1">
                              <a:latin typeface="Cambria Math" charset="0"/>
                            </a:rPr>
                          </m:ctrlPr>
                        </m:sSupPr>
                        <m:e>
                          <m:r>
                            <a:rPr lang="es-EC" i="1">
                              <a:latin typeface="Cambria Math" charset="0"/>
                            </a:rPr>
                            <m:t>𝑐𝑚</m:t>
                          </m:r>
                        </m:e>
                        <m:sup>
                          <m:r>
                            <a:rPr lang="es-EC" i="1">
                              <a:latin typeface="Cambria Math" charset="0"/>
                            </a:rPr>
                            <m:t>2</m:t>
                          </m:r>
                        </m:sup>
                      </m:sSup>
                    </m:oMath>
                  </m:oMathPara>
                </a14:m>
                <a:endParaRPr lang="en-US" dirty="0" smtClean="0"/>
              </a:p>
              <a:p>
                <a:endParaRPr lang="en-US" dirty="0"/>
              </a:p>
              <a:p>
                <a:pPr/>
                <a14:m>
                  <m:oMathPara xmlns:m="http://schemas.openxmlformats.org/officeDocument/2006/math">
                    <m:oMathParaPr>
                      <m:jc m:val="centerGroup"/>
                    </m:oMathParaPr>
                    <m:oMath xmlns:m="http://schemas.openxmlformats.org/officeDocument/2006/math">
                      <m:r>
                        <a:rPr lang="es-EC" b="1" i="1">
                          <a:latin typeface="Cambria Math" charset="0"/>
                        </a:rPr>
                        <m:t>𝑬𝒔𝒑𝒂𝒄𝒊𝒂𝒎𝒊𝒆𝒏𝒕𝒐</m:t>
                      </m:r>
                      <m:r>
                        <a:rPr lang="es-EC" b="1" i="1">
                          <a:latin typeface="Cambria Math" charset="0"/>
                        </a:rPr>
                        <m:t>=</m:t>
                      </m:r>
                      <m:r>
                        <a:rPr lang="es-EC" b="1" i="1">
                          <a:latin typeface="Cambria Math" charset="0"/>
                        </a:rPr>
                        <m:t>𝟎</m:t>
                      </m:r>
                      <m:r>
                        <a:rPr lang="es-EC" b="1" i="1">
                          <a:latin typeface="Cambria Math" charset="0"/>
                        </a:rPr>
                        <m:t>.</m:t>
                      </m:r>
                      <m:r>
                        <a:rPr lang="es-EC" b="1" i="1">
                          <a:latin typeface="Cambria Math" charset="0"/>
                        </a:rPr>
                        <m:t>𝟏𝟓</m:t>
                      </m:r>
                      <m:r>
                        <a:rPr lang="es-EC" b="1" i="1">
                          <a:latin typeface="Cambria Math" charset="0"/>
                        </a:rPr>
                        <m:t> </m:t>
                      </m:r>
                      <m:r>
                        <a:rPr lang="es-EC" b="1" i="1">
                          <a:latin typeface="Cambria Math" charset="0"/>
                        </a:rPr>
                        <m:t>𝒄𝒎</m:t>
                      </m:r>
                    </m:oMath>
                  </m:oMathPara>
                </a14:m>
                <a:endParaRPr lang="en-US" dirty="0"/>
              </a:p>
              <a:p>
                <a:pPr/>
                <a14:m>
                  <m:oMathPara xmlns:m="http://schemas.openxmlformats.org/officeDocument/2006/math">
                    <m:oMathParaPr>
                      <m:jc m:val="centerGroup"/>
                    </m:oMathParaPr>
                    <m:oMath xmlns:m="http://schemas.openxmlformats.org/officeDocument/2006/math">
                      <m:r>
                        <a:rPr lang="es-EC" b="1" i="1">
                          <a:latin typeface="Cambria Math" charset="0"/>
                        </a:rPr>
                        <m:t>𝑹𝒆𝒄𝒖𝒃𝒓𝒊𝒎𝒊𝒆𝒏𝒕𝒐</m:t>
                      </m:r>
                      <m:r>
                        <a:rPr lang="es-EC" b="1" i="1">
                          <a:latin typeface="Cambria Math" charset="0"/>
                        </a:rPr>
                        <m:t>=</m:t>
                      </m:r>
                      <m:r>
                        <a:rPr lang="es-EC" b="1" i="1">
                          <a:latin typeface="Cambria Math" charset="0"/>
                        </a:rPr>
                        <m:t>𝟕</m:t>
                      </m:r>
                      <m:r>
                        <a:rPr lang="es-EC" b="1" i="1">
                          <a:latin typeface="Cambria Math" charset="0"/>
                        </a:rPr>
                        <m:t> </m:t>
                      </m:r>
                      <m:r>
                        <a:rPr lang="es-EC" b="1" i="1">
                          <a:latin typeface="Cambria Math" charset="0"/>
                        </a:rPr>
                        <m:t>𝒄𝒎</m:t>
                      </m:r>
                    </m:oMath>
                  </m:oMathPara>
                </a14:m>
                <a:endParaRPr lang="en-US" dirty="0" smtClean="0"/>
              </a:p>
              <a:p>
                <a:endParaRPr lang="en-US" dirty="0"/>
              </a:p>
              <a:p>
                <a:pPr/>
                <a14:m>
                  <m:oMathPara xmlns:m="http://schemas.openxmlformats.org/officeDocument/2006/math">
                    <m:oMathParaPr>
                      <m:jc m:val="centerGroup"/>
                    </m:oMathParaPr>
                    <m:oMath xmlns:m="http://schemas.openxmlformats.org/officeDocument/2006/math">
                      <m:r>
                        <a:rPr lang="es-EC" b="1" i="1">
                          <a:latin typeface="Cambria Math" charset="0"/>
                        </a:rPr>
                        <m:t>𝒏</m:t>
                      </m:r>
                      <m:r>
                        <a:rPr lang="es-EC" b="1" i="1">
                          <a:latin typeface="Cambria Math" charset="0"/>
                        </a:rPr>
                        <m:t>ú</m:t>
                      </m:r>
                      <m:r>
                        <a:rPr lang="es-EC" b="1" i="1">
                          <a:latin typeface="Cambria Math" charset="0"/>
                        </a:rPr>
                        <m:t>𝒎𝒆𝒓𝒐</m:t>
                      </m:r>
                      <m:r>
                        <a:rPr lang="es-EC" b="1" i="1">
                          <a:latin typeface="Cambria Math" charset="0"/>
                        </a:rPr>
                        <m:t> </m:t>
                      </m:r>
                      <m:r>
                        <a:rPr lang="es-EC" b="1" i="1">
                          <a:latin typeface="Cambria Math" charset="0"/>
                        </a:rPr>
                        <m:t>𝒅𝒆</m:t>
                      </m:r>
                      <m:r>
                        <a:rPr lang="es-EC" b="1" i="1">
                          <a:latin typeface="Cambria Math" charset="0"/>
                        </a:rPr>
                        <m:t> </m:t>
                      </m:r>
                      <m:r>
                        <a:rPr lang="es-EC" b="1" i="1">
                          <a:latin typeface="Cambria Math" charset="0"/>
                        </a:rPr>
                        <m:t>𝒗𝒂𝒓𝒊𝒍𝒍𝒂𝒔</m:t>
                      </m:r>
                      <m:r>
                        <a:rPr lang="es-EC" b="1" i="1">
                          <a:latin typeface="Cambria Math" charset="0"/>
                        </a:rPr>
                        <m:t>=</m:t>
                      </m:r>
                      <m:f>
                        <m:fPr>
                          <m:ctrlPr>
                            <a:rPr lang="en-US" b="1" i="1">
                              <a:latin typeface="Cambria Math" charset="0"/>
                            </a:rPr>
                          </m:ctrlPr>
                        </m:fPr>
                        <m:num>
                          <m:r>
                            <a:rPr lang="es-EC" b="1" i="1">
                              <a:latin typeface="Cambria Math" charset="0"/>
                            </a:rPr>
                            <m:t>(</m:t>
                          </m:r>
                          <m:r>
                            <a:rPr lang="es-EC" b="1" i="1">
                              <a:latin typeface="Cambria Math" charset="0"/>
                            </a:rPr>
                            <m:t>𝑳</m:t>
                          </m:r>
                          <m:r>
                            <a:rPr lang="es-EC" b="1" i="1">
                              <a:latin typeface="Cambria Math" charset="0"/>
                            </a:rPr>
                            <m:t>−</m:t>
                          </m:r>
                          <m:r>
                            <a:rPr lang="es-EC" b="1" i="1">
                              <a:latin typeface="Cambria Math" charset="0"/>
                            </a:rPr>
                            <m:t>𝟐</m:t>
                          </m:r>
                          <m:r>
                            <a:rPr lang="es-EC" b="1" i="1">
                              <a:latin typeface="Cambria Math" charset="0"/>
                            </a:rPr>
                            <m:t>.</m:t>
                          </m:r>
                          <m:r>
                            <a:rPr lang="es-EC" b="1" i="1">
                              <a:latin typeface="Cambria Math" charset="0"/>
                            </a:rPr>
                            <m:t>𝒓𝒆𝒄</m:t>
                          </m:r>
                          <m:r>
                            <a:rPr lang="es-EC" b="1" i="1">
                              <a:latin typeface="Cambria Math" charset="0"/>
                            </a:rPr>
                            <m:t>)</m:t>
                          </m:r>
                        </m:num>
                        <m:den>
                          <m:r>
                            <a:rPr lang="es-EC" b="1" i="1">
                              <a:latin typeface="Cambria Math" charset="0"/>
                            </a:rPr>
                            <m:t>𝒆𝒔𝒑𝒂𝒄𝒊𝒂𝒎𝒊𝒆𝒏𝒕𝒐</m:t>
                          </m:r>
                        </m:den>
                      </m:f>
                      <m:r>
                        <a:rPr lang="es-EC" b="1" i="1">
                          <a:latin typeface="Cambria Math" charset="0"/>
                        </a:rPr>
                        <m:t>+</m:t>
                      </m:r>
                      <m:r>
                        <a:rPr lang="es-EC" b="1" i="1">
                          <a:latin typeface="Cambria Math" charset="0"/>
                        </a:rPr>
                        <m:t>𝟏</m:t>
                      </m:r>
                    </m:oMath>
                  </m:oMathPara>
                </a14:m>
                <a:endParaRPr lang="en-US" dirty="0" smtClean="0"/>
              </a:p>
              <a:p>
                <a:endParaRPr lang="en-US" dirty="0"/>
              </a:p>
              <a:p>
                <a:pPr/>
                <a14:m>
                  <m:oMathPara xmlns:m="http://schemas.openxmlformats.org/officeDocument/2006/math">
                    <m:oMathParaPr>
                      <m:jc m:val="centerGroup"/>
                    </m:oMathParaPr>
                    <m:oMath xmlns:m="http://schemas.openxmlformats.org/officeDocument/2006/math">
                      <m:r>
                        <a:rPr lang="es-EC" i="1">
                          <a:latin typeface="Cambria Math" charset="0"/>
                        </a:rPr>
                        <m:t>𝑛</m:t>
                      </m:r>
                      <m:r>
                        <a:rPr lang="es-EC" i="1">
                          <a:latin typeface="Cambria Math" charset="0"/>
                        </a:rPr>
                        <m:t>ú</m:t>
                      </m:r>
                      <m:r>
                        <a:rPr lang="es-EC" i="1">
                          <a:latin typeface="Cambria Math" charset="0"/>
                        </a:rPr>
                        <m:t>𝑚𝑒𝑟𝑜</m:t>
                      </m:r>
                      <m:r>
                        <a:rPr lang="es-EC" i="1">
                          <a:latin typeface="Cambria Math" charset="0"/>
                        </a:rPr>
                        <m:t> </m:t>
                      </m:r>
                      <m:r>
                        <a:rPr lang="es-EC" i="1">
                          <a:latin typeface="Cambria Math" charset="0"/>
                        </a:rPr>
                        <m:t>𝑑𝑒</m:t>
                      </m:r>
                      <m:r>
                        <a:rPr lang="es-EC" i="1">
                          <a:latin typeface="Cambria Math" charset="0"/>
                        </a:rPr>
                        <m:t> </m:t>
                      </m:r>
                      <m:r>
                        <a:rPr lang="es-EC" i="1">
                          <a:latin typeface="Cambria Math" charset="0"/>
                        </a:rPr>
                        <m:t>𝑣𝑎𝑟𝑖𝑙𝑙𝑎𝑠</m:t>
                      </m:r>
                      <m:r>
                        <a:rPr lang="es-EC" i="1">
                          <a:latin typeface="Cambria Math" charset="0"/>
                        </a:rPr>
                        <m:t>=</m:t>
                      </m:r>
                      <m:f>
                        <m:fPr>
                          <m:ctrlPr>
                            <a:rPr lang="en-US" i="1">
                              <a:latin typeface="Cambria Math" charset="0"/>
                            </a:rPr>
                          </m:ctrlPr>
                        </m:fPr>
                        <m:num>
                          <m:r>
                            <a:rPr lang="es-EC" i="1">
                              <a:latin typeface="Cambria Math" charset="0"/>
                            </a:rPr>
                            <m:t>(4.60−2∗0,07 </m:t>
                          </m:r>
                          <m:r>
                            <a:rPr lang="es-EC" i="1">
                              <a:latin typeface="Cambria Math" charset="0"/>
                            </a:rPr>
                            <m:t>𝑚</m:t>
                          </m:r>
                          <m:r>
                            <a:rPr lang="es-EC" i="1">
                              <a:latin typeface="Cambria Math" charset="0"/>
                            </a:rPr>
                            <m:t>)</m:t>
                          </m:r>
                        </m:num>
                        <m:den>
                          <m:r>
                            <a:rPr lang="es-EC" i="1">
                              <a:latin typeface="Cambria Math" charset="0"/>
                            </a:rPr>
                            <m:t>0.15 </m:t>
                          </m:r>
                          <m:r>
                            <a:rPr lang="es-EC" i="1">
                              <a:latin typeface="Cambria Math" charset="0"/>
                            </a:rPr>
                            <m:t>𝑚</m:t>
                          </m:r>
                        </m:den>
                      </m:f>
                      <m:r>
                        <a:rPr lang="es-EC" i="1">
                          <a:latin typeface="Cambria Math" charset="0"/>
                        </a:rPr>
                        <m:t>+1</m:t>
                      </m:r>
                    </m:oMath>
                  </m:oMathPara>
                </a14:m>
                <a:endParaRPr lang="en-US" dirty="0" smtClean="0"/>
              </a:p>
              <a:p>
                <a:endParaRPr lang="en-US" dirty="0"/>
              </a:p>
              <a:p>
                <a:pPr/>
                <a14:m>
                  <m:oMathPara xmlns:m="http://schemas.openxmlformats.org/officeDocument/2006/math">
                    <m:oMathParaPr>
                      <m:jc m:val="centerGroup"/>
                    </m:oMathParaPr>
                    <m:oMath xmlns:m="http://schemas.openxmlformats.org/officeDocument/2006/math">
                      <m:r>
                        <a:rPr lang="es-EC" i="1">
                          <a:latin typeface="Cambria Math" charset="0"/>
                        </a:rPr>
                        <m:t>𝑛</m:t>
                      </m:r>
                      <m:r>
                        <a:rPr lang="es-EC" i="1">
                          <a:latin typeface="Cambria Math" charset="0"/>
                        </a:rPr>
                        <m:t>ú</m:t>
                      </m:r>
                      <m:r>
                        <a:rPr lang="es-EC" i="1">
                          <a:latin typeface="Cambria Math" charset="0"/>
                        </a:rPr>
                        <m:t>𝑚𝑒𝑟𝑜</m:t>
                      </m:r>
                      <m:r>
                        <a:rPr lang="es-EC" i="1">
                          <a:latin typeface="Cambria Math" charset="0"/>
                        </a:rPr>
                        <m:t> </m:t>
                      </m:r>
                      <m:r>
                        <a:rPr lang="es-EC" i="1">
                          <a:latin typeface="Cambria Math" charset="0"/>
                        </a:rPr>
                        <m:t>𝑑𝑒</m:t>
                      </m:r>
                      <m:r>
                        <a:rPr lang="es-EC" i="1">
                          <a:latin typeface="Cambria Math" charset="0"/>
                        </a:rPr>
                        <m:t> </m:t>
                      </m:r>
                      <m:r>
                        <a:rPr lang="es-EC" i="1">
                          <a:latin typeface="Cambria Math" charset="0"/>
                        </a:rPr>
                        <m:t>𝑣𝑎𝑟𝑖𝑙𝑙𝑎𝑠</m:t>
                      </m:r>
                      <m:r>
                        <a:rPr lang="es-EC" i="1">
                          <a:latin typeface="Cambria Math" charset="0"/>
                        </a:rPr>
                        <m:t>=30.73≈31</m:t>
                      </m:r>
                    </m:oMath>
                  </m:oMathPara>
                </a14:m>
                <a:endParaRPr lang="en-US" dirty="0" smtClean="0"/>
              </a:p>
              <a:p>
                <a:endParaRPr lang="en-US" dirty="0"/>
              </a:p>
              <a:p>
                <a:pPr/>
                <a14:m>
                  <m:oMathPara xmlns:m="http://schemas.openxmlformats.org/officeDocument/2006/math">
                    <m:oMathParaPr>
                      <m:jc m:val="centerGroup"/>
                    </m:oMathParaPr>
                    <m:oMath xmlns:m="http://schemas.openxmlformats.org/officeDocument/2006/math">
                      <m:r>
                        <a:rPr lang="es-EC" b="1" i="1">
                          <a:latin typeface="Cambria Math" charset="0"/>
                        </a:rPr>
                        <m:t>𝟑𝟏</m:t>
                      </m:r>
                      <m:r>
                        <a:rPr lang="es-EC" b="1" i="1">
                          <a:latin typeface="Cambria Math" charset="0"/>
                        </a:rPr>
                        <m:t>∅</m:t>
                      </m:r>
                      <m:r>
                        <a:rPr lang="es-EC" b="1" i="1">
                          <a:latin typeface="Cambria Math" charset="0"/>
                        </a:rPr>
                        <m:t>𝟏𝟖</m:t>
                      </m:r>
                      <m:r>
                        <a:rPr lang="es-EC" b="1" i="1">
                          <a:latin typeface="Cambria Math" charset="0"/>
                        </a:rPr>
                        <m:t>𝒎𝒎</m:t>
                      </m:r>
                      <m:d>
                        <m:dPr>
                          <m:ctrlPr>
                            <a:rPr lang="en-US" b="1" i="1">
                              <a:latin typeface="Cambria Math" charset="0"/>
                            </a:rPr>
                          </m:ctrlPr>
                        </m:dPr>
                        <m:e>
                          <m:r>
                            <a:rPr lang="es-EC" b="1" i="1">
                              <a:latin typeface="Cambria Math" charset="0"/>
                            </a:rPr>
                            <m:t>𝟏</m:t>
                          </m:r>
                          <m:r>
                            <a:rPr lang="es-EC" b="1" i="1">
                              <a:latin typeface="Cambria Math" charset="0"/>
                            </a:rPr>
                            <m:t>∅@</m:t>
                          </m:r>
                          <m:r>
                            <a:rPr lang="es-EC" b="1" i="1">
                              <a:latin typeface="Cambria Math" charset="0"/>
                            </a:rPr>
                            <m:t>𝟏𝟖</m:t>
                          </m:r>
                          <m:r>
                            <a:rPr lang="es-EC" b="1" i="1">
                              <a:latin typeface="Cambria Math" charset="0"/>
                            </a:rPr>
                            <m:t>𝒄𝒎</m:t>
                          </m:r>
                        </m:e>
                      </m:d>
                      <m:r>
                        <a:rPr lang="es-EC" b="1" i="1">
                          <a:latin typeface="Cambria Math" charset="0"/>
                        </a:rPr>
                        <m:t>≈</m:t>
                      </m:r>
                      <m:r>
                        <a:rPr lang="es-EC" b="1" i="1">
                          <a:latin typeface="Cambria Math" charset="0"/>
                        </a:rPr>
                        <m:t>𝟕𝟖</m:t>
                      </m:r>
                      <m:r>
                        <a:rPr lang="es-EC" b="1" i="1">
                          <a:latin typeface="Cambria Math" charset="0"/>
                        </a:rPr>
                        <m:t>.</m:t>
                      </m:r>
                      <m:r>
                        <a:rPr lang="es-EC" b="1" i="1">
                          <a:latin typeface="Cambria Math" charset="0"/>
                        </a:rPr>
                        <m:t>𝟖𝟗</m:t>
                      </m:r>
                      <m:r>
                        <a:rPr lang="es-EC" b="1" i="1">
                          <a:latin typeface="Cambria Math" charset="0"/>
                        </a:rPr>
                        <m:t> </m:t>
                      </m:r>
                      <m:sSup>
                        <m:sSupPr>
                          <m:ctrlPr>
                            <a:rPr lang="en-US" b="1" i="1">
                              <a:latin typeface="Cambria Math" charset="0"/>
                            </a:rPr>
                          </m:ctrlPr>
                        </m:sSupPr>
                        <m:e>
                          <m:r>
                            <a:rPr lang="es-EC" b="1" i="1">
                              <a:latin typeface="Cambria Math" charset="0"/>
                            </a:rPr>
                            <m:t>𝒄𝒎</m:t>
                          </m:r>
                        </m:e>
                        <m:sup>
                          <m:r>
                            <a:rPr lang="es-EC" b="1" i="1">
                              <a:latin typeface="Cambria Math" charset="0"/>
                            </a:rPr>
                            <m:t>𝟐</m:t>
                          </m:r>
                        </m:sup>
                      </m:sSup>
                    </m:oMath>
                  </m:oMathPara>
                </a14:m>
                <a:endParaRPr lang="en-US" dirty="0"/>
              </a:p>
              <a:p>
                <a:r>
                  <a:rPr lang="en-US" dirty="0" smtClean="0"/>
                  <a:t> </a:t>
                </a:r>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7072624" y="992008"/>
                <a:ext cx="4950971" cy="5361661"/>
              </a:xfrm>
              <a:prstGeom prst="rect">
                <a:avLst/>
              </a:prstGeom>
              <a:blipFill rotWithShape="0">
                <a:blip r:embed="rId5"/>
                <a:stretch>
                  <a:fillRect t="-6712" b="-2389"/>
                </a:stretch>
              </a:blipFill>
            </p:spPr>
            <p:txBody>
              <a:bodyPr/>
              <a:lstStyle/>
              <a:p>
                <a:r>
                  <a:rPr lang="en-US">
                    <a:noFill/>
                  </a:rPr>
                  <a:t> </a:t>
                </a:r>
              </a:p>
            </p:txBody>
          </p:sp>
        </mc:Fallback>
      </mc:AlternateContent>
      <p:sp>
        <p:nvSpPr>
          <p:cNvPr id="12"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3" name="3 Flecha a la derecha con muesca"/>
          <p:cNvSpPr/>
          <p:nvPr/>
        </p:nvSpPr>
        <p:spPr>
          <a:xfrm>
            <a:off x="7071525" y="6190611"/>
            <a:ext cx="1571230" cy="68311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6. RESTAURACIÓN  (MUROS DE CORTE)</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6"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7"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8"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9"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155</a:t>
            </a:r>
            <a:endParaRPr lang="es-ES" sz="2400" dirty="0">
              <a:ln>
                <a:solidFill>
                  <a:schemeClr val="tx1"/>
                </a:solidFill>
              </a:ln>
            </a:endParaRPr>
          </a:p>
        </p:txBody>
      </p:sp>
    </p:spTree>
    <p:extLst>
      <p:ext uri="{BB962C8B-B14F-4D97-AF65-F5344CB8AC3E}">
        <p14:creationId xmlns:p14="http://schemas.microsoft.com/office/powerpoint/2010/main" val="97709015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Análisis en el sentido Y</a:t>
            </a:r>
            <a:endParaRPr lang="es-ES_tradnl" dirty="0"/>
          </a:p>
        </p:txBody>
      </p:sp>
      <p:sp>
        <p:nvSpPr>
          <p:cNvPr id="3" name="Text Placeholder 2"/>
          <p:cNvSpPr>
            <a:spLocks noGrp="1"/>
          </p:cNvSpPr>
          <p:nvPr>
            <p:ph type="body" idx="1"/>
          </p:nvPr>
        </p:nvSpPr>
        <p:spPr/>
        <p:txBody>
          <a:bodyPr anchor="ctr">
            <a:normAutofit/>
          </a:bodyPr>
          <a:lstStyle/>
          <a:p>
            <a:pPr marL="0" lvl="4">
              <a:spcBef>
                <a:spcPts val="1000"/>
              </a:spcBef>
            </a:pPr>
            <a:r>
              <a:rPr lang="es-EC" sz="2400" dirty="0">
                <a:latin typeface="Arial" charset="0"/>
                <a:ea typeface="Arial" charset="0"/>
                <a:cs typeface="Arial" charset="0"/>
              </a:rPr>
              <a:t>Corte </a:t>
            </a:r>
            <a:r>
              <a:rPr lang="es-EC" sz="2400" dirty="0" smtClean="0">
                <a:latin typeface="Arial" charset="0"/>
                <a:ea typeface="Arial" charset="0"/>
                <a:cs typeface="Arial" charset="0"/>
              </a:rPr>
              <a:t>Unidirecional</a:t>
            </a:r>
            <a:endParaRPr lang="en-US" sz="2400" dirty="0">
              <a:latin typeface="Arial" charset="0"/>
              <a:ea typeface="Arial" charset="0"/>
              <a:cs typeface="Arial" charset="0"/>
            </a:endParaRPr>
          </a:p>
        </p:txBody>
      </p:sp>
      <mc:AlternateContent xmlns:mc="http://schemas.openxmlformats.org/markup-compatibility/2006" xmlns:a14="http://schemas.microsoft.com/office/drawing/2010/main">
        <mc:Choice Requires="a14">
          <p:sp>
            <p:nvSpPr>
              <p:cNvPr id="6" name="Content Placeholder 5"/>
              <p:cNvSpPr>
                <a:spLocks noGrp="1"/>
              </p:cNvSpPr>
              <p:nvPr>
                <p:ph sz="quarter" idx="4"/>
              </p:nvPr>
            </p:nvSpPr>
            <p:spPr>
              <a:xfrm>
                <a:off x="6522720" y="1322925"/>
                <a:ext cx="4648200" cy="1592812"/>
              </a:xfrm>
            </p:spPr>
            <p:txBody>
              <a:bodyPr numCol="1">
                <a:noAutofit/>
              </a:bodyPr>
              <a:lstStyle/>
              <a:p>
                <a:pPr marL="0" indent="0">
                  <a:buNone/>
                </a:pPr>
                <a:r>
                  <a:rPr lang="es-EC" sz="1800" dirty="0" smtClean="0"/>
                  <a:t>Si </a:t>
                </a:r>
                <a14:m>
                  <m:oMath xmlns:m="http://schemas.openxmlformats.org/officeDocument/2006/math">
                    <m:r>
                      <a:rPr lang="es-EC" sz="1800" i="1">
                        <a:latin typeface="Cambria Math" charset="0"/>
                      </a:rPr>
                      <m:t>h</m:t>
                    </m:r>
                    <m:r>
                      <a:rPr lang="es-EC" sz="1800" i="1">
                        <a:latin typeface="Cambria Math" charset="0"/>
                      </a:rPr>
                      <m:t>=0.40</m:t>
                    </m:r>
                    <m:r>
                      <a:rPr lang="es-EC" sz="1800" i="1">
                        <a:latin typeface="Cambria Math" charset="0"/>
                      </a:rPr>
                      <m:t>𝑚</m:t>
                    </m:r>
                  </m:oMath>
                </a14:m>
                <a:endParaRPr lang="en-US" sz="1800"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sz="1800" b="1" i="1">
                              <a:latin typeface="Cambria Math" charset="0"/>
                            </a:rPr>
                          </m:ctrlPr>
                        </m:sSubPr>
                        <m:e>
                          <m:r>
                            <a:rPr lang="es-EC" sz="1800" b="1" i="1">
                              <a:latin typeface="Cambria Math" charset="0"/>
                            </a:rPr>
                            <m:t>𝑽</m:t>
                          </m:r>
                        </m:e>
                        <m:sub>
                          <m:r>
                            <a:rPr lang="es-EC" sz="1800" b="1" i="1">
                              <a:latin typeface="Cambria Math" charset="0"/>
                            </a:rPr>
                            <m:t>𝒖</m:t>
                          </m:r>
                        </m:sub>
                      </m:sSub>
                      <m:r>
                        <a:rPr lang="es-EC" sz="1800" b="1" i="1">
                          <a:latin typeface="Cambria Math" charset="0"/>
                        </a:rPr>
                        <m:t>=</m:t>
                      </m:r>
                      <m:sSub>
                        <m:sSubPr>
                          <m:ctrlPr>
                            <a:rPr lang="en-US" sz="1800" b="1" i="1">
                              <a:latin typeface="Cambria Math" charset="0"/>
                            </a:rPr>
                          </m:ctrlPr>
                        </m:sSubPr>
                        <m:e>
                          <m:r>
                            <a:rPr lang="es-EC" sz="1800" b="1" i="1">
                              <a:latin typeface="Cambria Math" charset="0"/>
                            </a:rPr>
                            <m:t>𝒒</m:t>
                          </m:r>
                        </m:e>
                        <m:sub>
                          <m:r>
                            <a:rPr lang="es-EC" sz="1800" b="1" i="1">
                              <a:latin typeface="Cambria Math" charset="0"/>
                            </a:rPr>
                            <m:t>𝒔</m:t>
                          </m:r>
                        </m:sub>
                      </m:sSub>
                      <m:r>
                        <a:rPr lang="es-EC" sz="1800" b="1" i="1">
                          <a:latin typeface="Cambria Math" charset="0"/>
                        </a:rPr>
                        <m:t>∗</m:t>
                      </m:r>
                      <m:d>
                        <m:dPr>
                          <m:ctrlPr>
                            <a:rPr lang="en-US" sz="1800" b="1" i="1">
                              <a:latin typeface="Cambria Math" charset="0"/>
                            </a:rPr>
                          </m:ctrlPr>
                        </m:dPr>
                        <m:e>
                          <m:sSub>
                            <m:sSubPr>
                              <m:ctrlPr>
                                <a:rPr lang="en-US" sz="1800" b="1" i="1">
                                  <a:latin typeface="Cambria Math" charset="0"/>
                                </a:rPr>
                              </m:ctrlPr>
                            </m:sSubPr>
                            <m:e>
                              <m:r>
                                <a:rPr lang="es-EC" sz="1800" b="1" i="1">
                                  <a:latin typeface="Cambria Math" charset="0"/>
                                </a:rPr>
                                <m:t>𝑳</m:t>
                              </m:r>
                            </m:e>
                            <m:sub>
                              <m:r>
                                <a:rPr lang="es-EC" sz="1800" b="1" i="1">
                                  <a:latin typeface="Cambria Math" charset="0"/>
                                </a:rPr>
                                <m:t>𝒗</m:t>
                              </m:r>
                            </m:sub>
                          </m:sSub>
                          <m:r>
                            <a:rPr lang="es-EC" sz="1800" b="1" i="1">
                              <a:latin typeface="Cambria Math" charset="0"/>
                            </a:rPr>
                            <m:t>−</m:t>
                          </m:r>
                          <m:r>
                            <a:rPr lang="es-EC" sz="1800" b="1" i="1">
                              <a:latin typeface="Cambria Math" charset="0"/>
                            </a:rPr>
                            <m:t>𝒅</m:t>
                          </m:r>
                        </m:e>
                      </m:d>
                      <m:r>
                        <a:rPr lang="es-EC" sz="1800" b="1" i="1">
                          <a:latin typeface="Cambria Math" charset="0"/>
                        </a:rPr>
                        <m:t>.</m:t>
                      </m:r>
                      <m:r>
                        <a:rPr lang="es-EC" sz="1800" b="1" i="1">
                          <a:latin typeface="Cambria Math" charset="0"/>
                        </a:rPr>
                        <m:t>𝑩</m:t>
                      </m:r>
                    </m:oMath>
                  </m:oMathPara>
                </a14:m>
                <a:endParaRPr lang="en-US" sz="1800"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sz="1800" i="1">
                              <a:latin typeface="Cambria Math" charset="0"/>
                            </a:rPr>
                          </m:ctrlPr>
                        </m:sSubPr>
                        <m:e>
                          <m:r>
                            <a:rPr lang="es-EC" sz="1800" i="1">
                              <a:latin typeface="Cambria Math" charset="0"/>
                            </a:rPr>
                            <m:t>𝑉</m:t>
                          </m:r>
                        </m:e>
                        <m:sub>
                          <m:r>
                            <a:rPr lang="es-EC" sz="1800" i="1">
                              <a:latin typeface="Cambria Math" charset="0"/>
                            </a:rPr>
                            <m:t>𝑢</m:t>
                          </m:r>
                        </m:sub>
                      </m:sSub>
                      <m:r>
                        <a:rPr lang="es-EC" sz="1800" i="1">
                          <a:latin typeface="Cambria Math" charset="0"/>
                        </a:rPr>
                        <m:t>=9.86 </m:t>
                      </m:r>
                      <m:r>
                        <a:rPr lang="es-EC" sz="1800" i="1">
                          <a:latin typeface="Cambria Math" charset="0"/>
                        </a:rPr>
                        <m:t>𝑇</m:t>
                      </m:r>
                      <m:r>
                        <a:rPr lang="es-EC" sz="1800" i="1">
                          <a:latin typeface="Cambria Math" charset="0"/>
                        </a:rPr>
                        <m:t>/</m:t>
                      </m:r>
                      <m:sSup>
                        <m:sSupPr>
                          <m:ctrlPr>
                            <a:rPr lang="en-US" sz="1800" i="1">
                              <a:latin typeface="Cambria Math" charset="0"/>
                            </a:rPr>
                          </m:ctrlPr>
                        </m:sSupPr>
                        <m:e>
                          <m:r>
                            <a:rPr lang="es-EC" sz="1800" i="1">
                              <a:latin typeface="Cambria Math" charset="0"/>
                            </a:rPr>
                            <m:t>𝑚</m:t>
                          </m:r>
                        </m:e>
                        <m:sup>
                          <m:r>
                            <a:rPr lang="es-EC" sz="1800" i="1">
                              <a:latin typeface="Cambria Math" charset="0"/>
                            </a:rPr>
                            <m:t>2</m:t>
                          </m:r>
                        </m:sup>
                      </m:sSup>
                      <m:r>
                        <a:rPr lang="es-EC" sz="1800" i="1">
                          <a:latin typeface="Cambria Math" charset="0"/>
                        </a:rPr>
                        <m:t>∗</m:t>
                      </m:r>
                      <m:d>
                        <m:dPr>
                          <m:ctrlPr>
                            <a:rPr lang="en-US" sz="1800" i="1">
                              <a:latin typeface="Cambria Math" charset="0"/>
                            </a:rPr>
                          </m:ctrlPr>
                        </m:dPr>
                        <m:e>
                          <m:r>
                            <a:rPr lang="es-EC" sz="1800" i="1">
                              <a:latin typeface="Cambria Math" charset="0"/>
                            </a:rPr>
                            <m:t>1,97 </m:t>
                          </m:r>
                          <m:r>
                            <a:rPr lang="es-EC" sz="1800" i="1">
                              <a:latin typeface="Cambria Math" charset="0"/>
                            </a:rPr>
                            <m:t>𝑚</m:t>
                          </m:r>
                          <m:r>
                            <a:rPr lang="es-EC" sz="1800" i="1">
                              <a:latin typeface="Cambria Math" charset="0"/>
                            </a:rPr>
                            <m:t>−0,33 </m:t>
                          </m:r>
                          <m:r>
                            <a:rPr lang="es-EC" sz="1800" i="1">
                              <a:latin typeface="Cambria Math" charset="0"/>
                            </a:rPr>
                            <m:t>𝑚</m:t>
                          </m:r>
                        </m:e>
                      </m:d>
                      <m:r>
                        <a:rPr lang="es-EC" sz="1800" i="1">
                          <a:latin typeface="Cambria Math" charset="0"/>
                        </a:rPr>
                        <m:t>.4.6 </m:t>
                      </m:r>
                      <m:r>
                        <a:rPr lang="es-EC" sz="1800" i="1">
                          <a:latin typeface="Cambria Math" charset="0"/>
                        </a:rPr>
                        <m:t>𝑚</m:t>
                      </m:r>
                    </m:oMath>
                  </m:oMathPara>
                </a14:m>
                <a:endParaRPr lang="en-US" sz="1800"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sz="1800" i="1">
                              <a:latin typeface="Cambria Math" charset="0"/>
                            </a:rPr>
                          </m:ctrlPr>
                        </m:sSubPr>
                        <m:e>
                          <m:r>
                            <a:rPr lang="es-EC" sz="1800" i="1">
                              <a:latin typeface="Cambria Math" charset="0"/>
                            </a:rPr>
                            <m:t>𝑉</m:t>
                          </m:r>
                        </m:e>
                        <m:sub>
                          <m:r>
                            <a:rPr lang="es-EC" sz="1800" i="1">
                              <a:latin typeface="Cambria Math" charset="0"/>
                            </a:rPr>
                            <m:t>𝑢</m:t>
                          </m:r>
                        </m:sub>
                      </m:sSub>
                      <m:r>
                        <a:rPr lang="es-EC" sz="1800" i="1">
                          <a:latin typeface="Cambria Math" charset="0"/>
                        </a:rPr>
                        <m:t>=65.75 </m:t>
                      </m:r>
                      <m:r>
                        <a:rPr lang="es-EC" sz="1800" i="1">
                          <a:latin typeface="Cambria Math" charset="0"/>
                        </a:rPr>
                        <m:t>𝑇</m:t>
                      </m:r>
                    </m:oMath>
                  </m:oMathPara>
                </a14:m>
                <a:endParaRPr lang="en-US" sz="1800" dirty="0"/>
              </a:p>
            </p:txBody>
          </p:sp>
        </mc:Choice>
        <mc:Fallback xmlns="">
          <p:sp>
            <p:nvSpPr>
              <p:cNvPr id="6" name="Content Placeholder 5"/>
              <p:cNvSpPr>
                <a:spLocks noGrp="1" noRot="1" noChangeAspect="1" noMove="1" noResize="1" noEditPoints="1" noAdjustHandles="1" noChangeArrowheads="1" noChangeShapeType="1" noTextEdit="1"/>
              </p:cNvSpPr>
              <p:nvPr>
                <p:ph sz="quarter" idx="4"/>
              </p:nvPr>
            </p:nvSpPr>
            <p:spPr>
              <a:xfrm>
                <a:off x="6522720" y="1322925"/>
                <a:ext cx="4648200" cy="1592812"/>
              </a:xfrm>
              <a:blipFill rotWithShape="0">
                <a:blip r:embed="rId2"/>
                <a:stretch>
                  <a:fillRect l="-1048" t="-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625340" y="3138383"/>
                <a:ext cx="4221480" cy="2579809"/>
              </a:xfrm>
              <a:prstGeom prst="rect">
                <a:avLst/>
              </a:prstGeom>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r>
                        <a:rPr lang="es-EC" b="1" i="1">
                          <a:latin typeface="Cambria Math" charset="0"/>
                        </a:rPr>
                        <m:t>𝒗𝒖</m:t>
                      </m:r>
                      <m:r>
                        <a:rPr lang="es-EC" b="1" i="1">
                          <a:latin typeface="Cambria Math" charset="0"/>
                        </a:rPr>
                        <m:t>=</m:t>
                      </m:r>
                      <m:f>
                        <m:fPr>
                          <m:ctrlPr>
                            <a:rPr lang="en-US" b="1" i="1">
                              <a:latin typeface="Cambria Math" charset="0"/>
                            </a:rPr>
                          </m:ctrlPr>
                        </m:fPr>
                        <m:num>
                          <m:sSub>
                            <m:sSubPr>
                              <m:ctrlPr>
                                <a:rPr lang="en-US" b="1" i="1">
                                  <a:latin typeface="Cambria Math" charset="0"/>
                                </a:rPr>
                              </m:ctrlPr>
                            </m:sSubPr>
                            <m:e>
                              <m:r>
                                <a:rPr lang="es-EC" b="1" i="1">
                                  <a:latin typeface="Cambria Math" charset="0"/>
                                </a:rPr>
                                <m:t>𝑽</m:t>
                              </m:r>
                            </m:e>
                            <m:sub>
                              <m:r>
                                <a:rPr lang="es-EC" b="1" i="1">
                                  <a:latin typeface="Cambria Math" charset="0"/>
                                </a:rPr>
                                <m:t>𝒖</m:t>
                              </m:r>
                            </m:sub>
                          </m:sSub>
                        </m:num>
                        <m:den>
                          <m:r>
                            <a:rPr lang="es-EC" b="1" i="1">
                              <a:latin typeface="Cambria Math" charset="0"/>
                            </a:rPr>
                            <m:t>∅∗</m:t>
                          </m:r>
                          <m:r>
                            <a:rPr lang="es-EC" b="1" i="1">
                              <a:latin typeface="Cambria Math" charset="0"/>
                            </a:rPr>
                            <m:t>𝑩</m:t>
                          </m:r>
                          <m:r>
                            <a:rPr lang="es-EC" b="1" i="1">
                              <a:latin typeface="Cambria Math" charset="0"/>
                            </a:rPr>
                            <m:t>∗</m:t>
                          </m:r>
                          <m:r>
                            <a:rPr lang="es-EC" b="1" i="1">
                              <a:latin typeface="Cambria Math" charset="0"/>
                            </a:rPr>
                            <m:t>𝒅</m:t>
                          </m:r>
                        </m:den>
                      </m:f>
                    </m:oMath>
                  </m:oMathPara>
                </a14:m>
                <a:endParaRPr lang="en-US" dirty="0"/>
              </a:p>
              <a:p>
                <a:pPr>
                  <a:lnSpc>
                    <a:spcPct val="150000"/>
                  </a:lnSpc>
                </a:pPr>
                <a14:m>
                  <m:oMathPara xmlns:m="http://schemas.openxmlformats.org/officeDocument/2006/math">
                    <m:oMathParaPr>
                      <m:jc m:val="centerGroup"/>
                    </m:oMathParaPr>
                    <m:oMath xmlns:m="http://schemas.openxmlformats.org/officeDocument/2006/math">
                      <m:r>
                        <a:rPr lang="es-EC" i="1">
                          <a:latin typeface="Cambria Math" charset="0"/>
                        </a:rPr>
                        <m:t>𝑣𝑢</m:t>
                      </m:r>
                      <m:r>
                        <a:rPr lang="es-EC" i="1">
                          <a:latin typeface="Cambria Math" charset="0"/>
                        </a:rPr>
                        <m:t>=</m:t>
                      </m:r>
                      <m:f>
                        <m:fPr>
                          <m:ctrlPr>
                            <a:rPr lang="en-US" i="1">
                              <a:latin typeface="Cambria Math" charset="0"/>
                            </a:rPr>
                          </m:ctrlPr>
                        </m:fPr>
                        <m:num>
                          <m:r>
                            <a:rPr lang="es-EC" i="1">
                              <a:latin typeface="Cambria Math" charset="0"/>
                            </a:rPr>
                            <m:t>65.75 </m:t>
                          </m:r>
                          <m:r>
                            <a:rPr lang="es-EC" i="1">
                              <a:latin typeface="Cambria Math" charset="0"/>
                            </a:rPr>
                            <m:t>𝑇</m:t>
                          </m:r>
                        </m:num>
                        <m:den>
                          <m:r>
                            <a:rPr lang="es-EC" i="1">
                              <a:latin typeface="Cambria Math" charset="0"/>
                            </a:rPr>
                            <m:t>0,85∗4.6 </m:t>
                          </m:r>
                          <m:r>
                            <a:rPr lang="es-EC" i="1">
                              <a:latin typeface="Cambria Math" charset="0"/>
                            </a:rPr>
                            <m:t>𝑚</m:t>
                          </m:r>
                          <m:r>
                            <a:rPr lang="es-EC" i="1">
                              <a:latin typeface="Cambria Math" charset="0"/>
                            </a:rPr>
                            <m:t>∗0,33 </m:t>
                          </m:r>
                          <m:r>
                            <a:rPr lang="es-EC" i="1">
                              <a:latin typeface="Cambria Math" charset="0"/>
                            </a:rPr>
                            <m:t>𝑚</m:t>
                          </m:r>
                        </m:den>
                      </m:f>
                    </m:oMath>
                  </m:oMathPara>
                </a14:m>
                <a:endParaRPr lang="en-US" dirty="0"/>
              </a:p>
              <a:p>
                <a:pPr>
                  <a:lnSpc>
                    <a:spcPct val="150000"/>
                  </a:lnSpc>
                </a:pPr>
                <a14:m>
                  <m:oMathPara xmlns:m="http://schemas.openxmlformats.org/officeDocument/2006/math">
                    <m:oMathParaPr>
                      <m:jc m:val="centerGroup"/>
                    </m:oMathParaPr>
                    <m:oMath xmlns:m="http://schemas.openxmlformats.org/officeDocument/2006/math">
                      <m:r>
                        <a:rPr lang="es-EC" i="1">
                          <a:latin typeface="Cambria Math" charset="0"/>
                        </a:rPr>
                        <m:t>𝑣𝑢</m:t>
                      </m:r>
                      <m:r>
                        <a:rPr lang="es-EC" i="1">
                          <a:latin typeface="Cambria Math" charset="0"/>
                        </a:rPr>
                        <m:t>=74.36 </m:t>
                      </m:r>
                      <m:r>
                        <a:rPr lang="es-EC" i="1">
                          <a:latin typeface="Cambria Math" charset="0"/>
                        </a:rPr>
                        <m:t>𝑇</m:t>
                      </m:r>
                      <m:r>
                        <a:rPr lang="es-EC" i="1">
                          <a:latin typeface="Cambria Math" charset="0"/>
                        </a:rPr>
                        <m:t>/</m:t>
                      </m:r>
                      <m:sSup>
                        <m:sSupPr>
                          <m:ctrlPr>
                            <a:rPr lang="en-US" i="1">
                              <a:latin typeface="Cambria Math" charset="0"/>
                            </a:rPr>
                          </m:ctrlPr>
                        </m:sSupPr>
                        <m:e>
                          <m:r>
                            <a:rPr lang="es-EC" i="1">
                              <a:latin typeface="Cambria Math" charset="0"/>
                            </a:rPr>
                            <m:t>𝑚</m:t>
                          </m:r>
                        </m:e>
                        <m:sup>
                          <m:r>
                            <a:rPr lang="es-EC" i="1">
                              <a:latin typeface="Cambria Math" charset="0"/>
                            </a:rPr>
                            <m:t>2</m:t>
                          </m:r>
                        </m:sup>
                      </m:sSup>
                    </m:oMath>
                  </m:oMathPara>
                </a14:m>
                <a:endParaRPr lang="en-US" dirty="0"/>
              </a:p>
              <a:p>
                <a:pPr>
                  <a:lnSpc>
                    <a:spcPct val="150000"/>
                  </a:lnSpc>
                </a:pPr>
                <a14:m>
                  <m:oMathPara xmlns:m="http://schemas.openxmlformats.org/officeDocument/2006/math">
                    <m:oMathParaPr>
                      <m:jc m:val="centerGroup"/>
                    </m:oMathParaPr>
                    <m:oMath xmlns:m="http://schemas.openxmlformats.org/officeDocument/2006/math">
                      <m:r>
                        <a:rPr lang="es-EC" i="1">
                          <a:latin typeface="Cambria Math" charset="0"/>
                        </a:rPr>
                        <m:t>𝑣𝑢</m:t>
                      </m:r>
                      <m:r>
                        <a:rPr lang="es-EC" i="1">
                          <a:latin typeface="Cambria Math" charset="0"/>
                        </a:rPr>
                        <m:t>=7.36 </m:t>
                      </m:r>
                      <m:r>
                        <a:rPr lang="es-EC" i="1">
                          <a:latin typeface="Cambria Math" charset="0"/>
                        </a:rPr>
                        <m:t>𝑘𝑔</m:t>
                      </m:r>
                      <m:r>
                        <a:rPr lang="es-EC" i="1">
                          <a:latin typeface="Cambria Math" charset="0"/>
                        </a:rPr>
                        <m:t>/</m:t>
                      </m:r>
                      <m:sSup>
                        <m:sSupPr>
                          <m:ctrlPr>
                            <a:rPr lang="en-US" i="1">
                              <a:latin typeface="Cambria Math" charset="0"/>
                            </a:rPr>
                          </m:ctrlPr>
                        </m:sSupPr>
                        <m:e>
                          <m:r>
                            <a:rPr lang="es-EC" i="1">
                              <a:latin typeface="Cambria Math" charset="0"/>
                            </a:rPr>
                            <m:t>𝑐𝑚</m:t>
                          </m:r>
                        </m:e>
                        <m:sup>
                          <m:r>
                            <a:rPr lang="es-EC" i="1">
                              <a:latin typeface="Cambria Math" charset="0"/>
                            </a:rPr>
                            <m:t>2</m:t>
                          </m:r>
                        </m:sup>
                      </m:sSup>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4625340" y="3138383"/>
                <a:ext cx="4221480" cy="2579809"/>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040386" y="3278806"/>
                <a:ext cx="4376455" cy="2242730"/>
              </a:xfrm>
              <a:prstGeom prst="rect">
                <a:avLst/>
              </a:prstGeom>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r>
                        <a:rPr lang="es-EC" b="1" i="1" smtClean="0">
                          <a:latin typeface="Cambria Math" charset="0"/>
                        </a:rPr>
                        <m:t>𝒗𝒑</m:t>
                      </m:r>
                      <m:r>
                        <a:rPr lang="es-EC" b="1" i="1" smtClean="0">
                          <a:latin typeface="Cambria Math" charset="0"/>
                        </a:rPr>
                        <m:t>=</m:t>
                      </m:r>
                      <m:r>
                        <a:rPr lang="es-EC" b="1" i="1" smtClean="0">
                          <a:latin typeface="Cambria Math" charset="0"/>
                        </a:rPr>
                        <m:t>𝟎</m:t>
                      </m:r>
                      <m:r>
                        <a:rPr lang="en-US" b="1" i="1" smtClean="0">
                          <a:latin typeface="Cambria Math" charset="0"/>
                        </a:rPr>
                        <m:t>.</m:t>
                      </m:r>
                      <m:r>
                        <a:rPr lang="es-EC" b="1" i="1" smtClean="0">
                          <a:latin typeface="Cambria Math" charset="0"/>
                        </a:rPr>
                        <m:t>𝟓𝟑</m:t>
                      </m:r>
                      <m:rad>
                        <m:radPr>
                          <m:degHide m:val="on"/>
                          <m:ctrlPr>
                            <a:rPr lang="en-US" b="1" i="1">
                              <a:latin typeface="Cambria Math" charset="0"/>
                            </a:rPr>
                          </m:ctrlPr>
                        </m:radPr>
                        <m:deg/>
                        <m:e>
                          <m:sSup>
                            <m:sSupPr>
                              <m:ctrlPr>
                                <a:rPr lang="en-US" b="1" i="1">
                                  <a:latin typeface="Cambria Math" charset="0"/>
                                </a:rPr>
                              </m:ctrlPr>
                            </m:sSupPr>
                            <m:e>
                              <m:r>
                                <a:rPr lang="es-EC" b="1" i="1">
                                  <a:latin typeface="Cambria Math" charset="0"/>
                                </a:rPr>
                                <m:t>𝒇</m:t>
                              </m:r>
                            </m:e>
                            <m:sup>
                              <m:r>
                                <a:rPr lang="es-EC" b="1" i="1">
                                  <a:latin typeface="Cambria Math" charset="0"/>
                                </a:rPr>
                                <m:t>′</m:t>
                              </m:r>
                            </m:sup>
                          </m:sSup>
                          <m:r>
                            <a:rPr lang="es-EC" b="1" i="1">
                              <a:latin typeface="Cambria Math" charset="0"/>
                            </a:rPr>
                            <m:t>𝒄</m:t>
                          </m:r>
                        </m:e>
                      </m:rad>
                    </m:oMath>
                  </m:oMathPara>
                </a14:m>
                <a:endParaRPr lang="en-US" dirty="0"/>
              </a:p>
              <a:p>
                <a:pPr>
                  <a:lnSpc>
                    <a:spcPct val="150000"/>
                  </a:lnSpc>
                </a:pPr>
                <a14:m>
                  <m:oMathPara xmlns:m="http://schemas.openxmlformats.org/officeDocument/2006/math">
                    <m:oMathParaPr>
                      <m:jc m:val="centerGroup"/>
                    </m:oMathParaPr>
                    <m:oMath xmlns:m="http://schemas.openxmlformats.org/officeDocument/2006/math">
                      <m:r>
                        <a:rPr lang="es-EC" i="1">
                          <a:latin typeface="Cambria Math" charset="0"/>
                        </a:rPr>
                        <m:t>𝑣𝑝</m:t>
                      </m:r>
                      <m:r>
                        <a:rPr lang="es-EC" i="1">
                          <a:latin typeface="Cambria Math" charset="0"/>
                        </a:rPr>
                        <m:t>=0.53</m:t>
                      </m:r>
                      <m:rad>
                        <m:radPr>
                          <m:degHide m:val="on"/>
                          <m:ctrlPr>
                            <a:rPr lang="en-US" i="1">
                              <a:latin typeface="Cambria Math" charset="0"/>
                            </a:rPr>
                          </m:ctrlPr>
                        </m:radPr>
                        <m:deg/>
                        <m:e>
                          <m:r>
                            <a:rPr lang="es-EC" i="1">
                              <a:latin typeface="Cambria Math" charset="0"/>
                            </a:rPr>
                            <m:t>210</m:t>
                          </m:r>
                        </m:e>
                      </m:rad>
                    </m:oMath>
                  </m:oMathPara>
                </a14:m>
                <a:endParaRPr lang="en-US" dirty="0"/>
              </a:p>
              <a:p>
                <a:pPr>
                  <a:lnSpc>
                    <a:spcPct val="150000"/>
                  </a:lnSpc>
                </a:pPr>
                <a14:m>
                  <m:oMathPara xmlns:m="http://schemas.openxmlformats.org/officeDocument/2006/math">
                    <m:oMathParaPr>
                      <m:jc m:val="centerGroup"/>
                    </m:oMathParaPr>
                    <m:oMath xmlns:m="http://schemas.openxmlformats.org/officeDocument/2006/math">
                      <m:r>
                        <a:rPr lang="es-EC" i="1">
                          <a:latin typeface="Cambria Math" charset="0"/>
                        </a:rPr>
                        <m:t>𝑣𝑝</m:t>
                      </m:r>
                      <m:r>
                        <a:rPr lang="es-EC" i="1">
                          <a:latin typeface="Cambria Math" charset="0"/>
                        </a:rPr>
                        <m:t>=7.68 </m:t>
                      </m:r>
                      <m:r>
                        <a:rPr lang="es-EC" i="1">
                          <a:latin typeface="Cambria Math" charset="0"/>
                        </a:rPr>
                        <m:t>𝑘𝑔</m:t>
                      </m:r>
                      <m:r>
                        <a:rPr lang="es-EC" i="1">
                          <a:latin typeface="Cambria Math" charset="0"/>
                        </a:rPr>
                        <m:t>/</m:t>
                      </m:r>
                      <m:sSup>
                        <m:sSupPr>
                          <m:ctrlPr>
                            <a:rPr lang="en-US" i="1">
                              <a:latin typeface="Cambria Math" charset="0"/>
                            </a:rPr>
                          </m:ctrlPr>
                        </m:sSupPr>
                        <m:e>
                          <m:r>
                            <a:rPr lang="es-EC" i="1">
                              <a:latin typeface="Cambria Math" charset="0"/>
                            </a:rPr>
                            <m:t>𝑐𝑚</m:t>
                          </m:r>
                        </m:e>
                        <m:sup>
                          <m:r>
                            <a:rPr lang="es-EC" i="1">
                              <a:latin typeface="Cambria Math" charset="0"/>
                            </a:rPr>
                            <m:t>2</m:t>
                          </m:r>
                        </m:sup>
                      </m:sSup>
                    </m:oMath>
                  </m:oMathPara>
                </a14:m>
                <a:endParaRPr lang="en-US" dirty="0"/>
              </a:p>
              <a:p>
                <a:pPr algn="ctr">
                  <a:lnSpc>
                    <a:spcPct val="150000"/>
                  </a:lnSpc>
                </a:pPr>
                <a14:m>
                  <m:oMath xmlns:m="http://schemas.openxmlformats.org/officeDocument/2006/math">
                    <m:r>
                      <a:rPr lang="es-EC" b="1" i="1">
                        <a:latin typeface="Cambria Math" charset="0"/>
                      </a:rPr>
                      <m:t>𝒗𝒄</m:t>
                    </m:r>
                    <m:r>
                      <a:rPr lang="es-EC" b="1" i="1">
                        <a:latin typeface="Cambria Math" charset="0"/>
                      </a:rPr>
                      <m:t>&lt;</m:t>
                    </m:r>
                    <m:r>
                      <a:rPr lang="es-EC" b="1" i="1">
                        <a:latin typeface="Cambria Math" charset="0"/>
                      </a:rPr>
                      <m:t>𝒗𝒑</m:t>
                    </m:r>
                  </m:oMath>
                </a14:m>
                <a:r>
                  <a:rPr lang="es-EC" b="1" dirty="0"/>
                  <a:t>	Ok</a:t>
                </a:r>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8040386" y="3278806"/>
                <a:ext cx="4376455" cy="2242730"/>
              </a:xfrm>
              <a:prstGeom prst="rect">
                <a:avLst/>
              </a:prstGeom>
              <a:blipFill rotWithShape="0">
                <a:blip r:embed="rId4"/>
                <a:stretch>
                  <a:fillRect b="-1359"/>
                </a:stretch>
              </a:blipFill>
            </p:spPr>
            <p:txBody>
              <a:bodyPr/>
              <a:lstStyle/>
              <a:p>
                <a:r>
                  <a:rPr lang="en-US">
                    <a:noFill/>
                  </a:rPr>
                  <a:t> </a:t>
                </a:r>
              </a:p>
            </p:txBody>
          </p:sp>
        </mc:Fallback>
      </mc:AlternateContent>
      <p:sp>
        <p:nvSpPr>
          <p:cNvPr id="10" name="Rectangle 9"/>
          <p:cNvSpPr/>
          <p:nvPr/>
        </p:nvSpPr>
        <p:spPr>
          <a:xfrm>
            <a:off x="9484428" y="4697844"/>
            <a:ext cx="1488369" cy="56388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 name="Imagen 103"/>
          <p:cNvPicPr>
            <a:picLocks noGrp="1"/>
          </p:cNvPicPr>
          <p:nvPr>
            <p:ph sz="half" idx="2"/>
          </p:nvPr>
        </p:nvPicPr>
        <p:blipFill>
          <a:blip r:embed="rId5"/>
          <a:stretch>
            <a:fillRect/>
          </a:stretch>
        </p:blipFill>
        <p:spPr>
          <a:xfrm>
            <a:off x="1081173" y="2352276"/>
            <a:ext cx="3630667" cy="3684588"/>
          </a:xfrm>
          <a:prstGeom prst="rect">
            <a:avLst/>
          </a:prstGeom>
        </p:spPr>
      </p:pic>
      <p:sp>
        <p:nvSpPr>
          <p:cNvPr id="13"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7071525" y="6190611"/>
            <a:ext cx="1571230" cy="68311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6. RESTAURACIÓN  (MUROS DE CORTE)</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6"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7"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8"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9"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20"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156</a:t>
            </a:r>
            <a:endParaRPr lang="es-ES" sz="2400" dirty="0">
              <a:ln>
                <a:solidFill>
                  <a:schemeClr val="tx1"/>
                </a:solidFill>
              </a:ln>
            </a:endParaRPr>
          </a:p>
        </p:txBody>
      </p:sp>
    </p:spTree>
    <p:extLst>
      <p:ext uri="{BB962C8B-B14F-4D97-AF65-F5344CB8AC3E}">
        <p14:creationId xmlns:p14="http://schemas.microsoft.com/office/powerpoint/2010/main" val="55777320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33109" y="343138"/>
            <a:ext cx="5157787" cy="823912"/>
          </a:xfrm>
        </p:spPr>
        <p:txBody>
          <a:bodyPr anchor="ctr">
            <a:normAutofit/>
          </a:bodyPr>
          <a:lstStyle/>
          <a:p>
            <a:pPr marL="0" lvl="4">
              <a:spcBef>
                <a:spcPts val="1000"/>
              </a:spcBef>
            </a:pPr>
            <a:r>
              <a:rPr lang="es-ES_tradnl" sz="3200" dirty="0" smtClean="0"/>
              <a:t>Diseño a flexión</a:t>
            </a:r>
            <a:endParaRPr lang="es-ES_tradnl" sz="3200" dirty="0"/>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636060" y="1273730"/>
                <a:ext cx="3444484" cy="2048590"/>
              </a:xfrm>
            </p:spPr>
            <p:txBody>
              <a:bodyPr>
                <a:normAutofit fontScale="92500"/>
              </a:bodyPr>
              <a:lstStyle/>
              <a:p>
                <a:pPr marL="0" indent="0">
                  <a:lnSpc>
                    <a:spcPct val="150000"/>
                  </a:lnSpc>
                  <a:buNone/>
                </a:pPr>
                <a14:m>
                  <m:oMathPara xmlns:m="http://schemas.openxmlformats.org/officeDocument/2006/math">
                    <m:oMathParaPr>
                      <m:jc m:val="centerGroup"/>
                    </m:oMathParaPr>
                    <m:oMath xmlns:m="http://schemas.openxmlformats.org/officeDocument/2006/math">
                      <m:r>
                        <a:rPr lang="es-EC" sz="1600" b="1" i="1" smtClean="0">
                          <a:latin typeface="Cambria Math" charset="0"/>
                        </a:rPr>
                        <m:t>𝑴𝒖</m:t>
                      </m:r>
                      <m:r>
                        <a:rPr lang="es-EC" sz="1600" b="1" i="1" smtClean="0">
                          <a:latin typeface="Cambria Math" charset="0"/>
                        </a:rPr>
                        <m:t>= </m:t>
                      </m:r>
                      <m:sSub>
                        <m:sSubPr>
                          <m:ctrlPr>
                            <a:rPr lang="en-US" sz="1600" b="1" i="1">
                              <a:latin typeface="Cambria Math" charset="0"/>
                            </a:rPr>
                          </m:ctrlPr>
                        </m:sSubPr>
                        <m:e>
                          <m:r>
                            <a:rPr lang="es-EC" sz="1600" b="1" i="1">
                              <a:latin typeface="Cambria Math" charset="0"/>
                            </a:rPr>
                            <m:t>𝒒</m:t>
                          </m:r>
                        </m:e>
                        <m:sub>
                          <m:r>
                            <a:rPr lang="es-EC" sz="1600" b="1" i="1">
                              <a:latin typeface="Cambria Math" charset="0"/>
                            </a:rPr>
                            <m:t>𝒔</m:t>
                          </m:r>
                        </m:sub>
                      </m:sSub>
                      <m:r>
                        <a:rPr lang="es-EC" sz="1600" b="1" i="1">
                          <a:latin typeface="Cambria Math" charset="0"/>
                        </a:rPr>
                        <m:t>∗</m:t>
                      </m:r>
                      <m:f>
                        <m:fPr>
                          <m:ctrlPr>
                            <a:rPr lang="en-US" sz="1600" b="1" i="1">
                              <a:latin typeface="Cambria Math" charset="0"/>
                            </a:rPr>
                          </m:ctrlPr>
                        </m:fPr>
                        <m:num>
                          <m:sSup>
                            <m:sSupPr>
                              <m:ctrlPr>
                                <a:rPr lang="en-US" sz="1600" b="1" i="1">
                                  <a:latin typeface="Cambria Math" charset="0"/>
                                </a:rPr>
                              </m:ctrlPr>
                            </m:sSupPr>
                            <m:e>
                              <m:sSub>
                                <m:sSubPr>
                                  <m:ctrlPr>
                                    <a:rPr lang="en-US" sz="1600" b="1" i="1">
                                      <a:latin typeface="Cambria Math" charset="0"/>
                                    </a:rPr>
                                  </m:ctrlPr>
                                </m:sSubPr>
                                <m:e>
                                  <m:r>
                                    <a:rPr lang="es-EC" sz="1600" b="1" i="1">
                                      <a:latin typeface="Cambria Math" charset="0"/>
                                    </a:rPr>
                                    <m:t>𝑳</m:t>
                                  </m:r>
                                </m:e>
                                <m:sub>
                                  <m:r>
                                    <a:rPr lang="es-EC" sz="1600" b="1" i="1">
                                      <a:latin typeface="Cambria Math" charset="0"/>
                                    </a:rPr>
                                    <m:t>𝒗</m:t>
                                  </m:r>
                                </m:sub>
                              </m:sSub>
                            </m:e>
                            <m:sup>
                              <m:r>
                                <a:rPr lang="es-EC" sz="1600" b="1" i="1">
                                  <a:latin typeface="Cambria Math" charset="0"/>
                                </a:rPr>
                                <m:t>𝟐</m:t>
                              </m:r>
                            </m:sup>
                          </m:sSup>
                        </m:num>
                        <m:den>
                          <m:r>
                            <a:rPr lang="es-EC" sz="1600" b="1" i="1">
                              <a:latin typeface="Cambria Math" charset="0"/>
                            </a:rPr>
                            <m:t>𝟐</m:t>
                          </m:r>
                        </m:den>
                      </m:f>
                      <m:r>
                        <a:rPr lang="es-EC" sz="1600" b="1" i="1">
                          <a:latin typeface="Cambria Math" charset="0"/>
                        </a:rPr>
                        <m:t>∗</m:t>
                      </m:r>
                      <m:r>
                        <a:rPr lang="es-EC" sz="1600" b="1" i="1">
                          <a:latin typeface="Cambria Math" charset="0"/>
                        </a:rPr>
                        <m:t>𝑩</m:t>
                      </m:r>
                    </m:oMath>
                  </m:oMathPara>
                </a14:m>
                <a:endParaRPr lang="en-US" sz="1600" dirty="0"/>
              </a:p>
              <a:p>
                <a:pPr marL="0" indent="0">
                  <a:lnSpc>
                    <a:spcPct val="150000"/>
                  </a:lnSpc>
                  <a:buNone/>
                </a:pPr>
                <a14:m>
                  <m:oMathPara xmlns:m="http://schemas.openxmlformats.org/officeDocument/2006/math">
                    <m:oMathParaPr>
                      <m:jc m:val="centerGroup"/>
                    </m:oMathParaPr>
                    <m:oMath xmlns:m="http://schemas.openxmlformats.org/officeDocument/2006/math">
                      <m:r>
                        <a:rPr lang="es-EC" sz="1800" i="1">
                          <a:latin typeface="Cambria Math" charset="0"/>
                        </a:rPr>
                        <m:t>𝑀𝑢</m:t>
                      </m:r>
                      <m:r>
                        <a:rPr lang="es-EC" sz="1800" i="1">
                          <a:latin typeface="Cambria Math" charset="0"/>
                        </a:rPr>
                        <m:t>=9.86</m:t>
                      </m:r>
                      <m:f>
                        <m:fPr>
                          <m:ctrlPr>
                            <a:rPr lang="en-US" sz="1800" i="1">
                              <a:latin typeface="Cambria Math" charset="0"/>
                            </a:rPr>
                          </m:ctrlPr>
                        </m:fPr>
                        <m:num>
                          <m:r>
                            <a:rPr lang="es-EC" sz="1800" i="1">
                              <a:latin typeface="Cambria Math" charset="0"/>
                            </a:rPr>
                            <m:t>𝑇</m:t>
                          </m:r>
                        </m:num>
                        <m:den>
                          <m:sSup>
                            <m:sSupPr>
                              <m:ctrlPr>
                                <a:rPr lang="en-US" sz="1800" i="1">
                                  <a:latin typeface="Cambria Math" charset="0"/>
                                </a:rPr>
                              </m:ctrlPr>
                            </m:sSupPr>
                            <m:e>
                              <m:r>
                                <a:rPr lang="es-EC" sz="1800" i="1">
                                  <a:latin typeface="Cambria Math" charset="0"/>
                                </a:rPr>
                                <m:t>𝑚</m:t>
                              </m:r>
                            </m:e>
                            <m:sup>
                              <m:r>
                                <a:rPr lang="es-EC" sz="1800" i="1">
                                  <a:latin typeface="Cambria Math" charset="0"/>
                                </a:rPr>
                                <m:t>2</m:t>
                              </m:r>
                            </m:sup>
                          </m:sSup>
                        </m:den>
                      </m:f>
                      <m:r>
                        <a:rPr lang="es-EC" sz="1800" i="1">
                          <a:latin typeface="Cambria Math" charset="0"/>
                        </a:rPr>
                        <m:t>∗</m:t>
                      </m:r>
                      <m:f>
                        <m:fPr>
                          <m:ctrlPr>
                            <a:rPr lang="en-US" sz="1800" i="1">
                              <a:latin typeface="Cambria Math" charset="0"/>
                            </a:rPr>
                          </m:ctrlPr>
                        </m:fPr>
                        <m:num>
                          <m:sSup>
                            <m:sSupPr>
                              <m:ctrlPr>
                                <a:rPr lang="en-US" sz="1800" i="1">
                                  <a:latin typeface="Cambria Math" charset="0"/>
                                </a:rPr>
                              </m:ctrlPr>
                            </m:sSupPr>
                            <m:e>
                              <m:r>
                                <a:rPr lang="es-EC" sz="1800" i="1">
                                  <a:latin typeface="Cambria Math" charset="0"/>
                                </a:rPr>
                                <m:t>1.97</m:t>
                              </m:r>
                            </m:e>
                            <m:sup>
                              <m:r>
                                <a:rPr lang="es-EC" sz="1800" i="1">
                                  <a:latin typeface="Cambria Math" charset="0"/>
                                </a:rPr>
                                <m:t>2</m:t>
                              </m:r>
                            </m:sup>
                          </m:sSup>
                          <m:r>
                            <a:rPr lang="es-EC" sz="1800" i="1">
                              <a:latin typeface="Cambria Math" charset="0"/>
                            </a:rPr>
                            <m:t> </m:t>
                          </m:r>
                          <m:sSup>
                            <m:sSupPr>
                              <m:ctrlPr>
                                <a:rPr lang="en-US" sz="1800" i="1">
                                  <a:latin typeface="Cambria Math" charset="0"/>
                                </a:rPr>
                              </m:ctrlPr>
                            </m:sSupPr>
                            <m:e>
                              <m:r>
                                <a:rPr lang="es-EC" sz="1800" i="1">
                                  <a:latin typeface="Cambria Math" charset="0"/>
                                </a:rPr>
                                <m:t>𝑚</m:t>
                              </m:r>
                            </m:e>
                            <m:sup>
                              <m:r>
                                <a:rPr lang="es-EC" sz="1800" i="1">
                                  <a:latin typeface="Cambria Math" charset="0"/>
                                </a:rPr>
                                <m:t>2</m:t>
                              </m:r>
                            </m:sup>
                          </m:sSup>
                        </m:num>
                        <m:den>
                          <m:r>
                            <a:rPr lang="es-EC" sz="1800" i="1">
                              <a:latin typeface="Cambria Math" charset="0"/>
                            </a:rPr>
                            <m:t>2</m:t>
                          </m:r>
                        </m:den>
                      </m:f>
                      <m:r>
                        <a:rPr lang="es-EC" sz="1800" i="1">
                          <a:latin typeface="Cambria Math" charset="0"/>
                        </a:rPr>
                        <m:t>∗4.6 </m:t>
                      </m:r>
                      <m:r>
                        <a:rPr lang="es-EC" sz="1800" i="1">
                          <a:latin typeface="Cambria Math" charset="0"/>
                        </a:rPr>
                        <m:t>𝑚</m:t>
                      </m:r>
                    </m:oMath>
                  </m:oMathPara>
                </a14:m>
                <a:endParaRPr lang="en-US" sz="1800" dirty="0"/>
              </a:p>
              <a:p>
                <a:pPr marL="0" indent="0">
                  <a:lnSpc>
                    <a:spcPct val="150000"/>
                  </a:lnSpc>
                  <a:buNone/>
                </a:pPr>
                <a14:m>
                  <m:oMathPara xmlns:m="http://schemas.openxmlformats.org/officeDocument/2006/math">
                    <m:oMathParaPr>
                      <m:jc m:val="centerGroup"/>
                    </m:oMathParaPr>
                    <m:oMath xmlns:m="http://schemas.openxmlformats.org/officeDocument/2006/math">
                      <m:r>
                        <a:rPr lang="es-EC" sz="1800" i="1">
                          <a:latin typeface="Cambria Math" charset="0"/>
                        </a:rPr>
                        <m:t>𝑀𝑢</m:t>
                      </m:r>
                      <m:r>
                        <a:rPr lang="es-EC" sz="1800" i="1">
                          <a:latin typeface="Cambria Math" charset="0"/>
                        </a:rPr>
                        <m:t>=87.99 </m:t>
                      </m:r>
                      <m:r>
                        <a:rPr lang="es-EC" sz="1800" i="1">
                          <a:latin typeface="Cambria Math" charset="0"/>
                        </a:rPr>
                        <m:t>𝑇</m:t>
                      </m:r>
                      <m:r>
                        <a:rPr lang="es-EC" sz="1800" i="1">
                          <a:latin typeface="Cambria Math" charset="0"/>
                        </a:rPr>
                        <m:t>−</m:t>
                      </m:r>
                      <m:r>
                        <a:rPr lang="es-EC" sz="1800" i="1">
                          <a:latin typeface="Cambria Math" charset="0"/>
                        </a:rPr>
                        <m:t>𝑚</m:t>
                      </m:r>
                    </m:oMath>
                  </m:oMathPara>
                </a14:m>
                <a:endParaRPr lang="en-US" sz="1800" dirty="0"/>
              </a:p>
              <a:p>
                <a:pPr marL="0" indent="0">
                  <a:lnSpc>
                    <a:spcPct val="150000"/>
                  </a:lnSpc>
                  <a:buNone/>
                </a:pPr>
                <a:endParaRPr lang="en-US" sz="1600" dirty="0"/>
              </a:p>
              <a:p>
                <a:pPr marL="0" indent="0">
                  <a:lnSpc>
                    <a:spcPct val="150000"/>
                  </a:lnSpc>
                  <a:buNone/>
                </a:pPr>
                <a:endParaRPr lang="en-US" sz="1600"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636060" y="1273730"/>
                <a:ext cx="3444484" cy="2048590"/>
              </a:xfr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23204" y="3368038"/>
                <a:ext cx="6849420" cy="2724977"/>
              </a:xfrm>
              <a:prstGeom prst="rect">
                <a:avLst/>
              </a:prstGeom>
            </p:spPr>
            <p:txBody>
              <a:bodyPr wrap="square" anchor="t">
                <a:spAutoFit/>
              </a:bodyPr>
              <a:lstStyle/>
              <a:p>
                <a:pPr>
                  <a:lnSpc>
                    <a:spcPct val="150000"/>
                  </a:lnSpc>
                </a:pPr>
                <a14:m>
                  <m:oMathPara xmlns:m="http://schemas.openxmlformats.org/officeDocument/2006/math">
                    <m:oMathParaPr>
                      <m:jc m:val="centerGroup"/>
                    </m:oMathParaPr>
                    <m:oMath xmlns:m="http://schemas.openxmlformats.org/officeDocument/2006/math">
                      <m:r>
                        <a:rPr lang="es-EC" sz="1400" b="1" i="1">
                          <a:latin typeface="Cambria Math" charset="0"/>
                        </a:rPr>
                        <m:t>𝝆</m:t>
                      </m:r>
                      <m:r>
                        <a:rPr lang="es-EC" sz="1400" b="1" i="1">
                          <a:latin typeface="Cambria Math" charset="0"/>
                        </a:rPr>
                        <m:t>=</m:t>
                      </m:r>
                      <m:r>
                        <a:rPr lang="es-EC" sz="1400" b="1" i="1">
                          <a:latin typeface="Cambria Math" charset="0"/>
                        </a:rPr>
                        <m:t>𝟎</m:t>
                      </m:r>
                      <m:r>
                        <a:rPr lang="es-EC" sz="1400" b="1" i="1">
                          <a:latin typeface="Cambria Math" charset="0"/>
                        </a:rPr>
                        <m:t>,</m:t>
                      </m:r>
                      <m:r>
                        <a:rPr lang="es-EC" sz="1400" b="1" i="1">
                          <a:latin typeface="Cambria Math" charset="0"/>
                        </a:rPr>
                        <m:t>𝟖𝟓</m:t>
                      </m:r>
                      <m:f>
                        <m:fPr>
                          <m:ctrlPr>
                            <a:rPr lang="en-US" sz="1400" b="1" i="1">
                              <a:latin typeface="Cambria Math" charset="0"/>
                            </a:rPr>
                          </m:ctrlPr>
                        </m:fPr>
                        <m:num>
                          <m:sSub>
                            <m:sSubPr>
                              <m:ctrlPr>
                                <a:rPr lang="en-US" sz="1400" b="1" i="1">
                                  <a:latin typeface="Cambria Math" charset="0"/>
                                </a:rPr>
                              </m:ctrlPr>
                            </m:sSubPr>
                            <m:e>
                              <m:r>
                                <a:rPr lang="es-EC" sz="1400" b="1" i="1">
                                  <a:latin typeface="Cambria Math" charset="0"/>
                                </a:rPr>
                                <m:t>𝒇</m:t>
                              </m:r>
                              <m:r>
                                <a:rPr lang="es-EC" sz="1400" b="1" i="1">
                                  <a:latin typeface="Cambria Math" charset="0"/>
                                </a:rPr>
                                <m:t>′</m:t>
                              </m:r>
                            </m:e>
                            <m:sub>
                              <m:r>
                                <a:rPr lang="es-EC" sz="1400" b="1" i="1">
                                  <a:latin typeface="Cambria Math" charset="0"/>
                                </a:rPr>
                                <m:t>𝒄</m:t>
                              </m:r>
                            </m:sub>
                          </m:sSub>
                        </m:num>
                        <m:den>
                          <m:sSub>
                            <m:sSubPr>
                              <m:ctrlPr>
                                <a:rPr lang="en-US" sz="1400" b="1" i="1">
                                  <a:latin typeface="Cambria Math" charset="0"/>
                                </a:rPr>
                              </m:ctrlPr>
                            </m:sSubPr>
                            <m:e>
                              <m:r>
                                <a:rPr lang="es-EC" sz="1400" b="1" i="1">
                                  <a:latin typeface="Cambria Math" charset="0"/>
                                </a:rPr>
                                <m:t>𝒇</m:t>
                              </m:r>
                            </m:e>
                            <m:sub>
                              <m:r>
                                <a:rPr lang="es-EC" sz="1400" b="1" i="1">
                                  <a:latin typeface="Cambria Math" charset="0"/>
                                </a:rPr>
                                <m:t>𝒚</m:t>
                              </m:r>
                            </m:sub>
                          </m:sSub>
                        </m:den>
                      </m:f>
                      <m:d>
                        <m:dPr>
                          <m:ctrlPr>
                            <a:rPr lang="en-US" sz="1400" b="1" i="1">
                              <a:latin typeface="Cambria Math" charset="0"/>
                            </a:rPr>
                          </m:ctrlPr>
                        </m:dPr>
                        <m:e>
                          <m:r>
                            <a:rPr lang="es-EC" sz="1400" b="1" i="1">
                              <a:latin typeface="Cambria Math" charset="0"/>
                            </a:rPr>
                            <m:t>𝟏</m:t>
                          </m:r>
                          <m:r>
                            <a:rPr lang="es-EC" sz="1400" b="1" i="1">
                              <a:latin typeface="Cambria Math" charset="0"/>
                            </a:rPr>
                            <m:t>−</m:t>
                          </m:r>
                          <m:rad>
                            <m:radPr>
                              <m:degHide m:val="on"/>
                              <m:ctrlPr>
                                <a:rPr lang="en-US" sz="1400" b="1" i="1">
                                  <a:latin typeface="Cambria Math" charset="0"/>
                                </a:rPr>
                              </m:ctrlPr>
                            </m:radPr>
                            <m:deg/>
                            <m:e>
                              <m:r>
                                <a:rPr lang="es-EC" sz="1400" b="1" i="1">
                                  <a:latin typeface="Cambria Math" charset="0"/>
                                </a:rPr>
                                <m:t>𝟏</m:t>
                              </m:r>
                              <m:r>
                                <a:rPr lang="es-EC" sz="1400" b="1" i="1">
                                  <a:latin typeface="Cambria Math" charset="0"/>
                                </a:rPr>
                                <m:t>−</m:t>
                              </m:r>
                              <m:f>
                                <m:fPr>
                                  <m:ctrlPr>
                                    <a:rPr lang="en-US" sz="1400" b="1" i="1">
                                      <a:latin typeface="Cambria Math" charset="0"/>
                                    </a:rPr>
                                  </m:ctrlPr>
                                </m:fPr>
                                <m:num>
                                  <m:r>
                                    <a:rPr lang="es-EC" sz="1400" b="1" i="1">
                                      <a:latin typeface="Cambria Math" charset="0"/>
                                    </a:rPr>
                                    <m:t>𝟐</m:t>
                                  </m:r>
                                  <m:r>
                                    <a:rPr lang="es-EC" sz="1400" b="1" i="1">
                                      <a:latin typeface="Cambria Math" charset="0"/>
                                    </a:rPr>
                                    <m:t>.</m:t>
                                  </m:r>
                                  <m:sSub>
                                    <m:sSubPr>
                                      <m:ctrlPr>
                                        <a:rPr lang="en-US" sz="1400" b="1" i="1">
                                          <a:latin typeface="Cambria Math" charset="0"/>
                                        </a:rPr>
                                      </m:ctrlPr>
                                    </m:sSubPr>
                                    <m:e>
                                      <m:r>
                                        <a:rPr lang="es-EC" sz="1400" b="1" i="1">
                                          <a:latin typeface="Cambria Math" charset="0"/>
                                        </a:rPr>
                                        <m:t>𝑴</m:t>
                                      </m:r>
                                    </m:e>
                                    <m:sub>
                                      <m:r>
                                        <a:rPr lang="es-EC" sz="1400" b="1" i="1">
                                          <a:latin typeface="Cambria Math" charset="0"/>
                                        </a:rPr>
                                        <m:t>𝒖</m:t>
                                      </m:r>
                                    </m:sub>
                                  </m:sSub>
                                </m:num>
                                <m:den>
                                  <m:r>
                                    <a:rPr lang="es-EC" sz="1400" b="1" i="1">
                                      <a:latin typeface="Cambria Math" charset="0"/>
                                    </a:rPr>
                                    <m:t>𝟎</m:t>
                                  </m:r>
                                  <m:r>
                                    <a:rPr lang="es-EC" sz="1400" b="1" i="1">
                                      <a:latin typeface="Cambria Math" charset="0"/>
                                    </a:rPr>
                                    <m:t>,</m:t>
                                  </m:r>
                                  <m:r>
                                    <a:rPr lang="es-EC" sz="1400" b="1" i="1">
                                      <a:latin typeface="Cambria Math" charset="0"/>
                                    </a:rPr>
                                    <m:t>𝟖𝟓</m:t>
                                  </m:r>
                                  <m:r>
                                    <a:rPr lang="es-EC" sz="1400" b="1" i="1">
                                      <a:latin typeface="Cambria Math" charset="0"/>
                                    </a:rPr>
                                    <m:t>.∅.</m:t>
                                  </m:r>
                                  <m:sSub>
                                    <m:sSubPr>
                                      <m:ctrlPr>
                                        <a:rPr lang="en-US" sz="1400" b="1" i="1">
                                          <a:latin typeface="Cambria Math" charset="0"/>
                                        </a:rPr>
                                      </m:ctrlPr>
                                    </m:sSubPr>
                                    <m:e>
                                      <m:r>
                                        <a:rPr lang="es-EC" sz="1400" b="1" i="1">
                                          <a:latin typeface="Cambria Math" charset="0"/>
                                        </a:rPr>
                                        <m:t>𝒇</m:t>
                                      </m:r>
                                      <m:r>
                                        <a:rPr lang="es-EC" sz="1400" b="1" i="1">
                                          <a:latin typeface="Cambria Math" charset="0"/>
                                        </a:rPr>
                                        <m:t>′</m:t>
                                      </m:r>
                                    </m:e>
                                    <m:sub>
                                      <m:r>
                                        <a:rPr lang="es-EC" sz="1400" b="1" i="1">
                                          <a:latin typeface="Cambria Math" charset="0"/>
                                        </a:rPr>
                                        <m:t>𝒄</m:t>
                                      </m:r>
                                    </m:sub>
                                  </m:sSub>
                                  <m:r>
                                    <a:rPr lang="es-EC" sz="1400" b="1" i="1">
                                      <a:latin typeface="Cambria Math" charset="0"/>
                                    </a:rPr>
                                    <m:t>.</m:t>
                                  </m:r>
                                  <m:r>
                                    <a:rPr lang="es-EC" sz="1400" b="1" i="1">
                                      <a:latin typeface="Cambria Math" charset="0"/>
                                    </a:rPr>
                                    <m:t>𝒃</m:t>
                                  </m:r>
                                  <m:r>
                                    <a:rPr lang="es-EC" sz="1400" b="1" i="1">
                                      <a:latin typeface="Cambria Math" charset="0"/>
                                    </a:rPr>
                                    <m:t>.</m:t>
                                  </m:r>
                                  <m:sSup>
                                    <m:sSupPr>
                                      <m:ctrlPr>
                                        <a:rPr lang="en-US" sz="1400" b="1" i="1">
                                          <a:latin typeface="Cambria Math" charset="0"/>
                                        </a:rPr>
                                      </m:ctrlPr>
                                    </m:sSupPr>
                                    <m:e>
                                      <m:r>
                                        <a:rPr lang="es-EC" sz="1400" b="1" i="1">
                                          <a:latin typeface="Cambria Math" charset="0"/>
                                        </a:rPr>
                                        <m:t>𝒅</m:t>
                                      </m:r>
                                    </m:e>
                                    <m:sup>
                                      <m:r>
                                        <a:rPr lang="es-EC" sz="1400" b="1" i="1">
                                          <a:latin typeface="Cambria Math" charset="0"/>
                                        </a:rPr>
                                        <m:t>𝟐</m:t>
                                      </m:r>
                                    </m:sup>
                                  </m:sSup>
                                </m:den>
                              </m:f>
                            </m:e>
                          </m:rad>
                        </m:e>
                      </m:d>
                    </m:oMath>
                  </m:oMathPara>
                </a14:m>
                <a:endParaRPr lang="en-US" sz="1400" dirty="0" smtClean="0"/>
              </a:p>
              <a:p>
                <a:pPr>
                  <a:lnSpc>
                    <a:spcPct val="150000"/>
                  </a:lnSpc>
                </a:pPr>
                <a:endParaRPr lang="en-US" sz="1400" dirty="0"/>
              </a:p>
              <a:p>
                <a:pPr/>
                <a14:m>
                  <m:oMathPara xmlns:m="http://schemas.openxmlformats.org/officeDocument/2006/math">
                    <m:oMathParaPr>
                      <m:jc m:val="centerGroup"/>
                    </m:oMathParaPr>
                    <m:oMath xmlns:m="http://schemas.openxmlformats.org/officeDocument/2006/math">
                      <m:r>
                        <a:rPr lang="es-EC" sz="1400" i="1">
                          <a:latin typeface="Cambria Math" charset="0"/>
                        </a:rPr>
                        <m:t>𝜌𝜌</m:t>
                      </m:r>
                      <m:r>
                        <a:rPr lang="es-EC" sz="1400" i="1">
                          <a:latin typeface="Cambria Math" charset="0"/>
                        </a:rPr>
                        <m:t>=0,85</m:t>
                      </m:r>
                      <m:f>
                        <m:fPr>
                          <m:ctrlPr>
                            <a:rPr lang="en-US" sz="1400" i="1">
                              <a:latin typeface="Cambria Math" charset="0"/>
                            </a:rPr>
                          </m:ctrlPr>
                        </m:fPr>
                        <m:num>
                          <m:r>
                            <a:rPr lang="es-EC" sz="1400" i="1">
                              <a:latin typeface="Cambria Math" charset="0"/>
                            </a:rPr>
                            <m:t>210 </m:t>
                          </m:r>
                          <m:r>
                            <a:rPr lang="es-EC" sz="1400" i="1">
                              <a:latin typeface="Cambria Math" charset="0"/>
                            </a:rPr>
                            <m:t>𝑘𝑔</m:t>
                          </m:r>
                          <m:r>
                            <a:rPr lang="es-EC" sz="1400" i="1">
                              <a:latin typeface="Cambria Math" charset="0"/>
                            </a:rPr>
                            <m:t>/</m:t>
                          </m:r>
                          <m:sSup>
                            <m:sSupPr>
                              <m:ctrlPr>
                                <a:rPr lang="en-US" sz="1400" i="1">
                                  <a:latin typeface="Cambria Math" charset="0"/>
                                </a:rPr>
                              </m:ctrlPr>
                            </m:sSupPr>
                            <m:e>
                              <m:r>
                                <a:rPr lang="es-EC" sz="1400" i="1">
                                  <a:latin typeface="Cambria Math" charset="0"/>
                                </a:rPr>
                                <m:t>𝑐𝑚</m:t>
                              </m:r>
                            </m:e>
                            <m:sup>
                              <m:r>
                                <a:rPr lang="es-EC" sz="1400" i="1">
                                  <a:latin typeface="Cambria Math" charset="0"/>
                                </a:rPr>
                                <m:t>2</m:t>
                              </m:r>
                            </m:sup>
                          </m:sSup>
                        </m:num>
                        <m:den>
                          <m:r>
                            <a:rPr lang="es-EC" sz="1400" i="1">
                              <a:latin typeface="Cambria Math" charset="0"/>
                            </a:rPr>
                            <m:t>4200 </m:t>
                          </m:r>
                          <m:r>
                            <a:rPr lang="es-EC" sz="1400" i="1">
                              <a:latin typeface="Cambria Math" charset="0"/>
                            </a:rPr>
                            <m:t>𝑘𝑔</m:t>
                          </m:r>
                          <m:r>
                            <a:rPr lang="es-EC" sz="1400" i="1">
                              <a:latin typeface="Cambria Math" charset="0"/>
                            </a:rPr>
                            <m:t>/</m:t>
                          </m:r>
                          <m:sSup>
                            <m:sSupPr>
                              <m:ctrlPr>
                                <a:rPr lang="en-US" sz="1400" i="1">
                                  <a:latin typeface="Cambria Math" charset="0"/>
                                </a:rPr>
                              </m:ctrlPr>
                            </m:sSupPr>
                            <m:e>
                              <m:r>
                                <a:rPr lang="es-EC" sz="1400" i="1">
                                  <a:latin typeface="Cambria Math" charset="0"/>
                                </a:rPr>
                                <m:t>𝑐𝑚</m:t>
                              </m:r>
                            </m:e>
                            <m:sup>
                              <m:r>
                                <a:rPr lang="es-EC" sz="1400" i="1">
                                  <a:latin typeface="Cambria Math" charset="0"/>
                                </a:rPr>
                                <m:t>2</m:t>
                              </m:r>
                            </m:sup>
                          </m:sSup>
                        </m:den>
                      </m:f>
                      <m:d>
                        <m:dPr>
                          <m:ctrlPr>
                            <a:rPr lang="en-US" sz="1400" i="1">
                              <a:latin typeface="Cambria Math" charset="0"/>
                            </a:rPr>
                          </m:ctrlPr>
                        </m:dPr>
                        <m:e>
                          <m:r>
                            <a:rPr lang="es-EC" sz="1400" i="1">
                              <a:latin typeface="Cambria Math" charset="0"/>
                            </a:rPr>
                            <m:t>1−</m:t>
                          </m:r>
                          <m:rad>
                            <m:radPr>
                              <m:degHide m:val="on"/>
                              <m:ctrlPr>
                                <a:rPr lang="en-US" sz="1400" i="1">
                                  <a:latin typeface="Cambria Math" charset="0"/>
                                </a:rPr>
                              </m:ctrlPr>
                            </m:radPr>
                            <m:deg/>
                            <m:e>
                              <m:r>
                                <a:rPr lang="es-EC" sz="1400" i="1">
                                  <a:latin typeface="Cambria Math" charset="0"/>
                                </a:rPr>
                                <m:t>1−</m:t>
                              </m:r>
                              <m:f>
                                <m:fPr>
                                  <m:ctrlPr>
                                    <a:rPr lang="en-US" sz="1400" i="1">
                                      <a:latin typeface="Cambria Math" charset="0"/>
                                    </a:rPr>
                                  </m:ctrlPr>
                                </m:fPr>
                                <m:num>
                                  <m:r>
                                    <a:rPr lang="es-EC" sz="1400" i="1">
                                      <a:latin typeface="Cambria Math" charset="0"/>
                                    </a:rPr>
                                    <m:t>2∗87.99 </m:t>
                                  </m:r>
                                  <m:r>
                                    <a:rPr lang="es-EC" sz="1400" i="1">
                                      <a:latin typeface="Cambria Math" charset="0"/>
                                    </a:rPr>
                                    <m:t>𝑇</m:t>
                                  </m:r>
                                  <m:r>
                                    <a:rPr lang="es-EC" sz="1400" i="1">
                                      <a:latin typeface="Cambria Math" charset="0"/>
                                    </a:rPr>
                                    <m:t>−</m:t>
                                  </m:r>
                                  <m:r>
                                    <a:rPr lang="es-EC" sz="1400" i="1">
                                      <a:latin typeface="Cambria Math" charset="0"/>
                                    </a:rPr>
                                    <m:t>𝑚</m:t>
                                  </m:r>
                                </m:num>
                                <m:den>
                                  <m:r>
                                    <a:rPr lang="es-EC" sz="1400" i="1">
                                      <a:latin typeface="Cambria Math" charset="0"/>
                                    </a:rPr>
                                    <m:t>0,85∗0,9∗2100</m:t>
                                  </m:r>
                                  <m:f>
                                    <m:fPr>
                                      <m:ctrlPr>
                                        <a:rPr lang="en-US" sz="1400" i="1">
                                          <a:latin typeface="Cambria Math" charset="0"/>
                                        </a:rPr>
                                      </m:ctrlPr>
                                    </m:fPr>
                                    <m:num>
                                      <m:r>
                                        <a:rPr lang="es-EC" sz="1400" i="1">
                                          <a:latin typeface="Cambria Math" charset="0"/>
                                        </a:rPr>
                                        <m:t>𝑇</m:t>
                                      </m:r>
                                    </m:num>
                                    <m:den>
                                      <m:sSup>
                                        <m:sSupPr>
                                          <m:ctrlPr>
                                            <a:rPr lang="en-US" sz="1400" i="1">
                                              <a:latin typeface="Cambria Math" charset="0"/>
                                            </a:rPr>
                                          </m:ctrlPr>
                                        </m:sSupPr>
                                        <m:e>
                                          <m:r>
                                            <a:rPr lang="es-EC" sz="1400" i="1">
                                              <a:latin typeface="Cambria Math" charset="0"/>
                                            </a:rPr>
                                            <m:t>𝑚</m:t>
                                          </m:r>
                                        </m:e>
                                        <m:sup>
                                          <m:r>
                                            <a:rPr lang="es-EC" sz="1400" i="1">
                                              <a:latin typeface="Cambria Math" charset="0"/>
                                            </a:rPr>
                                            <m:t>2</m:t>
                                          </m:r>
                                        </m:sup>
                                      </m:sSup>
                                    </m:den>
                                  </m:f>
                                  <m:r>
                                    <a:rPr lang="es-EC" sz="1400" i="1">
                                      <a:latin typeface="Cambria Math" charset="0"/>
                                    </a:rPr>
                                    <m:t>∗4.6 </m:t>
                                  </m:r>
                                  <m:r>
                                    <a:rPr lang="es-EC" sz="1400" i="1">
                                      <a:latin typeface="Cambria Math" charset="0"/>
                                    </a:rPr>
                                    <m:t>𝑚</m:t>
                                  </m:r>
                                  <m:r>
                                    <a:rPr lang="es-EC" sz="1400" i="1">
                                      <a:latin typeface="Cambria Math" charset="0"/>
                                    </a:rPr>
                                    <m:t>.</m:t>
                                  </m:r>
                                  <m:sSup>
                                    <m:sSupPr>
                                      <m:ctrlPr>
                                        <a:rPr lang="en-US" sz="1400" i="1">
                                          <a:latin typeface="Cambria Math" charset="0"/>
                                        </a:rPr>
                                      </m:ctrlPr>
                                    </m:sSupPr>
                                    <m:e>
                                      <m:d>
                                        <m:dPr>
                                          <m:ctrlPr>
                                            <a:rPr lang="en-US" sz="1400" i="1">
                                              <a:latin typeface="Cambria Math" charset="0"/>
                                            </a:rPr>
                                          </m:ctrlPr>
                                        </m:dPr>
                                        <m:e>
                                          <m:r>
                                            <a:rPr lang="es-EC" sz="1400" i="1">
                                              <a:latin typeface="Cambria Math" charset="0"/>
                                            </a:rPr>
                                            <m:t>0.33 </m:t>
                                          </m:r>
                                          <m:r>
                                            <a:rPr lang="es-EC" sz="1400" i="1">
                                              <a:latin typeface="Cambria Math" charset="0"/>
                                            </a:rPr>
                                            <m:t>𝑚</m:t>
                                          </m:r>
                                        </m:e>
                                      </m:d>
                                    </m:e>
                                    <m:sup>
                                      <m:r>
                                        <a:rPr lang="es-EC" sz="1400" i="1">
                                          <a:latin typeface="Cambria Math" charset="0"/>
                                        </a:rPr>
                                        <m:t>2</m:t>
                                      </m:r>
                                    </m:sup>
                                  </m:sSup>
                                </m:den>
                              </m:f>
                            </m:e>
                          </m:rad>
                        </m:e>
                      </m:d>
                    </m:oMath>
                  </m:oMathPara>
                </a14:m>
                <a:endParaRPr lang="en-US" sz="1400" dirty="0" smtClean="0"/>
              </a:p>
              <a:p>
                <a:endParaRPr lang="en-US" sz="1400" dirty="0"/>
              </a:p>
              <a:p>
                <a:pPr/>
                <a14:m>
                  <m:oMathPara xmlns:m="http://schemas.openxmlformats.org/officeDocument/2006/math">
                    <m:oMathParaPr>
                      <m:jc m:val="centerGroup"/>
                    </m:oMathParaPr>
                    <m:oMath xmlns:m="http://schemas.openxmlformats.org/officeDocument/2006/math">
                      <m:r>
                        <a:rPr lang="es-EC" sz="1400" i="1">
                          <a:latin typeface="Cambria Math" charset="0"/>
                        </a:rPr>
                        <m:t>𝜌</m:t>
                      </m:r>
                      <m:r>
                        <a:rPr lang="es-EC" sz="1400" i="1">
                          <a:latin typeface="Cambria Math" charset="0"/>
                        </a:rPr>
                        <m:t>=0,00493</m:t>
                      </m:r>
                    </m:oMath>
                  </m:oMathPara>
                </a14:m>
                <a:endParaRPr lang="en-US" sz="1400" dirty="0"/>
              </a:p>
            </p:txBody>
          </p:sp>
        </mc:Choice>
        <mc:Fallback xmlns="">
          <p:sp>
            <p:nvSpPr>
              <p:cNvPr id="5" name="Rectangle 4"/>
              <p:cNvSpPr>
                <a:spLocks noRot="1" noChangeAspect="1" noMove="1" noResize="1" noEditPoints="1" noAdjustHandles="1" noChangeArrowheads="1" noChangeShapeType="1" noTextEdit="1"/>
              </p:cNvSpPr>
              <p:nvPr/>
            </p:nvSpPr>
            <p:spPr>
              <a:xfrm>
                <a:off x="223204" y="3368038"/>
                <a:ext cx="6849420" cy="2724977"/>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7072624" y="992008"/>
                <a:ext cx="4925323" cy="5226303"/>
              </a:xfrm>
              <a:prstGeom prst="rect">
                <a:avLst/>
              </a:prstGeom>
              <a:noFill/>
            </p:spPr>
            <p:txBody>
              <a:bodyPr wrap="none" rtlCol="0">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en-US" b="1" i="1">
                              <a:latin typeface="Cambria Math" charset="0"/>
                            </a:rPr>
                          </m:ctrlPr>
                        </m:sSubPr>
                        <m:e>
                          <m:r>
                            <a:rPr lang="es-EC" b="1" i="1">
                              <a:latin typeface="Cambria Math" charset="0"/>
                            </a:rPr>
                            <m:t>𝑨</m:t>
                          </m:r>
                        </m:e>
                        <m:sub>
                          <m:r>
                            <a:rPr lang="es-EC" b="1" i="1">
                              <a:latin typeface="Cambria Math" charset="0"/>
                            </a:rPr>
                            <m:t>𝒔</m:t>
                          </m:r>
                        </m:sub>
                      </m:sSub>
                      <m:r>
                        <a:rPr lang="es-EC" b="1" i="1">
                          <a:latin typeface="Cambria Math" charset="0"/>
                        </a:rPr>
                        <m:t>= </m:t>
                      </m:r>
                      <m:r>
                        <a:rPr lang="es-EC" b="1" i="1">
                          <a:latin typeface="Cambria Math" charset="0"/>
                        </a:rPr>
                        <m:t>𝝆</m:t>
                      </m:r>
                      <m:r>
                        <a:rPr lang="es-EC" b="1" i="1">
                          <a:latin typeface="Cambria Math" charset="0"/>
                        </a:rPr>
                        <m:t>∗</m:t>
                      </m:r>
                      <m:r>
                        <a:rPr lang="es-EC" b="1" i="1">
                          <a:latin typeface="Cambria Math" charset="0"/>
                        </a:rPr>
                        <m:t>𝒃</m:t>
                      </m:r>
                      <m:r>
                        <a:rPr lang="es-EC" b="1" i="1">
                          <a:latin typeface="Cambria Math" charset="0"/>
                        </a:rPr>
                        <m:t>∗</m:t>
                      </m:r>
                      <m:r>
                        <a:rPr lang="es-EC" b="1" i="1">
                          <a:latin typeface="Cambria Math" charset="0"/>
                        </a:rPr>
                        <m:t>𝒅</m:t>
                      </m:r>
                    </m:oMath>
                  </m:oMathPara>
                </a14:m>
                <a:endParaRPr lang="en-US" dirty="0"/>
              </a:p>
              <a:p>
                <a:pPr>
                  <a:lnSpc>
                    <a:spcPct val="150000"/>
                  </a:lnSpc>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s-EC" i="1">
                              <a:latin typeface="Cambria Math" charset="0"/>
                            </a:rPr>
                            <m:t>𝐴</m:t>
                          </m:r>
                        </m:e>
                        <m:sub>
                          <m:r>
                            <a:rPr lang="es-EC" i="1">
                              <a:latin typeface="Cambria Math" charset="0"/>
                            </a:rPr>
                            <m:t>𝑠</m:t>
                          </m:r>
                        </m:sub>
                      </m:sSub>
                      <m:r>
                        <a:rPr lang="es-EC" i="1">
                          <a:latin typeface="Cambria Math" charset="0"/>
                        </a:rPr>
                        <m:t>= 0,00493∗460 </m:t>
                      </m:r>
                      <m:r>
                        <a:rPr lang="es-EC" i="1">
                          <a:latin typeface="Cambria Math" charset="0"/>
                        </a:rPr>
                        <m:t>𝑐𝑚</m:t>
                      </m:r>
                      <m:r>
                        <a:rPr lang="es-EC" i="1">
                          <a:latin typeface="Cambria Math" charset="0"/>
                        </a:rPr>
                        <m:t>∗33 </m:t>
                      </m:r>
                      <m:r>
                        <a:rPr lang="es-EC" i="1">
                          <a:latin typeface="Cambria Math" charset="0"/>
                        </a:rPr>
                        <m:t>𝑐𝑚</m:t>
                      </m:r>
                    </m:oMath>
                  </m:oMathPara>
                </a14:m>
                <a:endParaRPr lang="en-US" dirty="0"/>
              </a:p>
              <a:p>
                <a:pPr>
                  <a:lnSpc>
                    <a:spcPct val="150000"/>
                  </a:lnSpc>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s-EC" i="1">
                              <a:latin typeface="Cambria Math" charset="0"/>
                            </a:rPr>
                            <m:t>𝐴</m:t>
                          </m:r>
                        </m:e>
                        <m:sub>
                          <m:r>
                            <a:rPr lang="es-EC" i="1">
                              <a:latin typeface="Cambria Math" charset="0"/>
                            </a:rPr>
                            <m:t>𝑠</m:t>
                          </m:r>
                        </m:sub>
                      </m:sSub>
                      <m:r>
                        <a:rPr lang="es-EC" i="1">
                          <a:latin typeface="Cambria Math" charset="0"/>
                        </a:rPr>
                        <m:t>=74.88 </m:t>
                      </m:r>
                      <m:sSup>
                        <m:sSupPr>
                          <m:ctrlPr>
                            <a:rPr lang="en-US" i="1">
                              <a:latin typeface="Cambria Math" charset="0"/>
                            </a:rPr>
                          </m:ctrlPr>
                        </m:sSupPr>
                        <m:e>
                          <m:r>
                            <a:rPr lang="es-EC" i="1">
                              <a:latin typeface="Cambria Math" charset="0"/>
                            </a:rPr>
                            <m:t>𝑐𝑚</m:t>
                          </m:r>
                        </m:e>
                        <m:sup>
                          <m:r>
                            <a:rPr lang="es-EC" i="1">
                              <a:latin typeface="Cambria Math" charset="0"/>
                            </a:rPr>
                            <m:t>2</m:t>
                          </m:r>
                        </m:sup>
                      </m:sSup>
                    </m:oMath>
                  </m:oMathPara>
                </a14:m>
                <a:endParaRPr lang="en-US" dirty="0"/>
              </a:p>
              <a:p>
                <a:pPr>
                  <a:lnSpc>
                    <a:spcPct val="150000"/>
                  </a:lnSpc>
                </a:pPr>
                <a14:m>
                  <m:oMathPara xmlns:m="http://schemas.openxmlformats.org/officeDocument/2006/math">
                    <m:oMathParaPr>
                      <m:jc m:val="centerGroup"/>
                    </m:oMathParaPr>
                    <m:oMath xmlns:m="http://schemas.openxmlformats.org/officeDocument/2006/math">
                      <m:r>
                        <a:rPr lang="es-EC" b="1" i="1">
                          <a:latin typeface="Cambria Math" charset="0"/>
                        </a:rPr>
                        <m:t>𝑬𝒔𝒑𝒂𝒄𝒊𝒂𝒎𝒊𝒆𝒏𝒕𝒐</m:t>
                      </m:r>
                      <m:r>
                        <a:rPr lang="es-EC" b="1" i="1">
                          <a:latin typeface="Cambria Math" charset="0"/>
                        </a:rPr>
                        <m:t>=</m:t>
                      </m:r>
                      <m:r>
                        <a:rPr lang="es-EC" b="1" i="1">
                          <a:latin typeface="Cambria Math" charset="0"/>
                        </a:rPr>
                        <m:t>𝟎</m:t>
                      </m:r>
                      <m:r>
                        <a:rPr lang="es-EC" b="1" i="1">
                          <a:latin typeface="Cambria Math" charset="0"/>
                        </a:rPr>
                        <m:t>,</m:t>
                      </m:r>
                      <m:r>
                        <a:rPr lang="es-EC" b="1" i="1">
                          <a:latin typeface="Cambria Math" charset="0"/>
                        </a:rPr>
                        <m:t>𝟏𝟓</m:t>
                      </m:r>
                      <m:r>
                        <a:rPr lang="es-EC" b="1" i="1">
                          <a:latin typeface="Cambria Math" charset="0"/>
                        </a:rPr>
                        <m:t> </m:t>
                      </m:r>
                      <m:r>
                        <a:rPr lang="es-EC" b="1" i="1">
                          <a:latin typeface="Cambria Math" charset="0"/>
                        </a:rPr>
                        <m:t>𝒄𝒎</m:t>
                      </m:r>
                    </m:oMath>
                  </m:oMathPara>
                </a14:m>
                <a:endParaRPr lang="en-US" dirty="0"/>
              </a:p>
              <a:p>
                <a:pPr>
                  <a:lnSpc>
                    <a:spcPct val="150000"/>
                  </a:lnSpc>
                </a:pPr>
                <a14:m>
                  <m:oMathPara xmlns:m="http://schemas.openxmlformats.org/officeDocument/2006/math">
                    <m:oMathParaPr>
                      <m:jc m:val="centerGroup"/>
                    </m:oMathParaPr>
                    <m:oMath xmlns:m="http://schemas.openxmlformats.org/officeDocument/2006/math">
                      <m:r>
                        <a:rPr lang="es-EC" b="1" i="1">
                          <a:latin typeface="Cambria Math" charset="0"/>
                        </a:rPr>
                        <m:t>𝑹𝒆𝒄𝒖𝒃𝒓𝒊𝒎𝒊𝒆𝒏𝒕𝒐</m:t>
                      </m:r>
                      <m:r>
                        <a:rPr lang="es-EC" b="1" i="1">
                          <a:latin typeface="Cambria Math" charset="0"/>
                        </a:rPr>
                        <m:t>=</m:t>
                      </m:r>
                      <m:r>
                        <a:rPr lang="es-EC" b="1" i="1">
                          <a:latin typeface="Cambria Math" charset="0"/>
                        </a:rPr>
                        <m:t>𝟕</m:t>
                      </m:r>
                      <m:r>
                        <a:rPr lang="es-EC" b="1" i="1">
                          <a:latin typeface="Cambria Math" charset="0"/>
                        </a:rPr>
                        <m:t> </m:t>
                      </m:r>
                      <m:r>
                        <a:rPr lang="es-EC" b="1" i="1">
                          <a:latin typeface="Cambria Math" charset="0"/>
                        </a:rPr>
                        <m:t>𝒄𝒎</m:t>
                      </m:r>
                    </m:oMath>
                  </m:oMathPara>
                </a14:m>
                <a:endParaRPr lang="en-US" dirty="0"/>
              </a:p>
              <a:p>
                <a:pPr>
                  <a:lnSpc>
                    <a:spcPct val="150000"/>
                  </a:lnSpc>
                </a:pPr>
                <a14:m>
                  <m:oMathPara xmlns:m="http://schemas.openxmlformats.org/officeDocument/2006/math">
                    <m:oMathParaPr>
                      <m:jc m:val="centerGroup"/>
                    </m:oMathParaPr>
                    <m:oMath xmlns:m="http://schemas.openxmlformats.org/officeDocument/2006/math">
                      <m:r>
                        <a:rPr lang="es-EC" b="1" i="1">
                          <a:latin typeface="Cambria Math" charset="0"/>
                        </a:rPr>
                        <m:t>𝒏</m:t>
                      </m:r>
                      <m:r>
                        <a:rPr lang="es-EC" b="1" i="1">
                          <a:latin typeface="Cambria Math" charset="0"/>
                        </a:rPr>
                        <m:t>ú</m:t>
                      </m:r>
                      <m:r>
                        <a:rPr lang="es-EC" b="1" i="1">
                          <a:latin typeface="Cambria Math" charset="0"/>
                        </a:rPr>
                        <m:t>𝒎𝒆𝒓𝒐</m:t>
                      </m:r>
                      <m:r>
                        <a:rPr lang="es-EC" b="1" i="1">
                          <a:latin typeface="Cambria Math" charset="0"/>
                        </a:rPr>
                        <m:t> </m:t>
                      </m:r>
                      <m:r>
                        <a:rPr lang="es-EC" b="1" i="1">
                          <a:latin typeface="Cambria Math" charset="0"/>
                        </a:rPr>
                        <m:t>𝒅𝒆</m:t>
                      </m:r>
                      <m:r>
                        <a:rPr lang="es-EC" b="1" i="1">
                          <a:latin typeface="Cambria Math" charset="0"/>
                        </a:rPr>
                        <m:t> </m:t>
                      </m:r>
                      <m:r>
                        <a:rPr lang="es-EC" b="1" i="1">
                          <a:latin typeface="Cambria Math" charset="0"/>
                        </a:rPr>
                        <m:t>𝒗𝒂𝒓𝒊𝒍𝒍𝒂𝒔</m:t>
                      </m:r>
                      <m:r>
                        <a:rPr lang="es-EC" b="1" i="1">
                          <a:latin typeface="Cambria Math" charset="0"/>
                        </a:rPr>
                        <m:t>=</m:t>
                      </m:r>
                      <m:f>
                        <m:fPr>
                          <m:ctrlPr>
                            <a:rPr lang="en-US" b="1" i="1">
                              <a:latin typeface="Cambria Math" charset="0"/>
                            </a:rPr>
                          </m:ctrlPr>
                        </m:fPr>
                        <m:num>
                          <m:r>
                            <a:rPr lang="es-EC" b="1" i="1">
                              <a:latin typeface="Cambria Math" charset="0"/>
                            </a:rPr>
                            <m:t>(</m:t>
                          </m:r>
                          <m:r>
                            <a:rPr lang="es-EC" b="1" i="1">
                              <a:latin typeface="Cambria Math" charset="0"/>
                            </a:rPr>
                            <m:t>𝑳</m:t>
                          </m:r>
                          <m:r>
                            <a:rPr lang="es-EC" b="1" i="1">
                              <a:latin typeface="Cambria Math" charset="0"/>
                            </a:rPr>
                            <m:t>−</m:t>
                          </m:r>
                          <m:r>
                            <a:rPr lang="es-EC" b="1" i="1">
                              <a:latin typeface="Cambria Math" charset="0"/>
                            </a:rPr>
                            <m:t>𝟐</m:t>
                          </m:r>
                          <m:r>
                            <a:rPr lang="es-EC" b="1" i="1">
                              <a:latin typeface="Cambria Math" charset="0"/>
                            </a:rPr>
                            <m:t>.</m:t>
                          </m:r>
                          <m:r>
                            <a:rPr lang="es-EC" b="1" i="1">
                              <a:latin typeface="Cambria Math" charset="0"/>
                            </a:rPr>
                            <m:t>𝒓𝒆𝒄</m:t>
                          </m:r>
                          <m:r>
                            <a:rPr lang="es-EC" b="1" i="1">
                              <a:latin typeface="Cambria Math" charset="0"/>
                            </a:rPr>
                            <m:t>)</m:t>
                          </m:r>
                        </m:num>
                        <m:den>
                          <m:r>
                            <a:rPr lang="es-EC" b="1" i="1">
                              <a:latin typeface="Cambria Math" charset="0"/>
                            </a:rPr>
                            <m:t>𝒆𝒔𝒑𝒂𝒄𝒊𝒂𝒎𝒊𝒆𝒏𝒕𝒐</m:t>
                          </m:r>
                        </m:den>
                      </m:f>
                      <m:r>
                        <a:rPr lang="es-EC" b="1" i="1">
                          <a:latin typeface="Cambria Math" charset="0"/>
                        </a:rPr>
                        <m:t>+</m:t>
                      </m:r>
                      <m:r>
                        <a:rPr lang="es-EC" b="1" i="1">
                          <a:latin typeface="Cambria Math" charset="0"/>
                        </a:rPr>
                        <m:t>𝟏</m:t>
                      </m:r>
                    </m:oMath>
                  </m:oMathPara>
                </a14:m>
                <a:endParaRPr lang="en-US" dirty="0"/>
              </a:p>
              <a:p>
                <a:pPr>
                  <a:lnSpc>
                    <a:spcPct val="150000"/>
                  </a:lnSpc>
                </a:pPr>
                <a14:m>
                  <m:oMathPara xmlns:m="http://schemas.openxmlformats.org/officeDocument/2006/math">
                    <m:oMathParaPr>
                      <m:jc m:val="centerGroup"/>
                    </m:oMathParaPr>
                    <m:oMath xmlns:m="http://schemas.openxmlformats.org/officeDocument/2006/math">
                      <m:r>
                        <a:rPr lang="es-EC" i="1">
                          <a:latin typeface="Cambria Math" charset="0"/>
                        </a:rPr>
                        <m:t>𝑛</m:t>
                      </m:r>
                      <m:r>
                        <a:rPr lang="es-EC" i="1">
                          <a:latin typeface="Cambria Math" charset="0"/>
                        </a:rPr>
                        <m:t>ú</m:t>
                      </m:r>
                      <m:r>
                        <a:rPr lang="es-EC" i="1">
                          <a:latin typeface="Cambria Math" charset="0"/>
                        </a:rPr>
                        <m:t>𝑚𝑒𝑟𝑜</m:t>
                      </m:r>
                      <m:r>
                        <a:rPr lang="es-EC" i="1">
                          <a:latin typeface="Cambria Math" charset="0"/>
                        </a:rPr>
                        <m:t> </m:t>
                      </m:r>
                      <m:r>
                        <a:rPr lang="es-EC" i="1">
                          <a:latin typeface="Cambria Math" charset="0"/>
                        </a:rPr>
                        <m:t>𝑑𝑒</m:t>
                      </m:r>
                      <m:r>
                        <a:rPr lang="es-EC" i="1">
                          <a:latin typeface="Cambria Math" charset="0"/>
                        </a:rPr>
                        <m:t> </m:t>
                      </m:r>
                      <m:r>
                        <a:rPr lang="es-EC" i="1">
                          <a:latin typeface="Cambria Math" charset="0"/>
                        </a:rPr>
                        <m:t>𝑣𝑎𝑟𝑖𝑙𝑙𝑎𝑠</m:t>
                      </m:r>
                      <m:r>
                        <a:rPr lang="es-EC" i="1">
                          <a:latin typeface="Cambria Math" charset="0"/>
                        </a:rPr>
                        <m:t>=</m:t>
                      </m:r>
                      <m:f>
                        <m:fPr>
                          <m:ctrlPr>
                            <a:rPr lang="en-US" i="1">
                              <a:latin typeface="Cambria Math" charset="0"/>
                            </a:rPr>
                          </m:ctrlPr>
                        </m:fPr>
                        <m:num>
                          <m:r>
                            <a:rPr lang="es-EC" i="1">
                              <a:latin typeface="Cambria Math" charset="0"/>
                            </a:rPr>
                            <m:t>(4.60−2∗0,07 </m:t>
                          </m:r>
                          <m:r>
                            <a:rPr lang="es-EC" i="1">
                              <a:latin typeface="Cambria Math" charset="0"/>
                            </a:rPr>
                            <m:t>𝑚</m:t>
                          </m:r>
                          <m:r>
                            <a:rPr lang="es-EC" i="1">
                              <a:latin typeface="Cambria Math" charset="0"/>
                            </a:rPr>
                            <m:t>)</m:t>
                          </m:r>
                        </m:num>
                        <m:den>
                          <m:r>
                            <a:rPr lang="es-EC" i="1">
                              <a:latin typeface="Cambria Math" charset="0"/>
                            </a:rPr>
                            <m:t>0.2 </m:t>
                          </m:r>
                          <m:r>
                            <a:rPr lang="es-EC" i="1">
                              <a:latin typeface="Cambria Math" charset="0"/>
                            </a:rPr>
                            <m:t>𝑚</m:t>
                          </m:r>
                        </m:den>
                      </m:f>
                      <m:r>
                        <a:rPr lang="es-EC" i="1">
                          <a:latin typeface="Cambria Math" charset="0"/>
                        </a:rPr>
                        <m:t>+1</m:t>
                      </m:r>
                    </m:oMath>
                  </m:oMathPara>
                </a14:m>
                <a:endParaRPr lang="en-US" dirty="0"/>
              </a:p>
              <a:p>
                <a:pPr>
                  <a:lnSpc>
                    <a:spcPct val="150000"/>
                  </a:lnSpc>
                </a:pPr>
                <a14:m>
                  <m:oMathPara xmlns:m="http://schemas.openxmlformats.org/officeDocument/2006/math">
                    <m:oMathParaPr>
                      <m:jc m:val="centerGroup"/>
                    </m:oMathParaPr>
                    <m:oMath xmlns:m="http://schemas.openxmlformats.org/officeDocument/2006/math">
                      <m:r>
                        <a:rPr lang="es-EC" i="1">
                          <a:latin typeface="Cambria Math" charset="0"/>
                        </a:rPr>
                        <m:t>𝑛</m:t>
                      </m:r>
                      <m:r>
                        <a:rPr lang="es-EC" i="1">
                          <a:latin typeface="Cambria Math" charset="0"/>
                        </a:rPr>
                        <m:t>ú</m:t>
                      </m:r>
                      <m:r>
                        <a:rPr lang="es-EC" i="1">
                          <a:latin typeface="Cambria Math" charset="0"/>
                        </a:rPr>
                        <m:t>𝑚𝑒𝑟𝑜</m:t>
                      </m:r>
                      <m:r>
                        <a:rPr lang="es-EC" i="1">
                          <a:latin typeface="Cambria Math" charset="0"/>
                        </a:rPr>
                        <m:t> </m:t>
                      </m:r>
                      <m:r>
                        <a:rPr lang="es-EC" i="1">
                          <a:latin typeface="Cambria Math" charset="0"/>
                        </a:rPr>
                        <m:t>𝑑𝑒</m:t>
                      </m:r>
                      <m:r>
                        <a:rPr lang="es-EC" i="1">
                          <a:latin typeface="Cambria Math" charset="0"/>
                        </a:rPr>
                        <m:t> </m:t>
                      </m:r>
                      <m:r>
                        <a:rPr lang="es-EC" i="1">
                          <a:latin typeface="Cambria Math" charset="0"/>
                        </a:rPr>
                        <m:t>𝑣𝑎𝑟𝑖𝑙𝑙𝑎𝑠</m:t>
                      </m:r>
                      <m:r>
                        <a:rPr lang="es-EC" i="1">
                          <a:latin typeface="Cambria Math" charset="0"/>
                        </a:rPr>
                        <m:t>=30.73≈31</m:t>
                      </m:r>
                    </m:oMath>
                  </m:oMathPara>
                </a14:m>
                <a:endParaRPr lang="en-US" dirty="0"/>
              </a:p>
              <a:p>
                <a:pPr>
                  <a:lnSpc>
                    <a:spcPct val="150000"/>
                  </a:lnSpc>
                </a:pPr>
                <a14:m>
                  <m:oMathPara xmlns:m="http://schemas.openxmlformats.org/officeDocument/2006/math">
                    <m:oMathParaPr>
                      <m:jc m:val="centerGroup"/>
                    </m:oMathParaPr>
                    <m:oMath xmlns:m="http://schemas.openxmlformats.org/officeDocument/2006/math">
                      <m:r>
                        <a:rPr lang="es-EC" b="1" i="1">
                          <a:latin typeface="Cambria Math" charset="0"/>
                        </a:rPr>
                        <m:t>𝟑𝟏</m:t>
                      </m:r>
                      <m:r>
                        <a:rPr lang="es-EC" b="1" i="1">
                          <a:latin typeface="Cambria Math" charset="0"/>
                        </a:rPr>
                        <m:t>∅</m:t>
                      </m:r>
                      <m:r>
                        <a:rPr lang="es-EC" b="1" i="1">
                          <a:latin typeface="Cambria Math" charset="0"/>
                        </a:rPr>
                        <m:t>𝟏𝟖</m:t>
                      </m:r>
                      <m:r>
                        <a:rPr lang="es-EC" b="1" i="1">
                          <a:latin typeface="Cambria Math" charset="0"/>
                        </a:rPr>
                        <m:t>𝒎𝒎</m:t>
                      </m:r>
                      <m:d>
                        <m:dPr>
                          <m:ctrlPr>
                            <a:rPr lang="en-US" b="1" i="1">
                              <a:latin typeface="Cambria Math" charset="0"/>
                            </a:rPr>
                          </m:ctrlPr>
                        </m:dPr>
                        <m:e>
                          <m:r>
                            <a:rPr lang="es-EC" b="1" i="1">
                              <a:latin typeface="Cambria Math" charset="0"/>
                            </a:rPr>
                            <m:t>𝟏</m:t>
                          </m:r>
                          <m:r>
                            <a:rPr lang="es-EC" b="1" i="1">
                              <a:latin typeface="Cambria Math" charset="0"/>
                            </a:rPr>
                            <m:t>∅@</m:t>
                          </m:r>
                          <m:r>
                            <a:rPr lang="es-EC" b="1" i="1">
                              <a:latin typeface="Cambria Math" charset="0"/>
                            </a:rPr>
                            <m:t>𝟏𝟓</m:t>
                          </m:r>
                          <m:r>
                            <a:rPr lang="es-EC" b="1" i="1">
                              <a:latin typeface="Cambria Math" charset="0"/>
                            </a:rPr>
                            <m:t>𝒄𝒎</m:t>
                          </m:r>
                        </m:e>
                      </m:d>
                      <m:r>
                        <a:rPr lang="es-EC" b="1" i="1">
                          <a:latin typeface="Cambria Math" charset="0"/>
                        </a:rPr>
                        <m:t>≈</m:t>
                      </m:r>
                      <m:r>
                        <a:rPr lang="es-EC" b="1" i="1">
                          <a:latin typeface="Cambria Math" charset="0"/>
                        </a:rPr>
                        <m:t>𝟕𝟖</m:t>
                      </m:r>
                      <m:r>
                        <a:rPr lang="es-EC" b="1" i="1">
                          <a:latin typeface="Cambria Math" charset="0"/>
                        </a:rPr>
                        <m:t>.</m:t>
                      </m:r>
                      <m:r>
                        <a:rPr lang="es-EC" b="1" i="1">
                          <a:latin typeface="Cambria Math" charset="0"/>
                        </a:rPr>
                        <m:t>𝟖𝟗</m:t>
                      </m:r>
                      <m:r>
                        <a:rPr lang="es-EC" b="1" i="1">
                          <a:latin typeface="Cambria Math" charset="0"/>
                        </a:rPr>
                        <m:t> </m:t>
                      </m:r>
                      <m:sSup>
                        <m:sSupPr>
                          <m:ctrlPr>
                            <a:rPr lang="en-US" b="1" i="1">
                              <a:latin typeface="Cambria Math" charset="0"/>
                            </a:rPr>
                          </m:ctrlPr>
                        </m:sSupPr>
                        <m:e>
                          <m:r>
                            <a:rPr lang="es-EC" b="1" i="1">
                              <a:latin typeface="Cambria Math" charset="0"/>
                            </a:rPr>
                            <m:t>𝒄𝒎</m:t>
                          </m:r>
                        </m:e>
                        <m:sup>
                          <m:r>
                            <a:rPr lang="es-EC" b="1" i="1">
                              <a:latin typeface="Cambria Math" charset="0"/>
                            </a:rPr>
                            <m:t>𝟐</m:t>
                          </m:r>
                        </m:sup>
                      </m:sSup>
                    </m:oMath>
                  </m:oMathPara>
                </a14:m>
                <a:endParaRPr lang="en-US" dirty="0"/>
              </a:p>
              <a:p>
                <a:endParaRPr lang="en-US" dirty="0"/>
              </a:p>
              <a:p>
                <a:r>
                  <a:rPr lang="en-US" dirty="0" smtClean="0"/>
                  <a:t> </a:t>
                </a:r>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7072624" y="992008"/>
                <a:ext cx="4925323" cy="5226303"/>
              </a:xfrm>
              <a:prstGeom prst="rect">
                <a:avLst/>
              </a:prstGeom>
              <a:blipFill rotWithShape="0">
                <a:blip r:embed="rId4"/>
                <a:stretch>
                  <a:fillRect/>
                </a:stretch>
              </a:blipFill>
            </p:spPr>
            <p:txBody>
              <a:bodyPr/>
              <a:lstStyle/>
              <a:p>
                <a:r>
                  <a:rPr lang="en-US">
                    <a:noFill/>
                  </a:rPr>
                  <a:t> </a:t>
                </a:r>
              </a:p>
            </p:txBody>
          </p:sp>
        </mc:Fallback>
      </mc:AlternateContent>
      <p:pic>
        <p:nvPicPr>
          <p:cNvPr id="8" name="Imagen 107"/>
          <p:cNvPicPr/>
          <p:nvPr/>
        </p:nvPicPr>
        <p:blipFill>
          <a:blip r:embed="rId5"/>
          <a:stretch>
            <a:fillRect/>
          </a:stretch>
        </p:blipFill>
        <p:spPr>
          <a:xfrm>
            <a:off x="4080544" y="581658"/>
            <a:ext cx="3182620" cy="2786380"/>
          </a:xfrm>
          <a:prstGeom prst="rect">
            <a:avLst/>
          </a:prstGeom>
        </p:spPr>
      </p:pic>
      <p:sp>
        <p:nvSpPr>
          <p:cNvPr id="9"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7071525" y="6190611"/>
            <a:ext cx="1571230" cy="68311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6. RESTAURACIÓN  (MUROS DE CORTE)</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6"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7"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157</a:t>
            </a:r>
            <a:endParaRPr lang="es-ES" sz="2400" dirty="0">
              <a:ln>
                <a:solidFill>
                  <a:schemeClr val="tx1"/>
                </a:solidFill>
              </a:ln>
            </a:endParaRPr>
          </a:p>
        </p:txBody>
      </p:sp>
    </p:spTree>
    <p:extLst>
      <p:ext uri="{BB962C8B-B14F-4D97-AF65-F5344CB8AC3E}">
        <p14:creationId xmlns:p14="http://schemas.microsoft.com/office/powerpoint/2010/main" val="42386170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ARMADO DEL PLINTO</a:t>
            </a:r>
            <a:endParaRPr lang="en-US" dirty="0"/>
          </a:p>
        </p:txBody>
      </p:sp>
      <p:pic>
        <p:nvPicPr>
          <p:cNvPr id="9" name="Imagen 106"/>
          <p:cNvPicPr>
            <a:picLocks noGrp="1"/>
          </p:cNvPicPr>
          <p:nvPr>
            <p:ph idx="1"/>
          </p:nvPr>
        </p:nvPicPr>
        <p:blipFill>
          <a:blip r:embed="rId2"/>
          <a:stretch>
            <a:fillRect/>
          </a:stretch>
        </p:blipFill>
        <p:spPr>
          <a:xfrm>
            <a:off x="4328161" y="899914"/>
            <a:ext cx="3977639" cy="4617720"/>
          </a:xfrm>
          <a:prstGeom prst="rect">
            <a:avLst/>
          </a:prstGeom>
        </p:spPr>
      </p:pic>
      <p:sp>
        <p:nvSpPr>
          <p:cNvPr id="10" name="TextBox 9"/>
          <p:cNvSpPr txBox="1"/>
          <p:nvPr/>
        </p:nvSpPr>
        <p:spPr>
          <a:xfrm>
            <a:off x="3048000" y="5833348"/>
            <a:ext cx="6215676" cy="369332"/>
          </a:xfrm>
          <a:prstGeom prst="rect">
            <a:avLst/>
          </a:prstGeom>
          <a:noFill/>
        </p:spPr>
        <p:txBody>
          <a:bodyPr wrap="none" rtlCol="0">
            <a:spAutoFit/>
          </a:bodyPr>
          <a:lstStyle/>
          <a:p>
            <a:r>
              <a:rPr lang="es-EC" b="1" dirty="0"/>
              <a:t>Nota: </a:t>
            </a:r>
            <a:r>
              <a:rPr lang="es-EC" dirty="0"/>
              <a:t>el diseño del resto de plintos se encuentra en el Anexo 10</a:t>
            </a:r>
            <a:r>
              <a:rPr lang="en-US" dirty="0"/>
              <a:t> </a:t>
            </a:r>
          </a:p>
        </p:txBody>
      </p:sp>
      <p:sp>
        <p:nvSpPr>
          <p:cNvPr id="11"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7071525" y="6190611"/>
            <a:ext cx="1571230" cy="68311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6. RESTAURACIÓN  (MUROS DE CORTE)</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6"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7"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8"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158</a:t>
            </a:r>
            <a:endParaRPr lang="es-ES" sz="2400" dirty="0">
              <a:ln>
                <a:solidFill>
                  <a:schemeClr val="tx1"/>
                </a:solidFill>
              </a:ln>
            </a:endParaRPr>
          </a:p>
        </p:txBody>
      </p:sp>
    </p:spTree>
    <p:extLst>
      <p:ext uri="{BB962C8B-B14F-4D97-AF65-F5344CB8AC3E}">
        <p14:creationId xmlns:p14="http://schemas.microsoft.com/office/powerpoint/2010/main" val="24234423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397" y="0"/>
            <a:ext cx="11128070" cy="584200"/>
          </a:xfrm>
        </p:spPr>
        <p:txBody>
          <a:bodyPr/>
          <a:lstStyle/>
          <a:p>
            <a:r>
              <a:rPr lang="en-US" smtClean="0"/>
              <a:t>PRESUPUESTO DEL REFORZAMIENTO CON MUROS</a:t>
            </a:r>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35985586"/>
              </p:ext>
            </p:extLst>
          </p:nvPr>
        </p:nvGraphicFramePr>
        <p:xfrm>
          <a:off x="1487838" y="584200"/>
          <a:ext cx="9546956" cy="5678223"/>
        </p:xfrm>
        <a:graphic>
          <a:graphicData uri="http://schemas.openxmlformats.org/drawingml/2006/table">
            <a:tbl>
              <a:tblPr firstRow="1" firstCol="1" bandRow="1"/>
              <a:tblGrid>
                <a:gridCol w="704284"/>
                <a:gridCol w="3091002"/>
                <a:gridCol w="1460902"/>
                <a:gridCol w="766209"/>
                <a:gridCol w="965422"/>
                <a:gridCol w="1072692"/>
                <a:gridCol w="1486445"/>
              </a:tblGrid>
              <a:tr h="261174">
                <a:tc>
                  <a:txBody>
                    <a:bodyPr/>
                    <a:lstStyle/>
                    <a:p>
                      <a:pPr algn="ctr">
                        <a:lnSpc>
                          <a:spcPct val="150000"/>
                        </a:lnSpc>
                        <a:spcAft>
                          <a:spcPts val="0"/>
                        </a:spcAft>
                      </a:pPr>
                      <a:r>
                        <a:rPr lang="es-EC" sz="1200" dirty="0">
                          <a:effectLst/>
                          <a:latin typeface="Arial" charset="0"/>
                          <a:ea typeface="Arial" charset="0"/>
                          <a:cs typeface="Arial" charset="0"/>
                        </a:rPr>
                        <a:t> </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5">
                  <a:txBody>
                    <a:bodyPr/>
                    <a:lstStyle/>
                    <a:p>
                      <a:pPr algn="ctr">
                        <a:lnSpc>
                          <a:spcPct val="150000"/>
                        </a:lnSpc>
                        <a:spcAft>
                          <a:spcPts val="0"/>
                        </a:spcAft>
                      </a:pPr>
                      <a:r>
                        <a:rPr lang="es-EC" sz="1200" b="1" dirty="0">
                          <a:effectLst/>
                          <a:latin typeface="Arial" charset="0"/>
                          <a:ea typeface="Arial" charset="0"/>
                          <a:cs typeface="Arial" charset="0"/>
                        </a:rPr>
                        <a:t>TABLA DE DESCRIPCIÓN DE RUBROS, UNIDADES, CANTIDADES Y  PRECIOS</a:t>
                      </a:r>
                      <a:endParaRPr lang="en-US" sz="1200" dirty="0">
                        <a:effectLst/>
                        <a:latin typeface="Arial" charset="0"/>
                        <a:ea typeface="Arial" charset="0"/>
                        <a:cs typeface="Arial" charset="0"/>
                      </a:endParaRPr>
                    </a:p>
                  </a:txBody>
                  <a:tcPr marL="34680" marR="346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50000"/>
                        </a:lnSpc>
                        <a:spcAft>
                          <a:spcPts val="0"/>
                        </a:spcAft>
                      </a:pPr>
                      <a:r>
                        <a:rPr lang="es-EC" sz="1200" b="1">
                          <a:effectLst/>
                          <a:latin typeface="Arial" charset="0"/>
                          <a:ea typeface="Arial" charset="0"/>
                          <a:cs typeface="Arial" charset="0"/>
                        </a:rPr>
                        <a:t> </a:t>
                      </a:r>
                      <a:endParaRPr lang="en-US" sz="1200">
                        <a:effectLst/>
                        <a:latin typeface="Arial" charset="0"/>
                        <a:ea typeface="Arial" charset="0"/>
                        <a:cs typeface="Arial" charset="0"/>
                      </a:endParaRPr>
                    </a:p>
                  </a:txBody>
                  <a:tcPr marL="34680" marR="346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270539">
                <a:tc>
                  <a:txBody>
                    <a:bodyPr/>
                    <a:lstStyle/>
                    <a:p>
                      <a:pPr algn="ctr">
                        <a:lnSpc>
                          <a:spcPct val="150000"/>
                        </a:lnSpc>
                        <a:spcAft>
                          <a:spcPts val="0"/>
                        </a:spcAft>
                      </a:pPr>
                      <a:r>
                        <a:rPr lang="es-EC" sz="1200" b="1" dirty="0">
                          <a:effectLst/>
                          <a:latin typeface="Arial" charset="0"/>
                          <a:ea typeface="Arial" charset="0"/>
                          <a:cs typeface="Arial" charset="0"/>
                        </a:rPr>
                        <a:t>Número</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2">
                  <a:txBody>
                    <a:bodyPr/>
                    <a:lstStyle/>
                    <a:p>
                      <a:pPr algn="ctr">
                        <a:lnSpc>
                          <a:spcPct val="150000"/>
                        </a:lnSpc>
                        <a:spcAft>
                          <a:spcPts val="0"/>
                        </a:spcAft>
                      </a:pPr>
                      <a:r>
                        <a:rPr lang="es-EC" sz="1200" b="1" dirty="0">
                          <a:effectLst/>
                          <a:latin typeface="Arial" charset="0"/>
                          <a:ea typeface="Arial" charset="0"/>
                          <a:cs typeface="Arial" charset="0"/>
                        </a:rPr>
                        <a:t>Rubro / Descripción</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US"/>
                    </a:p>
                  </a:txBody>
                  <a:tcPr/>
                </a:tc>
                <a:tc>
                  <a:txBody>
                    <a:bodyPr/>
                    <a:lstStyle/>
                    <a:p>
                      <a:pPr algn="ctr">
                        <a:lnSpc>
                          <a:spcPct val="150000"/>
                        </a:lnSpc>
                        <a:spcAft>
                          <a:spcPts val="0"/>
                        </a:spcAft>
                      </a:pPr>
                      <a:r>
                        <a:rPr lang="es-EC" sz="1200" b="1">
                          <a:effectLst/>
                          <a:latin typeface="Arial" charset="0"/>
                          <a:ea typeface="Arial" charset="0"/>
                          <a:cs typeface="Arial" charset="0"/>
                        </a:rPr>
                        <a:t>Unidad</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a:effectLst/>
                          <a:latin typeface="Arial" charset="0"/>
                          <a:ea typeface="Arial" charset="0"/>
                          <a:cs typeface="Arial" charset="0"/>
                        </a:rPr>
                        <a:t>Cantidad</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dirty="0">
                          <a:effectLst/>
                          <a:latin typeface="Arial" charset="0"/>
                          <a:ea typeface="Arial" charset="0"/>
                          <a:cs typeface="Arial" charset="0"/>
                        </a:rPr>
                        <a:t>Precio  </a:t>
                      </a:r>
                      <a:r>
                        <a:rPr lang="es-EC" sz="1200" b="1" dirty="0" smtClean="0">
                          <a:effectLst/>
                          <a:latin typeface="Arial" charset="0"/>
                          <a:ea typeface="Arial" charset="0"/>
                          <a:cs typeface="Arial" charset="0"/>
                        </a:rPr>
                        <a:t>U.</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dirty="0">
                          <a:effectLst/>
                          <a:latin typeface="Arial" charset="0"/>
                          <a:ea typeface="Arial" charset="0"/>
                          <a:cs typeface="Arial" charset="0"/>
                        </a:rPr>
                        <a:t>Precio  Global</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270539">
                <a:tc>
                  <a:txBody>
                    <a:bodyPr/>
                    <a:lstStyle/>
                    <a:p>
                      <a:pPr algn="ctr">
                        <a:lnSpc>
                          <a:spcPct val="150000"/>
                        </a:lnSpc>
                        <a:spcAft>
                          <a:spcPts val="0"/>
                        </a:spcAft>
                      </a:pPr>
                      <a:r>
                        <a:rPr lang="es-EC" sz="1200" dirty="0">
                          <a:effectLst/>
                          <a:latin typeface="Arial" charset="0"/>
                          <a:ea typeface="Arial" charset="0"/>
                          <a:cs typeface="Arial" charset="0"/>
                        </a:rPr>
                        <a:t>1</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a:lnSpc>
                          <a:spcPct val="150000"/>
                        </a:lnSpc>
                        <a:spcAft>
                          <a:spcPts val="0"/>
                        </a:spcAft>
                      </a:pPr>
                      <a:r>
                        <a:rPr lang="es-EC" sz="1200" dirty="0">
                          <a:solidFill>
                            <a:srgbClr val="000000"/>
                          </a:solidFill>
                          <a:effectLst/>
                          <a:latin typeface="Arial" charset="0"/>
                          <a:ea typeface="Arial" charset="0"/>
                          <a:cs typeface="Arial" charset="0"/>
                        </a:rPr>
                        <a:t>Excavación a mano sin clasificar (Incluye desalojo)</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Arial" charset="0"/>
                          <a:cs typeface="Arial" charset="0"/>
                        </a:rPr>
                        <a:t>m</a:t>
                      </a:r>
                      <a:r>
                        <a:rPr lang="es-EC" sz="1200" baseline="30000">
                          <a:solidFill>
                            <a:srgbClr val="000000"/>
                          </a:solidFill>
                          <a:effectLst/>
                          <a:latin typeface="Arial" charset="0"/>
                          <a:ea typeface="Arial" charset="0"/>
                          <a:cs typeface="Arial" charset="0"/>
                        </a:rPr>
                        <a:t>3</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23.11</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$ 14.29</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effectLst/>
                          <a:latin typeface="Arial" charset="0"/>
                          <a:ea typeface="Arial" charset="0"/>
                          <a:cs typeface="Arial" charset="0"/>
                        </a:rPr>
                        <a:t>$ 330.20618</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0539">
                <a:tc>
                  <a:txBody>
                    <a:bodyPr/>
                    <a:lstStyle/>
                    <a:p>
                      <a:pPr algn="ctr">
                        <a:lnSpc>
                          <a:spcPct val="150000"/>
                        </a:lnSpc>
                        <a:spcAft>
                          <a:spcPts val="0"/>
                        </a:spcAft>
                      </a:pPr>
                      <a:r>
                        <a:rPr lang="es-EC" sz="1200">
                          <a:solidFill>
                            <a:srgbClr val="000000"/>
                          </a:solidFill>
                          <a:effectLst/>
                          <a:latin typeface="Arial" charset="0"/>
                          <a:ea typeface="Arial" charset="0"/>
                          <a:cs typeface="Arial" charset="0"/>
                        </a:rPr>
                        <a:t>2</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a:lnSpc>
                          <a:spcPct val="150000"/>
                        </a:lnSpc>
                        <a:spcAft>
                          <a:spcPts val="0"/>
                        </a:spcAft>
                      </a:pPr>
                      <a:r>
                        <a:rPr lang="es-EC" sz="1200" dirty="0">
                          <a:solidFill>
                            <a:srgbClr val="000000"/>
                          </a:solidFill>
                          <a:effectLst/>
                          <a:latin typeface="Arial" charset="0"/>
                          <a:ea typeface="Arial" charset="0"/>
                          <a:cs typeface="Arial" charset="0"/>
                        </a:rPr>
                        <a:t>Relleno compactado con material clasificado</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Arial" charset="0"/>
                          <a:cs typeface="Arial" charset="0"/>
                        </a:rPr>
                        <a:t>m</a:t>
                      </a:r>
                      <a:r>
                        <a:rPr lang="es-EC" sz="1200" baseline="30000">
                          <a:solidFill>
                            <a:srgbClr val="000000"/>
                          </a:solidFill>
                          <a:effectLst/>
                          <a:latin typeface="Arial" charset="0"/>
                          <a:ea typeface="Arial" charset="0"/>
                          <a:cs typeface="Arial" charset="0"/>
                        </a:rPr>
                        <a:t>3</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17.33</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$ 3.86</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effectLst/>
                          <a:latin typeface="Arial" charset="0"/>
                          <a:ea typeface="Arial" charset="0"/>
                          <a:cs typeface="Arial" charset="0"/>
                        </a:rPr>
                        <a:t>$ 66.89621</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0539">
                <a:tc>
                  <a:txBody>
                    <a:bodyPr/>
                    <a:lstStyle/>
                    <a:p>
                      <a:pPr algn="ctr">
                        <a:lnSpc>
                          <a:spcPct val="150000"/>
                        </a:lnSpc>
                        <a:spcAft>
                          <a:spcPts val="0"/>
                        </a:spcAft>
                      </a:pPr>
                      <a:r>
                        <a:rPr lang="es-EC" sz="1200">
                          <a:effectLst/>
                          <a:latin typeface="Arial" charset="0"/>
                          <a:ea typeface="Arial" charset="0"/>
                          <a:cs typeface="Arial" charset="0"/>
                        </a:rPr>
                        <a:t>3</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a:lnSpc>
                          <a:spcPct val="150000"/>
                        </a:lnSpc>
                        <a:spcAft>
                          <a:spcPts val="0"/>
                        </a:spcAft>
                      </a:pPr>
                      <a:r>
                        <a:rPr lang="es-EC" sz="1200">
                          <a:solidFill>
                            <a:srgbClr val="000000"/>
                          </a:solidFill>
                          <a:effectLst/>
                          <a:latin typeface="Arial" charset="0"/>
                          <a:ea typeface="Arial" charset="0"/>
                          <a:cs typeface="Arial" charset="0"/>
                        </a:rPr>
                        <a:t>Picado de hormigón en acera (incluye desalojo)</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Arial" charset="0"/>
                          <a:cs typeface="Arial" charset="0"/>
                        </a:rPr>
                        <a:t>m</a:t>
                      </a:r>
                      <a:r>
                        <a:rPr lang="es-EC" sz="1200" baseline="30000">
                          <a:solidFill>
                            <a:srgbClr val="000000"/>
                          </a:solidFill>
                          <a:effectLst/>
                          <a:latin typeface="Arial" charset="0"/>
                          <a:ea typeface="Arial" charset="0"/>
                          <a:cs typeface="Arial" charset="0"/>
                        </a:rPr>
                        <a:t>2</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110.10</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$ 6.02</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$ 662.80200</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0539">
                <a:tc>
                  <a:txBody>
                    <a:bodyPr/>
                    <a:lstStyle/>
                    <a:p>
                      <a:pPr algn="ctr">
                        <a:lnSpc>
                          <a:spcPct val="150000"/>
                        </a:lnSpc>
                        <a:spcAft>
                          <a:spcPts val="0"/>
                        </a:spcAft>
                      </a:pPr>
                      <a:r>
                        <a:rPr lang="es-EC" sz="1200">
                          <a:effectLst/>
                          <a:latin typeface="Arial" charset="0"/>
                          <a:ea typeface="Arial" charset="0"/>
                          <a:cs typeface="Arial" charset="0"/>
                        </a:rPr>
                        <a:t>4</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a:lnSpc>
                          <a:spcPct val="150000"/>
                        </a:lnSpc>
                        <a:spcAft>
                          <a:spcPts val="0"/>
                        </a:spcAft>
                      </a:pPr>
                      <a:r>
                        <a:rPr lang="es-EC" sz="1200">
                          <a:solidFill>
                            <a:srgbClr val="000000"/>
                          </a:solidFill>
                          <a:effectLst/>
                          <a:latin typeface="Arial" charset="0"/>
                          <a:ea typeface="Arial" charset="0"/>
                          <a:cs typeface="Arial" charset="0"/>
                        </a:rPr>
                        <a:t>Malla electro soldada 6mmx15cmx15cm</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Arial" charset="0"/>
                          <a:cs typeface="Arial" charset="0"/>
                        </a:rPr>
                        <a:t>m</a:t>
                      </a:r>
                      <a:r>
                        <a:rPr lang="es-EC" sz="1200" baseline="30000">
                          <a:solidFill>
                            <a:srgbClr val="000000"/>
                          </a:solidFill>
                          <a:effectLst/>
                          <a:latin typeface="Arial" charset="0"/>
                          <a:ea typeface="Arial" charset="0"/>
                          <a:cs typeface="Arial" charset="0"/>
                        </a:rPr>
                        <a:t>2</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110.10</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$ 26.35</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$ 2,901.13500</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0539">
                <a:tc>
                  <a:txBody>
                    <a:bodyPr/>
                    <a:lstStyle/>
                    <a:p>
                      <a:pPr algn="ctr">
                        <a:lnSpc>
                          <a:spcPct val="150000"/>
                        </a:lnSpc>
                        <a:spcAft>
                          <a:spcPts val="0"/>
                        </a:spcAft>
                      </a:pPr>
                      <a:r>
                        <a:rPr lang="es-EC" sz="1200">
                          <a:solidFill>
                            <a:srgbClr val="000000"/>
                          </a:solidFill>
                          <a:effectLst/>
                          <a:latin typeface="Arial" charset="0"/>
                          <a:ea typeface="Arial" charset="0"/>
                          <a:cs typeface="Arial" charset="0"/>
                        </a:rPr>
                        <a:t>5</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a:lnSpc>
                          <a:spcPct val="150000"/>
                        </a:lnSpc>
                        <a:spcAft>
                          <a:spcPts val="0"/>
                        </a:spcAft>
                      </a:pPr>
                      <a:r>
                        <a:rPr lang="es-EC" sz="1200" dirty="0">
                          <a:solidFill>
                            <a:srgbClr val="000000"/>
                          </a:solidFill>
                          <a:effectLst/>
                          <a:latin typeface="Arial" charset="0"/>
                          <a:ea typeface="Arial" charset="0"/>
                          <a:cs typeface="Arial" charset="0"/>
                        </a:rPr>
                        <a:t>Reposición de hormigón simple en acera f´c=180kg/cm</a:t>
                      </a:r>
                      <a:r>
                        <a:rPr lang="es-EC" sz="1200" baseline="30000" dirty="0">
                          <a:solidFill>
                            <a:srgbClr val="000000"/>
                          </a:solidFill>
                          <a:effectLst/>
                          <a:latin typeface="Arial" charset="0"/>
                          <a:ea typeface="Arial" charset="0"/>
                          <a:cs typeface="Arial" charset="0"/>
                        </a:rPr>
                        <a:t>2</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Arial" charset="0"/>
                          <a:cs typeface="Arial" charset="0"/>
                        </a:rPr>
                        <a:t>m</a:t>
                      </a:r>
                      <a:r>
                        <a:rPr lang="es-EC" sz="1200" baseline="30000">
                          <a:solidFill>
                            <a:srgbClr val="000000"/>
                          </a:solidFill>
                          <a:effectLst/>
                          <a:latin typeface="Arial" charset="0"/>
                          <a:ea typeface="Arial" charset="0"/>
                          <a:cs typeface="Arial" charset="0"/>
                        </a:rPr>
                        <a:t>2</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110.10</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$ 23.03</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$ 2,535.60300</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0539">
                <a:tc>
                  <a:txBody>
                    <a:bodyPr/>
                    <a:lstStyle/>
                    <a:p>
                      <a:pPr algn="ctr">
                        <a:lnSpc>
                          <a:spcPct val="150000"/>
                        </a:lnSpc>
                        <a:spcAft>
                          <a:spcPts val="0"/>
                        </a:spcAft>
                      </a:pPr>
                      <a:r>
                        <a:rPr lang="es-EC" sz="1200">
                          <a:effectLst/>
                          <a:latin typeface="Arial" charset="0"/>
                          <a:ea typeface="Arial" charset="0"/>
                          <a:cs typeface="Arial" charset="0"/>
                        </a:rPr>
                        <a:t>6</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a:lnSpc>
                          <a:spcPct val="150000"/>
                        </a:lnSpc>
                        <a:spcAft>
                          <a:spcPts val="0"/>
                        </a:spcAft>
                      </a:pPr>
                      <a:r>
                        <a:rPr lang="es-EC" sz="1200" dirty="0">
                          <a:solidFill>
                            <a:srgbClr val="000000"/>
                          </a:solidFill>
                          <a:effectLst/>
                          <a:latin typeface="Arial" charset="0"/>
                          <a:ea typeface="Arial" charset="0"/>
                          <a:cs typeface="Arial" charset="0"/>
                        </a:rPr>
                        <a:t>Derrocamiento de mampostería de bloque (Incluye desalojo)</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1200" dirty="0">
                          <a:solidFill>
                            <a:srgbClr val="000000"/>
                          </a:solidFill>
                          <a:effectLst/>
                          <a:latin typeface="Arial" charset="0"/>
                          <a:ea typeface="Arial" charset="0"/>
                          <a:cs typeface="Arial" charset="0"/>
                        </a:rPr>
                        <a:t>m</a:t>
                      </a:r>
                      <a:r>
                        <a:rPr lang="es-EC" sz="1200" baseline="30000" dirty="0">
                          <a:solidFill>
                            <a:srgbClr val="000000"/>
                          </a:solidFill>
                          <a:effectLst/>
                          <a:latin typeface="Arial" charset="0"/>
                          <a:ea typeface="Arial" charset="0"/>
                          <a:cs typeface="Arial" charset="0"/>
                        </a:rPr>
                        <a:t>2</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40.00</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$ 40.83</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$ 1,633.20000</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61174">
                <a:tc>
                  <a:txBody>
                    <a:bodyPr/>
                    <a:lstStyle/>
                    <a:p>
                      <a:pPr algn="ctr">
                        <a:lnSpc>
                          <a:spcPct val="150000"/>
                        </a:lnSpc>
                        <a:spcAft>
                          <a:spcPts val="0"/>
                        </a:spcAft>
                      </a:pPr>
                      <a:r>
                        <a:rPr lang="es-EC" sz="1200">
                          <a:effectLst/>
                          <a:latin typeface="Arial" charset="0"/>
                          <a:ea typeface="Arial" charset="0"/>
                          <a:cs typeface="Arial" charset="0"/>
                        </a:rPr>
                        <a:t>7</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a:lnSpc>
                          <a:spcPct val="150000"/>
                        </a:lnSpc>
                        <a:spcAft>
                          <a:spcPts val="0"/>
                        </a:spcAft>
                      </a:pPr>
                      <a:r>
                        <a:rPr lang="es-EC" sz="1200" dirty="0">
                          <a:solidFill>
                            <a:srgbClr val="000000"/>
                          </a:solidFill>
                          <a:effectLst/>
                          <a:latin typeface="Arial" charset="0"/>
                          <a:ea typeface="Arial" charset="0"/>
                          <a:cs typeface="Arial" charset="0"/>
                        </a:rPr>
                        <a:t>Mampostería de bloque e=20 cm</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Arial" charset="0"/>
                          <a:cs typeface="Arial" charset="0"/>
                        </a:rPr>
                        <a:t>m</a:t>
                      </a:r>
                      <a:r>
                        <a:rPr lang="es-EC" sz="1200" baseline="30000">
                          <a:solidFill>
                            <a:srgbClr val="000000"/>
                          </a:solidFill>
                          <a:effectLst/>
                          <a:latin typeface="Arial" charset="0"/>
                          <a:ea typeface="Arial" charset="0"/>
                          <a:cs typeface="Arial" charset="0"/>
                        </a:rPr>
                        <a:t>2</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40.00</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$ 13.29</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$ 531.60000</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22348">
                <a:tc>
                  <a:txBody>
                    <a:bodyPr/>
                    <a:lstStyle/>
                    <a:p>
                      <a:pPr algn="ctr">
                        <a:lnSpc>
                          <a:spcPct val="150000"/>
                        </a:lnSpc>
                        <a:spcAft>
                          <a:spcPts val="0"/>
                        </a:spcAft>
                      </a:pPr>
                      <a:r>
                        <a:rPr lang="es-EC" sz="1200">
                          <a:solidFill>
                            <a:srgbClr val="000000"/>
                          </a:solidFill>
                          <a:effectLst/>
                          <a:latin typeface="Arial" charset="0"/>
                          <a:ea typeface="Arial" charset="0"/>
                          <a:cs typeface="Arial" charset="0"/>
                        </a:rPr>
                        <a:t>8</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a:lnSpc>
                          <a:spcPct val="150000"/>
                        </a:lnSpc>
                        <a:spcAft>
                          <a:spcPts val="0"/>
                        </a:spcAft>
                      </a:pPr>
                      <a:r>
                        <a:rPr lang="es-EC" sz="1200" dirty="0">
                          <a:solidFill>
                            <a:srgbClr val="000000"/>
                          </a:solidFill>
                          <a:effectLst/>
                          <a:latin typeface="Arial" charset="0"/>
                          <a:ea typeface="Arial" charset="0"/>
                          <a:cs typeface="Arial" charset="0"/>
                        </a:rPr>
                        <a:t>Picado de hormigón en elementos estructurales con herramienta menor (incluye desalojo)</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Arial" charset="0"/>
                          <a:cs typeface="Arial" charset="0"/>
                        </a:rPr>
                        <a:t>m</a:t>
                      </a:r>
                      <a:r>
                        <a:rPr lang="es-EC" sz="1200" baseline="30000">
                          <a:solidFill>
                            <a:srgbClr val="000000"/>
                          </a:solidFill>
                          <a:effectLst/>
                          <a:latin typeface="Arial" charset="0"/>
                          <a:ea typeface="Arial" charset="0"/>
                          <a:cs typeface="Arial" charset="0"/>
                        </a:rPr>
                        <a:t>3</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1.68</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$8.62</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$ 14.48160</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61174">
                <a:tc>
                  <a:txBody>
                    <a:bodyPr/>
                    <a:lstStyle/>
                    <a:p>
                      <a:pPr algn="ctr">
                        <a:lnSpc>
                          <a:spcPct val="150000"/>
                        </a:lnSpc>
                        <a:spcAft>
                          <a:spcPts val="0"/>
                        </a:spcAft>
                      </a:pPr>
                      <a:r>
                        <a:rPr lang="es-EC" sz="1200">
                          <a:effectLst/>
                          <a:latin typeface="Arial" charset="0"/>
                          <a:ea typeface="Arial" charset="0"/>
                          <a:cs typeface="Arial" charset="0"/>
                        </a:rPr>
                        <a:t>9</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a:lnSpc>
                          <a:spcPct val="150000"/>
                        </a:lnSpc>
                        <a:spcAft>
                          <a:spcPts val="0"/>
                        </a:spcAft>
                      </a:pPr>
                      <a:r>
                        <a:rPr lang="es-EC" sz="1200" dirty="0">
                          <a:solidFill>
                            <a:srgbClr val="000000"/>
                          </a:solidFill>
                          <a:effectLst/>
                          <a:latin typeface="Arial" charset="0"/>
                          <a:ea typeface="Arial" charset="0"/>
                          <a:cs typeface="Arial" charset="0"/>
                        </a:rPr>
                        <a:t>Replantillo f´c=140kg/cm</a:t>
                      </a:r>
                      <a:r>
                        <a:rPr lang="es-EC" sz="1200" baseline="30000" dirty="0">
                          <a:solidFill>
                            <a:srgbClr val="000000"/>
                          </a:solidFill>
                          <a:effectLst/>
                          <a:latin typeface="Arial" charset="0"/>
                          <a:ea typeface="Arial" charset="0"/>
                          <a:cs typeface="Arial" charset="0"/>
                        </a:rPr>
                        <a:t>2</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Arial" charset="0"/>
                          <a:cs typeface="Arial" charset="0"/>
                        </a:rPr>
                        <a:t>m</a:t>
                      </a:r>
                      <a:r>
                        <a:rPr lang="es-EC" sz="1200" baseline="30000">
                          <a:solidFill>
                            <a:srgbClr val="000000"/>
                          </a:solidFill>
                          <a:effectLst/>
                          <a:latin typeface="Arial" charset="0"/>
                          <a:ea typeface="Arial" charset="0"/>
                          <a:cs typeface="Arial" charset="0"/>
                        </a:rPr>
                        <a:t>3</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15.47</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$ 87.90</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$ 1,359.81300</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0539">
                <a:tc>
                  <a:txBody>
                    <a:bodyPr/>
                    <a:lstStyle/>
                    <a:p>
                      <a:pPr algn="ctr">
                        <a:lnSpc>
                          <a:spcPct val="150000"/>
                        </a:lnSpc>
                        <a:spcAft>
                          <a:spcPts val="0"/>
                        </a:spcAft>
                      </a:pPr>
                      <a:r>
                        <a:rPr lang="es-EC" sz="1200">
                          <a:solidFill>
                            <a:srgbClr val="000000"/>
                          </a:solidFill>
                          <a:effectLst/>
                          <a:latin typeface="Arial" charset="0"/>
                          <a:ea typeface="Arial" charset="0"/>
                          <a:cs typeface="Arial" charset="0"/>
                        </a:rPr>
                        <a:t>10</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a:lnSpc>
                          <a:spcPct val="150000"/>
                        </a:lnSpc>
                        <a:spcAft>
                          <a:spcPts val="0"/>
                        </a:spcAft>
                      </a:pPr>
                      <a:r>
                        <a:rPr lang="es-EC" sz="1200" dirty="0">
                          <a:solidFill>
                            <a:srgbClr val="000000"/>
                          </a:solidFill>
                          <a:effectLst/>
                          <a:latin typeface="Arial" charset="0"/>
                          <a:ea typeface="Arial" charset="0"/>
                          <a:cs typeface="Arial" charset="0"/>
                        </a:rPr>
                        <a:t>Encofrado y desencofrado con tableros metálicos</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Arial" charset="0"/>
                          <a:cs typeface="Arial" charset="0"/>
                        </a:rPr>
                        <a:t>m</a:t>
                      </a:r>
                      <a:r>
                        <a:rPr lang="es-EC" sz="1200" baseline="30000">
                          <a:solidFill>
                            <a:srgbClr val="000000"/>
                          </a:solidFill>
                          <a:effectLst/>
                          <a:latin typeface="Arial" charset="0"/>
                          <a:ea typeface="Arial" charset="0"/>
                          <a:cs typeface="Arial" charset="0"/>
                        </a:rPr>
                        <a:t>2</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525.02</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$ 6.65</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$ 3,491.38300</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0539">
                <a:tc>
                  <a:txBody>
                    <a:bodyPr/>
                    <a:lstStyle/>
                    <a:p>
                      <a:pPr algn="ctr">
                        <a:lnSpc>
                          <a:spcPct val="150000"/>
                        </a:lnSpc>
                        <a:spcAft>
                          <a:spcPts val="0"/>
                        </a:spcAft>
                      </a:pPr>
                      <a:r>
                        <a:rPr lang="es-EC" sz="1200">
                          <a:effectLst/>
                          <a:latin typeface="Arial" charset="0"/>
                          <a:ea typeface="Arial" charset="0"/>
                          <a:cs typeface="Arial" charset="0"/>
                        </a:rPr>
                        <a:t>11</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a:lnSpc>
                          <a:spcPct val="150000"/>
                        </a:lnSpc>
                        <a:spcAft>
                          <a:spcPts val="0"/>
                        </a:spcAft>
                      </a:pPr>
                      <a:r>
                        <a:rPr lang="es-EC" sz="1200" dirty="0">
                          <a:solidFill>
                            <a:srgbClr val="000000"/>
                          </a:solidFill>
                          <a:effectLst/>
                          <a:latin typeface="Arial" charset="0"/>
                          <a:ea typeface="Arial" charset="0"/>
                          <a:cs typeface="Arial" charset="0"/>
                        </a:rPr>
                        <a:t>Epóxido pegante hormigón viejo/hormigón nuevo</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Arial" charset="0"/>
                          <a:cs typeface="Arial" charset="0"/>
                        </a:rPr>
                        <a:t>m</a:t>
                      </a:r>
                      <a:r>
                        <a:rPr lang="es-EC" sz="1200" baseline="30000">
                          <a:solidFill>
                            <a:srgbClr val="000000"/>
                          </a:solidFill>
                          <a:effectLst/>
                          <a:latin typeface="Arial" charset="0"/>
                          <a:ea typeface="Arial" charset="0"/>
                          <a:cs typeface="Arial" charset="0"/>
                        </a:rPr>
                        <a:t>2</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effectLst/>
                          <a:latin typeface="Arial" charset="0"/>
                          <a:ea typeface="Arial" charset="0"/>
                          <a:cs typeface="Arial" charset="0"/>
                        </a:rPr>
                        <a:t>123.01</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$ 0.46</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$ 56.58345</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66143">
                <a:tc>
                  <a:txBody>
                    <a:bodyPr/>
                    <a:lstStyle/>
                    <a:p>
                      <a:pPr algn="ctr">
                        <a:lnSpc>
                          <a:spcPct val="150000"/>
                        </a:lnSpc>
                        <a:spcAft>
                          <a:spcPts val="0"/>
                        </a:spcAft>
                      </a:pPr>
                      <a:r>
                        <a:rPr lang="es-EC" sz="1200">
                          <a:effectLst/>
                          <a:latin typeface="Arial" charset="0"/>
                          <a:ea typeface="Arial" charset="0"/>
                          <a:cs typeface="Arial" charset="0"/>
                        </a:rPr>
                        <a:t>12</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a:lnSpc>
                          <a:spcPct val="150000"/>
                        </a:lnSpc>
                        <a:spcAft>
                          <a:spcPts val="0"/>
                        </a:spcAft>
                      </a:pPr>
                      <a:r>
                        <a:rPr lang="es-EC" sz="1200" dirty="0">
                          <a:solidFill>
                            <a:srgbClr val="000000"/>
                          </a:solidFill>
                          <a:effectLst/>
                          <a:latin typeface="Arial" charset="0"/>
                          <a:ea typeface="Arial" charset="0"/>
                          <a:cs typeface="Arial" charset="0"/>
                        </a:rPr>
                        <a:t>Acero de refuerzo fy=4200 kg/cm2 </a:t>
                      </a:r>
                      <a:r>
                        <a:rPr lang="es-EC" sz="1200" dirty="0" smtClean="0">
                          <a:solidFill>
                            <a:srgbClr val="000000"/>
                          </a:solidFill>
                          <a:effectLst/>
                          <a:latin typeface="Arial" charset="0"/>
                          <a:ea typeface="Arial" charset="0"/>
                          <a:cs typeface="Arial" charset="0"/>
                        </a:rPr>
                        <a:t>(suministro, corte y colocado)</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Arial" charset="0"/>
                          <a:cs typeface="Arial" charset="0"/>
                        </a:rPr>
                        <a:t>kg</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effectLst/>
                          <a:latin typeface="Arial" charset="0"/>
                          <a:ea typeface="Arial" charset="0"/>
                          <a:cs typeface="Arial" charset="0"/>
                        </a:rPr>
                        <a:t>1250.11</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$ 2.02</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$ 2,525.22725</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0539">
                <a:tc>
                  <a:txBody>
                    <a:bodyPr/>
                    <a:lstStyle/>
                    <a:p>
                      <a:pPr algn="ctr">
                        <a:lnSpc>
                          <a:spcPct val="150000"/>
                        </a:lnSpc>
                        <a:spcAft>
                          <a:spcPts val="0"/>
                        </a:spcAft>
                      </a:pPr>
                      <a:r>
                        <a:rPr lang="es-EC" sz="1200">
                          <a:solidFill>
                            <a:srgbClr val="000000"/>
                          </a:solidFill>
                          <a:effectLst/>
                          <a:latin typeface="Arial" charset="0"/>
                          <a:ea typeface="Arial" charset="0"/>
                          <a:cs typeface="Arial" charset="0"/>
                        </a:rPr>
                        <a:t>13</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a:lnSpc>
                          <a:spcPct val="150000"/>
                        </a:lnSpc>
                        <a:spcAft>
                          <a:spcPts val="0"/>
                        </a:spcAft>
                      </a:pPr>
                      <a:r>
                        <a:rPr lang="es-EC" sz="1200" dirty="0">
                          <a:solidFill>
                            <a:srgbClr val="000000"/>
                          </a:solidFill>
                          <a:effectLst/>
                          <a:latin typeface="Arial" charset="0"/>
                          <a:ea typeface="Arial" charset="0"/>
                          <a:cs typeface="Arial" charset="0"/>
                        </a:rPr>
                        <a:t>Hormigón simple en elementos estructurales f´c=210kg/cm2</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1200" dirty="0">
                          <a:solidFill>
                            <a:srgbClr val="000000"/>
                          </a:solidFill>
                          <a:effectLst/>
                          <a:latin typeface="Arial" charset="0"/>
                          <a:ea typeface="Arial" charset="0"/>
                          <a:cs typeface="Arial" charset="0"/>
                        </a:rPr>
                        <a:t>m</a:t>
                      </a:r>
                      <a:r>
                        <a:rPr lang="es-EC" sz="1200" baseline="30000" dirty="0">
                          <a:solidFill>
                            <a:srgbClr val="000000"/>
                          </a:solidFill>
                          <a:effectLst/>
                          <a:latin typeface="Arial" charset="0"/>
                          <a:ea typeface="Arial" charset="0"/>
                          <a:cs typeface="Arial" charset="0"/>
                        </a:rPr>
                        <a:t>3</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effectLst/>
                          <a:latin typeface="Arial" charset="0"/>
                          <a:ea typeface="Arial" charset="0"/>
                          <a:cs typeface="Arial" charset="0"/>
                        </a:rPr>
                        <a:t>139.93</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effectLst/>
                          <a:latin typeface="Arial" charset="0"/>
                          <a:ea typeface="Arial" charset="0"/>
                          <a:cs typeface="Arial" charset="0"/>
                        </a:rPr>
                        <a:t>$147.52</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effectLst/>
                          <a:latin typeface="Arial" charset="0"/>
                          <a:ea typeface="Arial" charset="0"/>
                          <a:cs typeface="Arial" charset="0"/>
                        </a:rPr>
                        <a:t>$ 20,642.47360</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61174">
                <a:tc>
                  <a:txBody>
                    <a:bodyPr/>
                    <a:lstStyle/>
                    <a:p>
                      <a:pPr algn="ctr">
                        <a:lnSpc>
                          <a:spcPct val="150000"/>
                        </a:lnSpc>
                        <a:spcAft>
                          <a:spcPts val="0"/>
                        </a:spcAft>
                      </a:pPr>
                      <a:r>
                        <a:rPr lang="es-EC" sz="1200">
                          <a:effectLst/>
                          <a:latin typeface="Arial" charset="0"/>
                          <a:ea typeface="Arial" charset="0"/>
                          <a:cs typeface="Arial" charset="0"/>
                        </a:rPr>
                        <a:t>14</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a:lnSpc>
                          <a:spcPct val="150000"/>
                        </a:lnSpc>
                        <a:spcAft>
                          <a:spcPts val="0"/>
                        </a:spcAft>
                      </a:pPr>
                      <a:r>
                        <a:rPr lang="es-EC" sz="1200" dirty="0">
                          <a:solidFill>
                            <a:srgbClr val="000000"/>
                          </a:solidFill>
                          <a:effectLst/>
                          <a:latin typeface="Arial" charset="0"/>
                          <a:ea typeface="Arial" charset="0"/>
                          <a:cs typeface="Arial" charset="0"/>
                        </a:rPr>
                        <a:t>Enlucido horizontal y vertical</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Arial" charset="0"/>
                          <a:cs typeface="Arial" charset="0"/>
                        </a:rPr>
                        <a:t>m</a:t>
                      </a:r>
                      <a:r>
                        <a:rPr lang="es-EC" sz="1200" baseline="30000">
                          <a:solidFill>
                            <a:srgbClr val="000000"/>
                          </a:solidFill>
                          <a:effectLst/>
                          <a:latin typeface="Arial" charset="0"/>
                          <a:ea typeface="Arial" charset="0"/>
                          <a:cs typeface="Arial" charset="0"/>
                        </a:rPr>
                        <a:t>2</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effectLst/>
                          <a:latin typeface="Arial" charset="0"/>
                          <a:ea typeface="Arial" charset="0"/>
                          <a:cs typeface="Arial" charset="0"/>
                        </a:rPr>
                        <a:t>40.00</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effectLst/>
                          <a:latin typeface="Arial" charset="0"/>
                          <a:ea typeface="Arial" charset="0"/>
                          <a:cs typeface="Arial" charset="0"/>
                        </a:rPr>
                        <a:t>$ 9.92</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effectLst/>
                          <a:latin typeface="Arial" charset="0"/>
                          <a:ea typeface="Arial" charset="0"/>
                          <a:cs typeface="Arial" charset="0"/>
                        </a:rPr>
                        <a:t>$ 396.80000</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61174">
                <a:tc>
                  <a:txBody>
                    <a:bodyPr/>
                    <a:lstStyle/>
                    <a:p>
                      <a:pPr algn="ctr">
                        <a:lnSpc>
                          <a:spcPct val="150000"/>
                        </a:lnSpc>
                        <a:spcAft>
                          <a:spcPts val="0"/>
                        </a:spcAft>
                      </a:pPr>
                      <a:r>
                        <a:rPr lang="es-EC" sz="1200">
                          <a:solidFill>
                            <a:srgbClr val="000000"/>
                          </a:solidFill>
                          <a:effectLst/>
                          <a:latin typeface="Arial" charset="0"/>
                          <a:ea typeface="Arial" charset="0"/>
                          <a:cs typeface="Arial" charset="0"/>
                        </a:rPr>
                        <a:t>15</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a:lnSpc>
                          <a:spcPct val="150000"/>
                        </a:lnSpc>
                        <a:spcAft>
                          <a:spcPts val="0"/>
                        </a:spcAft>
                      </a:pPr>
                      <a:r>
                        <a:rPr lang="es-EC" sz="1200" dirty="0">
                          <a:solidFill>
                            <a:srgbClr val="000000"/>
                          </a:solidFill>
                          <a:effectLst/>
                          <a:latin typeface="Arial" charset="0"/>
                          <a:ea typeface="Arial" charset="0"/>
                          <a:cs typeface="Arial" charset="0"/>
                        </a:rPr>
                        <a:t>Pintura esmalte en Interiores</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Arial" charset="0"/>
                          <a:cs typeface="Arial" charset="0"/>
                        </a:rPr>
                        <a:t>m</a:t>
                      </a:r>
                      <a:r>
                        <a:rPr lang="es-EC" sz="1200" baseline="30000">
                          <a:solidFill>
                            <a:srgbClr val="000000"/>
                          </a:solidFill>
                          <a:effectLst/>
                          <a:latin typeface="Arial" charset="0"/>
                          <a:ea typeface="Arial" charset="0"/>
                          <a:cs typeface="Arial" charset="0"/>
                        </a:rPr>
                        <a:t>2</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120.00</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effectLst/>
                          <a:latin typeface="Arial" charset="0"/>
                          <a:ea typeface="Arial" charset="0"/>
                          <a:cs typeface="Arial" charset="0"/>
                        </a:rPr>
                        <a:t>$ 10.43</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effectLst/>
                          <a:latin typeface="Arial" charset="0"/>
                          <a:ea typeface="Arial" charset="0"/>
                          <a:cs typeface="Arial" charset="0"/>
                        </a:rPr>
                        <a:t>$ 1,251.60000</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61174">
                <a:tc>
                  <a:txBody>
                    <a:bodyPr/>
                    <a:lstStyle/>
                    <a:p>
                      <a:pPr algn="ctr">
                        <a:lnSpc>
                          <a:spcPct val="150000"/>
                        </a:lnSpc>
                        <a:spcAft>
                          <a:spcPts val="0"/>
                        </a:spcAft>
                      </a:pPr>
                      <a:r>
                        <a:rPr lang="es-EC" sz="1200">
                          <a:effectLst/>
                          <a:latin typeface="Arial" charset="0"/>
                          <a:ea typeface="Arial" charset="0"/>
                          <a:cs typeface="Arial" charset="0"/>
                        </a:rPr>
                        <a:t>16</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a:lnSpc>
                          <a:spcPct val="150000"/>
                        </a:lnSpc>
                        <a:spcAft>
                          <a:spcPts val="0"/>
                        </a:spcAft>
                      </a:pPr>
                      <a:r>
                        <a:rPr lang="es-EC" sz="1200" dirty="0">
                          <a:solidFill>
                            <a:srgbClr val="000000"/>
                          </a:solidFill>
                          <a:effectLst/>
                          <a:latin typeface="Arial" charset="0"/>
                          <a:ea typeface="Arial" charset="0"/>
                          <a:cs typeface="Arial" charset="0"/>
                        </a:rPr>
                        <a:t>Pintura esmalte en exteriores</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Arial" charset="0"/>
                          <a:cs typeface="Arial" charset="0"/>
                        </a:rPr>
                        <a:t>m</a:t>
                      </a:r>
                      <a:r>
                        <a:rPr lang="es-EC" sz="1200" baseline="30000">
                          <a:solidFill>
                            <a:srgbClr val="000000"/>
                          </a:solidFill>
                          <a:effectLst/>
                          <a:latin typeface="Arial" charset="0"/>
                          <a:ea typeface="Arial" charset="0"/>
                          <a:cs typeface="Arial" charset="0"/>
                        </a:rPr>
                        <a:t>2</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effectLst/>
                          <a:latin typeface="Arial" charset="0"/>
                          <a:ea typeface="Arial" charset="0"/>
                          <a:cs typeface="Arial" charset="0"/>
                        </a:rPr>
                        <a:t>785.40</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Arial" charset="0"/>
                          <a:cs typeface="Arial" charset="0"/>
                        </a:rPr>
                        <a:t>$ 14.49</a:t>
                      </a: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effectLst/>
                          <a:latin typeface="Arial" charset="0"/>
                          <a:ea typeface="Arial" charset="0"/>
                          <a:cs typeface="Arial" charset="0"/>
                        </a:rPr>
                        <a:t>$ 11,380.44600</a:t>
                      </a:r>
                      <a:endParaRPr lang="en-US" sz="1200" dirty="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61174">
                <a:tc>
                  <a:txBody>
                    <a:bodyPr/>
                    <a:lstStyle/>
                    <a:p>
                      <a:pPr algn="ctr">
                        <a:lnSpc>
                          <a:spcPct val="107000"/>
                        </a:lnSpc>
                      </a:pPr>
                      <a:endParaRPr lang="en-US" sz="1200">
                        <a:effectLst/>
                        <a:latin typeface="Arial" charset="0"/>
                        <a:ea typeface="Arial" charset="0"/>
                        <a:cs typeface="Arial" charset="0"/>
                      </a:endParaRPr>
                    </a:p>
                  </a:txBody>
                  <a:tcPr marL="34680" marR="346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a:lnSpc>
                          <a:spcPct val="150000"/>
                        </a:lnSpc>
                        <a:spcAft>
                          <a:spcPts val="0"/>
                        </a:spcAft>
                      </a:pPr>
                      <a:r>
                        <a:rPr lang="es-EC" sz="1200" b="1">
                          <a:solidFill>
                            <a:srgbClr val="000000"/>
                          </a:solidFill>
                          <a:effectLst/>
                          <a:latin typeface="Arial" charset="0"/>
                          <a:ea typeface="Arial" charset="0"/>
                          <a:cs typeface="Arial" charset="0"/>
                        </a:rPr>
                        <a:t>GRAN TOTAL</a:t>
                      </a:r>
                      <a:endParaRPr lang="en-US" sz="1200">
                        <a:effectLst/>
                        <a:latin typeface="Arial" charset="0"/>
                        <a:ea typeface="Arial" charset="0"/>
                        <a:cs typeface="Arial" charset="0"/>
                      </a:endParaRPr>
                    </a:p>
                  </a:txBody>
                  <a:tcPr marL="34680" marR="346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a:lnSpc>
                          <a:spcPct val="107000"/>
                        </a:lnSpc>
                      </a:pPr>
                      <a:endParaRPr lang="en-US" sz="1200">
                        <a:effectLst/>
                        <a:latin typeface="Arial" charset="0"/>
                        <a:ea typeface="Arial" charset="0"/>
                        <a:cs typeface="Arial" charset="0"/>
                      </a:endParaRPr>
                    </a:p>
                  </a:txBody>
                  <a:tcPr marL="34680" marR="346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a:lnSpc>
                          <a:spcPct val="107000"/>
                        </a:lnSpc>
                      </a:pPr>
                      <a:endParaRPr lang="en-US" sz="1200">
                        <a:effectLst/>
                        <a:latin typeface="Arial" charset="0"/>
                        <a:ea typeface="Arial" charset="0"/>
                        <a:cs typeface="Arial" charset="0"/>
                      </a:endParaRPr>
                    </a:p>
                  </a:txBody>
                  <a:tcPr marL="34680" marR="346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a:lnSpc>
                          <a:spcPct val="107000"/>
                        </a:lnSpc>
                      </a:pPr>
                      <a:endParaRPr lang="en-US" sz="1200">
                        <a:effectLst/>
                        <a:latin typeface="Arial" charset="0"/>
                        <a:ea typeface="Arial" charset="0"/>
                        <a:cs typeface="Arial" charset="0"/>
                      </a:endParaRPr>
                    </a:p>
                  </a:txBody>
                  <a:tcPr marL="34680" marR="346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a:lnSpc>
                          <a:spcPct val="107000"/>
                        </a:lnSpc>
                      </a:pPr>
                      <a:endParaRPr lang="en-US" sz="1200">
                        <a:effectLst/>
                        <a:latin typeface="Arial" charset="0"/>
                        <a:ea typeface="Arial" charset="0"/>
                        <a:cs typeface="Arial" charset="0"/>
                      </a:endParaRPr>
                    </a:p>
                  </a:txBody>
                  <a:tcPr marL="34680" marR="346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a:lnSpc>
                          <a:spcPct val="150000"/>
                        </a:lnSpc>
                        <a:spcAft>
                          <a:spcPts val="0"/>
                        </a:spcAft>
                      </a:pPr>
                      <a:r>
                        <a:rPr lang="es-EC" sz="1200" b="1" dirty="0">
                          <a:effectLst/>
                          <a:latin typeface="Arial" charset="0"/>
                          <a:ea typeface="Arial" charset="0"/>
                          <a:cs typeface="Arial" charset="0"/>
                        </a:rPr>
                        <a:t>$ 36,751.40429</a:t>
                      </a:r>
                      <a:endParaRPr lang="en-US" sz="1200" dirty="0">
                        <a:effectLst/>
                        <a:latin typeface="Arial" charset="0"/>
                        <a:ea typeface="Arial" charset="0"/>
                        <a:cs typeface="Arial" charset="0"/>
                      </a:endParaRPr>
                    </a:p>
                  </a:txBody>
                  <a:tcPr marL="34680" marR="346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r>
            </a:tbl>
          </a:graphicData>
        </a:graphic>
      </p:graphicFrame>
      <p:sp>
        <p:nvSpPr>
          <p:cNvPr id="6"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7071525" y="6190611"/>
            <a:ext cx="1571230" cy="68311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6. RESTAURACIÓN  (MUROS DE CORTE)</a:t>
            </a:r>
            <a:endParaRPr lang="es-ES" sz="1000" b="1" dirty="0">
              <a:solidFill>
                <a:schemeClr val="tx1"/>
              </a:solidFill>
              <a:effectLst>
                <a:outerShdw blurRad="38100" dist="38100" dir="2700000" algn="tl">
                  <a:srgbClr val="000000">
                    <a:alpha val="43137"/>
                  </a:srgbClr>
                </a:outerShdw>
              </a:effectLst>
            </a:endParaRPr>
          </a:p>
        </p:txBody>
      </p:sp>
      <p:sp>
        <p:nvSpPr>
          <p:cNvPr id="8"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9"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2"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3"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159</a:t>
            </a:r>
            <a:endParaRPr lang="es-ES" sz="2400" dirty="0">
              <a:ln>
                <a:solidFill>
                  <a:schemeClr val="tx1"/>
                </a:solidFill>
              </a:ln>
            </a:endParaRPr>
          </a:p>
        </p:txBody>
      </p:sp>
    </p:spTree>
    <p:extLst>
      <p:ext uri="{BB962C8B-B14F-4D97-AF65-F5344CB8AC3E}">
        <p14:creationId xmlns:p14="http://schemas.microsoft.com/office/powerpoint/2010/main" val="193751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extLst>
              <a:ext uri="{28A0092B-C50C-407E-A947-70E740481C1C}">
                <a14:useLocalDpi xmlns:a14="http://schemas.microsoft.com/office/drawing/2010/main" val="0"/>
              </a:ext>
            </a:extLst>
          </a:blip>
          <a:srcRect l="24328" t="506" r="45650" b="19627"/>
          <a:stretch/>
        </p:blipFill>
        <p:spPr bwMode="auto">
          <a:xfrm>
            <a:off x="1851996" y="286201"/>
            <a:ext cx="7734924" cy="5921115"/>
          </a:xfrm>
          <a:prstGeom prst="rect">
            <a:avLst/>
          </a:prstGeom>
          <a:noFill/>
          <a:ln>
            <a:noFill/>
          </a:ln>
          <a:extLst>
            <a:ext uri="{53640926-AAD7-44D8-BBD7-CCE9431645EC}">
              <a14:shadowObscured xmlns:a14="http://schemas.microsoft.com/office/drawing/2010/main"/>
            </a:ext>
          </a:extLst>
        </p:spPr>
      </p:pic>
      <p:sp>
        <p:nvSpPr>
          <p:cNvPr id="6" name="Título 1"/>
          <p:cNvSpPr>
            <a:spLocks noGrp="1"/>
          </p:cNvSpPr>
          <p:nvPr>
            <p:ph type="title"/>
          </p:nvPr>
        </p:nvSpPr>
        <p:spPr>
          <a:xfrm>
            <a:off x="3774698" y="-46137"/>
            <a:ext cx="6820525" cy="718457"/>
          </a:xfrm>
        </p:spPr>
        <p:txBody>
          <a:bodyPr>
            <a:normAutofit/>
          </a:bodyPr>
          <a:lstStyle/>
          <a:p>
            <a:r>
              <a:rPr lang="es-EC" sz="3200" dirty="0" smtClean="0"/>
              <a:t>ESTUDIO DE SUELOS</a:t>
            </a:r>
            <a:endParaRPr lang="en-US" sz="3200" dirty="0"/>
          </a:p>
        </p:txBody>
      </p:sp>
      <p:sp>
        <p:nvSpPr>
          <p:cNvPr id="7" name="CuadroTexto 6"/>
          <p:cNvSpPr txBox="1"/>
          <p:nvPr/>
        </p:nvSpPr>
        <p:spPr>
          <a:xfrm>
            <a:off x="527997" y="1758835"/>
            <a:ext cx="1743606" cy="646331"/>
          </a:xfrm>
          <a:prstGeom prst="rect">
            <a:avLst/>
          </a:prstGeom>
          <a:noFill/>
          <a:ln>
            <a:solidFill>
              <a:srgbClr val="00B050"/>
            </a:solidFill>
          </a:ln>
        </p:spPr>
        <p:txBody>
          <a:bodyPr wrap="square" rtlCol="0">
            <a:spAutoFit/>
          </a:bodyPr>
          <a:lstStyle/>
          <a:p>
            <a:pPr algn="ctr"/>
            <a:r>
              <a:rPr lang="es-EC" dirty="0" smtClean="0"/>
              <a:t>Ubicación de las perforaciones</a:t>
            </a:r>
            <a:endParaRPr lang="en-US" dirty="0"/>
          </a:p>
        </p:txBody>
      </p:sp>
      <p:sp>
        <p:nvSpPr>
          <p:cNvPr id="5" name="3 Flecha a la derecha con muesca"/>
          <p:cNvSpPr/>
          <p:nvPr/>
        </p:nvSpPr>
        <p:spPr>
          <a:xfrm>
            <a:off x="8645116" y="627357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7339772" y="6326581"/>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RESTAURACION  (MUROS DE CORTE)</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5719458" y="624707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4192328" y="6273576"/>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2659663" y="6286828"/>
            <a:ext cx="17497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3. FUNDAMENTACIÓN TEORICA</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1296623" y="6273576"/>
            <a:ext cx="157682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3" name="3 Flecha a la derecha con muesca"/>
          <p:cNvSpPr/>
          <p:nvPr/>
        </p:nvSpPr>
        <p:spPr>
          <a:xfrm>
            <a:off x="1" y="6353086"/>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4"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16</a:t>
            </a:r>
            <a:endParaRPr lang="es-ES" sz="2400" dirty="0">
              <a:ln>
                <a:solidFill>
                  <a:schemeClr val="tx1"/>
                </a:solidFill>
              </a:ln>
            </a:endParaRPr>
          </a:p>
        </p:txBody>
      </p:sp>
    </p:spTree>
    <p:extLst>
      <p:ext uri="{BB962C8B-B14F-4D97-AF65-F5344CB8AC3E}">
        <p14:creationId xmlns:p14="http://schemas.microsoft.com/office/powerpoint/2010/main" val="336328935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701" y="-53838"/>
            <a:ext cx="3264741" cy="1050126"/>
          </a:xfrm>
        </p:spPr>
        <p:txBody>
          <a:bodyPr>
            <a:normAutofit/>
          </a:bodyPr>
          <a:lstStyle/>
          <a:p>
            <a:r>
              <a:rPr lang="es-ES_tradnl" sz="2400" dirty="0" smtClean="0">
                <a:latin typeface="Arial" panose="020B0604020202020204" pitchFamily="34" charset="0"/>
                <a:cs typeface="Arial" panose="020B0604020202020204" pitchFamily="34" charset="0"/>
              </a:rPr>
              <a:t>Conclusiones</a:t>
            </a:r>
            <a:r>
              <a:rPr lang="en-US" dirty="0" smtClean="0"/>
              <a:t> </a:t>
            </a:r>
            <a:endParaRPr lang="en-US" dirty="0"/>
          </a:p>
        </p:txBody>
      </p:sp>
      <p:sp>
        <p:nvSpPr>
          <p:cNvPr id="4" name="Content Placeholder 3"/>
          <p:cNvSpPr>
            <a:spLocks noGrp="1"/>
          </p:cNvSpPr>
          <p:nvPr>
            <p:ph sz="half" idx="2"/>
          </p:nvPr>
        </p:nvSpPr>
        <p:spPr>
          <a:xfrm>
            <a:off x="436727" y="825500"/>
            <a:ext cx="11382233" cy="5228255"/>
          </a:xfrm>
        </p:spPr>
        <p:txBody>
          <a:bodyPr>
            <a:normAutofit/>
          </a:bodyPr>
          <a:lstStyle/>
          <a:p>
            <a:pPr lvl="0" algn="just">
              <a:lnSpc>
                <a:spcPct val="170000"/>
              </a:lnSpc>
            </a:pPr>
            <a:r>
              <a:rPr lang="es-EC" sz="1600" dirty="0">
                <a:latin typeface="Arial" charset="0"/>
                <a:ea typeface="Arial" charset="0"/>
                <a:cs typeface="Arial" charset="0"/>
              </a:rPr>
              <a:t>El edificio Condominios Quito presenta una estructura sin riesgo de colapso inminente, sin embargo, los daños existentes en la mampostería y los esfuerzos ligeramente superiores a la resistencia de algunos elementos estructurales deben ser considerados como de necesaria intervención.</a:t>
            </a:r>
            <a:endParaRPr lang="en-US" sz="1600" dirty="0">
              <a:latin typeface="Arial" charset="0"/>
              <a:ea typeface="Arial" charset="0"/>
              <a:cs typeface="Arial" charset="0"/>
            </a:endParaRPr>
          </a:p>
          <a:p>
            <a:pPr lvl="0" algn="just">
              <a:lnSpc>
                <a:spcPct val="170000"/>
              </a:lnSpc>
            </a:pPr>
            <a:r>
              <a:rPr lang="es-EC" sz="1600" dirty="0">
                <a:latin typeface="Arial" charset="0"/>
                <a:ea typeface="Arial" charset="0"/>
                <a:cs typeface="Arial" charset="0"/>
              </a:rPr>
              <a:t>Realizado el análisis de los elementos estructurales existentes, se concluyó que, por eficiencia estructural y </a:t>
            </a:r>
            <a:r>
              <a:rPr lang="es-EC" sz="1600" dirty="0" smtClean="0">
                <a:latin typeface="Arial" charset="0"/>
                <a:ea typeface="Arial" charset="0"/>
                <a:cs typeface="Arial" charset="0"/>
              </a:rPr>
              <a:t>constructiva, </a:t>
            </a:r>
            <a:r>
              <a:rPr lang="es-EC" sz="1600" dirty="0">
                <a:latin typeface="Arial" charset="0"/>
                <a:ea typeface="Arial" charset="0"/>
                <a:cs typeface="Arial" charset="0"/>
              </a:rPr>
              <a:t>la propuesta de muros de corte es la más </a:t>
            </a:r>
            <a:r>
              <a:rPr lang="es-EC" sz="1600" dirty="0" smtClean="0">
                <a:latin typeface="Arial" charset="0"/>
                <a:ea typeface="Arial" charset="0"/>
                <a:cs typeface="Arial" charset="0"/>
              </a:rPr>
              <a:t>viable.</a:t>
            </a:r>
            <a:endParaRPr lang="en-US" sz="1600" dirty="0">
              <a:latin typeface="Arial" charset="0"/>
              <a:ea typeface="Arial" charset="0"/>
              <a:cs typeface="Arial" charset="0"/>
            </a:endParaRPr>
          </a:p>
          <a:p>
            <a:pPr lvl="0" algn="just">
              <a:lnSpc>
                <a:spcPct val="170000"/>
              </a:lnSpc>
            </a:pPr>
            <a:r>
              <a:rPr lang="es-EC" sz="1600" dirty="0">
                <a:latin typeface="Arial" charset="0"/>
                <a:ea typeface="Arial" charset="0"/>
                <a:cs typeface="Arial" charset="0"/>
              </a:rPr>
              <a:t>Los cambios estructurales que considera las dos propuestas logran reducir los desplazamientos relativos de entrepiso a valores permitidos por la Norma Ecuatoriana de la Construcción NEC 15 (derivas de piso menores al dos por ciento) y los elementos resisten satisfactoriamente los esfuerzos que el análisis estructural indica.</a:t>
            </a:r>
            <a:endParaRPr lang="en-US" sz="1600" dirty="0">
              <a:latin typeface="Arial" charset="0"/>
              <a:ea typeface="Arial" charset="0"/>
              <a:cs typeface="Arial" charset="0"/>
            </a:endParaRPr>
          </a:p>
          <a:p>
            <a:pPr lvl="0" algn="just">
              <a:lnSpc>
                <a:spcPct val="170000"/>
              </a:lnSpc>
            </a:pPr>
            <a:r>
              <a:rPr lang="es-EC" sz="1600" dirty="0">
                <a:latin typeface="Arial" charset="0"/>
                <a:ea typeface="Arial" charset="0"/>
                <a:cs typeface="Arial" charset="0"/>
              </a:rPr>
              <a:t>Debe realizarse con un personal que haya trabajado en obras similares y que su número es mayor a la de una construcción normal.</a:t>
            </a:r>
            <a:endParaRPr lang="en-US" sz="1600" dirty="0">
              <a:latin typeface="Arial" charset="0"/>
              <a:ea typeface="Arial" charset="0"/>
              <a:cs typeface="Arial" charset="0"/>
            </a:endParaRPr>
          </a:p>
          <a:p>
            <a:pPr lvl="0" algn="just">
              <a:lnSpc>
                <a:spcPct val="170000"/>
              </a:lnSpc>
            </a:pPr>
            <a:r>
              <a:rPr lang="es-EC" sz="1600" dirty="0">
                <a:latin typeface="Arial" charset="0"/>
                <a:ea typeface="Arial" charset="0"/>
                <a:cs typeface="Arial" charset="0"/>
              </a:rPr>
              <a:t>Solo la mitad de la losa existente es reutilizable, mientras que el resto debe ser retirada y vuelta a construir</a:t>
            </a:r>
            <a:r>
              <a:rPr lang="es-EC" sz="1600" dirty="0" smtClean="0">
                <a:latin typeface="Arial" charset="0"/>
                <a:ea typeface="Arial" charset="0"/>
                <a:cs typeface="Arial" charset="0"/>
              </a:rPr>
              <a:t>.</a:t>
            </a:r>
            <a:endParaRPr lang="en-US" sz="1600" dirty="0">
              <a:latin typeface="Arial" charset="0"/>
              <a:ea typeface="Arial" charset="0"/>
              <a:cs typeface="Arial" charset="0"/>
            </a:endParaRPr>
          </a:p>
        </p:txBody>
      </p:sp>
      <p:sp>
        <p:nvSpPr>
          <p:cNvPr id="7" name="3 Flecha a la derecha con muesca"/>
          <p:cNvSpPr/>
          <p:nvPr/>
        </p:nvSpPr>
        <p:spPr>
          <a:xfrm>
            <a:off x="8397252" y="6178695"/>
            <a:ext cx="1686247" cy="71982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a:solidFill>
                  <a:schemeClr val="tx1"/>
                </a:solidFill>
                <a:effectLst>
                  <a:outerShdw blurRad="38100" dist="38100" dir="2700000" algn="tl">
                    <a:srgbClr val="000000">
                      <a:alpha val="43137"/>
                    </a:srgbClr>
                  </a:outerShdw>
                </a:effectLst>
              </a:rPr>
              <a:t>7</a:t>
            </a:r>
            <a:r>
              <a:rPr lang="es-ES" sz="1000" b="1" dirty="0" smtClean="0">
                <a:solidFill>
                  <a:schemeClr val="tx1"/>
                </a:solidFill>
                <a:effectLst>
                  <a:outerShdw blurRad="38100" dist="38100" dir="2700000" algn="tl">
                    <a:srgbClr val="000000">
                      <a:alpha val="43137"/>
                    </a:srgbClr>
                  </a:outerShdw>
                </a:effectLst>
              </a:rPr>
              <a:t>. CONCLUSIONES Y RECOMENDACIONES</a:t>
            </a:r>
            <a:endParaRPr lang="es-ES" sz="1000" b="1" dirty="0">
              <a:solidFill>
                <a:schemeClr val="tx1"/>
              </a:solidFill>
              <a:effectLst>
                <a:outerShdw blurRad="38100" dist="38100" dir="2700000" algn="tl">
                  <a:srgbClr val="000000">
                    <a:alpha val="43137"/>
                  </a:srgbClr>
                </a:outerShdw>
              </a:effectLst>
            </a:endParaRPr>
          </a:p>
        </p:txBody>
      </p:sp>
      <p:sp>
        <p:nvSpPr>
          <p:cNvPr id="8"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3"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4"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160</a:t>
            </a:r>
            <a:endParaRPr lang="es-ES" sz="2400" dirty="0">
              <a:ln>
                <a:solidFill>
                  <a:schemeClr val="tx1"/>
                </a:solidFill>
              </a:ln>
            </a:endParaRPr>
          </a:p>
        </p:txBody>
      </p:sp>
    </p:spTree>
    <p:extLst>
      <p:ext uri="{BB962C8B-B14F-4D97-AF65-F5344CB8AC3E}">
        <p14:creationId xmlns:p14="http://schemas.microsoft.com/office/powerpoint/2010/main" val="89958714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690880" y="1549587"/>
            <a:ext cx="10858500" cy="3545586"/>
          </a:xfrm>
          <a:prstGeom prst="rect">
            <a:avLst/>
          </a:prstGeom>
        </p:spPr>
        <p:txBody>
          <a:bodyPr wrap="square">
            <a:spAutoFit/>
          </a:bodyPr>
          <a:lstStyle/>
          <a:p>
            <a:pPr marL="285750" lvl="0" indent="-285750" algn="just">
              <a:lnSpc>
                <a:spcPct val="170000"/>
              </a:lnSpc>
              <a:buFont typeface="Arial" panose="020B0604020202020204" pitchFamily="34" charset="0"/>
              <a:buChar char="•"/>
            </a:pPr>
            <a:r>
              <a:rPr lang="es-EC" sz="1600" dirty="0">
                <a:latin typeface="Arial" charset="0"/>
                <a:ea typeface="Arial" charset="0"/>
                <a:cs typeface="Arial" charset="0"/>
              </a:rPr>
              <a:t>Para la construcción de las columnas de 50*50 cm, se debe retirar primero los recubrimientos que representa aproximadamente un 25 % del volumen de hormigón total de columnas.</a:t>
            </a:r>
            <a:endParaRPr lang="en-US" sz="1600" dirty="0">
              <a:latin typeface="Arial" charset="0"/>
              <a:ea typeface="Arial" charset="0"/>
              <a:cs typeface="Arial" charset="0"/>
            </a:endParaRPr>
          </a:p>
          <a:p>
            <a:pPr marL="285750" lvl="0" indent="-285750" algn="just">
              <a:lnSpc>
                <a:spcPct val="170000"/>
              </a:lnSpc>
              <a:buFont typeface="Arial" panose="020B0604020202020204" pitchFamily="34" charset="0"/>
              <a:buChar char="•"/>
            </a:pPr>
            <a:r>
              <a:rPr lang="es-EC" sz="1600" dirty="0">
                <a:latin typeface="Arial" charset="0"/>
                <a:ea typeface="Arial" charset="0"/>
                <a:cs typeface="Arial" charset="0"/>
              </a:rPr>
              <a:t>Todos los acabados como piso, paredes, instalaciones eléctricas, instalaciones de agua potable, instalaciones de agua servidas, tumbados deberán ser restituidas.</a:t>
            </a:r>
            <a:endParaRPr lang="en-US" sz="1600" dirty="0">
              <a:latin typeface="Arial" charset="0"/>
              <a:ea typeface="Arial" charset="0"/>
              <a:cs typeface="Arial" charset="0"/>
            </a:endParaRPr>
          </a:p>
          <a:p>
            <a:pPr marL="285750" lvl="0" indent="-285750" algn="just">
              <a:lnSpc>
                <a:spcPct val="170000"/>
              </a:lnSpc>
              <a:buFont typeface="Arial" panose="020B0604020202020204" pitchFamily="34" charset="0"/>
              <a:buChar char="•"/>
            </a:pPr>
            <a:r>
              <a:rPr lang="es-EC" sz="1600" dirty="0">
                <a:latin typeface="Arial" charset="0"/>
                <a:ea typeface="Arial" charset="0"/>
                <a:cs typeface="Arial" charset="0"/>
              </a:rPr>
              <a:t>Los espacios arquitectónicos serán afectados por el engrosamiento de columnas y la presencia de vigas descolgadas.</a:t>
            </a:r>
            <a:endParaRPr lang="en-US" sz="1600" dirty="0">
              <a:latin typeface="Arial" charset="0"/>
              <a:ea typeface="Arial" charset="0"/>
              <a:cs typeface="Arial" charset="0"/>
            </a:endParaRPr>
          </a:p>
          <a:p>
            <a:pPr marL="285750" lvl="0" indent="-285750" algn="just">
              <a:lnSpc>
                <a:spcPct val="170000"/>
              </a:lnSpc>
              <a:buFont typeface="Arial" panose="020B0604020202020204" pitchFamily="34" charset="0"/>
              <a:buChar char="•"/>
            </a:pPr>
            <a:r>
              <a:rPr lang="es-EC" sz="1600" dirty="0">
                <a:latin typeface="Arial" charset="0"/>
                <a:ea typeface="Arial" charset="0"/>
                <a:cs typeface="Arial" charset="0"/>
              </a:rPr>
              <a:t>Se deberá aplicar el reforzamiento que propone el aumento de secciones ya que es más viable constructivamente y presenta menores dificultades a la hora de aplicar el reforzamiento.</a:t>
            </a:r>
            <a:endParaRPr lang="en-US" sz="1600" dirty="0">
              <a:latin typeface="Arial" charset="0"/>
              <a:ea typeface="Arial" charset="0"/>
              <a:cs typeface="Arial" charset="0"/>
            </a:endParaRPr>
          </a:p>
        </p:txBody>
      </p:sp>
      <p:sp>
        <p:nvSpPr>
          <p:cNvPr id="3"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161</a:t>
            </a:r>
            <a:endParaRPr lang="es-ES" sz="2400" dirty="0">
              <a:ln>
                <a:solidFill>
                  <a:schemeClr val="tx1"/>
                </a:solidFill>
              </a:ln>
            </a:endParaRPr>
          </a:p>
        </p:txBody>
      </p:sp>
    </p:spTree>
    <p:extLst>
      <p:ext uri="{BB962C8B-B14F-4D97-AF65-F5344CB8AC3E}">
        <p14:creationId xmlns:p14="http://schemas.microsoft.com/office/powerpoint/2010/main" val="107622071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164" y="-262668"/>
            <a:ext cx="10515600" cy="1325563"/>
          </a:xfrm>
        </p:spPr>
        <p:txBody>
          <a:bodyPr/>
          <a:lstStyle/>
          <a:p>
            <a:r>
              <a:rPr lang="es-ES_tradnl" dirty="0" smtClean="0"/>
              <a:t>Recomendaciones</a:t>
            </a:r>
            <a:endParaRPr lang="es-ES_tradnl" dirty="0"/>
          </a:p>
        </p:txBody>
      </p:sp>
      <p:sp>
        <p:nvSpPr>
          <p:cNvPr id="6" name="Content Placeholder 5"/>
          <p:cNvSpPr>
            <a:spLocks noGrp="1"/>
          </p:cNvSpPr>
          <p:nvPr>
            <p:ph sz="quarter" idx="4"/>
          </p:nvPr>
        </p:nvSpPr>
        <p:spPr>
          <a:xfrm>
            <a:off x="409432" y="843933"/>
            <a:ext cx="11505063" cy="4852182"/>
          </a:xfrm>
        </p:spPr>
        <p:txBody>
          <a:bodyPr>
            <a:noAutofit/>
          </a:bodyPr>
          <a:lstStyle/>
          <a:p>
            <a:pPr lvl="0" algn="just">
              <a:lnSpc>
                <a:spcPct val="150000"/>
              </a:lnSpc>
            </a:pPr>
            <a:r>
              <a:rPr lang="es-EC" sz="1600" dirty="0">
                <a:latin typeface="Arial" panose="020B0604020202020204" pitchFamily="34" charset="0"/>
                <a:cs typeface="Arial" panose="020B0604020202020204" pitchFamily="34" charset="0"/>
              </a:rPr>
              <a:t>Se debe hacer un análisis de vulnerabilidad en estructuras que fueron diseñadas con normas que no aplican criterios sismoresistentes, para proponer reforzamientos que permitan que se comporten eficientemente ante la posibilidad de ocurrencia de un sismo.</a:t>
            </a:r>
            <a:endParaRPr lang="en-US" sz="1600" dirty="0">
              <a:latin typeface="Arial" panose="020B0604020202020204" pitchFamily="34" charset="0"/>
              <a:cs typeface="Arial" panose="020B0604020202020204" pitchFamily="34" charset="0"/>
            </a:endParaRPr>
          </a:p>
          <a:p>
            <a:pPr lvl="0" algn="just">
              <a:lnSpc>
                <a:spcPct val="150000"/>
              </a:lnSpc>
            </a:pPr>
            <a:r>
              <a:rPr lang="es-EC" sz="1600" dirty="0">
                <a:latin typeface="Arial" panose="020B0604020202020204" pitchFamily="34" charset="0"/>
                <a:cs typeface="Arial" panose="020B0604020202020204" pitchFamily="34" charset="0"/>
              </a:rPr>
              <a:t>Se recomienda construir bloques de gradas independientes, uno por cada edificio y no situarlos entre dos, ya que al poseer diferente altura y tener losas a diferentes niveles, producen diferentes modos de vibrar que al no sincronizarse durante un sismo, pueden provocar el choque entre sí, dando como resultado daños laterales críticos.</a:t>
            </a:r>
            <a:endParaRPr lang="en-US" sz="1600" dirty="0">
              <a:latin typeface="Arial" panose="020B0604020202020204" pitchFamily="34" charset="0"/>
              <a:cs typeface="Arial" panose="020B0604020202020204" pitchFamily="34" charset="0"/>
            </a:endParaRPr>
          </a:p>
          <a:p>
            <a:pPr lvl="0" algn="just">
              <a:lnSpc>
                <a:spcPct val="150000"/>
              </a:lnSpc>
            </a:pPr>
            <a:r>
              <a:rPr lang="es-EC" sz="1600" dirty="0">
                <a:latin typeface="Arial" panose="020B0604020202020204" pitchFamily="34" charset="0"/>
                <a:cs typeface="Arial" panose="020B0604020202020204" pitchFamily="34" charset="0"/>
              </a:rPr>
              <a:t>Es necesario realizar una correcta distribución de muros de corte en planta, igualando rigideces tanto en el Sentido X como en el sentido Y, para evitar el efecto de torsión en planta sin salir de los límites de ductilidad que permita una adecuada disipación de energía sin llegar al colapso.</a:t>
            </a:r>
            <a:endParaRPr lang="en-US" sz="1600" dirty="0">
              <a:latin typeface="Arial" panose="020B0604020202020204" pitchFamily="34" charset="0"/>
              <a:cs typeface="Arial" panose="020B0604020202020204" pitchFamily="34" charset="0"/>
            </a:endParaRPr>
          </a:p>
          <a:p>
            <a:pPr lvl="0" algn="just">
              <a:lnSpc>
                <a:spcPct val="150000"/>
              </a:lnSpc>
            </a:pPr>
            <a:r>
              <a:rPr lang="es-EC" sz="1600" dirty="0">
                <a:latin typeface="Arial" panose="020B0604020202020204" pitchFamily="34" charset="0"/>
                <a:cs typeface="Arial" panose="020B0604020202020204" pitchFamily="34" charset="0"/>
              </a:rPr>
              <a:t>Es importante realizar análisis estructural con programas que trabajen con elementos finitos ya que simulan un comportamiento aproximado a la realidad que nos da una mejor idea de cómo trabajara la estructura ante cargas sísmicas</a:t>
            </a:r>
            <a:r>
              <a:rPr lang="es-EC" sz="1600" dirty="0" smtClean="0">
                <a:latin typeface="Arial" panose="020B0604020202020204" pitchFamily="34" charset="0"/>
                <a:cs typeface="Arial" panose="020B0604020202020204" pitchFamily="34" charset="0"/>
              </a:rPr>
              <a:t>.</a:t>
            </a:r>
          </a:p>
        </p:txBody>
      </p:sp>
      <p:sp>
        <p:nvSpPr>
          <p:cNvPr id="7" name="3 Flecha a la derecha con muesca"/>
          <p:cNvSpPr/>
          <p:nvPr/>
        </p:nvSpPr>
        <p:spPr>
          <a:xfrm>
            <a:off x="8397252" y="6178695"/>
            <a:ext cx="1686247" cy="71982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a:solidFill>
                  <a:schemeClr val="tx1"/>
                </a:solidFill>
                <a:effectLst>
                  <a:outerShdw blurRad="38100" dist="38100" dir="2700000" algn="tl">
                    <a:srgbClr val="000000">
                      <a:alpha val="43137"/>
                    </a:srgbClr>
                  </a:outerShdw>
                </a:effectLst>
              </a:rPr>
              <a:t>7</a:t>
            </a:r>
            <a:r>
              <a:rPr lang="es-ES" sz="1000" b="1" dirty="0" smtClean="0">
                <a:solidFill>
                  <a:schemeClr val="tx1"/>
                </a:solidFill>
                <a:effectLst>
                  <a:outerShdw blurRad="38100" dist="38100" dir="2700000" algn="tl">
                    <a:srgbClr val="000000">
                      <a:alpha val="43137"/>
                    </a:srgbClr>
                  </a:outerShdw>
                </a:effectLst>
              </a:rPr>
              <a:t>. CONCLUSIONES Y RECOMENDACIONES</a:t>
            </a:r>
            <a:endParaRPr lang="es-ES" sz="1000" b="1" dirty="0">
              <a:solidFill>
                <a:schemeClr val="tx1"/>
              </a:solidFill>
              <a:effectLst>
                <a:outerShdw blurRad="38100" dist="38100" dir="2700000" algn="tl">
                  <a:srgbClr val="000000">
                    <a:alpha val="43137"/>
                  </a:srgbClr>
                </a:outerShdw>
              </a:effectLst>
            </a:endParaRPr>
          </a:p>
        </p:txBody>
      </p:sp>
      <p:sp>
        <p:nvSpPr>
          <p:cNvPr id="8"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3"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4"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162</a:t>
            </a:r>
            <a:endParaRPr lang="es-ES" sz="2400" dirty="0">
              <a:ln>
                <a:solidFill>
                  <a:schemeClr val="tx1"/>
                </a:solidFill>
              </a:ln>
            </a:endParaRPr>
          </a:p>
        </p:txBody>
      </p:sp>
    </p:spTree>
    <p:extLst>
      <p:ext uri="{BB962C8B-B14F-4D97-AF65-F5344CB8AC3E}">
        <p14:creationId xmlns:p14="http://schemas.microsoft.com/office/powerpoint/2010/main" val="193426516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711200" y="1260406"/>
            <a:ext cx="10820400" cy="4237570"/>
          </a:xfrm>
          <a:prstGeom prst="rect">
            <a:avLst/>
          </a:prstGeom>
        </p:spPr>
        <p:txBody>
          <a:bodyPr wrap="square">
            <a:spAutoFit/>
          </a:bodyPr>
          <a:lstStyle/>
          <a:p>
            <a:pPr marL="228600" indent="-228600" algn="just">
              <a:lnSpc>
                <a:spcPct val="150000"/>
              </a:lnSpc>
              <a:spcBef>
                <a:spcPts val="1000"/>
              </a:spcBef>
              <a:buFont typeface="Arial" panose="020B0604020202020204" pitchFamily="34" charset="0"/>
              <a:buChar char="•"/>
            </a:pPr>
            <a:r>
              <a:rPr lang="es-EC" sz="1600" dirty="0">
                <a:latin typeface="Arial" panose="020B0604020202020204" pitchFamily="34" charset="0"/>
                <a:cs typeface="Arial" panose="020B0604020202020204" pitchFamily="34" charset="0"/>
              </a:rPr>
              <a:t>Para un funcionamiento óptimo de la estructura, dependerá de la experiencia del constructor, el grado de control que realice el superintendente y/o residente de obra, ya que su efectividad dependerá en la colocación del epóxido pegante y del tiempo que se demore el personal en el colado del nuevo hormigón. Por cuanto si se coloca en forma insuficiente o si se excede el tiempo estipulado por el fabricante en la colocación del nuevo hormigón, este epóxido pegante se secaría y perdería totalmente su efectividad para unir monolíticamente el hormigón viejo con el hormigón nuevo, y solamente ante la presencia de otro sismo fuerte se podría detectar este error constructivo.</a:t>
            </a:r>
            <a:endParaRPr lang="en-US" sz="1600" dirty="0">
              <a:latin typeface="Arial" panose="020B0604020202020204" pitchFamily="34" charset="0"/>
              <a:cs typeface="Arial" panose="020B0604020202020204" pitchFamily="34" charset="0"/>
            </a:endParaRPr>
          </a:p>
          <a:p>
            <a:pPr marL="228600" indent="-228600" algn="just">
              <a:lnSpc>
                <a:spcPct val="150000"/>
              </a:lnSpc>
              <a:spcBef>
                <a:spcPts val="1000"/>
              </a:spcBef>
              <a:buFont typeface="Arial" panose="020B0604020202020204" pitchFamily="34" charset="0"/>
              <a:buChar char="•"/>
            </a:pPr>
            <a:r>
              <a:rPr lang="es-EC" sz="1600" dirty="0">
                <a:latin typeface="Arial" panose="020B0604020202020204" pitchFamily="34" charset="0"/>
                <a:cs typeface="Arial" panose="020B0604020202020204" pitchFamily="34" charset="0"/>
              </a:rPr>
              <a:t>Para un funcionamiento óptimo de la estructura de por lo menos 50 años, periodo en que se pueda repetir un sismo de iguales y mayores características, y como lo demostró el terremoto de Bahía de Caráquez, la normativa CEC 77 es insuficiente para estas eventualidades, por lo que el análisis estructural realizado recomienda el reforzamiento de la estructura ya que los daños que presenta actualmente no son graves y de esta forma se tomaría una acción preventiva ante futuros eventos sísmicos.</a:t>
            </a:r>
            <a:endParaRPr lang="en-US" sz="1600" dirty="0">
              <a:latin typeface="Arial" panose="020B0604020202020204" pitchFamily="34" charset="0"/>
              <a:cs typeface="Arial" panose="020B0604020202020204" pitchFamily="34" charset="0"/>
            </a:endParaRPr>
          </a:p>
        </p:txBody>
      </p:sp>
      <p:sp>
        <p:nvSpPr>
          <p:cNvPr id="3"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163</a:t>
            </a:r>
            <a:endParaRPr lang="es-ES" sz="2400" dirty="0">
              <a:ln>
                <a:solidFill>
                  <a:schemeClr val="tx1"/>
                </a:solidFill>
              </a:ln>
            </a:endParaRPr>
          </a:p>
        </p:txBody>
      </p:sp>
    </p:spTree>
    <p:extLst>
      <p:ext uri="{BB962C8B-B14F-4D97-AF65-F5344CB8AC3E}">
        <p14:creationId xmlns:p14="http://schemas.microsoft.com/office/powerpoint/2010/main" val="587163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jpeg"/>
          <p:cNvPicPr/>
          <p:nvPr/>
        </p:nvPicPr>
        <p:blipFill>
          <a:blip r:embed="rId2" cstate="print">
            <a:extLst>
              <a:ext uri="{28A0092B-C50C-407E-A947-70E740481C1C}">
                <a14:useLocalDpi xmlns:a14="http://schemas.microsoft.com/office/drawing/2010/main" val="0"/>
              </a:ext>
            </a:extLst>
          </a:blip>
          <a:stretch>
            <a:fillRect/>
          </a:stretch>
        </p:blipFill>
        <p:spPr>
          <a:xfrm>
            <a:off x="3892730" y="599114"/>
            <a:ext cx="3390947" cy="2667591"/>
          </a:xfrm>
          <a:prstGeom prst="rect">
            <a:avLst/>
          </a:prstGeom>
        </p:spPr>
      </p:pic>
      <p:sp>
        <p:nvSpPr>
          <p:cNvPr id="5" name="CuadroTexto 4"/>
          <p:cNvSpPr txBox="1"/>
          <p:nvPr/>
        </p:nvSpPr>
        <p:spPr>
          <a:xfrm>
            <a:off x="1386529" y="1583352"/>
            <a:ext cx="1686455" cy="369332"/>
          </a:xfrm>
          <a:prstGeom prst="rect">
            <a:avLst/>
          </a:prstGeom>
          <a:noFill/>
          <a:ln>
            <a:solidFill>
              <a:srgbClr val="00B050"/>
            </a:solidFill>
          </a:ln>
        </p:spPr>
        <p:txBody>
          <a:bodyPr wrap="square" rtlCol="0">
            <a:spAutoFit/>
          </a:bodyPr>
          <a:lstStyle/>
          <a:p>
            <a:r>
              <a:rPr lang="es-EC" dirty="0" smtClean="0"/>
              <a:t>Perforación N°1</a:t>
            </a:r>
            <a:endParaRPr lang="en-US" dirty="0"/>
          </a:p>
        </p:txBody>
      </p:sp>
      <p:pic>
        <p:nvPicPr>
          <p:cNvPr id="6" name="image3.jpeg"/>
          <p:cNvPicPr/>
          <p:nvPr/>
        </p:nvPicPr>
        <p:blipFill>
          <a:blip r:embed="rId3" cstate="print">
            <a:extLst>
              <a:ext uri="{28A0092B-C50C-407E-A947-70E740481C1C}">
                <a14:useLocalDpi xmlns:a14="http://schemas.microsoft.com/office/drawing/2010/main" val="0"/>
              </a:ext>
            </a:extLst>
          </a:blip>
          <a:stretch>
            <a:fillRect/>
          </a:stretch>
        </p:blipFill>
        <p:spPr>
          <a:xfrm>
            <a:off x="7563168" y="808851"/>
            <a:ext cx="2914957" cy="2309103"/>
          </a:xfrm>
          <a:prstGeom prst="rect">
            <a:avLst/>
          </a:prstGeom>
        </p:spPr>
      </p:pic>
      <p:pic>
        <p:nvPicPr>
          <p:cNvPr id="7" name="image4.jpeg"/>
          <p:cNvPicPr/>
          <p:nvPr/>
        </p:nvPicPr>
        <p:blipFill>
          <a:blip r:embed="rId4" cstate="print"/>
          <a:stretch>
            <a:fillRect/>
          </a:stretch>
        </p:blipFill>
        <p:spPr>
          <a:xfrm>
            <a:off x="3892731" y="3351887"/>
            <a:ext cx="3390947" cy="2749539"/>
          </a:xfrm>
          <a:prstGeom prst="rect">
            <a:avLst/>
          </a:prstGeom>
        </p:spPr>
      </p:pic>
      <p:sp>
        <p:nvSpPr>
          <p:cNvPr id="8" name="CuadroTexto 7"/>
          <p:cNvSpPr txBox="1"/>
          <p:nvPr/>
        </p:nvSpPr>
        <p:spPr>
          <a:xfrm>
            <a:off x="1386529" y="4552193"/>
            <a:ext cx="1686455" cy="369332"/>
          </a:xfrm>
          <a:prstGeom prst="rect">
            <a:avLst/>
          </a:prstGeom>
          <a:noFill/>
          <a:ln>
            <a:solidFill>
              <a:srgbClr val="00B050"/>
            </a:solidFill>
          </a:ln>
        </p:spPr>
        <p:txBody>
          <a:bodyPr wrap="square" rtlCol="0">
            <a:spAutoFit/>
          </a:bodyPr>
          <a:lstStyle/>
          <a:p>
            <a:r>
              <a:rPr lang="es-EC" dirty="0" smtClean="0"/>
              <a:t>Perforación N°2</a:t>
            </a:r>
            <a:endParaRPr lang="en-US" dirty="0"/>
          </a:p>
        </p:txBody>
      </p:sp>
      <p:pic>
        <p:nvPicPr>
          <p:cNvPr id="9" name="image5.jpeg"/>
          <p:cNvPicPr/>
          <p:nvPr/>
        </p:nvPicPr>
        <p:blipFill>
          <a:blip r:embed="rId5" cstate="print"/>
          <a:stretch>
            <a:fillRect/>
          </a:stretch>
        </p:blipFill>
        <p:spPr>
          <a:xfrm>
            <a:off x="7563168" y="3597639"/>
            <a:ext cx="3064858" cy="2359889"/>
          </a:xfrm>
          <a:prstGeom prst="rect">
            <a:avLst/>
          </a:prstGeom>
        </p:spPr>
      </p:pic>
      <p:sp>
        <p:nvSpPr>
          <p:cNvPr id="10" name="3 Flecha a la derecha con muesca"/>
          <p:cNvSpPr/>
          <p:nvPr/>
        </p:nvSpPr>
        <p:spPr>
          <a:xfrm>
            <a:off x="8645116" y="627357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7339772" y="6326581"/>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RESTAURACION  (MUROS DE CORTE)</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5719458" y="624707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3" name="3 Flecha a la derecha con muesca"/>
          <p:cNvSpPr/>
          <p:nvPr/>
        </p:nvSpPr>
        <p:spPr>
          <a:xfrm>
            <a:off x="4192328" y="6273576"/>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2659663" y="6286828"/>
            <a:ext cx="17497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3. FUNDAMENTACIÓN TEORICA</a:t>
            </a:r>
            <a:endParaRPr lang="es-ES" sz="1000" b="1" dirty="0">
              <a:effectLst>
                <a:outerShdw blurRad="38100" dist="38100" dir="2700000" algn="tl">
                  <a:srgbClr val="000000">
                    <a:alpha val="43137"/>
                  </a:srgbClr>
                </a:outerShdw>
              </a:effectLst>
            </a:endParaRPr>
          </a:p>
        </p:txBody>
      </p:sp>
      <p:sp>
        <p:nvSpPr>
          <p:cNvPr id="15" name="3 Flecha a la derecha con muesca"/>
          <p:cNvSpPr/>
          <p:nvPr/>
        </p:nvSpPr>
        <p:spPr>
          <a:xfrm>
            <a:off x="1296623" y="6273576"/>
            <a:ext cx="157682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6" name="3 Flecha a la derecha con muesca"/>
          <p:cNvSpPr/>
          <p:nvPr/>
        </p:nvSpPr>
        <p:spPr>
          <a:xfrm>
            <a:off x="1" y="6353086"/>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7"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17</a:t>
            </a:r>
            <a:endParaRPr lang="es-ES" sz="2400" dirty="0">
              <a:ln>
                <a:solidFill>
                  <a:schemeClr val="tx1"/>
                </a:solidFill>
              </a:ln>
            </a:endParaRPr>
          </a:p>
        </p:txBody>
      </p:sp>
    </p:spTree>
    <p:extLst>
      <p:ext uri="{BB962C8B-B14F-4D97-AF65-F5344CB8AC3E}">
        <p14:creationId xmlns:p14="http://schemas.microsoft.com/office/powerpoint/2010/main" val="34140516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b="6232"/>
          <a:stretch/>
        </p:blipFill>
        <p:spPr>
          <a:xfrm>
            <a:off x="469228" y="640710"/>
            <a:ext cx="5301985" cy="5538022"/>
          </a:xfrm>
          <a:prstGeom prst="rect">
            <a:avLst/>
          </a:prstGeom>
          <a:ln>
            <a:solidFill>
              <a:schemeClr val="tx1"/>
            </a:solidFill>
          </a:ln>
        </p:spPr>
      </p:pic>
      <p:pic>
        <p:nvPicPr>
          <p:cNvPr id="6" name="Imagen 5"/>
          <p:cNvPicPr>
            <a:picLocks noChangeAspect="1"/>
          </p:cNvPicPr>
          <p:nvPr/>
        </p:nvPicPr>
        <p:blipFill rotWithShape="1">
          <a:blip r:embed="rId3"/>
          <a:srcRect b="6521"/>
          <a:stretch/>
        </p:blipFill>
        <p:spPr>
          <a:xfrm>
            <a:off x="6190938" y="593644"/>
            <a:ext cx="5522174" cy="5585088"/>
          </a:xfrm>
          <a:prstGeom prst="rect">
            <a:avLst/>
          </a:prstGeom>
          <a:ln>
            <a:solidFill>
              <a:schemeClr val="tx1"/>
            </a:solidFill>
          </a:ln>
        </p:spPr>
      </p:pic>
      <p:sp>
        <p:nvSpPr>
          <p:cNvPr id="5" name="3 Flecha a la derecha con muesca"/>
          <p:cNvSpPr/>
          <p:nvPr/>
        </p:nvSpPr>
        <p:spPr>
          <a:xfrm>
            <a:off x="8645116" y="627357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7339772" y="6326581"/>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RESTAURACION  (MUROS DE CORTE)</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5719458" y="624707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4192328" y="6273576"/>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2659663" y="6286828"/>
            <a:ext cx="17497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3. FUNDAMENTACIÓN TEORICA</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1296623" y="6273576"/>
            <a:ext cx="157682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2" name="3 Flecha a la derecha con muesca"/>
          <p:cNvSpPr/>
          <p:nvPr/>
        </p:nvSpPr>
        <p:spPr>
          <a:xfrm>
            <a:off x="1" y="6353086"/>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3"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18</a:t>
            </a:r>
            <a:endParaRPr lang="es-ES" sz="2400" dirty="0">
              <a:ln>
                <a:solidFill>
                  <a:schemeClr val="tx1"/>
                </a:solidFill>
              </a:ln>
            </a:endParaRPr>
          </a:p>
        </p:txBody>
      </p:sp>
    </p:spTree>
    <p:extLst>
      <p:ext uri="{BB962C8B-B14F-4D97-AF65-F5344CB8AC3E}">
        <p14:creationId xmlns:p14="http://schemas.microsoft.com/office/powerpoint/2010/main" val="17833434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973" y="0"/>
            <a:ext cx="10396882" cy="757646"/>
          </a:xfrm>
        </p:spPr>
        <p:txBody>
          <a:bodyPr>
            <a:normAutofit/>
          </a:bodyPr>
          <a:lstStyle/>
          <a:p>
            <a:r>
              <a:rPr lang="es-EC" sz="3200" dirty="0" smtClean="0"/>
              <a:t>Análisis de resultados</a:t>
            </a:r>
            <a:endParaRPr lang="en-US" sz="3200" dirty="0"/>
          </a:p>
        </p:txBody>
      </p:sp>
      <p:sp>
        <p:nvSpPr>
          <p:cNvPr id="5" name="Rectángulo 4"/>
          <p:cNvSpPr/>
          <p:nvPr/>
        </p:nvSpPr>
        <p:spPr>
          <a:xfrm>
            <a:off x="97973" y="583377"/>
            <a:ext cx="11541033" cy="5493812"/>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Gulim"/>
                <a:cs typeface="Times New Roman" panose="02020603050405020304" pitchFamily="18" charset="0"/>
              </a:rPr>
              <a:t>En general la capacidad portante del suelo se presenta un tanto errática en el sentido horizontal.</a:t>
            </a:r>
            <a:endParaRPr lang="en-US" dirty="0">
              <a:latin typeface="Arial" panose="020B0604020202020204" pitchFamily="34" charset="0"/>
              <a:ea typeface="Gulim"/>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Gulim"/>
                <a:cs typeface="Times New Roman" panose="02020603050405020304" pitchFamily="18" charset="0"/>
              </a:rPr>
              <a:t>Los estratos superficiales de la perforación P-2, presentan mejores características físico- mecánicas para recibir y transmitir cargas a los estratos inferiores.</a:t>
            </a:r>
            <a:endParaRPr lang="en-US" dirty="0">
              <a:latin typeface="Arial" panose="020B0604020202020204" pitchFamily="34" charset="0"/>
              <a:ea typeface="Gulim"/>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Gulim"/>
                <a:cs typeface="Times New Roman" panose="02020603050405020304" pitchFamily="18" charset="0"/>
              </a:rPr>
              <a:t>En las dos perforaciones los estratos superficiales presentan mejores condiciones de capacidad portante que los estratos intermedios y profundos.</a:t>
            </a:r>
            <a:endParaRPr lang="en-US" dirty="0">
              <a:latin typeface="Arial" panose="020B0604020202020204" pitchFamily="34" charset="0"/>
              <a:ea typeface="Gulim"/>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smtClean="0">
                <a:latin typeface="Arial" panose="020B0604020202020204" pitchFamily="34" charset="0"/>
                <a:ea typeface="Gulim"/>
                <a:cs typeface="Times New Roman" panose="02020603050405020304" pitchFamily="18" charset="0"/>
              </a:rPr>
              <a:t>Bajo </a:t>
            </a:r>
            <a:r>
              <a:rPr lang="es-EC" dirty="0">
                <a:latin typeface="Arial" panose="020B0604020202020204" pitchFamily="34" charset="0"/>
                <a:ea typeface="Gulim"/>
                <a:cs typeface="Times New Roman" panose="02020603050405020304" pitchFamily="18" charset="0"/>
              </a:rPr>
              <a:t>éstas profundidades la capacidad portante del suelo decrece notablemente, presentando los estratos intermedios y profundos escasa resistencia al corte y mediana compresibilidad.</a:t>
            </a:r>
            <a:endParaRPr lang="en-US" dirty="0">
              <a:latin typeface="Arial" panose="020B0604020202020204" pitchFamily="34" charset="0"/>
              <a:ea typeface="Gulim"/>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Gulim"/>
                <a:cs typeface="Times New Roman" panose="02020603050405020304" pitchFamily="18" charset="0"/>
              </a:rPr>
              <a:t>En éste caso en vista de la heterogeneidad de los estratos encontrados en las dos perforaciones, la capacidad portante encontrada al nivel de implantación de la cimentación es de 10.00 ton/m2.</a:t>
            </a:r>
            <a:endParaRPr lang="en-US" dirty="0">
              <a:latin typeface="Arial" panose="020B0604020202020204" pitchFamily="34" charset="0"/>
              <a:ea typeface="Gulim"/>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Gulim"/>
                <a:cs typeface="Times New Roman" panose="02020603050405020304" pitchFamily="18" charset="0"/>
              </a:rPr>
              <a:t>El nivel de fundación se halla a -1.20 m de profundidad, con respecto a la boca de la perforación.</a:t>
            </a:r>
            <a:endParaRPr lang="en-US" dirty="0">
              <a:latin typeface="Arial" panose="020B0604020202020204" pitchFamily="34" charset="0"/>
              <a:ea typeface="Gulim"/>
              <a:cs typeface="Times New Roman" panose="02020603050405020304" pitchFamily="18" charset="0"/>
            </a:endParaRPr>
          </a:p>
          <a:p>
            <a:pPr marL="342900" lvl="0" indent="-342900" algn="just">
              <a:lnSpc>
                <a:spcPct val="150000"/>
              </a:lnSpc>
              <a:spcAft>
                <a:spcPts val="1000"/>
              </a:spcAft>
              <a:buFont typeface="Symbol" panose="05050102010706020507" pitchFamily="18" charset="2"/>
              <a:buChar char=""/>
            </a:pPr>
            <a:r>
              <a:rPr lang="es-EC" dirty="0">
                <a:latin typeface="Arial" panose="020B0604020202020204" pitchFamily="34" charset="0"/>
                <a:ea typeface="Gulim"/>
                <a:cs typeface="Times New Roman" panose="02020603050405020304" pitchFamily="18" charset="0"/>
              </a:rPr>
              <a:t>En cuanto tiene que ver con los suelos que se hallan debajo de la acera perimetral del bloque de vivienda se hallan sin compactar y que seguirán en un lento proceso natural de consolidación de suelos, lo que ha producido actualmente el asentamiento de la acera existente.</a:t>
            </a:r>
            <a:endParaRPr lang="en-US" dirty="0">
              <a:latin typeface="Arial" panose="020B0604020202020204" pitchFamily="34" charset="0"/>
              <a:ea typeface="Gulim"/>
              <a:cs typeface="Times New Roman" panose="02020603050405020304" pitchFamily="18" charset="0"/>
            </a:endParaRPr>
          </a:p>
        </p:txBody>
      </p:sp>
      <p:sp>
        <p:nvSpPr>
          <p:cNvPr id="4" name="3 Flecha a la derecha con muesca"/>
          <p:cNvSpPr/>
          <p:nvPr/>
        </p:nvSpPr>
        <p:spPr>
          <a:xfrm>
            <a:off x="8645116" y="627357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6" name="3 Flecha a la derecha con muesca"/>
          <p:cNvSpPr/>
          <p:nvPr/>
        </p:nvSpPr>
        <p:spPr>
          <a:xfrm>
            <a:off x="7339772" y="6326581"/>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RESTAURACION  (MUROS DE CORTE)</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5719458" y="624707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4192328" y="6273576"/>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2659663" y="6286828"/>
            <a:ext cx="17497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3. FUNDAMENTACIÓN TEORICA</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1296623" y="6273576"/>
            <a:ext cx="157682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1" name="3 Flecha a la derecha con muesca"/>
          <p:cNvSpPr/>
          <p:nvPr/>
        </p:nvSpPr>
        <p:spPr>
          <a:xfrm>
            <a:off x="1" y="6353086"/>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19</a:t>
            </a:r>
            <a:endParaRPr lang="es-ES" sz="2400" dirty="0">
              <a:ln>
                <a:solidFill>
                  <a:schemeClr val="tx1"/>
                </a:solidFill>
              </a:ln>
            </a:endParaRPr>
          </a:p>
        </p:txBody>
      </p:sp>
    </p:spTree>
    <p:extLst>
      <p:ext uri="{BB962C8B-B14F-4D97-AF65-F5344CB8AC3E}">
        <p14:creationId xmlns:p14="http://schemas.microsoft.com/office/powerpoint/2010/main" val="4243438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b="20572"/>
          <a:stretch/>
        </p:blipFill>
        <p:spPr>
          <a:xfrm>
            <a:off x="2822050" y="1009563"/>
            <a:ext cx="7025664" cy="4185288"/>
          </a:xfrm>
          <a:prstGeom prst="rect">
            <a:avLst/>
          </a:prstGeom>
        </p:spPr>
      </p:pic>
      <p:sp>
        <p:nvSpPr>
          <p:cNvPr id="3" name="Title 2"/>
          <p:cNvSpPr>
            <a:spLocks noGrp="1"/>
          </p:cNvSpPr>
          <p:nvPr>
            <p:ph type="title"/>
          </p:nvPr>
        </p:nvSpPr>
        <p:spPr>
          <a:xfrm>
            <a:off x="3988241" y="66260"/>
            <a:ext cx="5089498" cy="584200"/>
          </a:xfrm>
        </p:spPr>
        <p:txBody>
          <a:bodyPr/>
          <a:lstStyle/>
          <a:p>
            <a:r>
              <a:rPr lang="en-US" smtClean="0"/>
              <a:t>CONDOMINIOS </a:t>
            </a:r>
            <a:r>
              <a:rPr lang="en-US" dirty="0" smtClean="0"/>
              <a:t>QUITO </a:t>
            </a:r>
            <a:endParaRPr lang="en-US" dirty="0"/>
          </a:p>
        </p:txBody>
      </p:sp>
      <p:sp>
        <p:nvSpPr>
          <p:cNvPr id="4"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2</a:t>
            </a:r>
            <a:endParaRPr lang="es-ES" sz="2400" dirty="0">
              <a:ln>
                <a:solidFill>
                  <a:schemeClr val="tx1"/>
                </a:solidFill>
              </a:ln>
            </a:endParaRPr>
          </a:p>
        </p:txBody>
      </p:sp>
    </p:spTree>
    <p:extLst>
      <p:ext uri="{BB962C8B-B14F-4D97-AF65-F5344CB8AC3E}">
        <p14:creationId xmlns:p14="http://schemas.microsoft.com/office/powerpoint/2010/main" val="5283441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28191" y="-221399"/>
            <a:ext cx="8680173" cy="1151965"/>
          </a:xfrm>
        </p:spPr>
        <p:txBody>
          <a:bodyPr>
            <a:normAutofit/>
          </a:bodyPr>
          <a:lstStyle/>
          <a:p>
            <a:r>
              <a:rPr lang="es-EC" smtClean="0"/>
              <a:t>ACERO EN ELEMENTOS ESTRUCTURALES</a:t>
            </a:r>
            <a:endParaRPr lang="en-US" sz="3200" dirty="0"/>
          </a:p>
        </p:txBody>
      </p:sp>
      <p:pic>
        <p:nvPicPr>
          <p:cNvPr id="5" name="image28.jpeg"/>
          <p:cNvPicPr/>
          <p:nvPr/>
        </p:nvPicPr>
        <p:blipFill>
          <a:blip r:embed="rId2" cstate="print">
            <a:extLst>
              <a:ext uri="{28A0092B-C50C-407E-A947-70E740481C1C}">
                <a14:useLocalDpi xmlns:a14="http://schemas.microsoft.com/office/drawing/2010/main" val="0"/>
              </a:ext>
            </a:extLst>
          </a:blip>
          <a:stretch>
            <a:fillRect/>
          </a:stretch>
        </p:blipFill>
        <p:spPr>
          <a:xfrm>
            <a:off x="1416910" y="942975"/>
            <a:ext cx="1990725" cy="2635250"/>
          </a:xfrm>
          <a:prstGeom prst="rect">
            <a:avLst/>
          </a:prstGeom>
        </p:spPr>
      </p:pic>
      <p:pic>
        <p:nvPicPr>
          <p:cNvPr id="6" name="image19.jpeg"/>
          <p:cNvPicPr/>
          <p:nvPr/>
        </p:nvPicPr>
        <p:blipFill>
          <a:blip r:embed="rId3" cstate="print">
            <a:extLst>
              <a:ext uri="{28A0092B-C50C-407E-A947-70E740481C1C}">
                <a14:useLocalDpi xmlns:a14="http://schemas.microsoft.com/office/drawing/2010/main" val="0"/>
              </a:ext>
            </a:extLst>
          </a:blip>
          <a:stretch>
            <a:fillRect/>
          </a:stretch>
        </p:blipFill>
        <p:spPr>
          <a:xfrm>
            <a:off x="3513966" y="942975"/>
            <a:ext cx="3438525" cy="1924050"/>
          </a:xfrm>
          <a:prstGeom prst="rect">
            <a:avLst/>
          </a:prstGeom>
        </p:spPr>
      </p:pic>
      <p:pic>
        <p:nvPicPr>
          <p:cNvPr id="7" name="image49.jpeg"/>
          <p:cNvPicPr/>
          <p:nvPr/>
        </p:nvPicPr>
        <p:blipFill>
          <a:blip r:embed="rId4" cstate="print">
            <a:extLst>
              <a:ext uri="{28A0092B-C50C-407E-A947-70E740481C1C}">
                <a14:useLocalDpi xmlns:a14="http://schemas.microsoft.com/office/drawing/2010/main" val="0"/>
              </a:ext>
            </a:extLst>
          </a:blip>
          <a:stretch>
            <a:fillRect/>
          </a:stretch>
        </p:blipFill>
        <p:spPr>
          <a:xfrm>
            <a:off x="7090997" y="942975"/>
            <a:ext cx="3571875" cy="2004695"/>
          </a:xfrm>
          <a:prstGeom prst="rect">
            <a:avLst/>
          </a:prstGeom>
        </p:spPr>
      </p:pic>
      <p:pic>
        <p:nvPicPr>
          <p:cNvPr id="8" name="image50.jpeg"/>
          <p:cNvPicPr/>
          <p:nvPr/>
        </p:nvPicPr>
        <p:blipFill>
          <a:blip r:embed="rId5" cstate="print">
            <a:extLst>
              <a:ext uri="{28A0092B-C50C-407E-A947-70E740481C1C}">
                <a14:useLocalDpi xmlns:a14="http://schemas.microsoft.com/office/drawing/2010/main" val="0"/>
              </a:ext>
            </a:extLst>
          </a:blip>
          <a:stretch>
            <a:fillRect/>
          </a:stretch>
        </p:blipFill>
        <p:spPr>
          <a:xfrm rot="5400000">
            <a:off x="3865424" y="3560624"/>
            <a:ext cx="3015808" cy="1789899"/>
          </a:xfrm>
          <a:prstGeom prst="rect">
            <a:avLst/>
          </a:prstGeom>
        </p:spPr>
      </p:pic>
      <p:pic>
        <p:nvPicPr>
          <p:cNvPr id="9" name="image36.jpeg"/>
          <p:cNvPicPr/>
          <p:nvPr/>
        </p:nvPicPr>
        <p:blipFill>
          <a:blip r:embed="rId6" cstate="print">
            <a:extLst>
              <a:ext uri="{28A0092B-C50C-407E-A947-70E740481C1C}">
                <a14:useLocalDpi xmlns:a14="http://schemas.microsoft.com/office/drawing/2010/main" val="0"/>
              </a:ext>
            </a:extLst>
          </a:blip>
          <a:stretch>
            <a:fillRect/>
          </a:stretch>
        </p:blipFill>
        <p:spPr>
          <a:xfrm>
            <a:off x="6925987" y="3231263"/>
            <a:ext cx="3733800" cy="2099945"/>
          </a:xfrm>
          <a:prstGeom prst="rect">
            <a:avLst/>
          </a:prstGeom>
        </p:spPr>
      </p:pic>
      <p:pic>
        <p:nvPicPr>
          <p:cNvPr id="10" name="image40.jpeg"/>
          <p:cNvPicPr/>
          <p:nvPr/>
        </p:nvPicPr>
        <p:blipFill>
          <a:blip r:embed="rId7" cstate="print">
            <a:extLst>
              <a:ext uri="{28A0092B-C50C-407E-A947-70E740481C1C}">
                <a14:useLocalDpi xmlns:a14="http://schemas.microsoft.com/office/drawing/2010/main" val="0"/>
              </a:ext>
            </a:extLst>
          </a:blip>
          <a:stretch>
            <a:fillRect/>
          </a:stretch>
        </p:blipFill>
        <p:spPr>
          <a:xfrm>
            <a:off x="1416910" y="3847316"/>
            <a:ext cx="2693670" cy="1919605"/>
          </a:xfrm>
          <a:prstGeom prst="rect">
            <a:avLst/>
          </a:prstGeom>
        </p:spPr>
      </p:pic>
      <p:sp>
        <p:nvSpPr>
          <p:cNvPr id="11" name="3 Flecha a la derecha con muesca"/>
          <p:cNvSpPr/>
          <p:nvPr/>
        </p:nvSpPr>
        <p:spPr>
          <a:xfrm>
            <a:off x="8645116" y="627357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7339772" y="6326581"/>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3" name="3 Flecha a la derecha con muesca"/>
          <p:cNvSpPr/>
          <p:nvPr/>
        </p:nvSpPr>
        <p:spPr>
          <a:xfrm>
            <a:off x="5719458" y="624707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4192328" y="6273576"/>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5" name="3 Flecha a la derecha con muesca"/>
          <p:cNvSpPr/>
          <p:nvPr/>
        </p:nvSpPr>
        <p:spPr>
          <a:xfrm>
            <a:off x="2659663" y="6286828"/>
            <a:ext cx="17497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3. FUNDAMENTACIÓN TEORICA</a:t>
            </a:r>
            <a:endParaRPr lang="es-ES" sz="1000" b="1" dirty="0">
              <a:effectLst>
                <a:outerShdw blurRad="38100" dist="38100" dir="2700000" algn="tl">
                  <a:srgbClr val="000000">
                    <a:alpha val="43137"/>
                  </a:srgbClr>
                </a:outerShdw>
              </a:effectLst>
            </a:endParaRPr>
          </a:p>
        </p:txBody>
      </p:sp>
      <p:sp>
        <p:nvSpPr>
          <p:cNvPr id="16" name="3 Flecha a la derecha con muesca"/>
          <p:cNvSpPr/>
          <p:nvPr/>
        </p:nvSpPr>
        <p:spPr>
          <a:xfrm>
            <a:off x="1296623" y="6273576"/>
            <a:ext cx="157682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7" name="3 Flecha a la derecha con muesca"/>
          <p:cNvSpPr/>
          <p:nvPr/>
        </p:nvSpPr>
        <p:spPr>
          <a:xfrm>
            <a:off x="1" y="6353086"/>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8"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20</a:t>
            </a:r>
            <a:endParaRPr lang="es-ES" sz="2400" dirty="0">
              <a:ln>
                <a:solidFill>
                  <a:schemeClr val="tx1"/>
                </a:solidFill>
              </a:ln>
            </a:endParaRPr>
          </a:p>
        </p:txBody>
      </p:sp>
    </p:spTree>
    <p:extLst>
      <p:ext uri="{BB962C8B-B14F-4D97-AF65-F5344CB8AC3E}">
        <p14:creationId xmlns:p14="http://schemas.microsoft.com/office/powerpoint/2010/main" val="15515754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2005" y="949950"/>
            <a:ext cx="11556274" cy="5078313"/>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Gulim"/>
                <a:cs typeface="Times New Roman" panose="02020603050405020304" pitchFamily="18" charset="0"/>
              </a:rPr>
              <a:t>Los elementos escaneados son de hormigón armado, se determinó la existencia de acero de refuerzo tanto longitudinalmente como transversalmente.</a:t>
            </a:r>
            <a:endParaRPr lang="en-US" dirty="0">
              <a:latin typeface="Arial" panose="020B0604020202020204" pitchFamily="34" charset="0"/>
              <a:ea typeface="Gulim"/>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Gulim"/>
                <a:cs typeface="Times New Roman" panose="02020603050405020304" pitchFamily="18" charset="0"/>
              </a:rPr>
              <a:t>Las </a:t>
            </a:r>
            <a:r>
              <a:rPr lang="es-EC" b="1" dirty="0">
                <a:latin typeface="Arial" panose="020B0604020202020204" pitchFamily="34" charset="0"/>
                <a:ea typeface="Gulim"/>
                <a:cs typeface="Times New Roman" panose="02020603050405020304" pitchFamily="18" charset="0"/>
              </a:rPr>
              <a:t>columnas</a:t>
            </a:r>
            <a:r>
              <a:rPr lang="es-EC" dirty="0">
                <a:latin typeface="Arial" panose="020B0604020202020204" pitchFamily="34" charset="0"/>
                <a:ea typeface="Gulim"/>
                <a:cs typeface="Times New Roman" panose="02020603050405020304" pitchFamily="18" charset="0"/>
              </a:rPr>
              <a:t> tienen una </a:t>
            </a:r>
            <a:r>
              <a:rPr lang="es-EC" b="1" dirty="0">
                <a:latin typeface="Arial" panose="020B0604020202020204" pitchFamily="34" charset="0"/>
                <a:ea typeface="Gulim"/>
                <a:cs typeface="Times New Roman" panose="02020603050405020304" pitchFamily="18" charset="0"/>
              </a:rPr>
              <a:t>sección de 30x30cm </a:t>
            </a:r>
            <a:r>
              <a:rPr lang="es-EC" dirty="0">
                <a:latin typeface="Arial" panose="020B0604020202020204" pitchFamily="34" charset="0"/>
                <a:ea typeface="Gulim"/>
                <a:cs typeface="Times New Roman" panose="02020603050405020304" pitchFamily="18" charset="0"/>
              </a:rPr>
              <a:t>en planta baja presentando acero longitudinal con una separación promedio de 10cm, dando un número de </a:t>
            </a:r>
            <a:r>
              <a:rPr lang="es-EC" b="1" dirty="0">
                <a:latin typeface="Arial" panose="020B0604020202020204" pitchFamily="34" charset="0"/>
                <a:ea typeface="Gulim"/>
                <a:cs typeface="Times New Roman" panose="02020603050405020304" pitchFamily="18" charset="0"/>
              </a:rPr>
              <a:t>3 varillas en la cara de la columna ensayada </a:t>
            </a:r>
            <a:r>
              <a:rPr lang="es-EC" dirty="0">
                <a:latin typeface="Arial" panose="020B0604020202020204" pitchFamily="34" charset="0"/>
                <a:ea typeface="Gulim"/>
                <a:cs typeface="Times New Roman" panose="02020603050405020304" pitchFamily="18" charset="0"/>
              </a:rPr>
              <a:t>y un </a:t>
            </a:r>
            <a:r>
              <a:rPr lang="es-EC" b="1" dirty="0">
                <a:latin typeface="Arial" panose="020B0604020202020204" pitchFamily="34" charset="0"/>
                <a:ea typeface="Gulim"/>
                <a:cs typeface="Times New Roman" panose="02020603050405020304" pitchFamily="18" charset="0"/>
              </a:rPr>
              <a:t>diámetro que varía entre 14mm y 16mm.</a:t>
            </a:r>
            <a:endParaRPr lang="en-US" b="1" dirty="0">
              <a:latin typeface="Arial" panose="020B0604020202020204" pitchFamily="34" charset="0"/>
              <a:ea typeface="Gulim"/>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Gulim"/>
                <a:cs typeface="Times New Roman" panose="02020603050405020304" pitchFamily="18" charset="0"/>
              </a:rPr>
              <a:t>El acero transversal en columnas tiene un diámetro de 8mm y está ubicado cada </a:t>
            </a:r>
            <a:r>
              <a:rPr lang="es-EC" b="1" dirty="0">
                <a:latin typeface="Arial" panose="020B0604020202020204" pitchFamily="34" charset="0"/>
                <a:ea typeface="Gulim"/>
                <a:cs typeface="Times New Roman" panose="02020603050405020304" pitchFamily="18" charset="0"/>
              </a:rPr>
              <a:t>10cm en los extremos </a:t>
            </a:r>
            <a:r>
              <a:rPr lang="es-EC" dirty="0">
                <a:latin typeface="Arial" panose="020B0604020202020204" pitchFamily="34" charset="0"/>
                <a:ea typeface="Gulim"/>
                <a:cs typeface="Times New Roman" panose="02020603050405020304" pitchFamily="18" charset="0"/>
              </a:rPr>
              <a:t>y </a:t>
            </a:r>
            <a:r>
              <a:rPr lang="es-EC" b="1" dirty="0">
                <a:latin typeface="Arial" panose="020B0604020202020204" pitchFamily="34" charset="0"/>
                <a:ea typeface="Gulim"/>
                <a:cs typeface="Times New Roman" panose="02020603050405020304" pitchFamily="18" charset="0"/>
              </a:rPr>
              <a:t>cada 30cm en el tercio medio</a:t>
            </a:r>
            <a:r>
              <a:rPr lang="es-EC" dirty="0">
                <a:latin typeface="Arial" panose="020B0604020202020204" pitchFamily="34" charset="0"/>
                <a:ea typeface="Gulim"/>
                <a:cs typeface="Times New Roman" panose="02020603050405020304" pitchFamily="18" charset="0"/>
              </a:rPr>
              <a:t>.</a:t>
            </a:r>
            <a:endParaRPr lang="en-US" dirty="0">
              <a:latin typeface="Arial" panose="020B0604020202020204" pitchFamily="34" charset="0"/>
              <a:ea typeface="Gulim"/>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Gulim"/>
                <a:cs typeface="Times New Roman" panose="02020603050405020304" pitchFamily="18" charset="0"/>
              </a:rPr>
              <a:t>El recubrimiento en columnas </a:t>
            </a:r>
            <a:r>
              <a:rPr lang="es-EC" b="1" dirty="0">
                <a:latin typeface="Arial" panose="020B0604020202020204" pitchFamily="34" charset="0"/>
                <a:ea typeface="Gulim"/>
                <a:cs typeface="Times New Roman" panose="02020603050405020304" pitchFamily="18" charset="0"/>
              </a:rPr>
              <a:t>varía entre 30mm y hasta 80mm aproximadamente</a:t>
            </a:r>
            <a:r>
              <a:rPr lang="es-EC" dirty="0">
                <a:latin typeface="Arial" panose="020B0604020202020204" pitchFamily="34" charset="0"/>
                <a:ea typeface="Gulim"/>
                <a:cs typeface="Times New Roman" panose="02020603050405020304" pitchFamily="18" charset="0"/>
              </a:rPr>
              <a:t>.</a:t>
            </a:r>
            <a:endParaRPr lang="en-US" dirty="0">
              <a:latin typeface="Arial" panose="020B0604020202020204" pitchFamily="34" charset="0"/>
              <a:ea typeface="Gulim"/>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Gulim"/>
                <a:cs typeface="Times New Roman" panose="02020603050405020304" pitchFamily="18" charset="0"/>
              </a:rPr>
              <a:t>Las edificaciones presentan </a:t>
            </a:r>
            <a:r>
              <a:rPr lang="es-EC" b="1" dirty="0">
                <a:latin typeface="Arial" panose="020B0604020202020204" pitchFamily="34" charset="0"/>
                <a:ea typeface="Gulim"/>
                <a:cs typeface="Times New Roman" panose="02020603050405020304" pitchFamily="18" charset="0"/>
              </a:rPr>
              <a:t>vigas banda </a:t>
            </a:r>
            <a:r>
              <a:rPr lang="es-EC" dirty="0">
                <a:latin typeface="Arial" panose="020B0604020202020204" pitchFamily="34" charset="0"/>
                <a:ea typeface="Gulim"/>
                <a:cs typeface="Times New Roman" panose="02020603050405020304" pitchFamily="18" charset="0"/>
              </a:rPr>
              <a:t>y del escaneo se deduce que tienen </a:t>
            </a:r>
            <a:r>
              <a:rPr lang="es-EC" b="1" dirty="0">
                <a:latin typeface="Arial" panose="020B0604020202020204" pitchFamily="34" charset="0"/>
                <a:ea typeface="Gulim"/>
                <a:cs typeface="Times New Roman" panose="02020603050405020304" pitchFamily="18" charset="0"/>
              </a:rPr>
              <a:t>una base entre 30 y 37cm</a:t>
            </a:r>
            <a:r>
              <a:rPr lang="es-EC" dirty="0">
                <a:latin typeface="Arial" panose="020B0604020202020204" pitchFamily="34" charset="0"/>
                <a:ea typeface="Gulim"/>
                <a:cs typeface="Times New Roman" panose="02020603050405020304" pitchFamily="18" charset="0"/>
              </a:rPr>
              <a:t>, presentando en la parte inferior </a:t>
            </a:r>
            <a:r>
              <a:rPr lang="es-EC" b="1" dirty="0">
                <a:latin typeface="Arial" panose="020B0604020202020204" pitchFamily="34" charset="0"/>
                <a:ea typeface="Gulim"/>
                <a:cs typeface="Times New Roman" panose="02020603050405020304" pitchFamily="18" charset="0"/>
              </a:rPr>
              <a:t>3 varillas cada 10cm aproximadamente y con diámetros de 14mm</a:t>
            </a:r>
            <a:r>
              <a:rPr lang="es-EC" dirty="0">
                <a:latin typeface="Arial" panose="020B0604020202020204" pitchFamily="34" charset="0"/>
                <a:ea typeface="Gulim"/>
                <a:cs typeface="Times New Roman" panose="02020603050405020304" pitchFamily="18" charset="0"/>
              </a:rPr>
              <a:t>.</a:t>
            </a:r>
            <a:endParaRPr lang="en-US" dirty="0">
              <a:latin typeface="Arial" panose="020B0604020202020204" pitchFamily="34" charset="0"/>
              <a:ea typeface="Gulim"/>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Gulim"/>
                <a:cs typeface="Times New Roman" panose="02020603050405020304" pitchFamily="18" charset="0"/>
              </a:rPr>
              <a:t>La distribución del acero transversal en </a:t>
            </a:r>
            <a:r>
              <a:rPr lang="es-EC" b="1" dirty="0">
                <a:latin typeface="Arial" panose="020B0604020202020204" pitchFamily="34" charset="0"/>
                <a:ea typeface="Gulim"/>
                <a:cs typeface="Times New Roman" panose="02020603050405020304" pitchFamily="18" charset="0"/>
              </a:rPr>
              <a:t>vigas está cada 10 cm y en los extremos y cada 20cm en el tercio medio con un diámetro de 10mm</a:t>
            </a:r>
            <a:r>
              <a:rPr lang="es-EC" b="1" dirty="0" smtClean="0">
                <a:latin typeface="Arial" panose="020B0604020202020204" pitchFamily="34" charset="0"/>
                <a:ea typeface="Gulim"/>
                <a:cs typeface="Times New Roman" panose="02020603050405020304" pitchFamily="18" charset="0"/>
              </a:rPr>
              <a:t>.</a:t>
            </a:r>
            <a:endParaRPr lang="en-US" b="1" dirty="0">
              <a:latin typeface="Arial" panose="020B0604020202020204" pitchFamily="34" charset="0"/>
              <a:ea typeface="Gulim"/>
              <a:cs typeface="Times New Roman" panose="02020603050405020304" pitchFamily="18" charset="0"/>
            </a:endParaRPr>
          </a:p>
        </p:txBody>
      </p:sp>
      <p:sp>
        <p:nvSpPr>
          <p:cNvPr id="3" name="3 Flecha a la derecha con muesca"/>
          <p:cNvSpPr/>
          <p:nvPr/>
        </p:nvSpPr>
        <p:spPr>
          <a:xfrm>
            <a:off x="8645116" y="627357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5" name="3 Flecha a la derecha con muesca"/>
          <p:cNvSpPr/>
          <p:nvPr/>
        </p:nvSpPr>
        <p:spPr>
          <a:xfrm>
            <a:off x="7339772" y="6326581"/>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RESTAURACION  (MUROS DE CORTE)</a:t>
            </a:r>
            <a:endParaRPr lang="es-ES" sz="1000" b="1" dirty="0">
              <a:effectLst>
                <a:outerShdw blurRad="38100" dist="38100" dir="2700000" algn="tl">
                  <a:srgbClr val="000000">
                    <a:alpha val="43137"/>
                  </a:srgbClr>
                </a:outerShdw>
              </a:effectLst>
            </a:endParaRPr>
          </a:p>
        </p:txBody>
      </p:sp>
      <p:sp>
        <p:nvSpPr>
          <p:cNvPr id="6" name="3 Flecha a la derecha con muesca"/>
          <p:cNvSpPr/>
          <p:nvPr/>
        </p:nvSpPr>
        <p:spPr>
          <a:xfrm>
            <a:off x="5719458" y="624707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4192328" y="6273576"/>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2659663" y="6286828"/>
            <a:ext cx="17497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3. FUNDAMENTACIÓN TEORICA</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1296623" y="6273576"/>
            <a:ext cx="157682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0" name="3 Flecha a la derecha con muesca"/>
          <p:cNvSpPr/>
          <p:nvPr/>
        </p:nvSpPr>
        <p:spPr>
          <a:xfrm>
            <a:off x="1" y="6353086"/>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1" name="Título 1"/>
          <p:cNvSpPr>
            <a:spLocks noGrp="1"/>
          </p:cNvSpPr>
          <p:nvPr>
            <p:ph type="title"/>
          </p:nvPr>
        </p:nvSpPr>
        <p:spPr>
          <a:xfrm>
            <a:off x="97973" y="0"/>
            <a:ext cx="10396882" cy="757646"/>
          </a:xfrm>
        </p:spPr>
        <p:txBody>
          <a:bodyPr>
            <a:normAutofit/>
          </a:bodyPr>
          <a:lstStyle/>
          <a:p>
            <a:r>
              <a:rPr lang="es-EC" sz="3200" dirty="0" smtClean="0"/>
              <a:t>Análisis de resultados</a:t>
            </a:r>
            <a:endParaRPr lang="en-US" sz="3200" dirty="0"/>
          </a:p>
        </p:txBody>
      </p:sp>
      <p:sp>
        <p:nvSpPr>
          <p:cNvPr id="1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21</a:t>
            </a:r>
            <a:endParaRPr lang="es-ES" sz="2400" dirty="0">
              <a:ln>
                <a:solidFill>
                  <a:schemeClr val="tx1"/>
                </a:solidFill>
              </a:ln>
            </a:endParaRPr>
          </a:p>
        </p:txBody>
      </p:sp>
    </p:spTree>
    <p:extLst>
      <p:ext uri="{BB962C8B-B14F-4D97-AF65-F5344CB8AC3E}">
        <p14:creationId xmlns:p14="http://schemas.microsoft.com/office/powerpoint/2010/main" val="2787193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43201" y="1115965"/>
            <a:ext cx="10890069" cy="3416320"/>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Gulim"/>
                <a:cs typeface="Times New Roman" panose="02020603050405020304" pitchFamily="18" charset="0"/>
              </a:rPr>
              <a:t>El recubrimiento en vigas varía entre 00mm y 30mm aproximadamente.</a:t>
            </a:r>
            <a:endParaRPr lang="en-US" dirty="0">
              <a:latin typeface="Arial" panose="020B0604020202020204" pitchFamily="34" charset="0"/>
              <a:ea typeface="Gulim"/>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Gulim"/>
                <a:cs typeface="Times New Roman" panose="02020603050405020304" pitchFamily="18" charset="0"/>
              </a:rPr>
              <a:t>En ciertos sectores de las vigas bandas se puede observar que las varillas inferiores se hallan a la intemperie, sin tener ningún recubrimiento de hormigón</a:t>
            </a:r>
            <a:endParaRPr lang="en-US" dirty="0">
              <a:latin typeface="Arial" panose="020B0604020202020204" pitchFamily="34" charset="0"/>
              <a:ea typeface="Gulim"/>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Gulim"/>
                <a:cs typeface="Times New Roman" panose="02020603050405020304" pitchFamily="18" charset="0"/>
              </a:rPr>
              <a:t>En las losas se verifica que son losas planas de 20cm bidireccionales con nervios ubicados cada 50cm en ambos sentidos. El diámetro de las varillas de los nervios es de 12mm.</a:t>
            </a:r>
            <a:endParaRPr lang="en-US" dirty="0">
              <a:latin typeface="Arial" panose="020B0604020202020204" pitchFamily="34" charset="0"/>
              <a:ea typeface="Gulim"/>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Gulim"/>
                <a:cs typeface="Times New Roman" panose="02020603050405020304" pitchFamily="18" charset="0"/>
              </a:rPr>
              <a:t>El recubrimiento de los nervios varía entre 00mm y 30mm.</a:t>
            </a:r>
            <a:endParaRPr lang="en-US" dirty="0">
              <a:latin typeface="Arial" panose="020B0604020202020204" pitchFamily="34" charset="0"/>
              <a:ea typeface="Gulim"/>
              <a:cs typeface="Times New Roman" panose="02020603050405020304" pitchFamily="18" charset="0"/>
            </a:endParaRPr>
          </a:p>
          <a:p>
            <a:pPr marL="342900" lvl="0" indent="-342900" algn="just">
              <a:lnSpc>
                <a:spcPct val="150000"/>
              </a:lnSpc>
              <a:spcAft>
                <a:spcPts val="1000"/>
              </a:spcAft>
              <a:buFont typeface="Symbol" panose="05050102010706020507" pitchFamily="18" charset="2"/>
              <a:buChar char=""/>
            </a:pPr>
            <a:r>
              <a:rPr lang="es-EC" dirty="0">
                <a:latin typeface="Arial" panose="020B0604020202020204" pitchFamily="34" charset="0"/>
                <a:ea typeface="Gulim"/>
                <a:cs typeface="Times New Roman" panose="02020603050405020304" pitchFamily="18" charset="0"/>
              </a:rPr>
              <a:t>Las estructuras son muy elásticas, lo que provoca que con la presencia de un sismo los bloques tengan deformaciones horizontales considerables.</a:t>
            </a:r>
            <a:endParaRPr lang="en-US" dirty="0">
              <a:latin typeface="Arial" panose="020B0604020202020204" pitchFamily="34" charset="0"/>
              <a:ea typeface="Gulim"/>
              <a:cs typeface="Times New Roman" panose="02020603050405020304" pitchFamily="18" charset="0"/>
            </a:endParaRPr>
          </a:p>
        </p:txBody>
      </p:sp>
      <p:sp>
        <p:nvSpPr>
          <p:cNvPr id="3" name="3 Flecha a la derecha con muesca"/>
          <p:cNvSpPr/>
          <p:nvPr/>
        </p:nvSpPr>
        <p:spPr>
          <a:xfrm>
            <a:off x="8645116" y="627357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5" name="3 Flecha a la derecha con muesca"/>
          <p:cNvSpPr/>
          <p:nvPr/>
        </p:nvSpPr>
        <p:spPr>
          <a:xfrm>
            <a:off x="7339772" y="6326581"/>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RESTAURACION  (MUROS DE CORTE)</a:t>
            </a:r>
            <a:endParaRPr lang="es-ES" sz="1000" b="1" dirty="0">
              <a:effectLst>
                <a:outerShdw blurRad="38100" dist="38100" dir="2700000" algn="tl">
                  <a:srgbClr val="000000">
                    <a:alpha val="43137"/>
                  </a:srgbClr>
                </a:outerShdw>
              </a:effectLst>
            </a:endParaRPr>
          </a:p>
        </p:txBody>
      </p:sp>
      <p:sp>
        <p:nvSpPr>
          <p:cNvPr id="6" name="3 Flecha a la derecha con muesca"/>
          <p:cNvSpPr/>
          <p:nvPr/>
        </p:nvSpPr>
        <p:spPr>
          <a:xfrm>
            <a:off x="5719458" y="624707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4192328" y="6273576"/>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2659663" y="6286828"/>
            <a:ext cx="17497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3. FUNDAMENTACIÓN TEORICA</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1296623" y="6273576"/>
            <a:ext cx="157682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0" name="3 Flecha a la derecha con muesca"/>
          <p:cNvSpPr/>
          <p:nvPr/>
        </p:nvSpPr>
        <p:spPr>
          <a:xfrm>
            <a:off x="1" y="6353086"/>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1"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22</a:t>
            </a:r>
            <a:endParaRPr lang="es-ES" sz="2400" dirty="0">
              <a:ln>
                <a:solidFill>
                  <a:schemeClr val="tx1"/>
                </a:solidFill>
              </a:ln>
            </a:endParaRPr>
          </a:p>
        </p:txBody>
      </p:sp>
    </p:spTree>
    <p:extLst>
      <p:ext uri="{BB962C8B-B14F-4D97-AF65-F5344CB8AC3E}">
        <p14:creationId xmlns:p14="http://schemas.microsoft.com/office/powerpoint/2010/main" val="22542140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3757" y="0"/>
            <a:ext cx="10019380" cy="584200"/>
          </a:xfrm>
        </p:spPr>
        <p:txBody>
          <a:bodyPr/>
          <a:lstStyle/>
          <a:p>
            <a:r>
              <a:rPr lang="en-US" smtClean="0"/>
              <a:t>HORMIGÓN EN ELEMENTOS ESTRUCTURALES</a:t>
            </a:r>
            <a:endParaRPr lang="en-US"/>
          </a:p>
        </p:txBody>
      </p:sp>
      <p:pic>
        <p:nvPicPr>
          <p:cNvPr id="4" name="image2.jpe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63757" y="1424218"/>
            <a:ext cx="3631866" cy="4589669"/>
          </a:xfrm>
          <a:prstGeom prst="rect">
            <a:avLst/>
          </a:prstGeom>
        </p:spPr>
      </p:pic>
      <p:pic>
        <p:nvPicPr>
          <p:cNvPr id="5" name="image3.jpeg"/>
          <p:cNvPicPr/>
          <p:nvPr/>
        </p:nvPicPr>
        <p:blipFill>
          <a:blip r:embed="rId3" cstate="print">
            <a:extLst>
              <a:ext uri="{28A0092B-C50C-407E-A947-70E740481C1C}">
                <a14:useLocalDpi xmlns:a14="http://schemas.microsoft.com/office/drawing/2010/main" val="0"/>
              </a:ext>
            </a:extLst>
          </a:blip>
          <a:stretch>
            <a:fillRect/>
          </a:stretch>
        </p:blipFill>
        <p:spPr>
          <a:xfrm rot="5400000">
            <a:off x="5998904" y="1998760"/>
            <a:ext cx="4589670" cy="3440584"/>
          </a:xfrm>
          <a:prstGeom prst="rect">
            <a:avLst/>
          </a:prstGeom>
        </p:spPr>
      </p:pic>
      <p:sp>
        <p:nvSpPr>
          <p:cNvPr id="7" name="TextBox 6"/>
          <p:cNvSpPr txBox="1"/>
          <p:nvPr/>
        </p:nvSpPr>
        <p:spPr>
          <a:xfrm>
            <a:off x="7983374" y="941294"/>
            <a:ext cx="620729" cy="369332"/>
          </a:xfrm>
          <a:prstGeom prst="rect">
            <a:avLst/>
          </a:prstGeom>
          <a:noFill/>
        </p:spPr>
        <p:txBody>
          <a:bodyPr wrap="square" rtlCol="0">
            <a:spAutoFit/>
          </a:bodyPr>
          <a:lstStyle/>
          <a:p>
            <a:r>
              <a:rPr lang="en-US" dirty="0" err="1" smtClean="0"/>
              <a:t>Viga</a:t>
            </a:r>
            <a:r>
              <a:rPr lang="en-US" dirty="0" smtClean="0"/>
              <a:t> </a:t>
            </a:r>
            <a:endParaRPr lang="en-US" dirty="0"/>
          </a:p>
        </p:txBody>
      </p:sp>
      <p:sp>
        <p:nvSpPr>
          <p:cNvPr id="8" name="TextBox 7"/>
          <p:cNvSpPr txBox="1"/>
          <p:nvPr/>
        </p:nvSpPr>
        <p:spPr>
          <a:xfrm>
            <a:off x="2945209" y="941294"/>
            <a:ext cx="1640238" cy="369332"/>
          </a:xfrm>
          <a:prstGeom prst="rect">
            <a:avLst/>
          </a:prstGeom>
          <a:noFill/>
        </p:spPr>
        <p:txBody>
          <a:bodyPr wrap="square" rtlCol="0">
            <a:spAutoFit/>
          </a:bodyPr>
          <a:lstStyle/>
          <a:p>
            <a:r>
              <a:rPr lang="en-US" smtClean="0"/>
              <a:t>Columna</a:t>
            </a:r>
            <a:r>
              <a:rPr lang="en-US" dirty="0" smtClean="0"/>
              <a:t> </a:t>
            </a:r>
            <a:endParaRPr lang="en-US" dirty="0"/>
          </a:p>
        </p:txBody>
      </p:sp>
      <p:sp>
        <p:nvSpPr>
          <p:cNvPr id="9" name="3 Flecha a la derecha con muesca"/>
          <p:cNvSpPr/>
          <p:nvPr/>
        </p:nvSpPr>
        <p:spPr>
          <a:xfrm>
            <a:off x="8645116" y="627357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7339772" y="6326581"/>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RESTAURACION  (MUROS DE CORTE)</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5719458" y="624707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4192328" y="6273576"/>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3" name="3 Flecha a la derecha con muesca"/>
          <p:cNvSpPr/>
          <p:nvPr/>
        </p:nvSpPr>
        <p:spPr>
          <a:xfrm>
            <a:off x="2659663" y="6286828"/>
            <a:ext cx="17497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3. FUNDAMENTACIÓN TEORICA</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1296623" y="6273576"/>
            <a:ext cx="157682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5" name="3 Flecha a la derecha con muesca"/>
          <p:cNvSpPr/>
          <p:nvPr/>
        </p:nvSpPr>
        <p:spPr>
          <a:xfrm>
            <a:off x="1" y="6353086"/>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6"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23</a:t>
            </a:r>
            <a:endParaRPr lang="es-ES" sz="2400" dirty="0">
              <a:ln>
                <a:solidFill>
                  <a:schemeClr val="tx1"/>
                </a:solidFill>
              </a:ln>
            </a:endParaRPr>
          </a:p>
        </p:txBody>
      </p:sp>
    </p:spTree>
    <p:extLst>
      <p:ext uri="{BB962C8B-B14F-4D97-AF65-F5344CB8AC3E}">
        <p14:creationId xmlns:p14="http://schemas.microsoft.com/office/powerpoint/2010/main" val="15607252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996" y="40341"/>
            <a:ext cx="6350000" cy="584200"/>
          </a:xfrm>
        </p:spPr>
        <p:txBody>
          <a:bodyPr/>
          <a:lstStyle/>
          <a:p>
            <a:r>
              <a:rPr lang="es-EC"/>
              <a:t>Análisis de resultados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97860" y="974726"/>
                <a:ext cx="11082867" cy="5248275"/>
              </a:xfrm>
            </p:spPr>
            <p:txBody>
              <a:bodyPr>
                <a:normAutofit fontScale="55000" lnSpcReduction="20000"/>
              </a:bodyPr>
              <a:lstStyle/>
              <a:p>
                <a:pPr marL="342900" lvl="0" indent="-342900" algn="just">
                  <a:lnSpc>
                    <a:spcPct val="150000"/>
                  </a:lnSpc>
                  <a:spcAft>
                    <a:spcPts val="0"/>
                  </a:spcAft>
                  <a:buFont typeface="Symbol" charset="2"/>
                  <a:buChar char=""/>
                </a:pPr>
                <a:r>
                  <a:rPr lang="es-EC" dirty="0">
                    <a:latin typeface="Arial" charset="0"/>
                    <a:ea typeface="Gulim" charset="-127"/>
                    <a:cs typeface="Times New Roman" charset="0"/>
                  </a:rPr>
                  <a:t>El hormigón utilizado en las estructuras según las pruebas realizadas con el </a:t>
                </a:r>
                <a:r>
                  <a:rPr lang="es-EC" b="1" dirty="0">
                    <a:latin typeface="Arial" charset="0"/>
                    <a:ea typeface="Gulim" charset="-127"/>
                    <a:cs typeface="Times New Roman" charset="0"/>
                  </a:rPr>
                  <a:t>equipo esclerométrico </a:t>
                </a:r>
                <a:r>
                  <a:rPr lang="es-EC" dirty="0">
                    <a:latin typeface="Arial" charset="0"/>
                    <a:ea typeface="Gulim" charset="-127"/>
                    <a:cs typeface="Times New Roman" charset="0"/>
                  </a:rPr>
                  <a:t>manual denominado CONCRETE TEST HAMMETR NDT JAMES INTRUMENTS INC. Concluye que el hormigón se halla en el rango de </a:t>
                </a:r>
                <a14:m>
                  <m:oMath xmlns:m="http://schemas.openxmlformats.org/officeDocument/2006/math">
                    <m:r>
                      <a:rPr lang="es-EC" sz="2900" b="1" i="1">
                        <a:latin typeface="Cambria Math" charset="0"/>
                        <a:ea typeface="Gulim" charset="-127"/>
                        <a:cs typeface="Times New Roman" charset="0"/>
                      </a:rPr>
                      <m:t>𝟐𝟒𝟎</m:t>
                    </m:r>
                    <m:r>
                      <a:rPr lang="es-EC" sz="2900" b="1" i="1">
                        <a:latin typeface="Cambria Math" charset="0"/>
                        <a:ea typeface="Gulim" charset="-127"/>
                        <a:cs typeface="Times New Roman" charset="0"/>
                      </a:rPr>
                      <m:t> </m:t>
                    </m:r>
                    <m:r>
                      <a:rPr lang="es-EC" sz="2900" b="1" i="1">
                        <a:latin typeface="Cambria Math" charset="0"/>
                        <a:ea typeface="Gulim" charset="-127"/>
                        <a:cs typeface="Times New Roman" charset="0"/>
                      </a:rPr>
                      <m:t>𝒌𝒈</m:t>
                    </m:r>
                    <m:r>
                      <a:rPr lang="es-EC" sz="2900" b="1" i="1">
                        <a:latin typeface="Cambria Math" charset="0"/>
                        <a:ea typeface="Gulim" charset="-127"/>
                        <a:cs typeface="Times New Roman" charset="0"/>
                      </a:rPr>
                      <m:t>/</m:t>
                    </m:r>
                    <m:sSup>
                      <m:sSupPr>
                        <m:ctrlPr>
                          <a:rPr lang="en-US" sz="2900" b="1" i="1">
                            <a:latin typeface="Cambria Math" charset="0"/>
                            <a:ea typeface="Gulim" charset="-127"/>
                            <a:cs typeface="Times New Roman" charset="0"/>
                          </a:rPr>
                        </m:ctrlPr>
                      </m:sSupPr>
                      <m:e>
                        <m:r>
                          <a:rPr lang="es-EC" sz="2900" b="1" i="1">
                            <a:latin typeface="Cambria Math" charset="0"/>
                            <a:ea typeface="Gulim" charset="-127"/>
                            <a:cs typeface="Times New Roman" charset="0"/>
                          </a:rPr>
                          <m:t>𝒄𝒎</m:t>
                        </m:r>
                      </m:e>
                      <m:sup>
                        <m:r>
                          <a:rPr lang="es-EC" sz="2900" b="1" i="1">
                            <a:latin typeface="Cambria Math" charset="0"/>
                            <a:ea typeface="Gulim" charset="-127"/>
                            <a:cs typeface="Times New Roman" charset="0"/>
                          </a:rPr>
                          <m:t>𝟐</m:t>
                        </m:r>
                      </m:sup>
                    </m:sSup>
                    <m:r>
                      <a:rPr lang="es-EC" sz="2900" b="1" i="1">
                        <a:latin typeface="Cambria Math" charset="0"/>
                        <a:ea typeface="Gulim" charset="-127"/>
                        <a:cs typeface="Times New Roman" charset="0"/>
                      </a:rPr>
                      <m:t> </m:t>
                    </m:r>
                    <m:r>
                      <a:rPr lang="es-EC" sz="2900" b="1" i="1">
                        <a:latin typeface="Cambria Math" charset="0"/>
                        <a:ea typeface="Gulim" charset="-127"/>
                        <a:cs typeface="Times New Roman" charset="0"/>
                      </a:rPr>
                      <m:t>𝒂</m:t>
                    </m:r>
                    <m:r>
                      <a:rPr lang="es-EC" sz="2900" b="1" i="1">
                        <a:latin typeface="Cambria Math" charset="0"/>
                        <a:ea typeface="Gulim" charset="-127"/>
                        <a:cs typeface="Times New Roman" charset="0"/>
                      </a:rPr>
                      <m:t> </m:t>
                    </m:r>
                    <m:r>
                      <a:rPr lang="es-EC" sz="2900" b="1" i="1">
                        <a:latin typeface="Cambria Math" charset="0"/>
                        <a:ea typeface="Gulim" charset="-127"/>
                        <a:cs typeface="Times New Roman" charset="0"/>
                      </a:rPr>
                      <m:t>𝟑𝟒𝟎</m:t>
                    </m:r>
                    <m:r>
                      <a:rPr lang="es-EC" sz="2900" b="1" i="1">
                        <a:latin typeface="Cambria Math" charset="0"/>
                        <a:ea typeface="Gulim" charset="-127"/>
                        <a:cs typeface="Times New Roman" charset="0"/>
                      </a:rPr>
                      <m:t> </m:t>
                    </m:r>
                    <m:r>
                      <a:rPr lang="es-EC" sz="2900" b="1" i="1">
                        <a:latin typeface="Cambria Math" charset="0"/>
                        <a:ea typeface="Gulim" charset="-127"/>
                        <a:cs typeface="Times New Roman" charset="0"/>
                      </a:rPr>
                      <m:t>𝒌𝒈</m:t>
                    </m:r>
                    <m:r>
                      <a:rPr lang="es-EC" sz="2900" b="1" i="1">
                        <a:latin typeface="Cambria Math" charset="0"/>
                        <a:ea typeface="Gulim" charset="-127"/>
                        <a:cs typeface="Times New Roman" charset="0"/>
                      </a:rPr>
                      <m:t>/</m:t>
                    </m:r>
                    <m:sSup>
                      <m:sSupPr>
                        <m:ctrlPr>
                          <a:rPr lang="en-US" sz="2900" b="1" i="1">
                            <a:latin typeface="Cambria Math" charset="0"/>
                            <a:ea typeface="Gulim" charset="-127"/>
                            <a:cs typeface="Times New Roman" charset="0"/>
                          </a:rPr>
                        </m:ctrlPr>
                      </m:sSupPr>
                      <m:e>
                        <m:r>
                          <a:rPr lang="es-EC" sz="2900" b="1" i="1">
                            <a:latin typeface="Cambria Math" charset="0"/>
                            <a:ea typeface="Gulim" charset="-127"/>
                            <a:cs typeface="Times New Roman" charset="0"/>
                          </a:rPr>
                          <m:t>𝒄𝒎</m:t>
                        </m:r>
                      </m:e>
                      <m:sup>
                        <m:r>
                          <a:rPr lang="es-EC" sz="2900" b="1" i="1">
                            <a:latin typeface="Cambria Math" charset="0"/>
                            <a:ea typeface="Gulim" charset="-127"/>
                            <a:cs typeface="Times New Roman" charset="0"/>
                          </a:rPr>
                          <m:t>𝟐</m:t>
                        </m:r>
                      </m:sup>
                    </m:sSup>
                  </m:oMath>
                </a14:m>
                <a:r>
                  <a:rPr lang="es-EC" dirty="0">
                    <a:latin typeface="Arial" charset="0"/>
                    <a:ea typeface="Gulim" charset="-127"/>
                    <a:cs typeface="Times New Roman" charset="0"/>
                  </a:rPr>
                  <a:t>, pero este equipo entrega resultados con un error de más o menos veinte por ciento, entonces el hormigón está en el orden de </a:t>
                </a:r>
                <a14:m>
                  <m:oMath xmlns:m="http://schemas.openxmlformats.org/officeDocument/2006/math">
                    <m:r>
                      <a:rPr lang="es-EC" i="1">
                        <a:latin typeface="Cambria Math" charset="0"/>
                        <a:ea typeface="Gulim" charset="-127"/>
                        <a:cs typeface="Times New Roman" charset="0"/>
                      </a:rPr>
                      <m:t>230 </m:t>
                    </m:r>
                    <m:r>
                      <a:rPr lang="es-EC" i="1">
                        <a:latin typeface="Cambria Math" charset="0"/>
                        <a:ea typeface="Gulim" charset="-127"/>
                        <a:cs typeface="Times New Roman" charset="0"/>
                      </a:rPr>
                      <m:t>𝑘𝑔</m:t>
                    </m:r>
                    <m:r>
                      <a:rPr lang="es-EC" i="1">
                        <a:latin typeface="Cambria Math" charset="0"/>
                        <a:ea typeface="Gulim" charset="-127"/>
                        <a:cs typeface="Times New Roman" charset="0"/>
                      </a:rPr>
                      <m:t>/</m:t>
                    </m:r>
                    <m:sSup>
                      <m:sSupPr>
                        <m:ctrlPr>
                          <a:rPr lang="en-US" i="1">
                            <a:latin typeface="Cambria Math" charset="0"/>
                            <a:ea typeface="Gulim" charset="-127"/>
                            <a:cs typeface="Times New Roman" charset="0"/>
                          </a:rPr>
                        </m:ctrlPr>
                      </m:sSupPr>
                      <m:e>
                        <m:r>
                          <a:rPr lang="es-EC" i="1">
                            <a:latin typeface="Cambria Math" charset="0"/>
                            <a:ea typeface="Gulim" charset="-127"/>
                            <a:cs typeface="Times New Roman" charset="0"/>
                          </a:rPr>
                          <m:t>𝑐𝑚</m:t>
                        </m:r>
                      </m:e>
                      <m:sup>
                        <m:r>
                          <a:rPr lang="es-EC" i="1">
                            <a:latin typeface="Cambria Math" charset="0"/>
                            <a:ea typeface="Gulim" charset="-127"/>
                            <a:cs typeface="Times New Roman" charset="0"/>
                          </a:rPr>
                          <m:t>2</m:t>
                        </m:r>
                      </m:sup>
                    </m:sSup>
                  </m:oMath>
                </a14:m>
                <a:r>
                  <a:rPr lang="es-EC" dirty="0">
                    <a:latin typeface="Arial" charset="0"/>
                    <a:ea typeface="Gulim" charset="-127"/>
                    <a:cs typeface="Times New Roman" charset="0"/>
                  </a:rPr>
                  <a:t>, pero </a:t>
                </a:r>
                <a:r>
                  <a:rPr lang="es-EC" b="1" dirty="0">
                    <a:latin typeface="Arial" charset="0"/>
                    <a:ea typeface="Gulim" charset="-127"/>
                    <a:cs typeface="Times New Roman" charset="0"/>
                  </a:rPr>
                  <a:t>para análisis del proyecto se asume un hormigón de </a:t>
                </a:r>
                <a14:m>
                  <m:oMath xmlns:m="http://schemas.openxmlformats.org/officeDocument/2006/math">
                    <m:r>
                      <a:rPr lang="es-EC" b="1" i="1">
                        <a:latin typeface="Cambria Math" charset="0"/>
                        <a:ea typeface="Gulim" charset="-127"/>
                        <a:cs typeface="Times New Roman" charset="0"/>
                      </a:rPr>
                      <m:t>𝟐𝟏𝟎</m:t>
                    </m:r>
                    <m:r>
                      <a:rPr lang="es-EC" b="1" i="1">
                        <a:latin typeface="Cambria Math" charset="0"/>
                        <a:ea typeface="Gulim" charset="-127"/>
                        <a:cs typeface="Times New Roman" charset="0"/>
                      </a:rPr>
                      <m:t> </m:t>
                    </m:r>
                    <m:r>
                      <a:rPr lang="es-EC" b="1" i="1">
                        <a:latin typeface="Cambria Math" charset="0"/>
                        <a:ea typeface="Gulim" charset="-127"/>
                        <a:cs typeface="Times New Roman" charset="0"/>
                      </a:rPr>
                      <m:t>𝒌𝒈</m:t>
                    </m:r>
                    <m:r>
                      <a:rPr lang="es-EC" b="1" i="1">
                        <a:latin typeface="Cambria Math" charset="0"/>
                        <a:ea typeface="Gulim" charset="-127"/>
                        <a:cs typeface="Times New Roman" charset="0"/>
                      </a:rPr>
                      <m:t>/</m:t>
                    </m:r>
                    <m:sSup>
                      <m:sSupPr>
                        <m:ctrlPr>
                          <a:rPr lang="en-US" b="1" i="1">
                            <a:latin typeface="Cambria Math" charset="0"/>
                            <a:ea typeface="Gulim" charset="-127"/>
                            <a:cs typeface="Times New Roman" charset="0"/>
                          </a:rPr>
                        </m:ctrlPr>
                      </m:sSupPr>
                      <m:e>
                        <m:r>
                          <a:rPr lang="es-EC" b="1" i="1">
                            <a:latin typeface="Cambria Math" charset="0"/>
                            <a:ea typeface="Gulim" charset="-127"/>
                            <a:cs typeface="Times New Roman" charset="0"/>
                          </a:rPr>
                          <m:t>𝒄𝒎</m:t>
                        </m:r>
                      </m:e>
                      <m:sup>
                        <m:r>
                          <a:rPr lang="es-EC" b="1" i="1">
                            <a:latin typeface="Cambria Math" charset="0"/>
                            <a:ea typeface="Gulim" charset="-127"/>
                            <a:cs typeface="Times New Roman" charset="0"/>
                          </a:rPr>
                          <m:t>𝟐</m:t>
                        </m:r>
                      </m:sup>
                    </m:sSup>
                  </m:oMath>
                </a14:m>
                <a:r>
                  <a:rPr lang="es-EC" dirty="0">
                    <a:latin typeface="Arial" charset="0"/>
                    <a:ea typeface="Gulim" charset="-127"/>
                    <a:cs typeface="Times New Roman" charset="0"/>
                  </a:rPr>
                  <a:t>, que es el que consta en los mencionados planos digitales y por norma es el hormigón de mínima calidad a utilizarse.</a:t>
                </a:r>
                <a:endParaRPr lang="en-US" dirty="0">
                  <a:latin typeface="Arial" charset="0"/>
                  <a:ea typeface="Gulim" charset="-127"/>
                  <a:cs typeface="Times New Roman" charset="0"/>
                </a:endParaRPr>
              </a:p>
              <a:p>
                <a:pPr marL="342900" lvl="0" indent="-342900" algn="just">
                  <a:lnSpc>
                    <a:spcPct val="150000"/>
                  </a:lnSpc>
                  <a:spcAft>
                    <a:spcPts val="0"/>
                  </a:spcAft>
                  <a:buFont typeface="Symbol" charset="2"/>
                  <a:buChar char=""/>
                </a:pPr>
                <a:r>
                  <a:rPr lang="es-EC" dirty="0">
                    <a:latin typeface="Arial" charset="0"/>
                    <a:ea typeface="Gulim" charset="-127"/>
                    <a:cs typeface="Times New Roman" charset="0"/>
                  </a:rPr>
                  <a:t>Cabe anotar que en la fundición del hormigón se ha cometido muchos errores constructivos, como es la falta de recubrimiento de las armaduras, presencia de cavidades dentro del hormigón debido a la falta de vibrado.</a:t>
                </a:r>
                <a:endParaRPr lang="en-US" dirty="0">
                  <a:latin typeface="Arial" charset="0"/>
                  <a:ea typeface="Gulim" charset="-127"/>
                  <a:cs typeface="Times New Roman" charset="0"/>
                </a:endParaRPr>
              </a:p>
              <a:p>
                <a:pPr marL="342900" lvl="0" indent="-342900" algn="just">
                  <a:lnSpc>
                    <a:spcPct val="150000"/>
                  </a:lnSpc>
                  <a:spcAft>
                    <a:spcPts val="0"/>
                  </a:spcAft>
                  <a:buFont typeface="Symbol" charset="2"/>
                  <a:buChar char=""/>
                </a:pPr>
                <a:r>
                  <a:rPr lang="es-EC" dirty="0">
                    <a:latin typeface="Arial" charset="0"/>
                    <a:ea typeface="Gulim" charset="-127"/>
                    <a:cs typeface="Times New Roman" charset="0"/>
                  </a:rPr>
                  <a:t>En los sectores donde se han producido éstas cavidades la resistencia del hormigón ha decrecido considerablemente, llegando inclusive a obtenerse valores de </a:t>
                </a:r>
                <a14:m>
                  <m:oMath xmlns:m="http://schemas.openxmlformats.org/officeDocument/2006/math">
                    <m:r>
                      <a:rPr lang="es-EC" sz="2900" b="1" i="1">
                        <a:latin typeface="Cambria Math" charset="0"/>
                        <a:ea typeface="Gulim" charset="-127"/>
                        <a:cs typeface="Times New Roman" charset="0"/>
                      </a:rPr>
                      <m:t>𝒇</m:t>
                    </m:r>
                    <m:r>
                      <a:rPr lang="es-EC" sz="2900" b="1" i="1">
                        <a:latin typeface="Cambria Math" charset="0"/>
                        <a:ea typeface="Gulim" charset="-127"/>
                        <a:cs typeface="Times New Roman" charset="0"/>
                      </a:rPr>
                      <m:t>´</m:t>
                    </m:r>
                    <m:r>
                      <a:rPr lang="es-EC" sz="2900" b="1" i="1">
                        <a:latin typeface="Cambria Math" charset="0"/>
                        <a:ea typeface="Gulim" charset="-127"/>
                        <a:cs typeface="Times New Roman" charset="0"/>
                      </a:rPr>
                      <m:t>𝒄</m:t>
                    </m:r>
                    <m:r>
                      <a:rPr lang="es-EC" sz="2900" b="1" i="1">
                        <a:latin typeface="Cambria Math" charset="0"/>
                        <a:ea typeface="Gulim" charset="-127"/>
                        <a:cs typeface="Times New Roman" charset="0"/>
                      </a:rPr>
                      <m:t>=</m:t>
                    </m:r>
                    <m:r>
                      <a:rPr lang="es-EC" sz="2900" b="1" i="1">
                        <a:latin typeface="Cambria Math" charset="0"/>
                        <a:ea typeface="Gulim" charset="-127"/>
                        <a:cs typeface="Times New Roman" charset="0"/>
                      </a:rPr>
                      <m:t>𝟏𝟒𝟖</m:t>
                    </m:r>
                    <m:r>
                      <a:rPr lang="es-EC" sz="2900" b="1" i="1">
                        <a:latin typeface="Cambria Math" charset="0"/>
                        <a:ea typeface="Gulim" charset="-127"/>
                        <a:cs typeface="Times New Roman" charset="0"/>
                      </a:rPr>
                      <m:t> </m:t>
                    </m:r>
                    <m:r>
                      <a:rPr lang="es-EC" sz="2900" b="1" i="1">
                        <a:latin typeface="Cambria Math" charset="0"/>
                        <a:ea typeface="Gulim" charset="-127"/>
                        <a:cs typeface="Times New Roman" charset="0"/>
                      </a:rPr>
                      <m:t>𝒌𝒈</m:t>
                    </m:r>
                    <m:r>
                      <a:rPr lang="es-EC" sz="2900" b="1" i="1">
                        <a:latin typeface="Cambria Math" charset="0"/>
                        <a:ea typeface="Gulim" charset="-127"/>
                        <a:cs typeface="Times New Roman" charset="0"/>
                      </a:rPr>
                      <m:t>/</m:t>
                    </m:r>
                    <m:sSup>
                      <m:sSupPr>
                        <m:ctrlPr>
                          <a:rPr lang="en-US" sz="2900" b="1" i="1">
                            <a:latin typeface="Cambria Math" charset="0"/>
                            <a:ea typeface="Gulim" charset="-127"/>
                            <a:cs typeface="Times New Roman" charset="0"/>
                          </a:rPr>
                        </m:ctrlPr>
                      </m:sSupPr>
                      <m:e>
                        <m:r>
                          <a:rPr lang="es-EC" sz="2900" b="1" i="1">
                            <a:latin typeface="Cambria Math" charset="0"/>
                            <a:ea typeface="Gulim" charset="-127"/>
                            <a:cs typeface="Times New Roman" charset="0"/>
                          </a:rPr>
                          <m:t>𝒄𝒎</m:t>
                        </m:r>
                      </m:e>
                      <m:sup>
                        <m:r>
                          <a:rPr lang="es-EC" sz="2900" b="1" i="1">
                            <a:latin typeface="Cambria Math" charset="0"/>
                            <a:ea typeface="Gulim" charset="-127"/>
                            <a:cs typeface="Times New Roman" charset="0"/>
                          </a:rPr>
                          <m:t>𝟐</m:t>
                        </m:r>
                      </m:sup>
                    </m:sSup>
                  </m:oMath>
                </a14:m>
                <a:r>
                  <a:rPr lang="es-EC" sz="2900" b="1" dirty="0">
                    <a:latin typeface="Arial" charset="0"/>
                    <a:ea typeface="Gulim" charset="-127"/>
                    <a:cs typeface="Times New Roman" charset="0"/>
                  </a:rPr>
                  <a:t>.</a:t>
                </a:r>
                <a:endParaRPr lang="en-US" sz="2900" b="1" dirty="0">
                  <a:latin typeface="Arial" charset="0"/>
                  <a:ea typeface="Gulim" charset="-127"/>
                  <a:cs typeface="Times New Roman" charset="0"/>
                </a:endParaRPr>
              </a:p>
              <a:p>
                <a:pPr marL="342900" lvl="0" indent="-342900" algn="just">
                  <a:lnSpc>
                    <a:spcPct val="150000"/>
                  </a:lnSpc>
                  <a:spcAft>
                    <a:spcPts val="1000"/>
                  </a:spcAft>
                  <a:buFont typeface="Symbol" charset="2"/>
                  <a:buChar char=""/>
                </a:pPr>
                <a:r>
                  <a:rPr lang="es-EC" dirty="0">
                    <a:latin typeface="Arial" charset="0"/>
                    <a:ea typeface="Gulim" charset="-127"/>
                    <a:cs typeface="Times New Roman" charset="0"/>
                  </a:rPr>
                  <a:t>Esta falta de control en obra en la instalación de la armadura y fundición del hormigón al no tener ningún recubrimiento las armaduras, muchas de las cuales presentan un grado alto de corrosión, llegando inclusive a desprenderse capas metálicas de acero de las varillas, podría inclusive llegar a su falla, pues no se estaría hablando de hormigón armado sino simplemente de hormigón simple.</a:t>
                </a:r>
                <a:endParaRPr lang="en-US" dirty="0">
                  <a:latin typeface="Arial" charset="0"/>
                  <a:ea typeface="Gulim" charset="-127"/>
                  <a:cs typeface="Times New Roman" charset="0"/>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97860" y="974726"/>
                <a:ext cx="11082867" cy="5248275"/>
              </a:xfrm>
              <a:blipFill rotWithShape="0">
                <a:blip r:embed="rId2"/>
                <a:stretch>
                  <a:fillRect l="-275" r="-220"/>
                </a:stretch>
              </a:blipFill>
            </p:spPr>
            <p:txBody>
              <a:bodyPr/>
              <a:lstStyle/>
              <a:p>
                <a:r>
                  <a:rPr lang="en-US">
                    <a:noFill/>
                  </a:rPr>
                  <a:t> </a:t>
                </a:r>
              </a:p>
            </p:txBody>
          </p:sp>
        </mc:Fallback>
      </mc:AlternateContent>
      <p:sp>
        <p:nvSpPr>
          <p:cNvPr id="5" name="3 Flecha a la derecha con muesca"/>
          <p:cNvSpPr/>
          <p:nvPr/>
        </p:nvSpPr>
        <p:spPr>
          <a:xfrm>
            <a:off x="8645116" y="627357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6" name="3 Flecha a la derecha con muesca"/>
          <p:cNvSpPr/>
          <p:nvPr/>
        </p:nvSpPr>
        <p:spPr>
          <a:xfrm>
            <a:off x="7339772" y="6326581"/>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RESTAURACION  (MUROS DE CORTE)</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5719458" y="624707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4192328" y="6273576"/>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2659663" y="6286828"/>
            <a:ext cx="17497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3. FUNDAMENTACIÓN TEORICA</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1296623" y="6273576"/>
            <a:ext cx="157682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1" name="3 Flecha a la derecha con muesca"/>
          <p:cNvSpPr/>
          <p:nvPr/>
        </p:nvSpPr>
        <p:spPr>
          <a:xfrm>
            <a:off x="1" y="6353086"/>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24</a:t>
            </a:r>
            <a:endParaRPr lang="es-ES" sz="2400" dirty="0">
              <a:ln>
                <a:solidFill>
                  <a:schemeClr val="tx1"/>
                </a:solidFill>
              </a:ln>
            </a:endParaRPr>
          </a:p>
        </p:txBody>
      </p:sp>
    </p:spTree>
    <p:extLst>
      <p:ext uri="{BB962C8B-B14F-4D97-AF65-F5344CB8AC3E}">
        <p14:creationId xmlns:p14="http://schemas.microsoft.com/office/powerpoint/2010/main" val="8942452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7963" y="0"/>
            <a:ext cx="6350000" cy="584200"/>
          </a:xfrm>
        </p:spPr>
        <p:txBody>
          <a:bodyPr/>
          <a:lstStyle/>
          <a:p>
            <a:r>
              <a:rPr lang="en-US" dirty="0" smtClean="0"/>
              <a:t>CARGA GRAVITATORIA</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lgn="ctr">
                  <a:buNone/>
                </a:pPr>
                <a:r>
                  <a:rPr lang="en-US" dirty="0" smtClean="0"/>
                  <a:t>CARGA MUERTA: (</a:t>
                </a:r>
                <a:r>
                  <a:rPr lang="en-US" dirty="0" err="1" smtClean="0"/>
                  <a:t>Losa</a:t>
                </a:r>
                <a:r>
                  <a:rPr lang="en-US" dirty="0" smtClean="0"/>
                  <a:t> </a:t>
                </a:r>
                <a:r>
                  <a:rPr lang="en-US" dirty="0" err="1" smtClean="0"/>
                  <a:t>Bidireccional</a:t>
                </a:r>
                <a:r>
                  <a:rPr lang="en-US" dirty="0"/>
                  <a:t>)</a:t>
                </a:r>
              </a:p>
              <a:p>
                <a:endParaRPr lang="en-US" i="1" dirty="0" smtClean="0"/>
              </a:p>
              <a:p>
                <a14:m>
                  <m:oMath xmlns:m="http://schemas.openxmlformats.org/officeDocument/2006/math">
                    <m:r>
                      <a:rPr lang="es-EC" b="1" i="1">
                        <a:latin typeface="Cambria Math" charset="0"/>
                      </a:rPr>
                      <m:t>𝑨𝒍𝒊𝒗𝒊𝒂𝒏𝒂𝒎𝒊𝒆𝒏𝒕</m:t>
                    </m:r>
                    <m:r>
                      <a:rPr lang="en-US" b="1" i="1" smtClean="0">
                        <a:latin typeface="Cambria Math" charset="0"/>
                      </a:rPr>
                      <m:t>𝒐𝒔</m:t>
                    </m:r>
                    <m:r>
                      <a:rPr lang="es-EC" i="1">
                        <a:latin typeface="Cambria Math" charset="0"/>
                      </a:rPr>
                      <m:t>=8 </m:t>
                    </m:r>
                    <m:r>
                      <a:rPr lang="es-EC" i="1">
                        <a:latin typeface="Cambria Math" charset="0"/>
                      </a:rPr>
                      <m:t>𝐵𝑙𝑜𝑞𝑢𝑒𝑠</m:t>
                    </m:r>
                    <m:r>
                      <a:rPr lang="es-EC" i="1">
                        <a:latin typeface="Cambria Math" charset="0"/>
                      </a:rPr>
                      <m:t>∗</m:t>
                    </m:r>
                    <m:d>
                      <m:dPr>
                        <m:ctrlPr>
                          <a:rPr lang="en-US" i="1">
                            <a:latin typeface="Cambria Math" charset="0"/>
                          </a:rPr>
                        </m:ctrlPr>
                      </m:dPr>
                      <m:e>
                        <m:r>
                          <a:rPr lang="es-EC" i="1">
                            <a:latin typeface="Cambria Math" charset="0"/>
                          </a:rPr>
                          <m:t>0.4</m:t>
                        </m:r>
                        <m:r>
                          <a:rPr lang="es-EC" i="1">
                            <a:latin typeface="Cambria Math" charset="0"/>
                          </a:rPr>
                          <m:t>𝑚</m:t>
                        </m:r>
                        <m:r>
                          <a:rPr lang="es-EC" i="1">
                            <a:latin typeface="Cambria Math" charset="0"/>
                          </a:rPr>
                          <m:t>∗0.2</m:t>
                        </m:r>
                        <m:r>
                          <a:rPr lang="es-EC" i="1">
                            <a:latin typeface="Cambria Math" charset="0"/>
                          </a:rPr>
                          <m:t>𝑚</m:t>
                        </m:r>
                        <m:r>
                          <a:rPr lang="es-EC" i="1">
                            <a:latin typeface="Cambria Math" charset="0"/>
                          </a:rPr>
                          <m:t>∗0.15</m:t>
                        </m:r>
                        <m:r>
                          <a:rPr lang="es-EC" i="1">
                            <a:latin typeface="Cambria Math" charset="0"/>
                          </a:rPr>
                          <m:t>𝑚</m:t>
                        </m:r>
                      </m:e>
                    </m:d>
                    <m:r>
                      <a:rPr lang="es-EC" i="1">
                        <a:latin typeface="Cambria Math" charset="0"/>
                      </a:rPr>
                      <m:t>∗1000</m:t>
                    </m:r>
                    <m:f>
                      <m:fPr>
                        <m:ctrlPr>
                          <a:rPr lang="en-US" i="1">
                            <a:latin typeface="Cambria Math" charset="0"/>
                          </a:rPr>
                        </m:ctrlPr>
                      </m:fPr>
                      <m:num>
                        <m:r>
                          <a:rPr lang="es-EC" i="1">
                            <a:latin typeface="Cambria Math" charset="0"/>
                          </a:rPr>
                          <m:t>𝑘𝑔</m:t>
                        </m:r>
                      </m:num>
                      <m:den>
                        <m:sSup>
                          <m:sSupPr>
                            <m:ctrlPr>
                              <a:rPr lang="en-US" i="1">
                                <a:latin typeface="Cambria Math" charset="0"/>
                              </a:rPr>
                            </m:ctrlPr>
                          </m:sSupPr>
                          <m:e>
                            <m:r>
                              <a:rPr lang="es-EC" i="1">
                                <a:latin typeface="Cambria Math" charset="0"/>
                              </a:rPr>
                              <m:t>𝑚</m:t>
                            </m:r>
                          </m:e>
                          <m:sup>
                            <m:r>
                              <a:rPr lang="es-EC" i="1">
                                <a:latin typeface="Cambria Math" charset="0"/>
                              </a:rPr>
                              <m:t>3</m:t>
                            </m:r>
                          </m:sup>
                        </m:sSup>
                      </m:den>
                    </m:f>
                    <m:r>
                      <a:rPr lang="es-EC" i="1">
                        <a:latin typeface="Cambria Math" charset="0"/>
                      </a:rPr>
                      <m:t>=</m:t>
                    </m:r>
                    <m:r>
                      <a:rPr lang="es-EC" b="1" i="1">
                        <a:latin typeface="Cambria Math" charset="0"/>
                      </a:rPr>
                      <m:t>𝟗𝟔</m:t>
                    </m:r>
                    <m:r>
                      <a:rPr lang="es-EC" b="1" i="1">
                        <a:latin typeface="Cambria Math" charset="0"/>
                      </a:rPr>
                      <m:t> </m:t>
                    </m:r>
                    <m:r>
                      <a:rPr lang="es-EC" b="1" i="1">
                        <a:latin typeface="Cambria Math" charset="0"/>
                      </a:rPr>
                      <m:t>𝒌𝒈</m:t>
                    </m:r>
                    <m:r>
                      <a:rPr lang="es-EC" b="1" i="1">
                        <a:latin typeface="Cambria Math" charset="0"/>
                      </a:rPr>
                      <m:t>/</m:t>
                    </m:r>
                    <m:sSup>
                      <m:sSupPr>
                        <m:ctrlPr>
                          <a:rPr lang="en-US" b="1" i="1">
                            <a:latin typeface="Cambria Math" charset="0"/>
                          </a:rPr>
                        </m:ctrlPr>
                      </m:sSupPr>
                      <m:e>
                        <m:r>
                          <a:rPr lang="es-EC" b="1" i="1">
                            <a:latin typeface="Cambria Math" charset="0"/>
                          </a:rPr>
                          <m:t>𝒎</m:t>
                        </m:r>
                      </m:e>
                      <m:sup>
                        <m:r>
                          <a:rPr lang="es-EC" b="1" i="1">
                            <a:latin typeface="Cambria Math" charset="0"/>
                          </a:rPr>
                          <m:t>𝟐</m:t>
                        </m:r>
                      </m:sup>
                    </m:sSup>
                  </m:oMath>
                </a14:m>
                <a:endParaRPr lang="en-US" b="1" dirty="0"/>
              </a:p>
              <a:p>
                <a14:m>
                  <m:oMath xmlns:m="http://schemas.openxmlformats.org/officeDocument/2006/math">
                    <m:r>
                      <a:rPr lang="es-EC" b="1" i="1">
                        <a:latin typeface="Cambria Math" charset="0"/>
                      </a:rPr>
                      <m:t>𝑷𝒂𝒓𝒆𝒅𝒆𝒔</m:t>
                    </m:r>
                    <m:r>
                      <a:rPr lang="es-EC" i="1">
                        <a:latin typeface="Cambria Math" charset="0"/>
                      </a:rPr>
                      <m:t>=150 </m:t>
                    </m:r>
                    <m:r>
                      <a:rPr lang="es-EC" i="1">
                        <a:latin typeface="Cambria Math" charset="0"/>
                      </a:rPr>
                      <m:t>𝑘𝑔</m:t>
                    </m:r>
                    <m:r>
                      <a:rPr lang="es-EC" i="1">
                        <a:latin typeface="Cambria Math" charset="0"/>
                      </a:rPr>
                      <m:t>/</m:t>
                    </m:r>
                    <m:sSup>
                      <m:sSupPr>
                        <m:ctrlPr>
                          <a:rPr lang="en-US" i="1">
                            <a:latin typeface="Cambria Math" charset="0"/>
                          </a:rPr>
                        </m:ctrlPr>
                      </m:sSupPr>
                      <m:e>
                        <m:r>
                          <a:rPr lang="es-EC" i="1">
                            <a:latin typeface="Cambria Math" charset="0"/>
                          </a:rPr>
                          <m:t>𝑚</m:t>
                        </m:r>
                      </m:e>
                      <m:sup>
                        <m:r>
                          <a:rPr lang="es-EC" i="1">
                            <a:latin typeface="Cambria Math" charset="0"/>
                          </a:rPr>
                          <m:t>2</m:t>
                        </m:r>
                      </m:sup>
                    </m:sSup>
                  </m:oMath>
                </a14:m>
                <a:endParaRPr lang="en-US" dirty="0"/>
              </a:p>
              <a:p>
                <a14:m>
                  <m:oMath xmlns:m="http://schemas.openxmlformats.org/officeDocument/2006/math">
                    <m:r>
                      <a:rPr lang="es-EC" b="1" i="1">
                        <a:latin typeface="Cambria Math" charset="0"/>
                      </a:rPr>
                      <m:t>𝑨𝒄𝒂𝒃𝒂𝒅𝒐𝒔</m:t>
                    </m:r>
                    <m:r>
                      <a:rPr lang="es-EC" b="1" i="1">
                        <a:latin typeface="Cambria Math" charset="0"/>
                      </a:rPr>
                      <m:t> </m:t>
                    </m:r>
                    <m:r>
                      <a:rPr lang="es-EC" i="1">
                        <a:latin typeface="Cambria Math" charset="0"/>
                      </a:rPr>
                      <m:t>=120</m:t>
                    </m:r>
                    <m:f>
                      <m:fPr>
                        <m:ctrlPr>
                          <a:rPr lang="es-EC" i="1">
                            <a:latin typeface="Cambria Math" charset="0"/>
                          </a:rPr>
                        </m:ctrlPr>
                      </m:fPr>
                      <m:num>
                        <m:r>
                          <a:rPr lang="es-EC" i="1">
                            <a:latin typeface="Cambria Math" charset="0"/>
                          </a:rPr>
                          <m:t>𝑘𝑔</m:t>
                        </m:r>
                      </m:num>
                      <m:den>
                        <m:sSup>
                          <m:sSupPr>
                            <m:ctrlPr>
                              <a:rPr lang="en-US" i="1">
                                <a:latin typeface="Cambria Math" charset="0"/>
                              </a:rPr>
                            </m:ctrlPr>
                          </m:sSupPr>
                          <m:e>
                            <m:r>
                              <a:rPr lang="es-EC" i="1">
                                <a:latin typeface="Cambria Math" charset="0"/>
                              </a:rPr>
                              <m:t>𝑚</m:t>
                            </m:r>
                          </m:e>
                          <m:sup>
                            <m:r>
                              <a:rPr lang="es-EC" i="1">
                                <a:latin typeface="Cambria Math" charset="0"/>
                              </a:rPr>
                              <m:t>2</m:t>
                            </m:r>
                          </m:sup>
                        </m:sSup>
                      </m:den>
                    </m:f>
                  </m:oMath>
                </a14:m>
                <a:endParaRPr lang="en-US" i="1" dirty="0" smtClean="0"/>
              </a:p>
              <a:p>
                <a:pPr marL="0" indent="0" algn="ctr">
                  <a:buNone/>
                </a:pPr>
                <a:endParaRPr lang="en-US" i="1" dirty="0" smtClean="0"/>
              </a:p>
              <a:p>
                <a:pPr marL="0" indent="0">
                  <a:buNone/>
                </a:pPr>
                <a14:m>
                  <m:oMathPara xmlns:m="http://schemas.openxmlformats.org/officeDocument/2006/math">
                    <m:oMathParaPr>
                      <m:jc m:val="left"/>
                    </m:oMathParaPr>
                    <m:oMath xmlns:m="http://schemas.openxmlformats.org/officeDocument/2006/math">
                      <m:r>
                        <a:rPr lang="es-EC" b="1" i="1" smtClean="0">
                          <a:solidFill>
                            <a:srgbClr val="FF0000"/>
                          </a:solidFill>
                          <a:latin typeface="Cambria Math" charset="0"/>
                        </a:rPr>
                        <m:t>𝑪𝒂𝒓𝒈𝒂</m:t>
                      </m:r>
                      <m:r>
                        <a:rPr lang="es-EC" b="1" i="1" smtClean="0">
                          <a:solidFill>
                            <a:srgbClr val="FF0000"/>
                          </a:solidFill>
                          <a:latin typeface="Cambria Math" charset="0"/>
                        </a:rPr>
                        <m:t> </m:t>
                      </m:r>
                      <m:r>
                        <a:rPr lang="es-EC" b="1" i="1" smtClean="0">
                          <a:solidFill>
                            <a:srgbClr val="FF0000"/>
                          </a:solidFill>
                          <a:latin typeface="Cambria Math" charset="0"/>
                        </a:rPr>
                        <m:t>𝑴𝒖𝒆𝒓𝒕𝒂</m:t>
                      </m:r>
                      <m:r>
                        <a:rPr lang="es-EC" b="1" i="1" smtClean="0">
                          <a:solidFill>
                            <a:srgbClr val="FF0000"/>
                          </a:solidFill>
                          <a:latin typeface="Cambria Math" charset="0"/>
                        </a:rPr>
                        <m:t> </m:t>
                      </m:r>
                      <m:r>
                        <a:rPr lang="es-EC" i="1">
                          <a:solidFill>
                            <a:srgbClr val="FF0000"/>
                          </a:solidFill>
                          <a:latin typeface="Cambria Math" charset="0"/>
                        </a:rPr>
                        <m:t>=</m:t>
                      </m:r>
                      <m:r>
                        <a:rPr lang="es-EC" i="1" smtClean="0">
                          <a:solidFill>
                            <a:schemeClr val="tx1"/>
                          </a:solidFill>
                          <a:latin typeface="Cambria Math" charset="0"/>
                        </a:rPr>
                        <m:t>366</m:t>
                      </m:r>
                      <m:f>
                        <m:fPr>
                          <m:ctrlPr>
                            <a:rPr lang="en-US" i="1">
                              <a:solidFill>
                                <a:schemeClr val="tx1"/>
                              </a:solidFill>
                              <a:latin typeface="Cambria Math" charset="0"/>
                            </a:rPr>
                          </m:ctrlPr>
                        </m:fPr>
                        <m:num>
                          <m:r>
                            <a:rPr lang="es-EC" i="1">
                              <a:solidFill>
                                <a:schemeClr val="tx1"/>
                              </a:solidFill>
                              <a:latin typeface="Cambria Math" charset="0"/>
                            </a:rPr>
                            <m:t>𝑘𝑔</m:t>
                          </m:r>
                        </m:num>
                        <m:den>
                          <m:sSup>
                            <m:sSupPr>
                              <m:ctrlPr>
                                <a:rPr lang="en-US" i="1">
                                  <a:solidFill>
                                    <a:schemeClr val="tx1"/>
                                  </a:solidFill>
                                  <a:latin typeface="Cambria Math" charset="0"/>
                                </a:rPr>
                              </m:ctrlPr>
                            </m:sSupPr>
                            <m:e>
                              <m:r>
                                <a:rPr lang="es-EC" i="1">
                                  <a:solidFill>
                                    <a:schemeClr val="tx1"/>
                                  </a:solidFill>
                                  <a:latin typeface="Cambria Math" charset="0"/>
                                </a:rPr>
                                <m:t>𝑚</m:t>
                              </m:r>
                            </m:e>
                            <m:sup>
                              <m:r>
                                <a:rPr lang="es-EC" i="1">
                                  <a:solidFill>
                                    <a:schemeClr val="tx1"/>
                                  </a:solidFill>
                                  <a:latin typeface="Cambria Math" charset="0"/>
                                </a:rPr>
                                <m:t>2</m:t>
                              </m:r>
                            </m:sup>
                          </m:sSup>
                        </m:den>
                      </m:f>
                      <m:r>
                        <a:rPr lang="es-EC" i="1">
                          <a:solidFill>
                            <a:srgbClr val="FF0000"/>
                          </a:solidFill>
                          <a:latin typeface="Cambria Math" charset="0"/>
                        </a:rPr>
                        <m:t>≈400 </m:t>
                      </m:r>
                      <m:f>
                        <m:fPr>
                          <m:ctrlPr>
                            <a:rPr lang="en-US" i="1">
                              <a:solidFill>
                                <a:srgbClr val="FF0000"/>
                              </a:solidFill>
                              <a:latin typeface="Cambria Math" charset="0"/>
                            </a:rPr>
                          </m:ctrlPr>
                        </m:fPr>
                        <m:num>
                          <m:r>
                            <a:rPr lang="es-EC" i="1">
                              <a:solidFill>
                                <a:srgbClr val="FF0000"/>
                              </a:solidFill>
                              <a:latin typeface="Cambria Math" charset="0"/>
                            </a:rPr>
                            <m:t>𝑘𝑔</m:t>
                          </m:r>
                        </m:num>
                        <m:den>
                          <m:sSup>
                            <m:sSupPr>
                              <m:ctrlPr>
                                <a:rPr lang="en-US" i="1">
                                  <a:solidFill>
                                    <a:srgbClr val="FF0000"/>
                                  </a:solidFill>
                                  <a:latin typeface="Cambria Math" charset="0"/>
                                </a:rPr>
                              </m:ctrlPr>
                            </m:sSupPr>
                            <m:e>
                              <m:r>
                                <a:rPr lang="es-EC" i="1">
                                  <a:solidFill>
                                    <a:srgbClr val="FF0000"/>
                                  </a:solidFill>
                                  <a:latin typeface="Cambria Math" charset="0"/>
                                </a:rPr>
                                <m:t>𝑚</m:t>
                              </m:r>
                            </m:e>
                            <m:sup>
                              <m:r>
                                <a:rPr lang="es-EC" i="1">
                                  <a:solidFill>
                                    <a:srgbClr val="FF0000"/>
                                  </a:solidFill>
                                  <a:latin typeface="Cambria Math" charset="0"/>
                                </a:rPr>
                                <m:t>2</m:t>
                              </m:r>
                            </m:sup>
                          </m:sSup>
                        </m:den>
                      </m:f>
                    </m:oMath>
                  </m:oMathPara>
                </a14:m>
                <a:endParaRPr lang="en-US" dirty="0"/>
              </a:p>
              <a:p>
                <a:endParaRPr lang="en-US" dirty="0" smtClean="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t="-1974"/>
                </a:stretch>
              </a:blipFill>
            </p:spPr>
            <p:txBody>
              <a:bodyPr/>
              <a:lstStyle/>
              <a:p>
                <a:r>
                  <a:rPr lang="en-US">
                    <a:noFill/>
                  </a:rPr>
                  <a:t> </a:t>
                </a:r>
              </a:p>
            </p:txBody>
          </p:sp>
        </mc:Fallback>
      </mc:AlternateContent>
      <p:pic>
        <p:nvPicPr>
          <p:cNvPr id="4" name="Imagen 448"/>
          <p:cNvPicPr/>
          <p:nvPr/>
        </p:nvPicPr>
        <p:blipFill rotWithShape="1">
          <a:blip r:embed="rId3"/>
          <a:srcRect t="2837"/>
          <a:stretch/>
        </p:blipFill>
        <p:spPr bwMode="auto">
          <a:xfrm>
            <a:off x="7637929" y="2608729"/>
            <a:ext cx="3926543" cy="3173506"/>
          </a:xfrm>
          <a:prstGeom prst="rect">
            <a:avLst/>
          </a:prstGeom>
          <a:ln>
            <a:noFill/>
          </a:ln>
          <a:extLst>
            <a:ext uri="{53640926-AAD7-44D8-BBD7-CCE9431645EC}">
              <a14:shadowObscured xmlns:a14="http://schemas.microsoft.com/office/drawing/2010/main"/>
            </a:ext>
          </a:extLst>
        </p:spPr>
      </p:pic>
      <p:sp>
        <p:nvSpPr>
          <p:cNvPr id="5" name="3 Flecha a la derecha con muesca"/>
          <p:cNvSpPr/>
          <p:nvPr/>
        </p:nvSpPr>
        <p:spPr>
          <a:xfrm>
            <a:off x="8645116" y="6192893"/>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6" name="3 Flecha a la derecha con muesca"/>
          <p:cNvSpPr/>
          <p:nvPr/>
        </p:nvSpPr>
        <p:spPr>
          <a:xfrm>
            <a:off x="7339772" y="6245899"/>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RESTAURACION  (MUROS DE CORTE)</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5719458" y="616638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4192328" y="6192894"/>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2659663" y="6206146"/>
            <a:ext cx="17497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3. FUNDAMENTACIÓN TEORICA</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1296623" y="6192894"/>
            <a:ext cx="157682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1" name="3 Flecha a la derecha con muesca"/>
          <p:cNvSpPr/>
          <p:nvPr/>
        </p:nvSpPr>
        <p:spPr>
          <a:xfrm>
            <a:off x="1" y="6272404"/>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25</a:t>
            </a:r>
            <a:endParaRPr lang="es-ES" sz="2400" dirty="0">
              <a:ln>
                <a:solidFill>
                  <a:schemeClr val="tx1"/>
                </a:solidFill>
              </a:ln>
            </a:endParaRPr>
          </a:p>
        </p:txBody>
      </p:sp>
    </p:spTree>
    <p:extLst>
      <p:ext uri="{BB962C8B-B14F-4D97-AF65-F5344CB8AC3E}">
        <p14:creationId xmlns:p14="http://schemas.microsoft.com/office/powerpoint/2010/main" val="13120694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0282" y="44448"/>
            <a:ext cx="6350000" cy="584200"/>
          </a:xfrm>
        </p:spPr>
        <p:txBody>
          <a:bodyPr/>
          <a:lstStyle/>
          <a:p>
            <a:r>
              <a:rPr lang="en-US" err="1" smtClean="0"/>
              <a:t>Carga</a:t>
            </a:r>
            <a:r>
              <a:rPr lang="en-US" dirty="0" smtClean="0"/>
              <a:t> Viva</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71699325"/>
              </p:ext>
            </p:extLst>
          </p:nvPr>
        </p:nvGraphicFramePr>
        <p:xfrm>
          <a:off x="2697589" y="773509"/>
          <a:ext cx="7637932" cy="1920240"/>
        </p:xfrm>
        <a:graphic>
          <a:graphicData uri="http://schemas.openxmlformats.org/drawingml/2006/table">
            <a:tbl>
              <a:tblPr firstRow="1" firstCol="1" bandRow="1"/>
              <a:tblGrid>
                <a:gridCol w="3818966"/>
                <a:gridCol w="3818966"/>
              </a:tblGrid>
              <a:tr h="319894">
                <a:tc>
                  <a:txBody>
                    <a:bodyPr/>
                    <a:lstStyle/>
                    <a:p>
                      <a:pPr algn="ctr">
                        <a:lnSpc>
                          <a:spcPct val="150000"/>
                        </a:lnSpc>
                        <a:spcAft>
                          <a:spcPts val="0"/>
                        </a:spcAft>
                      </a:pPr>
                      <a:r>
                        <a:rPr lang="es-EC" sz="1400" b="1" dirty="0">
                          <a:solidFill>
                            <a:srgbClr val="000000"/>
                          </a:solidFill>
                          <a:effectLst/>
                          <a:latin typeface="Arial" charset="0"/>
                          <a:ea typeface="Gulim" charset="-127"/>
                          <a:cs typeface="Arial" charset="0"/>
                        </a:rPr>
                        <a:t>Ocupación o Uso</a:t>
                      </a:r>
                      <a:endParaRPr lang="en-US" sz="14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50000"/>
                        </a:lnSpc>
                        <a:spcAft>
                          <a:spcPts val="0"/>
                        </a:spcAft>
                      </a:pPr>
                      <a:r>
                        <a:rPr lang="es-EC" sz="1400" b="1">
                          <a:solidFill>
                            <a:srgbClr val="000000"/>
                          </a:solidFill>
                          <a:effectLst/>
                          <a:latin typeface="Arial" charset="0"/>
                          <a:ea typeface="Gulim" charset="-127"/>
                          <a:cs typeface="Arial" charset="0"/>
                        </a:rPr>
                        <a:t>Carga uniforme (kN/m</a:t>
                      </a:r>
                      <a:r>
                        <a:rPr lang="es-EC" sz="1400" b="1" baseline="30000">
                          <a:solidFill>
                            <a:srgbClr val="000000"/>
                          </a:solidFill>
                          <a:effectLst/>
                          <a:latin typeface="Arial" charset="0"/>
                          <a:ea typeface="Gulim" charset="-127"/>
                          <a:cs typeface="Arial" charset="0"/>
                        </a:rPr>
                        <a:t>2</a:t>
                      </a:r>
                      <a:r>
                        <a:rPr lang="es-EC" sz="1400" b="1">
                          <a:solidFill>
                            <a:srgbClr val="000000"/>
                          </a:solidFill>
                          <a:effectLst/>
                          <a:latin typeface="Arial" charset="0"/>
                          <a:ea typeface="Gulim" charset="-127"/>
                          <a:cs typeface="Arial" charset="0"/>
                        </a:rPr>
                        <a:t>)</a:t>
                      </a:r>
                      <a:endParaRPr lang="en-US" sz="14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319894">
                <a:tc gridSpan="2">
                  <a:txBody>
                    <a:bodyPr/>
                    <a:lstStyle/>
                    <a:p>
                      <a:pPr algn="ctr">
                        <a:lnSpc>
                          <a:spcPct val="150000"/>
                        </a:lnSpc>
                        <a:spcAft>
                          <a:spcPts val="0"/>
                        </a:spcAft>
                      </a:pPr>
                      <a:r>
                        <a:rPr lang="es-EC" sz="1400" b="1" dirty="0">
                          <a:solidFill>
                            <a:srgbClr val="000000"/>
                          </a:solidFill>
                          <a:effectLst/>
                          <a:latin typeface="Arial" charset="0"/>
                          <a:ea typeface="Gulim" charset="-127"/>
                          <a:cs typeface="Arial" charset="0"/>
                        </a:rPr>
                        <a:t>Residencias</a:t>
                      </a:r>
                      <a:endParaRPr lang="en-US" sz="14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319894">
                <a:tc>
                  <a:txBody>
                    <a:bodyPr/>
                    <a:lstStyle/>
                    <a:p>
                      <a:pPr>
                        <a:lnSpc>
                          <a:spcPct val="150000"/>
                        </a:lnSpc>
                        <a:spcAft>
                          <a:spcPts val="0"/>
                        </a:spcAft>
                      </a:pPr>
                      <a:r>
                        <a:rPr lang="es-EC" sz="1400">
                          <a:solidFill>
                            <a:srgbClr val="000000"/>
                          </a:solidFill>
                          <a:effectLst/>
                          <a:latin typeface="Arial" charset="0"/>
                          <a:ea typeface="Gulim" charset="-127"/>
                          <a:cs typeface="Arial" charset="0"/>
                        </a:rPr>
                        <a:t>Viviendas (unifamiliares y bifamiliares)</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Gulim" charset="-127"/>
                          <a:cs typeface="Arial" charset="0"/>
                        </a:rPr>
                        <a:t>2.00</a:t>
                      </a:r>
                      <a:endParaRPr lang="en-US" sz="14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19894">
                <a:tc gridSpan="2">
                  <a:txBody>
                    <a:bodyPr/>
                    <a:lstStyle/>
                    <a:p>
                      <a:pPr algn="ctr">
                        <a:lnSpc>
                          <a:spcPct val="150000"/>
                        </a:lnSpc>
                        <a:spcAft>
                          <a:spcPts val="0"/>
                        </a:spcAft>
                      </a:pPr>
                      <a:r>
                        <a:rPr lang="es-EC" sz="1400" b="1" dirty="0">
                          <a:solidFill>
                            <a:srgbClr val="000000"/>
                          </a:solidFill>
                          <a:effectLst/>
                          <a:latin typeface="Arial" charset="0"/>
                          <a:ea typeface="Gulim" charset="-127"/>
                          <a:cs typeface="Arial" charset="0"/>
                        </a:rPr>
                        <a:t>Hoteles y residencias multifamiliares</a:t>
                      </a:r>
                      <a:endParaRPr lang="en-US" sz="14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319894">
                <a:tc>
                  <a:txBody>
                    <a:bodyPr/>
                    <a:lstStyle/>
                    <a:p>
                      <a:pPr>
                        <a:lnSpc>
                          <a:spcPct val="150000"/>
                        </a:lnSpc>
                        <a:spcAft>
                          <a:spcPts val="0"/>
                        </a:spcAft>
                      </a:pPr>
                      <a:r>
                        <a:rPr lang="es-EC" sz="1400">
                          <a:solidFill>
                            <a:srgbClr val="000000"/>
                          </a:solidFill>
                          <a:effectLst/>
                          <a:latin typeface="Arial" charset="0"/>
                          <a:ea typeface="Gulim" charset="-127"/>
                          <a:cs typeface="Arial" charset="0"/>
                        </a:rPr>
                        <a:t>Habitaciones</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Gulim" charset="-127"/>
                          <a:cs typeface="Arial" charset="0"/>
                        </a:rPr>
                        <a:t>2.00</a:t>
                      </a:r>
                      <a:endParaRPr lang="en-US" sz="14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19894">
                <a:tc>
                  <a:txBody>
                    <a:bodyPr/>
                    <a:lstStyle/>
                    <a:p>
                      <a:pPr>
                        <a:lnSpc>
                          <a:spcPct val="150000"/>
                        </a:lnSpc>
                        <a:spcAft>
                          <a:spcPts val="0"/>
                        </a:spcAft>
                      </a:pPr>
                      <a:r>
                        <a:rPr lang="es-EC" sz="1400" dirty="0">
                          <a:solidFill>
                            <a:srgbClr val="000000"/>
                          </a:solidFill>
                          <a:effectLst/>
                          <a:latin typeface="Arial" charset="0"/>
                          <a:ea typeface="Gulim" charset="-127"/>
                          <a:cs typeface="Arial" charset="0"/>
                        </a:rPr>
                        <a:t>Salones de uso público y sus corredores</a:t>
                      </a:r>
                      <a:endParaRPr lang="en-US" sz="14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Gulim" charset="-127"/>
                          <a:cs typeface="Arial" charset="0"/>
                        </a:rPr>
                        <a:t>4.80</a:t>
                      </a:r>
                      <a:endParaRPr lang="en-US" sz="14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mc:AlternateContent xmlns:mc="http://schemas.openxmlformats.org/markup-compatibility/2006" xmlns:a14="http://schemas.microsoft.com/office/drawing/2010/main">
        <mc:Choice Requires="a14">
          <p:sp>
            <p:nvSpPr>
              <p:cNvPr id="7" name="Rectangle 6"/>
              <p:cNvSpPr/>
              <p:nvPr/>
            </p:nvSpPr>
            <p:spPr>
              <a:xfrm>
                <a:off x="5351043" y="2731834"/>
                <a:ext cx="2331023" cy="5598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1" i="1" smtClean="0">
                          <a:solidFill>
                            <a:srgbClr val="FF0000"/>
                          </a:solidFill>
                          <a:latin typeface="Cambria Math" charset="0"/>
                        </a:rPr>
                        <m:t>𝑪𝒂𝒓𝒈𝒂</m:t>
                      </m:r>
                      <m:r>
                        <a:rPr lang="en-US" sz="1600" b="0" i="0">
                          <a:solidFill>
                            <a:srgbClr val="FF0000"/>
                          </a:solidFill>
                          <a:latin typeface="Cambria Math" charset="0"/>
                        </a:rPr>
                        <m:t> </m:t>
                      </m:r>
                      <m:r>
                        <a:rPr lang="en-US" sz="1600" b="1" i="1">
                          <a:solidFill>
                            <a:srgbClr val="FF0000"/>
                          </a:solidFill>
                          <a:latin typeface="Cambria Math" charset="0"/>
                        </a:rPr>
                        <m:t>𝑽𝒊𝒗𝒂</m:t>
                      </m:r>
                      <m:r>
                        <a:rPr lang="en-US" sz="1600" b="0" i="0">
                          <a:solidFill>
                            <a:srgbClr val="FF0000"/>
                          </a:solidFill>
                          <a:latin typeface="Cambria Math" charset="0"/>
                        </a:rPr>
                        <m:t> =200</m:t>
                      </m:r>
                      <m:f>
                        <m:fPr>
                          <m:ctrlPr>
                            <a:rPr lang="en-US" sz="1600" b="0" i="1">
                              <a:solidFill>
                                <a:srgbClr val="FF0000"/>
                              </a:solidFill>
                              <a:latin typeface="Cambria Math" charset="0"/>
                            </a:rPr>
                          </m:ctrlPr>
                        </m:fPr>
                        <m:num>
                          <m:r>
                            <a:rPr lang="en-US" sz="1600" b="0" i="1">
                              <a:solidFill>
                                <a:srgbClr val="FF0000"/>
                              </a:solidFill>
                              <a:latin typeface="Cambria Math" charset="0"/>
                            </a:rPr>
                            <m:t>𝑘𝑔</m:t>
                          </m:r>
                        </m:num>
                        <m:den>
                          <m:sSup>
                            <m:sSupPr>
                              <m:ctrlPr>
                                <a:rPr lang="en-US" sz="1600" b="0" i="1">
                                  <a:solidFill>
                                    <a:srgbClr val="FF0000"/>
                                  </a:solidFill>
                                  <a:latin typeface="Cambria Math" charset="0"/>
                                </a:rPr>
                              </m:ctrlPr>
                            </m:sSupPr>
                            <m:e>
                              <m:r>
                                <a:rPr lang="en-US" sz="1600" b="0" i="1">
                                  <a:solidFill>
                                    <a:srgbClr val="FF0000"/>
                                  </a:solidFill>
                                  <a:latin typeface="Cambria Math" charset="0"/>
                                </a:rPr>
                                <m:t>𝑚</m:t>
                              </m:r>
                            </m:e>
                            <m:sup>
                              <m:r>
                                <a:rPr lang="en-US" sz="1600" b="0" i="0">
                                  <a:solidFill>
                                    <a:srgbClr val="FF0000"/>
                                  </a:solidFill>
                                  <a:latin typeface="Cambria Math" charset="0"/>
                                </a:rPr>
                                <m:t>2</m:t>
                              </m:r>
                            </m:sup>
                          </m:sSup>
                        </m:den>
                      </m:f>
                    </m:oMath>
                  </m:oMathPara>
                </a14:m>
                <a:endParaRPr lang="en-US" dirty="0">
                  <a:solidFill>
                    <a:srgbClr val="FF000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351043" y="2731834"/>
                <a:ext cx="2331023" cy="559833"/>
              </a:xfrm>
              <a:prstGeom prst="rect">
                <a:avLst/>
              </a:prstGeom>
              <a:blipFill rotWithShape="0">
                <a:blip r:embed="rId2"/>
                <a:stretch>
                  <a:fillRect/>
                </a:stretch>
              </a:blipFill>
            </p:spPr>
            <p:txBody>
              <a:bodyPr/>
              <a:lstStyle/>
              <a:p>
                <a:r>
                  <a:rPr lang="en-US">
                    <a:noFill/>
                  </a:rPr>
                  <a:t> </a:t>
                </a:r>
              </a:p>
            </p:txBody>
          </p:sp>
        </mc:Fallback>
      </mc:AlternateContent>
      <p:sp>
        <p:nvSpPr>
          <p:cNvPr id="8"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RESTAURACION  (MUROS DE CORTE)</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2659663" y="6165805"/>
            <a:ext cx="17497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3. FUNDAMENTACIÓN TEORICA</a:t>
            </a:r>
            <a:endParaRPr lang="es-ES" sz="1000" b="1" dirty="0">
              <a:effectLst>
                <a:outerShdw blurRad="38100" dist="38100" dir="2700000" algn="tl">
                  <a:srgbClr val="000000">
                    <a:alpha val="43137"/>
                  </a:srgbClr>
                </a:outerShdw>
              </a:effectLst>
            </a:endParaRPr>
          </a:p>
        </p:txBody>
      </p:sp>
      <p:sp>
        <p:nvSpPr>
          <p:cNvPr id="13" name="3 Flecha a la derecha con muesca"/>
          <p:cNvSpPr/>
          <p:nvPr/>
        </p:nvSpPr>
        <p:spPr>
          <a:xfrm>
            <a:off x="1296623" y="6152553"/>
            <a:ext cx="157682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4"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5" name="TextBox 14"/>
              <p:cNvSpPr txBox="1"/>
              <p:nvPr/>
            </p:nvSpPr>
            <p:spPr>
              <a:xfrm>
                <a:off x="5463799" y="3560211"/>
                <a:ext cx="5495389" cy="2308324"/>
              </a:xfrm>
              <a:prstGeom prst="rect">
                <a:avLst/>
              </a:prstGeom>
              <a:noFill/>
            </p:spPr>
            <p:txBody>
              <a:bodyPr wrap="square" rtlCol="0">
                <a:spAutoFit/>
              </a:bodyPr>
              <a:lstStyle/>
              <a:p>
                <a:pPr marL="285750" indent="-285750">
                  <a:buFont typeface="Arial" charset="0"/>
                  <a:buChar char="•"/>
                </a:pPr>
                <a14:m>
                  <m:oMath xmlns:m="http://schemas.openxmlformats.org/officeDocument/2006/math">
                    <m:r>
                      <a:rPr lang="es-EC" i="1">
                        <a:latin typeface="Cambria Math" charset="0"/>
                      </a:rPr>
                      <m:t>1.4 </m:t>
                    </m:r>
                    <m:r>
                      <a:rPr lang="es-EC" i="1">
                        <a:latin typeface="Cambria Math" charset="0"/>
                      </a:rPr>
                      <m:t>𝐷</m:t>
                    </m:r>
                  </m:oMath>
                </a14:m>
                <a:endParaRPr lang="en-US" dirty="0"/>
              </a:p>
              <a:p>
                <a:pPr marL="285750" indent="-285750">
                  <a:buFont typeface="Arial" charset="0"/>
                  <a:buChar char="•"/>
                </a:pPr>
                <a14:m>
                  <m:oMath xmlns:m="http://schemas.openxmlformats.org/officeDocument/2006/math">
                    <m:r>
                      <a:rPr lang="es-EC" i="1">
                        <a:latin typeface="Cambria Math" charset="0"/>
                      </a:rPr>
                      <m:t>1.2 </m:t>
                    </m:r>
                    <m:r>
                      <a:rPr lang="es-EC" i="1">
                        <a:latin typeface="Cambria Math" charset="0"/>
                      </a:rPr>
                      <m:t>𝐷</m:t>
                    </m:r>
                    <m:r>
                      <a:rPr lang="es-EC" i="1">
                        <a:latin typeface="Cambria Math" charset="0"/>
                      </a:rPr>
                      <m:t> + 1.6 </m:t>
                    </m:r>
                    <m:r>
                      <a:rPr lang="es-EC" i="1">
                        <a:latin typeface="Cambria Math" charset="0"/>
                      </a:rPr>
                      <m:t>𝐿</m:t>
                    </m:r>
                    <m:r>
                      <a:rPr lang="es-EC" i="1">
                        <a:latin typeface="Cambria Math" charset="0"/>
                      </a:rPr>
                      <m:t> + 0.5 </m:t>
                    </m:r>
                    <m:r>
                      <a:rPr lang="es-EC" i="1">
                        <a:latin typeface="Cambria Math" charset="0"/>
                      </a:rPr>
                      <m:t>𝑚</m:t>
                    </m:r>
                    <m:r>
                      <a:rPr lang="es-EC" i="1">
                        <a:latin typeface="Cambria Math" charset="0"/>
                      </a:rPr>
                      <m:t>á</m:t>
                    </m:r>
                    <m:r>
                      <a:rPr lang="es-EC" i="1">
                        <a:latin typeface="Cambria Math" charset="0"/>
                      </a:rPr>
                      <m:t>𝑥</m:t>
                    </m:r>
                    <m:r>
                      <a:rPr lang="es-EC" i="1">
                        <a:latin typeface="Cambria Math" charset="0"/>
                      </a:rPr>
                      <m:t>.[</m:t>
                    </m:r>
                    <m:r>
                      <a:rPr lang="es-EC" i="1">
                        <a:latin typeface="Cambria Math" charset="0"/>
                      </a:rPr>
                      <m:t>𝐿𝑟</m:t>
                    </m:r>
                    <m:r>
                      <a:rPr lang="es-EC" i="1">
                        <a:latin typeface="Cambria Math" charset="0"/>
                      </a:rPr>
                      <m:t> ;</m:t>
                    </m:r>
                    <m:r>
                      <a:rPr lang="es-EC" i="1">
                        <a:latin typeface="Cambria Math" charset="0"/>
                      </a:rPr>
                      <m:t>𝑆</m:t>
                    </m:r>
                    <m:r>
                      <a:rPr lang="es-EC" i="1">
                        <a:latin typeface="Cambria Math" charset="0"/>
                      </a:rPr>
                      <m:t> ;</m:t>
                    </m:r>
                    <m:r>
                      <a:rPr lang="es-EC" i="1">
                        <a:latin typeface="Cambria Math" charset="0"/>
                      </a:rPr>
                      <m:t>𝑅</m:t>
                    </m:r>
                    <m:r>
                      <a:rPr lang="es-EC" i="1">
                        <a:latin typeface="Cambria Math" charset="0"/>
                      </a:rPr>
                      <m:t>]</m:t>
                    </m:r>
                  </m:oMath>
                </a14:m>
                <a:endParaRPr lang="en-US" dirty="0"/>
              </a:p>
              <a:p>
                <a:pPr marL="285750" indent="-285750">
                  <a:buFont typeface="Arial" charset="0"/>
                  <a:buChar char="•"/>
                </a:pPr>
                <a14:m>
                  <m:oMath xmlns:m="http://schemas.openxmlformats.org/officeDocument/2006/math">
                    <m:r>
                      <a:rPr lang="es-EC" i="1">
                        <a:latin typeface="Cambria Math" charset="0"/>
                      </a:rPr>
                      <m:t>1.2 </m:t>
                    </m:r>
                    <m:r>
                      <a:rPr lang="es-EC" i="1">
                        <a:latin typeface="Cambria Math" charset="0"/>
                      </a:rPr>
                      <m:t>𝐷</m:t>
                    </m:r>
                    <m:r>
                      <a:rPr lang="es-EC" i="1">
                        <a:latin typeface="Cambria Math" charset="0"/>
                      </a:rPr>
                      <m:t> + 1.6 </m:t>
                    </m:r>
                    <m:r>
                      <a:rPr lang="es-EC" i="1">
                        <a:latin typeface="Cambria Math" charset="0"/>
                      </a:rPr>
                      <m:t>𝑚𝑎𝑥</m:t>
                    </m:r>
                    <m:r>
                      <a:rPr lang="es-EC" i="1">
                        <a:latin typeface="Cambria Math" charset="0"/>
                      </a:rPr>
                      <m:t>[</m:t>
                    </m:r>
                    <m:r>
                      <a:rPr lang="es-EC" i="1">
                        <a:latin typeface="Cambria Math" charset="0"/>
                      </a:rPr>
                      <m:t>𝐿𝑟</m:t>
                    </m:r>
                    <m:r>
                      <a:rPr lang="es-EC" i="1">
                        <a:latin typeface="Cambria Math" charset="0"/>
                      </a:rPr>
                      <m:t>; </m:t>
                    </m:r>
                    <m:r>
                      <a:rPr lang="es-EC" i="1">
                        <a:latin typeface="Cambria Math" charset="0"/>
                      </a:rPr>
                      <m:t>𝑆</m:t>
                    </m:r>
                    <m:r>
                      <a:rPr lang="es-EC" i="1">
                        <a:latin typeface="Cambria Math" charset="0"/>
                      </a:rPr>
                      <m:t>; </m:t>
                    </m:r>
                    <m:r>
                      <a:rPr lang="es-EC" i="1">
                        <a:latin typeface="Cambria Math" charset="0"/>
                      </a:rPr>
                      <m:t>𝑅</m:t>
                    </m:r>
                    <m:r>
                      <a:rPr lang="es-EC" i="1">
                        <a:latin typeface="Cambria Math" charset="0"/>
                      </a:rPr>
                      <m:t>] + </m:t>
                    </m:r>
                    <m:r>
                      <a:rPr lang="es-EC" i="1">
                        <a:latin typeface="Cambria Math" charset="0"/>
                      </a:rPr>
                      <m:t>𝑚𝑎𝑥</m:t>
                    </m:r>
                    <m:r>
                      <a:rPr lang="es-EC" i="1">
                        <a:latin typeface="Cambria Math" charset="0"/>
                      </a:rPr>
                      <m:t>[</m:t>
                    </m:r>
                    <m:r>
                      <a:rPr lang="es-EC" i="1">
                        <a:latin typeface="Cambria Math" charset="0"/>
                      </a:rPr>
                      <m:t>𝐿</m:t>
                    </m:r>
                    <m:r>
                      <a:rPr lang="es-EC" i="1">
                        <a:latin typeface="Cambria Math" charset="0"/>
                      </a:rPr>
                      <m:t>; 0.5</m:t>
                    </m:r>
                    <m:r>
                      <a:rPr lang="es-EC" i="1">
                        <a:latin typeface="Cambria Math" charset="0"/>
                      </a:rPr>
                      <m:t>𝑊</m:t>
                    </m:r>
                    <m:r>
                      <a:rPr lang="es-EC" i="1">
                        <a:latin typeface="Cambria Math" charset="0"/>
                      </a:rPr>
                      <m:t>]</m:t>
                    </m:r>
                  </m:oMath>
                </a14:m>
                <a:endParaRPr lang="en-US" dirty="0"/>
              </a:p>
              <a:p>
                <a:pPr marL="285750" indent="-285750">
                  <a:buFont typeface="Arial" charset="0"/>
                  <a:buChar char="•"/>
                </a:pPr>
                <a14:m>
                  <m:oMath xmlns:m="http://schemas.openxmlformats.org/officeDocument/2006/math">
                    <m:r>
                      <a:rPr lang="es-EC" i="1">
                        <a:latin typeface="Cambria Math" charset="0"/>
                      </a:rPr>
                      <m:t>1.2 </m:t>
                    </m:r>
                    <m:r>
                      <a:rPr lang="es-EC" i="1">
                        <a:latin typeface="Cambria Math" charset="0"/>
                      </a:rPr>
                      <m:t>𝐷</m:t>
                    </m:r>
                    <m:r>
                      <a:rPr lang="es-EC" i="1">
                        <a:latin typeface="Cambria Math" charset="0"/>
                      </a:rPr>
                      <m:t> + 1.0 </m:t>
                    </m:r>
                    <m:r>
                      <a:rPr lang="es-EC" i="1">
                        <a:latin typeface="Cambria Math" charset="0"/>
                      </a:rPr>
                      <m:t>𝑊</m:t>
                    </m:r>
                    <m:r>
                      <a:rPr lang="es-EC" i="1">
                        <a:latin typeface="Cambria Math" charset="0"/>
                      </a:rPr>
                      <m:t> + </m:t>
                    </m:r>
                    <m:r>
                      <a:rPr lang="es-EC" i="1">
                        <a:latin typeface="Cambria Math" charset="0"/>
                      </a:rPr>
                      <m:t>𝐿</m:t>
                    </m:r>
                    <m:r>
                      <a:rPr lang="es-EC" i="1">
                        <a:latin typeface="Cambria Math" charset="0"/>
                      </a:rPr>
                      <m:t> + 0.5 </m:t>
                    </m:r>
                    <m:r>
                      <a:rPr lang="es-EC" i="1">
                        <a:latin typeface="Cambria Math" charset="0"/>
                      </a:rPr>
                      <m:t>𝑚𝑎𝑥</m:t>
                    </m:r>
                    <m:r>
                      <a:rPr lang="es-EC" i="1">
                        <a:latin typeface="Cambria Math" charset="0"/>
                      </a:rPr>
                      <m:t>[</m:t>
                    </m:r>
                    <m:r>
                      <a:rPr lang="es-EC" i="1">
                        <a:latin typeface="Cambria Math" charset="0"/>
                      </a:rPr>
                      <m:t>𝐿𝑟</m:t>
                    </m:r>
                    <m:r>
                      <a:rPr lang="es-EC" i="1">
                        <a:latin typeface="Cambria Math" charset="0"/>
                      </a:rPr>
                      <m:t>; </m:t>
                    </m:r>
                    <m:r>
                      <a:rPr lang="es-EC" i="1">
                        <a:latin typeface="Cambria Math" charset="0"/>
                      </a:rPr>
                      <m:t>𝑆</m:t>
                    </m:r>
                    <m:r>
                      <a:rPr lang="es-EC" i="1">
                        <a:latin typeface="Cambria Math" charset="0"/>
                      </a:rPr>
                      <m:t>; </m:t>
                    </m:r>
                    <m:r>
                      <a:rPr lang="es-EC" i="1">
                        <a:latin typeface="Cambria Math" charset="0"/>
                      </a:rPr>
                      <m:t>𝑅</m:t>
                    </m:r>
                    <m:r>
                      <a:rPr lang="es-EC" i="1">
                        <a:latin typeface="Cambria Math" charset="0"/>
                      </a:rPr>
                      <m:t>]</m:t>
                    </m:r>
                  </m:oMath>
                </a14:m>
                <a:endParaRPr lang="en-US" dirty="0"/>
              </a:p>
              <a:p>
                <a:pPr marL="285750" indent="-285750">
                  <a:buFont typeface="Arial" charset="0"/>
                  <a:buChar char="•"/>
                </a:pPr>
                <a14:m>
                  <m:oMath xmlns:m="http://schemas.openxmlformats.org/officeDocument/2006/math">
                    <m:r>
                      <a:rPr lang="es-EC" i="1">
                        <a:latin typeface="Cambria Math" charset="0"/>
                      </a:rPr>
                      <m:t>1.2 </m:t>
                    </m:r>
                    <m:r>
                      <a:rPr lang="es-EC" i="1">
                        <a:latin typeface="Cambria Math" charset="0"/>
                      </a:rPr>
                      <m:t>𝐷</m:t>
                    </m:r>
                    <m:r>
                      <a:rPr lang="es-EC" i="1">
                        <a:latin typeface="Cambria Math" charset="0"/>
                      </a:rPr>
                      <m:t> + 1.0 </m:t>
                    </m:r>
                    <m:r>
                      <a:rPr lang="es-EC" i="1">
                        <a:latin typeface="Cambria Math" charset="0"/>
                      </a:rPr>
                      <m:t>𝐸</m:t>
                    </m:r>
                    <m:r>
                      <a:rPr lang="es-EC" i="1">
                        <a:latin typeface="Cambria Math" charset="0"/>
                      </a:rPr>
                      <m:t> + </m:t>
                    </m:r>
                    <m:r>
                      <a:rPr lang="es-EC" i="1">
                        <a:latin typeface="Cambria Math" charset="0"/>
                      </a:rPr>
                      <m:t>𝐿</m:t>
                    </m:r>
                    <m:r>
                      <a:rPr lang="es-EC" i="1">
                        <a:latin typeface="Cambria Math" charset="0"/>
                      </a:rPr>
                      <m:t> + 0.2 </m:t>
                    </m:r>
                    <m:r>
                      <a:rPr lang="es-EC" i="1">
                        <a:latin typeface="Cambria Math" charset="0"/>
                      </a:rPr>
                      <m:t>𝑆</m:t>
                    </m:r>
                  </m:oMath>
                </a14:m>
                <a:endParaRPr lang="en-US" dirty="0"/>
              </a:p>
              <a:p>
                <a:pPr marL="285750" indent="-285750">
                  <a:buFont typeface="Arial" charset="0"/>
                  <a:buChar char="•"/>
                </a:pPr>
                <a14:m>
                  <m:oMath xmlns:m="http://schemas.openxmlformats.org/officeDocument/2006/math">
                    <m:r>
                      <a:rPr lang="es-EC" i="1">
                        <a:latin typeface="Cambria Math" charset="0"/>
                      </a:rPr>
                      <m:t>0.9 </m:t>
                    </m:r>
                    <m:r>
                      <a:rPr lang="es-EC" i="1">
                        <a:latin typeface="Cambria Math" charset="0"/>
                      </a:rPr>
                      <m:t>𝐷</m:t>
                    </m:r>
                    <m:r>
                      <a:rPr lang="es-EC" i="1">
                        <a:latin typeface="Cambria Math" charset="0"/>
                      </a:rPr>
                      <m:t> + 1.0 </m:t>
                    </m:r>
                    <m:r>
                      <a:rPr lang="es-EC" i="1">
                        <a:latin typeface="Cambria Math" charset="0"/>
                      </a:rPr>
                      <m:t>𝑊</m:t>
                    </m:r>
                  </m:oMath>
                </a14:m>
                <a:endParaRPr lang="en-US" dirty="0"/>
              </a:p>
              <a:p>
                <a:pPr marL="285750" indent="-285750">
                  <a:buFont typeface="Arial" charset="0"/>
                  <a:buChar char="•"/>
                </a:pPr>
                <a14:m>
                  <m:oMath xmlns:m="http://schemas.openxmlformats.org/officeDocument/2006/math">
                    <m:r>
                      <a:rPr lang="es-EC" i="1">
                        <a:latin typeface="Cambria Math" charset="0"/>
                      </a:rPr>
                      <m:t>0.9 </m:t>
                    </m:r>
                    <m:r>
                      <a:rPr lang="es-EC" i="1">
                        <a:latin typeface="Cambria Math" charset="0"/>
                      </a:rPr>
                      <m:t>𝐷</m:t>
                    </m:r>
                    <m:r>
                      <a:rPr lang="es-EC" i="1">
                        <a:latin typeface="Cambria Math" charset="0"/>
                      </a:rPr>
                      <m:t> + 1.0 </m:t>
                    </m:r>
                    <m:r>
                      <a:rPr lang="es-EC" i="1">
                        <a:latin typeface="Cambria Math" charset="0"/>
                      </a:rPr>
                      <m:t>𝐸</m:t>
                    </m:r>
                  </m:oMath>
                </a14:m>
                <a:endParaRPr lang="en-US" dirty="0"/>
              </a:p>
              <a:p>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5463799" y="3560211"/>
                <a:ext cx="5495389" cy="2308324"/>
              </a:xfrm>
              <a:prstGeom prst="rect">
                <a:avLst/>
              </a:prstGeom>
              <a:blipFill rotWithShape="0">
                <a:blip r:embed="rId3"/>
                <a:stretch>
                  <a:fillRect l="-665" t="-15567" b="-6596"/>
                </a:stretch>
              </a:blipFill>
            </p:spPr>
            <p:txBody>
              <a:bodyPr/>
              <a:lstStyle/>
              <a:p>
                <a:r>
                  <a:rPr lang="en-US">
                    <a:noFill/>
                  </a:rPr>
                  <a:t> </a:t>
                </a:r>
              </a:p>
            </p:txBody>
          </p:sp>
        </mc:Fallback>
      </mc:AlternateContent>
      <p:sp>
        <p:nvSpPr>
          <p:cNvPr id="16" name="Title 1"/>
          <p:cNvSpPr txBox="1">
            <a:spLocks/>
          </p:cNvSpPr>
          <p:nvPr/>
        </p:nvSpPr>
        <p:spPr>
          <a:xfrm>
            <a:off x="1296623" y="4228305"/>
            <a:ext cx="4001401" cy="584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s-ES_tradnl" sz="2400" dirty="0" smtClean="0"/>
              <a:t>Combinaciones de carga </a:t>
            </a:r>
            <a:endParaRPr lang="es-ES_tradnl" sz="2400" dirty="0"/>
          </a:p>
        </p:txBody>
      </p:sp>
      <p:sp>
        <p:nvSpPr>
          <p:cNvPr id="17" name="Left Bracket 16"/>
          <p:cNvSpPr/>
          <p:nvPr/>
        </p:nvSpPr>
        <p:spPr>
          <a:xfrm>
            <a:off x="5351043" y="3533317"/>
            <a:ext cx="166544" cy="2074107"/>
          </a:xfrm>
          <a:prstGeom prst="lef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8"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26</a:t>
            </a:r>
            <a:endParaRPr lang="es-ES" sz="2400" dirty="0">
              <a:ln>
                <a:solidFill>
                  <a:schemeClr val="tx1"/>
                </a:solidFill>
              </a:ln>
            </a:endParaRPr>
          </a:p>
        </p:txBody>
      </p:sp>
    </p:spTree>
    <p:extLst>
      <p:ext uri="{BB962C8B-B14F-4D97-AF65-F5344CB8AC3E}">
        <p14:creationId xmlns:p14="http://schemas.microsoft.com/office/powerpoint/2010/main" val="20053849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8829" y="79225"/>
            <a:ext cx="6350000" cy="584200"/>
          </a:xfrm>
        </p:spPr>
        <p:txBody>
          <a:bodyPr/>
          <a:lstStyle/>
          <a:p>
            <a:r>
              <a:rPr lang="en-US" dirty="0" smtClean="0"/>
              <a:t>ZONIFICACIÓN SÍSMICA</a:t>
            </a:r>
            <a:endParaRPr lang="en-US" dirty="0"/>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val="1411795792"/>
              </p:ext>
            </p:extLst>
          </p:nvPr>
        </p:nvGraphicFramePr>
        <p:xfrm>
          <a:off x="2138084" y="4891313"/>
          <a:ext cx="8575507" cy="960120"/>
        </p:xfrm>
        <a:graphic>
          <a:graphicData uri="http://schemas.openxmlformats.org/drawingml/2006/table">
            <a:tbl>
              <a:tblPr firstRow="1" firstCol="1" bandRow="1"/>
              <a:tblGrid>
                <a:gridCol w="3773223"/>
                <a:gridCol w="1224582"/>
                <a:gridCol w="638018"/>
                <a:gridCol w="638018"/>
                <a:gridCol w="638018"/>
                <a:gridCol w="638018"/>
                <a:gridCol w="1025630"/>
              </a:tblGrid>
              <a:tr h="190500">
                <a:tc>
                  <a:txBody>
                    <a:bodyPr/>
                    <a:lstStyle/>
                    <a:p>
                      <a:pPr algn="ctr">
                        <a:lnSpc>
                          <a:spcPct val="150000"/>
                        </a:lnSpc>
                        <a:spcAft>
                          <a:spcPts val="0"/>
                        </a:spcAft>
                      </a:pPr>
                      <a:r>
                        <a:rPr lang="es-EC" sz="1400" b="1" dirty="0">
                          <a:solidFill>
                            <a:srgbClr val="000000"/>
                          </a:solidFill>
                          <a:effectLst/>
                          <a:latin typeface="Arial" charset="0"/>
                          <a:ea typeface="Gulim" charset="-127"/>
                          <a:cs typeface="Arial" charset="0"/>
                        </a:rPr>
                        <a:t>Zona sísmica</a:t>
                      </a:r>
                      <a:endParaRPr lang="en-US" sz="16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400" b="1">
                          <a:solidFill>
                            <a:srgbClr val="000000"/>
                          </a:solidFill>
                          <a:effectLst/>
                          <a:latin typeface="Arial" charset="0"/>
                          <a:ea typeface="Gulim" charset="-127"/>
                          <a:cs typeface="Arial" charset="0"/>
                        </a:rPr>
                        <a:t>I</a:t>
                      </a:r>
                      <a:endParaRPr lang="en-US" sz="16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400" b="1">
                          <a:solidFill>
                            <a:srgbClr val="000000"/>
                          </a:solidFill>
                          <a:effectLst/>
                          <a:latin typeface="Arial" charset="0"/>
                          <a:ea typeface="Gulim" charset="-127"/>
                          <a:cs typeface="Arial" charset="0"/>
                        </a:rPr>
                        <a:t>II</a:t>
                      </a:r>
                      <a:endParaRPr lang="en-US" sz="16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400" b="1">
                          <a:solidFill>
                            <a:srgbClr val="000000"/>
                          </a:solidFill>
                          <a:effectLst/>
                          <a:latin typeface="Arial" charset="0"/>
                          <a:ea typeface="Gulim" charset="-127"/>
                          <a:cs typeface="Arial" charset="0"/>
                        </a:rPr>
                        <a:t>III</a:t>
                      </a:r>
                      <a:endParaRPr lang="en-US" sz="16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400" b="1">
                          <a:solidFill>
                            <a:srgbClr val="000000"/>
                          </a:solidFill>
                          <a:effectLst/>
                          <a:latin typeface="Arial" charset="0"/>
                          <a:ea typeface="Gulim" charset="-127"/>
                          <a:cs typeface="Arial" charset="0"/>
                        </a:rPr>
                        <a:t>IV</a:t>
                      </a:r>
                      <a:endParaRPr lang="en-US" sz="16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400" b="1">
                          <a:solidFill>
                            <a:srgbClr val="000000"/>
                          </a:solidFill>
                          <a:effectLst/>
                          <a:latin typeface="Arial" charset="0"/>
                          <a:ea typeface="Gulim" charset="-127"/>
                          <a:cs typeface="Arial" charset="0"/>
                        </a:rPr>
                        <a:t>V</a:t>
                      </a:r>
                      <a:endParaRPr lang="en-US" sz="16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400" b="1">
                          <a:solidFill>
                            <a:srgbClr val="000000"/>
                          </a:solidFill>
                          <a:effectLst/>
                          <a:latin typeface="Arial" charset="0"/>
                          <a:ea typeface="Gulim" charset="-127"/>
                          <a:cs typeface="Arial" charset="0"/>
                        </a:rPr>
                        <a:t>VI</a:t>
                      </a:r>
                      <a:endParaRPr lang="en-US" sz="16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190500">
                <a:tc>
                  <a:txBody>
                    <a:bodyPr/>
                    <a:lstStyle/>
                    <a:p>
                      <a:pPr algn="ctr">
                        <a:lnSpc>
                          <a:spcPct val="150000"/>
                        </a:lnSpc>
                        <a:spcAft>
                          <a:spcPts val="0"/>
                        </a:spcAft>
                      </a:pPr>
                      <a:r>
                        <a:rPr lang="es-EC" sz="1400" b="1" dirty="0">
                          <a:solidFill>
                            <a:srgbClr val="000000"/>
                          </a:solidFill>
                          <a:effectLst/>
                          <a:latin typeface="Arial" charset="0"/>
                          <a:ea typeface="Gulim" charset="-127"/>
                          <a:cs typeface="Arial" charset="0"/>
                        </a:rPr>
                        <a:t>Valor factor Z</a:t>
                      </a:r>
                      <a:endParaRPr lang="en-US" sz="16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0.15</a:t>
                      </a:r>
                      <a:endParaRPr lang="en-US" sz="16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0.25</a:t>
                      </a:r>
                      <a:endParaRPr lang="en-US" sz="16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0.30</a:t>
                      </a:r>
                      <a:endParaRPr lang="en-US" sz="16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0.35</a:t>
                      </a:r>
                      <a:endParaRPr lang="en-US" sz="16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0.40</a:t>
                      </a:r>
                      <a:endParaRPr lang="en-US" sz="16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≥0.50</a:t>
                      </a:r>
                      <a:endParaRPr lang="en-US" sz="16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algn="ctr">
                        <a:lnSpc>
                          <a:spcPct val="150000"/>
                        </a:lnSpc>
                        <a:spcAft>
                          <a:spcPts val="0"/>
                        </a:spcAft>
                      </a:pPr>
                      <a:r>
                        <a:rPr lang="es-EC" sz="1400" b="1" dirty="0">
                          <a:solidFill>
                            <a:srgbClr val="000000"/>
                          </a:solidFill>
                          <a:effectLst/>
                          <a:latin typeface="Arial" charset="0"/>
                          <a:ea typeface="Gulim" charset="-127"/>
                          <a:cs typeface="Arial" charset="0"/>
                        </a:rPr>
                        <a:t>Caracterización del peligro sísmico</a:t>
                      </a:r>
                      <a:endParaRPr lang="en-US" sz="16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Gulim" charset="-127"/>
                          <a:cs typeface="Arial" charset="0"/>
                        </a:rPr>
                        <a:t>Intermedia</a:t>
                      </a:r>
                      <a:endParaRPr lang="en-US" sz="16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Gulim" charset="-127"/>
                          <a:cs typeface="Arial" charset="0"/>
                        </a:rPr>
                        <a:t>Alta</a:t>
                      </a:r>
                      <a:endParaRPr lang="en-US" sz="16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Gulim" charset="-127"/>
                          <a:cs typeface="Arial" charset="0"/>
                        </a:rPr>
                        <a:t>Alta</a:t>
                      </a:r>
                      <a:endParaRPr lang="en-US" sz="16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Gulim" charset="-127"/>
                          <a:cs typeface="Arial" charset="0"/>
                        </a:rPr>
                        <a:t>Alta</a:t>
                      </a:r>
                      <a:endParaRPr lang="en-US" sz="16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Gulim" charset="-127"/>
                          <a:cs typeface="Arial" charset="0"/>
                        </a:rPr>
                        <a:t>Alta</a:t>
                      </a:r>
                      <a:endParaRPr lang="en-US" sz="16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Gulim" charset="-127"/>
                          <a:cs typeface="Arial" charset="0"/>
                        </a:rPr>
                        <a:t>Muy alta</a:t>
                      </a:r>
                      <a:endParaRPr lang="en-US" sz="16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4"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5"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6"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9"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0"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pic>
        <p:nvPicPr>
          <p:cNvPr id="11" name="Imagen 27"/>
          <p:cNvPicPr/>
          <p:nvPr/>
        </p:nvPicPr>
        <p:blipFill rotWithShape="1">
          <a:blip r:embed="rId2"/>
          <a:srcRect l="-257" t="1673" r="-1" b="8527"/>
          <a:stretch/>
        </p:blipFill>
        <p:spPr bwMode="auto">
          <a:xfrm>
            <a:off x="3596897" y="636921"/>
            <a:ext cx="5280128" cy="4171690"/>
          </a:xfrm>
          <a:prstGeom prst="rect">
            <a:avLst/>
          </a:prstGeom>
          <a:ln>
            <a:noFill/>
          </a:ln>
          <a:extLst>
            <a:ext uri="{53640926-AAD7-44D8-BBD7-CCE9431645EC}">
              <a14:shadowObscured xmlns:a14="http://schemas.microsoft.com/office/drawing/2010/main"/>
            </a:ext>
          </a:extLst>
        </p:spPr>
      </p:pic>
      <p:pic>
        <p:nvPicPr>
          <p:cNvPr id="14" name="Imagen 27"/>
          <p:cNvPicPr/>
          <p:nvPr/>
        </p:nvPicPr>
        <p:blipFill rotWithShape="1">
          <a:blip r:embed="rId2"/>
          <a:srcRect l="984" t="40449" r="80497" b="30201"/>
          <a:stretch/>
        </p:blipFill>
        <p:spPr bwMode="auto">
          <a:xfrm>
            <a:off x="836280" y="1295302"/>
            <a:ext cx="2302206" cy="2882543"/>
          </a:xfrm>
          <a:prstGeom prst="rect">
            <a:avLst/>
          </a:prstGeom>
          <a:ln>
            <a:noFill/>
          </a:ln>
          <a:extLst>
            <a:ext uri="{53640926-AAD7-44D8-BBD7-CCE9431645EC}">
              <a14:shadowObscured xmlns:a14="http://schemas.microsoft.com/office/drawing/2010/main"/>
            </a:ext>
          </a:extLst>
        </p:spPr>
      </p:pic>
      <p:cxnSp>
        <p:nvCxnSpPr>
          <p:cNvPr id="16" name="Curved Connector 15"/>
          <p:cNvCxnSpPr>
            <a:endCxn id="14" idx="3"/>
          </p:cNvCxnSpPr>
          <p:nvPr/>
        </p:nvCxnSpPr>
        <p:spPr>
          <a:xfrm rot="10800000">
            <a:off x="3138486" y="2736575"/>
            <a:ext cx="460344" cy="21866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27</a:t>
            </a:r>
            <a:endParaRPr lang="es-ES" sz="2400" dirty="0">
              <a:ln>
                <a:solidFill>
                  <a:schemeClr val="tx1"/>
                </a:solidFill>
              </a:ln>
            </a:endParaRPr>
          </a:p>
        </p:txBody>
      </p:sp>
    </p:spTree>
    <p:extLst>
      <p:ext uri="{BB962C8B-B14F-4D97-AF65-F5344CB8AC3E}">
        <p14:creationId xmlns:p14="http://schemas.microsoft.com/office/powerpoint/2010/main" val="15313002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481" y="66259"/>
            <a:ext cx="3735528" cy="524281"/>
          </a:xfrm>
        </p:spPr>
        <p:txBody>
          <a:bodyPr>
            <a:normAutofit fontScale="90000"/>
          </a:bodyPr>
          <a:lstStyle/>
          <a:p>
            <a:r>
              <a:rPr lang="en-US" sz="3600" dirty="0" smtClean="0"/>
              <a:t>PERFIL DEL SUELO </a:t>
            </a:r>
            <a:endParaRPr lang="en-US" sz="3600" dirty="0"/>
          </a:p>
        </p:txBody>
      </p:sp>
      <p:sp>
        <p:nvSpPr>
          <p:cNvPr id="3"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28</a:t>
            </a:r>
            <a:endParaRPr lang="es-ES" sz="2400" dirty="0">
              <a:ln>
                <a:solidFill>
                  <a:schemeClr val="tx1"/>
                </a:solidFill>
              </a:ln>
            </a:endParaRPr>
          </a:p>
        </p:txBody>
      </p:sp>
      <p:graphicFrame>
        <p:nvGraphicFramePr>
          <p:cNvPr id="5" name="Table 4"/>
          <p:cNvGraphicFramePr>
            <a:graphicFrameLocks noGrp="1"/>
          </p:cNvGraphicFramePr>
          <p:nvPr>
            <p:extLst>
              <p:ext uri="{D42A27DB-BD31-4B8C-83A1-F6EECF244321}">
                <p14:modId xmlns:p14="http://schemas.microsoft.com/office/powerpoint/2010/main" val="1582202165"/>
              </p:ext>
            </p:extLst>
          </p:nvPr>
        </p:nvGraphicFramePr>
        <p:xfrm>
          <a:off x="3003205" y="1094056"/>
          <a:ext cx="6624740" cy="1613181"/>
        </p:xfrm>
        <a:graphic>
          <a:graphicData uri="http://schemas.openxmlformats.org/drawingml/2006/table">
            <a:tbl>
              <a:tblPr firstRow="1" firstCol="1" bandRow="1">
                <a:tableStyleId>{5940675A-B579-460E-94D1-54222C63F5DA}</a:tableStyleId>
              </a:tblPr>
              <a:tblGrid>
                <a:gridCol w="1931802"/>
                <a:gridCol w="2882640"/>
                <a:gridCol w="1810298"/>
              </a:tblGrid>
              <a:tr h="554146">
                <a:tc rowSpan="4">
                  <a:txBody>
                    <a:bodyPr/>
                    <a:lstStyle/>
                    <a:p>
                      <a:pPr algn="ctr">
                        <a:lnSpc>
                          <a:spcPct val="150000"/>
                        </a:lnSpc>
                        <a:spcAft>
                          <a:spcPts val="0"/>
                        </a:spcAft>
                      </a:pPr>
                      <a:r>
                        <a:rPr lang="es-EC" sz="2400" dirty="0">
                          <a:effectLst/>
                        </a:rPr>
                        <a:t>E</a:t>
                      </a:r>
                      <a:endParaRPr lang="en-US" sz="2400" dirty="0">
                        <a:effectLst/>
                        <a:latin typeface="Arial" charset="0"/>
                        <a:ea typeface="Gulim" charset="-127"/>
                        <a:cs typeface="Times New Roman" charset="0"/>
                      </a:endParaRPr>
                    </a:p>
                  </a:txBody>
                  <a:tcPr marL="40290" marR="40290" marT="0" marB="0" anchor="ctr"/>
                </a:tc>
                <a:tc>
                  <a:txBody>
                    <a:bodyPr/>
                    <a:lstStyle/>
                    <a:p>
                      <a:pPr algn="ctr">
                        <a:lnSpc>
                          <a:spcPct val="150000"/>
                        </a:lnSpc>
                        <a:spcAft>
                          <a:spcPts val="0"/>
                        </a:spcAft>
                      </a:pPr>
                      <a:r>
                        <a:rPr lang="es-EC" sz="1400" dirty="0">
                          <a:effectLst/>
                        </a:rPr>
                        <a:t>Perfil que cumpla con el criterio de velocidad de onda de cortante, o</a:t>
                      </a:r>
                      <a:endParaRPr lang="en-US" sz="1400" dirty="0">
                        <a:effectLst/>
                        <a:latin typeface="Arial" charset="0"/>
                        <a:ea typeface="Gulim" charset="-127"/>
                        <a:cs typeface="Times New Roman" charset="0"/>
                      </a:endParaRPr>
                    </a:p>
                  </a:txBody>
                  <a:tcPr marL="40290" marR="40290" marT="0" marB="0" anchor="ctr"/>
                </a:tc>
                <a:tc>
                  <a:txBody>
                    <a:bodyPr/>
                    <a:lstStyle/>
                    <a:p>
                      <a:pPr algn="ctr">
                        <a:lnSpc>
                          <a:spcPct val="150000"/>
                        </a:lnSpc>
                        <a:spcAft>
                          <a:spcPts val="0"/>
                        </a:spcAft>
                      </a:pPr>
                      <a:r>
                        <a:rPr lang="es-EC" sz="1400" dirty="0" smtClean="0">
                          <a:effectLst/>
                        </a:rPr>
                        <a:t>Vs &lt; 180 </a:t>
                      </a:r>
                      <a:r>
                        <a:rPr lang="es-EC" sz="1400" dirty="0">
                          <a:effectLst/>
                        </a:rPr>
                        <a:t>m/s</a:t>
                      </a:r>
                      <a:endParaRPr lang="en-US" sz="1400" dirty="0">
                        <a:effectLst/>
                        <a:latin typeface="Arial" charset="0"/>
                        <a:ea typeface="Gulim" charset="-127"/>
                        <a:cs typeface="Times New Roman" charset="0"/>
                      </a:endParaRPr>
                    </a:p>
                  </a:txBody>
                  <a:tcPr marL="40290" marR="40290" marT="0" marB="0" anchor="ctr"/>
                </a:tc>
              </a:tr>
              <a:tr h="321618">
                <a:tc vMerge="1">
                  <a:txBody>
                    <a:bodyPr/>
                    <a:lstStyle/>
                    <a:p>
                      <a:endParaRPr lang="en-US"/>
                    </a:p>
                  </a:txBody>
                  <a:tcPr/>
                </a:tc>
                <a:tc rowSpan="3">
                  <a:txBody>
                    <a:bodyPr/>
                    <a:lstStyle/>
                    <a:p>
                      <a:pPr algn="ctr">
                        <a:lnSpc>
                          <a:spcPct val="150000"/>
                        </a:lnSpc>
                        <a:spcAft>
                          <a:spcPts val="0"/>
                        </a:spcAft>
                      </a:pPr>
                      <a:r>
                        <a:rPr lang="es-EC" sz="1400" dirty="0">
                          <a:effectLst/>
                        </a:rPr>
                        <a:t>Perfil que contiene un espesor total H mayor de 3 m de arcillas blandas.</a:t>
                      </a:r>
                      <a:endParaRPr lang="en-US" sz="1400" dirty="0">
                        <a:effectLst/>
                        <a:latin typeface="Arial" charset="0"/>
                        <a:ea typeface="Gulim" charset="-127"/>
                        <a:cs typeface="Times New Roman" charset="0"/>
                      </a:endParaRPr>
                    </a:p>
                  </a:txBody>
                  <a:tcPr marL="40290" marR="40290" marT="0" marB="0" anchor="ctr"/>
                </a:tc>
                <a:tc>
                  <a:txBody>
                    <a:bodyPr/>
                    <a:lstStyle/>
                    <a:p>
                      <a:pPr algn="ctr">
                        <a:lnSpc>
                          <a:spcPct val="150000"/>
                        </a:lnSpc>
                        <a:spcAft>
                          <a:spcPts val="0"/>
                        </a:spcAft>
                      </a:pPr>
                      <a:r>
                        <a:rPr lang="es-EC" sz="1400" dirty="0" smtClean="0">
                          <a:effectLst/>
                        </a:rPr>
                        <a:t>IP &gt; 20</a:t>
                      </a:r>
                      <a:endParaRPr lang="en-US" sz="1400" dirty="0">
                        <a:effectLst/>
                        <a:latin typeface="Arial" charset="0"/>
                        <a:ea typeface="Gulim" charset="-127"/>
                        <a:cs typeface="Times New Roman" charset="0"/>
                      </a:endParaRPr>
                    </a:p>
                  </a:txBody>
                  <a:tcPr marL="40290" marR="40290" marT="0" marB="0" anchor="ctr"/>
                </a:tc>
              </a:tr>
              <a:tr h="321618">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es-EC" sz="1400" dirty="0" smtClean="0">
                          <a:effectLst/>
                        </a:rPr>
                        <a:t>W ≥ 40</a:t>
                      </a:r>
                      <a:r>
                        <a:rPr lang="es-EC" sz="1400" dirty="0">
                          <a:effectLst/>
                        </a:rPr>
                        <a:t>%</a:t>
                      </a:r>
                      <a:endParaRPr lang="en-US" sz="1400" dirty="0">
                        <a:effectLst/>
                        <a:latin typeface="Arial" charset="0"/>
                        <a:ea typeface="Gulim" charset="-127"/>
                        <a:cs typeface="Times New Roman" charset="0"/>
                      </a:endParaRPr>
                    </a:p>
                  </a:txBody>
                  <a:tcPr marL="40290" marR="40290" marT="0" marB="0" anchor="ctr"/>
                </a:tc>
              </a:tr>
              <a:tr h="329865">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es-EC" sz="1400" dirty="0" smtClean="0">
                          <a:effectLst/>
                        </a:rPr>
                        <a:t>Su &lt; 50kPa</a:t>
                      </a:r>
                      <a:endParaRPr lang="en-US" sz="1400" dirty="0">
                        <a:effectLst/>
                        <a:latin typeface="Arial" charset="0"/>
                        <a:ea typeface="Gulim" charset="-127"/>
                        <a:cs typeface="Times New Roman" charset="0"/>
                      </a:endParaRPr>
                    </a:p>
                  </a:txBody>
                  <a:tcPr marL="40290" marR="40290" marT="0" marB="0" anchor="ctr"/>
                </a:tc>
              </a:tr>
            </a:tbl>
          </a:graphicData>
        </a:graphic>
      </p:graphicFrame>
      <p:sp>
        <p:nvSpPr>
          <p:cNvPr id="6" name="Rectangle 5"/>
          <p:cNvSpPr/>
          <p:nvPr/>
        </p:nvSpPr>
        <p:spPr>
          <a:xfrm>
            <a:off x="4177010" y="657632"/>
            <a:ext cx="4277133" cy="369332"/>
          </a:xfrm>
          <a:prstGeom prst="rect">
            <a:avLst/>
          </a:prstGeom>
        </p:spPr>
        <p:txBody>
          <a:bodyPr wrap="none">
            <a:spAutoFit/>
          </a:bodyPr>
          <a:lstStyle/>
          <a:p>
            <a:r>
              <a:rPr lang="es-EC" b="1" i="1" dirty="0">
                <a:latin typeface="Arial" charset="0"/>
                <a:ea typeface="Gulim" charset="-127"/>
                <a:cs typeface="Times New Roman" charset="0"/>
              </a:rPr>
              <a:t>Clasificación de los perfiles de suelo</a:t>
            </a:r>
            <a:r>
              <a:rPr lang="en-US" dirty="0"/>
              <a:t> </a:t>
            </a:r>
          </a:p>
        </p:txBody>
      </p:sp>
      <p:sp>
        <p:nvSpPr>
          <p:cNvPr id="7" name="Rectangle 6"/>
          <p:cNvSpPr/>
          <p:nvPr/>
        </p:nvSpPr>
        <p:spPr>
          <a:xfrm>
            <a:off x="5014899" y="2774329"/>
            <a:ext cx="2351927" cy="507831"/>
          </a:xfrm>
          <a:prstGeom prst="rect">
            <a:avLst/>
          </a:prstGeom>
        </p:spPr>
        <p:txBody>
          <a:bodyPr wrap="none">
            <a:spAutoFit/>
          </a:bodyPr>
          <a:lstStyle/>
          <a:p>
            <a:pPr algn="ctr">
              <a:lnSpc>
                <a:spcPct val="150000"/>
              </a:lnSpc>
              <a:spcAft>
                <a:spcPts val="1000"/>
              </a:spcAft>
            </a:pPr>
            <a:r>
              <a:rPr lang="es-EC" b="1" i="1" dirty="0" smtClean="0">
                <a:latin typeface="Arial" charset="0"/>
                <a:ea typeface="Gulim" charset="-127"/>
                <a:cs typeface="Times New Roman" charset="0"/>
              </a:rPr>
              <a:t>Factores </a:t>
            </a:r>
            <a:r>
              <a:rPr lang="es-EC" b="1" i="1" dirty="0">
                <a:latin typeface="Arial" charset="0"/>
                <a:ea typeface="Gulim" charset="-127"/>
                <a:cs typeface="Times New Roman" charset="0"/>
              </a:rPr>
              <a:t>de sitio Fa</a:t>
            </a:r>
            <a:endParaRPr lang="en-US" b="1" i="1" dirty="0">
              <a:latin typeface="Arial" charset="0"/>
              <a:ea typeface="Gulim" charset="-127"/>
              <a:cs typeface="Times New Roman"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613105783"/>
              </p:ext>
            </p:extLst>
          </p:nvPr>
        </p:nvGraphicFramePr>
        <p:xfrm>
          <a:off x="3161178" y="3297956"/>
          <a:ext cx="6308795" cy="2880360"/>
        </p:xfrm>
        <a:graphic>
          <a:graphicData uri="http://schemas.openxmlformats.org/drawingml/2006/table">
            <a:tbl>
              <a:tblPr firstRow="1" firstCol="1" bandRow="1"/>
              <a:tblGrid>
                <a:gridCol w="913797"/>
                <a:gridCol w="828173"/>
                <a:gridCol w="828173"/>
                <a:gridCol w="827454"/>
                <a:gridCol w="827454"/>
                <a:gridCol w="1041872"/>
                <a:gridCol w="1041872"/>
              </a:tblGrid>
              <a:tr h="190500">
                <a:tc rowSpan="3">
                  <a:txBody>
                    <a:bodyPr/>
                    <a:lstStyle/>
                    <a:p>
                      <a:pPr algn="ctr">
                        <a:lnSpc>
                          <a:spcPct val="150000"/>
                        </a:lnSpc>
                        <a:spcAft>
                          <a:spcPts val="0"/>
                        </a:spcAft>
                      </a:pPr>
                      <a:r>
                        <a:rPr lang="es-EC" sz="1400" b="1" dirty="0">
                          <a:solidFill>
                            <a:srgbClr val="000000"/>
                          </a:solidFill>
                          <a:effectLst/>
                          <a:latin typeface="Arial" charset="0"/>
                          <a:ea typeface="Gulim" charset="-127"/>
                          <a:cs typeface="Arial" charset="0"/>
                        </a:rPr>
                        <a:t>Tipo de perfil del subsuelo</a:t>
                      </a:r>
                      <a:endParaRPr lang="en-US" sz="14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gridSpan="6">
                  <a:txBody>
                    <a:bodyPr/>
                    <a:lstStyle/>
                    <a:p>
                      <a:pPr algn="ctr">
                        <a:lnSpc>
                          <a:spcPct val="150000"/>
                        </a:lnSpc>
                        <a:spcAft>
                          <a:spcPts val="0"/>
                        </a:spcAft>
                      </a:pPr>
                      <a:r>
                        <a:rPr lang="es-EC" sz="1400" b="1">
                          <a:solidFill>
                            <a:srgbClr val="000000"/>
                          </a:solidFill>
                          <a:effectLst/>
                          <a:latin typeface="Arial" charset="0"/>
                          <a:ea typeface="Gulim" charset="-127"/>
                          <a:cs typeface="Arial" charset="0"/>
                        </a:rPr>
                        <a:t>Zona sísmica y factor Z</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0500">
                <a:tc vMerge="1">
                  <a:txBody>
                    <a:bodyPr/>
                    <a:lstStyle/>
                    <a:p>
                      <a:endParaRPr lang="en-US"/>
                    </a:p>
                  </a:txBody>
                  <a:tcPr/>
                </a:tc>
                <a:tc>
                  <a:txBody>
                    <a:bodyPr/>
                    <a:lstStyle/>
                    <a:p>
                      <a:pPr algn="ctr">
                        <a:lnSpc>
                          <a:spcPct val="150000"/>
                        </a:lnSpc>
                        <a:spcAft>
                          <a:spcPts val="0"/>
                        </a:spcAft>
                      </a:pPr>
                      <a:r>
                        <a:rPr lang="es-EC" sz="1400" b="1" dirty="0">
                          <a:solidFill>
                            <a:srgbClr val="000000"/>
                          </a:solidFill>
                          <a:effectLst/>
                          <a:latin typeface="Arial" charset="0"/>
                          <a:ea typeface="Gulim" charset="-127"/>
                          <a:cs typeface="Arial" charset="0"/>
                        </a:rPr>
                        <a:t>I</a:t>
                      </a:r>
                      <a:endParaRPr lang="en-US" sz="14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400" b="1">
                          <a:solidFill>
                            <a:srgbClr val="000000"/>
                          </a:solidFill>
                          <a:effectLst/>
                          <a:latin typeface="Arial" charset="0"/>
                          <a:ea typeface="Gulim" charset="-127"/>
                          <a:cs typeface="Arial" charset="0"/>
                        </a:rPr>
                        <a:t>II</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400" b="1">
                          <a:solidFill>
                            <a:srgbClr val="000000"/>
                          </a:solidFill>
                          <a:effectLst/>
                          <a:latin typeface="Arial" charset="0"/>
                          <a:ea typeface="Gulim" charset="-127"/>
                          <a:cs typeface="Arial" charset="0"/>
                        </a:rPr>
                        <a:t>III</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400" b="1">
                          <a:solidFill>
                            <a:srgbClr val="000000"/>
                          </a:solidFill>
                          <a:effectLst/>
                          <a:latin typeface="Arial" charset="0"/>
                          <a:ea typeface="Gulim" charset="-127"/>
                          <a:cs typeface="Arial" charset="0"/>
                        </a:rPr>
                        <a:t>IV</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400" b="1" dirty="0">
                          <a:solidFill>
                            <a:srgbClr val="000000"/>
                          </a:solidFill>
                          <a:effectLst/>
                          <a:latin typeface="Arial" charset="0"/>
                          <a:ea typeface="Gulim" charset="-127"/>
                          <a:cs typeface="Arial" charset="0"/>
                        </a:rPr>
                        <a:t>V</a:t>
                      </a:r>
                      <a:endParaRPr lang="en-US" sz="14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400" b="1">
                          <a:solidFill>
                            <a:srgbClr val="000000"/>
                          </a:solidFill>
                          <a:effectLst/>
                          <a:latin typeface="Arial" charset="0"/>
                          <a:ea typeface="Gulim" charset="-127"/>
                          <a:cs typeface="Arial" charset="0"/>
                        </a:rPr>
                        <a:t>VI</a:t>
                      </a:r>
                      <a:endParaRPr lang="en-US" sz="14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r>
              <a:tr h="190500">
                <a:tc vMerge="1">
                  <a:txBody>
                    <a:bodyPr/>
                    <a:lstStyle/>
                    <a:p>
                      <a:endParaRPr lang="en-US"/>
                    </a:p>
                  </a:txBody>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0.15</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0.25</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0.30</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0.35</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0.40</a:t>
                      </a:r>
                      <a:endParaRPr lang="en-US" sz="14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≥0.50</a:t>
                      </a:r>
                      <a:endParaRPr lang="en-US" sz="14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190500">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A</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0.90</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0.90</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0.90</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0.90</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0.90</a:t>
                      </a:r>
                      <a:endParaRPr lang="en-US" sz="14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0.90</a:t>
                      </a:r>
                      <a:endParaRPr lang="en-US" sz="14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B</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1.00</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1.00</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1.00</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1.00</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1.00</a:t>
                      </a:r>
                      <a:endParaRPr lang="en-US" sz="14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1.00</a:t>
                      </a:r>
                      <a:endParaRPr lang="en-US" sz="14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C</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1.40</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1.30</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1.25</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1.23</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1.20</a:t>
                      </a:r>
                      <a:endParaRPr lang="en-US" sz="14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1.18</a:t>
                      </a:r>
                      <a:endParaRPr lang="en-US" sz="14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D</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1.60</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1.40</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1.30</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Gulim" charset="-127"/>
                          <a:cs typeface="Arial" charset="0"/>
                        </a:rPr>
                        <a:t>1.25</a:t>
                      </a:r>
                      <a:endParaRPr lang="en-US" sz="14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Gulim" charset="-127"/>
                          <a:cs typeface="Arial" charset="0"/>
                        </a:rPr>
                        <a:t>1.20</a:t>
                      </a:r>
                      <a:endParaRPr lang="en-US" sz="14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1.12</a:t>
                      </a:r>
                      <a:endParaRPr lang="en-US" sz="14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E</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1.80</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1.40</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1.25</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1.10</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Gulim" charset="-127"/>
                          <a:cs typeface="Arial" charset="0"/>
                        </a:rPr>
                        <a:t>1.00</a:t>
                      </a:r>
                      <a:endParaRPr lang="en-US" sz="14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0.85</a:t>
                      </a:r>
                      <a:endParaRPr lang="en-US" sz="14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F</a:t>
                      </a:r>
                      <a:endParaRPr lang="en-US" sz="14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6">
                  <a:txBody>
                    <a:bodyPr/>
                    <a:lstStyle/>
                    <a:p>
                      <a:pPr algn="ctr">
                        <a:lnSpc>
                          <a:spcPct val="150000"/>
                        </a:lnSpc>
                        <a:spcAft>
                          <a:spcPts val="0"/>
                        </a:spcAft>
                      </a:pPr>
                      <a:r>
                        <a:rPr lang="es-EC" sz="1400" b="1" dirty="0">
                          <a:solidFill>
                            <a:srgbClr val="000000"/>
                          </a:solidFill>
                          <a:effectLst/>
                          <a:latin typeface="Arial" charset="0"/>
                          <a:ea typeface="Gulim" charset="-127"/>
                          <a:cs typeface="Arial" charset="0"/>
                        </a:rPr>
                        <a:t>Véase Tabla 4 y Sección 3.2</a:t>
                      </a:r>
                      <a:endParaRPr lang="en-US" sz="14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1" name="Oval 10"/>
          <p:cNvSpPr/>
          <p:nvPr/>
        </p:nvSpPr>
        <p:spPr>
          <a:xfrm>
            <a:off x="7633251" y="5579165"/>
            <a:ext cx="571464" cy="251791"/>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3"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5"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6"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7"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8"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4351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25812157"/>
              </p:ext>
            </p:extLst>
          </p:nvPr>
        </p:nvGraphicFramePr>
        <p:xfrm>
          <a:off x="672548" y="2121473"/>
          <a:ext cx="5264426" cy="2468880"/>
        </p:xfrm>
        <a:graphic>
          <a:graphicData uri="http://schemas.openxmlformats.org/drawingml/2006/table">
            <a:tbl>
              <a:tblPr firstRow="1" firstCol="1" bandRow="1"/>
              <a:tblGrid>
                <a:gridCol w="913367"/>
                <a:gridCol w="733059"/>
                <a:gridCol w="702522"/>
                <a:gridCol w="645360"/>
                <a:gridCol w="785875"/>
                <a:gridCol w="715714"/>
                <a:gridCol w="768529"/>
              </a:tblGrid>
              <a:tr h="269336">
                <a:tc rowSpan="3">
                  <a:txBody>
                    <a:bodyPr/>
                    <a:lstStyle/>
                    <a:p>
                      <a:pPr algn="ctr">
                        <a:lnSpc>
                          <a:spcPct val="150000"/>
                        </a:lnSpc>
                        <a:spcAft>
                          <a:spcPts val="0"/>
                        </a:spcAft>
                      </a:pPr>
                      <a:r>
                        <a:rPr lang="es-EC" sz="1200" b="1">
                          <a:solidFill>
                            <a:srgbClr val="000000"/>
                          </a:solidFill>
                          <a:effectLst/>
                          <a:latin typeface="Arial" charset="0"/>
                          <a:ea typeface="Gulim" charset="-127"/>
                          <a:cs typeface="Arial" charset="0"/>
                        </a:rPr>
                        <a:t>Tipo de perfil del subsuelo</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gridSpan="6">
                  <a:txBody>
                    <a:bodyPr/>
                    <a:lstStyle/>
                    <a:p>
                      <a:pPr algn="ctr">
                        <a:lnSpc>
                          <a:spcPct val="150000"/>
                        </a:lnSpc>
                        <a:spcAft>
                          <a:spcPts val="0"/>
                        </a:spcAft>
                      </a:pPr>
                      <a:r>
                        <a:rPr lang="es-EC" sz="1200" b="1">
                          <a:solidFill>
                            <a:srgbClr val="000000"/>
                          </a:solidFill>
                          <a:effectLst/>
                          <a:latin typeface="Arial" charset="0"/>
                          <a:ea typeface="Gulim" charset="-127"/>
                          <a:cs typeface="Arial" charset="0"/>
                        </a:rPr>
                        <a:t>Zona sísmica y factor Z</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9336">
                <a:tc vMerge="1">
                  <a:txBody>
                    <a:bodyPr/>
                    <a:lstStyle/>
                    <a:p>
                      <a:endParaRPr lang="en-US"/>
                    </a:p>
                  </a:txBody>
                  <a:tcPr/>
                </a:tc>
                <a:tc>
                  <a:txBody>
                    <a:bodyPr/>
                    <a:lstStyle/>
                    <a:p>
                      <a:pPr algn="ctr">
                        <a:lnSpc>
                          <a:spcPct val="150000"/>
                        </a:lnSpc>
                        <a:spcAft>
                          <a:spcPts val="0"/>
                        </a:spcAft>
                      </a:pPr>
                      <a:r>
                        <a:rPr lang="es-EC" sz="1200" b="1">
                          <a:solidFill>
                            <a:srgbClr val="000000"/>
                          </a:solidFill>
                          <a:effectLst/>
                          <a:latin typeface="Arial" charset="0"/>
                          <a:ea typeface="Gulim" charset="-127"/>
                          <a:cs typeface="Arial" charset="0"/>
                        </a:rPr>
                        <a:t>I</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200" b="1">
                          <a:solidFill>
                            <a:srgbClr val="000000"/>
                          </a:solidFill>
                          <a:effectLst/>
                          <a:latin typeface="Arial" charset="0"/>
                          <a:ea typeface="Gulim" charset="-127"/>
                          <a:cs typeface="Arial" charset="0"/>
                        </a:rPr>
                        <a:t>II</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200" b="1">
                          <a:solidFill>
                            <a:srgbClr val="000000"/>
                          </a:solidFill>
                          <a:effectLst/>
                          <a:latin typeface="Arial" charset="0"/>
                          <a:ea typeface="Gulim" charset="-127"/>
                          <a:cs typeface="Arial" charset="0"/>
                        </a:rPr>
                        <a:t>III</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200" b="1">
                          <a:solidFill>
                            <a:srgbClr val="000000"/>
                          </a:solidFill>
                          <a:effectLst/>
                          <a:latin typeface="Arial" charset="0"/>
                          <a:ea typeface="Gulim" charset="-127"/>
                          <a:cs typeface="Arial" charset="0"/>
                        </a:rPr>
                        <a:t>IV</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200" b="1">
                          <a:solidFill>
                            <a:srgbClr val="000000"/>
                          </a:solidFill>
                          <a:effectLst/>
                          <a:latin typeface="Arial" charset="0"/>
                          <a:ea typeface="Gulim" charset="-127"/>
                          <a:cs typeface="Arial" charset="0"/>
                        </a:rPr>
                        <a:t>V</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200" b="1">
                          <a:solidFill>
                            <a:srgbClr val="000000"/>
                          </a:solidFill>
                          <a:effectLst/>
                          <a:latin typeface="Arial" charset="0"/>
                          <a:ea typeface="Gulim" charset="-127"/>
                          <a:cs typeface="Arial" charset="0"/>
                        </a:rPr>
                        <a:t>VI</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r>
              <a:tr h="269336">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0.15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0.25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0.30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0.35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0.40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≥0.50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69336">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A</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0.90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0.90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0.90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Gulim" charset="-127"/>
                          <a:cs typeface="Arial" charset="0"/>
                        </a:rPr>
                        <a:t>0.90</a:t>
                      </a:r>
                      <a:endParaRPr lang="en-US" sz="12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0.90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0.90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69336">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B</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1.00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1.00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1.00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1.00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1.00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1.00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69336">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C</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1.36</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1.28</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1.19</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1.15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1.11</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1.06</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69336">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D</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1.62</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1.45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1.36</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1.28</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1.19</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1.11</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69336">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E</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2.10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1.75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1.70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1.65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1.60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1.50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69336">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F</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6">
                  <a:txBody>
                    <a:bodyPr/>
                    <a:lstStyle/>
                    <a:p>
                      <a:pPr algn="ctr">
                        <a:lnSpc>
                          <a:spcPct val="150000"/>
                        </a:lnSpc>
                        <a:spcAft>
                          <a:spcPts val="0"/>
                        </a:spcAft>
                      </a:pPr>
                      <a:r>
                        <a:rPr lang="es-EC" sz="1200" b="1" dirty="0">
                          <a:solidFill>
                            <a:srgbClr val="000000"/>
                          </a:solidFill>
                          <a:effectLst/>
                          <a:latin typeface="Arial" charset="0"/>
                          <a:ea typeface="Gulim" charset="-127"/>
                          <a:cs typeface="Arial" charset="0"/>
                        </a:rPr>
                        <a:t>Véase Tabla 4 y Sección 3.2</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 name="Rectangle 4"/>
          <p:cNvSpPr/>
          <p:nvPr/>
        </p:nvSpPr>
        <p:spPr>
          <a:xfrm>
            <a:off x="2095936" y="1396303"/>
            <a:ext cx="2417650" cy="369332"/>
          </a:xfrm>
          <a:prstGeom prst="rect">
            <a:avLst/>
          </a:prstGeom>
        </p:spPr>
        <p:txBody>
          <a:bodyPr wrap="none">
            <a:spAutoFit/>
          </a:bodyPr>
          <a:lstStyle/>
          <a:p>
            <a:r>
              <a:rPr lang="es-EC" b="1" i="1" smtClean="0">
                <a:latin typeface="Arial" charset="0"/>
                <a:ea typeface="Gulim" charset="-127"/>
                <a:cs typeface="Times New Roman" charset="0"/>
              </a:rPr>
              <a:t>Factores </a:t>
            </a:r>
            <a:r>
              <a:rPr lang="es-EC" b="1" i="1" dirty="0">
                <a:latin typeface="Arial" charset="0"/>
                <a:ea typeface="Gulim" charset="-127"/>
                <a:cs typeface="Times New Roman" charset="0"/>
              </a:rPr>
              <a:t>de sitio Fd</a:t>
            </a:r>
            <a:r>
              <a:rPr lang="en-US" dirty="0"/>
              <a:t> </a:t>
            </a:r>
          </a:p>
        </p:txBody>
      </p:sp>
      <p:graphicFrame>
        <p:nvGraphicFramePr>
          <p:cNvPr id="7" name="Table 6"/>
          <p:cNvGraphicFramePr>
            <a:graphicFrameLocks noGrp="1"/>
          </p:cNvGraphicFramePr>
          <p:nvPr>
            <p:extLst>
              <p:ext uri="{D42A27DB-BD31-4B8C-83A1-F6EECF244321}">
                <p14:modId xmlns:p14="http://schemas.microsoft.com/office/powerpoint/2010/main" val="1435986404"/>
              </p:ext>
            </p:extLst>
          </p:nvPr>
        </p:nvGraphicFramePr>
        <p:xfrm>
          <a:off x="6198705" y="2121473"/>
          <a:ext cx="5423452" cy="2468880"/>
        </p:xfrm>
        <a:graphic>
          <a:graphicData uri="http://schemas.openxmlformats.org/drawingml/2006/table">
            <a:tbl>
              <a:tblPr firstRow="1" firstCol="1" bandRow="1"/>
              <a:tblGrid>
                <a:gridCol w="865731"/>
                <a:gridCol w="781516"/>
                <a:gridCol w="727618"/>
                <a:gridCol w="821940"/>
                <a:gridCol w="727618"/>
                <a:gridCol w="754568"/>
                <a:gridCol w="744461"/>
              </a:tblGrid>
              <a:tr h="190500">
                <a:tc rowSpan="3">
                  <a:txBody>
                    <a:bodyPr/>
                    <a:lstStyle/>
                    <a:p>
                      <a:pPr algn="ctr">
                        <a:lnSpc>
                          <a:spcPct val="150000"/>
                        </a:lnSpc>
                        <a:spcAft>
                          <a:spcPts val="0"/>
                        </a:spcAft>
                      </a:pPr>
                      <a:r>
                        <a:rPr lang="es-EC" sz="1200" b="1">
                          <a:solidFill>
                            <a:srgbClr val="000000"/>
                          </a:solidFill>
                          <a:effectLst/>
                          <a:latin typeface="Arial" charset="0"/>
                          <a:ea typeface="Gulim" charset="-127"/>
                          <a:cs typeface="Arial" charset="0"/>
                        </a:rPr>
                        <a:t>Tipo de perfil del subsuelo</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gridSpan="6">
                  <a:txBody>
                    <a:bodyPr/>
                    <a:lstStyle/>
                    <a:p>
                      <a:pPr algn="ctr">
                        <a:lnSpc>
                          <a:spcPct val="150000"/>
                        </a:lnSpc>
                        <a:spcAft>
                          <a:spcPts val="0"/>
                        </a:spcAft>
                      </a:pPr>
                      <a:r>
                        <a:rPr lang="es-EC" sz="1200" b="1">
                          <a:solidFill>
                            <a:srgbClr val="000000"/>
                          </a:solidFill>
                          <a:effectLst/>
                          <a:latin typeface="Arial" charset="0"/>
                          <a:ea typeface="Gulim" charset="-127"/>
                          <a:cs typeface="Arial" charset="0"/>
                        </a:rPr>
                        <a:t>Zona sísmica y factor Z</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0500">
                <a:tc vMerge="1">
                  <a:txBody>
                    <a:bodyPr/>
                    <a:lstStyle/>
                    <a:p>
                      <a:endParaRPr lang="en-US"/>
                    </a:p>
                  </a:txBody>
                  <a:tcPr/>
                </a:tc>
                <a:tc>
                  <a:txBody>
                    <a:bodyPr/>
                    <a:lstStyle/>
                    <a:p>
                      <a:pPr algn="ctr">
                        <a:lnSpc>
                          <a:spcPct val="150000"/>
                        </a:lnSpc>
                        <a:spcAft>
                          <a:spcPts val="0"/>
                        </a:spcAft>
                      </a:pPr>
                      <a:r>
                        <a:rPr lang="es-EC" sz="1200" b="1">
                          <a:solidFill>
                            <a:srgbClr val="000000"/>
                          </a:solidFill>
                          <a:effectLst/>
                          <a:latin typeface="Arial" charset="0"/>
                          <a:ea typeface="Gulim" charset="-127"/>
                          <a:cs typeface="Arial" charset="0"/>
                        </a:rPr>
                        <a:t>I</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200" b="1">
                          <a:solidFill>
                            <a:srgbClr val="000000"/>
                          </a:solidFill>
                          <a:effectLst/>
                          <a:latin typeface="Arial" charset="0"/>
                          <a:ea typeface="Gulim" charset="-127"/>
                          <a:cs typeface="Arial" charset="0"/>
                        </a:rPr>
                        <a:t>II</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200" b="1">
                          <a:solidFill>
                            <a:srgbClr val="000000"/>
                          </a:solidFill>
                          <a:effectLst/>
                          <a:latin typeface="Arial" charset="0"/>
                          <a:ea typeface="Gulim" charset="-127"/>
                          <a:cs typeface="Arial" charset="0"/>
                        </a:rPr>
                        <a:t>III</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200" b="1" dirty="0">
                          <a:solidFill>
                            <a:srgbClr val="000000"/>
                          </a:solidFill>
                          <a:effectLst/>
                          <a:latin typeface="Arial" charset="0"/>
                          <a:ea typeface="Gulim" charset="-127"/>
                          <a:cs typeface="Arial" charset="0"/>
                        </a:rPr>
                        <a:t>IV</a:t>
                      </a:r>
                      <a:endParaRPr lang="en-US" sz="12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200" b="1">
                          <a:solidFill>
                            <a:srgbClr val="000000"/>
                          </a:solidFill>
                          <a:effectLst/>
                          <a:latin typeface="Arial" charset="0"/>
                          <a:ea typeface="Gulim" charset="-127"/>
                          <a:cs typeface="Arial" charset="0"/>
                        </a:rPr>
                        <a:t>V</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200" b="1">
                          <a:solidFill>
                            <a:srgbClr val="000000"/>
                          </a:solidFill>
                          <a:effectLst/>
                          <a:latin typeface="Arial" charset="0"/>
                          <a:ea typeface="Gulim" charset="-127"/>
                          <a:cs typeface="Arial" charset="0"/>
                        </a:rPr>
                        <a:t>VI</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r>
              <a:tr h="190500">
                <a:tc vMerge="1">
                  <a:txBody>
                    <a:bodyPr/>
                    <a:lstStyle/>
                    <a:p>
                      <a:endParaRPr lang="en-US"/>
                    </a:p>
                  </a:txBody>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0.15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0.25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0.30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Gulim" charset="-127"/>
                          <a:cs typeface="Arial" charset="0"/>
                        </a:rPr>
                        <a:t>0.35</a:t>
                      </a:r>
                      <a:endParaRPr lang="en-US" sz="12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0.40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≥0.50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A</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0.75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0.75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0.75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0.75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0.75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0.75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B</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0.75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0.75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0.75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0.75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0.75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0.75</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C</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0.80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0.94</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1.02</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1.06</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1.11</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1.23</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D</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1.02</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1.06</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1.11</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1.19</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1.28</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1.40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E</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1.50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1.60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1.70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1.80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1.90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2.00</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F</a:t>
                      </a:r>
                      <a:endParaRPr lang="en-US" sz="12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6">
                  <a:txBody>
                    <a:bodyPr/>
                    <a:lstStyle/>
                    <a:p>
                      <a:pPr algn="ctr">
                        <a:lnSpc>
                          <a:spcPct val="150000"/>
                        </a:lnSpc>
                        <a:spcAft>
                          <a:spcPts val="0"/>
                        </a:spcAft>
                      </a:pPr>
                      <a:r>
                        <a:rPr lang="es-EC" sz="1200" b="1" dirty="0">
                          <a:solidFill>
                            <a:srgbClr val="000000"/>
                          </a:solidFill>
                          <a:effectLst/>
                          <a:latin typeface="Arial" charset="0"/>
                          <a:ea typeface="Gulim" charset="-127"/>
                          <a:cs typeface="Arial" charset="0"/>
                        </a:rPr>
                        <a:t>Véase Tabla 4 y Sección 3.2</a:t>
                      </a:r>
                      <a:r>
                        <a:rPr lang="es-EC" sz="1200" dirty="0">
                          <a:solidFill>
                            <a:srgbClr val="000000"/>
                          </a:solidFill>
                          <a:effectLst/>
                          <a:latin typeface="Arial" charset="0"/>
                          <a:ea typeface="Gulim" charset="-127"/>
                          <a:cs typeface="Arial" charset="0"/>
                        </a:rPr>
                        <a:t> </a:t>
                      </a:r>
                      <a:endParaRPr lang="en-US" sz="12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8" name="Rectangle 7"/>
          <p:cNvSpPr/>
          <p:nvPr/>
        </p:nvSpPr>
        <p:spPr>
          <a:xfrm>
            <a:off x="5862431" y="1396303"/>
            <a:ext cx="6096000" cy="646331"/>
          </a:xfrm>
          <a:prstGeom prst="rect">
            <a:avLst/>
          </a:prstGeom>
        </p:spPr>
        <p:txBody>
          <a:bodyPr>
            <a:spAutoFit/>
          </a:bodyPr>
          <a:lstStyle/>
          <a:p>
            <a:pPr algn="ctr"/>
            <a:r>
              <a:rPr lang="es-EC" b="1" i="1" dirty="0">
                <a:latin typeface="Arial" charset="0"/>
                <a:ea typeface="Gulim" charset="-127"/>
                <a:cs typeface="Times New Roman" charset="0"/>
              </a:rPr>
              <a:t>Factores de comportamiento inelástico del subsuelo Fs</a:t>
            </a:r>
            <a:r>
              <a:rPr lang="en-US" b="1" i="1" dirty="0">
                <a:latin typeface="Arial" charset="0"/>
                <a:ea typeface="Gulim" charset="-127"/>
                <a:cs typeface="Times New Roman" charset="0"/>
              </a:rPr>
              <a:t> </a:t>
            </a:r>
          </a:p>
        </p:txBody>
      </p:sp>
      <p:sp>
        <p:nvSpPr>
          <p:cNvPr id="9" name="Oval 8"/>
          <p:cNvSpPr/>
          <p:nvPr/>
        </p:nvSpPr>
        <p:spPr>
          <a:xfrm>
            <a:off x="4513586" y="4068417"/>
            <a:ext cx="571464" cy="251791"/>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Oval 9"/>
          <p:cNvSpPr/>
          <p:nvPr/>
        </p:nvSpPr>
        <p:spPr>
          <a:xfrm>
            <a:off x="10218646" y="4068416"/>
            <a:ext cx="571464" cy="251791"/>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3"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5"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6"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7"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8"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29</a:t>
            </a:r>
            <a:endParaRPr lang="es-ES" sz="2400" dirty="0">
              <a:ln>
                <a:solidFill>
                  <a:schemeClr val="tx1"/>
                </a:solidFill>
              </a:ln>
            </a:endParaRPr>
          </a:p>
        </p:txBody>
      </p:sp>
    </p:spTree>
    <p:extLst>
      <p:ext uri="{BB962C8B-B14F-4D97-AF65-F5344CB8AC3E}">
        <p14:creationId xmlns:p14="http://schemas.microsoft.com/office/powerpoint/2010/main" val="18750840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9618" y="0"/>
            <a:ext cx="6350000" cy="584200"/>
          </a:xfrm>
        </p:spPr>
        <p:txBody>
          <a:bodyPr>
            <a:normAutofit/>
          </a:bodyPr>
          <a:lstStyle/>
          <a:p>
            <a:r>
              <a:rPr lang="es-EC" sz="3200" dirty="0" smtClean="0"/>
              <a:t>CONTENIDO</a:t>
            </a:r>
            <a:endParaRPr lang="en-US" sz="3200" dirty="0"/>
          </a:p>
        </p:txBody>
      </p:sp>
      <p:graphicFrame>
        <p:nvGraphicFramePr>
          <p:cNvPr id="4" name="Diagram 3"/>
          <p:cNvGraphicFramePr/>
          <p:nvPr>
            <p:extLst>
              <p:ext uri="{D42A27DB-BD31-4B8C-83A1-F6EECF244321}">
                <p14:modId xmlns:p14="http://schemas.microsoft.com/office/powerpoint/2010/main" val="1962831636"/>
              </p:ext>
            </p:extLst>
          </p:nvPr>
        </p:nvGraphicFramePr>
        <p:xfrm>
          <a:off x="3177911" y="764083"/>
          <a:ext cx="7045378" cy="53519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3387773" y="1064301"/>
            <a:ext cx="599607" cy="369332"/>
          </a:xfrm>
          <a:prstGeom prst="rect">
            <a:avLst/>
          </a:prstGeom>
          <a:noFill/>
        </p:spPr>
        <p:txBody>
          <a:bodyPr wrap="square" rtlCol="0">
            <a:spAutoFit/>
          </a:bodyPr>
          <a:lstStyle/>
          <a:p>
            <a:r>
              <a:rPr lang="en-US" dirty="0" smtClean="0"/>
              <a:t>1</a:t>
            </a:r>
            <a:endParaRPr lang="en-US" dirty="0"/>
          </a:p>
        </p:txBody>
      </p:sp>
      <p:sp>
        <p:nvSpPr>
          <p:cNvPr id="7" name="TextBox 6"/>
          <p:cNvSpPr txBox="1"/>
          <p:nvPr/>
        </p:nvSpPr>
        <p:spPr>
          <a:xfrm>
            <a:off x="3824986" y="1813586"/>
            <a:ext cx="599607" cy="369332"/>
          </a:xfrm>
          <a:prstGeom prst="rect">
            <a:avLst/>
          </a:prstGeom>
          <a:noFill/>
        </p:spPr>
        <p:txBody>
          <a:bodyPr wrap="square" rtlCol="0">
            <a:spAutoFit/>
          </a:bodyPr>
          <a:lstStyle/>
          <a:p>
            <a:r>
              <a:rPr lang="en-US"/>
              <a:t>2</a:t>
            </a:r>
            <a:endParaRPr lang="en-US" dirty="0"/>
          </a:p>
        </p:txBody>
      </p:sp>
      <p:sp>
        <p:nvSpPr>
          <p:cNvPr id="8" name="TextBox 7"/>
          <p:cNvSpPr txBox="1"/>
          <p:nvPr/>
        </p:nvSpPr>
        <p:spPr>
          <a:xfrm>
            <a:off x="4082316" y="2550597"/>
            <a:ext cx="599607" cy="369332"/>
          </a:xfrm>
          <a:prstGeom prst="rect">
            <a:avLst/>
          </a:prstGeom>
          <a:noFill/>
        </p:spPr>
        <p:txBody>
          <a:bodyPr wrap="square" rtlCol="0">
            <a:spAutoFit/>
          </a:bodyPr>
          <a:lstStyle/>
          <a:p>
            <a:r>
              <a:rPr lang="en-US" dirty="0" smtClean="0"/>
              <a:t>3</a:t>
            </a:r>
            <a:endParaRPr lang="en-US" dirty="0"/>
          </a:p>
        </p:txBody>
      </p:sp>
      <p:sp>
        <p:nvSpPr>
          <p:cNvPr id="9" name="TextBox 8"/>
          <p:cNvSpPr txBox="1"/>
          <p:nvPr/>
        </p:nvSpPr>
        <p:spPr>
          <a:xfrm>
            <a:off x="4142278" y="3287608"/>
            <a:ext cx="322290" cy="369332"/>
          </a:xfrm>
          <a:prstGeom prst="rect">
            <a:avLst/>
          </a:prstGeom>
          <a:noFill/>
        </p:spPr>
        <p:txBody>
          <a:bodyPr wrap="square" rtlCol="0">
            <a:spAutoFit/>
          </a:bodyPr>
          <a:lstStyle/>
          <a:p>
            <a:r>
              <a:rPr lang="en-US" dirty="0"/>
              <a:t>4</a:t>
            </a:r>
          </a:p>
        </p:txBody>
      </p:sp>
      <p:sp>
        <p:nvSpPr>
          <p:cNvPr id="10" name="TextBox 9"/>
          <p:cNvSpPr txBox="1"/>
          <p:nvPr/>
        </p:nvSpPr>
        <p:spPr>
          <a:xfrm>
            <a:off x="4069824" y="4016915"/>
            <a:ext cx="322290" cy="369332"/>
          </a:xfrm>
          <a:prstGeom prst="rect">
            <a:avLst/>
          </a:prstGeom>
          <a:noFill/>
        </p:spPr>
        <p:txBody>
          <a:bodyPr wrap="square" rtlCol="0">
            <a:spAutoFit/>
          </a:bodyPr>
          <a:lstStyle/>
          <a:p>
            <a:r>
              <a:rPr lang="en-US" smtClean="0"/>
              <a:t>5</a:t>
            </a:r>
            <a:endParaRPr lang="en-US" dirty="0"/>
          </a:p>
        </p:txBody>
      </p:sp>
      <p:sp>
        <p:nvSpPr>
          <p:cNvPr id="11" name="TextBox 10"/>
          <p:cNvSpPr txBox="1"/>
          <p:nvPr/>
        </p:nvSpPr>
        <p:spPr>
          <a:xfrm>
            <a:off x="3817494" y="4738938"/>
            <a:ext cx="322290" cy="369332"/>
          </a:xfrm>
          <a:prstGeom prst="rect">
            <a:avLst/>
          </a:prstGeom>
          <a:noFill/>
        </p:spPr>
        <p:txBody>
          <a:bodyPr wrap="square" rtlCol="0">
            <a:spAutoFit/>
          </a:bodyPr>
          <a:lstStyle/>
          <a:p>
            <a:r>
              <a:rPr lang="en-US" dirty="0"/>
              <a:t>6</a:t>
            </a:r>
          </a:p>
        </p:txBody>
      </p:sp>
      <p:sp>
        <p:nvSpPr>
          <p:cNvPr id="12" name="TextBox 11"/>
          <p:cNvSpPr txBox="1"/>
          <p:nvPr/>
        </p:nvSpPr>
        <p:spPr>
          <a:xfrm>
            <a:off x="3380276" y="5460964"/>
            <a:ext cx="322290" cy="369332"/>
          </a:xfrm>
          <a:prstGeom prst="rect">
            <a:avLst/>
          </a:prstGeom>
          <a:noFill/>
        </p:spPr>
        <p:txBody>
          <a:bodyPr wrap="square" rtlCol="0">
            <a:spAutoFit/>
          </a:bodyPr>
          <a:lstStyle/>
          <a:p>
            <a:r>
              <a:rPr lang="en-US" dirty="0" smtClean="0"/>
              <a:t>7</a:t>
            </a:r>
            <a:endParaRPr lang="en-US" dirty="0"/>
          </a:p>
        </p:txBody>
      </p:sp>
      <p:pic>
        <p:nvPicPr>
          <p:cNvPr id="13" name="Imagen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939" y="1998252"/>
            <a:ext cx="2858510" cy="2572661"/>
          </a:xfrm>
          <a:prstGeom prst="rect">
            <a:avLst/>
          </a:prstGeom>
        </p:spPr>
      </p:pic>
      <p:sp>
        <p:nvSpPr>
          <p:cNvPr id="14"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3</a:t>
            </a:r>
            <a:endParaRPr lang="es-ES" sz="2400" dirty="0">
              <a:ln>
                <a:solidFill>
                  <a:schemeClr val="tx1"/>
                </a:solidFill>
              </a:ln>
            </a:endParaRPr>
          </a:p>
        </p:txBody>
      </p:sp>
    </p:spTree>
    <p:extLst>
      <p:ext uri="{BB962C8B-B14F-4D97-AF65-F5344CB8AC3E}">
        <p14:creationId xmlns:p14="http://schemas.microsoft.com/office/powerpoint/2010/main" val="4210176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190" y="0"/>
            <a:ext cx="10721009" cy="1325563"/>
          </a:xfrm>
        </p:spPr>
        <p:txBody>
          <a:bodyPr/>
          <a:lstStyle/>
          <a:p>
            <a:pPr algn="ctr"/>
            <a:r>
              <a:rPr lang="es-ES_tradnl" b="1" i="1" dirty="0"/>
              <a:t>Espectro elástico </a:t>
            </a:r>
            <a:r>
              <a:rPr lang="es-EC" b="1" i="1" dirty="0"/>
              <a:t>de aceleraciones que representa el sismo de diseño</a:t>
            </a:r>
            <a:r>
              <a:rPr lang="en-US" dirty="0"/>
              <a:t> </a:t>
            </a:r>
            <a:endParaRPr lang="es-ES_tradnl" dirty="0"/>
          </a:p>
        </p:txBody>
      </p:sp>
      <p:sp>
        <p:nvSpPr>
          <p:cNvPr id="3"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4"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5"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6"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8"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9"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pic>
        <p:nvPicPr>
          <p:cNvPr id="10" name="Imagen 9"/>
          <p:cNvPicPr/>
          <p:nvPr/>
        </p:nvPicPr>
        <p:blipFill rotWithShape="1">
          <a:blip r:embed="rId2"/>
          <a:srcRect t="3067"/>
          <a:stretch/>
        </p:blipFill>
        <p:spPr bwMode="auto">
          <a:xfrm>
            <a:off x="323557" y="1574992"/>
            <a:ext cx="5045732" cy="2649263"/>
          </a:xfrm>
          <a:prstGeom prst="rect">
            <a:avLst/>
          </a:prstGeom>
          <a:ln>
            <a:noFill/>
          </a:ln>
          <a:extLst>
            <a:ext uri="{53640926-AAD7-44D8-BBD7-CCE9431645EC}">
              <a14:shadowObscured xmlns:a14="http://schemas.microsoft.com/office/drawing/2010/main"/>
            </a:ext>
          </a:extLst>
        </p:spPr>
      </p:pic>
      <p:sp>
        <p:nvSpPr>
          <p:cNvPr id="1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30</a:t>
            </a:r>
            <a:endParaRPr lang="es-ES" sz="2400" dirty="0">
              <a:ln>
                <a:solidFill>
                  <a:schemeClr val="tx1"/>
                </a:solidFill>
              </a:ln>
            </a:endParaRPr>
          </a:p>
        </p:txBody>
      </p:sp>
      <mc:AlternateContent xmlns:mc="http://schemas.openxmlformats.org/markup-compatibility/2006" xmlns:a14="http://schemas.microsoft.com/office/drawing/2010/main">
        <mc:Choice Requires="a14">
          <p:graphicFrame>
            <p:nvGraphicFramePr>
              <p:cNvPr id="14" name="Table 13"/>
              <p:cNvGraphicFramePr>
                <a:graphicFrameLocks noGrp="1"/>
              </p:cNvGraphicFramePr>
              <p:nvPr>
                <p:extLst>
                  <p:ext uri="{D42A27DB-BD31-4B8C-83A1-F6EECF244321}">
                    <p14:modId xmlns:p14="http://schemas.microsoft.com/office/powerpoint/2010/main" val="217026340"/>
                  </p:ext>
                </p:extLst>
              </p:nvPr>
            </p:nvGraphicFramePr>
            <p:xfrm>
              <a:off x="5556738" y="1487775"/>
              <a:ext cx="6197940" cy="4637947"/>
            </p:xfrm>
            <a:graphic>
              <a:graphicData uri="http://schemas.openxmlformats.org/drawingml/2006/table">
                <a:tbl>
                  <a:tblPr firstRow="1" firstCol="1" bandRow="1">
                    <a:tableStyleId>{5940675A-B579-460E-94D1-54222C63F5DA}</a:tableStyleId>
                  </a:tblPr>
                  <a:tblGrid>
                    <a:gridCol w="806972"/>
                    <a:gridCol w="557814"/>
                    <a:gridCol w="4833154"/>
                  </a:tblGrid>
                  <a:tr h="634433">
                    <a:tc>
                      <a:txBody>
                        <a:bodyPr/>
                        <a:lstStyle/>
                        <a:p>
                          <a:pPr algn="ctr">
                            <a:lnSpc>
                              <a:spcPct val="150000"/>
                            </a:lnSpc>
                            <a:spcAft>
                              <a:spcPts val="1000"/>
                            </a:spcAft>
                          </a:pPr>
                          <a:r>
                            <a:rPr lang="es-EC" sz="1400" dirty="0">
                              <a:effectLst/>
                            </a:rPr>
                            <a:t>ɳ</a:t>
                          </a:r>
                          <a:endParaRPr lang="en-US" sz="1600" dirty="0">
                            <a:effectLst/>
                            <a:latin typeface="Arial" charset="0"/>
                            <a:ea typeface="Gulim" charset="-127"/>
                            <a:cs typeface="Times New Roman" charset="0"/>
                          </a:endParaRPr>
                        </a:p>
                      </a:txBody>
                      <a:tcPr marL="68580" marR="68580" marT="0" marB="0" anchor="ctr"/>
                    </a:tc>
                    <a:tc gridSpan="2">
                      <a:txBody>
                        <a:bodyPr/>
                        <a:lstStyle/>
                        <a:p>
                          <a:pPr algn="l">
                            <a:lnSpc>
                              <a:spcPct val="150000"/>
                            </a:lnSpc>
                            <a:spcAft>
                              <a:spcPts val="1000"/>
                            </a:spcAft>
                          </a:pPr>
                          <a:r>
                            <a:rPr lang="es-EC" sz="1400" dirty="0">
                              <a:effectLst/>
                            </a:rPr>
                            <a:t>Razón entre la aceleración espectral Sa (T=0.1 s)  y el PGA para el periodo de retorno seleccionado.</a:t>
                          </a:r>
                          <a:endParaRPr lang="en-US" sz="1600" dirty="0">
                            <a:effectLst/>
                            <a:latin typeface="Arial" charset="0"/>
                            <a:ea typeface="Gulim" charset="-127"/>
                            <a:cs typeface="Times New Roman" charset="0"/>
                          </a:endParaRPr>
                        </a:p>
                      </a:txBody>
                      <a:tcPr marL="68580" marR="68580" marT="0" marB="0" anchor="ctr"/>
                    </a:tc>
                    <a:tc hMerge="1">
                      <a:txBody>
                        <a:bodyPr/>
                        <a:lstStyle/>
                        <a:p>
                          <a:endParaRPr lang="en-US"/>
                        </a:p>
                      </a:txBody>
                      <a:tcPr/>
                    </a:tc>
                  </a:tr>
                  <a:tr h="634433">
                    <a:tc rowSpan="3">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r>
                                  <a:rPr lang="es-EC" sz="1400">
                                    <a:effectLst/>
                                    <a:latin typeface="Cambria Math" charset="0"/>
                                  </a:rPr>
                                  <m:t>𝒓</m:t>
                                </m:r>
                              </m:oMath>
                            </m:oMathPara>
                          </a14:m>
                          <a:endParaRPr lang="en-US" sz="1600" dirty="0">
                            <a:effectLst/>
                            <a:latin typeface="Arial" charset="0"/>
                            <a:ea typeface="Gulim" charset="-127"/>
                            <a:cs typeface="Times New Roman" charset="0"/>
                          </a:endParaRPr>
                        </a:p>
                      </a:txBody>
                      <a:tcPr marL="68580" marR="68580" marT="0" marB="0" anchor="ctr"/>
                    </a:tc>
                    <a:tc gridSpan="2">
                      <a:txBody>
                        <a:bodyPr/>
                        <a:lstStyle/>
                        <a:p>
                          <a:pPr algn="l">
                            <a:lnSpc>
                              <a:spcPct val="150000"/>
                            </a:lnSpc>
                            <a:spcAft>
                              <a:spcPts val="1000"/>
                            </a:spcAft>
                          </a:pPr>
                          <a:r>
                            <a:rPr lang="es-EC" sz="1400" dirty="0">
                              <a:effectLst/>
                            </a:rPr>
                            <a:t>Factor usado en el espectro de diseño elástico, cuyos valores dependen de la ubicación geográfica del proyecto.</a:t>
                          </a:r>
                          <a:endParaRPr lang="en-US" sz="1600" dirty="0">
                            <a:effectLst/>
                            <a:latin typeface="Arial" charset="0"/>
                            <a:ea typeface="Gulim" charset="-127"/>
                            <a:cs typeface="Times New Roman" charset="0"/>
                          </a:endParaRPr>
                        </a:p>
                      </a:txBody>
                      <a:tcPr marL="68580" marR="68580" marT="0" marB="0" anchor="b"/>
                    </a:tc>
                    <a:tc hMerge="1">
                      <a:txBody>
                        <a:bodyPr/>
                        <a:lstStyle/>
                        <a:p>
                          <a:endParaRPr lang="en-US"/>
                        </a:p>
                      </a:txBody>
                      <a:tcPr/>
                    </a:tc>
                  </a:tr>
                  <a:tr h="317217">
                    <a:tc vMerge="1">
                      <a:txBody>
                        <a:bodyPr/>
                        <a:lstStyle/>
                        <a:p>
                          <a:pPr>
                            <a:lnSpc>
                              <a:spcPct val="107000"/>
                            </a:lnSpc>
                          </a:pPr>
                          <a:endParaRPr lang="en-US" sz="1100" dirty="0">
                            <a:effectLst/>
                            <a:latin typeface="Calibri" charset="0"/>
                          </a:endParaRPr>
                        </a:p>
                      </a:txBody>
                      <a:tcPr marL="68580" marR="68580" marT="0" marB="0" anchor="ctr">
                        <a:lnL>
                          <a:noFill/>
                        </a:lnL>
                        <a:lnR>
                          <a:noFill/>
                        </a:lnR>
                        <a:lnT>
                          <a:noFill/>
                        </a:lnT>
                        <a:lnB>
                          <a:noFill/>
                        </a:lnB>
                        <a:solidFill>
                          <a:srgbClr val="FFFFFF"/>
                        </a:solidFill>
                      </a:tcPr>
                    </a:tc>
                    <a:tc>
                      <a:txBody>
                        <a:bodyPr/>
                        <a:lstStyle/>
                        <a:p>
                          <a:pPr algn="l">
                            <a:lnSpc>
                              <a:spcPct val="150000"/>
                            </a:lnSpc>
                            <a:spcAft>
                              <a:spcPts val="1000"/>
                            </a:spcAft>
                          </a:pPr>
                          <a:r>
                            <a:rPr lang="es-EC" sz="1400">
                              <a:effectLst/>
                            </a:rPr>
                            <a:t>r=1</a:t>
                          </a:r>
                          <a:endParaRPr lang="en-US" sz="1600">
                            <a:effectLst/>
                            <a:latin typeface="Arial" charset="0"/>
                            <a:ea typeface="Gulim" charset="-127"/>
                            <a:cs typeface="Times New Roman" charset="0"/>
                          </a:endParaRPr>
                        </a:p>
                      </a:txBody>
                      <a:tcPr marL="68580" marR="68580" marT="0" marB="0" anchor="b"/>
                    </a:tc>
                    <a:tc>
                      <a:txBody>
                        <a:bodyPr/>
                        <a:lstStyle/>
                        <a:p>
                          <a:pPr algn="l">
                            <a:lnSpc>
                              <a:spcPct val="150000"/>
                            </a:lnSpc>
                            <a:spcAft>
                              <a:spcPts val="1000"/>
                            </a:spcAft>
                          </a:pPr>
                          <a:r>
                            <a:rPr lang="es-EC" sz="1400" dirty="0">
                              <a:effectLst/>
                            </a:rPr>
                            <a:t>para todos los suelos, con excepción del suelo E</a:t>
                          </a:r>
                          <a:endParaRPr lang="en-US" sz="1600" dirty="0">
                            <a:effectLst/>
                            <a:latin typeface="Arial" charset="0"/>
                            <a:ea typeface="Gulim" charset="-127"/>
                            <a:cs typeface="Times New Roman" charset="0"/>
                          </a:endParaRPr>
                        </a:p>
                      </a:txBody>
                      <a:tcPr marL="68580" marR="68580" marT="0" marB="0" anchor="b"/>
                    </a:tc>
                  </a:tr>
                  <a:tr h="317217">
                    <a:tc vMerge="1">
                      <a:txBody>
                        <a:bodyPr/>
                        <a:lstStyle/>
                        <a:p>
                          <a:pPr>
                            <a:lnSpc>
                              <a:spcPct val="107000"/>
                            </a:lnSpc>
                          </a:pPr>
                          <a:endParaRPr lang="en-US" sz="1100" dirty="0">
                            <a:effectLst/>
                            <a:latin typeface="Calibri" charset="0"/>
                          </a:endParaRPr>
                        </a:p>
                      </a:txBody>
                      <a:tcPr marL="68580" marR="68580" marT="0" marB="0" anchor="ctr">
                        <a:lnL>
                          <a:noFill/>
                        </a:lnL>
                        <a:lnR>
                          <a:noFill/>
                        </a:lnR>
                        <a:lnT>
                          <a:noFill/>
                        </a:lnT>
                        <a:lnB>
                          <a:noFill/>
                        </a:lnB>
                        <a:solidFill>
                          <a:srgbClr val="FFFFFF"/>
                        </a:solidFill>
                      </a:tcPr>
                    </a:tc>
                    <a:tc>
                      <a:txBody>
                        <a:bodyPr/>
                        <a:lstStyle/>
                        <a:p>
                          <a:pPr algn="l">
                            <a:lnSpc>
                              <a:spcPct val="150000"/>
                            </a:lnSpc>
                            <a:spcAft>
                              <a:spcPts val="1000"/>
                            </a:spcAft>
                          </a:pPr>
                          <a:r>
                            <a:rPr lang="es-EC" sz="1400" dirty="0">
                              <a:effectLst/>
                            </a:rPr>
                            <a:t>r=1.5</a:t>
                          </a:r>
                          <a:endParaRPr lang="en-US" sz="1600" dirty="0">
                            <a:effectLst/>
                            <a:latin typeface="Arial" charset="0"/>
                            <a:ea typeface="Gulim" charset="-127"/>
                            <a:cs typeface="Times New Roman" charset="0"/>
                          </a:endParaRPr>
                        </a:p>
                      </a:txBody>
                      <a:tcPr marL="68580" marR="68580" marT="0" marB="0" anchor="b"/>
                    </a:tc>
                    <a:tc>
                      <a:txBody>
                        <a:bodyPr/>
                        <a:lstStyle/>
                        <a:p>
                          <a:pPr algn="l">
                            <a:lnSpc>
                              <a:spcPct val="150000"/>
                            </a:lnSpc>
                            <a:spcAft>
                              <a:spcPts val="1000"/>
                            </a:spcAft>
                          </a:pPr>
                          <a:r>
                            <a:rPr lang="es-EC" sz="1400" dirty="0">
                              <a:effectLst/>
                            </a:rPr>
                            <a:t>para tipo de suelo E</a:t>
                          </a:r>
                          <a:endParaRPr lang="en-US" sz="1600" dirty="0">
                            <a:effectLst/>
                            <a:latin typeface="Arial" charset="0"/>
                            <a:ea typeface="Gulim" charset="-127"/>
                            <a:cs typeface="Times New Roman" charset="0"/>
                          </a:endParaRPr>
                        </a:p>
                      </a:txBody>
                      <a:tcPr marL="68580" marR="68580" marT="0" marB="0" anchor="b"/>
                    </a:tc>
                  </a:tr>
                  <a:tr h="756994">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r>
                                  <a:rPr lang="es-EC" sz="1400">
                                    <a:effectLst/>
                                    <a:latin typeface="Cambria Math" charset="0"/>
                                  </a:rPr>
                                  <m:t>𝑺𝒂</m:t>
                                </m:r>
                              </m:oMath>
                            </m:oMathPara>
                          </a14:m>
                          <a:endParaRPr lang="en-US" sz="1600" dirty="0">
                            <a:effectLst/>
                            <a:latin typeface="Arial" charset="0"/>
                            <a:ea typeface="Gulim" charset="-127"/>
                            <a:cs typeface="Times New Roman" charset="0"/>
                          </a:endParaRPr>
                        </a:p>
                      </a:txBody>
                      <a:tcPr marL="68580" marR="68580" marT="0" marB="0" anchor="ctr"/>
                    </a:tc>
                    <a:tc gridSpan="2">
                      <a:txBody>
                        <a:bodyPr/>
                        <a:lstStyle/>
                        <a:p>
                          <a:pPr algn="l">
                            <a:lnSpc>
                              <a:spcPct val="150000"/>
                            </a:lnSpc>
                            <a:spcAft>
                              <a:spcPts val="1000"/>
                            </a:spcAft>
                          </a:pPr>
                          <a:r>
                            <a:rPr lang="es-EC" sz="1400" dirty="0">
                              <a:effectLst/>
                            </a:rPr>
                            <a:t>Espectro de respuesta elástico de aceleraciones (expresado como fracción de la aceleración de la gravedad g. Depende del período o modo de vibración de la estructura.</a:t>
                          </a:r>
                          <a:endParaRPr lang="en-US" sz="1600" dirty="0">
                            <a:effectLst/>
                            <a:latin typeface="Arial" charset="0"/>
                            <a:ea typeface="Gulim" charset="-127"/>
                            <a:cs typeface="Times New Roman" charset="0"/>
                          </a:endParaRPr>
                        </a:p>
                      </a:txBody>
                      <a:tcPr marL="68580" marR="68580" marT="0" marB="0" anchor="ctr"/>
                    </a:tc>
                    <a:tc hMerge="1">
                      <a:txBody>
                        <a:bodyPr/>
                        <a:lstStyle/>
                        <a:p>
                          <a:endParaRPr lang="en-US"/>
                        </a:p>
                      </a:txBody>
                      <a:tcPr/>
                    </a:tc>
                  </a:tr>
                  <a:tr h="477427">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r>
                                  <a:rPr lang="es-EC" sz="1400">
                                    <a:effectLst/>
                                    <a:latin typeface="Cambria Math" charset="0"/>
                                  </a:rPr>
                                  <m:t>𝑻</m:t>
                                </m:r>
                              </m:oMath>
                            </m:oMathPara>
                          </a14:m>
                          <a:endParaRPr lang="en-US" sz="1600" dirty="0">
                            <a:effectLst/>
                            <a:latin typeface="Arial" charset="0"/>
                            <a:ea typeface="Gulim" charset="-127"/>
                            <a:cs typeface="Times New Roman" charset="0"/>
                          </a:endParaRPr>
                        </a:p>
                      </a:txBody>
                      <a:tcPr marL="68580" marR="68580" marT="0" marB="0" anchor="ctr"/>
                    </a:tc>
                    <a:tc gridSpan="2">
                      <a:txBody>
                        <a:bodyPr/>
                        <a:lstStyle/>
                        <a:p>
                          <a:pPr algn="l">
                            <a:lnSpc>
                              <a:spcPct val="150000"/>
                            </a:lnSpc>
                            <a:spcAft>
                              <a:spcPts val="1000"/>
                            </a:spcAft>
                          </a:pPr>
                          <a:r>
                            <a:rPr lang="es-EC" sz="1400" dirty="0">
                              <a:effectLst/>
                            </a:rPr>
                            <a:t>Período fundamental de vibración de la estructura.</a:t>
                          </a:r>
                          <a:endParaRPr lang="en-US" sz="1600" dirty="0">
                            <a:effectLst/>
                            <a:latin typeface="Arial" charset="0"/>
                            <a:ea typeface="Gulim" charset="-127"/>
                            <a:cs typeface="Times New Roman" charset="0"/>
                          </a:endParaRPr>
                        </a:p>
                      </a:txBody>
                      <a:tcPr marL="68580" marR="68580" marT="0" marB="0" anchor="ctr"/>
                    </a:tc>
                    <a:tc hMerge="1">
                      <a:txBody>
                        <a:bodyPr/>
                        <a:lstStyle/>
                        <a:p>
                          <a:endParaRPr lang="en-US"/>
                        </a:p>
                      </a:txBody>
                      <a:tcPr/>
                    </a:tc>
                  </a:tr>
                  <a:tr h="634433">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r>
                                  <a:rPr lang="es-EC" sz="1400">
                                    <a:effectLst/>
                                    <a:latin typeface="Cambria Math" charset="0"/>
                                  </a:rPr>
                                  <m:t>𝑻𝒄</m:t>
                                </m:r>
                              </m:oMath>
                            </m:oMathPara>
                          </a14:m>
                          <a:endParaRPr lang="en-US" sz="1600" dirty="0">
                            <a:effectLst/>
                            <a:latin typeface="Arial" charset="0"/>
                            <a:ea typeface="Gulim" charset="-127"/>
                            <a:cs typeface="Times New Roman" charset="0"/>
                          </a:endParaRPr>
                        </a:p>
                      </a:txBody>
                      <a:tcPr marL="68580" marR="68580" marT="0" marB="0" anchor="ctr"/>
                    </a:tc>
                    <a:tc gridSpan="2">
                      <a:txBody>
                        <a:bodyPr/>
                        <a:lstStyle/>
                        <a:p>
                          <a:pPr algn="l">
                            <a:lnSpc>
                              <a:spcPct val="150000"/>
                            </a:lnSpc>
                            <a:spcAft>
                              <a:spcPts val="1000"/>
                            </a:spcAft>
                          </a:pPr>
                          <a:r>
                            <a:rPr lang="es-EC" sz="1400" dirty="0">
                              <a:effectLst/>
                            </a:rPr>
                            <a:t>Período límite de vibración en el espectro sísmico elástico de aceleraciones que representa el sismo de diseño.</a:t>
                          </a:r>
                          <a:endParaRPr lang="en-US" sz="1600" dirty="0">
                            <a:effectLst/>
                            <a:latin typeface="Arial" charset="0"/>
                            <a:ea typeface="Gulim" charset="-127"/>
                            <a:cs typeface="Times New Roman" charset="0"/>
                          </a:endParaRPr>
                        </a:p>
                      </a:txBody>
                      <a:tcPr marL="68580" marR="68580" marT="0" marB="0" anchor="ctr"/>
                    </a:tc>
                    <a:tc hMerge="1">
                      <a:txBody>
                        <a:bodyPr/>
                        <a:lstStyle/>
                        <a:p>
                          <a:endParaRPr lang="en-US"/>
                        </a:p>
                      </a:txBody>
                      <a:tcPr/>
                    </a:tc>
                  </a:tr>
                  <a:tr h="634433">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r>
                                  <a:rPr lang="es-EC" sz="1400">
                                    <a:effectLst/>
                                    <a:latin typeface="Cambria Math" charset="0"/>
                                  </a:rPr>
                                  <m:t>𝒁</m:t>
                                </m:r>
                              </m:oMath>
                            </m:oMathPara>
                          </a14:m>
                          <a:endParaRPr lang="en-US" sz="1600" dirty="0">
                            <a:effectLst/>
                            <a:latin typeface="Arial" charset="0"/>
                            <a:ea typeface="Gulim" charset="-127"/>
                            <a:cs typeface="Times New Roman" charset="0"/>
                          </a:endParaRPr>
                        </a:p>
                      </a:txBody>
                      <a:tcPr marL="68580" marR="68580" marT="0" marB="0" anchor="ctr"/>
                    </a:tc>
                    <a:tc gridSpan="2">
                      <a:txBody>
                        <a:bodyPr/>
                        <a:lstStyle/>
                        <a:p>
                          <a:pPr algn="l">
                            <a:lnSpc>
                              <a:spcPct val="150000"/>
                            </a:lnSpc>
                            <a:spcAft>
                              <a:spcPts val="1000"/>
                            </a:spcAft>
                          </a:pPr>
                          <a:r>
                            <a:rPr lang="es-EC" sz="1400" dirty="0">
                              <a:effectLst/>
                            </a:rPr>
                            <a:t>Aceleración máxima en roca esperada para el sismo de diseño, expresada como fracción de la aceleración de la gravedad g.</a:t>
                          </a:r>
                          <a:endParaRPr lang="en-US" sz="1600" dirty="0">
                            <a:effectLst/>
                            <a:latin typeface="Arial" charset="0"/>
                            <a:ea typeface="Gulim" charset="-127"/>
                            <a:cs typeface="Times New Roman" charset="0"/>
                          </a:endParaRPr>
                        </a:p>
                      </a:txBody>
                      <a:tcPr marL="68580" marR="68580" marT="0" marB="0" anchor="ctr"/>
                    </a:tc>
                    <a:tc hMerge="1">
                      <a:txBody>
                        <a:bodyPr/>
                        <a:lstStyle/>
                        <a:p>
                          <a:endParaRPr lang="en-US"/>
                        </a:p>
                      </a:txBody>
                      <a:tcPr/>
                    </a:tc>
                  </a:tr>
                </a:tbl>
              </a:graphicData>
            </a:graphic>
          </p:graphicFrame>
        </mc:Choice>
        <mc:Fallback xmlns="">
          <p:graphicFrame>
            <p:nvGraphicFramePr>
              <p:cNvPr id="14" name="Table 13"/>
              <p:cNvGraphicFramePr>
                <a:graphicFrameLocks noGrp="1"/>
              </p:cNvGraphicFramePr>
              <p:nvPr>
                <p:extLst>
                  <p:ext uri="{D42A27DB-BD31-4B8C-83A1-F6EECF244321}">
                    <p14:modId xmlns:p14="http://schemas.microsoft.com/office/powerpoint/2010/main" val="217026340"/>
                  </p:ext>
                </p:extLst>
              </p:nvPr>
            </p:nvGraphicFramePr>
            <p:xfrm>
              <a:off x="5556738" y="1487775"/>
              <a:ext cx="6197940" cy="4575233"/>
            </p:xfrm>
            <a:graphic>
              <a:graphicData uri="http://schemas.openxmlformats.org/drawingml/2006/table">
                <a:tbl>
                  <a:tblPr firstRow="1" firstCol="1" bandRow="1">
                    <a:tableStyleId>{5940675A-B579-460E-94D1-54222C63F5DA}</a:tableStyleId>
                  </a:tblPr>
                  <a:tblGrid>
                    <a:gridCol w="806972"/>
                    <a:gridCol w="557814"/>
                    <a:gridCol w="4833154"/>
                  </a:tblGrid>
                  <a:tr h="634433">
                    <a:tc>
                      <a:txBody>
                        <a:bodyPr/>
                        <a:lstStyle/>
                        <a:p>
                          <a:pPr algn="ctr">
                            <a:lnSpc>
                              <a:spcPct val="150000"/>
                            </a:lnSpc>
                            <a:spcAft>
                              <a:spcPts val="1000"/>
                            </a:spcAft>
                          </a:pPr>
                          <a:r>
                            <a:rPr lang="es-EC" sz="1400" dirty="0">
                              <a:effectLst/>
                            </a:rPr>
                            <a:t>ɳ</a:t>
                          </a:r>
                          <a:endParaRPr lang="en-US" sz="1600" dirty="0">
                            <a:effectLst/>
                            <a:latin typeface="Arial" charset="0"/>
                            <a:ea typeface="Gulim" charset="-127"/>
                            <a:cs typeface="Times New Roman" charset="0"/>
                          </a:endParaRPr>
                        </a:p>
                      </a:txBody>
                      <a:tcPr marL="68580" marR="68580" marT="0" marB="0" anchor="ctr"/>
                    </a:tc>
                    <a:tc gridSpan="2">
                      <a:txBody>
                        <a:bodyPr/>
                        <a:lstStyle/>
                        <a:p>
                          <a:pPr algn="l">
                            <a:lnSpc>
                              <a:spcPct val="150000"/>
                            </a:lnSpc>
                            <a:spcAft>
                              <a:spcPts val="1000"/>
                            </a:spcAft>
                          </a:pPr>
                          <a:r>
                            <a:rPr lang="es-EC" sz="1400" dirty="0">
                              <a:effectLst/>
                            </a:rPr>
                            <a:t>Razón entre la aceleración espectral Sa (T=0.1 s)  y el PGA para el periodo de retorno seleccionado.</a:t>
                          </a:r>
                          <a:endParaRPr lang="en-US" sz="1600" dirty="0">
                            <a:effectLst/>
                            <a:latin typeface="Arial" charset="0"/>
                            <a:ea typeface="Gulim" charset="-127"/>
                            <a:cs typeface="Times New Roman" charset="0"/>
                          </a:endParaRPr>
                        </a:p>
                      </a:txBody>
                      <a:tcPr marL="68580" marR="68580" marT="0" marB="0" anchor="ctr"/>
                    </a:tc>
                    <a:tc hMerge="1">
                      <a:txBody>
                        <a:bodyPr/>
                        <a:lstStyle/>
                        <a:p>
                          <a:endParaRPr lang="en-US"/>
                        </a:p>
                      </a:txBody>
                      <a:tcPr/>
                    </a:tc>
                  </a:tr>
                  <a:tr h="634433">
                    <a:tc rowSpan="3">
                      <a:txBody>
                        <a:bodyPr/>
                        <a:lstStyle/>
                        <a:p>
                          <a:endParaRPr lang="en-US"/>
                        </a:p>
                      </a:txBody>
                      <a:tcPr marL="68580" marR="68580" marT="0" marB="0" anchor="ctr">
                        <a:blipFill rotWithShape="0">
                          <a:blip r:embed="rId3"/>
                          <a:stretch>
                            <a:fillRect l="-752" t="-50481" r="-666917" b="-218750"/>
                          </a:stretch>
                        </a:blipFill>
                      </a:tcPr>
                    </a:tc>
                    <a:tc gridSpan="2">
                      <a:txBody>
                        <a:bodyPr/>
                        <a:lstStyle/>
                        <a:p>
                          <a:pPr algn="l">
                            <a:lnSpc>
                              <a:spcPct val="150000"/>
                            </a:lnSpc>
                            <a:spcAft>
                              <a:spcPts val="1000"/>
                            </a:spcAft>
                          </a:pPr>
                          <a:r>
                            <a:rPr lang="es-EC" sz="1400" dirty="0">
                              <a:effectLst/>
                            </a:rPr>
                            <a:t>Factor usado en el espectro de diseño elástico, cuyos valores dependen de la ubicación geográfica del proyecto.</a:t>
                          </a:r>
                          <a:endParaRPr lang="en-US" sz="1600" dirty="0">
                            <a:effectLst/>
                            <a:latin typeface="Arial" charset="0"/>
                            <a:ea typeface="Gulim" charset="-127"/>
                            <a:cs typeface="Times New Roman" charset="0"/>
                          </a:endParaRPr>
                        </a:p>
                      </a:txBody>
                      <a:tcPr marL="68580" marR="68580" marT="0" marB="0" anchor="b"/>
                    </a:tc>
                    <a:tc hMerge="1">
                      <a:txBody>
                        <a:bodyPr/>
                        <a:lstStyle/>
                        <a:p>
                          <a:endParaRPr lang="en-US"/>
                        </a:p>
                      </a:txBody>
                      <a:tcPr/>
                    </a:tc>
                  </a:tr>
                  <a:tr h="317217">
                    <a:tc vMerge="1">
                      <a:txBody>
                        <a:bodyPr/>
                        <a:lstStyle/>
                        <a:p>
                          <a:pPr>
                            <a:lnSpc>
                              <a:spcPct val="107000"/>
                            </a:lnSpc>
                          </a:pPr>
                          <a:endParaRPr lang="en-US" sz="1100" dirty="0">
                            <a:effectLst/>
                            <a:latin typeface="Calibri" charset="0"/>
                          </a:endParaRPr>
                        </a:p>
                      </a:txBody>
                      <a:tcPr marL="68580" marR="68580" marT="0" marB="0" anchor="ctr">
                        <a:lnL>
                          <a:noFill/>
                        </a:lnL>
                        <a:lnR>
                          <a:noFill/>
                        </a:lnR>
                        <a:lnT>
                          <a:noFill/>
                        </a:lnT>
                        <a:lnB>
                          <a:noFill/>
                        </a:lnB>
                        <a:solidFill>
                          <a:srgbClr val="FFFFFF"/>
                        </a:solidFill>
                      </a:tcPr>
                    </a:tc>
                    <a:tc>
                      <a:txBody>
                        <a:bodyPr/>
                        <a:lstStyle/>
                        <a:p>
                          <a:pPr algn="l">
                            <a:lnSpc>
                              <a:spcPct val="150000"/>
                            </a:lnSpc>
                            <a:spcAft>
                              <a:spcPts val="1000"/>
                            </a:spcAft>
                          </a:pPr>
                          <a:r>
                            <a:rPr lang="es-EC" sz="1400">
                              <a:effectLst/>
                            </a:rPr>
                            <a:t>r=1</a:t>
                          </a:r>
                          <a:endParaRPr lang="en-US" sz="1600">
                            <a:effectLst/>
                            <a:latin typeface="Arial" charset="0"/>
                            <a:ea typeface="Gulim" charset="-127"/>
                            <a:cs typeface="Times New Roman" charset="0"/>
                          </a:endParaRPr>
                        </a:p>
                      </a:txBody>
                      <a:tcPr marL="68580" marR="68580" marT="0" marB="0" anchor="b"/>
                    </a:tc>
                    <a:tc>
                      <a:txBody>
                        <a:bodyPr/>
                        <a:lstStyle/>
                        <a:p>
                          <a:pPr algn="l">
                            <a:lnSpc>
                              <a:spcPct val="150000"/>
                            </a:lnSpc>
                            <a:spcAft>
                              <a:spcPts val="1000"/>
                            </a:spcAft>
                          </a:pPr>
                          <a:r>
                            <a:rPr lang="es-EC" sz="1400" dirty="0">
                              <a:effectLst/>
                            </a:rPr>
                            <a:t>para todos los suelos, con excepción del suelo E</a:t>
                          </a:r>
                          <a:endParaRPr lang="en-US" sz="1600" dirty="0">
                            <a:effectLst/>
                            <a:latin typeface="Arial" charset="0"/>
                            <a:ea typeface="Gulim" charset="-127"/>
                            <a:cs typeface="Times New Roman" charset="0"/>
                          </a:endParaRPr>
                        </a:p>
                      </a:txBody>
                      <a:tcPr marL="68580" marR="68580" marT="0" marB="0" anchor="b"/>
                    </a:tc>
                  </a:tr>
                  <a:tr h="317217">
                    <a:tc vMerge="1">
                      <a:txBody>
                        <a:bodyPr/>
                        <a:lstStyle/>
                        <a:p>
                          <a:pPr>
                            <a:lnSpc>
                              <a:spcPct val="107000"/>
                            </a:lnSpc>
                          </a:pPr>
                          <a:endParaRPr lang="en-US" sz="1100" dirty="0">
                            <a:effectLst/>
                            <a:latin typeface="Calibri" charset="0"/>
                          </a:endParaRPr>
                        </a:p>
                      </a:txBody>
                      <a:tcPr marL="68580" marR="68580" marT="0" marB="0" anchor="ctr">
                        <a:lnL>
                          <a:noFill/>
                        </a:lnL>
                        <a:lnR>
                          <a:noFill/>
                        </a:lnR>
                        <a:lnT>
                          <a:noFill/>
                        </a:lnT>
                        <a:lnB>
                          <a:noFill/>
                        </a:lnB>
                        <a:solidFill>
                          <a:srgbClr val="FFFFFF"/>
                        </a:solidFill>
                      </a:tcPr>
                    </a:tc>
                    <a:tc>
                      <a:txBody>
                        <a:bodyPr/>
                        <a:lstStyle/>
                        <a:p>
                          <a:pPr algn="l">
                            <a:lnSpc>
                              <a:spcPct val="150000"/>
                            </a:lnSpc>
                            <a:spcAft>
                              <a:spcPts val="1000"/>
                            </a:spcAft>
                          </a:pPr>
                          <a:r>
                            <a:rPr lang="es-EC" sz="1400" dirty="0">
                              <a:effectLst/>
                            </a:rPr>
                            <a:t>r=1.5</a:t>
                          </a:r>
                          <a:endParaRPr lang="en-US" sz="1600" dirty="0">
                            <a:effectLst/>
                            <a:latin typeface="Arial" charset="0"/>
                            <a:ea typeface="Gulim" charset="-127"/>
                            <a:cs typeface="Times New Roman" charset="0"/>
                          </a:endParaRPr>
                        </a:p>
                      </a:txBody>
                      <a:tcPr marL="68580" marR="68580" marT="0" marB="0" anchor="b"/>
                    </a:tc>
                    <a:tc>
                      <a:txBody>
                        <a:bodyPr/>
                        <a:lstStyle/>
                        <a:p>
                          <a:pPr algn="l">
                            <a:lnSpc>
                              <a:spcPct val="150000"/>
                            </a:lnSpc>
                            <a:spcAft>
                              <a:spcPts val="1000"/>
                            </a:spcAft>
                          </a:pPr>
                          <a:r>
                            <a:rPr lang="es-EC" sz="1400" dirty="0">
                              <a:effectLst/>
                            </a:rPr>
                            <a:t>para tipo de suelo E</a:t>
                          </a:r>
                          <a:endParaRPr lang="en-US" sz="1600" dirty="0">
                            <a:effectLst/>
                            <a:latin typeface="Arial" charset="0"/>
                            <a:ea typeface="Gulim" charset="-127"/>
                            <a:cs typeface="Times New Roman" charset="0"/>
                          </a:endParaRPr>
                        </a:p>
                      </a:txBody>
                      <a:tcPr marL="68580" marR="68580" marT="0" marB="0" anchor="b"/>
                    </a:tc>
                  </a:tr>
                  <a:tr h="925640">
                    <a:tc>
                      <a:txBody>
                        <a:bodyPr/>
                        <a:lstStyle/>
                        <a:p>
                          <a:endParaRPr lang="en-US"/>
                        </a:p>
                      </a:txBody>
                      <a:tcPr marL="68580" marR="68580" marT="0" marB="0" anchor="ctr">
                        <a:blipFill rotWithShape="0">
                          <a:blip r:embed="rId3"/>
                          <a:stretch>
                            <a:fillRect l="-752" t="-205921" r="-666917" b="-199342"/>
                          </a:stretch>
                        </a:blipFill>
                      </a:tcPr>
                    </a:tc>
                    <a:tc gridSpan="2">
                      <a:txBody>
                        <a:bodyPr/>
                        <a:lstStyle/>
                        <a:p>
                          <a:pPr algn="l">
                            <a:lnSpc>
                              <a:spcPct val="150000"/>
                            </a:lnSpc>
                            <a:spcAft>
                              <a:spcPts val="1000"/>
                            </a:spcAft>
                          </a:pPr>
                          <a:r>
                            <a:rPr lang="es-EC" sz="1400" dirty="0">
                              <a:effectLst/>
                            </a:rPr>
                            <a:t>Espectro de respuesta elástico de aceleraciones (expresado como fracción de la aceleración de la gravedad g. Depende del período o modo de vibración de la estructura.</a:t>
                          </a:r>
                          <a:endParaRPr lang="en-US" sz="1600" dirty="0">
                            <a:effectLst/>
                            <a:latin typeface="Arial" charset="0"/>
                            <a:ea typeface="Gulim" charset="-127"/>
                            <a:cs typeface="Times New Roman" charset="0"/>
                          </a:endParaRPr>
                        </a:p>
                      </a:txBody>
                      <a:tcPr marL="68580" marR="68580" marT="0" marB="0" anchor="ctr"/>
                    </a:tc>
                    <a:tc hMerge="1">
                      <a:txBody>
                        <a:bodyPr/>
                        <a:lstStyle/>
                        <a:p>
                          <a:endParaRPr lang="en-US"/>
                        </a:p>
                      </a:txBody>
                      <a:tcPr/>
                    </a:tc>
                  </a:tr>
                  <a:tr h="477427">
                    <a:tc>
                      <a:txBody>
                        <a:bodyPr/>
                        <a:lstStyle/>
                        <a:p>
                          <a:endParaRPr lang="en-US"/>
                        </a:p>
                      </a:txBody>
                      <a:tcPr marL="68580" marR="68580" marT="0" marB="0" anchor="ctr">
                        <a:blipFill rotWithShape="0">
                          <a:blip r:embed="rId3"/>
                          <a:stretch>
                            <a:fillRect l="-752" t="-588608" r="-666917" b="-283544"/>
                          </a:stretch>
                        </a:blipFill>
                      </a:tcPr>
                    </a:tc>
                    <a:tc gridSpan="2">
                      <a:txBody>
                        <a:bodyPr/>
                        <a:lstStyle/>
                        <a:p>
                          <a:pPr algn="l">
                            <a:lnSpc>
                              <a:spcPct val="150000"/>
                            </a:lnSpc>
                            <a:spcAft>
                              <a:spcPts val="1000"/>
                            </a:spcAft>
                          </a:pPr>
                          <a:r>
                            <a:rPr lang="es-EC" sz="1400" dirty="0">
                              <a:effectLst/>
                            </a:rPr>
                            <a:t>Período fundamental de vibración de la estructura.</a:t>
                          </a:r>
                          <a:endParaRPr lang="en-US" sz="1600" dirty="0">
                            <a:effectLst/>
                            <a:latin typeface="Arial" charset="0"/>
                            <a:ea typeface="Gulim" charset="-127"/>
                            <a:cs typeface="Times New Roman" charset="0"/>
                          </a:endParaRPr>
                        </a:p>
                      </a:txBody>
                      <a:tcPr marL="68580" marR="68580" marT="0" marB="0" anchor="ctr"/>
                    </a:tc>
                    <a:tc hMerge="1">
                      <a:txBody>
                        <a:bodyPr/>
                        <a:lstStyle/>
                        <a:p>
                          <a:endParaRPr lang="en-US"/>
                        </a:p>
                      </a:txBody>
                      <a:tcPr/>
                    </a:tc>
                  </a:tr>
                  <a:tr h="634433">
                    <a:tc>
                      <a:txBody>
                        <a:bodyPr/>
                        <a:lstStyle/>
                        <a:p>
                          <a:endParaRPr lang="en-US"/>
                        </a:p>
                      </a:txBody>
                      <a:tcPr marL="68580" marR="68580" marT="0" marB="0" anchor="ctr">
                        <a:blipFill rotWithShape="0">
                          <a:blip r:embed="rId3"/>
                          <a:stretch>
                            <a:fillRect l="-752" t="-523077" r="-666917" b="-115385"/>
                          </a:stretch>
                        </a:blipFill>
                      </a:tcPr>
                    </a:tc>
                    <a:tc gridSpan="2">
                      <a:txBody>
                        <a:bodyPr/>
                        <a:lstStyle/>
                        <a:p>
                          <a:pPr algn="l">
                            <a:lnSpc>
                              <a:spcPct val="150000"/>
                            </a:lnSpc>
                            <a:spcAft>
                              <a:spcPts val="1000"/>
                            </a:spcAft>
                          </a:pPr>
                          <a:r>
                            <a:rPr lang="es-EC" sz="1400" dirty="0">
                              <a:effectLst/>
                            </a:rPr>
                            <a:t>Período límite de vibración en el espectro sísmico elástico de aceleraciones que representa el sismo de diseño.</a:t>
                          </a:r>
                          <a:endParaRPr lang="en-US" sz="1600" dirty="0">
                            <a:effectLst/>
                            <a:latin typeface="Arial" charset="0"/>
                            <a:ea typeface="Gulim" charset="-127"/>
                            <a:cs typeface="Times New Roman" charset="0"/>
                          </a:endParaRPr>
                        </a:p>
                      </a:txBody>
                      <a:tcPr marL="68580" marR="68580" marT="0" marB="0" anchor="ctr"/>
                    </a:tc>
                    <a:tc hMerge="1">
                      <a:txBody>
                        <a:bodyPr/>
                        <a:lstStyle/>
                        <a:p>
                          <a:endParaRPr lang="en-US"/>
                        </a:p>
                      </a:txBody>
                      <a:tcPr/>
                    </a:tc>
                  </a:tr>
                  <a:tr h="634433">
                    <a:tc>
                      <a:txBody>
                        <a:bodyPr/>
                        <a:lstStyle/>
                        <a:p>
                          <a:endParaRPr lang="en-US"/>
                        </a:p>
                      </a:txBody>
                      <a:tcPr marL="68580" marR="68580" marT="0" marB="0" anchor="ctr">
                        <a:blipFill rotWithShape="0">
                          <a:blip r:embed="rId3"/>
                          <a:stretch>
                            <a:fillRect l="-752" t="-623077" r="-666917" b="-15385"/>
                          </a:stretch>
                        </a:blipFill>
                      </a:tcPr>
                    </a:tc>
                    <a:tc gridSpan="2">
                      <a:txBody>
                        <a:bodyPr/>
                        <a:lstStyle/>
                        <a:p>
                          <a:pPr algn="l">
                            <a:lnSpc>
                              <a:spcPct val="150000"/>
                            </a:lnSpc>
                            <a:spcAft>
                              <a:spcPts val="1000"/>
                            </a:spcAft>
                          </a:pPr>
                          <a:r>
                            <a:rPr lang="es-EC" sz="1400" dirty="0">
                              <a:effectLst/>
                            </a:rPr>
                            <a:t>Aceleración máxima en roca esperada para el sismo de diseño, expresada como fracción de la aceleración de la gravedad g.</a:t>
                          </a:r>
                          <a:endParaRPr lang="en-US" sz="1600" dirty="0">
                            <a:effectLst/>
                            <a:latin typeface="Arial" charset="0"/>
                            <a:ea typeface="Gulim" charset="-127"/>
                            <a:cs typeface="Times New Roman" charset="0"/>
                          </a:endParaRPr>
                        </a:p>
                      </a:txBody>
                      <a:tcPr marL="68580" marR="68580" marT="0" marB="0" anchor="ctr"/>
                    </a:tc>
                    <a:tc hMerge="1">
                      <a:txBody>
                        <a:bodyPr/>
                        <a:lstStyle/>
                        <a:p>
                          <a:endParaRPr lang="en-US"/>
                        </a:p>
                      </a:txBody>
                      <a:tcPr/>
                    </a:tc>
                  </a:tr>
                </a:tbl>
              </a:graphicData>
            </a:graphic>
          </p:graphicFrame>
        </mc:Fallback>
      </mc:AlternateContent>
      <mc:AlternateContent xmlns:mc="http://schemas.openxmlformats.org/markup-compatibility/2006" xmlns:a14="http://schemas.microsoft.com/office/drawing/2010/main">
        <mc:Choice Requires="a14">
          <p:sp>
            <p:nvSpPr>
              <p:cNvPr id="15" name="Rectangle 14"/>
              <p:cNvSpPr/>
              <p:nvPr/>
            </p:nvSpPr>
            <p:spPr>
              <a:xfrm>
                <a:off x="710635" y="4473684"/>
                <a:ext cx="4325616" cy="1458926"/>
              </a:xfrm>
              <a:prstGeom prst="rect">
                <a:avLst/>
              </a:prstGeom>
            </p:spPr>
            <p:txBody>
              <a:bodyPr wrap="square">
                <a:spAutoFit/>
              </a:bodyPr>
              <a:lstStyle/>
              <a:p>
                <a:pPr algn="just">
                  <a:lnSpc>
                    <a:spcPct val="150000"/>
                  </a:lnSpc>
                  <a:spcBef>
                    <a:spcPts val="1200"/>
                  </a:spcBef>
                  <a:spcAft>
                    <a:spcPts val="1000"/>
                  </a:spcAft>
                </a:pPr>
                <a14:m>
                  <m:oMathPara xmlns:m="http://schemas.openxmlformats.org/officeDocument/2006/math">
                    <m:oMathParaPr>
                      <m:jc m:val="centerGroup"/>
                    </m:oMathParaPr>
                    <m:oMath xmlns:m="http://schemas.openxmlformats.org/officeDocument/2006/math">
                      <m:sSub>
                        <m:sSubPr>
                          <m:ctrlPr>
                            <a:rPr lang="en-US" sz="1600" b="1" i="1">
                              <a:latin typeface="Cambria Math" charset="0"/>
                              <a:ea typeface="Gulim" charset="-127"/>
                              <a:cs typeface="Arial" charset="0"/>
                            </a:rPr>
                          </m:ctrlPr>
                        </m:sSubPr>
                        <m:e>
                          <m:r>
                            <a:rPr lang="es-EC" sz="1600" b="1" i="1">
                              <a:effectLst/>
                              <a:latin typeface="Cambria Math" charset="0"/>
                              <a:ea typeface="Gulim" charset="-127"/>
                              <a:cs typeface="Arial" charset="0"/>
                            </a:rPr>
                            <m:t>𝑺</m:t>
                          </m:r>
                        </m:e>
                        <m:sub>
                          <m:r>
                            <a:rPr lang="es-EC" sz="1600" b="1" i="1">
                              <a:effectLst/>
                              <a:latin typeface="Cambria Math" charset="0"/>
                              <a:ea typeface="Gulim" charset="-127"/>
                              <a:cs typeface="Arial" charset="0"/>
                            </a:rPr>
                            <m:t>𝒂</m:t>
                          </m:r>
                        </m:sub>
                      </m:sSub>
                      <m:r>
                        <a:rPr lang="es-EC" sz="1600" b="1" i="1">
                          <a:effectLst/>
                          <a:latin typeface="Cambria Math" charset="0"/>
                          <a:ea typeface="Gulim" charset="-127"/>
                          <a:cs typeface="Arial" charset="0"/>
                        </a:rPr>
                        <m:t>=</m:t>
                      </m:r>
                      <m:r>
                        <a:rPr lang="es-EC" sz="1600" b="1" i="1">
                          <a:effectLst/>
                          <a:latin typeface="Cambria Math" charset="0"/>
                          <a:ea typeface="Gulim" charset="-127"/>
                          <a:cs typeface="Arial" charset="0"/>
                        </a:rPr>
                        <m:t>𝜼</m:t>
                      </m:r>
                      <m:r>
                        <a:rPr lang="es-EC" sz="1600" b="1" i="1">
                          <a:effectLst/>
                          <a:latin typeface="Cambria Math" charset="0"/>
                          <a:ea typeface="Gulim" charset="-127"/>
                          <a:cs typeface="Arial" charset="0"/>
                        </a:rPr>
                        <m:t>𝒁</m:t>
                      </m:r>
                      <m:sSub>
                        <m:sSubPr>
                          <m:ctrlPr>
                            <a:rPr lang="en-US" sz="1600" b="1" i="1">
                              <a:effectLst/>
                              <a:latin typeface="Cambria Math" charset="0"/>
                              <a:ea typeface="Gulim" charset="-127"/>
                              <a:cs typeface="Arial" charset="0"/>
                            </a:rPr>
                          </m:ctrlPr>
                        </m:sSubPr>
                        <m:e>
                          <m:r>
                            <a:rPr lang="es-EC" sz="1600" b="1" i="1">
                              <a:effectLst/>
                              <a:latin typeface="Cambria Math" charset="0"/>
                              <a:ea typeface="Gulim" charset="-127"/>
                              <a:cs typeface="Arial" charset="0"/>
                            </a:rPr>
                            <m:t>𝑭</m:t>
                          </m:r>
                        </m:e>
                        <m:sub>
                          <m:r>
                            <a:rPr lang="es-EC" sz="1600" b="1" i="1">
                              <a:effectLst/>
                              <a:latin typeface="Cambria Math" charset="0"/>
                              <a:ea typeface="Gulim" charset="-127"/>
                              <a:cs typeface="Arial" charset="0"/>
                            </a:rPr>
                            <m:t>𝒂</m:t>
                          </m:r>
                        </m:sub>
                      </m:sSub>
                      <m:r>
                        <a:rPr lang="es-EC" sz="1600" b="1" i="1">
                          <a:effectLst/>
                          <a:latin typeface="Cambria Math" charset="0"/>
                          <a:ea typeface="Gulim" charset="-127"/>
                          <a:cs typeface="Arial" charset="0"/>
                        </a:rPr>
                        <m:t>  </m:t>
                      </m:r>
                      <m:r>
                        <a:rPr lang="es-EC" sz="1600" i="1">
                          <a:effectLst/>
                          <a:latin typeface="Cambria Math" charset="0"/>
                          <a:ea typeface="Gulim" charset="-127"/>
                          <a:cs typeface="Arial" charset="0"/>
                        </a:rPr>
                        <m:t>        </m:t>
                      </m:r>
                      <m:r>
                        <a:rPr lang="es-EC" sz="1600" i="1">
                          <a:effectLst/>
                          <a:latin typeface="Cambria Math" charset="0"/>
                          <a:ea typeface="Gulim" charset="-127"/>
                          <a:cs typeface="Arial" charset="0"/>
                        </a:rPr>
                        <m:t>𝑝𝑎𝑟𝑎</m:t>
                      </m:r>
                      <m:r>
                        <a:rPr lang="es-EC" sz="1600" i="1">
                          <a:effectLst/>
                          <a:latin typeface="Cambria Math" charset="0"/>
                          <a:ea typeface="Gulim" charset="-127"/>
                          <a:cs typeface="Arial" charset="0"/>
                        </a:rPr>
                        <m:t> </m:t>
                      </m:r>
                      <m:r>
                        <a:rPr lang="es-EC" sz="1600" b="1" i="1">
                          <a:effectLst/>
                          <a:latin typeface="Cambria Math" charset="0"/>
                          <a:ea typeface="Gulim" charset="-127"/>
                          <a:cs typeface="Arial" charset="0"/>
                        </a:rPr>
                        <m:t>𝟎</m:t>
                      </m:r>
                      <m:r>
                        <a:rPr lang="es-EC" sz="1600" b="1" i="1">
                          <a:effectLst/>
                          <a:latin typeface="Cambria Math" charset="0"/>
                          <a:ea typeface="Gulim" charset="-127"/>
                          <a:cs typeface="Arial" charset="0"/>
                        </a:rPr>
                        <m:t>≤</m:t>
                      </m:r>
                      <m:r>
                        <a:rPr lang="es-EC" sz="1600" b="1" i="1">
                          <a:effectLst/>
                          <a:latin typeface="Cambria Math" charset="0"/>
                          <a:ea typeface="Gulim" charset="-127"/>
                          <a:cs typeface="Arial" charset="0"/>
                        </a:rPr>
                        <m:t>𝑻</m:t>
                      </m:r>
                      <m:r>
                        <a:rPr lang="es-EC" sz="1600" b="1" i="1">
                          <a:effectLst/>
                          <a:latin typeface="Cambria Math" charset="0"/>
                          <a:ea typeface="Gulim" charset="-127"/>
                          <a:cs typeface="Arial" charset="0"/>
                        </a:rPr>
                        <m:t>≤</m:t>
                      </m:r>
                      <m:sSub>
                        <m:sSubPr>
                          <m:ctrlPr>
                            <a:rPr lang="en-US" sz="1600" b="1" i="1">
                              <a:effectLst/>
                              <a:latin typeface="Cambria Math" charset="0"/>
                              <a:ea typeface="Gulim" charset="-127"/>
                              <a:cs typeface="Arial" charset="0"/>
                            </a:rPr>
                          </m:ctrlPr>
                        </m:sSubPr>
                        <m:e>
                          <m:r>
                            <a:rPr lang="es-EC" sz="1600" b="1" i="1">
                              <a:effectLst/>
                              <a:latin typeface="Cambria Math" charset="0"/>
                              <a:ea typeface="Gulim" charset="-127"/>
                              <a:cs typeface="Arial" charset="0"/>
                            </a:rPr>
                            <m:t>𝑻</m:t>
                          </m:r>
                        </m:e>
                        <m:sub>
                          <m:r>
                            <a:rPr lang="es-EC" sz="1600" b="1" i="1">
                              <a:effectLst/>
                              <a:latin typeface="Cambria Math" charset="0"/>
                              <a:ea typeface="Gulim" charset="-127"/>
                              <a:cs typeface="Arial" charset="0"/>
                            </a:rPr>
                            <m:t>𝑪</m:t>
                          </m:r>
                        </m:sub>
                      </m:sSub>
                    </m:oMath>
                  </m:oMathPara>
                </a14:m>
                <a:endParaRPr lang="en-US" sz="1600" dirty="0">
                  <a:effectLst/>
                  <a:latin typeface="Arial" charset="0"/>
                  <a:ea typeface="Gulim" charset="-127"/>
                  <a:cs typeface="Times New Roman" charset="0"/>
                </a:endParaRPr>
              </a:p>
              <a:p>
                <a:pPr algn="just">
                  <a:lnSpc>
                    <a:spcPct val="150000"/>
                  </a:lnSpc>
                  <a:spcBef>
                    <a:spcPts val="1200"/>
                  </a:spcBef>
                  <a:spcAft>
                    <a:spcPts val="1000"/>
                  </a:spcAft>
                </a:pPr>
                <a14:m>
                  <m:oMathPara xmlns:m="http://schemas.openxmlformats.org/officeDocument/2006/math">
                    <m:oMathParaPr>
                      <m:jc m:val="centerGroup"/>
                    </m:oMathParaPr>
                    <m:oMath xmlns:m="http://schemas.openxmlformats.org/officeDocument/2006/math">
                      <m:sSub>
                        <m:sSubPr>
                          <m:ctrlPr>
                            <a:rPr lang="en-US" sz="1600" b="1" i="1">
                              <a:effectLst/>
                              <a:latin typeface="Cambria Math" charset="0"/>
                              <a:ea typeface="Gulim" charset="-127"/>
                              <a:cs typeface="Arial" charset="0"/>
                            </a:rPr>
                          </m:ctrlPr>
                        </m:sSubPr>
                        <m:e>
                          <m:r>
                            <a:rPr lang="es-EC" sz="1600" b="1" i="1">
                              <a:effectLst/>
                              <a:latin typeface="Cambria Math" charset="0"/>
                              <a:ea typeface="Gulim" charset="-127"/>
                              <a:cs typeface="Arial" charset="0"/>
                            </a:rPr>
                            <m:t>𝑺</m:t>
                          </m:r>
                        </m:e>
                        <m:sub>
                          <m:r>
                            <a:rPr lang="es-EC" sz="1600" b="1" i="1">
                              <a:effectLst/>
                              <a:latin typeface="Cambria Math" charset="0"/>
                              <a:ea typeface="Gulim" charset="-127"/>
                              <a:cs typeface="Arial" charset="0"/>
                            </a:rPr>
                            <m:t>𝒂</m:t>
                          </m:r>
                        </m:sub>
                      </m:sSub>
                      <m:r>
                        <a:rPr lang="es-EC" sz="1600" b="1" i="1">
                          <a:effectLst/>
                          <a:latin typeface="Cambria Math" charset="0"/>
                          <a:ea typeface="Gulim" charset="-127"/>
                          <a:cs typeface="Arial" charset="0"/>
                        </a:rPr>
                        <m:t>=</m:t>
                      </m:r>
                      <m:r>
                        <a:rPr lang="es-EC" sz="1600" b="1" i="1">
                          <a:effectLst/>
                          <a:latin typeface="Cambria Math" charset="0"/>
                          <a:ea typeface="Gulim" charset="-127"/>
                          <a:cs typeface="Arial" charset="0"/>
                        </a:rPr>
                        <m:t>𝜼</m:t>
                      </m:r>
                      <m:r>
                        <a:rPr lang="es-EC" sz="1600" b="1" i="1">
                          <a:effectLst/>
                          <a:latin typeface="Cambria Math" charset="0"/>
                          <a:ea typeface="Gulim" charset="-127"/>
                          <a:cs typeface="Arial" charset="0"/>
                        </a:rPr>
                        <m:t>𝒁</m:t>
                      </m:r>
                      <m:sSub>
                        <m:sSubPr>
                          <m:ctrlPr>
                            <a:rPr lang="en-US" sz="1600" b="1" i="1">
                              <a:effectLst/>
                              <a:latin typeface="Cambria Math" charset="0"/>
                              <a:ea typeface="Gulim" charset="-127"/>
                              <a:cs typeface="Arial" charset="0"/>
                            </a:rPr>
                          </m:ctrlPr>
                        </m:sSubPr>
                        <m:e>
                          <m:r>
                            <a:rPr lang="es-EC" sz="1600" b="1" i="1">
                              <a:effectLst/>
                              <a:latin typeface="Cambria Math" charset="0"/>
                              <a:ea typeface="Gulim" charset="-127"/>
                              <a:cs typeface="Arial" charset="0"/>
                            </a:rPr>
                            <m:t>𝑭</m:t>
                          </m:r>
                        </m:e>
                        <m:sub>
                          <m:r>
                            <a:rPr lang="es-EC" sz="1600" b="1" i="1">
                              <a:effectLst/>
                              <a:latin typeface="Cambria Math" charset="0"/>
                              <a:ea typeface="Gulim" charset="-127"/>
                              <a:cs typeface="Arial" charset="0"/>
                            </a:rPr>
                            <m:t>𝒂</m:t>
                          </m:r>
                        </m:sub>
                      </m:sSub>
                      <m:sSup>
                        <m:sSupPr>
                          <m:ctrlPr>
                            <a:rPr lang="en-US" sz="1600" b="1" i="1">
                              <a:effectLst/>
                              <a:latin typeface="Cambria Math" charset="0"/>
                              <a:ea typeface="Gulim" charset="-127"/>
                              <a:cs typeface="Arial" charset="0"/>
                            </a:rPr>
                          </m:ctrlPr>
                        </m:sSupPr>
                        <m:e>
                          <m:d>
                            <m:dPr>
                              <m:ctrlPr>
                                <a:rPr lang="en-US" sz="1600" b="1" i="1">
                                  <a:effectLst/>
                                  <a:latin typeface="Cambria Math" charset="0"/>
                                  <a:ea typeface="Gulim" charset="-127"/>
                                  <a:cs typeface="Arial" charset="0"/>
                                </a:rPr>
                              </m:ctrlPr>
                            </m:dPr>
                            <m:e>
                              <m:f>
                                <m:fPr>
                                  <m:ctrlPr>
                                    <a:rPr lang="en-US" sz="1600" b="1" i="1">
                                      <a:effectLst/>
                                      <a:latin typeface="Cambria Math" charset="0"/>
                                      <a:ea typeface="Gulim" charset="-127"/>
                                      <a:cs typeface="Arial" charset="0"/>
                                    </a:rPr>
                                  </m:ctrlPr>
                                </m:fPr>
                                <m:num>
                                  <m:sSub>
                                    <m:sSubPr>
                                      <m:ctrlPr>
                                        <a:rPr lang="en-US" sz="1600" b="1" i="1">
                                          <a:effectLst/>
                                          <a:latin typeface="Cambria Math" charset="0"/>
                                          <a:ea typeface="Gulim" charset="-127"/>
                                          <a:cs typeface="Arial" charset="0"/>
                                        </a:rPr>
                                      </m:ctrlPr>
                                    </m:sSubPr>
                                    <m:e>
                                      <m:r>
                                        <a:rPr lang="es-EC" sz="1600" b="1" i="1">
                                          <a:effectLst/>
                                          <a:latin typeface="Cambria Math" charset="0"/>
                                          <a:ea typeface="Gulim" charset="-127"/>
                                          <a:cs typeface="Arial" charset="0"/>
                                        </a:rPr>
                                        <m:t>𝑻</m:t>
                                      </m:r>
                                    </m:e>
                                    <m:sub>
                                      <m:r>
                                        <a:rPr lang="es-EC" sz="1600" b="1" i="1">
                                          <a:effectLst/>
                                          <a:latin typeface="Cambria Math" charset="0"/>
                                          <a:ea typeface="Gulim" charset="-127"/>
                                          <a:cs typeface="Arial" charset="0"/>
                                        </a:rPr>
                                        <m:t>𝑪</m:t>
                                      </m:r>
                                    </m:sub>
                                  </m:sSub>
                                </m:num>
                                <m:den>
                                  <m:r>
                                    <a:rPr lang="es-EC" sz="1600" b="1" i="1">
                                      <a:effectLst/>
                                      <a:latin typeface="Cambria Math" charset="0"/>
                                      <a:ea typeface="Gulim" charset="-127"/>
                                      <a:cs typeface="Arial" charset="0"/>
                                    </a:rPr>
                                    <m:t>𝑻</m:t>
                                  </m:r>
                                </m:den>
                              </m:f>
                            </m:e>
                          </m:d>
                        </m:e>
                        <m:sup>
                          <m:r>
                            <a:rPr lang="es-EC" sz="1600" b="1" i="1">
                              <a:effectLst/>
                              <a:latin typeface="Cambria Math" charset="0"/>
                              <a:ea typeface="Gulim" charset="-127"/>
                              <a:cs typeface="Arial" charset="0"/>
                            </a:rPr>
                            <m:t>𝒓</m:t>
                          </m:r>
                        </m:sup>
                      </m:sSup>
                      <m:r>
                        <a:rPr lang="es-EC" sz="1600" i="1">
                          <a:effectLst/>
                          <a:latin typeface="Cambria Math" charset="0"/>
                          <a:ea typeface="Gulim" charset="-127"/>
                          <a:cs typeface="Arial" charset="0"/>
                        </a:rPr>
                        <m:t>          </m:t>
                      </m:r>
                      <m:r>
                        <a:rPr lang="es-EC" sz="1600" i="1">
                          <a:effectLst/>
                          <a:latin typeface="Cambria Math" charset="0"/>
                          <a:ea typeface="Gulim" charset="-127"/>
                          <a:cs typeface="Arial" charset="0"/>
                        </a:rPr>
                        <m:t>𝑝𝑎𝑟𝑎</m:t>
                      </m:r>
                      <m:r>
                        <a:rPr lang="es-EC" sz="1600" b="1" i="1">
                          <a:effectLst/>
                          <a:latin typeface="Cambria Math" charset="0"/>
                          <a:ea typeface="Gulim" charset="-127"/>
                          <a:cs typeface="Arial" charset="0"/>
                        </a:rPr>
                        <m:t> </m:t>
                      </m:r>
                      <m:r>
                        <a:rPr lang="es-EC" sz="1600" b="1" i="1">
                          <a:effectLst/>
                          <a:latin typeface="Cambria Math" charset="0"/>
                          <a:ea typeface="Gulim" charset="-127"/>
                          <a:cs typeface="Arial" charset="0"/>
                        </a:rPr>
                        <m:t>𝑻</m:t>
                      </m:r>
                      <m:r>
                        <a:rPr lang="es-EC" sz="1600" b="1" i="1">
                          <a:effectLst/>
                          <a:latin typeface="Cambria Math" charset="0"/>
                          <a:ea typeface="Gulim" charset="-127"/>
                          <a:cs typeface="Arial" charset="0"/>
                        </a:rPr>
                        <m:t>&gt;</m:t>
                      </m:r>
                      <m:sSub>
                        <m:sSubPr>
                          <m:ctrlPr>
                            <a:rPr lang="en-US" sz="1600" b="1" i="1">
                              <a:effectLst/>
                              <a:latin typeface="Cambria Math" charset="0"/>
                              <a:ea typeface="Gulim" charset="-127"/>
                              <a:cs typeface="Arial" charset="0"/>
                            </a:rPr>
                          </m:ctrlPr>
                        </m:sSubPr>
                        <m:e>
                          <m:r>
                            <a:rPr lang="es-EC" sz="1600" b="1" i="1">
                              <a:effectLst/>
                              <a:latin typeface="Cambria Math" charset="0"/>
                              <a:ea typeface="Gulim" charset="-127"/>
                              <a:cs typeface="Arial" charset="0"/>
                            </a:rPr>
                            <m:t>𝑻</m:t>
                          </m:r>
                        </m:e>
                        <m:sub>
                          <m:r>
                            <a:rPr lang="es-EC" sz="1600" b="1" i="1">
                              <a:effectLst/>
                              <a:latin typeface="Cambria Math" charset="0"/>
                              <a:ea typeface="Gulim" charset="-127"/>
                              <a:cs typeface="Arial" charset="0"/>
                            </a:rPr>
                            <m:t>𝑪</m:t>
                          </m:r>
                        </m:sub>
                      </m:sSub>
                    </m:oMath>
                  </m:oMathPara>
                </a14:m>
                <a:endParaRPr lang="en-US" sz="1600" dirty="0">
                  <a:effectLst/>
                  <a:latin typeface="Arial" charset="0"/>
                  <a:ea typeface="Gulim" charset="-127"/>
                  <a:cs typeface="Times New Roman"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710635" y="4473684"/>
                <a:ext cx="4325616" cy="1458926"/>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87754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741" y="1252025"/>
            <a:ext cx="10515600" cy="846630"/>
          </a:xfrm>
        </p:spPr>
        <p:txBody>
          <a:bodyPr/>
          <a:lstStyle/>
          <a:p>
            <a:r>
              <a:rPr lang="es-EC" dirty="0" smtClean="0"/>
              <a:t>Amplificación </a:t>
            </a:r>
            <a:r>
              <a:rPr lang="es-EC" dirty="0"/>
              <a:t>E</a:t>
            </a:r>
            <a:r>
              <a:rPr lang="es-EC" dirty="0" smtClean="0"/>
              <a:t>spectral</a:t>
            </a:r>
            <a:endParaRPr lang="en-US" dirty="0"/>
          </a:p>
        </p:txBody>
      </p:sp>
      <mc:AlternateContent xmlns:mc="http://schemas.openxmlformats.org/markup-compatibility/2006" xmlns:a14="http://schemas.microsoft.com/office/drawing/2010/main">
        <mc:Choice Requires="a14">
          <p:sp>
            <p:nvSpPr>
              <p:cNvPr id="3" name="Rectangle 2"/>
              <p:cNvSpPr/>
              <p:nvPr/>
            </p:nvSpPr>
            <p:spPr>
              <a:xfrm>
                <a:off x="2865118" y="2790214"/>
                <a:ext cx="7319889" cy="1903085"/>
              </a:xfrm>
              <a:prstGeom prst="rect">
                <a:avLst/>
              </a:prstGeom>
            </p:spPr>
            <p:txBody>
              <a:bodyPr wrap="square">
                <a:spAutoFit/>
              </a:bodyPr>
              <a:lstStyle/>
              <a:p>
                <a:pPr algn="just">
                  <a:lnSpc>
                    <a:spcPct val="150000"/>
                  </a:lnSpc>
                  <a:spcBef>
                    <a:spcPts val="1200"/>
                  </a:spcBef>
                  <a:spcAft>
                    <a:spcPts val="1000"/>
                  </a:spcAft>
                </a:pPr>
                <a14:m>
                  <m:oMath xmlns:m="http://schemas.openxmlformats.org/officeDocument/2006/math">
                    <m:r>
                      <a:rPr lang="es-EC" b="1" i="1">
                        <a:latin typeface="Cambria Math" charset="0"/>
                        <a:ea typeface="Gulim" charset="-127"/>
                        <a:cs typeface="Arial" charset="0"/>
                      </a:rPr>
                      <m:t>𝜼</m:t>
                    </m:r>
                    <m:r>
                      <a:rPr lang="es-EC" b="1" i="1">
                        <a:latin typeface="Cambria Math" charset="0"/>
                        <a:ea typeface="Gulim" charset="-127"/>
                        <a:cs typeface="Arial" charset="0"/>
                      </a:rPr>
                      <m:t>= </m:t>
                    </m:r>
                    <m:r>
                      <a:rPr lang="es-EC" b="1" i="1">
                        <a:latin typeface="Cambria Math" charset="0"/>
                        <a:ea typeface="Gulim" charset="-127"/>
                        <a:cs typeface="Arial" charset="0"/>
                      </a:rPr>
                      <m:t>𝟏</m:t>
                    </m:r>
                    <m:r>
                      <a:rPr lang="es-EC" b="1" i="1">
                        <a:latin typeface="Cambria Math" charset="0"/>
                        <a:ea typeface="Gulim" charset="-127"/>
                        <a:cs typeface="Arial" charset="0"/>
                      </a:rPr>
                      <m:t>.</m:t>
                    </m:r>
                    <m:r>
                      <a:rPr lang="es-EC" b="1" i="1">
                        <a:latin typeface="Cambria Math" charset="0"/>
                        <a:ea typeface="Gulim" charset="-127"/>
                        <a:cs typeface="Arial" charset="0"/>
                      </a:rPr>
                      <m:t>𝟖𝟎</m:t>
                    </m:r>
                  </m:oMath>
                </a14:m>
                <a:r>
                  <a:rPr lang="es-EC" dirty="0" smtClean="0">
                    <a:effectLst/>
                    <a:latin typeface="Arial" charset="0"/>
                    <a:ea typeface="Gulim" charset="-127"/>
                    <a:cs typeface="Arial" charset="0"/>
                  </a:rPr>
                  <a:t>      </a:t>
                </a:r>
                <a:r>
                  <a:rPr lang="es-EC" dirty="0">
                    <a:effectLst/>
                    <a:latin typeface="Arial" charset="0"/>
                    <a:ea typeface="Gulim" charset="-127"/>
                    <a:cs typeface="Arial" charset="0"/>
                  </a:rPr>
                  <a:t>Provincias de la Costa (excepto Esmeraldas).</a:t>
                </a:r>
                <a:endParaRPr lang="en-US" dirty="0">
                  <a:effectLst/>
                  <a:latin typeface="Arial" charset="0"/>
                  <a:ea typeface="Gulim" charset="-127"/>
                  <a:cs typeface="Times New Roman" charset="0"/>
                </a:endParaRPr>
              </a:p>
              <a:p>
                <a:pPr algn="just">
                  <a:lnSpc>
                    <a:spcPct val="150000"/>
                  </a:lnSpc>
                  <a:spcBef>
                    <a:spcPts val="1200"/>
                  </a:spcBef>
                  <a:spcAft>
                    <a:spcPts val="1000"/>
                  </a:spcAft>
                </a:pPr>
                <a14:m>
                  <m:oMath xmlns:m="http://schemas.openxmlformats.org/officeDocument/2006/math">
                    <m:r>
                      <a:rPr lang="es-EC" b="1" i="1">
                        <a:effectLst/>
                        <a:latin typeface="Cambria Math" charset="0"/>
                        <a:ea typeface="Gulim" charset="-127"/>
                        <a:cs typeface="Arial" charset="0"/>
                      </a:rPr>
                      <m:t>𝜼</m:t>
                    </m:r>
                    <m:r>
                      <a:rPr lang="es-EC" b="1" i="1">
                        <a:effectLst/>
                        <a:latin typeface="Cambria Math" charset="0"/>
                        <a:ea typeface="Gulim" charset="-127"/>
                        <a:cs typeface="Arial" charset="0"/>
                      </a:rPr>
                      <m:t>= </m:t>
                    </m:r>
                    <m:r>
                      <a:rPr lang="es-EC" b="1" i="1">
                        <a:effectLst/>
                        <a:latin typeface="Cambria Math" charset="0"/>
                        <a:ea typeface="Gulim" charset="-127"/>
                        <a:cs typeface="Arial" charset="0"/>
                      </a:rPr>
                      <m:t>𝟐</m:t>
                    </m:r>
                    <m:r>
                      <a:rPr lang="es-EC" b="1" i="1">
                        <a:effectLst/>
                        <a:latin typeface="Cambria Math" charset="0"/>
                        <a:ea typeface="Gulim" charset="-127"/>
                        <a:cs typeface="Arial" charset="0"/>
                      </a:rPr>
                      <m:t>.</m:t>
                    </m:r>
                    <m:r>
                      <a:rPr lang="es-EC" b="1" i="1">
                        <a:effectLst/>
                        <a:latin typeface="Cambria Math" charset="0"/>
                        <a:ea typeface="Gulim" charset="-127"/>
                        <a:cs typeface="Arial" charset="0"/>
                      </a:rPr>
                      <m:t>𝟒𝟖</m:t>
                    </m:r>
                  </m:oMath>
                </a14:m>
                <a:r>
                  <a:rPr lang="es-EC" dirty="0">
                    <a:effectLst/>
                    <a:latin typeface="Arial" charset="0"/>
                    <a:ea typeface="Gulim" charset="-127"/>
                    <a:cs typeface="Arial" charset="0"/>
                  </a:rPr>
                  <a:t> </a:t>
                </a:r>
                <a:r>
                  <a:rPr lang="es-EC" dirty="0" smtClean="0">
                    <a:effectLst/>
                    <a:latin typeface="Arial" charset="0"/>
                    <a:ea typeface="Gulim" charset="-127"/>
                    <a:cs typeface="Arial" charset="0"/>
                  </a:rPr>
                  <a:t>     Provincias </a:t>
                </a:r>
                <a:r>
                  <a:rPr lang="es-EC" dirty="0">
                    <a:effectLst/>
                    <a:latin typeface="Arial" charset="0"/>
                    <a:ea typeface="Gulim" charset="-127"/>
                    <a:cs typeface="Arial" charset="0"/>
                  </a:rPr>
                  <a:t>de la Sierra, Esmeraldas y Galápagos.</a:t>
                </a:r>
                <a:endParaRPr lang="en-US" dirty="0">
                  <a:effectLst/>
                  <a:latin typeface="Arial" charset="0"/>
                  <a:ea typeface="Gulim" charset="-127"/>
                  <a:cs typeface="Times New Roman" charset="0"/>
                </a:endParaRPr>
              </a:p>
              <a:p>
                <a:pPr algn="just">
                  <a:lnSpc>
                    <a:spcPct val="150000"/>
                  </a:lnSpc>
                  <a:spcBef>
                    <a:spcPts val="1200"/>
                  </a:spcBef>
                  <a:spcAft>
                    <a:spcPts val="1000"/>
                  </a:spcAft>
                </a:pPr>
                <a14:m>
                  <m:oMath xmlns:m="http://schemas.openxmlformats.org/officeDocument/2006/math">
                    <m:r>
                      <a:rPr lang="es-EC" b="1" i="1">
                        <a:effectLst/>
                        <a:latin typeface="Cambria Math" charset="0"/>
                        <a:ea typeface="Gulim" charset="-127"/>
                        <a:cs typeface="Arial" charset="0"/>
                      </a:rPr>
                      <m:t>𝜼</m:t>
                    </m:r>
                    <m:r>
                      <a:rPr lang="es-EC" b="1" i="1">
                        <a:effectLst/>
                        <a:latin typeface="Cambria Math" charset="0"/>
                        <a:ea typeface="Gulim" charset="-127"/>
                        <a:cs typeface="Arial" charset="0"/>
                      </a:rPr>
                      <m:t>= </m:t>
                    </m:r>
                    <m:r>
                      <a:rPr lang="es-EC" b="1" i="1">
                        <a:effectLst/>
                        <a:latin typeface="Cambria Math" charset="0"/>
                        <a:ea typeface="Gulim" charset="-127"/>
                        <a:cs typeface="Arial" charset="0"/>
                      </a:rPr>
                      <m:t>𝟐</m:t>
                    </m:r>
                    <m:r>
                      <a:rPr lang="es-EC" b="1" i="1">
                        <a:effectLst/>
                        <a:latin typeface="Cambria Math" charset="0"/>
                        <a:ea typeface="Gulim" charset="-127"/>
                        <a:cs typeface="Arial" charset="0"/>
                      </a:rPr>
                      <m:t>.</m:t>
                    </m:r>
                    <m:r>
                      <a:rPr lang="es-EC" b="1" i="1">
                        <a:effectLst/>
                        <a:latin typeface="Cambria Math" charset="0"/>
                        <a:ea typeface="Gulim" charset="-127"/>
                        <a:cs typeface="Arial" charset="0"/>
                      </a:rPr>
                      <m:t>𝟔𝟎</m:t>
                    </m:r>
                  </m:oMath>
                </a14:m>
                <a:r>
                  <a:rPr lang="es-EC" dirty="0">
                    <a:effectLst/>
                    <a:latin typeface="Arial" charset="0"/>
                    <a:ea typeface="Gulim" charset="-127"/>
                    <a:cs typeface="Arial" charset="0"/>
                  </a:rPr>
                  <a:t> </a:t>
                </a:r>
                <a:r>
                  <a:rPr lang="es-EC" dirty="0" smtClean="0">
                    <a:effectLst/>
                    <a:latin typeface="Arial" charset="0"/>
                    <a:ea typeface="Gulim" charset="-127"/>
                    <a:cs typeface="Arial" charset="0"/>
                  </a:rPr>
                  <a:t>     Provincias </a:t>
                </a:r>
                <a:r>
                  <a:rPr lang="es-EC" dirty="0">
                    <a:effectLst/>
                    <a:latin typeface="Arial" charset="0"/>
                    <a:ea typeface="Gulim" charset="-127"/>
                    <a:cs typeface="Arial" charset="0"/>
                  </a:rPr>
                  <a:t>del Oriente.</a:t>
                </a:r>
                <a:endParaRPr lang="en-US" dirty="0">
                  <a:effectLst/>
                  <a:latin typeface="Arial" charset="0"/>
                  <a:ea typeface="Gulim" charset="-127"/>
                  <a:cs typeface="Times New Roman"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865118" y="2790214"/>
                <a:ext cx="7319889" cy="1903085"/>
              </a:xfrm>
              <a:prstGeom prst="rect">
                <a:avLst/>
              </a:prstGeom>
              <a:blipFill rotWithShape="0">
                <a:blip r:embed="rId2"/>
                <a:stretch>
                  <a:fillRect t="-13782" b="-20513"/>
                </a:stretch>
              </a:blipFill>
            </p:spPr>
            <p:txBody>
              <a:bodyPr/>
              <a:lstStyle/>
              <a:p>
                <a:r>
                  <a:rPr lang="en-US">
                    <a:noFill/>
                  </a:rPr>
                  <a:t> </a:t>
                </a:r>
              </a:p>
            </p:txBody>
          </p:sp>
        </mc:Fallback>
      </mc:AlternateContent>
      <p:sp>
        <p:nvSpPr>
          <p:cNvPr id="4" name="Oval 3"/>
          <p:cNvSpPr/>
          <p:nvPr/>
        </p:nvSpPr>
        <p:spPr>
          <a:xfrm>
            <a:off x="2865118" y="2790214"/>
            <a:ext cx="1146096" cy="559854"/>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31</a:t>
            </a:r>
            <a:endParaRPr lang="es-ES" sz="2400" dirty="0">
              <a:ln>
                <a:solidFill>
                  <a:schemeClr val="tx1"/>
                </a:solidFill>
              </a:ln>
            </a:endParaRPr>
          </a:p>
        </p:txBody>
      </p:sp>
    </p:spTree>
    <p:extLst>
      <p:ext uri="{BB962C8B-B14F-4D97-AF65-F5344CB8AC3E}">
        <p14:creationId xmlns:p14="http://schemas.microsoft.com/office/powerpoint/2010/main" val="1309096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11" name="Content Placeholder 10"/>
              <p:cNvGraphicFramePr>
                <a:graphicFrameLocks noGrp="1"/>
              </p:cNvGraphicFramePr>
              <p:nvPr>
                <p:ph idx="1"/>
                <p:extLst>
                  <p:ext uri="{D42A27DB-BD31-4B8C-83A1-F6EECF244321}">
                    <p14:modId xmlns:p14="http://schemas.microsoft.com/office/powerpoint/2010/main" val="551522602"/>
                  </p:ext>
                </p:extLst>
              </p:nvPr>
            </p:nvGraphicFramePr>
            <p:xfrm>
              <a:off x="346222" y="993425"/>
              <a:ext cx="6786098" cy="4907809"/>
            </p:xfrm>
            <a:graphic>
              <a:graphicData uri="http://schemas.openxmlformats.org/drawingml/2006/table">
                <a:tbl>
                  <a:tblPr firstRow="1" firstCol="1" bandRow="1"/>
                  <a:tblGrid>
                    <a:gridCol w="531332"/>
                    <a:gridCol w="6254766"/>
                  </a:tblGrid>
                  <a:tr h="1033327">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n-US" sz="1400" b="1" i="1">
                                        <a:solidFill>
                                          <a:srgbClr val="000000"/>
                                        </a:solidFill>
                                        <a:effectLst/>
                                        <a:latin typeface="Cambria Math" charset="0"/>
                                        <a:ea typeface="Gulim" charset="-127"/>
                                        <a:cs typeface="Arial" charset="0"/>
                                      </a:rPr>
                                    </m:ctrlPr>
                                  </m:sSubPr>
                                  <m:e>
                                    <m:r>
                                      <a:rPr lang="es-EC" sz="1400" b="1" i="1">
                                        <a:solidFill>
                                          <a:srgbClr val="000000"/>
                                        </a:solidFill>
                                        <a:effectLst/>
                                        <a:latin typeface="Cambria Math" charset="0"/>
                                        <a:ea typeface="Gulim" charset="-127"/>
                                        <a:cs typeface="Arial" charset="0"/>
                                      </a:rPr>
                                      <m:t>𝑭</m:t>
                                    </m:r>
                                  </m:e>
                                  <m:sub>
                                    <m:r>
                                      <a:rPr lang="es-EC" sz="1400" b="1" i="1">
                                        <a:solidFill>
                                          <a:srgbClr val="000000"/>
                                        </a:solidFill>
                                        <a:effectLst/>
                                        <a:latin typeface="Cambria Math" charset="0"/>
                                        <a:ea typeface="Gulim" charset="-127"/>
                                        <a:cs typeface="Arial" charset="0"/>
                                      </a:rPr>
                                      <m:t>𝒂</m:t>
                                    </m:r>
                                  </m:sub>
                                </m:sSub>
                              </m:oMath>
                            </m:oMathPara>
                          </a14:m>
                          <a:endParaRPr lang="en-US" sz="1400" dirty="0">
                            <a:effectLst/>
                            <a:latin typeface="Arial" charset="0"/>
                            <a:ea typeface="Gulim" charset="-127"/>
                            <a:cs typeface="Times New Roman" charset="0"/>
                          </a:endParaRPr>
                        </a:p>
                      </a:txBody>
                      <a:tcPr marL="40253" marR="40253" marT="0" marB="0" anchor="ctr">
                        <a:lnL>
                          <a:noFill/>
                        </a:lnL>
                        <a:lnR>
                          <a:noFill/>
                        </a:lnR>
                        <a:lnT>
                          <a:noFill/>
                        </a:lnT>
                        <a:lnB>
                          <a:noFill/>
                        </a:lnB>
                        <a:solidFill>
                          <a:srgbClr val="FFFFFF"/>
                        </a:solidFill>
                      </a:tcPr>
                    </a:tc>
                    <a:tc>
                      <a:txBody>
                        <a:bodyPr/>
                        <a:lstStyle/>
                        <a:p>
                          <a:pPr algn="just">
                            <a:lnSpc>
                              <a:spcPct val="150000"/>
                            </a:lnSpc>
                            <a:spcAft>
                              <a:spcPts val="1000"/>
                            </a:spcAft>
                          </a:pPr>
                          <a:r>
                            <a:rPr lang="es-EC" sz="1400" dirty="0">
                              <a:solidFill>
                                <a:srgbClr val="000000"/>
                              </a:solidFill>
                              <a:effectLst/>
                              <a:latin typeface="Arial" charset="0"/>
                              <a:ea typeface="Gulim" charset="-127"/>
                              <a:cs typeface="Arial" charset="0"/>
                            </a:rPr>
                            <a:t>Coeficiente de amplificación de suelo en la zona de período corto. Amplifica las ordenadas del espectro elástico de respuesta de aceleraciones para diseño en roca, considerando los efectos de sitio</a:t>
                          </a:r>
                          <a:endParaRPr lang="en-US" sz="1400" dirty="0">
                            <a:effectLst/>
                            <a:latin typeface="Arial" charset="0"/>
                            <a:ea typeface="Gulim" charset="-127"/>
                            <a:cs typeface="Times New Roman" charset="0"/>
                          </a:endParaRPr>
                        </a:p>
                      </a:txBody>
                      <a:tcPr marL="40253" marR="40253" marT="0" marB="0" anchor="ctr">
                        <a:lnL>
                          <a:noFill/>
                        </a:lnL>
                        <a:lnR>
                          <a:noFill/>
                        </a:lnR>
                        <a:lnT>
                          <a:noFill/>
                        </a:lnT>
                        <a:lnB>
                          <a:noFill/>
                        </a:lnB>
                        <a:solidFill>
                          <a:srgbClr val="FFFFFF"/>
                        </a:solidFill>
                      </a:tcPr>
                    </a:tc>
                  </a:tr>
                  <a:tr h="810476">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n-US" sz="1400" b="1" i="1">
                                        <a:solidFill>
                                          <a:srgbClr val="000000"/>
                                        </a:solidFill>
                                        <a:effectLst/>
                                        <a:latin typeface="Cambria Math" charset="0"/>
                                        <a:ea typeface="Gulim" charset="-127"/>
                                        <a:cs typeface="Arial" charset="0"/>
                                      </a:rPr>
                                    </m:ctrlPr>
                                  </m:sSubPr>
                                  <m:e>
                                    <m:r>
                                      <a:rPr lang="es-EC" sz="1400" b="1" i="1">
                                        <a:solidFill>
                                          <a:srgbClr val="000000"/>
                                        </a:solidFill>
                                        <a:effectLst/>
                                        <a:latin typeface="Cambria Math" charset="0"/>
                                        <a:ea typeface="Gulim" charset="-127"/>
                                        <a:cs typeface="Arial" charset="0"/>
                                      </a:rPr>
                                      <m:t>𝑭</m:t>
                                    </m:r>
                                  </m:e>
                                  <m:sub>
                                    <m:r>
                                      <a:rPr lang="es-EC" sz="1400" b="1" i="1">
                                        <a:solidFill>
                                          <a:srgbClr val="000000"/>
                                        </a:solidFill>
                                        <a:effectLst/>
                                        <a:latin typeface="Cambria Math" charset="0"/>
                                        <a:ea typeface="Gulim" charset="-127"/>
                                        <a:cs typeface="Arial" charset="0"/>
                                      </a:rPr>
                                      <m:t>𝒅</m:t>
                                    </m:r>
                                  </m:sub>
                                </m:sSub>
                              </m:oMath>
                            </m:oMathPara>
                          </a14:m>
                          <a:endParaRPr lang="en-US" sz="1400" dirty="0">
                            <a:effectLst/>
                            <a:latin typeface="Arial" charset="0"/>
                            <a:ea typeface="Gulim" charset="-127"/>
                            <a:cs typeface="Times New Roman" charset="0"/>
                          </a:endParaRPr>
                        </a:p>
                      </a:txBody>
                      <a:tcPr marL="40253" marR="40253" marT="0" marB="0" anchor="ctr">
                        <a:lnL>
                          <a:noFill/>
                        </a:lnL>
                        <a:lnR>
                          <a:noFill/>
                        </a:lnR>
                        <a:lnT>
                          <a:noFill/>
                        </a:lnT>
                        <a:lnB>
                          <a:noFill/>
                        </a:lnB>
                        <a:solidFill>
                          <a:srgbClr val="FFFFFF"/>
                        </a:solidFill>
                      </a:tcPr>
                    </a:tc>
                    <a:tc>
                      <a:txBody>
                        <a:bodyPr/>
                        <a:lstStyle/>
                        <a:p>
                          <a:pPr algn="just">
                            <a:lnSpc>
                              <a:spcPct val="150000"/>
                            </a:lnSpc>
                            <a:spcAft>
                              <a:spcPts val="1000"/>
                            </a:spcAft>
                          </a:pPr>
                          <a:r>
                            <a:rPr lang="es-EC" sz="1400" dirty="0">
                              <a:solidFill>
                                <a:srgbClr val="000000"/>
                              </a:solidFill>
                              <a:effectLst/>
                              <a:latin typeface="Arial" charset="0"/>
                              <a:ea typeface="Gulim" charset="-127"/>
                              <a:cs typeface="Arial" charset="0"/>
                            </a:rPr>
                            <a:t>Coeficiente de amplificación de suelo. Amplifica las ordenadas del espectro elástico de respuesta de desplazamientos para diseño en roca, considerando los efectos de sitio.</a:t>
                          </a:r>
                          <a:endParaRPr lang="en-US" sz="1400" dirty="0">
                            <a:effectLst/>
                            <a:latin typeface="Arial" charset="0"/>
                            <a:ea typeface="Gulim" charset="-127"/>
                            <a:cs typeface="Times New Roman" charset="0"/>
                          </a:endParaRPr>
                        </a:p>
                      </a:txBody>
                      <a:tcPr marL="40253" marR="40253" marT="0" marB="0" anchor="ctr">
                        <a:lnL>
                          <a:noFill/>
                        </a:lnL>
                        <a:lnR>
                          <a:noFill/>
                        </a:lnR>
                        <a:lnT>
                          <a:noFill/>
                        </a:lnT>
                        <a:lnB>
                          <a:noFill/>
                        </a:lnB>
                        <a:solidFill>
                          <a:srgbClr val="FFFFFF"/>
                        </a:solidFill>
                      </a:tcPr>
                    </a:tc>
                  </a:tr>
                  <a:tr h="1392571">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n-US" sz="1400" b="1" i="1">
                                        <a:solidFill>
                                          <a:srgbClr val="000000"/>
                                        </a:solidFill>
                                        <a:effectLst/>
                                        <a:latin typeface="Cambria Math" charset="0"/>
                                        <a:ea typeface="Gulim" charset="-127"/>
                                        <a:cs typeface="Arial" charset="0"/>
                                      </a:rPr>
                                    </m:ctrlPr>
                                  </m:sSubPr>
                                  <m:e>
                                    <m:r>
                                      <a:rPr lang="es-EC" sz="1400" b="1" i="1">
                                        <a:solidFill>
                                          <a:srgbClr val="000000"/>
                                        </a:solidFill>
                                        <a:effectLst/>
                                        <a:latin typeface="Cambria Math" charset="0"/>
                                        <a:ea typeface="Gulim" charset="-127"/>
                                        <a:cs typeface="Arial" charset="0"/>
                                      </a:rPr>
                                      <m:t>𝑭</m:t>
                                    </m:r>
                                  </m:e>
                                  <m:sub>
                                    <m:r>
                                      <a:rPr lang="es-EC" sz="1400" b="1" i="1">
                                        <a:solidFill>
                                          <a:srgbClr val="000000"/>
                                        </a:solidFill>
                                        <a:effectLst/>
                                        <a:latin typeface="Cambria Math" charset="0"/>
                                        <a:ea typeface="Gulim" charset="-127"/>
                                        <a:cs typeface="Arial" charset="0"/>
                                      </a:rPr>
                                      <m:t>𝒔</m:t>
                                    </m:r>
                                  </m:sub>
                                </m:sSub>
                              </m:oMath>
                            </m:oMathPara>
                          </a14:m>
                          <a:endParaRPr lang="en-US" sz="1400">
                            <a:effectLst/>
                            <a:latin typeface="Arial" charset="0"/>
                            <a:ea typeface="Gulim" charset="-127"/>
                            <a:cs typeface="Times New Roman" charset="0"/>
                          </a:endParaRPr>
                        </a:p>
                      </a:txBody>
                      <a:tcPr marL="40253" marR="40253" marT="0" marB="0" anchor="ctr">
                        <a:lnL>
                          <a:noFill/>
                        </a:lnL>
                        <a:lnR>
                          <a:noFill/>
                        </a:lnR>
                        <a:lnT>
                          <a:noFill/>
                        </a:lnT>
                        <a:lnB>
                          <a:noFill/>
                        </a:lnB>
                        <a:solidFill>
                          <a:srgbClr val="FFFFFF"/>
                        </a:solidFill>
                      </a:tcPr>
                    </a:tc>
                    <a:tc>
                      <a:txBody>
                        <a:bodyPr/>
                        <a:lstStyle/>
                        <a:p>
                          <a:pPr algn="just">
                            <a:lnSpc>
                              <a:spcPct val="150000"/>
                            </a:lnSpc>
                            <a:spcAft>
                              <a:spcPts val="1000"/>
                            </a:spcAft>
                          </a:pPr>
                          <a:r>
                            <a:rPr lang="es-EC" sz="1400" dirty="0">
                              <a:solidFill>
                                <a:srgbClr val="000000"/>
                              </a:solidFill>
                              <a:effectLst/>
                              <a:latin typeface="Arial" charset="0"/>
                              <a:ea typeface="Gulim" charset="-127"/>
                              <a:cs typeface="Arial" charset="0"/>
                            </a:rPr>
                            <a:t>Coeficiente de amplificación de suelo. Considera el comportamiento no lineal de los suelos, la degradación del período del sitio que depende de la intensidad y contenido de frecuencia de la excitación sísmica y los desplazamientos relativos del suelo, para los espectros de aceleraciones y desplazamientos.</a:t>
                          </a:r>
                          <a:endParaRPr lang="en-US" sz="1400" dirty="0">
                            <a:effectLst/>
                            <a:latin typeface="Arial" charset="0"/>
                            <a:ea typeface="Gulim" charset="-127"/>
                            <a:cs typeface="Times New Roman" charset="0"/>
                          </a:endParaRPr>
                        </a:p>
                      </a:txBody>
                      <a:tcPr marL="40253" marR="40253" marT="0" marB="0" anchor="ctr">
                        <a:lnL>
                          <a:noFill/>
                        </a:lnL>
                        <a:lnR>
                          <a:noFill/>
                        </a:lnR>
                        <a:lnT>
                          <a:noFill/>
                        </a:lnT>
                        <a:lnB>
                          <a:noFill/>
                        </a:lnB>
                        <a:solidFill>
                          <a:srgbClr val="FFFFFF"/>
                        </a:solidFill>
                      </a:tcPr>
                    </a:tc>
                  </a:tr>
                  <a:tr h="674082">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n-US" sz="1400" b="1" i="1">
                                        <a:solidFill>
                                          <a:srgbClr val="000000"/>
                                        </a:solidFill>
                                        <a:effectLst/>
                                        <a:latin typeface="Cambria Math" charset="0"/>
                                        <a:ea typeface="Gulim" charset="-127"/>
                                        <a:cs typeface="Arial" charset="0"/>
                                      </a:rPr>
                                    </m:ctrlPr>
                                  </m:sSubPr>
                                  <m:e>
                                    <m:r>
                                      <a:rPr lang="es-EC" sz="1400" b="1" i="1">
                                        <a:solidFill>
                                          <a:srgbClr val="000000"/>
                                        </a:solidFill>
                                        <a:effectLst/>
                                        <a:latin typeface="Cambria Math" charset="0"/>
                                        <a:ea typeface="Gulim" charset="-127"/>
                                        <a:cs typeface="Arial" charset="0"/>
                                      </a:rPr>
                                      <m:t>𝑻</m:t>
                                    </m:r>
                                  </m:e>
                                  <m:sub>
                                    <m:r>
                                      <a:rPr lang="es-EC" sz="1400" b="1" i="1">
                                        <a:solidFill>
                                          <a:srgbClr val="000000"/>
                                        </a:solidFill>
                                        <a:effectLst/>
                                        <a:latin typeface="Cambria Math" charset="0"/>
                                        <a:ea typeface="Gulim" charset="-127"/>
                                        <a:cs typeface="Arial" charset="0"/>
                                      </a:rPr>
                                      <m:t>𝑪</m:t>
                                    </m:r>
                                  </m:sub>
                                </m:sSub>
                              </m:oMath>
                            </m:oMathPara>
                          </a14:m>
                          <a:endParaRPr lang="en-US" sz="1400">
                            <a:effectLst/>
                            <a:latin typeface="Arial" charset="0"/>
                            <a:ea typeface="Gulim" charset="-127"/>
                            <a:cs typeface="Times New Roman" charset="0"/>
                          </a:endParaRPr>
                        </a:p>
                      </a:txBody>
                      <a:tcPr marL="40253" marR="40253" marT="0" marB="0" anchor="ctr">
                        <a:lnL>
                          <a:noFill/>
                        </a:lnL>
                        <a:lnR>
                          <a:noFill/>
                        </a:lnR>
                        <a:lnT>
                          <a:noFill/>
                        </a:lnT>
                        <a:lnB>
                          <a:noFill/>
                        </a:lnB>
                        <a:solidFill>
                          <a:srgbClr val="FFFFFF"/>
                        </a:solidFill>
                      </a:tcPr>
                    </a:tc>
                    <a:tc>
                      <a:txBody>
                        <a:bodyPr/>
                        <a:lstStyle/>
                        <a:p>
                          <a:pPr algn="just">
                            <a:lnSpc>
                              <a:spcPct val="150000"/>
                            </a:lnSpc>
                            <a:spcAft>
                              <a:spcPts val="1000"/>
                            </a:spcAft>
                          </a:pPr>
                          <a:r>
                            <a:rPr lang="es-EC" sz="1400" dirty="0">
                              <a:solidFill>
                                <a:srgbClr val="000000"/>
                              </a:solidFill>
                              <a:effectLst/>
                              <a:latin typeface="Arial" charset="0"/>
                              <a:ea typeface="Gulim" charset="-127"/>
                              <a:cs typeface="Arial" charset="0"/>
                            </a:rPr>
                            <a:t>Período límite de vibración en el espectro sísmico elástico de aceleraciones que representa el sismo de diseño.</a:t>
                          </a:r>
                          <a:endParaRPr lang="en-US" sz="1400" dirty="0">
                            <a:effectLst/>
                            <a:latin typeface="Arial" charset="0"/>
                            <a:ea typeface="Gulim" charset="-127"/>
                            <a:cs typeface="Times New Roman" charset="0"/>
                          </a:endParaRPr>
                        </a:p>
                      </a:txBody>
                      <a:tcPr marL="40253" marR="40253" marT="0" marB="0" anchor="ctr">
                        <a:lnL>
                          <a:noFill/>
                        </a:lnL>
                        <a:lnR>
                          <a:noFill/>
                        </a:lnR>
                        <a:lnT>
                          <a:noFill/>
                        </a:lnT>
                        <a:lnB>
                          <a:noFill/>
                        </a:lnB>
                        <a:solidFill>
                          <a:srgbClr val="FFFFFF"/>
                        </a:solidFill>
                      </a:tcPr>
                    </a:tc>
                  </a:tr>
                  <a:tr h="540317">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n-US" sz="1400" b="1" i="1">
                                        <a:solidFill>
                                          <a:srgbClr val="000000"/>
                                        </a:solidFill>
                                        <a:effectLst/>
                                        <a:latin typeface="Cambria Math" charset="0"/>
                                        <a:ea typeface="Gulim" charset="-127"/>
                                        <a:cs typeface="Arial" charset="0"/>
                                      </a:rPr>
                                    </m:ctrlPr>
                                  </m:sSubPr>
                                  <m:e>
                                    <m:r>
                                      <a:rPr lang="es-EC" sz="1400" b="1" i="1">
                                        <a:solidFill>
                                          <a:srgbClr val="000000"/>
                                        </a:solidFill>
                                        <a:effectLst/>
                                        <a:latin typeface="Cambria Math" charset="0"/>
                                        <a:ea typeface="Gulim" charset="-127"/>
                                        <a:cs typeface="Arial" charset="0"/>
                                      </a:rPr>
                                      <m:t>𝑻</m:t>
                                    </m:r>
                                  </m:e>
                                  <m:sub>
                                    <m:r>
                                      <a:rPr lang="es-EC" sz="1400" b="1" i="1">
                                        <a:solidFill>
                                          <a:srgbClr val="000000"/>
                                        </a:solidFill>
                                        <a:effectLst/>
                                        <a:latin typeface="Cambria Math" charset="0"/>
                                        <a:ea typeface="Gulim" charset="-127"/>
                                        <a:cs typeface="Arial" charset="0"/>
                                      </a:rPr>
                                      <m:t>𝑳</m:t>
                                    </m:r>
                                  </m:sub>
                                </m:sSub>
                              </m:oMath>
                            </m:oMathPara>
                          </a14:m>
                          <a:endParaRPr lang="en-US" sz="1400" dirty="0">
                            <a:effectLst/>
                            <a:latin typeface="Arial" charset="0"/>
                            <a:ea typeface="Gulim" charset="-127"/>
                            <a:cs typeface="Times New Roman" charset="0"/>
                          </a:endParaRPr>
                        </a:p>
                      </a:txBody>
                      <a:tcPr marL="40253" marR="40253" marT="0" marB="0" anchor="ctr">
                        <a:lnL>
                          <a:noFill/>
                        </a:lnL>
                        <a:lnR>
                          <a:noFill/>
                        </a:lnR>
                        <a:lnT>
                          <a:noFill/>
                        </a:lnT>
                        <a:lnB>
                          <a:noFill/>
                        </a:lnB>
                        <a:solidFill>
                          <a:srgbClr val="FFFFFF"/>
                        </a:solidFill>
                      </a:tcPr>
                    </a:tc>
                    <a:tc>
                      <a:txBody>
                        <a:bodyPr/>
                        <a:lstStyle/>
                        <a:p>
                          <a:pPr algn="just">
                            <a:lnSpc>
                              <a:spcPct val="150000"/>
                            </a:lnSpc>
                            <a:spcAft>
                              <a:spcPts val="1000"/>
                            </a:spcAft>
                          </a:pPr>
                          <a:r>
                            <a:rPr lang="es-EC" sz="1400" dirty="0">
                              <a:solidFill>
                                <a:srgbClr val="000000"/>
                              </a:solidFill>
                              <a:effectLst/>
                              <a:latin typeface="Arial" charset="0"/>
                              <a:ea typeface="Gulim" charset="-127"/>
                              <a:cs typeface="Arial" charset="0"/>
                            </a:rPr>
                            <a:t>Es el período límite utilizado para la definición de espectro de respuesta en desplazamientos.</a:t>
                          </a:r>
                          <a:endParaRPr lang="en-US" sz="1400" dirty="0">
                            <a:effectLst/>
                            <a:latin typeface="Arial" charset="0"/>
                            <a:ea typeface="Gulim" charset="-127"/>
                            <a:cs typeface="Times New Roman" charset="0"/>
                          </a:endParaRPr>
                        </a:p>
                      </a:txBody>
                      <a:tcPr marL="40253" marR="40253" marT="0" marB="0" anchor="ctr">
                        <a:lnL>
                          <a:noFill/>
                        </a:lnL>
                        <a:lnR>
                          <a:noFill/>
                        </a:lnR>
                        <a:lnT>
                          <a:noFill/>
                        </a:lnT>
                        <a:lnB>
                          <a:noFill/>
                        </a:lnB>
                        <a:solidFill>
                          <a:srgbClr val="FFFFFF"/>
                        </a:solidFill>
                      </a:tcPr>
                    </a:tc>
                  </a:tr>
                </a:tbl>
              </a:graphicData>
            </a:graphic>
          </p:graphicFrame>
        </mc:Choice>
        <mc:Fallback xmlns="">
          <p:graphicFrame>
            <p:nvGraphicFramePr>
              <p:cNvPr id="11" name="Content Placeholder 10"/>
              <p:cNvGraphicFramePr>
                <a:graphicFrameLocks noGrp="1"/>
              </p:cNvGraphicFramePr>
              <p:nvPr>
                <p:ph idx="1"/>
                <p:extLst>
                  <p:ext uri="{D42A27DB-BD31-4B8C-83A1-F6EECF244321}">
                    <p14:modId xmlns:p14="http://schemas.microsoft.com/office/powerpoint/2010/main" val="551522602"/>
                  </p:ext>
                </p:extLst>
              </p:nvPr>
            </p:nvGraphicFramePr>
            <p:xfrm>
              <a:off x="346222" y="993425"/>
              <a:ext cx="6786098" cy="4907809"/>
            </p:xfrm>
            <a:graphic>
              <a:graphicData uri="http://schemas.openxmlformats.org/drawingml/2006/table">
                <a:tbl>
                  <a:tblPr firstRow="1" firstCol="1" bandRow="1"/>
                  <a:tblGrid>
                    <a:gridCol w="531332"/>
                    <a:gridCol w="6254766"/>
                  </a:tblGrid>
                  <a:tr h="1033327">
                    <a:tc>
                      <a:txBody>
                        <a:bodyPr/>
                        <a:lstStyle/>
                        <a:p>
                          <a:endParaRPr lang="en-US"/>
                        </a:p>
                      </a:txBody>
                      <a:tcPr marL="40253" marR="40253" marT="0" marB="0" anchor="ctr">
                        <a:lnL>
                          <a:noFill/>
                        </a:lnL>
                        <a:lnR>
                          <a:noFill/>
                        </a:lnR>
                        <a:lnT>
                          <a:noFill/>
                        </a:lnT>
                        <a:lnB>
                          <a:noFill/>
                        </a:lnB>
                        <a:blipFill rotWithShape="0">
                          <a:blip r:embed="rId2"/>
                          <a:stretch>
                            <a:fillRect r="-1180460" b="-381176"/>
                          </a:stretch>
                        </a:blipFill>
                      </a:tcPr>
                    </a:tc>
                    <a:tc>
                      <a:txBody>
                        <a:bodyPr/>
                        <a:lstStyle/>
                        <a:p>
                          <a:pPr algn="just">
                            <a:lnSpc>
                              <a:spcPct val="150000"/>
                            </a:lnSpc>
                            <a:spcAft>
                              <a:spcPts val="1000"/>
                            </a:spcAft>
                          </a:pPr>
                          <a:r>
                            <a:rPr lang="es-EC" sz="1400" dirty="0">
                              <a:solidFill>
                                <a:srgbClr val="000000"/>
                              </a:solidFill>
                              <a:effectLst/>
                              <a:latin typeface="Arial" charset="0"/>
                              <a:ea typeface="Gulim" charset="-127"/>
                              <a:cs typeface="Arial" charset="0"/>
                            </a:rPr>
                            <a:t>Coeficiente de amplificación de suelo en la zona de período corto. Amplifica las ordenadas del espectro elástico de respuesta de aceleraciones para diseño en roca, considerando los efectos de sitio</a:t>
                          </a:r>
                          <a:endParaRPr lang="en-US" sz="1400" dirty="0">
                            <a:effectLst/>
                            <a:latin typeface="Arial" charset="0"/>
                            <a:ea typeface="Gulim" charset="-127"/>
                            <a:cs typeface="Times New Roman" charset="0"/>
                          </a:endParaRPr>
                        </a:p>
                      </a:txBody>
                      <a:tcPr marL="40253" marR="40253" marT="0" marB="0" anchor="ctr">
                        <a:lnL>
                          <a:noFill/>
                        </a:lnL>
                        <a:lnR>
                          <a:noFill/>
                        </a:lnR>
                        <a:lnT>
                          <a:noFill/>
                        </a:lnT>
                        <a:lnB>
                          <a:noFill/>
                        </a:lnB>
                        <a:solidFill>
                          <a:srgbClr val="FFFFFF"/>
                        </a:solidFill>
                      </a:tcPr>
                    </a:tc>
                  </a:tr>
                  <a:tr h="960120">
                    <a:tc>
                      <a:txBody>
                        <a:bodyPr/>
                        <a:lstStyle/>
                        <a:p>
                          <a:endParaRPr lang="en-US"/>
                        </a:p>
                      </a:txBody>
                      <a:tcPr marL="40253" marR="40253" marT="0" marB="0" anchor="ctr">
                        <a:lnL>
                          <a:noFill/>
                        </a:lnL>
                        <a:lnR>
                          <a:noFill/>
                        </a:lnR>
                        <a:lnT>
                          <a:noFill/>
                        </a:lnT>
                        <a:lnB>
                          <a:noFill/>
                        </a:lnB>
                        <a:blipFill rotWithShape="0">
                          <a:blip r:embed="rId2"/>
                          <a:stretch>
                            <a:fillRect t="-107595" r="-1180460" b="-310127"/>
                          </a:stretch>
                        </a:blipFill>
                      </a:tcPr>
                    </a:tc>
                    <a:tc>
                      <a:txBody>
                        <a:bodyPr/>
                        <a:lstStyle/>
                        <a:p>
                          <a:pPr algn="just">
                            <a:lnSpc>
                              <a:spcPct val="150000"/>
                            </a:lnSpc>
                            <a:spcAft>
                              <a:spcPts val="1000"/>
                            </a:spcAft>
                          </a:pPr>
                          <a:r>
                            <a:rPr lang="es-EC" sz="1400" dirty="0">
                              <a:solidFill>
                                <a:srgbClr val="000000"/>
                              </a:solidFill>
                              <a:effectLst/>
                              <a:latin typeface="Arial" charset="0"/>
                              <a:ea typeface="Gulim" charset="-127"/>
                              <a:cs typeface="Arial" charset="0"/>
                            </a:rPr>
                            <a:t>Coeficiente de amplificación de suelo. Amplifica las ordenadas del espectro elástico de respuesta de desplazamientos para diseño en roca, considerando los efectos de sitio.</a:t>
                          </a:r>
                          <a:endParaRPr lang="en-US" sz="1400" dirty="0">
                            <a:effectLst/>
                            <a:latin typeface="Arial" charset="0"/>
                            <a:ea typeface="Gulim" charset="-127"/>
                            <a:cs typeface="Times New Roman" charset="0"/>
                          </a:endParaRPr>
                        </a:p>
                      </a:txBody>
                      <a:tcPr marL="40253" marR="40253" marT="0" marB="0" anchor="ctr">
                        <a:lnL>
                          <a:noFill/>
                        </a:lnL>
                        <a:lnR>
                          <a:noFill/>
                        </a:lnR>
                        <a:lnT>
                          <a:noFill/>
                        </a:lnT>
                        <a:lnB>
                          <a:noFill/>
                        </a:lnB>
                        <a:solidFill>
                          <a:srgbClr val="FFFFFF"/>
                        </a:solidFill>
                      </a:tcPr>
                    </a:tc>
                  </a:tr>
                  <a:tr h="1600200">
                    <a:tc>
                      <a:txBody>
                        <a:bodyPr/>
                        <a:lstStyle/>
                        <a:p>
                          <a:endParaRPr lang="en-US"/>
                        </a:p>
                      </a:txBody>
                      <a:tcPr marL="40253" marR="40253" marT="0" marB="0" anchor="ctr">
                        <a:lnL>
                          <a:noFill/>
                        </a:lnL>
                        <a:lnR>
                          <a:noFill/>
                        </a:lnR>
                        <a:lnT>
                          <a:noFill/>
                        </a:lnT>
                        <a:lnB>
                          <a:noFill/>
                        </a:lnB>
                        <a:blipFill rotWithShape="0">
                          <a:blip r:embed="rId2"/>
                          <a:stretch>
                            <a:fillRect t="-124715" r="-1180460" b="-86312"/>
                          </a:stretch>
                        </a:blipFill>
                      </a:tcPr>
                    </a:tc>
                    <a:tc>
                      <a:txBody>
                        <a:bodyPr/>
                        <a:lstStyle/>
                        <a:p>
                          <a:pPr algn="just">
                            <a:lnSpc>
                              <a:spcPct val="150000"/>
                            </a:lnSpc>
                            <a:spcAft>
                              <a:spcPts val="1000"/>
                            </a:spcAft>
                          </a:pPr>
                          <a:r>
                            <a:rPr lang="es-EC" sz="1400" dirty="0">
                              <a:solidFill>
                                <a:srgbClr val="000000"/>
                              </a:solidFill>
                              <a:effectLst/>
                              <a:latin typeface="Arial" charset="0"/>
                              <a:ea typeface="Gulim" charset="-127"/>
                              <a:cs typeface="Arial" charset="0"/>
                            </a:rPr>
                            <a:t>Coeficiente de amplificación de suelo. Considera el comportamiento no lineal de los suelos, la degradación del período del sitio que depende de la intensidad y contenido de frecuencia de la excitación sísmica y los desplazamientos relativos del suelo, para los espectros de aceleraciones y desplazamientos.</a:t>
                          </a:r>
                          <a:endParaRPr lang="en-US" sz="1400" dirty="0">
                            <a:effectLst/>
                            <a:latin typeface="Arial" charset="0"/>
                            <a:ea typeface="Gulim" charset="-127"/>
                            <a:cs typeface="Times New Roman" charset="0"/>
                          </a:endParaRPr>
                        </a:p>
                      </a:txBody>
                      <a:tcPr marL="40253" marR="40253" marT="0" marB="0" anchor="ctr">
                        <a:lnL>
                          <a:noFill/>
                        </a:lnL>
                        <a:lnR>
                          <a:noFill/>
                        </a:lnR>
                        <a:lnT>
                          <a:noFill/>
                        </a:lnT>
                        <a:lnB>
                          <a:noFill/>
                        </a:lnB>
                        <a:solidFill>
                          <a:srgbClr val="FFFFFF"/>
                        </a:solidFill>
                      </a:tcPr>
                    </a:tc>
                  </a:tr>
                  <a:tr h="674082">
                    <a:tc>
                      <a:txBody>
                        <a:bodyPr/>
                        <a:lstStyle/>
                        <a:p>
                          <a:endParaRPr lang="en-US"/>
                        </a:p>
                      </a:txBody>
                      <a:tcPr marL="40253" marR="40253" marT="0" marB="0" anchor="ctr">
                        <a:lnL>
                          <a:noFill/>
                        </a:lnL>
                        <a:lnR>
                          <a:noFill/>
                        </a:lnR>
                        <a:lnT>
                          <a:noFill/>
                        </a:lnT>
                        <a:lnB>
                          <a:noFill/>
                        </a:lnB>
                        <a:blipFill rotWithShape="0">
                          <a:blip r:embed="rId2"/>
                          <a:stretch>
                            <a:fillRect t="-532432" r="-1180460" b="-104505"/>
                          </a:stretch>
                        </a:blipFill>
                      </a:tcPr>
                    </a:tc>
                    <a:tc>
                      <a:txBody>
                        <a:bodyPr/>
                        <a:lstStyle/>
                        <a:p>
                          <a:pPr algn="just">
                            <a:lnSpc>
                              <a:spcPct val="150000"/>
                            </a:lnSpc>
                            <a:spcAft>
                              <a:spcPts val="1000"/>
                            </a:spcAft>
                          </a:pPr>
                          <a:r>
                            <a:rPr lang="es-EC" sz="1400" dirty="0">
                              <a:solidFill>
                                <a:srgbClr val="000000"/>
                              </a:solidFill>
                              <a:effectLst/>
                              <a:latin typeface="Arial" charset="0"/>
                              <a:ea typeface="Gulim" charset="-127"/>
                              <a:cs typeface="Arial" charset="0"/>
                            </a:rPr>
                            <a:t>Período límite de vibración en el espectro sísmico elástico de aceleraciones que representa el sismo de diseño.</a:t>
                          </a:r>
                          <a:endParaRPr lang="en-US" sz="1400" dirty="0">
                            <a:effectLst/>
                            <a:latin typeface="Arial" charset="0"/>
                            <a:ea typeface="Gulim" charset="-127"/>
                            <a:cs typeface="Times New Roman" charset="0"/>
                          </a:endParaRPr>
                        </a:p>
                      </a:txBody>
                      <a:tcPr marL="40253" marR="40253" marT="0" marB="0" anchor="ctr">
                        <a:lnL>
                          <a:noFill/>
                        </a:lnL>
                        <a:lnR>
                          <a:noFill/>
                        </a:lnR>
                        <a:lnT>
                          <a:noFill/>
                        </a:lnT>
                        <a:lnB>
                          <a:noFill/>
                        </a:lnB>
                        <a:solidFill>
                          <a:srgbClr val="FFFFFF"/>
                        </a:solidFill>
                      </a:tcPr>
                    </a:tc>
                  </a:tr>
                  <a:tr h="640080">
                    <a:tc>
                      <a:txBody>
                        <a:bodyPr/>
                        <a:lstStyle/>
                        <a:p>
                          <a:endParaRPr lang="en-US"/>
                        </a:p>
                      </a:txBody>
                      <a:tcPr marL="40253" marR="40253" marT="0" marB="0" anchor="ctr">
                        <a:lnL>
                          <a:noFill/>
                        </a:lnL>
                        <a:lnR>
                          <a:noFill/>
                        </a:lnR>
                        <a:lnT>
                          <a:noFill/>
                        </a:lnT>
                        <a:lnB>
                          <a:noFill/>
                        </a:lnB>
                        <a:blipFill rotWithShape="0">
                          <a:blip r:embed="rId2"/>
                          <a:stretch>
                            <a:fillRect t="-668571" r="-1180460" b="-10476"/>
                          </a:stretch>
                        </a:blipFill>
                      </a:tcPr>
                    </a:tc>
                    <a:tc>
                      <a:txBody>
                        <a:bodyPr/>
                        <a:lstStyle/>
                        <a:p>
                          <a:pPr algn="just">
                            <a:lnSpc>
                              <a:spcPct val="150000"/>
                            </a:lnSpc>
                            <a:spcAft>
                              <a:spcPts val="1000"/>
                            </a:spcAft>
                          </a:pPr>
                          <a:r>
                            <a:rPr lang="es-EC" sz="1400" dirty="0">
                              <a:solidFill>
                                <a:srgbClr val="000000"/>
                              </a:solidFill>
                              <a:effectLst/>
                              <a:latin typeface="Arial" charset="0"/>
                              <a:ea typeface="Gulim" charset="-127"/>
                              <a:cs typeface="Arial" charset="0"/>
                            </a:rPr>
                            <a:t>Es el período límite utilizado para la definición de espectro de respuesta en desplazamientos.</a:t>
                          </a:r>
                          <a:endParaRPr lang="en-US" sz="1400" dirty="0">
                            <a:effectLst/>
                            <a:latin typeface="Arial" charset="0"/>
                            <a:ea typeface="Gulim" charset="-127"/>
                            <a:cs typeface="Times New Roman" charset="0"/>
                          </a:endParaRPr>
                        </a:p>
                      </a:txBody>
                      <a:tcPr marL="40253" marR="40253" marT="0" marB="0" anchor="ctr">
                        <a:lnL>
                          <a:noFill/>
                        </a:lnL>
                        <a:lnR>
                          <a:noFill/>
                        </a:lnR>
                        <a:lnT>
                          <a:noFill/>
                        </a:lnT>
                        <a:lnB>
                          <a:noFill/>
                        </a:lnB>
                        <a:solidFill>
                          <a:srgbClr val="FFFFFF"/>
                        </a:solidFill>
                      </a:tcPr>
                    </a:tc>
                  </a:tr>
                </a:tbl>
              </a:graphicData>
            </a:graphic>
          </p:graphicFrame>
        </mc:Fallback>
      </mc:AlternateContent>
      <p:sp>
        <p:nvSpPr>
          <p:cNvPr id="7" name="Title 2"/>
          <p:cNvSpPr txBox="1">
            <a:spLocks/>
          </p:cNvSpPr>
          <p:nvPr/>
        </p:nvSpPr>
        <p:spPr>
          <a:xfrm>
            <a:off x="1744395" y="6592"/>
            <a:ext cx="8904850" cy="54651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lvl="2">
              <a:lnSpc>
                <a:spcPct val="90000"/>
              </a:lnSpc>
              <a:spcBef>
                <a:spcPct val="0"/>
              </a:spcBef>
            </a:pPr>
            <a:r>
              <a:rPr lang="es-EC" sz="3600" b="1" dirty="0">
                <a:latin typeface="+mj-lt"/>
                <a:ea typeface="+mj-ea"/>
                <a:cs typeface="+mj-cs"/>
              </a:rPr>
              <a:t>Los límites para el período de vibración TC y TL</a:t>
            </a:r>
            <a:endParaRPr lang="en-US" sz="3600" b="1" dirty="0">
              <a:latin typeface="+mj-lt"/>
              <a:ea typeface="+mj-ea"/>
              <a:cs typeface="+mj-cs"/>
            </a:endParaRPr>
          </a:p>
        </p:txBody>
      </p:sp>
      <mc:AlternateContent xmlns:mc="http://schemas.openxmlformats.org/markup-compatibility/2006" xmlns:a14="http://schemas.microsoft.com/office/drawing/2010/main">
        <mc:Choice Requires="a14">
          <p:sp>
            <p:nvSpPr>
              <p:cNvPr id="8" name="Text Placeholder 4"/>
              <p:cNvSpPr txBox="1">
                <a:spLocks/>
              </p:cNvSpPr>
              <p:nvPr/>
            </p:nvSpPr>
            <p:spPr>
              <a:xfrm>
                <a:off x="7775660" y="2035282"/>
                <a:ext cx="3478494" cy="17489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charset="0"/>
                            </a:rPr>
                          </m:ctrlPr>
                        </m:sSubPr>
                        <m:e>
                          <m:r>
                            <a:rPr lang="es-EC" sz="2400" b="1" i="1">
                              <a:latin typeface="Cambria Math" charset="0"/>
                            </a:rPr>
                            <m:t>𝑻</m:t>
                          </m:r>
                        </m:e>
                        <m:sub>
                          <m:r>
                            <a:rPr lang="es-EC" sz="2400" b="1" i="1">
                              <a:latin typeface="Cambria Math" charset="0"/>
                            </a:rPr>
                            <m:t>𝑪</m:t>
                          </m:r>
                        </m:sub>
                      </m:sSub>
                      <m:r>
                        <a:rPr lang="es-EC" sz="2400" b="1" i="1">
                          <a:latin typeface="Cambria Math" charset="0"/>
                        </a:rPr>
                        <m:t>=</m:t>
                      </m:r>
                      <m:r>
                        <a:rPr lang="es-EC" sz="2400" b="1" i="1">
                          <a:latin typeface="Cambria Math" charset="0"/>
                        </a:rPr>
                        <m:t>𝟎</m:t>
                      </m:r>
                      <m:r>
                        <a:rPr lang="es-EC" sz="2400" b="1" i="1">
                          <a:latin typeface="Cambria Math" charset="0"/>
                        </a:rPr>
                        <m:t>.</m:t>
                      </m:r>
                      <m:r>
                        <a:rPr lang="es-EC" sz="2400" b="1" i="1">
                          <a:latin typeface="Cambria Math" charset="0"/>
                        </a:rPr>
                        <m:t>𝟓𝟓</m:t>
                      </m:r>
                      <m:sSub>
                        <m:sSubPr>
                          <m:ctrlPr>
                            <a:rPr lang="en-US" sz="2400" b="1" i="1">
                              <a:latin typeface="Cambria Math" charset="0"/>
                            </a:rPr>
                          </m:ctrlPr>
                        </m:sSubPr>
                        <m:e>
                          <m:r>
                            <a:rPr lang="es-EC" sz="2400" b="1" i="1">
                              <a:latin typeface="Cambria Math" charset="0"/>
                            </a:rPr>
                            <m:t>𝑭</m:t>
                          </m:r>
                        </m:e>
                        <m:sub>
                          <m:r>
                            <a:rPr lang="es-EC" sz="2400" b="1" i="1">
                              <a:latin typeface="Cambria Math" charset="0"/>
                            </a:rPr>
                            <m:t>𝒔</m:t>
                          </m:r>
                        </m:sub>
                      </m:sSub>
                      <m:f>
                        <m:fPr>
                          <m:ctrlPr>
                            <a:rPr lang="en-US" sz="2400" b="1" i="1">
                              <a:latin typeface="Cambria Math" charset="0"/>
                            </a:rPr>
                          </m:ctrlPr>
                        </m:fPr>
                        <m:num>
                          <m:sSub>
                            <m:sSubPr>
                              <m:ctrlPr>
                                <a:rPr lang="en-US" sz="2400" b="1" i="1">
                                  <a:latin typeface="Cambria Math" charset="0"/>
                                </a:rPr>
                              </m:ctrlPr>
                            </m:sSubPr>
                            <m:e>
                              <m:r>
                                <a:rPr lang="es-EC" sz="2400" b="1" i="1">
                                  <a:latin typeface="Cambria Math" charset="0"/>
                                </a:rPr>
                                <m:t>𝑭</m:t>
                              </m:r>
                            </m:e>
                            <m:sub>
                              <m:r>
                                <a:rPr lang="es-EC" sz="2400" b="1" i="1">
                                  <a:latin typeface="Cambria Math" charset="0"/>
                                </a:rPr>
                                <m:t>𝒅</m:t>
                              </m:r>
                            </m:sub>
                          </m:sSub>
                        </m:num>
                        <m:den>
                          <m:sSub>
                            <m:sSubPr>
                              <m:ctrlPr>
                                <a:rPr lang="en-US" sz="2400" b="1" i="1">
                                  <a:latin typeface="Cambria Math" charset="0"/>
                                </a:rPr>
                              </m:ctrlPr>
                            </m:sSubPr>
                            <m:e>
                              <m:r>
                                <a:rPr lang="es-EC" sz="2400" b="1" i="1">
                                  <a:latin typeface="Cambria Math" charset="0"/>
                                </a:rPr>
                                <m:t>𝑭</m:t>
                              </m:r>
                            </m:e>
                            <m:sub>
                              <m:r>
                                <a:rPr lang="es-EC" sz="2400" b="1" i="1">
                                  <a:latin typeface="Cambria Math" charset="0"/>
                                </a:rPr>
                                <m:t>𝒂</m:t>
                              </m:r>
                            </m:sub>
                          </m:sSub>
                        </m:den>
                      </m:f>
                    </m:oMath>
                  </m:oMathPara>
                </a14:m>
                <a:endParaRPr lang="en-US" sz="2400" b="1" dirty="0" smtClean="0"/>
              </a:p>
              <a:p>
                <a:endParaRPr lang="en-US" sz="2400" dirty="0"/>
              </a:p>
              <a:p>
                <a:pPr/>
                <a14:m>
                  <m:oMathPara xmlns:m="http://schemas.openxmlformats.org/officeDocument/2006/math">
                    <m:oMathParaPr>
                      <m:jc m:val="centerGroup"/>
                    </m:oMathParaPr>
                    <m:oMath xmlns:m="http://schemas.openxmlformats.org/officeDocument/2006/math">
                      <m:sSub>
                        <m:sSubPr>
                          <m:ctrlPr>
                            <a:rPr lang="en-US" sz="2400" b="1" i="1">
                              <a:latin typeface="Cambria Math" charset="0"/>
                            </a:rPr>
                          </m:ctrlPr>
                        </m:sSubPr>
                        <m:e>
                          <m:r>
                            <a:rPr lang="es-EC" sz="2400" b="1" i="1">
                              <a:latin typeface="Cambria Math" charset="0"/>
                            </a:rPr>
                            <m:t>𝑻</m:t>
                          </m:r>
                        </m:e>
                        <m:sub>
                          <m:r>
                            <a:rPr lang="es-EC" sz="2400" b="1" i="1">
                              <a:latin typeface="Cambria Math" charset="0"/>
                            </a:rPr>
                            <m:t>𝑳</m:t>
                          </m:r>
                        </m:sub>
                      </m:sSub>
                      <m:r>
                        <a:rPr lang="es-EC" sz="2400" b="1" i="1">
                          <a:latin typeface="Cambria Math" charset="0"/>
                        </a:rPr>
                        <m:t>=</m:t>
                      </m:r>
                      <m:r>
                        <a:rPr lang="es-EC" sz="2400" b="1" i="1">
                          <a:latin typeface="Cambria Math" charset="0"/>
                        </a:rPr>
                        <m:t>𝟐</m:t>
                      </m:r>
                      <m:r>
                        <a:rPr lang="es-EC" sz="2400" b="1" i="1">
                          <a:latin typeface="Cambria Math" charset="0"/>
                        </a:rPr>
                        <m:t>.</m:t>
                      </m:r>
                      <m:r>
                        <a:rPr lang="es-EC" sz="2400" b="1" i="1">
                          <a:latin typeface="Cambria Math" charset="0"/>
                        </a:rPr>
                        <m:t>𝟒</m:t>
                      </m:r>
                      <m:sSub>
                        <m:sSubPr>
                          <m:ctrlPr>
                            <a:rPr lang="en-US" sz="2400" b="1" i="1">
                              <a:latin typeface="Cambria Math" charset="0"/>
                            </a:rPr>
                          </m:ctrlPr>
                        </m:sSubPr>
                        <m:e>
                          <m:r>
                            <a:rPr lang="es-EC" sz="2400" b="1" i="1">
                              <a:latin typeface="Cambria Math" charset="0"/>
                            </a:rPr>
                            <m:t>𝑭</m:t>
                          </m:r>
                        </m:e>
                        <m:sub>
                          <m:r>
                            <a:rPr lang="es-EC" sz="2400" b="1" i="1">
                              <a:latin typeface="Cambria Math" charset="0"/>
                            </a:rPr>
                            <m:t>𝒅</m:t>
                          </m:r>
                        </m:sub>
                      </m:sSub>
                    </m:oMath>
                  </m:oMathPara>
                </a14:m>
                <a:endParaRPr lang="en-US" sz="1800" dirty="0"/>
              </a:p>
              <a:p>
                <a:endParaRPr lang="en-US" sz="1800" dirty="0"/>
              </a:p>
            </p:txBody>
          </p:sp>
        </mc:Choice>
        <mc:Fallback xmlns="">
          <p:sp>
            <p:nvSpPr>
              <p:cNvPr id="8" name="Text Placeholder 4"/>
              <p:cNvSpPr txBox="1">
                <a:spLocks noRot="1" noChangeAspect="1" noMove="1" noResize="1" noEditPoints="1" noAdjustHandles="1" noChangeArrowheads="1" noChangeShapeType="1" noTextEdit="1"/>
              </p:cNvSpPr>
              <p:nvPr/>
            </p:nvSpPr>
            <p:spPr>
              <a:xfrm>
                <a:off x="7775660" y="2035282"/>
                <a:ext cx="3478494" cy="1748927"/>
              </a:xfrm>
              <a:prstGeom prst="rect">
                <a:avLst/>
              </a:prstGeom>
              <a:blipFill rotWithShape="0">
                <a:blip r:embed="rId3"/>
                <a:stretch>
                  <a:fillRect/>
                </a:stretch>
              </a:blipFill>
            </p:spPr>
            <p:txBody>
              <a:bodyPr/>
              <a:lstStyle/>
              <a:p>
                <a:r>
                  <a:rPr lang="en-US">
                    <a:noFill/>
                  </a:rPr>
                  <a:t> </a:t>
                </a:r>
              </a:p>
            </p:txBody>
          </p:sp>
        </mc:Fallback>
      </mc:AlternateContent>
      <p:sp>
        <p:nvSpPr>
          <p:cNvPr id="12" name="Rectangle 11"/>
          <p:cNvSpPr/>
          <p:nvPr/>
        </p:nvSpPr>
        <p:spPr>
          <a:xfrm>
            <a:off x="7987686" y="4328354"/>
            <a:ext cx="3141785"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C" sz="1400" b="1" dirty="0">
                <a:latin typeface="Arial" charset="0"/>
                <a:ea typeface="Gulim" charset="-127"/>
              </a:rPr>
              <a:t>Nota:</a:t>
            </a:r>
            <a:r>
              <a:rPr lang="es-EC" sz="1400" dirty="0">
                <a:latin typeface="Arial" charset="0"/>
                <a:ea typeface="Gulim" charset="-127"/>
              </a:rPr>
              <a:t> para los perfiles de suelo tipo D y E, los </a:t>
            </a:r>
            <a:r>
              <a:rPr lang="es-EC" sz="1400" dirty="0" smtClean="0">
                <a:latin typeface="Arial" charset="0"/>
                <a:ea typeface="Gulim" charset="-127"/>
              </a:rPr>
              <a:t>valores </a:t>
            </a:r>
            <a:r>
              <a:rPr lang="es-EC" sz="1400" dirty="0">
                <a:latin typeface="Arial" charset="0"/>
                <a:ea typeface="Gulim" charset="-127"/>
              </a:rPr>
              <a:t>de TL, se limitarán a un valor máximo de 4 segundos.</a:t>
            </a:r>
            <a:r>
              <a:rPr lang="en-US" sz="1400" dirty="0"/>
              <a:t> </a:t>
            </a:r>
          </a:p>
        </p:txBody>
      </p:sp>
      <p:sp>
        <p:nvSpPr>
          <p:cNvPr id="13"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5"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6"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7"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8"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9"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2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32</a:t>
            </a:r>
            <a:endParaRPr lang="es-ES" sz="2400" dirty="0">
              <a:ln>
                <a:solidFill>
                  <a:schemeClr val="tx1"/>
                </a:solidFill>
              </a:ln>
            </a:endParaRPr>
          </a:p>
        </p:txBody>
      </p:sp>
    </p:spTree>
    <p:extLst>
      <p:ext uri="{BB962C8B-B14F-4D97-AF65-F5344CB8AC3E}">
        <p14:creationId xmlns:p14="http://schemas.microsoft.com/office/powerpoint/2010/main" val="1853945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345" y="-98474"/>
            <a:ext cx="9907929" cy="677940"/>
          </a:xfrm>
        </p:spPr>
        <p:txBody>
          <a:bodyPr>
            <a:noAutofit/>
          </a:bodyPr>
          <a:lstStyle/>
          <a:p>
            <a:pPr lvl="2" algn="l" rtl="0">
              <a:lnSpc>
                <a:spcPct val="90000"/>
              </a:lnSpc>
              <a:spcBef>
                <a:spcPct val="0"/>
              </a:spcBef>
            </a:pPr>
            <a:r>
              <a:rPr lang="es-EC" sz="3600" b="1" kern="1200" dirty="0">
                <a:solidFill>
                  <a:schemeClr val="tx1"/>
                </a:solidFill>
                <a:latin typeface="+mj-lt"/>
                <a:ea typeface="+mj-ea"/>
                <a:cs typeface="+mj-cs"/>
              </a:rPr>
              <a:t>Categoría de edificio y coeficiente de </a:t>
            </a:r>
            <a:r>
              <a:rPr lang="es-EC" sz="3600" b="1" kern="1200">
                <a:solidFill>
                  <a:schemeClr val="tx1"/>
                </a:solidFill>
                <a:latin typeface="+mj-lt"/>
                <a:ea typeface="+mj-ea"/>
                <a:cs typeface="+mj-cs"/>
              </a:rPr>
              <a:t>importancia </a:t>
            </a:r>
            <a:r>
              <a:rPr lang="es-EC" sz="3600" b="1" kern="1200" smtClean="0">
                <a:solidFill>
                  <a:schemeClr val="tx1"/>
                </a:solidFill>
                <a:latin typeface="+mj-lt"/>
                <a:ea typeface="+mj-ea"/>
                <a:cs typeface="+mj-cs"/>
              </a:rPr>
              <a:t>I</a:t>
            </a:r>
            <a:endParaRPr lang="en-US"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4004853"/>
              </p:ext>
            </p:extLst>
          </p:nvPr>
        </p:nvGraphicFramePr>
        <p:xfrm>
          <a:off x="1406769" y="860820"/>
          <a:ext cx="10114671" cy="4790563"/>
        </p:xfrm>
        <a:graphic>
          <a:graphicData uri="http://schemas.openxmlformats.org/drawingml/2006/table">
            <a:tbl>
              <a:tblPr firstRow="1" firstCol="1" bandRow="1"/>
              <a:tblGrid>
                <a:gridCol w="1521676"/>
                <a:gridCol w="7401487"/>
                <a:gridCol w="1191508"/>
              </a:tblGrid>
              <a:tr h="483424">
                <a:tc>
                  <a:txBody>
                    <a:bodyPr/>
                    <a:lstStyle/>
                    <a:p>
                      <a:pPr>
                        <a:lnSpc>
                          <a:spcPct val="150000"/>
                        </a:lnSpc>
                        <a:spcAft>
                          <a:spcPts val="0"/>
                        </a:spcAft>
                      </a:pPr>
                      <a:r>
                        <a:rPr lang="es-EC" sz="1400" b="1">
                          <a:solidFill>
                            <a:srgbClr val="000000"/>
                          </a:solidFill>
                          <a:effectLst/>
                          <a:latin typeface="Arial" charset="0"/>
                          <a:ea typeface="Gulim" charset="-127"/>
                          <a:cs typeface="Arial" charset="0"/>
                        </a:rPr>
                        <a:t>Categoría</a:t>
                      </a:r>
                      <a:endParaRPr lang="en-US" sz="1400">
                        <a:effectLst/>
                        <a:latin typeface="Arial" charset="0"/>
                        <a:ea typeface="Gulim" charset="-127"/>
                        <a:cs typeface="Times New Roman" charset="0"/>
                      </a:endParaRPr>
                    </a:p>
                  </a:txBody>
                  <a:tcPr marL="40253" marR="402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nSpc>
                          <a:spcPct val="150000"/>
                        </a:lnSpc>
                        <a:spcAft>
                          <a:spcPts val="0"/>
                        </a:spcAft>
                      </a:pPr>
                      <a:r>
                        <a:rPr lang="es-EC" sz="1400" b="1">
                          <a:solidFill>
                            <a:srgbClr val="000000"/>
                          </a:solidFill>
                          <a:effectLst/>
                          <a:latin typeface="Arial" charset="0"/>
                          <a:ea typeface="Gulim" charset="-127"/>
                          <a:cs typeface="Arial" charset="0"/>
                        </a:rPr>
                        <a:t>Tipo de uso, destino e importancia</a:t>
                      </a:r>
                      <a:endParaRPr lang="en-US" sz="1400">
                        <a:effectLst/>
                        <a:latin typeface="Arial" charset="0"/>
                        <a:ea typeface="Gulim" charset="-127"/>
                        <a:cs typeface="Times New Roman" charset="0"/>
                      </a:endParaRPr>
                    </a:p>
                  </a:txBody>
                  <a:tcPr marL="40253" marR="402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nSpc>
                          <a:spcPct val="150000"/>
                        </a:lnSpc>
                        <a:spcAft>
                          <a:spcPts val="0"/>
                        </a:spcAft>
                      </a:pPr>
                      <a:r>
                        <a:rPr lang="es-EC" sz="1400" b="1">
                          <a:solidFill>
                            <a:srgbClr val="000000"/>
                          </a:solidFill>
                          <a:effectLst/>
                          <a:latin typeface="Arial" charset="0"/>
                          <a:ea typeface="Gulim" charset="-127"/>
                          <a:cs typeface="Arial" charset="0"/>
                        </a:rPr>
                        <a:t>Coeficiente I</a:t>
                      </a:r>
                      <a:endParaRPr lang="en-US" sz="1400">
                        <a:effectLst/>
                        <a:latin typeface="Arial" charset="0"/>
                        <a:ea typeface="Gulim" charset="-127"/>
                        <a:cs typeface="Times New Roman" charset="0"/>
                      </a:endParaRPr>
                    </a:p>
                  </a:txBody>
                  <a:tcPr marL="40253" marR="402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r>
              <a:tr h="2417120">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Edificaciones esenciales</a:t>
                      </a:r>
                      <a:endParaRPr lang="en-US" sz="1400">
                        <a:effectLst/>
                        <a:latin typeface="Arial" charset="0"/>
                        <a:ea typeface="Gulim" charset="-127"/>
                        <a:cs typeface="Times New Roman" charset="0"/>
                      </a:endParaRPr>
                    </a:p>
                  </a:txBody>
                  <a:tcPr marL="40253" marR="402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50000"/>
                        </a:lnSpc>
                        <a:spcAft>
                          <a:spcPts val="0"/>
                        </a:spcAft>
                      </a:pPr>
                      <a:r>
                        <a:rPr lang="es-EC" sz="1400">
                          <a:solidFill>
                            <a:srgbClr val="000000"/>
                          </a:solidFill>
                          <a:effectLst/>
                          <a:latin typeface="Arial" charset="0"/>
                          <a:ea typeface="Gulim" charset="-127"/>
                          <a:cs typeface="Arial" charset="0"/>
                        </a:rPr>
                        <a:t>Hospitales, clínicas, Centros de salud o de emergencia sanitaria, Instalaciones militares, de policía, bomberos, defensa civil. Garajes o estacionamientos para vehículos y aviones que atiendan emergencias. Torres de control aéreo. Estructuras de centros de telecomunicaciones u otros centros de generación y distribución eléctrica. Tanques u otras estructuras utilizadas para depósito de agua u otras substancias anti-incendio. Estructuras que albergan depósitos tóxicos, explosivos, químicos u otras substancias peligrosas.</a:t>
                      </a:r>
                      <a:endParaRPr lang="en-US" sz="1400">
                        <a:effectLst/>
                        <a:latin typeface="Arial" charset="0"/>
                        <a:ea typeface="Gulim" charset="-127"/>
                        <a:cs typeface="Times New Roman" charset="0"/>
                      </a:endParaRPr>
                    </a:p>
                  </a:txBody>
                  <a:tcPr marL="40253" marR="402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Gulim" charset="-127"/>
                          <a:cs typeface="Arial" charset="0"/>
                        </a:rPr>
                        <a:t>1.5</a:t>
                      </a:r>
                      <a:endParaRPr lang="en-US" sz="1400" dirty="0">
                        <a:effectLst/>
                        <a:latin typeface="Arial" charset="0"/>
                        <a:ea typeface="Gulim" charset="-127"/>
                        <a:cs typeface="Times New Roman" charset="0"/>
                      </a:endParaRPr>
                    </a:p>
                  </a:txBody>
                  <a:tcPr marL="40253" marR="402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18599">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Estructuras de ocupación especial</a:t>
                      </a:r>
                      <a:endParaRPr lang="en-US" sz="1400">
                        <a:effectLst/>
                        <a:latin typeface="Arial" charset="0"/>
                        <a:ea typeface="Gulim" charset="-127"/>
                        <a:cs typeface="Times New Roman" charset="0"/>
                      </a:endParaRPr>
                    </a:p>
                  </a:txBody>
                  <a:tcPr marL="40253" marR="402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50000"/>
                        </a:lnSpc>
                        <a:spcAft>
                          <a:spcPts val="0"/>
                        </a:spcAft>
                      </a:pPr>
                      <a:r>
                        <a:rPr lang="es-EC" sz="1400">
                          <a:solidFill>
                            <a:srgbClr val="000000"/>
                          </a:solidFill>
                          <a:effectLst/>
                          <a:latin typeface="Arial" charset="0"/>
                          <a:ea typeface="Gulim" charset="-127"/>
                          <a:cs typeface="Arial" charset="0"/>
                        </a:rPr>
                        <a:t>Museos, iglesias, escuelas, y centros de educación o deportivos que albergan más de trescientas personas. Todas las estructuras que albergan más de cinco mil personas. Edificios públicos que requieren operar continuamente.</a:t>
                      </a:r>
                      <a:endParaRPr lang="en-US" sz="1400">
                        <a:effectLst/>
                        <a:latin typeface="Arial" charset="0"/>
                        <a:ea typeface="Gulim" charset="-127"/>
                        <a:cs typeface="Times New Roman" charset="0"/>
                      </a:endParaRPr>
                    </a:p>
                  </a:txBody>
                  <a:tcPr marL="40253" marR="402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1.3</a:t>
                      </a:r>
                      <a:endParaRPr lang="en-US" sz="1400">
                        <a:effectLst/>
                        <a:latin typeface="Arial" charset="0"/>
                        <a:ea typeface="Gulim" charset="-127"/>
                        <a:cs typeface="Times New Roman" charset="0"/>
                      </a:endParaRPr>
                    </a:p>
                  </a:txBody>
                  <a:tcPr marL="40253" marR="402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71420">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Otras estructuras</a:t>
                      </a:r>
                      <a:endParaRPr lang="en-US" sz="1400">
                        <a:effectLst/>
                        <a:latin typeface="Arial" charset="0"/>
                        <a:ea typeface="Gulim" charset="-127"/>
                        <a:cs typeface="Times New Roman" charset="0"/>
                      </a:endParaRPr>
                    </a:p>
                  </a:txBody>
                  <a:tcPr marL="40253" marR="402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50000"/>
                        </a:lnSpc>
                        <a:spcAft>
                          <a:spcPts val="0"/>
                        </a:spcAft>
                      </a:pPr>
                      <a:r>
                        <a:rPr lang="es-EC" sz="1400">
                          <a:solidFill>
                            <a:srgbClr val="000000"/>
                          </a:solidFill>
                          <a:effectLst/>
                          <a:latin typeface="Arial" charset="0"/>
                          <a:ea typeface="Gulim" charset="-127"/>
                          <a:cs typeface="Arial" charset="0"/>
                        </a:rPr>
                        <a:t>Todas las estructuras de edificaciones y otras que no clasifican dentro de las categorías anteriores.</a:t>
                      </a:r>
                      <a:endParaRPr lang="en-US" sz="1400">
                        <a:effectLst/>
                        <a:latin typeface="Arial" charset="0"/>
                        <a:ea typeface="Gulim" charset="-127"/>
                        <a:cs typeface="Times New Roman" charset="0"/>
                      </a:endParaRPr>
                    </a:p>
                  </a:txBody>
                  <a:tcPr marL="40253" marR="402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Gulim" charset="-127"/>
                          <a:cs typeface="Arial" charset="0"/>
                        </a:rPr>
                        <a:t>1.0</a:t>
                      </a:r>
                      <a:endParaRPr lang="en-US" sz="1400" dirty="0">
                        <a:effectLst/>
                        <a:latin typeface="Arial" charset="0"/>
                        <a:ea typeface="Gulim" charset="-127"/>
                        <a:cs typeface="Times New Roman" charset="0"/>
                      </a:endParaRPr>
                    </a:p>
                  </a:txBody>
                  <a:tcPr marL="40253" marR="402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7" name="Oval 6"/>
          <p:cNvSpPr/>
          <p:nvPr/>
        </p:nvSpPr>
        <p:spPr>
          <a:xfrm>
            <a:off x="10562694" y="5134708"/>
            <a:ext cx="691460" cy="395322"/>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3"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4"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33</a:t>
            </a:r>
            <a:endParaRPr lang="es-ES" sz="2400" dirty="0">
              <a:ln>
                <a:solidFill>
                  <a:schemeClr val="tx1"/>
                </a:solidFill>
              </a:ln>
            </a:endParaRPr>
          </a:p>
        </p:txBody>
      </p:sp>
    </p:spTree>
    <p:extLst>
      <p:ext uri="{BB962C8B-B14F-4D97-AF65-F5344CB8AC3E}">
        <p14:creationId xmlns:p14="http://schemas.microsoft.com/office/powerpoint/2010/main" val="1846239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88101739"/>
              </p:ext>
            </p:extLst>
          </p:nvPr>
        </p:nvGraphicFramePr>
        <p:xfrm>
          <a:off x="787791" y="239151"/>
          <a:ext cx="11057206" cy="58521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2"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3"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34</a:t>
            </a:r>
            <a:endParaRPr lang="es-ES" sz="2400" dirty="0">
              <a:ln>
                <a:solidFill>
                  <a:schemeClr val="tx1"/>
                </a:solidFill>
              </a:ln>
            </a:endParaRPr>
          </a:p>
        </p:txBody>
      </p:sp>
    </p:spTree>
    <p:extLst>
      <p:ext uri="{BB962C8B-B14F-4D97-AF65-F5344CB8AC3E}">
        <p14:creationId xmlns:p14="http://schemas.microsoft.com/office/powerpoint/2010/main" val="647674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189119578"/>
              </p:ext>
            </p:extLst>
          </p:nvPr>
        </p:nvGraphicFramePr>
        <p:xfrm>
          <a:off x="2904198" y="0"/>
          <a:ext cx="6957254" cy="4914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mc:Choice xmlns:a14="http://schemas.microsoft.com/office/drawing/2010/main" Requires="a14">
          <p:graphicFrame>
            <p:nvGraphicFramePr>
              <p:cNvPr id="11" name="Table 10"/>
              <p:cNvGraphicFramePr>
                <a:graphicFrameLocks noGrp="1"/>
              </p:cNvGraphicFramePr>
              <p:nvPr>
                <p:extLst>
                  <p:ext uri="{D42A27DB-BD31-4B8C-83A1-F6EECF244321}">
                    <p14:modId xmlns:p14="http://schemas.microsoft.com/office/powerpoint/2010/main" val="1333677670"/>
                  </p:ext>
                </p:extLst>
              </p:nvPr>
            </p:nvGraphicFramePr>
            <p:xfrm>
              <a:off x="2331720" y="4591302"/>
              <a:ext cx="7254239" cy="1280160"/>
            </p:xfrm>
            <a:graphic>
              <a:graphicData uri="http://schemas.openxmlformats.org/drawingml/2006/table">
                <a:tbl>
                  <a:tblPr firstRow="1" firstCol="1" bandRow="1"/>
                  <a:tblGrid>
                    <a:gridCol w="4806479"/>
                    <a:gridCol w="2447760"/>
                  </a:tblGrid>
                  <a:tr h="331218">
                    <a:tc>
                      <a:txBody>
                        <a:bodyPr/>
                        <a:lstStyle/>
                        <a:p>
                          <a:pPr>
                            <a:lnSpc>
                              <a:spcPct val="150000"/>
                            </a:lnSpc>
                            <a:spcAft>
                              <a:spcPts val="0"/>
                            </a:spcAft>
                          </a:pPr>
                          <a:r>
                            <a:rPr lang="es-EC" sz="1400" b="1" dirty="0">
                              <a:solidFill>
                                <a:srgbClr val="000000"/>
                              </a:solidFill>
                              <a:effectLst/>
                              <a:latin typeface="Arial" charset="0"/>
                              <a:ea typeface="Gulim" charset="-127"/>
                              <a:cs typeface="Arial" charset="0"/>
                            </a:rPr>
                            <a:t>Estructuras de:</a:t>
                          </a:r>
                          <a:endParaRPr lang="en-US" sz="16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14:m>
                            <m:oMath xmlns:m="http://schemas.openxmlformats.org/officeDocument/2006/math">
                              <m:sSub>
                                <m:sSubPr>
                                  <m:ctrlPr>
                                    <a:rPr lang="en-US" sz="1400" b="1" i="1">
                                      <a:solidFill>
                                        <a:srgbClr val="000000"/>
                                      </a:solidFill>
                                      <a:effectLst/>
                                      <a:latin typeface="Cambria Math" charset="0"/>
                                      <a:ea typeface="Gulim" charset="-127"/>
                                      <a:cs typeface="Arial" charset="0"/>
                                    </a:rPr>
                                  </m:ctrlPr>
                                </m:sSubPr>
                                <m:e>
                                  <m:r>
                                    <a:rPr lang="es-EC" sz="1400" b="1" i="1">
                                      <a:solidFill>
                                        <a:srgbClr val="000000"/>
                                      </a:solidFill>
                                      <a:effectLst/>
                                      <a:latin typeface="Cambria Math" charset="0"/>
                                      <a:ea typeface="Gulim" charset="-127"/>
                                      <a:cs typeface="Arial" charset="0"/>
                                    </a:rPr>
                                    <m:t>∆</m:t>
                                  </m:r>
                                </m:e>
                                <m:sub>
                                  <m:r>
                                    <a:rPr lang="es-EC" sz="1400" b="1" i="1">
                                      <a:solidFill>
                                        <a:srgbClr val="000000"/>
                                      </a:solidFill>
                                      <a:effectLst/>
                                      <a:latin typeface="Cambria Math" charset="0"/>
                                      <a:ea typeface="Gulim" charset="-127"/>
                                      <a:cs typeface="Arial" charset="0"/>
                                    </a:rPr>
                                    <m:t>𝑴</m:t>
                                  </m:r>
                                </m:sub>
                              </m:sSub>
                              <m:r>
                                <a:rPr lang="es-EC" sz="1400" b="1" i="1">
                                  <a:solidFill>
                                    <a:srgbClr val="000000"/>
                                  </a:solidFill>
                                  <a:effectLst/>
                                  <a:latin typeface="Cambria Math" charset="0"/>
                                  <a:ea typeface="Gulim" charset="-127"/>
                                  <a:cs typeface="Arial" charset="0"/>
                                </a:rPr>
                                <m:t> </m:t>
                              </m:r>
                            </m:oMath>
                          </a14:m>
                          <a:r>
                            <a:rPr lang="es-EC" sz="1400" b="1" dirty="0" smtClean="0">
                              <a:solidFill>
                                <a:srgbClr val="000000"/>
                              </a:solidFill>
                              <a:effectLst/>
                              <a:latin typeface="Arial" charset="0"/>
                              <a:ea typeface="Gulim" charset="-127"/>
                              <a:cs typeface="Arial" charset="0"/>
                            </a:rPr>
                            <a:t>máxima</a:t>
                          </a:r>
                        </a:p>
                        <a:p>
                          <a:pPr algn="ctr">
                            <a:lnSpc>
                              <a:spcPct val="150000"/>
                            </a:lnSpc>
                            <a:spcAft>
                              <a:spcPts val="0"/>
                            </a:spcAft>
                          </a:pPr>
                          <a:r>
                            <a:rPr lang="es-EC" sz="1400" b="1" dirty="0" smtClean="0">
                              <a:solidFill>
                                <a:srgbClr val="000000"/>
                              </a:solidFill>
                              <a:effectLst/>
                              <a:latin typeface="Arial" charset="0"/>
                              <a:ea typeface="Gulim" charset="-127"/>
                              <a:cs typeface="Arial" charset="0"/>
                            </a:rPr>
                            <a:t> </a:t>
                          </a:r>
                          <a:r>
                            <a:rPr lang="es-EC" sz="1400" b="1" dirty="0">
                              <a:solidFill>
                                <a:srgbClr val="000000"/>
                              </a:solidFill>
                              <a:effectLst/>
                              <a:latin typeface="Arial" charset="0"/>
                              <a:ea typeface="Gulim" charset="-127"/>
                              <a:cs typeface="Arial" charset="0"/>
                            </a:rPr>
                            <a:t>(sin unidad)</a:t>
                          </a:r>
                          <a:endParaRPr lang="en-US" sz="16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r>
                  <a:tr h="255905">
                    <a:tc>
                      <a:txBody>
                        <a:bodyPr/>
                        <a:lstStyle/>
                        <a:p>
                          <a:pPr>
                            <a:lnSpc>
                              <a:spcPct val="150000"/>
                            </a:lnSpc>
                            <a:spcAft>
                              <a:spcPts val="0"/>
                            </a:spcAft>
                          </a:pPr>
                          <a:r>
                            <a:rPr lang="es-EC" sz="1400" dirty="0">
                              <a:solidFill>
                                <a:srgbClr val="000000"/>
                              </a:solidFill>
                              <a:effectLst/>
                              <a:latin typeface="Arial" charset="0"/>
                              <a:ea typeface="Gulim" charset="-127"/>
                              <a:cs typeface="Arial" charset="0"/>
                            </a:rPr>
                            <a:t>Hormigón Armado, estructuras metálicas y de madera</a:t>
                          </a:r>
                          <a:endParaRPr lang="en-US" sz="16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0.02</a:t>
                          </a:r>
                          <a:endParaRPr lang="en-US" sz="16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a:lnSpc>
                              <a:spcPct val="150000"/>
                            </a:lnSpc>
                            <a:spcAft>
                              <a:spcPts val="0"/>
                            </a:spcAft>
                          </a:pPr>
                          <a:r>
                            <a:rPr lang="es-EC" sz="1400" dirty="0">
                              <a:solidFill>
                                <a:srgbClr val="000000"/>
                              </a:solidFill>
                              <a:effectLst/>
                              <a:latin typeface="Arial" charset="0"/>
                              <a:ea typeface="Gulim" charset="-127"/>
                              <a:cs typeface="Arial" charset="0"/>
                            </a:rPr>
                            <a:t>De mampostería</a:t>
                          </a:r>
                          <a:endParaRPr lang="en-US" sz="16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Gulim" charset="-127"/>
                              <a:cs typeface="Arial" charset="0"/>
                            </a:rPr>
                            <a:t>0.01</a:t>
                          </a:r>
                          <a:endParaRPr lang="en-US" sz="16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mc:Choice>
        <mc:Fallback>
          <p:graphicFrame>
            <p:nvGraphicFramePr>
              <p:cNvPr id="11" name="Table 10"/>
              <p:cNvGraphicFramePr>
                <a:graphicFrameLocks noGrp="1"/>
              </p:cNvGraphicFramePr>
              <p:nvPr>
                <p:extLst>
                  <p:ext uri="{D42A27DB-BD31-4B8C-83A1-F6EECF244321}">
                    <p14:modId xmlns:p14="http://schemas.microsoft.com/office/powerpoint/2010/main" val="1333677670"/>
                  </p:ext>
                </p:extLst>
              </p:nvPr>
            </p:nvGraphicFramePr>
            <p:xfrm>
              <a:off x="2331720" y="4591302"/>
              <a:ext cx="7254239" cy="1280160"/>
            </p:xfrm>
            <a:graphic>
              <a:graphicData uri="http://schemas.openxmlformats.org/drawingml/2006/table">
                <a:tbl>
                  <a:tblPr firstRow="1" firstCol="1" bandRow="1"/>
                  <a:tblGrid>
                    <a:gridCol w="4806479"/>
                    <a:gridCol w="2447760"/>
                  </a:tblGrid>
                  <a:tr h="640080">
                    <a:tc>
                      <a:txBody>
                        <a:bodyPr/>
                        <a:lstStyle/>
                        <a:p>
                          <a:pPr>
                            <a:lnSpc>
                              <a:spcPct val="150000"/>
                            </a:lnSpc>
                            <a:spcAft>
                              <a:spcPts val="0"/>
                            </a:spcAft>
                          </a:pPr>
                          <a:r>
                            <a:rPr lang="es-EC" sz="1400" b="1" dirty="0">
                              <a:solidFill>
                                <a:srgbClr val="000000"/>
                              </a:solidFill>
                              <a:effectLst/>
                              <a:latin typeface="Arial" charset="0"/>
                              <a:ea typeface="Gulim" charset="-127"/>
                              <a:cs typeface="Arial" charset="0"/>
                            </a:rPr>
                            <a:t>Estructuras de:</a:t>
                          </a:r>
                          <a:endParaRPr lang="en-US" sz="16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endParaRPr lang="en-US"/>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7"/>
                          <a:stretch>
                            <a:fillRect l="-196517" t="-35849" r="-498" b="-109434"/>
                          </a:stretch>
                        </a:blipFill>
                      </a:tcPr>
                    </a:tc>
                  </a:tr>
                  <a:tr h="320040">
                    <a:tc>
                      <a:txBody>
                        <a:bodyPr/>
                        <a:lstStyle/>
                        <a:p>
                          <a:pPr>
                            <a:lnSpc>
                              <a:spcPct val="150000"/>
                            </a:lnSpc>
                            <a:spcAft>
                              <a:spcPts val="0"/>
                            </a:spcAft>
                          </a:pPr>
                          <a:r>
                            <a:rPr lang="es-EC" sz="1400" dirty="0">
                              <a:solidFill>
                                <a:srgbClr val="000000"/>
                              </a:solidFill>
                              <a:effectLst/>
                              <a:latin typeface="Arial" charset="0"/>
                              <a:ea typeface="Gulim" charset="-127"/>
                              <a:cs typeface="Arial" charset="0"/>
                            </a:rPr>
                            <a:t>Hormigón Armado, estructuras metálicas y de madera</a:t>
                          </a:r>
                          <a:endParaRPr lang="en-US" sz="16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0.02</a:t>
                          </a:r>
                          <a:endParaRPr lang="en-US" sz="16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20040">
                    <a:tc>
                      <a:txBody>
                        <a:bodyPr/>
                        <a:lstStyle/>
                        <a:p>
                          <a:pPr>
                            <a:lnSpc>
                              <a:spcPct val="150000"/>
                            </a:lnSpc>
                            <a:spcAft>
                              <a:spcPts val="0"/>
                            </a:spcAft>
                          </a:pPr>
                          <a:r>
                            <a:rPr lang="es-EC" sz="1400" dirty="0">
                              <a:solidFill>
                                <a:srgbClr val="000000"/>
                              </a:solidFill>
                              <a:effectLst/>
                              <a:latin typeface="Arial" charset="0"/>
                              <a:ea typeface="Gulim" charset="-127"/>
                              <a:cs typeface="Arial" charset="0"/>
                            </a:rPr>
                            <a:t>De mampostería</a:t>
                          </a:r>
                          <a:endParaRPr lang="en-US" sz="16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Gulim" charset="-127"/>
                              <a:cs typeface="Arial" charset="0"/>
                            </a:rPr>
                            <a:t>0.01</a:t>
                          </a:r>
                          <a:endParaRPr lang="en-US" sz="16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mc:Fallback>
      </mc:AlternateContent>
      <mc:AlternateContent xmlns:mc="http://schemas.openxmlformats.org/markup-compatibility/2006" xmlns:a14="http://schemas.microsoft.com/office/drawing/2010/main">
        <mc:Choice Requires="a14">
          <p:sp>
            <p:nvSpPr>
              <p:cNvPr id="12" name="Rectangle 11"/>
              <p:cNvSpPr/>
              <p:nvPr/>
            </p:nvSpPr>
            <p:spPr>
              <a:xfrm>
                <a:off x="4850063" y="4083471"/>
                <a:ext cx="2790571" cy="456535"/>
              </a:xfrm>
              <a:prstGeom prst="rect">
                <a:avLst/>
              </a:prstGeom>
            </p:spPr>
            <p:txBody>
              <a:bodyPr wrap="none">
                <a:spAutoFit/>
              </a:bodyPr>
              <a:lstStyle/>
              <a:p>
                <a:pPr algn="ctr">
                  <a:lnSpc>
                    <a:spcPct val="150000"/>
                  </a:lnSpc>
                  <a:spcAft>
                    <a:spcPts val="1000"/>
                  </a:spcAft>
                </a:pPr>
                <a:r>
                  <a:rPr lang="es-EC" b="1" i="1" dirty="0" smtClean="0">
                    <a:solidFill>
                      <a:schemeClr val="tx1"/>
                    </a:solidFill>
                    <a:latin typeface="Arial" charset="0"/>
                    <a:ea typeface="Gulim" charset="-127"/>
                    <a:cs typeface="Arial" charset="0"/>
                  </a:rPr>
                  <a:t>Valores de </a:t>
                </a:r>
                <a14:m>
                  <m:oMath xmlns:m="http://schemas.openxmlformats.org/officeDocument/2006/math">
                    <m:sSub>
                      <m:sSubPr>
                        <m:ctrlPr>
                          <a:rPr lang="en-US" b="1" i="1">
                            <a:solidFill>
                              <a:schemeClr val="tx1"/>
                            </a:solidFill>
                            <a:effectLst/>
                            <a:latin typeface="Cambria Math" charset="0"/>
                            <a:ea typeface="Gulim" charset="-127"/>
                            <a:cs typeface="Arial" charset="0"/>
                          </a:rPr>
                        </m:ctrlPr>
                      </m:sSubPr>
                      <m:e>
                        <m:r>
                          <a:rPr lang="es-EC" b="1" i="1">
                            <a:solidFill>
                              <a:schemeClr val="tx1"/>
                            </a:solidFill>
                            <a:effectLst/>
                            <a:latin typeface="Cambria Math" charset="0"/>
                            <a:ea typeface="Gulim" charset="-127"/>
                            <a:cs typeface="Arial" charset="0"/>
                          </a:rPr>
                          <m:t>𝜟</m:t>
                        </m:r>
                      </m:e>
                      <m:sub>
                        <m:r>
                          <a:rPr lang="es-EC" b="1" i="1">
                            <a:solidFill>
                              <a:schemeClr val="tx1"/>
                            </a:solidFill>
                            <a:effectLst/>
                            <a:latin typeface="Cambria Math" charset="0"/>
                            <a:ea typeface="Gulim" charset="-127"/>
                            <a:cs typeface="Arial" charset="0"/>
                          </a:rPr>
                          <m:t>𝑴</m:t>
                        </m:r>
                      </m:sub>
                    </m:sSub>
                  </m:oMath>
                </a14:m>
                <a:r>
                  <a:rPr lang="es-EC" b="1" i="1" dirty="0">
                    <a:solidFill>
                      <a:schemeClr val="tx1"/>
                    </a:solidFill>
                    <a:effectLst/>
                    <a:latin typeface="Arial" charset="0"/>
                    <a:ea typeface="Gulim" charset="-127"/>
                    <a:cs typeface="Arial" charset="0"/>
                  </a:rPr>
                  <a:t> máximos</a:t>
                </a:r>
                <a:endParaRPr lang="en-US" sz="1100" i="1" dirty="0">
                  <a:solidFill>
                    <a:schemeClr val="tx1"/>
                  </a:solidFill>
                  <a:effectLst/>
                  <a:latin typeface="Arial" charset="0"/>
                  <a:ea typeface="Gulim" charset="-127"/>
                  <a:cs typeface="Times New Roman"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850063" y="4083471"/>
                <a:ext cx="2790571" cy="456535"/>
              </a:xfrm>
              <a:prstGeom prst="rect">
                <a:avLst/>
              </a:prstGeom>
              <a:blipFill rotWithShape="0">
                <a:blip r:embed="rId8"/>
                <a:stretch>
                  <a:fillRect l="-1751" r="-1751" b="-21333"/>
                </a:stretch>
              </a:blipFill>
            </p:spPr>
            <p:txBody>
              <a:bodyPr/>
              <a:lstStyle/>
              <a:p>
                <a:r>
                  <a:rPr lang="en-US">
                    <a:noFill/>
                  </a:rPr>
                  <a:t> </a:t>
                </a:r>
              </a:p>
            </p:txBody>
          </p:sp>
        </mc:Fallback>
      </mc:AlternateContent>
      <p:sp>
        <p:nvSpPr>
          <p:cNvPr id="13"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5"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6"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7"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8"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9"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20"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35</a:t>
            </a:r>
            <a:endParaRPr lang="es-ES" sz="2400" dirty="0">
              <a:ln>
                <a:solidFill>
                  <a:schemeClr val="tx1"/>
                </a:solidFill>
              </a:ln>
            </a:endParaRPr>
          </a:p>
        </p:txBody>
      </p:sp>
    </p:spTree>
    <p:extLst>
      <p:ext uri="{BB962C8B-B14F-4D97-AF65-F5344CB8AC3E}">
        <p14:creationId xmlns:p14="http://schemas.microsoft.com/office/powerpoint/2010/main" val="189623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pPr lvl="2" algn="l" rtl="0">
              <a:lnSpc>
                <a:spcPct val="90000"/>
              </a:lnSpc>
              <a:spcBef>
                <a:spcPct val="0"/>
              </a:spcBef>
            </a:pPr>
            <a:r>
              <a:rPr lang="es-EC" sz="3600" b="1" dirty="0"/>
              <a:t>Regularidad/configuración </a:t>
            </a:r>
            <a:r>
              <a:rPr lang="es-EC" sz="3600" b="1" dirty="0" smtClean="0"/>
              <a:t>estructural</a:t>
            </a:r>
            <a:endParaRPr lang="en-US" sz="3600" dirty="0"/>
          </a:p>
        </p:txBody>
      </p:sp>
      <p:sp>
        <p:nvSpPr>
          <p:cNvPr id="5" name="Text Placeholder 4"/>
          <p:cNvSpPr>
            <a:spLocks noGrp="1"/>
          </p:cNvSpPr>
          <p:nvPr>
            <p:ph type="body" idx="1"/>
          </p:nvPr>
        </p:nvSpPr>
        <p:spPr>
          <a:xfrm>
            <a:off x="4002139" y="1458127"/>
            <a:ext cx="5157787" cy="823912"/>
          </a:xfrm>
        </p:spPr>
        <p:txBody>
          <a:bodyPr anchor="ctr"/>
          <a:lstStyle/>
          <a:p>
            <a:pPr lvl="0"/>
            <a:r>
              <a:rPr lang="es-EC" dirty="0"/>
              <a:t>Configuraciones a </a:t>
            </a:r>
            <a:r>
              <a:rPr lang="es-EC" dirty="0" smtClean="0"/>
              <a:t>privilegiar</a:t>
            </a:r>
            <a:endParaRPr lang="en-US" dirty="0"/>
          </a:p>
        </p:txBody>
      </p:sp>
      <p:pic>
        <p:nvPicPr>
          <p:cNvPr id="18" name="Content Placeholder 17"/>
          <p:cNvPicPr>
            <a:picLocks noGrp="1" noChangeAspect="1"/>
          </p:cNvPicPr>
          <p:nvPr>
            <p:ph sz="half" idx="2"/>
          </p:nvPr>
        </p:nvPicPr>
        <p:blipFill rotWithShape="1">
          <a:blip r:embed="rId2"/>
          <a:srcRect l="12268" r="13205" b="6297"/>
          <a:stretch/>
        </p:blipFill>
        <p:spPr>
          <a:xfrm>
            <a:off x="2479895" y="2177443"/>
            <a:ext cx="3336976" cy="3684588"/>
          </a:xfrm>
          <a:prstGeom prst="rect">
            <a:avLst/>
          </a:prstGeom>
        </p:spPr>
      </p:pic>
      <p:pic>
        <p:nvPicPr>
          <p:cNvPr id="19" name="Picture 18"/>
          <p:cNvPicPr>
            <a:picLocks noChangeAspect="1"/>
          </p:cNvPicPr>
          <p:nvPr/>
        </p:nvPicPr>
        <p:blipFill rotWithShape="1">
          <a:blip r:embed="rId3"/>
          <a:srcRect l="9211" r="9368" b="6286"/>
          <a:stretch/>
        </p:blipFill>
        <p:spPr>
          <a:xfrm>
            <a:off x="6326947" y="2177443"/>
            <a:ext cx="3348110" cy="3301946"/>
          </a:xfrm>
          <a:prstGeom prst="rect">
            <a:avLst/>
          </a:prstGeom>
        </p:spPr>
      </p:pic>
      <p:sp>
        <p:nvSpPr>
          <p:cNvPr id="21"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22"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23"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24"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25"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26"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27"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3"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36</a:t>
            </a:r>
            <a:endParaRPr lang="es-ES" sz="2400" dirty="0">
              <a:ln>
                <a:solidFill>
                  <a:schemeClr val="tx1"/>
                </a:solidFill>
              </a:ln>
            </a:endParaRPr>
          </a:p>
        </p:txBody>
      </p:sp>
    </p:spTree>
    <p:extLst>
      <p:ext uri="{BB962C8B-B14F-4D97-AF65-F5344CB8AC3E}">
        <p14:creationId xmlns:p14="http://schemas.microsoft.com/office/powerpoint/2010/main" val="274567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205" y="-304800"/>
            <a:ext cx="10515600" cy="1325563"/>
          </a:xfrm>
        </p:spPr>
        <p:txBody>
          <a:bodyPr anchor="ctr">
            <a:normAutofit/>
          </a:bodyPr>
          <a:lstStyle/>
          <a:p>
            <a:pPr lvl="2" algn="l" rtl="0">
              <a:lnSpc>
                <a:spcPct val="90000"/>
              </a:lnSpc>
              <a:spcBef>
                <a:spcPct val="0"/>
              </a:spcBef>
            </a:pPr>
            <a:r>
              <a:rPr lang="es-EC" sz="3600" b="1" dirty="0"/>
              <a:t>Regularidad/configuración </a:t>
            </a:r>
            <a:r>
              <a:rPr lang="es-EC" sz="3600" b="1" dirty="0" smtClean="0"/>
              <a:t>estructural</a:t>
            </a:r>
            <a:endParaRPr lang="en-US" sz="3600" dirty="0"/>
          </a:p>
        </p:txBody>
      </p:sp>
      <p:sp>
        <p:nvSpPr>
          <p:cNvPr id="5" name="Text Placeholder 4"/>
          <p:cNvSpPr>
            <a:spLocks noGrp="1"/>
          </p:cNvSpPr>
          <p:nvPr>
            <p:ph type="body" idx="1"/>
          </p:nvPr>
        </p:nvSpPr>
        <p:spPr>
          <a:xfrm>
            <a:off x="3815359" y="439280"/>
            <a:ext cx="5157787" cy="823912"/>
          </a:xfrm>
        </p:spPr>
        <p:txBody>
          <a:bodyPr anchor="ctr"/>
          <a:lstStyle/>
          <a:p>
            <a:pPr lvl="0"/>
            <a:r>
              <a:rPr lang="es-EC" dirty="0"/>
              <a:t>Configuraciones </a:t>
            </a:r>
            <a:r>
              <a:rPr lang="es-EC" dirty="0" smtClean="0"/>
              <a:t>más complejas</a:t>
            </a:r>
            <a:endParaRPr lang="en-US" dirty="0"/>
          </a:p>
        </p:txBody>
      </p:sp>
      <p:sp>
        <p:nvSpPr>
          <p:cNvPr id="21"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22"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23"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24"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25"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26"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27"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64683"/>
          <a:stretch/>
        </p:blipFill>
        <p:spPr>
          <a:xfrm>
            <a:off x="707725" y="1262425"/>
            <a:ext cx="4256685" cy="2383970"/>
          </a:xfrm>
          <a:prstGeom prst="rect">
            <a:avLst/>
          </a:prstGeom>
          <a:ln>
            <a:solidFill>
              <a:schemeClr val="tx1"/>
            </a:solidFill>
          </a:ln>
        </p:spPr>
      </p:pic>
      <p:pic>
        <p:nvPicPr>
          <p:cNvPr id="28" name="Picture 27"/>
          <p:cNvPicPr>
            <a:picLocks noChangeAspect="1"/>
          </p:cNvPicPr>
          <p:nvPr/>
        </p:nvPicPr>
        <p:blipFill rotWithShape="1">
          <a:blip r:embed="rId2">
            <a:extLst>
              <a:ext uri="{28A0092B-C50C-407E-A947-70E740481C1C}">
                <a14:useLocalDpi xmlns:a14="http://schemas.microsoft.com/office/drawing/2010/main" val="0"/>
              </a:ext>
            </a:extLst>
          </a:blip>
          <a:srcRect t="34501" r="-110" b="29784"/>
          <a:stretch/>
        </p:blipFill>
        <p:spPr>
          <a:xfrm>
            <a:off x="4752674" y="3200938"/>
            <a:ext cx="4581826" cy="2630505"/>
          </a:xfrm>
          <a:prstGeom prst="rect">
            <a:avLst/>
          </a:prstGeom>
          <a:ln>
            <a:solidFill>
              <a:schemeClr val="tx1"/>
            </a:solidFill>
          </a:ln>
        </p:spPr>
      </p:pic>
      <p:pic>
        <p:nvPicPr>
          <p:cNvPr id="29" name="Picture 28"/>
          <p:cNvPicPr>
            <a:picLocks noChangeAspect="1"/>
          </p:cNvPicPr>
          <p:nvPr/>
        </p:nvPicPr>
        <p:blipFill rotWithShape="1">
          <a:blip r:embed="rId2">
            <a:extLst>
              <a:ext uri="{28A0092B-C50C-407E-A947-70E740481C1C}">
                <a14:useLocalDpi xmlns:a14="http://schemas.microsoft.com/office/drawing/2010/main" val="0"/>
              </a:ext>
            </a:extLst>
          </a:blip>
          <a:srcRect t="68908" b="1"/>
          <a:stretch/>
        </p:blipFill>
        <p:spPr>
          <a:xfrm>
            <a:off x="7213600" y="1254237"/>
            <a:ext cx="4749405" cy="2341626"/>
          </a:xfrm>
          <a:prstGeom prst="rect">
            <a:avLst/>
          </a:prstGeom>
          <a:ln>
            <a:solidFill>
              <a:schemeClr val="tx1"/>
            </a:solidFill>
          </a:ln>
        </p:spPr>
      </p:pic>
      <p:sp>
        <p:nvSpPr>
          <p:cNvPr id="15"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37</a:t>
            </a:r>
            <a:endParaRPr lang="es-ES" sz="2400" dirty="0">
              <a:ln>
                <a:solidFill>
                  <a:schemeClr val="tx1"/>
                </a:solidFill>
              </a:ln>
            </a:endParaRPr>
          </a:p>
        </p:txBody>
      </p:sp>
    </p:spTree>
    <p:extLst>
      <p:ext uri="{BB962C8B-B14F-4D97-AF65-F5344CB8AC3E}">
        <p14:creationId xmlns:p14="http://schemas.microsoft.com/office/powerpoint/2010/main" val="14858734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205" y="-304800"/>
            <a:ext cx="10515600" cy="1325563"/>
          </a:xfrm>
        </p:spPr>
        <p:txBody>
          <a:bodyPr anchor="ctr">
            <a:normAutofit/>
          </a:bodyPr>
          <a:lstStyle/>
          <a:p>
            <a:pPr lvl="2" algn="l" rtl="0">
              <a:lnSpc>
                <a:spcPct val="90000"/>
              </a:lnSpc>
              <a:spcBef>
                <a:spcPct val="0"/>
              </a:spcBef>
            </a:pPr>
            <a:r>
              <a:rPr lang="es-EC" sz="3600" b="1" dirty="0"/>
              <a:t>Regularidad/configuración </a:t>
            </a:r>
            <a:r>
              <a:rPr lang="es-EC" sz="3600" b="1" dirty="0" smtClean="0"/>
              <a:t>estructural</a:t>
            </a:r>
            <a:endParaRPr lang="en-US" sz="3600" dirty="0"/>
          </a:p>
        </p:txBody>
      </p:sp>
      <p:sp>
        <p:nvSpPr>
          <p:cNvPr id="5" name="Text Placeholder 4"/>
          <p:cNvSpPr>
            <a:spLocks noGrp="1"/>
          </p:cNvSpPr>
          <p:nvPr>
            <p:ph type="body" idx="1"/>
          </p:nvPr>
        </p:nvSpPr>
        <p:spPr>
          <a:xfrm>
            <a:off x="2085033" y="661813"/>
            <a:ext cx="8001184" cy="823912"/>
          </a:xfrm>
        </p:spPr>
        <p:txBody>
          <a:bodyPr anchor="ctr">
            <a:normAutofit/>
          </a:bodyPr>
          <a:lstStyle/>
          <a:p>
            <a:pPr lvl="0"/>
            <a:r>
              <a:rPr lang="es-EC" i="1" dirty="0"/>
              <a:t>Configuraciones</a:t>
            </a:r>
            <a:r>
              <a:rPr lang="es-EC" dirty="0"/>
              <a:t> </a:t>
            </a:r>
            <a:r>
              <a:rPr lang="es-EC" i="1" dirty="0" smtClean="0"/>
              <a:t>estructurales </a:t>
            </a:r>
            <a:r>
              <a:rPr lang="es-EC" i="1" dirty="0"/>
              <a:t>no recomendadas en elevación</a:t>
            </a:r>
            <a:r>
              <a:rPr lang="en-US" dirty="0"/>
              <a:t> </a:t>
            </a:r>
          </a:p>
        </p:txBody>
      </p:sp>
      <p:sp>
        <p:nvSpPr>
          <p:cNvPr id="21"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22"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23"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24"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25"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26"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27"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pic>
        <p:nvPicPr>
          <p:cNvPr id="2" name="Picture 1"/>
          <p:cNvPicPr>
            <a:picLocks noChangeAspect="1"/>
          </p:cNvPicPr>
          <p:nvPr/>
        </p:nvPicPr>
        <p:blipFill rotWithShape="1">
          <a:blip r:embed="rId2"/>
          <a:srcRect r="12920" b="9767"/>
          <a:stretch/>
        </p:blipFill>
        <p:spPr>
          <a:xfrm>
            <a:off x="3469425" y="1415354"/>
            <a:ext cx="5175691" cy="3930650"/>
          </a:xfrm>
          <a:prstGeom prst="rect">
            <a:avLst/>
          </a:prstGeom>
          <a:ln>
            <a:solidFill>
              <a:schemeClr val="tx1"/>
            </a:solidFill>
          </a:ln>
        </p:spPr>
      </p:pic>
      <p:sp>
        <p:nvSpPr>
          <p:cNvPr id="1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38</a:t>
            </a:r>
            <a:endParaRPr lang="es-ES" sz="2400" dirty="0">
              <a:ln>
                <a:solidFill>
                  <a:schemeClr val="tx1"/>
                </a:solidFill>
              </a:ln>
            </a:endParaRPr>
          </a:p>
        </p:txBody>
      </p:sp>
    </p:spTree>
    <p:extLst>
      <p:ext uri="{BB962C8B-B14F-4D97-AF65-F5344CB8AC3E}">
        <p14:creationId xmlns:p14="http://schemas.microsoft.com/office/powerpoint/2010/main" val="727889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20671"/>
            <a:ext cx="10515600" cy="1325563"/>
          </a:xfrm>
        </p:spPr>
        <p:txBody>
          <a:bodyPr/>
          <a:lstStyle/>
          <a:p>
            <a:r>
              <a:rPr lang="es-EC" b="1" dirty="0"/>
              <a:t>Coeficientes de irregularidad en </a:t>
            </a:r>
            <a:r>
              <a:rPr lang="es-EC" b="1" dirty="0" smtClean="0"/>
              <a:t>planta</a:t>
            </a:r>
            <a:endParaRPr lang="en-US" dirty="0"/>
          </a:p>
        </p:txBody>
      </p:sp>
      <p:sp>
        <p:nvSpPr>
          <p:cNvPr id="9" name="Rectangle 8"/>
          <p:cNvSpPr/>
          <p:nvPr/>
        </p:nvSpPr>
        <p:spPr>
          <a:xfrm>
            <a:off x="584200" y="5725467"/>
            <a:ext cx="11355388" cy="461665"/>
          </a:xfrm>
          <a:prstGeom prst="rect">
            <a:avLst/>
          </a:prstGeom>
        </p:spPr>
        <p:txBody>
          <a:bodyPr wrap="square">
            <a:spAutoFit/>
          </a:bodyPr>
          <a:lstStyle/>
          <a:p>
            <a:pPr algn="just"/>
            <a:r>
              <a:rPr lang="es-EC" sz="1200" b="1" dirty="0">
                <a:solidFill>
                  <a:srgbClr val="FF0000"/>
                </a:solidFill>
                <a:latin typeface="Arial" charset="0"/>
                <a:ea typeface="Gulim" charset="-127"/>
              </a:rPr>
              <a:t>Nota: </a:t>
            </a:r>
            <a:r>
              <a:rPr lang="es-EC" sz="1200" dirty="0">
                <a:solidFill>
                  <a:srgbClr val="000000"/>
                </a:solidFill>
                <a:latin typeface="Arial" charset="0"/>
                <a:ea typeface="Gulim" charset="-127"/>
              </a:rPr>
              <a:t>La descripción de estas irregularidades no faculta al calculista o diseñador a considerarlas como normales, por lo tanto la presencia de estas irregularidades requiere revisiones estructurales adicionales que garanticen el buen comportamiento local y global de la edificación.</a:t>
            </a:r>
            <a:r>
              <a:rPr lang="en-US" sz="1200" dirty="0"/>
              <a:t> </a:t>
            </a:r>
          </a:p>
        </p:txBody>
      </p:sp>
      <p:sp>
        <p:nvSpPr>
          <p:cNvPr id="10" name="TextBox 9"/>
          <p:cNvSpPr txBox="1"/>
          <p:nvPr/>
        </p:nvSpPr>
        <p:spPr>
          <a:xfrm>
            <a:off x="6045200" y="5956300"/>
            <a:ext cx="184731" cy="369332"/>
          </a:xfrm>
          <a:prstGeom prst="rect">
            <a:avLst/>
          </a:prstGeom>
          <a:noFill/>
        </p:spPr>
        <p:txBody>
          <a:bodyPr wrap="none" rtlCol="0">
            <a:spAutoFit/>
          </a:bodyPr>
          <a:lstStyle/>
          <a:p>
            <a:endParaRPr lang="en-US"/>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1982343109"/>
                  </p:ext>
                </p:extLst>
              </p:nvPr>
            </p:nvGraphicFramePr>
            <p:xfrm>
              <a:off x="1282700" y="1149975"/>
              <a:ext cx="4368800" cy="1986925"/>
            </p:xfrm>
            <a:graphic>
              <a:graphicData uri="http://schemas.openxmlformats.org/drawingml/2006/table">
                <a:tbl>
                  <a:tblPr firstRow="1" firstCol="1" bandRow="1"/>
                  <a:tblGrid>
                    <a:gridCol w="2241550"/>
                    <a:gridCol w="2127250"/>
                  </a:tblGrid>
                  <a:tr h="1986925">
                    <a:tc>
                      <a:txBody>
                        <a:bodyPr/>
                        <a:lstStyle/>
                        <a:p>
                          <a:pPr algn="ctr">
                            <a:lnSpc>
                              <a:spcPct val="150000"/>
                            </a:lnSpc>
                            <a:spcAft>
                              <a:spcPts val="0"/>
                            </a:spcAft>
                          </a:pPr>
                          <a:r>
                            <a:rPr lang="es-EC" sz="1200" b="1" dirty="0">
                              <a:solidFill>
                                <a:srgbClr val="000000"/>
                              </a:solidFill>
                              <a:effectLst/>
                              <a:latin typeface="Arial" charset="0"/>
                              <a:ea typeface="Gulim" charset="-127"/>
                              <a:cs typeface="Arial" charset="0"/>
                            </a:rPr>
                            <a:t>Tipo 1</a:t>
                          </a:r>
                          <a:r>
                            <a:rPr lang="es-EC" sz="1200" dirty="0">
                              <a:solidFill>
                                <a:srgbClr val="000000"/>
                              </a:solidFill>
                              <a:effectLst/>
                              <a:latin typeface="Arial" charset="0"/>
                              <a:ea typeface="Gulim" charset="-127"/>
                              <a:cs typeface="Arial" charset="0"/>
                            </a:rPr>
                            <a:t> - Irregularidad torsional</a:t>
                          </a:r>
                          <a:endParaRPr lang="en-US" sz="1200" dirty="0">
                            <a:effectLst/>
                            <a:latin typeface="Arial" charset="0"/>
                            <a:ea typeface="Gulim" charset="-127"/>
                            <a:cs typeface="Times New Roman" charset="0"/>
                          </a:endParaRPr>
                        </a:p>
                        <a:p>
                          <a:pPr algn="ctr">
                            <a:lnSpc>
                              <a:spcPct val="150000"/>
                            </a:lnSpc>
                            <a:spcAft>
                              <a:spcPts val="0"/>
                            </a:spcAft>
                          </a:pPr>
                          <a:endParaRPr lang="en-US" sz="1200" b="1" i="1" dirty="0" smtClean="0">
                            <a:solidFill>
                              <a:srgbClr val="000000"/>
                            </a:solidFill>
                            <a:effectLst/>
                            <a:latin typeface="Cambria Math" charset="0"/>
                            <a:ea typeface="Gulim" charset="-127"/>
                            <a:cs typeface="Arial" charset="0"/>
                          </a:endParaRPr>
                        </a:p>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sz="1200" b="1" i="1">
                                        <a:solidFill>
                                          <a:srgbClr val="000000"/>
                                        </a:solidFill>
                                        <a:effectLst/>
                                        <a:latin typeface="Cambria Math" charset="0"/>
                                        <a:ea typeface="Gulim" charset="-127"/>
                                        <a:cs typeface="Arial" charset="0"/>
                                      </a:rPr>
                                    </m:ctrlPr>
                                  </m:sSubPr>
                                  <m:e>
                                    <m:r>
                                      <a:rPr lang="es-EC" sz="1200" b="1" i="1">
                                        <a:solidFill>
                                          <a:srgbClr val="000000"/>
                                        </a:solidFill>
                                        <a:effectLst/>
                                        <a:latin typeface="Cambria Math" charset="0"/>
                                        <a:ea typeface="Gulim" charset="-127"/>
                                        <a:cs typeface="Arial" charset="0"/>
                                      </a:rPr>
                                      <m:t>∅</m:t>
                                    </m:r>
                                  </m:e>
                                  <m:sub>
                                    <m:r>
                                      <a:rPr lang="es-EC" sz="1200" b="1" i="1">
                                        <a:solidFill>
                                          <a:srgbClr val="000000"/>
                                        </a:solidFill>
                                        <a:effectLst/>
                                        <a:latin typeface="Cambria Math" charset="0"/>
                                        <a:ea typeface="Gulim" charset="-127"/>
                                        <a:cs typeface="Arial" charset="0"/>
                                      </a:rPr>
                                      <m:t>𝑷𝒊</m:t>
                                    </m:r>
                                  </m:sub>
                                </m:sSub>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𝟎</m:t>
                                </m:r>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𝟗</m:t>
                                </m:r>
                              </m:oMath>
                            </m:oMathPara>
                          </a14:m>
                          <a:endParaRPr lang="en-US" sz="1200" dirty="0" smtClean="0">
                            <a:effectLst/>
                            <a:latin typeface="Arial" charset="0"/>
                            <a:ea typeface="Gulim" charset="-127"/>
                            <a:cs typeface="Times New Roman" charset="0"/>
                          </a:endParaRPr>
                        </a:p>
                        <a:p>
                          <a:pPr algn="ctr">
                            <a:lnSpc>
                              <a:spcPct val="150000"/>
                            </a:lnSpc>
                            <a:spcAft>
                              <a:spcPts val="0"/>
                            </a:spcAft>
                          </a:pPr>
                          <a:endParaRPr lang="en-US" sz="1200" dirty="0">
                            <a:effectLst/>
                            <a:latin typeface="Arial" charset="0"/>
                            <a:ea typeface="Gulim" charset="-127"/>
                            <a:cs typeface="Times New Roman" charset="0"/>
                          </a:endParaRPr>
                        </a:p>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C" sz="1200" b="1" i="1">
                                    <a:solidFill>
                                      <a:srgbClr val="000000"/>
                                    </a:solidFill>
                                    <a:effectLst/>
                                    <a:latin typeface="Cambria Math" charset="0"/>
                                    <a:ea typeface="Gulim" charset="-127"/>
                                    <a:cs typeface="Arial" charset="0"/>
                                  </a:rPr>
                                  <m:t>∆&gt;</m:t>
                                </m:r>
                                <m:r>
                                  <a:rPr lang="es-EC" sz="1200" b="1" i="1">
                                    <a:solidFill>
                                      <a:srgbClr val="000000"/>
                                    </a:solidFill>
                                    <a:effectLst/>
                                    <a:latin typeface="Cambria Math" charset="0"/>
                                    <a:ea typeface="Gulim" charset="-127"/>
                                    <a:cs typeface="Arial" charset="0"/>
                                  </a:rPr>
                                  <m:t>𝟏</m:t>
                                </m:r>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𝟐</m:t>
                                </m:r>
                                <m:f>
                                  <m:fPr>
                                    <m:ctrlPr>
                                      <a:rPr lang="en-US" sz="1200" b="1" i="1">
                                        <a:solidFill>
                                          <a:srgbClr val="000000"/>
                                        </a:solidFill>
                                        <a:effectLst/>
                                        <a:latin typeface="Cambria Math" charset="0"/>
                                        <a:ea typeface="Gulim" charset="-127"/>
                                        <a:cs typeface="Arial" charset="0"/>
                                      </a:rPr>
                                    </m:ctrlPr>
                                  </m:fPr>
                                  <m:num>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𝟏</m:t>
                                    </m:r>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𝟐</m:t>
                                    </m:r>
                                    <m:r>
                                      <a:rPr lang="es-EC" sz="1200" b="1" i="1">
                                        <a:solidFill>
                                          <a:srgbClr val="000000"/>
                                        </a:solidFill>
                                        <a:effectLst/>
                                        <a:latin typeface="Cambria Math" charset="0"/>
                                        <a:ea typeface="Gulim" charset="-127"/>
                                        <a:cs typeface="Arial" charset="0"/>
                                      </a:rPr>
                                      <m:t>)</m:t>
                                    </m:r>
                                  </m:num>
                                  <m:den>
                                    <m:r>
                                      <a:rPr lang="es-EC" sz="1200" b="1" i="1">
                                        <a:solidFill>
                                          <a:srgbClr val="000000"/>
                                        </a:solidFill>
                                        <a:effectLst/>
                                        <a:latin typeface="Cambria Math" charset="0"/>
                                        <a:ea typeface="Gulim" charset="-127"/>
                                        <a:cs typeface="Arial" charset="0"/>
                                      </a:rPr>
                                      <m:t>𝟐</m:t>
                                    </m:r>
                                  </m:den>
                                </m:f>
                              </m:oMath>
                            </m:oMathPara>
                          </a14:m>
                          <a:endParaRPr lang="en-US" sz="1200" dirty="0">
                            <a:effectLst/>
                            <a:latin typeface="Arial" charset="0"/>
                            <a:ea typeface="Gulim" charset="-127"/>
                            <a:cs typeface="Times New Roman" charset="0"/>
                          </a:endParaRPr>
                        </a:p>
                      </a:txBody>
                      <a:tcPr marL="68566" marR="68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endParaRPr lang="en-US" sz="1200" dirty="0">
                            <a:effectLst/>
                            <a:latin typeface="Arial" charset="0"/>
                            <a:ea typeface="Gulim" charset="-127"/>
                            <a:cs typeface="Times New Roman"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982343109"/>
                  </p:ext>
                </p:extLst>
              </p:nvPr>
            </p:nvGraphicFramePr>
            <p:xfrm>
              <a:off x="1282700" y="1149975"/>
              <a:ext cx="4368800" cy="1986925"/>
            </p:xfrm>
            <a:graphic>
              <a:graphicData uri="http://schemas.openxmlformats.org/drawingml/2006/table">
                <a:tbl>
                  <a:tblPr firstRow="1" firstCol="1" bandRow="1"/>
                  <a:tblGrid>
                    <a:gridCol w="2241550"/>
                    <a:gridCol w="2127250"/>
                  </a:tblGrid>
                  <a:tr h="1986925">
                    <a:tc>
                      <a:txBody>
                        <a:bodyPr/>
                        <a:lstStyle/>
                        <a:p>
                          <a:endParaRPr lang="en-US"/>
                        </a:p>
                      </a:txBody>
                      <a:tcPr marL="68566" marR="68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272" t="-306" r="-95652" b="-612"/>
                          </a:stretch>
                        </a:blipFill>
                      </a:tcPr>
                    </a:tc>
                    <a:tc>
                      <a:txBody>
                        <a:bodyPr/>
                        <a:lstStyle/>
                        <a:p>
                          <a:pPr algn="ctr">
                            <a:lnSpc>
                              <a:spcPct val="150000"/>
                            </a:lnSpc>
                            <a:spcAft>
                              <a:spcPts val="0"/>
                            </a:spcAft>
                          </a:pPr>
                          <a:endParaRPr lang="en-US" sz="1200" dirty="0">
                            <a:effectLst/>
                            <a:latin typeface="Arial" charset="0"/>
                            <a:ea typeface="Gulim" charset="-127"/>
                            <a:cs typeface="Times New Roman"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mc:Fallback>
      </mc:AlternateContent>
      <p:pic>
        <p:nvPicPr>
          <p:cNvPr id="12" name="Imagen 2"/>
          <p:cNvPicPr/>
          <p:nvPr/>
        </p:nvPicPr>
        <p:blipFill rotWithShape="1">
          <a:blip r:embed="rId4"/>
          <a:srcRect l="73049" t="988" r="2902" b="80625"/>
          <a:stretch/>
        </p:blipFill>
        <p:spPr bwMode="auto">
          <a:xfrm>
            <a:off x="3708398" y="1293654"/>
            <a:ext cx="1800225" cy="1676400"/>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graphicFrame>
            <p:nvGraphicFramePr>
              <p:cNvPr id="14" name="Table 13"/>
              <p:cNvGraphicFramePr>
                <a:graphicFrameLocks noGrp="1"/>
              </p:cNvGraphicFramePr>
              <p:nvPr>
                <p:extLst>
                  <p:ext uri="{D42A27DB-BD31-4B8C-83A1-F6EECF244321}">
                    <p14:modId xmlns:p14="http://schemas.microsoft.com/office/powerpoint/2010/main" val="1929959672"/>
                  </p:ext>
                </p:extLst>
              </p:nvPr>
            </p:nvGraphicFramePr>
            <p:xfrm>
              <a:off x="1282700" y="3136900"/>
              <a:ext cx="4368800" cy="1917059"/>
            </p:xfrm>
            <a:graphic>
              <a:graphicData uri="http://schemas.openxmlformats.org/drawingml/2006/table">
                <a:tbl>
                  <a:tblPr firstRow="1" firstCol="1" bandRow="1"/>
                  <a:tblGrid>
                    <a:gridCol w="2247900"/>
                    <a:gridCol w="2120900"/>
                  </a:tblGrid>
                  <a:tr h="1917059">
                    <a:tc>
                      <a:txBody>
                        <a:bodyPr/>
                        <a:lstStyle/>
                        <a:p>
                          <a:pPr algn="just">
                            <a:lnSpc>
                              <a:spcPct val="150000"/>
                            </a:lnSpc>
                            <a:spcAft>
                              <a:spcPts val="0"/>
                            </a:spcAft>
                          </a:pPr>
                          <a:r>
                            <a:rPr lang="es-EC" sz="1200" b="1" dirty="0">
                              <a:solidFill>
                                <a:srgbClr val="000000"/>
                              </a:solidFill>
                              <a:effectLst/>
                              <a:latin typeface="Arial" charset="0"/>
                              <a:ea typeface="Gulim" charset="-127"/>
                              <a:cs typeface="Arial" charset="0"/>
                            </a:rPr>
                            <a:t>Tipo 2</a:t>
                          </a:r>
                          <a:r>
                            <a:rPr lang="es-EC" sz="1200" dirty="0">
                              <a:solidFill>
                                <a:srgbClr val="000000"/>
                              </a:solidFill>
                              <a:effectLst/>
                              <a:latin typeface="Arial" charset="0"/>
                              <a:ea typeface="Gulim" charset="-127"/>
                              <a:cs typeface="Arial" charset="0"/>
                            </a:rPr>
                            <a:t> - Retrocesos excesivos en las esquinas</a:t>
                          </a:r>
                          <a:r>
                            <a:rPr lang="es-EC" sz="1200" dirty="0" smtClean="0">
                              <a:solidFill>
                                <a:srgbClr val="000000"/>
                              </a:solidFill>
                              <a:effectLst/>
                              <a:latin typeface="Arial" charset="0"/>
                              <a:ea typeface="Gulim" charset="-127"/>
                              <a:cs typeface="Arial" charset="0"/>
                            </a:rPr>
                            <a:t>.</a:t>
                          </a:r>
                        </a:p>
                        <a:p>
                          <a:pPr algn="just">
                            <a:lnSpc>
                              <a:spcPct val="150000"/>
                            </a:lnSpc>
                            <a:spcAft>
                              <a:spcPts val="0"/>
                            </a:spcAft>
                          </a:pPr>
                          <a:endParaRPr lang="en-US" sz="1200" dirty="0">
                            <a:effectLst/>
                            <a:latin typeface="Arial" charset="0"/>
                            <a:ea typeface="Gulim" charset="-127"/>
                            <a:cs typeface="Times New Roman"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sz="1200" b="1" i="1">
                                        <a:solidFill>
                                          <a:srgbClr val="000000"/>
                                        </a:solidFill>
                                        <a:effectLst/>
                                        <a:latin typeface="Cambria Math" charset="0"/>
                                        <a:ea typeface="Gulim" charset="-127"/>
                                        <a:cs typeface="Arial" charset="0"/>
                                      </a:rPr>
                                    </m:ctrlPr>
                                  </m:sSubPr>
                                  <m:e>
                                    <m:r>
                                      <a:rPr lang="es-EC" sz="1200" b="1" i="1">
                                        <a:solidFill>
                                          <a:srgbClr val="000000"/>
                                        </a:solidFill>
                                        <a:effectLst/>
                                        <a:latin typeface="Cambria Math" charset="0"/>
                                        <a:ea typeface="Gulim" charset="-127"/>
                                        <a:cs typeface="Arial" charset="0"/>
                                      </a:rPr>
                                      <m:t>∅</m:t>
                                    </m:r>
                                  </m:e>
                                  <m:sub>
                                    <m:r>
                                      <a:rPr lang="es-EC" sz="1200" b="1" i="1">
                                        <a:solidFill>
                                          <a:srgbClr val="000000"/>
                                        </a:solidFill>
                                        <a:effectLst/>
                                        <a:latin typeface="Cambria Math" charset="0"/>
                                        <a:ea typeface="Gulim" charset="-127"/>
                                        <a:cs typeface="Arial" charset="0"/>
                                      </a:rPr>
                                      <m:t>𝑷𝒊</m:t>
                                    </m:r>
                                  </m:sub>
                                </m:sSub>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𝟎</m:t>
                                </m:r>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𝟗</m:t>
                                </m:r>
                              </m:oMath>
                            </m:oMathPara>
                          </a14:m>
                          <a:endParaRPr lang="en-US" sz="1200" dirty="0" smtClean="0">
                            <a:effectLst/>
                            <a:latin typeface="Arial" charset="0"/>
                            <a:ea typeface="Gulim" charset="-127"/>
                            <a:cs typeface="Times New Roman" charset="0"/>
                          </a:endParaRPr>
                        </a:p>
                        <a:p>
                          <a:pPr algn="just">
                            <a:lnSpc>
                              <a:spcPct val="150000"/>
                            </a:lnSpc>
                            <a:spcAft>
                              <a:spcPts val="0"/>
                            </a:spcAft>
                          </a:pPr>
                          <a:endParaRPr lang="en-US" sz="1200" dirty="0">
                            <a:effectLst/>
                            <a:latin typeface="Arial" charset="0"/>
                            <a:ea typeface="Gulim" charset="-127"/>
                            <a:cs typeface="Times New Roman"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EC" sz="1200" b="1" i="1">
                                    <a:solidFill>
                                      <a:srgbClr val="000000"/>
                                    </a:solidFill>
                                    <a:effectLst/>
                                    <a:latin typeface="Cambria Math" charset="0"/>
                                    <a:ea typeface="Gulim" charset="-127"/>
                                    <a:cs typeface="Arial" charset="0"/>
                                  </a:rPr>
                                  <m:t>𝑨</m:t>
                                </m:r>
                                <m:r>
                                  <a:rPr lang="es-EC" sz="1200" b="1" i="1">
                                    <a:solidFill>
                                      <a:srgbClr val="000000"/>
                                    </a:solidFill>
                                    <a:effectLst/>
                                    <a:latin typeface="Cambria Math" charset="0"/>
                                    <a:ea typeface="Gulim" charset="-127"/>
                                    <a:cs typeface="Arial" charset="0"/>
                                  </a:rPr>
                                  <m:t>&gt;</m:t>
                                </m:r>
                                <m:r>
                                  <a:rPr lang="es-EC" sz="1200" b="1" i="1">
                                    <a:solidFill>
                                      <a:srgbClr val="000000"/>
                                    </a:solidFill>
                                    <a:effectLst/>
                                    <a:latin typeface="Cambria Math" charset="0"/>
                                    <a:ea typeface="Gulim" charset="-127"/>
                                    <a:cs typeface="Arial" charset="0"/>
                                  </a:rPr>
                                  <m:t>𝟎</m:t>
                                </m:r>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𝟏𝟓</m:t>
                                </m:r>
                                <m:r>
                                  <a:rPr lang="es-EC" sz="1200" b="1" i="1">
                                    <a:solidFill>
                                      <a:srgbClr val="000000"/>
                                    </a:solidFill>
                                    <a:effectLst/>
                                    <a:latin typeface="Cambria Math" charset="0"/>
                                    <a:ea typeface="Gulim" charset="-127"/>
                                    <a:cs typeface="Arial" charset="0"/>
                                  </a:rPr>
                                  <m:t>𝑩</m:t>
                                </m:r>
                                <m:r>
                                  <a:rPr lang="es-EC" sz="1200" b="1" i="1">
                                    <a:solidFill>
                                      <a:srgbClr val="000000"/>
                                    </a:solidFill>
                                    <a:effectLst/>
                                    <a:latin typeface="Cambria Math" charset="0"/>
                                    <a:ea typeface="Gulim" charset="-127"/>
                                    <a:cs typeface="Arial" charset="0"/>
                                  </a:rPr>
                                  <m:t> </m:t>
                                </m:r>
                                <m:r>
                                  <a:rPr lang="es-EC" sz="1200" b="1" i="1">
                                    <a:solidFill>
                                      <a:srgbClr val="000000"/>
                                    </a:solidFill>
                                    <a:effectLst/>
                                    <a:latin typeface="Cambria Math" charset="0"/>
                                    <a:ea typeface="Gulim" charset="-127"/>
                                    <a:cs typeface="Arial" charset="0"/>
                                  </a:rPr>
                                  <m:t>𝒚</m:t>
                                </m:r>
                                <m:r>
                                  <a:rPr lang="es-EC" sz="1200" b="1" i="1">
                                    <a:solidFill>
                                      <a:srgbClr val="000000"/>
                                    </a:solidFill>
                                    <a:effectLst/>
                                    <a:latin typeface="Cambria Math" charset="0"/>
                                    <a:ea typeface="Gulim" charset="-127"/>
                                    <a:cs typeface="Arial" charset="0"/>
                                  </a:rPr>
                                  <m:t> </m:t>
                                </m:r>
                                <m:r>
                                  <a:rPr lang="es-EC" sz="1200" b="1" i="1">
                                    <a:solidFill>
                                      <a:srgbClr val="000000"/>
                                    </a:solidFill>
                                    <a:effectLst/>
                                    <a:latin typeface="Cambria Math" charset="0"/>
                                    <a:ea typeface="Gulim" charset="-127"/>
                                    <a:cs typeface="Arial" charset="0"/>
                                  </a:rPr>
                                  <m:t>𝑪</m:t>
                                </m:r>
                                <m:r>
                                  <a:rPr lang="es-EC" sz="1200" b="1" i="1">
                                    <a:solidFill>
                                      <a:srgbClr val="000000"/>
                                    </a:solidFill>
                                    <a:effectLst/>
                                    <a:latin typeface="Cambria Math" charset="0"/>
                                    <a:ea typeface="Gulim" charset="-127"/>
                                    <a:cs typeface="Arial" charset="0"/>
                                  </a:rPr>
                                  <m:t>&gt;</m:t>
                                </m:r>
                                <m:r>
                                  <a:rPr lang="es-EC" sz="1200" b="1" i="1">
                                    <a:solidFill>
                                      <a:srgbClr val="000000"/>
                                    </a:solidFill>
                                    <a:effectLst/>
                                    <a:latin typeface="Cambria Math" charset="0"/>
                                    <a:ea typeface="Gulim" charset="-127"/>
                                    <a:cs typeface="Arial" charset="0"/>
                                  </a:rPr>
                                  <m:t>𝟎</m:t>
                                </m:r>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𝟏𝟓</m:t>
                                </m:r>
                                <m:r>
                                  <a:rPr lang="es-EC" sz="1200" b="1" i="1">
                                    <a:solidFill>
                                      <a:srgbClr val="000000"/>
                                    </a:solidFill>
                                    <a:effectLst/>
                                    <a:latin typeface="Cambria Math" charset="0"/>
                                    <a:ea typeface="Gulim" charset="-127"/>
                                    <a:cs typeface="Arial" charset="0"/>
                                  </a:rPr>
                                  <m:t>𝑫</m:t>
                                </m:r>
                              </m:oMath>
                            </m:oMathPara>
                          </a14:m>
                          <a:endParaRPr lang="en-US" sz="1200" dirty="0">
                            <a:effectLst/>
                            <a:latin typeface="Arial" charset="0"/>
                            <a:ea typeface="Gulim" charset="-127"/>
                            <a:cs typeface="Times New Roman" charset="0"/>
                          </a:endParaRPr>
                        </a:p>
                      </a:txBody>
                      <a:tcPr marL="68566" marR="68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50000"/>
                            </a:lnSpc>
                            <a:spcAft>
                              <a:spcPts val="0"/>
                            </a:spcAft>
                          </a:pPr>
                          <a:endParaRPr lang="en-US" sz="1200" dirty="0">
                            <a:effectLst/>
                            <a:latin typeface="Arial" charset="0"/>
                            <a:ea typeface="Gulim" charset="-127"/>
                            <a:cs typeface="Times New Roman"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r>
                </a:tbl>
              </a:graphicData>
            </a:graphic>
          </p:graphicFrame>
        </mc:Choice>
        <mc:Fallback xmlns="">
          <p:graphicFrame>
            <p:nvGraphicFramePr>
              <p:cNvPr id="14" name="Table 13"/>
              <p:cNvGraphicFramePr>
                <a:graphicFrameLocks noGrp="1"/>
              </p:cNvGraphicFramePr>
              <p:nvPr>
                <p:extLst>
                  <p:ext uri="{D42A27DB-BD31-4B8C-83A1-F6EECF244321}">
                    <p14:modId xmlns:p14="http://schemas.microsoft.com/office/powerpoint/2010/main" val="1929959672"/>
                  </p:ext>
                </p:extLst>
              </p:nvPr>
            </p:nvGraphicFramePr>
            <p:xfrm>
              <a:off x="1282700" y="3136900"/>
              <a:ext cx="4368800" cy="1917059"/>
            </p:xfrm>
            <a:graphic>
              <a:graphicData uri="http://schemas.openxmlformats.org/drawingml/2006/table">
                <a:tbl>
                  <a:tblPr firstRow="1" firstCol="1" bandRow="1"/>
                  <a:tblGrid>
                    <a:gridCol w="2247900"/>
                    <a:gridCol w="2120900"/>
                  </a:tblGrid>
                  <a:tr h="1917059">
                    <a:tc>
                      <a:txBody>
                        <a:bodyPr/>
                        <a:lstStyle/>
                        <a:p>
                          <a:endParaRPr lang="en-US"/>
                        </a:p>
                      </a:txBody>
                      <a:tcPr marL="68566" marR="68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blipFill rotWithShape="0">
                          <a:blip r:embed="rId5"/>
                          <a:stretch>
                            <a:fillRect l="-271" r="-95122" b="-1266"/>
                          </a:stretch>
                        </a:blipFill>
                      </a:tcPr>
                    </a:tc>
                    <a:tc>
                      <a:txBody>
                        <a:bodyPr/>
                        <a:lstStyle/>
                        <a:p>
                          <a:pPr algn="just">
                            <a:lnSpc>
                              <a:spcPct val="150000"/>
                            </a:lnSpc>
                            <a:spcAft>
                              <a:spcPts val="0"/>
                            </a:spcAft>
                          </a:pPr>
                          <a:endParaRPr lang="en-US" sz="1200" dirty="0">
                            <a:effectLst/>
                            <a:latin typeface="Arial" charset="0"/>
                            <a:ea typeface="Gulim" charset="-127"/>
                            <a:cs typeface="Times New Roman"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r>
                </a:tbl>
              </a:graphicData>
            </a:graphic>
          </p:graphicFrame>
        </mc:Fallback>
      </mc:AlternateContent>
      <p:pic>
        <p:nvPicPr>
          <p:cNvPr id="16" name="Imagen 5"/>
          <p:cNvPicPr/>
          <p:nvPr/>
        </p:nvPicPr>
        <p:blipFill rotWithShape="1">
          <a:blip r:embed="rId4"/>
          <a:srcRect l="74038" t="31876" r="3370" b="50832"/>
          <a:stretch/>
        </p:blipFill>
        <p:spPr bwMode="auto">
          <a:xfrm>
            <a:off x="3802062" y="3314059"/>
            <a:ext cx="1638299" cy="1533800"/>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graphicFrame>
            <p:nvGraphicFramePr>
              <p:cNvPr id="18" name="Table 17"/>
              <p:cNvGraphicFramePr>
                <a:graphicFrameLocks noGrp="1"/>
              </p:cNvGraphicFramePr>
              <p:nvPr>
                <p:extLst>
                  <p:ext uri="{D42A27DB-BD31-4B8C-83A1-F6EECF244321}">
                    <p14:modId xmlns:p14="http://schemas.microsoft.com/office/powerpoint/2010/main" val="103384854"/>
                  </p:ext>
                </p:extLst>
              </p:nvPr>
            </p:nvGraphicFramePr>
            <p:xfrm>
              <a:off x="6261894" y="1123629"/>
              <a:ext cx="5345906" cy="2597471"/>
            </p:xfrm>
            <a:graphic>
              <a:graphicData uri="http://schemas.openxmlformats.org/drawingml/2006/table">
                <a:tbl>
                  <a:tblPr firstRow="1" firstCol="1" bandRow="1"/>
                  <a:tblGrid>
                    <a:gridCol w="2750656"/>
                    <a:gridCol w="2595250"/>
                  </a:tblGrid>
                  <a:tr h="2597471">
                    <a:tc>
                      <a:txBody>
                        <a:bodyPr/>
                        <a:lstStyle/>
                        <a:p>
                          <a:pPr algn="just">
                            <a:lnSpc>
                              <a:spcPct val="150000"/>
                            </a:lnSpc>
                            <a:spcAft>
                              <a:spcPts val="0"/>
                            </a:spcAft>
                          </a:pPr>
                          <a:r>
                            <a:rPr lang="es-EC" sz="1200" b="1" dirty="0">
                              <a:solidFill>
                                <a:srgbClr val="000000"/>
                              </a:solidFill>
                              <a:effectLst/>
                              <a:latin typeface="Arial" charset="0"/>
                              <a:ea typeface="Gulim" charset="-127"/>
                              <a:cs typeface="Arial" charset="0"/>
                            </a:rPr>
                            <a:t>Tipo 3</a:t>
                          </a:r>
                          <a:r>
                            <a:rPr lang="es-EC" sz="1200" dirty="0">
                              <a:solidFill>
                                <a:srgbClr val="000000"/>
                              </a:solidFill>
                              <a:effectLst/>
                              <a:latin typeface="Arial" charset="0"/>
                              <a:ea typeface="Gulim" charset="-127"/>
                              <a:cs typeface="Arial" charset="0"/>
                            </a:rPr>
                            <a:t> - Discontinuidades en el sistema de piso</a:t>
                          </a:r>
                          <a:r>
                            <a:rPr lang="es-EC" sz="1200" dirty="0" smtClean="0">
                              <a:solidFill>
                                <a:srgbClr val="000000"/>
                              </a:solidFill>
                              <a:effectLst/>
                              <a:latin typeface="Arial" charset="0"/>
                              <a:ea typeface="Gulim" charset="-127"/>
                              <a:cs typeface="Arial" charset="0"/>
                            </a:rPr>
                            <a:t>.</a:t>
                          </a:r>
                        </a:p>
                        <a:p>
                          <a:pPr algn="just">
                            <a:lnSpc>
                              <a:spcPct val="150000"/>
                            </a:lnSpc>
                            <a:spcAft>
                              <a:spcPts val="0"/>
                            </a:spcAft>
                          </a:pPr>
                          <a:endParaRPr lang="en-US" sz="1200" dirty="0">
                            <a:effectLst/>
                            <a:latin typeface="Arial" charset="0"/>
                            <a:ea typeface="Gulim" charset="-127"/>
                            <a:cs typeface="Times New Roman"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sz="1200" b="1" i="1">
                                        <a:solidFill>
                                          <a:srgbClr val="000000"/>
                                        </a:solidFill>
                                        <a:effectLst/>
                                        <a:latin typeface="Cambria Math" charset="0"/>
                                        <a:ea typeface="Gulim" charset="-127"/>
                                        <a:cs typeface="Arial" charset="0"/>
                                      </a:rPr>
                                    </m:ctrlPr>
                                  </m:sSubPr>
                                  <m:e>
                                    <m:r>
                                      <a:rPr lang="es-EC" sz="1200" b="1" i="1">
                                        <a:solidFill>
                                          <a:srgbClr val="000000"/>
                                        </a:solidFill>
                                        <a:effectLst/>
                                        <a:latin typeface="Cambria Math" charset="0"/>
                                        <a:ea typeface="Gulim" charset="-127"/>
                                        <a:cs typeface="Arial" charset="0"/>
                                      </a:rPr>
                                      <m:t>∅</m:t>
                                    </m:r>
                                  </m:e>
                                  <m:sub>
                                    <m:r>
                                      <a:rPr lang="es-EC" sz="1200" b="1" i="1">
                                        <a:solidFill>
                                          <a:srgbClr val="000000"/>
                                        </a:solidFill>
                                        <a:effectLst/>
                                        <a:latin typeface="Cambria Math" charset="0"/>
                                        <a:ea typeface="Gulim" charset="-127"/>
                                        <a:cs typeface="Arial" charset="0"/>
                                      </a:rPr>
                                      <m:t>𝑷𝒊</m:t>
                                    </m:r>
                                  </m:sub>
                                </m:sSub>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𝟎</m:t>
                                </m:r>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𝟗</m:t>
                                </m:r>
                              </m:oMath>
                            </m:oMathPara>
                          </a14:m>
                          <a:endParaRPr lang="en-US" sz="1200" dirty="0" smtClean="0">
                            <a:effectLst/>
                            <a:latin typeface="Arial" charset="0"/>
                            <a:ea typeface="Gulim" charset="-127"/>
                            <a:cs typeface="Times New Roman" charset="0"/>
                          </a:endParaRPr>
                        </a:p>
                        <a:p>
                          <a:pPr algn="just">
                            <a:lnSpc>
                              <a:spcPct val="150000"/>
                            </a:lnSpc>
                            <a:spcAft>
                              <a:spcPts val="0"/>
                            </a:spcAft>
                          </a:pPr>
                          <a:endParaRPr lang="en-US" sz="1200" dirty="0">
                            <a:effectLst/>
                            <a:latin typeface="Arial" charset="0"/>
                            <a:ea typeface="Gulim" charset="-127"/>
                            <a:cs typeface="Times New Roman"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EC" sz="1200" b="1" i="1">
                                    <a:solidFill>
                                      <a:srgbClr val="000000"/>
                                    </a:solidFill>
                                    <a:effectLst/>
                                    <a:latin typeface="Cambria Math" charset="0"/>
                                    <a:ea typeface="Gulim" charset="-127"/>
                                    <a:cs typeface="Arial" charset="0"/>
                                  </a:rPr>
                                  <m:t>𝑪𝒙𝑫</m:t>
                                </m:r>
                                <m:r>
                                  <a:rPr lang="es-EC" sz="1200" b="1" i="1">
                                    <a:solidFill>
                                      <a:srgbClr val="000000"/>
                                    </a:solidFill>
                                    <a:effectLst/>
                                    <a:latin typeface="Cambria Math" charset="0"/>
                                    <a:ea typeface="Gulim" charset="-127"/>
                                    <a:cs typeface="Arial" charset="0"/>
                                  </a:rPr>
                                  <m:t>&gt;</m:t>
                                </m:r>
                                <m:r>
                                  <a:rPr lang="es-EC" sz="1200" b="1" i="1">
                                    <a:solidFill>
                                      <a:srgbClr val="000000"/>
                                    </a:solidFill>
                                    <a:effectLst/>
                                    <a:latin typeface="Cambria Math" charset="0"/>
                                    <a:ea typeface="Gulim" charset="-127"/>
                                    <a:cs typeface="Arial" charset="0"/>
                                  </a:rPr>
                                  <m:t>𝟎</m:t>
                                </m:r>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𝟓</m:t>
                                </m:r>
                                <m:r>
                                  <a:rPr lang="es-EC" sz="1200" b="1" i="1">
                                    <a:solidFill>
                                      <a:srgbClr val="000000"/>
                                    </a:solidFill>
                                    <a:effectLst/>
                                    <a:latin typeface="Cambria Math" charset="0"/>
                                    <a:ea typeface="Gulim" charset="-127"/>
                                    <a:cs typeface="Arial" charset="0"/>
                                  </a:rPr>
                                  <m:t>𝑨𝒙𝑩</m:t>
                                </m:r>
                                <m:r>
                                  <a:rPr lang="es-EC" sz="1200" b="1" i="1">
                                    <a:solidFill>
                                      <a:srgbClr val="000000"/>
                                    </a:solidFill>
                                    <a:effectLst/>
                                    <a:latin typeface="Cambria Math" charset="0"/>
                                    <a:ea typeface="Gulim" charset="-127"/>
                                    <a:cs typeface="Arial" charset="0"/>
                                  </a:rPr>
                                  <m:t> ó</m:t>
                                </m:r>
                              </m:oMath>
                            </m:oMathPara>
                          </a14:m>
                          <a:endParaRPr lang="en-US" sz="1200" dirty="0" smtClean="0">
                            <a:effectLst/>
                            <a:latin typeface="Arial" charset="0"/>
                            <a:ea typeface="Gulim" charset="-127"/>
                            <a:cs typeface="Times New Roman" charset="0"/>
                          </a:endParaRPr>
                        </a:p>
                        <a:p>
                          <a:pPr algn="just">
                            <a:lnSpc>
                              <a:spcPct val="150000"/>
                            </a:lnSpc>
                            <a:spcAft>
                              <a:spcPts val="0"/>
                            </a:spcAft>
                          </a:pPr>
                          <a:endParaRPr lang="en-US" sz="1200" dirty="0">
                            <a:effectLst/>
                            <a:latin typeface="Arial" charset="0"/>
                            <a:ea typeface="Gulim" charset="-127"/>
                            <a:cs typeface="Times New Roman"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𝑪𝒙𝑫</m:t>
                                </m:r>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𝑪𝒙𝑬</m:t>
                                </m:r>
                                <m:r>
                                  <a:rPr lang="es-EC" sz="1200" b="1" i="1">
                                    <a:solidFill>
                                      <a:srgbClr val="000000"/>
                                    </a:solidFill>
                                    <a:effectLst/>
                                    <a:latin typeface="Cambria Math" charset="0"/>
                                    <a:ea typeface="Gulim" charset="-127"/>
                                    <a:cs typeface="Arial" charset="0"/>
                                  </a:rPr>
                                  <m:t>]&gt;</m:t>
                                </m:r>
                                <m:r>
                                  <a:rPr lang="es-EC" sz="1200" b="1" i="1">
                                    <a:solidFill>
                                      <a:srgbClr val="000000"/>
                                    </a:solidFill>
                                    <a:effectLst/>
                                    <a:latin typeface="Cambria Math" charset="0"/>
                                    <a:ea typeface="Gulim" charset="-127"/>
                                    <a:cs typeface="Arial" charset="0"/>
                                  </a:rPr>
                                  <m:t>𝟎</m:t>
                                </m:r>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𝟓</m:t>
                                </m:r>
                                <m:r>
                                  <a:rPr lang="es-EC" sz="1200" b="1" i="1">
                                    <a:solidFill>
                                      <a:srgbClr val="000000"/>
                                    </a:solidFill>
                                    <a:effectLst/>
                                    <a:latin typeface="Cambria Math" charset="0"/>
                                    <a:ea typeface="Gulim" charset="-127"/>
                                    <a:cs typeface="Arial" charset="0"/>
                                  </a:rPr>
                                  <m:t>𝑨𝒙𝑩</m:t>
                                </m:r>
                              </m:oMath>
                            </m:oMathPara>
                          </a14:m>
                          <a:endParaRPr lang="en-US" sz="1200" dirty="0">
                            <a:effectLst/>
                            <a:latin typeface="Arial" charset="0"/>
                            <a:ea typeface="Gulim" charset="-127"/>
                            <a:cs typeface="Times New Roman"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50000"/>
                            </a:lnSpc>
                            <a:spcAft>
                              <a:spcPts val="0"/>
                            </a:spcAft>
                          </a:pPr>
                          <a:endParaRPr lang="en-US" sz="1200" dirty="0">
                            <a:effectLst/>
                            <a:latin typeface="Arial" charset="0"/>
                            <a:ea typeface="Gulim" charset="-127"/>
                            <a:cs typeface="Times New Roman" charset="0"/>
                          </a:endParaRPr>
                        </a:p>
                      </a:txBody>
                      <a:tcPr marL="68566" marR="68566"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mc:Choice>
        <mc:Fallback xmlns="">
          <p:graphicFrame>
            <p:nvGraphicFramePr>
              <p:cNvPr id="18" name="Table 17"/>
              <p:cNvGraphicFramePr>
                <a:graphicFrameLocks noGrp="1"/>
              </p:cNvGraphicFramePr>
              <p:nvPr>
                <p:extLst>
                  <p:ext uri="{D42A27DB-BD31-4B8C-83A1-F6EECF244321}">
                    <p14:modId xmlns:p14="http://schemas.microsoft.com/office/powerpoint/2010/main" val="103384854"/>
                  </p:ext>
                </p:extLst>
              </p:nvPr>
            </p:nvGraphicFramePr>
            <p:xfrm>
              <a:off x="6261894" y="1123629"/>
              <a:ext cx="5345906" cy="2597471"/>
            </p:xfrm>
            <a:graphic>
              <a:graphicData uri="http://schemas.openxmlformats.org/drawingml/2006/table">
                <a:tbl>
                  <a:tblPr firstRow="1" firstCol="1" bandRow="1"/>
                  <a:tblGrid>
                    <a:gridCol w="2750656"/>
                    <a:gridCol w="2595250"/>
                  </a:tblGrid>
                  <a:tr h="2597471">
                    <a:tc>
                      <a:txBody>
                        <a:bodyPr/>
                        <a:lstStyle/>
                        <a:p>
                          <a:endParaRPr lang="en-US"/>
                        </a:p>
                      </a:txBody>
                      <a:tcPr marL="68566" marR="68566"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6"/>
                          <a:stretch>
                            <a:fillRect l="-221" t="-234" r="-94690" b="-468"/>
                          </a:stretch>
                        </a:blipFill>
                      </a:tcPr>
                    </a:tc>
                    <a:tc>
                      <a:txBody>
                        <a:bodyPr/>
                        <a:lstStyle/>
                        <a:p>
                          <a:pPr algn="just">
                            <a:lnSpc>
                              <a:spcPct val="150000"/>
                            </a:lnSpc>
                            <a:spcAft>
                              <a:spcPts val="0"/>
                            </a:spcAft>
                          </a:pPr>
                          <a:endParaRPr lang="en-US" sz="1200" dirty="0">
                            <a:effectLst/>
                            <a:latin typeface="Arial" charset="0"/>
                            <a:ea typeface="Gulim" charset="-127"/>
                            <a:cs typeface="Times New Roman" charset="0"/>
                          </a:endParaRPr>
                        </a:p>
                      </a:txBody>
                      <a:tcPr marL="68566" marR="68566"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mc:Fallback>
      </mc:AlternateContent>
      <p:pic>
        <p:nvPicPr>
          <p:cNvPr id="20" name="Imagen 4"/>
          <p:cNvPicPr/>
          <p:nvPr/>
        </p:nvPicPr>
        <p:blipFill rotWithShape="1">
          <a:blip r:embed="rId4"/>
          <a:srcRect l="73258" t="59376" r="3111" b="623"/>
          <a:stretch/>
        </p:blipFill>
        <p:spPr>
          <a:xfrm>
            <a:off x="9486901" y="1185459"/>
            <a:ext cx="1663700" cy="2416904"/>
          </a:xfrm>
          <a:prstGeom prst="rect">
            <a:avLst/>
          </a:prstGeom>
        </p:spPr>
      </p:pic>
      <mc:AlternateContent xmlns:mc="http://schemas.openxmlformats.org/markup-compatibility/2006" xmlns:a14="http://schemas.microsoft.com/office/drawing/2010/main">
        <mc:Choice Requires="a14">
          <p:graphicFrame>
            <p:nvGraphicFramePr>
              <p:cNvPr id="21" name="Table 20"/>
              <p:cNvGraphicFramePr>
                <a:graphicFrameLocks noGrp="1"/>
              </p:cNvGraphicFramePr>
              <p:nvPr>
                <p:extLst>
                  <p:ext uri="{D42A27DB-BD31-4B8C-83A1-F6EECF244321}">
                    <p14:modId xmlns:p14="http://schemas.microsoft.com/office/powerpoint/2010/main" val="2093678052"/>
                  </p:ext>
                </p:extLst>
              </p:nvPr>
            </p:nvGraphicFramePr>
            <p:xfrm>
              <a:off x="6261894" y="3721100"/>
              <a:ext cx="5345906" cy="1346200"/>
            </p:xfrm>
            <a:graphic>
              <a:graphicData uri="http://schemas.openxmlformats.org/drawingml/2006/table">
                <a:tbl>
                  <a:tblPr firstRow="1" firstCol="1" bandRow="1"/>
                  <a:tblGrid>
                    <a:gridCol w="2755106"/>
                    <a:gridCol w="2590800"/>
                  </a:tblGrid>
                  <a:tr h="1346200">
                    <a:tc>
                      <a:txBody>
                        <a:bodyPr/>
                        <a:lstStyle/>
                        <a:p>
                          <a:pPr algn="just">
                            <a:lnSpc>
                              <a:spcPct val="150000"/>
                            </a:lnSpc>
                            <a:spcAft>
                              <a:spcPts val="0"/>
                            </a:spcAft>
                          </a:pPr>
                          <a:r>
                            <a:rPr lang="es-EC" sz="1200" b="1" dirty="0">
                              <a:solidFill>
                                <a:srgbClr val="000000"/>
                              </a:solidFill>
                              <a:effectLst/>
                              <a:latin typeface="Arial" charset="0"/>
                              <a:ea typeface="Gulim" charset="-127"/>
                              <a:cs typeface="Arial" charset="0"/>
                            </a:rPr>
                            <a:t>Tipo 4 </a:t>
                          </a:r>
                          <a:r>
                            <a:rPr lang="es-EC" sz="1200" dirty="0">
                              <a:solidFill>
                                <a:srgbClr val="000000"/>
                              </a:solidFill>
                              <a:effectLst/>
                              <a:latin typeface="Arial" charset="0"/>
                              <a:ea typeface="Gulim" charset="-127"/>
                              <a:cs typeface="Arial" charset="0"/>
                            </a:rPr>
                            <a:t>- Ejes estructurales no paralelos.</a:t>
                          </a:r>
                          <a:endParaRPr lang="en-US" sz="1200" dirty="0">
                            <a:effectLst/>
                            <a:latin typeface="Arial" charset="0"/>
                            <a:ea typeface="Gulim" charset="-127"/>
                            <a:cs typeface="Times New Roman"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sz="1200" b="1" i="1">
                                        <a:solidFill>
                                          <a:srgbClr val="000000"/>
                                        </a:solidFill>
                                        <a:effectLst/>
                                        <a:latin typeface="Cambria Math" charset="0"/>
                                        <a:ea typeface="Gulim" charset="-127"/>
                                        <a:cs typeface="Arial" charset="0"/>
                                      </a:rPr>
                                    </m:ctrlPr>
                                  </m:sSubPr>
                                  <m:e>
                                    <m:r>
                                      <a:rPr lang="es-EC" sz="1200" b="1" i="1">
                                        <a:solidFill>
                                          <a:srgbClr val="000000"/>
                                        </a:solidFill>
                                        <a:effectLst/>
                                        <a:latin typeface="Cambria Math" charset="0"/>
                                        <a:ea typeface="Gulim" charset="-127"/>
                                        <a:cs typeface="Arial" charset="0"/>
                                      </a:rPr>
                                      <m:t>∅</m:t>
                                    </m:r>
                                  </m:e>
                                  <m:sub>
                                    <m:r>
                                      <a:rPr lang="es-EC" sz="1200" b="1" i="1">
                                        <a:solidFill>
                                          <a:srgbClr val="000000"/>
                                        </a:solidFill>
                                        <a:effectLst/>
                                        <a:latin typeface="Cambria Math" charset="0"/>
                                        <a:ea typeface="Gulim" charset="-127"/>
                                        <a:cs typeface="Arial" charset="0"/>
                                      </a:rPr>
                                      <m:t>𝑷𝒊</m:t>
                                    </m:r>
                                  </m:sub>
                                </m:sSub>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𝟎</m:t>
                                </m:r>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𝟗</m:t>
                                </m:r>
                              </m:oMath>
                            </m:oMathPara>
                          </a14:m>
                          <a:endParaRPr lang="en-US" sz="1200" dirty="0">
                            <a:effectLst/>
                            <a:latin typeface="Arial" charset="0"/>
                            <a:ea typeface="Gulim" charset="-127"/>
                            <a:cs typeface="Times New Roman" charset="0"/>
                          </a:endParaRPr>
                        </a:p>
                      </a:txBody>
                      <a:tcPr marL="68566" marR="68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50000"/>
                            </a:lnSpc>
                            <a:spcAft>
                              <a:spcPts val="0"/>
                            </a:spcAft>
                          </a:pPr>
                          <a:endParaRPr lang="en-US" sz="1200" dirty="0">
                            <a:effectLst/>
                            <a:latin typeface="Arial" charset="0"/>
                            <a:ea typeface="Gulim" charset="-127"/>
                            <a:cs typeface="Times New Roman" charset="0"/>
                          </a:endParaRPr>
                        </a:p>
                      </a:txBody>
                      <a:tcPr marL="68566" marR="68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mc:Choice>
        <mc:Fallback xmlns="">
          <p:graphicFrame>
            <p:nvGraphicFramePr>
              <p:cNvPr id="21" name="Table 20"/>
              <p:cNvGraphicFramePr>
                <a:graphicFrameLocks noGrp="1"/>
              </p:cNvGraphicFramePr>
              <p:nvPr>
                <p:extLst>
                  <p:ext uri="{D42A27DB-BD31-4B8C-83A1-F6EECF244321}">
                    <p14:modId xmlns:p14="http://schemas.microsoft.com/office/powerpoint/2010/main" val="2093678052"/>
                  </p:ext>
                </p:extLst>
              </p:nvPr>
            </p:nvGraphicFramePr>
            <p:xfrm>
              <a:off x="6261894" y="3721100"/>
              <a:ext cx="5345906" cy="1346200"/>
            </p:xfrm>
            <a:graphic>
              <a:graphicData uri="http://schemas.openxmlformats.org/drawingml/2006/table">
                <a:tbl>
                  <a:tblPr firstRow="1" firstCol="1" bandRow="1"/>
                  <a:tblGrid>
                    <a:gridCol w="2755106"/>
                    <a:gridCol w="2590800"/>
                  </a:tblGrid>
                  <a:tr h="1346200">
                    <a:tc>
                      <a:txBody>
                        <a:bodyPr/>
                        <a:lstStyle/>
                        <a:p>
                          <a:endParaRPr lang="en-US"/>
                        </a:p>
                      </a:txBody>
                      <a:tcPr marL="68566" marR="68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7"/>
                          <a:stretch>
                            <a:fillRect l="-221" t="-450" r="-94690" b="-901"/>
                          </a:stretch>
                        </a:blipFill>
                      </a:tcPr>
                    </a:tc>
                    <a:tc>
                      <a:txBody>
                        <a:bodyPr/>
                        <a:lstStyle/>
                        <a:p>
                          <a:pPr algn="just">
                            <a:lnSpc>
                              <a:spcPct val="150000"/>
                            </a:lnSpc>
                            <a:spcAft>
                              <a:spcPts val="0"/>
                            </a:spcAft>
                          </a:pPr>
                          <a:endParaRPr lang="en-US" sz="1200" dirty="0">
                            <a:effectLst/>
                            <a:latin typeface="Arial" charset="0"/>
                            <a:ea typeface="Gulim" charset="-127"/>
                            <a:cs typeface="Times New Roman" charset="0"/>
                          </a:endParaRPr>
                        </a:p>
                      </a:txBody>
                      <a:tcPr marL="68566" marR="68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mc:Fallback>
      </mc:AlternateContent>
      <p:pic>
        <p:nvPicPr>
          <p:cNvPr id="23" name="Imagen 7"/>
          <p:cNvPicPr/>
          <p:nvPr/>
        </p:nvPicPr>
        <p:blipFill rotWithShape="1">
          <a:blip r:embed="rId8"/>
          <a:srcRect l="71437" t="2551" r="4927" b="55169"/>
          <a:stretch/>
        </p:blipFill>
        <p:spPr bwMode="auto">
          <a:xfrm>
            <a:off x="9395619" y="3845194"/>
            <a:ext cx="1819275" cy="1104265"/>
          </a:xfrm>
          <a:prstGeom prst="rect">
            <a:avLst/>
          </a:prstGeom>
          <a:ln>
            <a:noFill/>
          </a:ln>
          <a:extLst>
            <a:ext uri="{53640926-AAD7-44D8-BBD7-CCE9431645EC}">
              <a14:shadowObscured xmlns:a14="http://schemas.microsoft.com/office/drawing/2010/main"/>
            </a:ext>
          </a:extLst>
        </p:spPr>
      </p:pic>
      <p:sp>
        <p:nvSpPr>
          <p:cNvPr id="24"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25"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26"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27"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28"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29"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30"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2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39</a:t>
            </a:r>
            <a:endParaRPr lang="es-ES" sz="2400" dirty="0">
              <a:ln>
                <a:solidFill>
                  <a:schemeClr val="tx1"/>
                </a:solidFill>
              </a:ln>
            </a:endParaRPr>
          </a:p>
        </p:txBody>
      </p:sp>
    </p:spTree>
    <p:extLst>
      <p:ext uri="{BB962C8B-B14F-4D97-AF65-F5344CB8AC3E}">
        <p14:creationId xmlns:p14="http://schemas.microsoft.com/office/powerpoint/2010/main" val="377495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3 Flecha a la derecha con muesca"/>
          <p:cNvSpPr/>
          <p:nvPr/>
        </p:nvSpPr>
        <p:spPr>
          <a:xfrm>
            <a:off x="8645116" y="627357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7339772" y="6326581"/>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RESTAURACION  (MUROS DE CORTE)</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5719458" y="624707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4192328" y="6273576"/>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2659663" y="6286828"/>
            <a:ext cx="17497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3. FUNDAMENTACIÓN TEORICA</a:t>
            </a:r>
            <a:endParaRPr lang="es-ES" sz="1000" b="1" dirty="0">
              <a:effectLst>
                <a:outerShdw blurRad="38100" dist="38100" dir="2700000" algn="tl">
                  <a:srgbClr val="000000">
                    <a:alpha val="43137"/>
                  </a:srgbClr>
                </a:outerShdw>
              </a:effectLst>
            </a:endParaRPr>
          </a:p>
        </p:txBody>
      </p:sp>
      <p:sp>
        <p:nvSpPr>
          <p:cNvPr id="2" name="Título 1"/>
          <p:cNvSpPr>
            <a:spLocks noGrp="1"/>
          </p:cNvSpPr>
          <p:nvPr>
            <p:ph type="title"/>
          </p:nvPr>
        </p:nvSpPr>
        <p:spPr>
          <a:xfrm>
            <a:off x="652763" y="0"/>
            <a:ext cx="10396882" cy="957101"/>
          </a:xfrm>
        </p:spPr>
        <p:txBody>
          <a:bodyPr>
            <a:normAutofit/>
          </a:bodyPr>
          <a:lstStyle/>
          <a:p>
            <a:r>
              <a:rPr lang="es-EC" sz="3600" dirty="0" smtClean="0"/>
              <a:t>INTRODUCCIÓN</a:t>
            </a:r>
            <a:endParaRPr lang="en-US" sz="3200" dirty="0"/>
          </a:p>
        </p:txBody>
      </p:sp>
      <p:sp>
        <p:nvSpPr>
          <p:cNvPr id="3" name="Marcador de contenido 2"/>
          <p:cNvSpPr>
            <a:spLocks noGrp="1"/>
          </p:cNvSpPr>
          <p:nvPr>
            <p:ph idx="1"/>
          </p:nvPr>
        </p:nvSpPr>
        <p:spPr>
          <a:xfrm>
            <a:off x="511379" y="1781561"/>
            <a:ext cx="5184884" cy="3524957"/>
          </a:xfrm>
        </p:spPr>
        <p:txBody>
          <a:bodyPr>
            <a:noAutofit/>
          </a:bodyPr>
          <a:lstStyle/>
          <a:p>
            <a:pPr marL="0" indent="0" algn="just">
              <a:buNone/>
            </a:pPr>
            <a:r>
              <a:rPr lang="es-EC" sz="2000" cap="all" dirty="0"/>
              <a:t>Un sismo es un fenómeno natural que se desarrolla de forma inesperada y que surge debido a la liberación súbita de energía producida por el contacto entre placas tectónicas o por la erupción de algún volcán, que se propaga en forma de ondas en diferentes direcciones provocando el movimiento vibratorio rápido y violento de la tierra.</a:t>
            </a:r>
            <a:endParaRPr lang="en-US" sz="2400" cap="all" dirty="0"/>
          </a:p>
        </p:txBody>
      </p:sp>
      <p:pic>
        <p:nvPicPr>
          <p:cNvPr id="1028" name="Picture 4" descr="Resultado de imagen para QUE ES UN SISM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0987" y="1897601"/>
            <a:ext cx="5586291" cy="2944222"/>
          </a:xfrm>
          <a:prstGeom prst="rect">
            <a:avLst/>
          </a:prstGeom>
          <a:noFill/>
          <a:extLst>
            <a:ext uri="{909E8E84-426E-40DD-AFC4-6F175D3DCCD1}">
              <a14:hiddenFill xmlns:a14="http://schemas.microsoft.com/office/drawing/2010/main">
                <a:solidFill>
                  <a:srgbClr val="FFFFFF"/>
                </a:solidFill>
              </a14:hiddenFill>
            </a:ext>
          </a:extLst>
        </p:spPr>
      </p:pic>
      <p:sp>
        <p:nvSpPr>
          <p:cNvPr id="6" name="3 Flecha a la derecha con muesca"/>
          <p:cNvSpPr/>
          <p:nvPr/>
        </p:nvSpPr>
        <p:spPr>
          <a:xfrm>
            <a:off x="1296623" y="6273576"/>
            <a:ext cx="157682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2. </a:t>
            </a:r>
            <a:r>
              <a:rPr lang="es-ES" sz="1000" b="1" dirty="0">
                <a:effectLst>
                  <a:outerShdw blurRad="38100" dist="38100" dir="2700000" algn="tl">
                    <a:srgbClr val="000000">
                      <a:alpha val="43137"/>
                    </a:srgbClr>
                  </a:outerShdw>
                </a:effectLst>
              </a:rPr>
              <a:t>DESCRIPCIÓN DE LA ESTRUCTURA</a:t>
            </a:r>
          </a:p>
        </p:txBody>
      </p:sp>
      <p:sp>
        <p:nvSpPr>
          <p:cNvPr id="5" name="3 Flecha a la derecha con muesca"/>
          <p:cNvSpPr/>
          <p:nvPr/>
        </p:nvSpPr>
        <p:spPr>
          <a:xfrm>
            <a:off x="1" y="6353086"/>
            <a:ext cx="1495401" cy="524638"/>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4</a:t>
            </a:r>
            <a:endParaRPr lang="es-ES" sz="2400" dirty="0">
              <a:ln>
                <a:solidFill>
                  <a:schemeClr val="tx1"/>
                </a:solidFill>
              </a:ln>
            </a:endParaRPr>
          </a:p>
        </p:txBody>
      </p:sp>
    </p:spTree>
    <p:extLst>
      <p:ext uri="{BB962C8B-B14F-4D97-AF65-F5344CB8AC3E}">
        <p14:creationId xmlns:p14="http://schemas.microsoft.com/office/powerpoint/2010/main" val="28804435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17501"/>
            <a:ext cx="10515600" cy="571499"/>
          </a:xfrm>
        </p:spPr>
        <p:txBody>
          <a:bodyPr>
            <a:normAutofit fontScale="90000"/>
          </a:bodyPr>
          <a:lstStyle/>
          <a:p>
            <a:r>
              <a:rPr lang="es-EC" b="1" dirty="0"/>
              <a:t>Coeficientes de irregularidad en altura</a:t>
            </a:r>
            <a:r>
              <a:rPr lang="en-US" i="1" dirty="0"/>
              <a:t/>
            </a:r>
            <a:br>
              <a:rPr lang="en-US" i="1" dirty="0"/>
            </a:br>
            <a:endParaRPr lang="en-US" dirty="0"/>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1345744518"/>
                  </p:ext>
                </p:extLst>
              </p:nvPr>
            </p:nvGraphicFramePr>
            <p:xfrm>
              <a:off x="787400" y="1164495"/>
              <a:ext cx="5207000" cy="2168398"/>
            </p:xfrm>
            <a:graphic>
              <a:graphicData uri="http://schemas.openxmlformats.org/drawingml/2006/table">
                <a:tbl>
                  <a:tblPr firstRow="1" firstCol="1" bandRow="1"/>
                  <a:tblGrid>
                    <a:gridCol w="3048000"/>
                    <a:gridCol w="2159000"/>
                  </a:tblGrid>
                  <a:tr h="762000">
                    <a:tc>
                      <a:txBody>
                        <a:bodyPr/>
                        <a:lstStyle/>
                        <a:p>
                          <a:pPr algn="just">
                            <a:lnSpc>
                              <a:spcPct val="150000"/>
                            </a:lnSpc>
                            <a:spcAft>
                              <a:spcPts val="0"/>
                            </a:spcAft>
                          </a:pPr>
                          <a:r>
                            <a:rPr lang="es-EC" sz="1200" b="1" dirty="0" smtClean="0">
                              <a:solidFill>
                                <a:srgbClr val="000000"/>
                              </a:solidFill>
                              <a:effectLst/>
                              <a:latin typeface="Arial" charset="0"/>
                              <a:ea typeface="Gulim" charset="-127"/>
                              <a:cs typeface="Arial" charset="0"/>
                            </a:rPr>
                            <a:t>Tipo 1</a:t>
                          </a:r>
                          <a:r>
                            <a:rPr lang="es-EC" sz="1200" dirty="0">
                              <a:solidFill>
                                <a:srgbClr val="000000"/>
                              </a:solidFill>
                              <a:effectLst/>
                              <a:latin typeface="Arial" charset="0"/>
                              <a:ea typeface="Gulim" charset="-127"/>
                              <a:cs typeface="Arial" charset="0"/>
                            </a:rPr>
                            <a:t> - Piso flexible.</a:t>
                          </a:r>
                          <a:endParaRPr lang="en-US" sz="1200" dirty="0">
                            <a:effectLst/>
                            <a:latin typeface="Arial" charset="0"/>
                            <a:ea typeface="Gulim" charset="-127"/>
                            <a:cs typeface="Times New Roman"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sz="1200" b="1" i="1">
                                        <a:solidFill>
                                          <a:srgbClr val="000000"/>
                                        </a:solidFill>
                                        <a:effectLst/>
                                        <a:latin typeface="Cambria Math" charset="0"/>
                                        <a:ea typeface="Gulim" charset="-127"/>
                                        <a:cs typeface="Arial" charset="0"/>
                                      </a:rPr>
                                    </m:ctrlPr>
                                  </m:sSubPr>
                                  <m:e>
                                    <m:r>
                                      <a:rPr lang="es-EC" sz="1200" b="1" i="1">
                                        <a:solidFill>
                                          <a:srgbClr val="000000"/>
                                        </a:solidFill>
                                        <a:effectLst/>
                                        <a:latin typeface="Cambria Math" charset="0"/>
                                        <a:ea typeface="Gulim" charset="-127"/>
                                        <a:cs typeface="Arial" charset="0"/>
                                      </a:rPr>
                                      <m:t>∅</m:t>
                                    </m:r>
                                  </m:e>
                                  <m:sub>
                                    <m:r>
                                      <a:rPr lang="es-EC" sz="1200" b="1" i="1">
                                        <a:solidFill>
                                          <a:srgbClr val="000000"/>
                                        </a:solidFill>
                                        <a:effectLst/>
                                        <a:latin typeface="Cambria Math" charset="0"/>
                                        <a:ea typeface="Gulim" charset="-127"/>
                                        <a:cs typeface="Arial" charset="0"/>
                                      </a:rPr>
                                      <m:t>𝑬𝒊</m:t>
                                    </m:r>
                                  </m:sub>
                                </m:sSub>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𝟎</m:t>
                                </m:r>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𝟗</m:t>
                                </m:r>
                              </m:oMath>
                            </m:oMathPara>
                          </a14:m>
                          <a:endParaRPr lang="en-US" sz="1200" dirty="0" smtClean="0">
                            <a:effectLst/>
                            <a:latin typeface="Arial" charset="0"/>
                            <a:ea typeface="Gulim" charset="-127"/>
                            <a:cs typeface="Times New Roman" charset="0"/>
                          </a:endParaRPr>
                        </a:p>
                        <a:p>
                          <a:pPr algn="just">
                            <a:lnSpc>
                              <a:spcPct val="150000"/>
                            </a:lnSpc>
                            <a:spcAft>
                              <a:spcPts val="0"/>
                            </a:spcAft>
                          </a:pPr>
                          <a:endParaRPr lang="en-US" sz="1200" dirty="0">
                            <a:effectLst/>
                            <a:latin typeface="Arial" charset="0"/>
                            <a:ea typeface="Gulim" charset="-127"/>
                            <a:cs typeface="Times New Roman"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EC" sz="1200" b="1" i="1">
                                    <a:solidFill>
                                      <a:srgbClr val="000000"/>
                                    </a:solidFill>
                                    <a:effectLst/>
                                    <a:latin typeface="Cambria Math" charset="0"/>
                                    <a:ea typeface="Gulim" charset="-127"/>
                                    <a:cs typeface="Arial" charset="0"/>
                                  </a:rPr>
                                  <m:t>𝑹𝒊𝒈𝒊𝒅𝒆𝒛</m:t>
                                </m:r>
                                <m:r>
                                  <a:rPr lang="es-EC" sz="1200" b="1" i="1">
                                    <a:solidFill>
                                      <a:srgbClr val="000000"/>
                                    </a:solidFill>
                                    <a:effectLst/>
                                    <a:latin typeface="Cambria Math" charset="0"/>
                                    <a:ea typeface="Gulim" charset="-127"/>
                                    <a:cs typeface="Arial" charset="0"/>
                                  </a:rPr>
                                  <m:t> </m:t>
                                </m:r>
                                <m:sSub>
                                  <m:sSubPr>
                                    <m:ctrlPr>
                                      <a:rPr lang="en-US" sz="1200" b="1" i="1">
                                        <a:solidFill>
                                          <a:srgbClr val="000000"/>
                                        </a:solidFill>
                                        <a:effectLst/>
                                        <a:latin typeface="Cambria Math" charset="0"/>
                                        <a:ea typeface="Gulim" charset="-127"/>
                                        <a:cs typeface="Arial" charset="0"/>
                                      </a:rPr>
                                    </m:ctrlPr>
                                  </m:sSubPr>
                                  <m:e>
                                    <m:r>
                                      <a:rPr lang="es-EC" sz="1200" b="1" i="1">
                                        <a:solidFill>
                                          <a:srgbClr val="000000"/>
                                        </a:solidFill>
                                        <a:effectLst/>
                                        <a:latin typeface="Cambria Math" charset="0"/>
                                        <a:ea typeface="Gulim" charset="-127"/>
                                        <a:cs typeface="Arial" charset="0"/>
                                      </a:rPr>
                                      <m:t>𝑲</m:t>
                                    </m:r>
                                  </m:e>
                                  <m:sub>
                                    <m:r>
                                      <a:rPr lang="es-EC" sz="1200" b="1" i="1">
                                        <a:solidFill>
                                          <a:srgbClr val="000000"/>
                                        </a:solidFill>
                                        <a:effectLst/>
                                        <a:latin typeface="Cambria Math" charset="0"/>
                                        <a:ea typeface="Gulim" charset="-127"/>
                                        <a:cs typeface="Arial" charset="0"/>
                                      </a:rPr>
                                      <m:t>𝑪</m:t>
                                    </m:r>
                                  </m:sub>
                                </m:sSub>
                                <m:r>
                                  <a:rPr lang="es-EC" sz="1200" b="1" i="1">
                                    <a:solidFill>
                                      <a:srgbClr val="000000"/>
                                    </a:solidFill>
                                    <a:effectLst/>
                                    <a:latin typeface="Cambria Math" charset="0"/>
                                    <a:ea typeface="Gulim" charset="-127"/>
                                    <a:cs typeface="Arial" charset="0"/>
                                  </a:rPr>
                                  <m:t>&lt;</m:t>
                                </m:r>
                                <m:r>
                                  <a:rPr lang="es-EC" sz="1200" b="1" i="1">
                                    <a:solidFill>
                                      <a:srgbClr val="000000"/>
                                    </a:solidFill>
                                    <a:effectLst/>
                                    <a:latin typeface="Cambria Math" charset="0"/>
                                    <a:ea typeface="Gulim" charset="-127"/>
                                    <a:cs typeface="Arial" charset="0"/>
                                  </a:rPr>
                                  <m:t>𝑹𝒊𝒈𝒊𝒅𝒆𝒛</m:t>
                                </m:r>
                                <m:r>
                                  <a:rPr lang="es-EC" sz="1200" b="1" i="1">
                                    <a:solidFill>
                                      <a:srgbClr val="000000"/>
                                    </a:solidFill>
                                    <a:effectLst/>
                                    <a:latin typeface="Cambria Math" charset="0"/>
                                    <a:ea typeface="Gulim" charset="-127"/>
                                    <a:cs typeface="Arial" charset="0"/>
                                  </a:rPr>
                                  <m:t> </m:t>
                                </m:r>
                                <m:sSub>
                                  <m:sSubPr>
                                    <m:ctrlPr>
                                      <a:rPr lang="en-US" sz="1200" b="1" i="1">
                                        <a:solidFill>
                                          <a:srgbClr val="000000"/>
                                        </a:solidFill>
                                        <a:effectLst/>
                                        <a:latin typeface="Cambria Math" charset="0"/>
                                        <a:ea typeface="Gulim" charset="-127"/>
                                        <a:cs typeface="Arial" charset="0"/>
                                      </a:rPr>
                                    </m:ctrlPr>
                                  </m:sSubPr>
                                  <m:e>
                                    <m:r>
                                      <a:rPr lang="es-EC" sz="1200" b="1" i="1">
                                        <a:solidFill>
                                          <a:srgbClr val="000000"/>
                                        </a:solidFill>
                                        <a:effectLst/>
                                        <a:latin typeface="Cambria Math" charset="0"/>
                                        <a:ea typeface="Gulim" charset="-127"/>
                                        <a:cs typeface="Arial" charset="0"/>
                                      </a:rPr>
                                      <m:t>𝑲</m:t>
                                    </m:r>
                                  </m:e>
                                  <m:sub>
                                    <m:r>
                                      <a:rPr lang="es-EC" sz="1200" b="1" i="1">
                                        <a:solidFill>
                                          <a:srgbClr val="000000"/>
                                        </a:solidFill>
                                        <a:effectLst/>
                                        <a:latin typeface="Cambria Math" charset="0"/>
                                        <a:ea typeface="Gulim" charset="-127"/>
                                        <a:cs typeface="Arial" charset="0"/>
                                      </a:rPr>
                                      <m:t>𝑫</m:t>
                                    </m:r>
                                  </m:sub>
                                </m:sSub>
                              </m:oMath>
                            </m:oMathPara>
                          </a14:m>
                          <a:endParaRPr lang="en-US" sz="1200" dirty="0" smtClean="0">
                            <a:effectLst/>
                            <a:latin typeface="Arial" charset="0"/>
                            <a:ea typeface="Gulim" charset="-127"/>
                            <a:cs typeface="Times New Roman" charset="0"/>
                          </a:endParaRPr>
                        </a:p>
                        <a:p>
                          <a:pPr algn="just">
                            <a:lnSpc>
                              <a:spcPct val="150000"/>
                            </a:lnSpc>
                            <a:spcAft>
                              <a:spcPts val="0"/>
                            </a:spcAft>
                          </a:pPr>
                          <a:endParaRPr lang="en-US" sz="1200" dirty="0">
                            <a:effectLst/>
                            <a:latin typeface="Arial" charset="0"/>
                            <a:ea typeface="Gulim" charset="-127"/>
                            <a:cs typeface="Times New Roman"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EC" sz="1200" b="1" i="1">
                                    <a:solidFill>
                                      <a:srgbClr val="000000"/>
                                    </a:solidFill>
                                    <a:effectLst/>
                                    <a:latin typeface="Cambria Math" charset="0"/>
                                    <a:ea typeface="Gulim" charset="-127"/>
                                    <a:cs typeface="Arial" charset="0"/>
                                  </a:rPr>
                                  <m:t>𝑹𝒊𝒈𝒊𝒅𝒆𝒛</m:t>
                                </m:r>
                                <m:r>
                                  <a:rPr lang="es-EC" sz="1200" b="1" i="1">
                                    <a:solidFill>
                                      <a:srgbClr val="000000"/>
                                    </a:solidFill>
                                    <a:effectLst/>
                                    <a:latin typeface="Cambria Math" charset="0"/>
                                    <a:ea typeface="Gulim" charset="-127"/>
                                    <a:cs typeface="Arial" charset="0"/>
                                  </a:rPr>
                                  <m:t>&lt;</m:t>
                                </m:r>
                                <m:r>
                                  <a:rPr lang="es-EC" sz="1200" b="1" i="1">
                                    <a:solidFill>
                                      <a:srgbClr val="000000"/>
                                    </a:solidFill>
                                    <a:effectLst/>
                                    <a:latin typeface="Cambria Math" charset="0"/>
                                    <a:ea typeface="Gulim" charset="-127"/>
                                    <a:cs typeface="Arial" charset="0"/>
                                  </a:rPr>
                                  <m:t>𝟎</m:t>
                                </m:r>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𝟖𝟎</m:t>
                                </m:r>
                                <m:f>
                                  <m:fPr>
                                    <m:ctrlPr>
                                      <a:rPr lang="en-US" sz="1200" b="1" i="1">
                                        <a:solidFill>
                                          <a:srgbClr val="000000"/>
                                        </a:solidFill>
                                        <a:effectLst/>
                                        <a:latin typeface="Cambria Math" charset="0"/>
                                        <a:ea typeface="Gulim" charset="-127"/>
                                        <a:cs typeface="Arial" charset="0"/>
                                      </a:rPr>
                                    </m:ctrlPr>
                                  </m:fPr>
                                  <m:num>
                                    <m:r>
                                      <a:rPr lang="es-EC" sz="1200" b="1" i="1">
                                        <a:solidFill>
                                          <a:srgbClr val="000000"/>
                                        </a:solidFill>
                                        <a:effectLst/>
                                        <a:latin typeface="Cambria Math" charset="0"/>
                                        <a:ea typeface="Gulim" charset="-127"/>
                                        <a:cs typeface="Arial" charset="0"/>
                                      </a:rPr>
                                      <m:t>(</m:t>
                                    </m:r>
                                    <m:sSub>
                                      <m:sSubPr>
                                        <m:ctrlPr>
                                          <a:rPr lang="en-US" sz="1200" b="1" i="1">
                                            <a:solidFill>
                                              <a:srgbClr val="000000"/>
                                            </a:solidFill>
                                            <a:effectLst/>
                                            <a:latin typeface="Cambria Math" charset="0"/>
                                            <a:ea typeface="Gulim" charset="-127"/>
                                            <a:cs typeface="Arial" charset="0"/>
                                          </a:rPr>
                                        </m:ctrlPr>
                                      </m:sSubPr>
                                      <m:e>
                                        <m:r>
                                          <a:rPr lang="es-EC" sz="1200" b="1" i="1">
                                            <a:solidFill>
                                              <a:srgbClr val="000000"/>
                                            </a:solidFill>
                                            <a:effectLst/>
                                            <a:latin typeface="Cambria Math" charset="0"/>
                                            <a:ea typeface="Gulim" charset="-127"/>
                                            <a:cs typeface="Arial" charset="0"/>
                                          </a:rPr>
                                          <m:t>𝑲</m:t>
                                        </m:r>
                                      </m:e>
                                      <m:sub>
                                        <m:r>
                                          <a:rPr lang="es-EC" sz="1200" b="1" i="1">
                                            <a:solidFill>
                                              <a:srgbClr val="000000"/>
                                            </a:solidFill>
                                            <a:effectLst/>
                                            <a:latin typeface="Cambria Math" charset="0"/>
                                            <a:ea typeface="Gulim" charset="-127"/>
                                            <a:cs typeface="Arial" charset="0"/>
                                          </a:rPr>
                                          <m:t>𝑫</m:t>
                                        </m:r>
                                      </m:sub>
                                    </m:sSub>
                                    <m:r>
                                      <a:rPr lang="es-EC" sz="1200" b="1" i="1">
                                        <a:solidFill>
                                          <a:srgbClr val="000000"/>
                                        </a:solidFill>
                                        <a:effectLst/>
                                        <a:latin typeface="Cambria Math" charset="0"/>
                                        <a:ea typeface="Gulim" charset="-127"/>
                                        <a:cs typeface="Arial" charset="0"/>
                                      </a:rPr>
                                      <m:t>+</m:t>
                                    </m:r>
                                    <m:sSub>
                                      <m:sSubPr>
                                        <m:ctrlPr>
                                          <a:rPr lang="en-US" sz="1200" b="1" i="1">
                                            <a:solidFill>
                                              <a:srgbClr val="000000"/>
                                            </a:solidFill>
                                            <a:effectLst/>
                                            <a:latin typeface="Cambria Math" charset="0"/>
                                            <a:ea typeface="Gulim" charset="-127"/>
                                            <a:cs typeface="Arial" charset="0"/>
                                          </a:rPr>
                                        </m:ctrlPr>
                                      </m:sSubPr>
                                      <m:e>
                                        <m:r>
                                          <a:rPr lang="es-EC" sz="1200" b="1" i="1">
                                            <a:solidFill>
                                              <a:srgbClr val="000000"/>
                                            </a:solidFill>
                                            <a:effectLst/>
                                            <a:latin typeface="Cambria Math" charset="0"/>
                                            <a:ea typeface="Gulim" charset="-127"/>
                                            <a:cs typeface="Arial" charset="0"/>
                                          </a:rPr>
                                          <m:t>𝑲</m:t>
                                        </m:r>
                                      </m:e>
                                      <m:sub>
                                        <m:r>
                                          <a:rPr lang="es-EC" sz="1200" b="1" i="1">
                                            <a:solidFill>
                                              <a:srgbClr val="000000"/>
                                            </a:solidFill>
                                            <a:effectLst/>
                                            <a:latin typeface="Cambria Math" charset="0"/>
                                            <a:ea typeface="Gulim" charset="-127"/>
                                            <a:cs typeface="Arial" charset="0"/>
                                          </a:rPr>
                                          <m:t>𝑬</m:t>
                                        </m:r>
                                      </m:sub>
                                    </m:sSub>
                                    <m:r>
                                      <a:rPr lang="es-EC" sz="1200" b="1" i="1">
                                        <a:solidFill>
                                          <a:srgbClr val="000000"/>
                                        </a:solidFill>
                                        <a:effectLst/>
                                        <a:latin typeface="Cambria Math" charset="0"/>
                                        <a:ea typeface="Gulim" charset="-127"/>
                                        <a:cs typeface="Arial" charset="0"/>
                                      </a:rPr>
                                      <m:t>+</m:t>
                                    </m:r>
                                    <m:sSub>
                                      <m:sSubPr>
                                        <m:ctrlPr>
                                          <a:rPr lang="en-US" sz="1200" b="1" i="1">
                                            <a:solidFill>
                                              <a:srgbClr val="000000"/>
                                            </a:solidFill>
                                            <a:effectLst/>
                                            <a:latin typeface="Cambria Math" charset="0"/>
                                            <a:ea typeface="Gulim" charset="-127"/>
                                            <a:cs typeface="Arial" charset="0"/>
                                          </a:rPr>
                                        </m:ctrlPr>
                                      </m:sSubPr>
                                      <m:e>
                                        <m:r>
                                          <a:rPr lang="es-EC" sz="1200" b="1" i="1">
                                            <a:solidFill>
                                              <a:srgbClr val="000000"/>
                                            </a:solidFill>
                                            <a:effectLst/>
                                            <a:latin typeface="Cambria Math" charset="0"/>
                                            <a:ea typeface="Gulim" charset="-127"/>
                                            <a:cs typeface="Arial" charset="0"/>
                                          </a:rPr>
                                          <m:t>𝑲</m:t>
                                        </m:r>
                                      </m:e>
                                      <m:sub>
                                        <m:r>
                                          <a:rPr lang="es-EC" sz="1200" b="1" i="1">
                                            <a:solidFill>
                                              <a:srgbClr val="000000"/>
                                            </a:solidFill>
                                            <a:effectLst/>
                                            <a:latin typeface="Cambria Math" charset="0"/>
                                            <a:ea typeface="Gulim" charset="-127"/>
                                            <a:cs typeface="Arial" charset="0"/>
                                          </a:rPr>
                                          <m:t>𝑭</m:t>
                                        </m:r>
                                      </m:sub>
                                    </m:sSub>
                                    <m:r>
                                      <a:rPr lang="es-EC" sz="1200" b="1" i="1">
                                        <a:solidFill>
                                          <a:srgbClr val="000000"/>
                                        </a:solidFill>
                                        <a:effectLst/>
                                        <a:latin typeface="Cambria Math" charset="0"/>
                                        <a:ea typeface="Gulim" charset="-127"/>
                                        <a:cs typeface="Arial" charset="0"/>
                                      </a:rPr>
                                      <m:t>)</m:t>
                                    </m:r>
                                  </m:num>
                                  <m:den>
                                    <m:r>
                                      <a:rPr lang="es-EC" sz="1200" b="1" i="1">
                                        <a:solidFill>
                                          <a:srgbClr val="000000"/>
                                        </a:solidFill>
                                        <a:effectLst/>
                                        <a:latin typeface="Cambria Math" charset="0"/>
                                        <a:ea typeface="Gulim" charset="-127"/>
                                        <a:cs typeface="Arial" charset="0"/>
                                      </a:rPr>
                                      <m:t>𝟑</m:t>
                                    </m:r>
                                  </m:den>
                                </m:f>
                              </m:oMath>
                            </m:oMathPara>
                          </a14:m>
                          <a:endParaRPr lang="en-US" sz="1200" b="1" dirty="0" smtClean="0">
                            <a:solidFill>
                              <a:srgbClr val="000000"/>
                            </a:solidFill>
                            <a:effectLst/>
                            <a:latin typeface="Arial" charset="0"/>
                            <a:ea typeface="Gulim" charset="-127"/>
                            <a:cs typeface="Arial" charset="0"/>
                          </a:endParaRPr>
                        </a:p>
                        <a:p>
                          <a:pPr algn="just">
                            <a:lnSpc>
                              <a:spcPct val="150000"/>
                            </a:lnSpc>
                            <a:spcAft>
                              <a:spcPts val="0"/>
                            </a:spcAft>
                          </a:pPr>
                          <a:endParaRPr lang="en-US" sz="1200" b="1" dirty="0" smtClean="0">
                            <a:solidFill>
                              <a:srgbClr val="000000"/>
                            </a:solidFill>
                            <a:effectLst/>
                            <a:latin typeface="Arial" charset="0"/>
                            <a:ea typeface="Gulim" charset="-127"/>
                            <a:cs typeface="Arial"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50000"/>
                            </a:lnSpc>
                            <a:spcAft>
                              <a:spcPts val="0"/>
                            </a:spcAft>
                          </a:pPr>
                          <a:endParaRPr lang="en-US" sz="12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1345744518"/>
                  </p:ext>
                </p:extLst>
              </p:nvPr>
            </p:nvGraphicFramePr>
            <p:xfrm>
              <a:off x="787400" y="1164495"/>
              <a:ext cx="5207000" cy="2168398"/>
            </p:xfrm>
            <a:graphic>
              <a:graphicData uri="http://schemas.openxmlformats.org/drawingml/2006/table">
                <a:tbl>
                  <a:tblPr firstRow="1" firstCol="1" bandRow="1"/>
                  <a:tblGrid>
                    <a:gridCol w="3048000"/>
                    <a:gridCol w="2159000"/>
                  </a:tblGrid>
                  <a:tr h="2168398">
                    <a:tc>
                      <a:txBody>
                        <a:bodyPr/>
                        <a:lstStyle/>
                        <a:p>
                          <a:endParaRPr lang="en-US"/>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00" t="-562" r="-71400" b="-562"/>
                          </a:stretch>
                        </a:blipFill>
                      </a:tcPr>
                    </a:tc>
                    <a:tc>
                      <a:txBody>
                        <a:bodyPr/>
                        <a:lstStyle/>
                        <a:p>
                          <a:pPr algn="just">
                            <a:lnSpc>
                              <a:spcPct val="150000"/>
                            </a:lnSpc>
                            <a:spcAft>
                              <a:spcPts val="0"/>
                            </a:spcAft>
                          </a:pPr>
                          <a:endParaRPr lang="en-US" sz="12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mc:Fallback>
      </mc:AlternateContent>
      <p:pic>
        <p:nvPicPr>
          <p:cNvPr id="10" name="Imagen 10"/>
          <p:cNvPicPr/>
          <p:nvPr/>
        </p:nvPicPr>
        <p:blipFill rotWithShape="1">
          <a:blip r:embed="rId3"/>
          <a:srcRect l="74788" t="1088" r="5280" b="50244"/>
          <a:stretch/>
        </p:blipFill>
        <p:spPr bwMode="auto">
          <a:xfrm>
            <a:off x="4377055" y="1369123"/>
            <a:ext cx="1075690" cy="1704975"/>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1537509544"/>
                  </p:ext>
                </p:extLst>
              </p:nvPr>
            </p:nvGraphicFramePr>
            <p:xfrm>
              <a:off x="787400" y="3358293"/>
              <a:ext cx="5207000" cy="2194560"/>
            </p:xfrm>
            <a:graphic>
              <a:graphicData uri="http://schemas.openxmlformats.org/drawingml/2006/table">
                <a:tbl>
                  <a:tblPr firstRow="1" firstCol="1" bandRow="1"/>
                  <a:tblGrid>
                    <a:gridCol w="3048000"/>
                    <a:gridCol w="2159000"/>
                  </a:tblGrid>
                  <a:tr h="762000">
                    <a:tc>
                      <a:txBody>
                        <a:bodyPr/>
                        <a:lstStyle/>
                        <a:p>
                          <a:pPr algn="just">
                            <a:lnSpc>
                              <a:spcPct val="150000"/>
                            </a:lnSpc>
                            <a:spcAft>
                              <a:spcPts val="0"/>
                            </a:spcAft>
                          </a:pPr>
                          <a:r>
                            <a:rPr lang="es-EC" sz="1200" b="1" dirty="0" smtClean="0">
                              <a:solidFill>
                                <a:srgbClr val="000000"/>
                              </a:solidFill>
                              <a:effectLst/>
                              <a:latin typeface="Arial" charset="0"/>
                              <a:ea typeface="Gulim" charset="-127"/>
                              <a:cs typeface="Arial" charset="0"/>
                            </a:rPr>
                            <a:t>Tipo 2</a:t>
                          </a:r>
                          <a:r>
                            <a:rPr lang="es-EC" sz="1200" dirty="0">
                              <a:solidFill>
                                <a:srgbClr val="000000"/>
                              </a:solidFill>
                              <a:effectLst/>
                              <a:latin typeface="Arial" charset="0"/>
                              <a:ea typeface="Gulim" charset="-127"/>
                              <a:cs typeface="Arial" charset="0"/>
                            </a:rPr>
                            <a:t> - Distribución de masa</a:t>
                          </a:r>
                          <a:r>
                            <a:rPr lang="es-EC" sz="1200" dirty="0" smtClean="0">
                              <a:solidFill>
                                <a:srgbClr val="000000"/>
                              </a:solidFill>
                              <a:effectLst/>
                              <a:latin typeface="Arial" charset="0"/>
                              <a:ea typeface="Gulim" charset="-127"/>
                              <a:cs typeface="Arial" charset="0"/>
                            </a:rPr>
                            <a:t>.</a:t>
                          </a:r>
                        </a:p>
                        <a:p>
                          <a:pPr algn="just">
                            <a:lnSpc>
                              <a:spcPct val="150000"/>
                            </a:lnSpc>
                            <a:spcAft>
                              <a:spcPts val="0"/>
                            </a:spcAft>
                          </a:pPr>
                          <a:endParaRPr lang="en-US" sz="1200" dirty="0">
                            <a:effectLst/>
                            <a:latin typeface="Arial" charset="0"/>
                            <a:ea typeface="Gulim" charset="-127"/>
                            <a:cs typeface="Times New Roman"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sz="1200" b="1" i="1">
                                        <a:solidFill>
                                          <a:srgbClr val="000000"/>
                                        </a:solidFill>
                                        <a:effectLst/>
                                        <a:latin typeface="Cambria Math" charset="0"/>
                                        <a:ea typeface="Gulim" charset="-127"/>
                                        <a:cs typeface="Arial" charset="0"/>
                                      </a:rPr>
                                    </m:ctrlPr>
                                  </m:sSubPr>
                                  <m:e>
                                    <m:r>
                                      <a:rPr lang="es-EC" sz="1200" b="1" i="1">
                                        <a:solidFill>
                                          <a:srgbClr val="000000"/>
                                        </a:solidFill>
                                        <a:effectLst/>
                                        <a:latin typeface="Cambria Math" charset="0"/>
                                        <a:ea typeface="Gulim" charset="-127"/>
                                        <a:cs typeface="Arial" charset="0"/>
                                      </a:rPr>
                                      <m:t>∅</m:t>
                                    </m:r>
                                  </m:e>
                                  <m:sub>
                                    <m:r>
                                      <a:rPr lang="es-EC" sz="1200" b="1" i="1">
                                        <a:solidFill>
                                          <a:srgbClr val="000000"/>
                                        </a:solidFill>
                                        <a:effectLst/>
                                        <a:latin typeface="Cambria Math" charset="0"/>
                                        <a:ea typeface="Gulim" charset="-127"/>
                                        <a:cs typeface="Arial" charset="0"/>
                                      </a:rPr>
                                      <m:t>𝑬𝒊</m:t>
                                    </m:r>
                                  </m:sub>
                                </m:sSub>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𝟎</m:t>
                                </m:r>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𝟗</m:t>
                                </m:r>
                              </m:oMath>
                            </m:oMathPara>
                          </a14:m>
                          <a:endParaRPr lang="en-US" sz="1200" dirty="0" smtClean="0">
                            <a:effectLst/>
                            <a:latin typeface="Arial" charset="0"/>
                            <a:ea typeface="Gulim" charset="-127"/>
                            <a:cs typeface="Times New Roman" charset="0"/>
                          </a:endParaRPr>
                        </a:p>
                        <a:p>
                          <a:pPr algn="just">
                            <a:lnSpc>
                              <a:spcPct val="150000"/>
                            </a:lnSpc>
                            <a:spcAft>
                              <a:spcPts val="0"/>
                            </a:spcAft>
                          </a:pPr>
                          <a:endParaRPr lang="en-US" sz="1200" dirty="0">
                            <a:effectLst/>
                            <a:latin typeface="Arial" charset="0"/>
                            <a:ea typeface="Gulim" charset="-127"/>
                            <a:cs typeface="Times New Roman"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sz="1200" b="1" i="1">
                                        <a:solidFill>
                                          <a:srgbClr val="000000"/>
                                        </a:solidFill>
                                        <a:effectLst/>
                                        <a:latin typeface="Cambria Math" charset="0"/>
                                        <a:ea typeface="Gulim" charset="-127"/>
                                        <a:cs typeface="Arial" charset="0"/>
                                      </a:rPr>
                                    </m:ctrlPr>
                                  </m:sSubPr>
                                  <m:e>
                                    <m:r>
                                      <a:rPr lang="es-EC" sz="1200" b="1" i="1">
                                        <a:solidFill>
                                          <a:srgbClr val="000000"/>
                                        </a:solidFill>
                                        <a:effectLst/>
                                        <a:latin typeface="Cambria Math" charset="0"/>
                                        <a:ea typeface="Gulim" charset="-127"/>
                                        <a:cs typeface="Arial" charset="0"/>
                                      </a:rPr>
                                      <m:t>𝒎</m:t>
                                    </m:r>
                                  </m:e>
                                  <m:sub>
                                    <m:r>
                                      <a:rPr lang="es-EC" sz="1200" b="1" i="1">
                                        <a:solidFill>
                                          <a:srgbClr val="000000"/>
                                        </a:solidFill>
                                        <a:effectLst/>
                                        <a:latin typeface="Cambria Math" charset="0"/>
                                        <a:ea typeface="Gulim" charset="-127"/>
                                        <a:cs typeface="Arial" charset="0"/>
                                      </a:rPr>
                                      <m:t>𝑫</m:t>
                                    </m:r>
                                  </m:sub>
                                </m:sSub>
                                <m:r>
                                  <a:rPr lang="es-EC" sz="1200" b="1" i="1">
                                    <a:solidFill>
                                      <a:srgbClr val="000000"/>
                                    </a:solidFill>
                                    <a:effectLst/>
                                    <a:latin typeface="Cambria Math" charset="0"/>
                                    <a:ea typeface="Gulim" charset="-127"/>
                                    <a:cs typeface="Arial" charset="0"/>
                                  </a:rPr>
                                  <m:t>&gt;</m:t>
                                </m:r>
                                <m:r>
                                  <a:rPr lang="es-EC" sz="1200" b="1" i="1">
                                    <a:solidFill>
                                      <a:srgbClr val="000000"/>
                                    </a:solidFill>
                                    <a:effectLst/>
                                    <a:latin typeface="Cambria Math" charset="0"/>
                                    <a:ea typeface="Gulim" charset="-127"/>
                                    <a:cs typeface="Arial" charset="0"/>
                                  </a:rPr>
                                  <m:t>𝟏</m:t>
                                </m:r>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𝟓</m:t>
                                </m:r>
                                <m:sSub>
                                  <m:sSubPr>
                                    <m:ctrlPr>
                                      <a:rPr lang="en-US" sz="1200" b="1" i="1">
                                        <a:solidFill>
                                          <a:srgbClr val="000000"/>
                                        </a:solidFill>
                                        <a:effectLst/>
                                        <a:latin typeface="Cambria Math" charset="0"/>
                                        <a:ea typeface="Gulim" charset="-127"/>
                                        <a:cs typeface="Arial" charset="0"/>
                                      </a:rPr>
                                    </m:ctrlPr>
                                  </m:sSubPr>
                                  <m:e>
                                    <m:r>
                                      <a:rPr lang="es-EC" sz="1200" b="1" i="1">
                                        <a:solidFill>
                                          <a:srgbClr val="000000"/>
                                        </a:solidFill>
                                        <a:effectLst/>
                                        <a:latin typeface="Cambria Math" charset="0"/>
                                        <a:ea typeface="Gulim" charset="-127"/>
                                        <a:cs typeface="Arial" charset="0"/>
                                      </a:rPr>
                                      <m:t>𝒎</m:t>
                                    </m:r>
                                  </m:e>
                                  <m:sub>
                                    <m:r>
                                      <a:rPr lang="es-EC" sz="1200" b="1" i="1">
                                        <a:solidFill>
                                          <a:srgbClr val="000000"/>
                                        </a:solidFill>
                                        <a:effectLst/>
                                        <a:latin typeface="Cambria Math" charset="0"/>
                                        <a:ea typeface="Gulim" charset="-127"/>
                                        <a:cs typeface="Arial" charset="0"/>
                                      </a:rPr>
                                      <m:t>𝑬</m:t>
                                    </m:r>
                                  </m:sub>
                                </m:sSub>
                                <m:r>
                                  <a:rPr lang="es-EC" sz="1200" b="1" i="1">
                                    <a:solidFill>
                                      <a:srgbClr val="000000"/>
                                    </a:solidFill>
                                    <a:effectLst/>
                                    <a:latin typeface="Cambria Math" charset="0"/>
                                    <a:ea typeface="Gulim" charset="-127"/>
                                    <a:cs typeface="Arial" charset="0"/>
                                  </a:rPr>
                                  <m:t> ó</m:t>
                                </m:r>
                              </m:oMath>
                            </m:oMathPara>
                          </a14:m>
                          <a:endParaRPr lang="en-US" sz="1200" b="1" dirty="0" smtClean="0">
                            <a:solidFill>
                              <a:srgbClr val="000000"/>
                            </a:solidFill>
                            <a:effectLst/>
                            <a:latin typeface="Arial" charset="0"/>
                            <a:ea typeface="Gulim" charset="-127"/>
                            <a:cs typeface="Arial" charset="0"/>
                          </a:endParaRPr>
                        </a:p>
                        <a:p>
                          <a:pPr algn="just">
                            <a:lnSpc>
                              <a:spcPct val="150000"/>
                            </a:lnSpc>
                            <a:spcAft>
                              <a:spcPts val="0"/>
                            </a:spcAft>
                          </a:pPr>
                          <a:endParaRPr lang="en-US" sz="1200" dirty="0">
                            <a:effectLst/>
                            <a:latin typeface="Arial" charset="0"/>
                            <a:ea typeface="Gulim" charset="-127"/>
                            <a:cs typeface="Times New Roman"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sz="1200" b="1" i="1">
                                        <a:solidFill>
                                          <a:srgbClr val="000000"/>
                                        </a:solidFill>
                                        <a:effectLst/>
                                        <a:latin typeface="Cambria Math" charset="0"/>
                                        <a:ea typeface="Gulim" charset="-127"/>
                                        <a:cs typeface="Arial" charset="0"/>
                                      </a:rPr>
                                    </m:ctrlPr>
                                  </m:sSubPr>
                                  <m:e>
                                    <m:r>
                                      <a:rPr lang="es-EC" sz="1200" b="1" i="1">
                                        <a:solidFill>
                                          <a:srgbClr val="000000"/>
                                        </a:solidFill>
                                        <a:effectLst/>
                                        <a:latin typeface="Cambria Math" charset="0"/>
                                        <a:ea typeface="Gulim" charset="-127"/>
                                        <a:cs typeface="Arial" charset="0"/>
                                      </a:rPr>
                                      <m:t>𝒎</m:t>
                                    </m:r>
                                  </m:e>
                                  <m:sub>
                                    <m:r>
                                      <a:rPr lang="es-EC" sz="1200" b="1" i="1">
                                        <a:solidFill>
                                          <a:srgbClr val="000000"/>
                                        </a:solidFill>
                                        <a:effectLst/>
                                        <a:latin typeface="Cambria Math" charset="0"/>
                                        <a:ea typeface="Gulim" charset="-127"/>
                                        <a:cs typeface="Arial" charset="0"/>
                                      </a:rPr>
                                      <m:t>𝑫</m:t>
                                    </m:r>
                                  </m:sub>
                                </m:sSub>
                                <m:r>
                                  <a:rPr lang="es-EC" sz="1200" b="1" i="1">
                                    <a:solidFill>
                                      <a:srgbClr val="000000"/>
                                    </a:solidFill>
                                    <a:effectLst/>
                                    <a:latin typeface="Cambria Math" charset="0"/>
                                    <a:ea typeface="Gulim" charset="-127"/>
                                    <a:cs typeface="Arial" charset="0"/>
                                  </a:rPr>
                                  <m:t>&gt;</m:t>
                                </m:r>
                                <m:r>
                                  <a:rPr lang="es-EC" sz="1200" b="1" i="1">
                                    <a:solidFill>
                                      <a:srgbClr val="000000"/>
                                    </a:solidFill>
                                    <a:effectLst/>
                                    <a:latin typeface="Cambria Math" charset="0"/>
                                    <a:ea typeface="Gulim" charset="-127"/>
                                    <a:cs typeface="Arial" charset="0"/>
                                  </a:rPr>
                                  <m:t>𝟏</m:t>
                                </m:r>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𝟓</m:t>
                                </m:r>
                                <m:sSub>
                                  <m:sSubPr>
                                    <m:ctrlPr>
                                      <a:rPr lang="en-US" sz="1200" b="1" i="1">
                                        <a:solidFill>
                                          <a:srgbClr val="000000"/>
                                        </a:solidFill>
                                        <a:effectLst/>
                                        <a:latin typeface="Cambria Math" charset="0"/>
                                        <a:ea typeface="Gulim" charset="-127"/>
                                        <a:cs typeface="Arial" charset="0"/>
                                      </a:rPr>
                                    </m:ctrlPr>
                                  </m:sSubPr>
                                  <m:e>
                                    <m:r>
                                      <a:rPr lang="es-EC" sz="1200" b="1" i="1">
                                        <a:solidFill>
                                          <a:srgbClr val="000000"/>
                                        </a:solidFill>
                                        <a:effectLst/>
                                        <a:latin typeface="Cambria Math" charset="0"/>
                                        <a:ea typeface="Gulim" charset="-127"/>
                                        <a:cs typeface="Arial" charset="0"/>
                                      </a:rPr>
                                      <m:t>𝒎</m:t>
                                    </m:r>
                                  </m:e>
                                  <m:sub>
                                    <m:r>
                                      <a:rPr lang="es-EC" sz="1200" b="1" i="1">
                                        <a:solidFill>
                                          <a:srgbClr val="000000"/>
                                        </a:solidFill>
                                        <a:effectLst/>
                                        <a:latin typeface="Cambria Math" charset="0"/>
                                        <a:ea typeface="Gulim" charset="-127"/>
                                        <a:cs typeface="Arial" charset="0"/>
                                      </a:rPr>
                                      <m:t>𝑪</m:t>
                                    </m:r>
                                  </m:sub>
                                </m:sSub>
                              </m:oMath>
                            </m:oMathPara>
                          </a14:m>
                          <a:endParaRPr lang="en-US" sz="1200" dirty="0">
                            <a:effectLst/>
                            <a:latin typeface="Arial" charset="0"/>
                            <a:ea typeface="Gulim" charset="-127"/>
                            <a:cs typeface="Times New Roman" charset="0"/>
                          </a:endParaRPr>
                        </a:p>
                        <a:p>
                          <a:pPr algn="just">
                            <a:lnSpc>
                              <a:spcPct val="150000"/>
                            </a:lnSpc>
                            <a:spcAft>
                              <a:spcPts val="0"/>
                            </a:spcAft>
                          </a:pPr>
                          <a:endParaRPr lang="en-US" sz="12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50000"/>
                            </a:lnSpc>
                            <a:spcAft>
                              <a:spcPts val="0"/>
                            </a:spcAft>
                          </a:pPr>
                          <a:endParaRPr lang="en-US" sz="12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1537509544"/>
                  </p:ext>
                </p:extLst>
              </p:nvPr>
            </p:nvGraphicFramePr>
            <p:xfrm>
              <a:off x="787400" y="3358293"/>
              <a:ext cx="5207000" cy="2160715"/>
            </p:xfrm>
            <a:graphic>
              <a:graphicData uri="http://schemas.openxmlformats.org/drawingml/2006/table">
                <a:tbl>
                  <a:tblPr firstRow="1" firstCol="1" bandRow="1"/>
                  <a:tblGrid>
                    <a:gridCol w="3048000"/>
                    <a:gridCol w="2159000"/>
                  </a:tblGrid>
                  <a:tr h="2160715">
                    <a:tc>
                      <a:txBody>
                        <a:bodyPr/>
                        <a:lstStyle/>
                        <a:p>
                          <a:endParaRPr lang="en-US"/>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blipFill rotWithShape="0">
                          <a:blip r:embed="rId4"/>
                          <a:stretch>
                            <a:fillRect l="-200" r="-71400" b="-562"/>
                          </a:stretch>
                        </a:blipFill>
                      </a:tcPr>
                    </a:tc>
                    <a:tc>
                      <a:txBody>
                        <a:bodyPr/>
                        <a:lstStyle/>
                        <a:p>
                          <a:pPr algn="just">
                            <a:lnSpc>
                              <a:spcPct val="150000"/>
                            </a:lnSpc>
                            <a:spcAft>
                              <a:spcPts val="0"/>
                            </a:spcAft>
                          </a:pPr>
                          <a:endParaRPr lang="en-US" sz="12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r>
                </a:tbl>
              </a:graphicData>
            </a:graphic>
          </p:graphicFrame>
        </mc:Fallback>
      </mc:AlternateContent>
      <p:pic>
        <p:nvPicPr>
          <p:cNvPr id="11" name="Imagen 11"/>
          <p:cNvPicPr/>
          <p:nvPr/>
        </p:nvPicPr>
        <p:blipFill rotWithShape="1">
          <a:blip r:embed="rId3"/>
          <a:srcRect l="75319" t="51115" r="5278" b="1033"/>
          <a:stretch/>
        </p:blipFill>
        <p:spPr>
          <a:xfrm>
            <a:off x="4417695" y="3628009"/>
            <a:ext cx="1047750" cy="1676400"/>
          </a:xfrm>
          <a:prstGeom prst="rect">
            <a:avLst/>
          </a:prstGeom>
        </p:spPr>
      </p:pic>
      <mc:AlternateContent xmlns:mc="http://schemas.openxmlformats.org/markup-compatibility/2006" xmlns:a14="http://schemas.microsoft.com/office/drawing/2010/main">
        <mc:Choice Requires="a14">
          <p:graphicFrame>
            <p:nvGraphicFramePr>
              <p:cNvPr id="12" name="Table 11"/>
              <p:cNvGraphicFramePr>
                <a:graphicFrameLocks noGrp="1"/>
              </p:cNvGraphicFramePr>
              <p:nvPr>
                <p:extLst>
                  <p:ext uri="{D42A27DB-BD31-4B8C-83A1-F6EECF244321}">
                    <p14:modId xmlns:p14="http://schemas.microsoft.com/office/powerpoint/2010/main" val="2015089295"/>
                  </p:ext>
                </p:extLst>
              </p:nvPr>
            </p:nvGraphicFramePr>
            <p:xfrm>
              <a:off x="6451600" y="1189895"/>
              <a:ext cx="5461000" cy="2112105"/>
            </p:xfrm>
            <a:graphic>
              <a:graphicData uri="http://schemas.openxmlformats.org/drawingml/2006/table">
                <a:tbl>
                  <a:tblPr firstRow="1" firstCol="1" bandRow="1"/>
                  <a:tblGrid>
                    <a:gridCol w="2730500"/>
                    <a:gridCol w="2730500"/>
                  </a:tblGrid>
                  <a:tr h="2112105">
                    <a:tc>
                      <a:txBody>
                        <a:bodyPr/>
                        <a:lstStyle/>
                        <a:p>
                          <a:pPr algn="just">
                            <a:lnSpc>
                              <a:spcPct val="150000"/>
                            </a:lnSpc>
                            <a:spcAft>
                              <a:spcPts val="0"/>
                            </a:spcAft>
                          </a:pPr>
                          <a:r>
                            <a:rPr lang="es-EC" sz="1200" b="1" dirty="0">
                              <a:solidFill>
                                <a:srgbClr val="000000"/>
                              </a:solidFill>
                              <a:effectLst/>
                              <a:latin typeface="Arial" charset="0"/>
                              <a:ea typeface="Gulim" charset="-127"/>
                              <a:cs typeface="Arial" charset="0"/>
                            </a:rPr>
                            <a:t>Tipo 3</a:t>
                          </a:r>
                          <a:r>
                            <a:rPr lang="es-EC" sz="1200" dirty="0">
                              <a:solidFill>
                                <a:srgbClr val="000000"/>
                              </a:solidFill>
                              <a:effectLst/>
                              <a:latin typeface="Arial" charset="0"/>
                              <a:ea typeface="Gulim" charset="-127"/>
                              <a:cs typeface="Arial" charset="0"/>
                            </a:rPr>
                            <a:t> - Irregularidad geométrica</a:t>
                          </a:r>
                          <a:r>
                            <a:rPr lang="es-EC" sz="1200" dirty="0" smtClean="0">
                              <a:solidFill>
                                <a:srgbClr val="000000"/>
                              </a:solidFill>
                              <a:effectLst/>
                              <a:latin typeface="Arial" charset="0"/>
                              <a:ea typeface="Gulim" charset="-127"/>
                              <a:cs typeface="Arial" charset="0"/>
                            </a:rPr>
                            <a:t>.</a:t>
                          </a:r>
                        </a:p>
                        <a:p>
                          <a:pPr algn="just">
                            <a:lnSpc>
                              <a:spcPct val="150000"/>
                            </a:lnSpc>
                            <a:spcAft>
                              <a:spcPts val="0"/>
                            </a:spcAft>
                          </a:pPr>
                          <a:endParaRPr lang="en-US" sz="1200" dirty="0">
                            <a:effectLst/>
                            <a:latin typeface="Arial" charset="0"/>
                            <a:ea typeface="Gulim" charset="-127"/>
                            <a:cs typeface="Times New Roman"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sz="1200" b="1" i="1">
                                        <a:solidFill>
                                          <a:srgbClr val="000000"/>
                                        </a:solidFill>
                                        <a:effectLst/>
                                        <a:latin typeface="Cambria Math" charset="0"/>
                                        <a:ea typeface="Gulim" charset="-127"/>
                                        <a:cs typeface="Arial" charset="0"/>
                                      </a:rPr>
                                    </m:ctrlPr>
                                  </m:sSubPr>
                                  <m:e>
                                    <m:r>
                                      <a:rPr lang="es-EC" sz="1200" b="1" i="1">
                                        <a:solidFill>
                                          <a:srgbClr val="000000"/>
                                        </a:solidFill>
                                        <a:effectLst/>
                                        <a:latin typeface="Cambria Math" charset="0"/>
                                        <a:ea typeface="Gulim" charset="-127"/>
                                        <a:cs typeface="Arial" charset="0"/>
                                      </a:rPr>
                                      <m:t>∅</m:t>
                                    </m:r>
                                  </m:e>
                                  <m:sub>
                                    <m:r>
                                      <a:rPr lang="es-EC" sz="1200" b="1" i="1">
                                        <a:solidFill>
                                          <a:srgbClr val="000000"/>
                                        </a:solidFill>
                                        <a:effectLst/>
                                        <a:latin typeface="Cambria Math" charset="0"/>
                                        <a:ea typeface="Gulim" charset="-127"/>
                                        <a:cs typeface="Arial" charset="0"/>
                                      </a:rPr>
                                      <m:t>𝑬𝒊</m:t>
                                    </m:r>
                                  </m:sub>
                                </m:sSub>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𝟎</m:t>
                                </m:r>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𝟗</m:t>
                                </m:r>
                              </m:oMath>
                            </m:oMathPara>
                          </a14:m>
                          <a:endParaRPr lang="en-US" sz="1200" dirty="0">
                            <a:effectLst/>
                            <a:latin typeface="Arial" charset="0"/>
                            <a:ea typeface="Gulim" charset="-127"/>
                            <a:cs typeface="Times New Roman" charset="0"/>
                          </a:endParaRPr>
                        </a:p>
                        <a:p>
                          <a:pPr algn="just">
                            <a:lnSpc>
                              <a:spcPct val="150000"/>
                            </a:lnSpc>
                            <a:spcAft>
                              <a:spcPts val="0"/>
                            </a:spcAft>
                          </a:pPr>
                          <a:endParaRPr lang="es-EC" sz="1200" b="1" i="1" dirty="0" smtClean="0">
                            <a:solidFill>
                              <a:srgbClr val="000000"/>
                            </a:solidFill>
                            <a:effectLst/>
                            <a:latin typeface="Cambria Math" charset="0"/>
                            <a:ea typeface="Gulim" charset="-127"/>
                            <a:cs typeface="Arial"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EC" sz="1200" b="1" i="1">
                                    <a:solidFill>
                                      <a:srgbClr val="000000"/>
                                    </a:solidFill>
                                    <a:effectLst/>
                                    <a:latin typeface="Cambria Math" charset="0"/>
                                    <a:ea typeface="Gulim" charset="-127"/>
                                    <a:cs typeface="Arial" charset="0"/>
                                  </a:rPr>
                                  <m:t>𝒂</m:t>
                                </m:r>
                                <m:r>
                                  <a:rPr lang="es-EC" sz="1200" b="1" i="1">
                                    <a:solidFill>
                                      <a:srgbClr val="000000"/>
                                    </a:solidFill>
                                    <a:effectLst/>
                                    <a:latin typeface="Cambria Math" charset="0"/>
                                    <a:ea typeface="Gulim" charset="-127"/>
                                    <a:cs typeface="Arial" charset="0"/>
                                  </a:rPr>
                                  <m:t>&gt;</m:t>
                                </m:r>
                                <m:r>
                                  <a:rPr lang="es-EC" sz="1200" b="1" i="1">
                                    <a:solidFill>
                                      <a:srgbClr val="000000"/>
                                    </a:solidFill>
                                    <a:effectLst/>
                                    <a:latin typeface="Cambria Math" charset="0"/>
                                    <a:ea typeface="Gulim" charset="-127"/>
                                    <a:cs typeface="Arial" charset="0"/>
                                  </a:rPr>
                                  <m:t>𝟏</m:t>
                                </m:r>
                                <m:r>
                                  <a:rPr lang="es-EC" sz="1200" b="1" i="1">
                                    <a:solidFill>
                                      <a:srgbClr val="000000"/>
                                    </a:solidFill>
                                    <a:effectLst/>
                                    <a:latin typeface="Cambria Math" charset="0"/>
                                    <a:ea typeface="Gulim" charset="-127"/>
                                    <a:cs typeface="Arial" charset="0"/>
                                  </a:rPr>
                                  <m:t>.</m:t>
                                </m:r>
                                <m:r>
                                  <a:rPr lang="es-EC" sz="1200" b="1" i="1">
                                    <a:solidFill>
                                      <a:srgbClr val="000000"/>
                                    </a:solidFill>
                                    <a:effectLst/>
                                    <a:latin typeface="Cambria Math" charset="0"/>
                                    <a:ea typeface="Gulim" charset="-127"/>
                                    <a:cs typeface="Arial" charset="0"/>
                                  </a:rPr>
                                  <m:t>𝟑</m:t>
                                </m:r>
                                <m:r>
                                  <a:rPr lang="es-EC" sz="1200" b="1" i="1">
                                    <a:solidFill>
                                      <a:srgbClr val="000000"/>
                                    </a:solidFill>
                                    <a:effectLst/>
                                    <a:latin typeface="Cambria Math" charset="0"/>
                                    <a:ea typeface="Gulim" charset="-127"/>
                                    <a:cs typeface="Arial" charset="0"/>
                                  </a:rPr>
                                  <m:t>𝒃</m:t>
                                </m:r>
                              </m:oMath>
                            </m:oMathPara>
                          </a14:m>
                          <a:endParaRPr lang="en-US" sz="1200" dirty="0" smtClean="0">
                            <a:effectLst/>
                            <a:latin typeface="Arial" charset="0"/>
                            <a:ea typeface="Gulim" charset="-127"/>
                            <a:cs typeface="Times New Roman" charset="0"/>
                          </a:endParaRPr>
                        </a:p>
                        <a:p>
                          <a:pPr algn="just">
                            <a:lnSpc>
                              <a:spcPct val="150000"/>
                            </a:lnSpc>
                            <a:spcAft>
                              <a:spcPts val="0"/>
                            </a:spcAft>
                          </a:pPr>
                          <a:endParaRPr lang="en-US" sz="1200" dirty="0">
                            <a:effectLst/>
                            <a:latin typeface="Arial" charset="0"/>
                            <a:ea typeface="Gulim" charset="-127"/>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50000"/>
                            </a:lnSpc>
                            <a:spcAft>
                              <a:spcPts val="0"/>
                            </a:spcAft>
                          </a:pPr>
                          <a:endParaRPr lang="en-US" sz="12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mc:Choice>
        <mc:Fallback xmlns="">
          <p:graphicFrame>
            <p:nvGraphicFramePr>
              <p:cNvPr id="12" name="Table 11"/>
              <p:cNvGraphicFramePr>
                <a:graphicFrameLocks noGrp="1"/>
              </p:cNvGraphicFramePr>
              <p:nvPr>
                <p:extLst>
                  <p:ext uri="{D42A27DB-BD31-4B8C-83A1-F6EECF244321}">
                    <p14:modId xmlns:p14="http://schemas.microsoft.com/office/powerpoint/2010/main" val="2015089295"/>
                  </p:ext>
                </p:extLst>
              </p:nvPr>
            </p:nvGraphicFramePr>
            <p:xfrm>
              <a:off x="6451600" y="1189895"/>
              <a:ext cx="5461000" cy="2112105"/>
            </p:xfrm>
            <a:graphic>
              <a:graphicData uri="http://schemas.openxmlformats.org/drawingml/2006/table">
                <a:tbl>
                  <a:tblPr firstRow="1" firstCol="1" bandRow="1"/>
                  <a:tblGrid>
                    <a:gridCol w="2730500"/>
                    <a:gridCol w="2730500"/>
                  </a:tblGrid>
                  <a:tr h="2112105">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5"/>
                          <a:stretch>
                            <a:fillRect l="-223" t="-288" r="-100223" b="-576"/>
                          </a:stretch>
                        </a:blipFill>
                      </a:tcPr>
                    </a:tc>
                    <a:tc>
                      <a:txBody>
                        <a:bodyPr/>
                        <a:lstStyle/>
                        <a:p>
                          <a:pPr algn="just">
                            <a:lnSpc>
                              <a:spcPct val="150000"/>
                            </a:lnSpc>
                            <a:spcAft>
                              <a:spcPts val="0"/>
                            </a:spcAft>
                          </a:pPr>
                          <a:endParaRPr lang="en-US" sz="12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mc:Fallback>
      </mc:AlternateContent>
      <p:pic>
        <p:nvPicPr>
          <p:cNvPr id="13" name="Imagen 12"/>
          <p:cNvPicPr/>
          <p:nvPr/>
        </p:nvPicPr>
        <p:blipFill rotWithShape="1">
          <a:blip r:embed="rId6"/>
          <a:srcRect l="75847" t="1747" r="4398" b="32184"/>
          <a:stretch/>
        </p:blipFill>
        <p:spPr bwMode="auto">
          <a:xfrm>
            <a:off x="10033000" y="1273873"/>
            <a:ext cx="1066800" cy="1800225"/>
          </a:xfrm>
          <a:prstGeom prst="rect">
            <a:avLst/>
          </a:prstGeom>
          <a:ln>
            <a:noFill/>
          </a:ln>
          <a:extLst>
            <a:ext uri="{53640926-AAD7-44D8-BBD7-CCE9431645EC}">
              <a14:shadowObscured xmlns:a14="http://schemas.microsoft.com/office/drawing/2010/main"/>
            </a:ext>
          </a:extLst>
        </p:spPr>
      </p:pic>
      <p:sp>
        <p:nvSpPr>
          <p:cNvPr id="14" name="Rectangle 13"/>
          <p:cNvSpPr/>
          <p:nvPr/>
        </p:nvSpPr>
        <p:spPr>
          <a:xfrm>
            <a:off x="7124700" y="3746152"/>
            <a:ext cx="4445000" cy="1384995"/>
          </a:xfrm>
          <a:prstGeom prst="rect">
            <a:avLst/>
          </a:prstGeom>
          <a:ln>
            <a:solidFill>
              <a:srgbClr val="00B050"/>
            </a:solidFill>
          </a:ln>
        </p:spPr>
        <p:txBody>
          <a:bodyPr wrap="square">
            <a:spAutoFit/>
          </a:bodyPr>
          <a:lstStyle/>
          <a:p>
            <a:pPr algn="just"/>
            <a:r>
              <a:rPr lang="es-EC" sz="1400" b="1" dirty="0">
                <a:solidFill>
                  <a:srgbClr val="000000"/>
                </a:solidFill>
                <a:latin typeface="Arial" charset="0"/>
                <a:ea typeface="Gulim" charset="-127"/>
              </a:rPr>
              <a:t>Nota: </a:t>
            </a:r>
            <a:r>
              <a:rPr lang="es-EC" sz="1400" dirty="0">
                <a:solidFill>
                  <a:srgbClr val="000000"/>
                </a:solidFill>
                <a:latin typeface="Arial" charset="0"/>
                <a:ea typeface="Gulim" charset="-127"/>
              </a:rPr>
              <a:t>La descripción de estas irregularidades no faculta al calculista o diseñador a considerarlas como normales, por lo tanto la presencia de estas irregularidades requiere revisiones estructurales adicionales que garanticen el buen comportamiento local y global de la edificación</a:t>
            </a:r>
            <a:r>
              <a:rPr lang="en-US" sz="1400" dirty="0"/>
              <a:t> </a:t>
            </a:r>
          </a:p>
        </p:txBody>
      </p:sp>
      <p:sp>
        <p:nvSpPr>
          <p:cNvPr id="15"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6"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7"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8"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9"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20"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21"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22" name="3 CuadroTexto"/>
          <p:cNvSpPr txBox="1"/>
          <p:nvPr/>
        </p:nvSpPr>
        <p:spPr>
          <a:xfrm>
            <a:off x="11389841" y="66260"/>
            <a:ext cx="656823" cy="461665"/>
          </a:xfrm>
          <a:prstGeom prst="rect">
            <a:avLst/>
          </a:prstGeom>
          <a:noFill/>
          <a:ln>
            <a:noFill/>
          </a:ln>
        </p:spPr>
        <p:txBody>
          <a:bodyPr wrap="square" rtlCol="0">
            <a:spAutoFit/>
          </a:bodyPr>
          <a:lstStyle/>
          <a:p>
            <a:pPr algn="ctr"/>
            <a:r>
              <a:rPr lang="es-ES" sz="2400" dirty="0">
                <a:ln>
                  <a:solidFill>
                    <a:schemeClr val="tx1"/>
                  </a:solidFill>
                </a:ln>
              </a:rPr>
              <a:t>4</a:t>
            </a:r>
            <a:r>
              <a:rPr lang="es-ES" sz="2400" dirty="0" smtClean="0">
                <a:ln>
                  <a:solidFill>
                    <a:schemeClr val="tx1"/>
                  </a:solidFill>
                </a:ln>
              </a:rPr>
              <a:t>0</a:t>
            </a:r>
            <a:endParaRPr lang="es-ES" sz="2400" dirty="0">
              <a:ln>
                <a:solidFill>
                  <a:schemeClr val="tx1"/>
                </a:solidFill>
              </a:ln>
            </a:endParaRPr>
          </a:p>
        </p:txBody>
      </p:sp>
    </p:spTree>
    <p:extLst>
      <p:ext uri="{BB962C8B-B14F-4D97-AF65-F5344CB8AC3E}">
        <p14:creationId xmlns:p14="http://schemas.microsoft.com/office/powerpoint/2010/main" val="82538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
            <p:extLst>
              <p:ext uri="{D42A27DB-BD31-4B8C-83A1-F6EECF244321}">
                <p14:modId xmlns:p14="http://schemas.microsoft.com/office/powerpoint/2010/main" val="403761920"/>
              </p:ext>
            </p:extLst>
          </p:nvPr>
        </p:nvGraphicFramePr>
        <p:xfrm>
          <a:off x="660400" y="1325563"/>
          <a:ext cx="11271770"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6"/>
          <p:cNvSpPr>
            <a:spLocks noGrp="1"/>
          </p:cNvSpPr>
          <p:nvPr>
            <p:ph type="title"/>
          </p:nvPr>
        </p:nvSpPr>
        <p:spPr/>
        <p:txBody>
          <a:bodyPr/>
          <a:lstStyle/>
          <a:p>
            <a:r>
              <a:rPr lang="es-ES_tradnl" dirty="0" smtClean="0"/>
              <a:t>Análisis Espectral</a:t>
            </a:r>
            <a:endParaRPr lang="es-ES_tradnl" dirty="0"/>
          </a:p>
        </p:txBody>
      </p:sp>
      <p:sp>
        <p:nvSpPr>
          <p:cNvPr id="8" name="Rectangle 7"/>
          <p:cNvSpPr/>
          <p:nvPr/>
        </p:nvSpPr>
        <p:spPr>
          <a:xfrm>
            <a:off x="2738699" y="4428557"/>
            <a:ext cx="2997039" cy="369332"/>
          </a:xfrm>
          <a:prstGeom prst="rect">
            <a:avLst/>
          </a:prstGeom>
        </p:spPr>
        <p:txBody>
          <a:bodyPr wrap="none">
            <a:spAutoFit/>
          </a:bodyPr>
          <a:lstStyle/>
          <a:p>
            <a:pPr lvl="0"/>
            <a:r>
              <a:rPr lang="es-EC"/>
              <a:t>Todos los modos de vibración </a:t>
            </a:r>
            <a:endParaRPr lang="en-US" dirty="0"/>
          </a:p>
        </p:txBody>
      </p:sp>
      <p:sp>
        <p:nvSpPr>
          <p:cNvPr id="6"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4"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5"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41</a:t>
            </a:r>
            <a:endParaRPr lang="es-ES" sz="2400" dirty="0">
              <a:ln>
                <a:solidFill>
                  <a:schemeClr val="tx1"/>
                </a:solidFill>
              </a:ln>
            </a:endParaRPr>
          </a:p>
        </p:txBody>
      </p:sp>
    </p:spTree>
    <p:extLst>
      <p:ext uri="{BB962C8B-B14F-4D97-AF65-F5344CB8AC3E}">
        <p14:creationId xmlns:p14="http://schemas.microsoft.com/office/powerpoint/2010/main" val="320225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7092"/>
            <a:ext cx="11000282" cy="1325563"/>
          </a:xfrm>
        </p:spPr>
        <p:txBody>
          <a:bodyPr>
            <a:noAutofit/>
          </a:bodyPr>
          <a:lstStyle/>
          <a:p>
            <a:pPr algn="ctr"/>
            <a:r>
              <a:rPr lang="es-EC" sz="4000" dirty="0">
                <a:latin typeface="Arial" charset="0"/>
                <a:ea typeface="Arial" charset="0"/>
                <a:cs typeface="Arial" charset="0"/>
              </a:rPr>
              <a:t>Reducción de las fuerzas dinámicas de respuesta elástica para diseño</a:t>
            </a:r>
            <a:endParaRPr lang="en-US" sz="4000" dirty="0">
              <a:latin typeface="Arial" charset="0"/>
              <a:ea typeface="Arial" charset="0"/>
              <a:cs typeface="Arial" charset="0"/>
            </a:endParaRPr>
          </a:p>
        </p:txBody>
      </p:sp>
      <p:sp>
        <p:nvSpPr>
          <p:cNvPr id="3" name="Content Placeholder 2"/>
          <p:cNvSpPr>
            <a:spLocks noGrp="1"/>
          </p:cNvSpPr>
          <p:nvPr>
            <p:ph sz="half" idx="1"/>
          </p:nvPr>
        </p:nvSpPr>
        <p:spPr>
          <a:xfrm>
            <a:off x="838200" y="1948045"/>
            <a:ext cx="5181600" cy="3050675"/>
          </a:xfrm>
        </p:spPr>
        <p:txBody>
          <a:bodyPr>
            <a:normAutofit/>
          </a:bodyPr>
          <a:lstStyle/>
          <a:p>
            <a:pPr marL="0" indent="0" algn="just">
              <a:buNone/>
            </a:pPr>
            <a:r>
              <a:rPr lang="es-EC" dirty="0">
                <a:latin typeface="Arial" charset="0"/>
                <a:ea typeface="Arial" charset="0"/>
                <a:cs typeface="Arial" charset="0"/>
              </a:rPr>
              <a:t>El valor de </a:t>
            </a:r>
            <a:r>
              <a:rPr lang="es-EC" b="1" dirty="0">
                <a:latin typeface="Arial" charset="0"/>
                <a:ea typeface="Arial" charset="0"/>
                <a:cs typeface="Arial" charset="0"/>
              </a:rPr>
              <a:t>R</a:t>
            </a:r>
            <a:r>
              <a:rPr lang="es-EC" dirty="0">
                <a:latin typeface="Arial" charset="0"/>
                <a:ea typeface="Arial" charset="0"/>
                <a:cs typeface="Arial" charset="0"/>
              </a:rPr>
              <a:t> podrá ser aplicado en el cálculo del cortante basal, siempre y cuando la estructura sea diseñada cumpliendo con todos los requisitos de diseño sismo resistente. </a:t>
            </a:r>
            <a:endParaRPr lang="en-US" dirty="0">
              <a:latin typeface="Arial" charset="0"/>
              <a:ea typeface="Arial" charset="0"/>
              <a:cs typeface="Arial" charset="0"/>
            </a:endParaRPr>
          </a:p>
        </p:txBody>
      </p:sp>
      <p:sp>
        <p:nvSpPr>
          <p:cNvPr id="8" name="Content Placeholder 2"/>
          <p:cNvSpPr>
            <a:spLocks noGrp="1"/>
          </p:cNvSpPr>
          <p:nvPr>
            <p:ph sz="half" idx="1"/>
          </p:nvPr>
        </p:nvSpPr>
        <p:spPr>
          <a:xfrm>
            <a:off x="6656882" y="1948045"/>
            <a:ext cx="5181600" cy="3050675"/>
          </a:xfrm>
        </p:spPr>
        <p:txBody>
          <a:bodyPr>
            <a:normAutofit fontScale="92500" lnSpcReduction="20000"/>
          </a:bodyPr>
          <a:lstStyle/>
          <a:p>
            <a:pPr marL="0" indent="0" algn="just">
              <a:buNone/>
            </a:pPr>
            <a:r>
              <a:rPr lang="es-EC" dirty="0">
                <a:latin typeface="Arial" charset="0"/>
                <a:ea typeface="Arial" charset="0"/>
                <a:cs typeface="Arial" charset="0"/>
              </a:rPr>
              <a:t>De similar manera las fuerzas dinámicas obtenidas deberán también ser modificadas por los factores</a:t>
            </a:r>
            <a:r>
              <a:rPr lang="es-EC" dirty="0" smtClean="0">
                <a:latin typeface="Arial" charset="0"/>
                <a:ea typeface="Arial" charset="0"/>
                <a:cs typeface="Arial" charset="0"/>
              </a:rPr>
              <a:t>:</a:t>
            </a:r>
            <a:endParaRPr lang="en-US" dirty="0">
              <a:latin typeface="Arial" charset="0"/>
              <a:ea typeface="Arial" charset="0"/>
              <a:cs typeface="Arial" charset="0"/>
            </a:endParaRPr>
          </a:p>
          <a:p>
            <a:pPr lvl="0">
              <a:lnSpc>
                <a:spcPct val="150000"/>
              </a:lnSpc>
            </a:pPr>
            <a:r>
              <a:rPr lang="es-EC" b="1" dirty="0">
                <a:latin typeface="Arial" charset="0"/>
                <a:ea typeface="Arial" charset="0"/>
                <a:cs typeface="Arial" charset="0"/>
              </a:rPr>
              <a:t>I </a:t>
            </a:r>
            <a:r>
              <a:rPr lang="es-EC" dirty="0">
                <a:latin typeface="Arial" charset="0"/>
                <a:ea typeface="Arial" charset="0"/>
                <a:cs typeface="Arial" charset="0"/>
              </a:rPr>
              <a:t>(factor de importancia</a:t>
            </a:r>
            <a:r>
              <a:rPr lang="es-EC" dirty="0" smtClean="0">
                <a:latin typeface="Arial" charset="0"/>
                <a:ea typeface="Arial" charset="0"/>
                <a:cs typeface="Arial" charset="0"/>
              </a:rPr>
              <a:t>)</a:t>
            </a:r>
            <a:endParaRPr lang="en-US" dirty="0">
              <a:latin typeface="Arial" charset="0"/>
              <a:ea typeface="Arial" charset="0"/>
              <a:cs typeface="Arial" charset="0"/>
            </a:endParaRPr>
          </a:p>
          <a:p>
            <a:pPr lvl="0" algn="just">
              <a:lnSpc>
                <a:spcPct val="110000"/>
              </a:lnSpc>
            </a:pPr>
            <a:r>
              <a:rPr lang="es-EC" b="1" dirty="0">
                <a:latin typeface="Arial" charset="0"/>
                <a:ea typeface="Arial" charset="0"/>
                <a:cs typeface="Arial" charset="0"/>
              </a:rPr>
              <a:t>ØEi</a:t>
            </a:r>
            <a:r>
              <a:rPr lang="es-EC" dirty="0">
                <a:latin typeface="Arial" charset="0"/>
                <a:ea typeface="Arial" charset="0"/>
                <a:cs typeface="Arial" charset="0"/>
              </a:rPr>
              <a:t> y </a:t>
            </a:r>
            <a:r>
              <a:rPr lang="es-EC" b="1" dirty="0">
                <a:latin typeface="Arial" charset="0"/>
                <a:ea typeface="Arial" charset="0"/>
                <a:cs typeface="Arial" charset="0"/>
              </a:rPr>
              <a:t>ØPi </a:t>
            </a:r>
            <a:r>
              <a:rPr lang="es-EC" dirty="0">
                <a:latin typeface="Arial" charset="0"/>
                <a:ea typeface="Arial" charset="0"/>
                <a:cs typeface="Arial" charset="0"/>
              </a:rPr>
              <a:t>(factores de configuración estructural en planta y en elevación)</a:t>
            </a:r>
            <a:endParaRPr lang="en-US" dirty="0">
              <a:latin typeface="Arial" charset="0"/>
              <a:ea typeface="Arial" charset="0"/>
              <a:cs typeface="Arial" charset="0"/>
            </a:endParaRPr>
          </a:p>
        </p:txBody>
      </p:sp>
      <p:sp>
        <p:nvSpPr>
          <p:cNvPr id="5"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6"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2"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3"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42</a:t>
            </a:r>
            <a:endParaRPr lang="es-ES" sz="2400" dirty="0">
              <a:ln>
                <a:solidFill>
                  <a:schemeClr val="tx1"/>
                </a:solidFill>
              </a:ln>
            </a:endParaRPr>
          </a:p>
        </p:txBody>
      </p:sp>
    </p:spTree>
    <p:extLst>
      <p:ext uri="{BB962C8B-B14F-4D97-AF65-F5344CB8AC3E}">
        <p14:creationId xmlns:p14="http://schemas.microsoft.com/office/powerpoint/2010/main" val="1399483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3244" y="0"/>
            <a:ext cx="6625314" cy="914400"/>
          </a:xfrm>
        </p:spPr>
        <p:txBody>
          <a:bodyPr/>
          <a:lstStyle/>
          <a:p>
            <a:pPr lvl="2" algn="l" rtl="0">
              <a:lnSpc>
                <a:spcPct val="90000"/>
              </a:lnSpc>
              <a:spcBef>
                <a:spcPct val="0"/>
              </a:spcBef>
            </a:pPr>
            <a:r>
              <a:rPr lang="es-EC" sz="3600" b="1" dirty="0"/>
              <a:t>Cortante basal de diseño V </a:t>
            </a:r>
            <a:r>
              <a:rPr lang="en-US" b="1" dirty="0"/>
              <a:t/>
            </a:r>
            <a:br>
              <a:rPr lang="en-US" b="1" dirty="0"/>
            </a:br>
            <a:endParaRPr lang="en-US" dirty="0"/>
          </a:p>
        </p:txBody>
      </p:sp>
      <mc:AlternateContent xmlns:mc="http://schemas.openxmlformats.org/markup-compatibility/2006" xmlns:a14="http://schemas.microsoft.com/office/drawing/2010/main">
        <mc:Choice Requires="a14">
          <p:graphicFrame>
            <p:nvGraphicFramePr>
              <p:cNvPr id="5" name="Content Placeholder 4"/>
              <p:cNvGraphicFramePr>
                <a:graphicFrameLocks noGrp="1"/>
              </p:cNvGraphicFramePr>
              <p:nvPr>
                <p:ph idx="1"/>
                <p:extLst>
                  <p:ext uri="{D42A27DB-BD31-4B8C-83A1-F6EECF244321}">
                    <p14:modId xmlns:p14="http://schemas.microsoft.com/office/powerpoint/2010/main" val="890451859"/>
                  </p:ext>
                </p:extLst>
              </p:nvPr>
            </p:nvGraphicFramePr>
            <p:xfrm>
              <a:off x="551395" y="1820519"/>
              <a:ext cx="5283697" cy="3733800"/>
            </p:xfrm>
            <a:graphic>
              <a:graphicData uri="http://schemas.openxmlformats.org/drawingml/2006/table">
                <a:tbl>
                  <a:tblPr firstRow="1" firstCol="1" bandRow="1">
                    <a:tableStyleId>{2D5ABB26-0587-4C30-8999-92F81FD0307C}</a:tableStyleId>
                  </a:tblPr>
                  <a:tblGrid>
                    <a:gridCol w="1180544"/>
                    <a:gridCol w="4103153"/>
                  </a:tblGrid>
                  <a:tr h="406279">
                    <a:tc>
                      <a:txBody>
                        <a:bodyPr/>
                        <a:lstStyle/>
                        <a:p>
                          <a:pPr algn="just">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n-US" sz="1600" i="1">
                                        <a:effectLst/>
                                        <a:latin typeface="Cambria Math" charset="0"/>
                                      </a:rPr>
                                    </m:ctrlPr>
                                  </m:sSubPr>
                                  <m:e>
                                    <m:r>
                                      <a:rPr lang="es-EC" sz="1600">
                                        <a:effectLst/>
                                        <a:latin typeface="Cambria Math" charset="0"/>
                                      </a:rPr>
                                      <m:t>𝑺</m:t>
                                    </m:r>
                                  </m:e>
                                  <m:sub>
                                    <m:r>
                                      <a:rPr lang="es-EC" sz="1600">
                                        <a:effectLst/>
                                        <a:latin typeface="Cambria Math" charset="0"/>
                                      </a:rPr>
                                      <m:t>𝒂</m:t>
                                    </m:r>
                                  </m:sub>
                                </m:sSub>
                                <m:r>
                                  <a:rPr lang="es-EC" sz="1600">
                                    <a:effectLst/>
                                    <a:latin typeface="Cambria Math" charset="0"/>
                                  </a:rPr>
                                  <m:t>(</m:t>
                                </m:r>
                                <m:sSub>
                                  <m:sSubPr>
                                    <m:ctrlPr>
                                      <a:rPr lang="en-US" sz="1600" i="1">
                                        <a:effectLst/>
                                        <a:latin typeface="Cambria Math" charset="0"/>
                                      </a:rPr>
                                    </m:ctrlPr>
                                  </m:sSubPr>
                                  <m:e>
                                    <m:r>
                                      <a:rPr lang="es-EC" sz="1600">
                                        <a:effectLst/>
                                        <a:latin typeface="Cambria Math" charset="0"/>
                                      </a:rPr>
                                      <m:t>𝑻</m:t>
                                    </m:r>
                                  </m:e>
                                  <m:sub>
                                    <m:r>
                                      <a:rPr lang="es-EC" sz="1600">
                                        <a:effectLst/>
                                        <a:latin typeface="Cambria Math" charset="0"/>
                                      </a:rPr>
                                      <m:t>𝒂</m:t>
                                    </m:r>
                                  </m:sub>
                                </m:sSub>
                                <m:r>
                                  <a:rPr lang="es-EC" sz="1600">
                                    <a:effectLst/>
                                    <a:latin typeface="Cambria Math" charset="0"/>
                                  </a:rPr>
                                  <m:t>)</m:t>
                                </m:r>
                              </m:oMath>
                            </m:oMathPara>
                          </a14:m>
                          <a:endParaRPr lang="en-US" sz="1600" dirty="0">
                            <a:effectLst/>
                            <a:latin typeface="Arial" charset="0"/>
                            <a:ea typeface="Gulim" charset="-127"/>
                            <a:cs typeface="Times New Roman" charset="0"/>
                          </a:endParaRPr>
                        </a:p>
                      </a:txBody>
                      <a:tcPr marL="40253" marR="40253" marT="0" marB="0" anchor="b"/>
                    </a:tc>
                    <a:tc>
                      <a:txBody>
                        <a:bodyPr/>
                        <a:lstStyle/>
                        <a:p>
                          <a:pPr algn="just">
                            <a:lnSpc>
                              <a:spcPct val="150000"/>
                            </a:lnSpc>
                            <a:spcAft>
                              <a:spcPts val="1000"/>
                            </a:spcAft>
                          </a:pPr>
                          <a:r>
                            <a:rPr lang="es-EC" sz="1600" dirty="0">
                              <a:effectLst/>
                            </a:rPr>
                            <a:t>Espectro de diseño en aceleraciones.</a:t>
                          </a:r>
                          <a:endParaRPr lang="en-US" sz="1600" dirty="0">
                            <a:effectLst/>
                            <a:latin typeface="Arial" charset="0"/>
                            <a:ea typeface="Gulim" charset="-127"/>
                            <a:cs typeface="Times New Roman" charset="0"/>
                          </a:endParaRPr>
                        </a:p>
                      </a:txBody>
                      <a:tcPr marL="40253" marR="40253" marT="0" marB="0" anchor="b"/>
                    </a:tc>
                  </a:tr>
                  <a:tr h="406279">
                    <a:tc>
                      <a:txBody>
                        <a:bodyPr/>
                        <a:lstStyle/>
                        <a:p>
                          <a:pPr algn="just">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n-US" sz="1600" i="1">
                                        <a:effectLst/>
                                        <a:latin typeface="Cambria Math" charset="0"/>
                                      </a:rPr>
                                    </m:ctrlPr>
                                  </m:sSubPr>
                                  <m:e>
                                    <m:r>
                                      <a:rPr lang="es-EC" sz="1600">
                                        <a:effectLst/>
                                        <a:latin typeface="Cambria Math" charset="0"/>
                                      </a:rPr>
                                      <m:t>∅</m:t>
                                    </m:r>
                                  </m:e>
                                  <m:sub>
                                    <m:r>
                                      <a:rPr lang="es-EC" sz="1600">
                                        <a:effectLst/>
                                        <a:latin typeface="Cambria Math" charset="0"/>
                                      </a:rPr>
                                      <m:t>𝑷</m:t>
                                    </m:r>
                                  </m:sub>
                                </m:sSub>
                                <m:r>
                                  <a:rPr lang="es-EC" sz="1600">
                                    <a:effectLst/>
                                    <a:latin typeface="Cambria Math" charset="0"/>
                                  </a:rPr>
                                  <m:t> </m:t>
                                </m:r>
                                <m:r>
                                  <a:rPr lang="es-EC" sz="1600">
                                    <a:effectLst/>
                                    <a:latin typeface="Cambria Math" charset="0"/>
                                  </a:rPr>
                                  <m:t>𝒚</m:t>
                                </m:r>
                                <m:r>
                                  <a:rPr lang="es-EC" sz="1600">
                                    <a:effectLst/>
                                    <a:latin typeface="Cambria Math" charset="0"/>
                                  </a:rPr>
                                  <m:t> </m:t>
                                </m:r>
                                <m:sSub>
                                  <m:sSubPr>
                                    <m:ctrlPr>
                                      <a:rPr lang="en-US" sz="1600" i="1">
                                        <a:effectLst/>
                                        <a:latin typeface="Cambria Math" charset="0"/>
                                      </a:rPr>
                                    </m:ctrlPr>
                                  </m:sSubPr>
                                  <m:e>
                                    <m:r>
                                      <a:rPr lang="es-EC" sz="1600">
                                        <a:effectLst/>
                                        <a:latin typeface="Cambria Math" charset="0"/>
                                      </a:rPr>
                                      <m:t>∅</m:t>
                                    </m:r>
                                  </m:e>
                                  <m:sub>
                                    <m:r>
                                      <a:rPr lang="es-EC" sz="1600">
                                        <a:effectLst/>
                                        <a:latin typeface="Cambria Math" charset="0"/>
                                      </a:rPr>
                                      <m:t>𝑬</m:t>
                                    </m:r>
                                  </m:sub>
                                </m:sSub>
                              </m:oMath>
                            </m:oMathPara>
                          </a14:m>
                          <a:endParaRPr lang="en-US" sz="1600" dirty="0">
                            <a:effectLst/>
                            <a:latin typeface="Arial" charset="0"/>
                            <a:ea typeface="Gulim" charset="-127"/>
                            <a:cs typeface="Times New Roman" charset="0"/>
                          </a:endParaRPr>
                        </a:p>
                      </a:txBody>
                      <a:tcPr marL="40253" marR="40253" marT="0" marB="0" anchor="b"/>
                    </a:tc>
                    <a:tc>
                      <a:txBody>
                        <a:bodyPr/>
                        <a:lstStyle/>
                        <a:p>
                          <a:pPr algn="just">
                            <a:lnSpc>
                              <a:spcPct val="150000"/>
                            </a:lnSpc>
                            <a:spcAft>
                              <a:spcPts val="1000"/>
                            </a:spcAft>
                          </a:pPr>
                          <a:r>
                            <a:rPr lang="es-EC" sz="1600" dirty="0">
                              <a:effectLst/>
                            </a:rPr>
                            <a:t>Coeficientes de configuración en planta y en elevación.</a:t>
                          </a:r>
                          <a:endParaRPr lang="en-US" sz="1600" dirty="0">
                            <a:effectLst/>
                            <a:latin typeface="Arial" charset="0"/>
                            <a:ea typeface="Gulim" charset="-127"/>
                            <a:cs typeface="Times New Roman" charset="0"/>
                          </a:endParaRPr>
                        </a:p>
                      </a:txBody>
                      <a:tcPr marL="40253" marR="40253" marT="0" marB="0" anchor="b"/>
                    </a:tc>
                  </a:tr>
                  <a:tr h="406279">
                    <a:tc>
                      <a:txBody>
                        <a:bodyPr/>
                        <a:lstStyle/>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sz="1600">
                                    <a:effectLst/>
                                    <a:latin typeface="Cambria Math" charset="0"/>
                                  </a:rPr>
                                  <m:t>𝑰</m:t>
                                </m:r>
                              </m:oMath>
                            </m:oMathPara>
                          </a14:m>
                          <a:endParaRPr lang="en-US" sz="1600">
                            <a:effectLst/>
                            <a:latin typeface="Arial" charset="0"/>
                            <a:ea typeface="Gulim" charset="-127"/>
                            <a:cs typeface="Times New Roman" charset="0"/>
                          </a:endParaRPr>
                        </a:p>
                      </a:txBody>
                      <a:tcPr marL="40253" marR="40253" marT="0" marB="0" anchor="b"/>
                    </a:tc>
                    <a:tc>
                      <a:txBody>
                        <a:bodyPr/>
                        <a:lstStyle/>
                        <a:p>
                          <a:pPr algn="just">
                            <a:lnSpc>
                              <a:spcPct val="150000"/>
                            </a:lnSpc>
                            <a:spcAft>
                              <a:spcPts val="1000"/>
                            </a:spcAft>
                          </a:pPr>
                          <a:r>
                            <a:rPr lang="es-EC" sz="1600" dirty="0">
                              <a:effectLst/>
                            </a:rPr>
                            <a:t>Coeficiente de importancia.</a:t>
                          </a:r>
                          <a:endParaRPr lang="en-US" sz="1600" dirty="0">
                            <a:effectLst/>
                            <a:latin typeface="Arial" charset="0"/>
                            <a:ea typeface="Gulim" charset="-127"/>
                            <a:cs typeface="Times New Roman" charset="0"/>
                          </a:endParaRPr>
                        </a:p>
                      </a:txBody>
                      <a:tcPr marL="40253" marR="40253" marT="0" marB="0" anchor="b"/>
                    </a:tc>
                  </a:tr>
                  <a:tr h="417732">
                    <a:tc>
                      <a:txBody>
                        <a:bodyPr/>
                        <a:lstStyle/>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sz="1600">
                                    <a:effectLst/>
                                    <a:latin typeface="Cambria Math" charset="0"/>
                                  </a:rPr>
                                  <m:t>𝑹</m:t>
                                </m:r>
                              </m:oMath>
                            </m:oMathPara>
                          </a14:m>
                          <a:endParaRPr lang="en-US" sz="1600" dirty="0">
                            <a:effectLst/>
                            <a:latin typeface="Arial" charset="0"/>
                            <a:ea typeface="Gulim" charset="-127"/>
                            <a:cs typeface="Times New Roman" charset="0"/>
                          </a:endParaRPr>
                        </a:p>
                      </a:txBody>
                      <a:tcPr marL="40253" marR="40253" marT="0" marB="0" anchor="b"/>
                    </a:tc>
                    <a:tc>
                      <a:txBody>
                        <a:bodyPr/>
                        <a:lstStyle/>
                        <a:p>
                          <a:pPr algn="just">
                            <a:lnSpc>
                              <a:spcPct val="150000"/>
                            </a:lnSpc>
                            <a:spcAft>
                              <a:spcPts val="1000"/>
                            </a:spcAft>
                          </a:pPr>
                          <a:r>
                            <a:rPr lang="es-EC" sz="1600" dirty="0">
                              <a:effectLst/>
                            </a:rPr>
                            <a:t>Factor de reducción de resistencia sísmica.</a:t>
                          </a:r>
                          <a:endParaRPr lang="en-US" sz="1600" dirty="0">
                            <a:effectLst/>
                            <a:latin typeface="Arial" charset="0"/>
                            <a:ea typeface="Gulim" charset="-127"/>
                            <a:cs typeface="Times New Roman" charset="0"/>
                          </a:endParaRPr>
                        </a:p>
                      </a:txBody>
                      <a:tcPr marL="40253" marR="40253" marT="0" marB="0" anchor="b"/>
                    </a:tc>
                  </a:tr>
                  <a:tr h="406279">
                    <a:tc>
                      <a:txBody>
                        <a:bodyPr/>
                        <a:lstStyle/>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sz="1600">
                                    <a:effectLst/>
                                    <a:latin typeface="Cambria Math" charset="0"/>
                                  </a:rPr>
                                  <m:t>𝑽</m:t>
                                </m:r>
                              </m:oMath>
                            </m:oMathPara>
                          </a14:m>
                          <a:endParaRPr lang="en-US" sz="1600">
                            <a:effectLst/>
                            <a:latin typeface="Arial" charset="0"/>
                            <a:ea typeface="Gulim" charset="-127"/>
                            <a:cs typeface="Times New Roman" charset="0"/>
                          </a:endParaRPr>
                        </a:p>
                      </a:txBody>
                      <a:tcPr marL="40253" marR="40253" marT="0" marB="0" anchor="b"/>
                    </a:tc>
                    <a:tc>
                      <a:txBody>
                        <a:bodyPr/>
                        <a:lstStyle/>
                        <a:p>
                          <a:pPr algn="just">
                            <a:lnSpc>
                              <a:spcPct val="150000"/>
                            </a:lnSpc>
                            <a:spcAft>
                              <a:spcPts val="1000"/>
                            </a:spcAft>
                          </a:pPr>
                          <a:r>
                            <a:rPr lang="es-EC" sz="1600" dirty="0">
                              <a:effectLst/>
                            </a:rPr>
                            <a:t>Cortante basal total de diseño.</a:t>
                          </a:r>
                          <a:endParaRPr lang="en-US" sz="1600" dirty="0">
                            <a:effectLst/>
                            <a:latin typeface="Arial" charset="0"/>
                            <a:ea typeface="Gulim" charset="-127"/>
                            <a:cs typeface="Times New Roman" charset="0"/>
                          </a:endParaRPr>
                        </a:p>
                      </a:txBody>
                      <a:tcPr marL="40253" marR="40253" marT="0" marB="0" anchor="b"/>
                    </a:tc>
                  </a:tr>
                  <a:tr h="406279">
                    <a:tc>
                      <a:txBody>
                        <a:bodyPr/>
                        <a:lstStyle/>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sz="1600">
                                    <a:effectLst/>
                                    <a:latin typeface="Cambria Math" charset="0"/>
                                  </a:rPr>
                                  <m:t>𝑾</m:t>
                                </m:r>
                              </m:oMath>
                            </m:oMathPara>
                          </a14:m>
                          <a:endParaRPr lang="en-US" sz="1600">
                            <a:effectLst/>
                            <a:latin typeface="Arial" charset="0"/>
                            <a:ea typeface="Gulim" charset="-127"/>
                            <a:cs typeface="Times New Roman" charset="0"/>
                          </a:endParaRPr>
                        </a:p>
                      </a:txBody>
                      <a:tcPr marL="40253" marR="40253" marT="0" marB="0" anchor="b"/>
                    </a:tc>
                    <a:tc>
                      <a:txBody>
                        <a:bodyPr/>
                        <a:lstStyle/>
                        <a:p>
                          <a:pPr algn="just">
                            <a:lnSpc>
                              <a:spcPct val="150000"/>
                            </a:lnSpc>
                            <a:spcAft>
                              <a:spcPts val="1000"/>
                            </a:spcAft>
                          </a:pPr>
                          <a:r>
                            <a:rPr lang="es-EC" sz="1600" dirty="0">
                              <a:effectLst/>
                            </a:rPr>
                            <a:t>Carga sísmica reactiva.</a:t>
                          </a:r>
                          <a:endParaRPr lang="en-US" sz="1600" dirty="0">
                            <a:effectLst/>
                            <a:latin typeface="Arial" charset="0"/>
                            <a:ea typeface="Gulim" charset="-127"/>
                            <a:cs typeface="Times New Roman" charset="0"/>
                          </a:endParaRPr>
                        </a:p>
                      </a:txBody>
                      <a:tcPr marL="40253" marR="40253" marT="0" marB="0" anchor="b"/>
                    </a:tc>
                  </a:tr>
                  <a:tr h="443975">
                    <a:tc>
                      <a:txBody>
                        <a:bodyPr/>
                        <a:lstStyle/>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sz="1800">
                                    <a:effectLst/>
                                    <a:latin typeface="Cambria Math" charset="0"/>
                                  </a:rPr>
                                  <m:t>(</m:t>
                                </m:r>
                                <m:sSub>
                                  <m:sSubPr>
                                    <m:ctrlPr>
                                      <a:rPr lang="en-US" sz="1800" i="1">
                                        <a:effectLst/>
                                        <a:latin typeface="Cambria Math" charset="0"/>
                                      </a:rPr>
                                    </m:ctrlPr>
                                  </m:sSubPr>
                                  <m:e>
                                    <m:r>
                                      <a:rPr lang="es-EC" sz="1800">
                                        <a:effectLst/>
                                        <a:latin typeface="Cambria Math" charset="0"/>
                                      </a:rPr>
                                      <m:t>𝑻</m:t>
                                    </m:r>
                                  </m:e>
                                  <m:sub>
                                    <m:r>
                                      <a:rPr lang="es-EC" sz="1800">
                                        <a:effectLst/>
                                        <a:latin typeface="Cambria Math" charset="0"/>
                                      </a:rPr>
                                      <m:t>𝒂</m:t>
                                    </m:r>
                                  </m:sub>
                                </m:sSub>
                                <m:r>
                                  <a:rPr lang="es-EC" sz="1800">
                                    <a:effectLst/>
                                    <a:latin typeface="Cambria Math" charset="0"/>
                                  </a:rPr>
                                  <m:t>)</m:t>
                                </m:r>
                              </m:oMath>
                            </m:oMathPara>
                          </a14:m>
                          <a:endParaRPr lang="en-US" sz="1800">
                            <a:effectLst/>
                            <a:latin typeface="Arial" charset="0"/>
                            <a:ea typeface="Gulim" charset="-127"/>
                            <a:cs typeface="Times New Roman" charset="0"/>
                          </a:endParaRPr>
                        </a:p>
                      </a:txBody>
                      <a:tcPr marL="40253" marR="40253" marT="0" marB="0" anchor="b"/>
                    </a:tc>
                    <a:tc>
                      <a:txBody>
                        <a:bodyPr/>
                        <a:lstStyle/>
                        <a:p>
                          <a:pPr algn="just">
                            <a:lnSpc>
                              <a:spcPct val="150000"/>
                            </a:lnSpc>
                            <a:spcAft>
                              <a:spcPts val="1000"/>
                            </a:spcAft>
                          </a:pPr>
                          <a:r>
                            <a:rPr lang="es-EC" sz="1800" dirty="0">
                              <a:effectLst/>
                            </a:rPr>
                            <a:t>Período de vibración.</a:t>
                          </a:r>
                          <a:endParaRPr lang="en-US" sz="1800" dirty="0">
                            <a:effectLst/>
                            <a:latin typeface="Arial" charset="0"/>
                            <a:ea typeface="Gulim" charset="-127"/>
                            <a:cs typeface="Times New Roman" charset="0"/>
                          </a:endParaRPr>
                        </a:p>
                      </a:txBody>
                      <a:tcPr marL="40253" marR="40253" marT="0" marB="0" anchor="b"/>
                    </a:tc>
                  </a:tr>
                </a:tbl>
              </a:graphicData>
            </a:graphic>
          </p:graphicFrame>
        </mc:Choice>
        <mc:Fallback xmlns="">
          <p:graphicFrame>
            <p:nvGraphicFramePr>
              <p:cNvPr id="5" name="Content Placeholder 4"/>
              <p:cNvGraphicFramePr>
                <a:graphicFrameLocks noGrp="1"/>
              </p:cNvGraphicFramePr>
              <p:nvPr>
                <p:ph idx="1"/>
                <p:extLst>
                  <p:ext uri="{D42A27DB-BD31-4B8C-83A1-F6EECF244321}">
                    <p14:modId xmlns:p14="http://schemas.microsoft.com/office/powerpoint/2010/main" val="890451859"/>
                  </p:ext>
                </p:extLst>
              </p:nvPr>
            </p:nvGraphicFramePr>
            <p:xfrm>
              <a:off x="551395" y="1820519"/>
              <a:ext cx="5283697" cy="3733800"/>
            </p:xfrm>
            <a:graphic>
              <a:graphicData uri="http://schemas.openxmlformats.org/drawingml/2006/table">
                <a:tbl>
                  <a:tblPr firstRow="1" firstCol="1" bandRow="1">
                    <a:tableStyleId>{2D5ABB26-0587-4C30-8999-92F81FD0307C}</a:tableStyleId>
                  </a:tblPr>
                  <a:tblGrid>
                    <a:gridCol w="1180544"/>
                    <a:gridCol w="4103153"/>
                  </a:tblGrid>
                  <a:tr h="492760">
                    <a:tc>
                      <a:txBody>
                        <a:bodyPr/>
                        <a:lstStyle/>
                        <a:p>
                          <a:endParaRPr lang="en-US"/>
                        </a:p>
                      </a:txBody>
                      <a:tcPr marL="40253" marR="40253" marT="0" marB="0" anchor="b">
                        <a:blipFill rotWithShape="0">
                          <a:blip r:embed="rId2"/>
                          <a:stretch>
                            <a:fillRect r="-347423" b="-677778"/>
                          </a:stretch>
                        </a:blipFill>
                      </a:tcPr>
                    </a:tc>
                    <a:tc>
                      <a:txBody>
                        <a:bodyPr/>
                        <a:lstStyle/>
                        <a:p>
                          <a:pPr algn="just">
                            <a:lnSpc>
                              <a:spcPct val="150000"/>
                            </a:lnSpc>
                            <a:spcAft>
                              <a:spcPts val="1000"/>
                            </a:spcAft>
                          </a:pPr>
                          <a:r>
                            <a:rPr lang="es-EC" sz="1600" dirty="0">
                              <a:effectLst/>
                            </a:rPr>
                            <a:t>Espectro de diseño en aceleraciones.</a:t>
                          </a:r>
                          <a:endParaRPr lang="en-US" sz="1600" dirty="0">
                            <a:effectLst/>
                            <a:latin typeface="Arial" charset="0"/>
                            <a:ea typeface="Gulim" charset="-127"/>
                            <a:cs typeface="Times New Roman" charset="0"/>
                          </a:endParaRPr>
                        </a:p>
                      </a:txBody>
                      <a:tcPr marL="40253" marR="40253" marT="0" marB="0" anchor="b"/>
                    </a:tc>
                  </a:tr>
                  <a:tr h="731520">
                    <a:tc>
                      <a:txBody>
                        <a:bodyPr/>
                        <a:lstStyle/>
                        <a:p>
                          <a:endParaRPr lang="en-US"/>
                        </a:p>
                      </a:txBody>
                      <a:tcPr marL="40253" marR="40253" marT="0" marB="0" anchor="b">
                        <a:blipFill rotWithShape="0">
                          <a:blip r:embed="rId2"/>
                          <a:stretch>
                            <a:fillRect t="-67500" r="-347423" b="-357500"/>
                          </a:stretch>
                        </a:blipFill>
                      </a:tcPr>
                    </a:tc>
                    <a:tc>
                      <a:txBody>
                        <a:bodyPr/>
                        <a:lstStyle/>
                        <a:p>
                          <a:pPr algn="just">
                            <a:lnSpc>
                              <a:spcPct val="150000"/>
                            </a:lnSpc>
                            <a:spcAft>
                              <a:spcPts val="1000"/>
                            </a:spcAft>
                          </a:pPr>
                          <a:r>
                            <a:rPr lang="es-EC" sz="1600" dirty="0">
                              <a:effectLst/>
                            </a:rPr>
                            <a:t>Coeficientes de configuración en planta y en elevación.</a:t>
                          </a:r>
                          <a:endParaRPr lang="en-US" sz="1600" dirty="0">
                            <a:effectLst/>
                            <a:latin typeface="Arial" charset="0"/>
                            <a:ea typeface="Gulim" charset="-127"/>
                            <a:cs typeface="Times New Roman" charset="0"/>
                          </a:endParaRPr>
                        </a:p>
                      </a:txBody>
                      <a:tcPr marL="40253" marR="40253" marT="0" marB="0" anchor="b"/>
                    </a:tc>
                  </a:tr>
                  <a:tr h="492760">
                    <a:tc>
                      <a:txBody>
                        <a:bodyPr/>
                        <a:lstStyle/>
                        <a:p>
                          <a:endParaRPr lang="en-US"/>
                        </a:p>
                      </a:txBody>
                      <a:tcPr marL="40253" marR="40253" marT="0" marB="0" anchor="b">
                        <a:blipFill rotWithShape="0">
                          <a:blip r:embed="rId2"/>
                          <a:stretch>
                            <a:fillRect t="-248148" r="-347423" b="-429630"/>
                          </a:stretch>
                        </a:blipFill>
                      </a:tcPr>
                    </a:tc>
                    <a:tc>
                      <a:txBody>
                        <a:bodyPr/>
                        <a:lstStyle/>
                        <a:p>
                          <a:pPr algn="just">
                            <a:lnSpc>
                              <a:spcPct val="150000"/>
                            </a:lnSpc>
                            <a:spcAft>
                              <a:spcPts val="1000"/>
                            </a:spcAft>
                          </a:pPr>
                          <a:r>
                            <a:rPr lang="es-EC" sz="1600" dirty="0">
                              <a:effectLst/>
                            </a:rPr>
                            <a:t>Coeficiente de importancia.</a:t>
                          </a:r>
                          <a:endParaRPr lang="en-US" sz="1600" dirty="0">
                            <a:effectLst/>
                            <a:latin typeface="Arial" charset="0"/>
                            <a:ea typeface="Gulim" charset="-127"/>
                            <a:cs typeface="Times New Roman" charset="0"/>
                          </a:endParaRPr>
                        </a:p>
                      </a:txBody>
                      <a:tcPr marL="40253" marR="40253" marT="0" marB="0" anchor="b"/>
                    </a:tc>
                  </a:tr>
                  <a:tr h="492760">
                    <a:tc>
                      <a:txBody>
                        <a:bodyPr/>
                        <a:lstStyle/>
                        <a:p>
                          <a:endParaRPr lang="en-US"/>
                        </a:p>
                      </a:txBody>
                      <a:tcPr marL="40253" marR="40253" marT="0" marB="0" anchor="b">
                        <a:blipFill rotWithShape="0">
                          <a:blip r:embed="rId2"/>
                          <a:stretch>
                            <a:fillRect t="-348148" r="-347423" b="-329630"/>
                          </a:stretch>
                        </a:blipFill>
                      </a:tcPr>
                    </a:tc>
                    <a:tc>
                      <a:txBody>
                        <a:bodyPr/>
                        <a:lstStyle/>
                        <a:p>
                          <a:pPr algn="just">
                            <a:lnSpc>
                              <a:spcPct val="150000"/>
                            </a:lnSpc>
                            <a:spcAft>
                              <a:spcPts val="1000"/>
                            </a:spcAft>
                          </a:pPr>
                          <a:r>
                            <a:rPr lang="es-EC" sz="1600" dirty="0">
                              <a:effectLst/>
                            </a:rPr>
                            <a:t>Factor de reducción de resistencia sísmica.</a:t>
                          </a:r>
                          <a:endParaRPr lang="en-US" sz="1600" dirty="0">
                            <a:effectLst/>
                            <a:latin typeface="Arial" charset="0"/>
                            <a:ea typeface="Gulim" charset="-127"/>
                            <a:cs typeface="Times New Roman" charset="0"/>
                          </a:endParaRPr>
                        </a:p>
                      </a:txBody>
                      <a:tcPr marL="40253" marR="40253" marT="0" marB="0" anchor="b"/>
                    </a:tc>
                  </a:tr>
                  <a:tr h="492760">
                    <a:tc>
                      <a:txBody>
                        <a:bodyPr/>
                        <a:lstStyle/>
                        <a:p>
                          <a:endParaRPr lang="en-US"/>
                        </a:p>
                      </a:txBody>
                      <a:tcPr marL="40253" marR="40253" marT="0" marB="0" anchor="b">
                        <a:blipFill rotWithShape="0">
                          <a:blip r:embed="rId2"/>
                          <a:stretch>
                            <a:fillRect t="-448148" r="-347423" b="-229630"/>
                          </a:stretch>
                        </a:blipFill>
                      </a:tcPr>
                    </a:tc>
                    <a:tc>
                      <a:txBody>
                        <a:bodyPr/>
                        <a:lstStyle/>
                        <a:p>
                          <a:pPr algn="just">
                            <a:lnSpc>
                              <a:spcPct val="150000"/>
                            </a:lnSpc>
                            <a:spcAft>
                              <a:spcPts val="1000"/>
                            </a:spcAft>
                          </a:pPr>
                          <a:r>
                            <a:rPr lang="es-EC" sz="1600" dirty="0">
                              <a:effectLst/>
                            </a:rPr>
                            <a:t>Cortante basal total de diseño.</a:t>
                          </a:r>
                          <a:endParaRPr lang="en-US" sz="1600" dirty="0">
                            <a:effectLst/>
                            <a:latin typeface="Arial" charset="0"/>
                            <a:ea typeface="Gulim" charset="-127"/>
                            <a:cs typeface="Times New Roman" charset="0"/>
                          </a:endParaRPr>
                        </a:p>
                      </a:txBody>
                      <a:tcPr marL="40253" marR="40253" marT="0" marB="0" anchor="b"/>
                    </a:tc>
                  </a:tr>
                  <a:tr h="492760">
                    <a:tc>
                      <a:txBody>
                        <a:bodyPr/>
                        <a:lstStyle/>
                        <a:p>
                          <a:endParaRPr lang="en-US"/>
                        </a:p>
                      </a:txBody>
                      <a:tcPr marL="40253" marR="40253" marT="0" marB="0" anchor="b">
                        <a:blipFill rotWithShape="0">
                          <a:blip r:embed="rId2"/>
                          <a:stretch>
                            <a:fillRect t="-548148" r="-347423" b="-129630"/>
                          </a:stretch>
                        </a:blipFill>
                      </a:tcPr>
                    </a:tc>
                    <a:tc>
                      <a:txBody>
                        <a:bodyPr/>
                        <a:lstStyle/>
                        <a:p>
                          <a:pPr algn="just">
                            <a:lnSpc>
                              <a:spcPct val="150000"/>
                            </a:lnSpc>
                            <a:spcAft>
                              <a:spcPts val="1000"/>
                            </a:spcAft>
                          </a:pPr>
                          <a:r>
                            <a:rPr lang="es-EC" sz="1600" dirty="0">
                              <a:effectLst/>
                            </a:rPr>
                            <a:t>Carga sísmica reactiva.</a:t>
                          </a:r>
                          <a:endParaRPr lang="en-US" sz="1600" dirty="0">
                            <a:effectLst/>
                            <a:latin typeface="Arial" charset="0"/>
                            <a:ea typeface="Gulim" charset="-127"/>
                            <a:cs typeface="Times New Roman" charset="0"/>
                          </a:endParaRPr>
                        </a:p>
                      </a:txBody>
                      <a:tcPr marL="40253" marR="40253" marT="0" marB="0" anchor="b"/>
                    </a:tc>
                  </a:tr>
                  <a:tr h="538480">
                    <a:tc>
                      <a:txBody>
                        <a:bodyPr/>
                        <a:lstStyle/>
                        <a:p>
                          <a:endParaRPr lang="en-US"/>
                        </a:p>
                      </a:txBody>
                      <a:tcPr marL="40253" marR="40253" marT="0" marB="0" anchor="b">
                        <a:blipFill rotWithShape="0">
                          <a:blip r:embed="rId2"/>
                          <a:stretch>
                            <a:fillRect t="-589888" r="-347423" b="-17978"/>
                          </a:stretch>
                        </a:blipFill>
                      </a:tcPr>
                    </a:tc>
                    <a:tc>
                      <a:txBody>
                        <a:bodyPr/>
                        <a:lstStyle/>
                        <a:p>
                          <a:pPr algn="just">
                            <a:lnSpc>
                              <a:spcPct val="150000"/>
                            </a:lnSpc>
                            <a:spcAft>
                              <a:spcPts val="1000"/>
                            </a:spcAft>
                          </a:pPr>
                          <a:r>
                            <a:rPr lang="es-EC" sz="1800" dirty="0">
                              <a:effectLst/>
                            </a:rPr>
                            <a:t>Período de vibración.</a:t>
                          </a:r>
                          <a:endParaRPr lang="en-US" sz="1800" dirty="0">
                            <a:effectLst/>
                            <a:latin typeface="Arial" charset="0"/>
                            <a:ea typeface="Gulim" charset="-127"/>
                            <a:cs typeface="Times New Roman" charset="0"/>
                          </a:endParaRPr>
                        </a:p>
                      </a:txBody>
                      <a:tcPr marL="40253" marR="40253" marT="0" marB="0" anchor="b"/>
                    </a:tc>
                  </a:tr>
                </a:tbl>
              </a:graphicData>
            </a:graphic>
          </p:graphicFrame>
        </mc:Fallback>
      </mc:AlternateContent>
      <p:sp>
        <p:nvSpPr>
          <p:cNvPr id="6" name="Rectangle 1"/>
          <p:cNvSpPr>
            <a:spLocks noGrp="1" noChangeArrowheads="1"/>
          </p:cNvSpPr>
          <p:nvPr>
            <p:ph type="body" sz="half" idx="2"/>
          </p:nvPr>
        </p:nvSpPr>
        <p:spPr bwMode="auto">
          <a:xfrm>
            <a:off x="6352250" y="779488"/>
            <a:ext cx="555419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altLang="en-US" sz="1800" b="0" i="0" u="none" strike="noStrike" cap="none" normalizeH="0" baseline="0" dirty="0" smtClean="0">
                <a:ln>
                  <a:noFill/>
                </a:ln>
                <a:solidFill>
                  <a:schemeClr val="tx1"/>
                </a:solidFill>
                <a:effectLst/>
                <a:latin typeface="Arial" charset="0"/>
              </a:rPr>
              <a:t>El cortante basal total de diseño </a:t>
            </a:r>
            <a:r>
              <a:rPr kumimoji="0" lang="es-ES_tradnl" altLang="en-US" sz="1800" b="1" i="0" u="none" strike="noStrike" cap="none" normalizeH="0" baseline="0" dirty="0" smtClean="0">
                <a:ln>
                  <a:noFill/>
                </a:ln>
                <a:solidFill>
                  <a:schemeClr val="tx1"/>
                </a:solidFill>
                <a:effectLst/>
                <a:latin typeface="Arial" charset="0"/>
              </a:rPr>
              <a:t>V, a nivel de cargas últimas, aplicado a una estructura en una dirección especificada, se determinará mediante las expresiones:</a:t>
            </a:r>
            <a:endParaRPr lang="es-ES_tradnl" altLang="en-US" sz="1800" dirty="0" smtClean="0">
              <a:latin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_tradnl" altLang="en-US" sz="1800" b="0" i="0" u="none" strike="noStrike" cap="none" normalizeH="0" baseline="0" dirty="0" smtClean="0">
              <a:ln>
                <a:noFill/>
              </a:ln>
              <a:solidFill>
                <a:schemeClr val="tx1"/>
              </a:solidFill>
              <a:effectLst/>
              <a:latin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_tradnl" altLang="en-US" sz="1800" b="0" i="0" u="none" strike="noStrike" cap="none" normalizeH="0" baseline="0" dirty="0" smtClean="0">
              <a:ln>
                <a:noFill/>
              </a:ln>
              <a:solidFill>
                <a:schemeClr val="tx1"/>
              </a:solidFill>
              <a:effectLst/>
              <a:latin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altLang="en-US" sz="1800" b="1" i="1" u="none" strike="noStrike" cap="none" normalizeH="0" baseline="0" dirty="0" smtClean="0">
                <a:ln>
                  <a:noFill/>
                </a:ln>
                <a:solidFill>
                  <a:schemeClr val="tx1"/>
                </a:solidFill>
                <a:effectLst/>
                <a:latin typeface="Arial" charset="0"/>
              </a:rPr>
              <a:t>V=I*Sa(Ta)R*∅P*∅E*W</a:t>
            </a:r>
            <a:endParaRPr kumimoji="0" lang="es-ES_tradnl" altLang="en-US" sz="1800" b="1"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p:txBody>
      </p:sp>
      <p:sp>
        <p:nvSpPr>
          <p:cNvPr id="7" name="Rectangle 6"/>
          <p:cNvSpPr/>
          <p:nvPr/>
        </p:nvSpPr>
        <p:spPr>
          <a:xfrm>
            <a:off x="6352250" y="3477557"/>
            <a:ext cx="5554196" cy="2221121"/>
          </a:xfrm>
          <a:prstGeom prst="rect">
            <a:avLst/>
          </a:prstGeom>
        </p:spPr>
        <p:txBody>
          <a:bodyPr wrap="square">
            <a:spAutoFit/>
          </a:bodyPr>
          <a:lstStyle/>
          <a:p>
            <a:pPr algn="just">
              <a:lnSpc>
                <a:spcPct val="150000"/>
              </a:lnSpc>
              <a:spcBef>
                <a:spcPts val="1200"/>
              </a:spcBef>
              <a:spcAft>
                <a:spcPts val="800"/>
              </a:spcAft>
            </a:pPr>
            <a:r>
              <a:rPr lang="es-EC" sz="1400" b="1" dirty="0" smtClean="0"/>
              <a:t>Espectro </a:t>
            </a:r>
            <a:r>
              <a:rPr lang="es-EC" sz="1400" b="1" dirty="0"/>
              <a:t>de diseño</a:t>
            </a:r>
            <a:endParaRPr lang="en-US" sz="1400" b="1" dirty="0"/>
          </a:p>
          <a:p>
            <a:pPr lvl="0" algn="just">
              <a:lnSpc>
                <a:spcPct val="150000"/>
              </a:lnSpc>
              <a:spcBef>
                <a:spcPts val="1200"/>
              </a:spcBef>
              <a:spcAft>
                <a:spcPts val="800"/>
              </a:spcAft>
            </a:pPr>
            <a:r>
              <a:rPr lang="es-EC" sz="1400" dirty="0" smtClean="0">
                <a:latin typeface="Arial" charset="0"/>
                <a:ea typeface="Gulim" charset="-127"/>
                <a:cs typeface="Arial" charset="0"/>
              </a:rPr>
              <a:t>Para </a:t>
            </a:r>
            <a:r>
              <a:rPr lang="es-EC" sz="1400" dirty="0">
                <a:latin typeface="Arial" charset="0"/>
                <a:ea typeface="Gulim" charset="-127"/>
                <a:cs typeface="Arial" charset="0"/>
              </a:rPr>
              <a:t>estructuras de ocupación normal, se diseñará la curva </a:t>
            </a:r>
            <a:r>
              <a:rPr lang="es-EC" sz="1400" b="1" dirty="0">
                <a:latin typeface="Arial" charset="0"/>
                <a:ea typeface="Gulim" charset="-127"/>
                <a:cs typeface="Arial" charset="0"/>
              </a:rPr>
              <a:t>Sa (Ta) </a:t>
            </a:r>
            <a:r>
              <a:rPr lang="es-EC" sz="1400" dirty="0">
                <a:latin typeface="Arial" charset="0"/>
                <a:ea typeface="Gulim" charset="-127"/>
                <a:cs typeface="Arial" charset="0"/>
              </a:rPr>
              <a:t>mediante el factor </a:t>
            </a:r>
            <a:r>
              <a:rPr lang="es-EC" sz="1400" b="1" dirty="0">
                <a:latin typeface="Arial" charset="0"/>
                <a:ea typeface="Gulim" charset="-127"/>
                <a:cs typeface="Arial" charset="0"/>
              </a:rPr>
              <a:t>Z</a:t>
            </a:r>
            <a:endParaRPr lang="en-US" sz="1400" dirty="0">
              <a:latin typeface="Arial" charset="0"/>
              <a:ea typeface="Gulim" charset="-127"/>
              <a:cs typeface="Times New Roman" charset="0"/>
            </a:endParaRPr>
          </a:p>
          <a:p>
            <a:pPr lvl="0" algn="just">
              <a:lnSpc>
                <a:spcPct val="150000"/>
              </a:lnSpc>
              <a:spcBef>
                <a:spcPts val="1200"/>
              </a:spcBef>
              <a:spcAft>
                <a:spcPts val="800"/>
              </a:spcAft>
            </a:pPr>
            <a:r>
              <a:rPr lang="es-EC" sz="1400" dirty="0" smtClean="0">
                <a:latin typeface="Arial" charset="0"/>
                <a:ea typeface="Gulim" charset="-127"/>
                <a:cs typeface="Arial" charset="0"/>
              </a:rPr>
              <a:t>Para </a:t>
            </a:r>
            <a:r>
              <a:rPr lang="es-EC" sz="1400" dirty="0">
                <a:latin typeface="Arial" charset="0"/>
                <a:ea typeface="Gulim" charset="-127"/>
                <a:cs typeface="Arial" charset="0"/>
              </a:rPr>
              <a:t>estructuras construidas en suelos tipo </a:t>
            </a:r>
            <a:r>
              <a:rPr lang="es-EC" sz="1400" b="1" dirty="0">
                <a:latin typeface="Arial" charset="0"/>
                <a:ea typeface="Gulim" charset="-127"/>
                <a:cs typeface="Arial" charset="0"/>
              </a:rPr>
              <a:t>F</a:t>
            </a:r>
            <a:r>
              <a:rPr lang="es-EC" sz="1400" dirty="0">
                <a:latin typeface="Arial" charset="0"/>
                <a:ea typeface="Gulim" charset="-127"/>
                <a:cs typeface="Arial" charset="0"/>
              </a:rPr>
              <a:t>, se desarrollarán acelerogramas y espectros específicos al sitio de emplazamiento</a:t>
            </a:r>
            <a:r>
              <a:rPr lang="es-EC" sz="1400" dirty="0" smtClean="0">
                <a:latin typeface="Arial" charset="0"/>
                <a:ea typeface="Gulim" charset="-127"/>
                <a:cs typeface="Arial" charset="0"/>
              </a:rPr>
              <a:t>.</a:t>
            </a:r>
            <a:endParaRPr lang="en-US" sz="1400" dirty="0">
              <a:effectLst/>
              <a:latin typeface="Arial" charset="0"/>
              <a:ea typeface="Gulim" charset="-127"/>
              <a:cs typeface="Times New Roman" charset="0"/>
            </a:endParaRPr>
          </a:p>
        </p:txBody>
      </p:sp>
      <p:cxnSp>
        <p:nvCxnSpPr>
          <p:cNvPr id="9" name="Straight Arrow Connector 8"/>
          <p:cNvCxnSpPr/>
          <p:nvPr/>
        </p:nvCxnSpPr>
        <p:spPr>
          <a:xfrm flipH="1">
            <a:off x="6100997" y="2698230"/>
            <a:ext cx="1588957" cy="149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ight Bracket 9"/>
          <p:cNvSpPr/>
          <p:nvPr/>
        </p:nvSpPr>
        <p:spPr>
          <a:xfrm>
            <a:off x="5835092" y="1820519"/>
            <a:ext cx="130993" cy="389073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3"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6"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7" name="3 CuadroTexto"/>
          <p:cNvSpPr txBox="1"/>
          <p:nvPr/>
        </p:nvSpPr>
        <p:spPr>
          <a:xfrm>
            <a:off x="1142032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43</a:t>
            </a:r>
            <a:endParaRPr lang="es-ES" sz="2400" dirty="0">
              <a:ln>
                <a:solidFill>
                  <a:schemeClr val="tx1"/>
                </a:solidFill>
              </a:ln>
            </a:endParaRPr>
          </a:p>
        </p:txBody>
      </p:sp>
    </p:spTree>
    <p:extLst>
      <p:ext uri="{BB962C8B-B14F-4D97-AF65-F5344CB8AC3E}">
        <p14:creationId xmlns:p14="http://schemas.microsoft.com/office/powerpoint/2010/main" val="1262855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234" y="27673"/>
            <a:ext cx="5051685" cy="873176"/>
          </a:xfrm>
        </p:spPr>
        <p:txBody>
          <a:bodyPr/>
          <a:lstStyle/>
          <a:p>
            <a:pPr lvl="2" algn="l" rtl="0">
              <a:lnSpc>
                <a:spcPct val="90000"/>
              </a:lnSpc>
              <a:spcBef>
                <a:spcPct val="0"/>
              </a:spcBef>
            </a:pPr>
            <a:r>
              <a:rPr lang="es-ES_tradnl" sz="3600" b="1" dirty="0" smtClean="0"/>
              <a:t>Periodos de vibración </a:t>
            </a:r>
            <a:r>
              <a:rPr lang="en-US" b="1" dirty="0"/>
              <a:t/>
            </a:r>
            <a:br>
              <a:rPr lang="en-US" b="1" dirty="0"/>
            </a:br>
            <a:endParaRPr lang="en-US" dirty="0"/>
          </a:p>
        </p:txBody>
      </p:sp>
      <p:sp>
        <p:nvSpPr>
          <p:cNvPr id="4" name="Text Placeholder 3"/>
          <p:cNvSpPr>
            <a:spLocks noGrp="1"/>
          </p:cNvSpPr>
          <p:nvPr>
            <p:ph type="body" sz="half" idx="2"/>
          </p:nvPr>
        </p:nvSpPr>
        <p:spPr>
          <a:xfrm>
            <a:off x="689886" y="873177"/>
            <a:ext cx="11092383" cy="1870023"/>
          </a:xfrm>
        </p:spPr>
        <p:txBody>
          <a:bodyPr>
            <a:normAutofit fontScale="92500" lnSpcReduction="10000"/>
          </a:bodyPr>
          <a:lstStyle/>
          <a:p>
            <a:pPr algn="just"/>
            <a:r>
              <a:rPr lang="es-EC" sz="2600" dirty="0"/>
              <a:t>El período de </a:t>
            </a:r>
            <a:r>
              <a:rPr lang="es-EC" sz="2600" dirty="0" smtClean="0"/>
              <a:t>vibración puede ser </a:t>
            </a:r>
            <a:r>
              <a:rPr lang="es-EC" sz="2600" dirty="0"/>
              <a:t>estimada a </a:t>
            </a:r>
            <a:r>
              <a:rPr lang="es-EC" sz="2600" dirty="0" smtClean="0"/>
              <a:t>partir de </a:t>
            </a:r>
            <a:r>
              <a:rPr lang="es-EC" sz="2600" dirty="0"/>
              <a:t>2 </a:t>
            </a:r>
            <a:r>
              <a:rPr lang="es-EC" sz="2600" dirty="0" smtClean="0"/>
              <a:t>métodos. </a:t>
            </a:r>
          </a:p>
          <a:p>
            <a:pPr algn="just"/>
            <a:r>
              <a:rPr lang="es-EC" sz="2600" dirty="0" smtClean="0"/>
              <a:t>El </a:t>
            </a:r>
            <a:r>
              <a:rPr lang="es-EC" sz="2600" dirty="0"/>
              <a:t>valor de </a:t>
            </a:r>
            <a:r>
              <a:rPr lang="es-EC" sz="2600" b="1" dirty="0"/>
              <a:t>T </a:t>
            </a:r>
            <a:r>
              <a:rPr lang="es-EC" sz="2600" dirty="0"/>
              <a:t>obtenido al utilizar estos métodos es una estimación inicial razonable del período estructural que permite el cálculo de las fuerzas sísmicas a aplicar sobre la estructura y realizar su dimensionamiento. </a:t>
            </a:r>
            <a:endParaRPr lang="en-US" sz="2600" dirty="0"/>
          </a:p>
          <a:p>
            <a:pPr algn="just"/>
            <a:r>
              <a:rPr lang="es-EC" sz="2600" b="1" dirty="0"/>
              <a:t>T </a:t>
            </a:r>
            <a:r>
              <a:rPr lang="es-EC" sz="2600" dirty="0"/>
              <a:t>permite determinar el valor </a:t>
            </a:r>
            <a:r>
              <a:rPr lang="es-EC" sz="2600" b="1" dirty="0"/>
              <a:t>Sa </a:t>
            </a:r>
            <a:r>
              <a:rPr lang="es-EC" sz="2600" dirty="0"/>
              <a:t>del espectro en </a:t>
            </a:r>
            <a:r>
              <a:rPr lang="es-EC" sz="2600" dirty="0" smtClean="0"/>
              <a:t>aceleraciones.</a:t>
            </a:r>
            <a:endParaRPr lang="en-US" sz="2600" dirty="0"/>
          </a:p>
          <a:p>
            <a:pPr algn="ctr"/>
            <a:endParaRPr lang="en-US" sz="4400" dirty="0"/>
          </a:p>
        </p:txBody>
      </p:sp>
      <mc:AlternateContent xmlns:mc="http://schemas.openxmlformats.org/markup-compatibility/2006" xmlns:a14="http://schemas.microsoft.com/office/drawing/2010/main">
        <mc:Choice Requires="a14">
          <p:sp>
            <p:nvSpPr>
              <p:cNvPr id="11" name="TextBox 10"/>
              <p:cNvSpPr txBox="1"/>
              <p:nvPr/>
            </p:nvSpPr>
            <p:spPr>
              <a:xfrm>
                <a:off x="1469113" y="2850960"/>
                <a:ext cx="3267778" cy="1754326"/>
              </a:xfrm>
              <a:prstGeom prst="rect">
                <a:avLst/>
              </a:prstGeom>
              <a:noFill/>
            </p:spPr>
            <p:txBody>
              <a:bodyPr wrap="square" rtlCol="0">
                <a:spAutoFit/>
              </a:bodyPr>
              <a:lstStyle/>
              <a:p>
                <a:r>
                  <a:rPr lang="es-EC" b="1" dirty="0"/>
                  <a:t>Método </a:t>
                </a:r>
                <a:r>
                  <a:rPr lang="es-EC" b="1" dirty="0" smtClean="0"/>
                  <a:t>1</a:t>
                </a:r>
              </a:p>
              <a:p>
                <a:endParaRPr lang="es-EC" b="1" dirty="0"/>
              </a:p>
              <a:p>
                <a:pPr/>
                <a14:m>
                  <m:oMathPara xmlns:m="http://schemas.openxmlformats.org/officeDocument/2006/math">
                    <m:oMathParaPr>
                      <m:jc m:val="centerGroup"/>
                    </m:oMathParaPr>
                    <m:oMath xmlns:m="http://schemas.openxmlformats.org/officeDocument/2006/math">
                      <m:r>
                        <a:rPr lang="es-EC" b="1" i="1">
                          <a:latin typeface="Cambria Math" charset="0"/>
                        </a:rPr>
                        <m:t>𝑻</m:t>
                      </m:r>
                      <m:r>
                        <a:rPr lang="es-EC" b="1" i="1">
                          <a:latin typeface="Cambria Math" charset="0"/>
                        </a:rPr>
                        <m:t>=</m:t>
                      </m:r>
                      <m:sSub>
                        <m:sSubPr>
                          <m:ctrlPr>
                            <a:rPr lang="en-US" b="1" i="1">
                              <a:latin typeface="Cambria Math" charset="0"/>
                            </a:rPr>
                          </m:ctrlPr>
                        </m:sSubPr>
                        <m:e>
                          <m:r>
                            <a:rPr lang="es-EC" b="1" i="1">
                              <a:latin typeface="Cambria Math" charset="0"/>
                            </a:rPr>
                            <m:t>𝑪</m:t>
                          </m:r>
                        </m:e>
                        <m:sub>
                          <m:r>
                            <a:rPr lang="es-EC" b="1" i="1">
                              <a:latin typeface="Cambria Math" charset="0"/>
                            </a:rPr>
                            <m:t>𝒕</m:t>
                          </m:r>
                        </m:sub>
                      </m:sSub>
                      <m:sSubSup>
                        <m:sSubSupPr>
                          <m:ctrlPr>
                            <a:rPr lang="en-US" b="1" i="1">
                              <a:latin typeface="Cambria Math" charset="0"/>
                            </a:rPr>
                          </m:ctrlPr>
                        </m:sSubSupPr>
                        <m:e>
                          <m:r>
                            <a:rPr lang="es-EC" b="1" i="1">
                              <a:latin typeface="Cambria Math" charset="0"/>
                            </a:rPr>
                            <m:t>𝒉</m:t>
                          </m:r>
                        </m:e>
                        <m:sub>
                          <m:r>
                            <a:rPr lang="es-EC" b="1" i="1">
                              <a:latin typeface="Cambria Math" charset="0"/>
                            </a:rPr>
                            <m:t>𝒏</m:t>
                          </m:r>
                        </m:sub>
                        <m:sup>
                          <m:r>
                            <a:rPr lang="es-EC" b="1" i="1">
                              <a:latin typeface="Cambria Math" charset="0"/>
                            </a:rPr>
                            <m:t>𝜶</m:t>
                          </m:r>
                        </m:sup>
                      </m:sSubSup>
                    </m:oMath>
                  </m:oMathPara>
                </a14:m>
                <a:endParaRPr lang="en-US" dirty="0"/>
              </a:p>
              <a:p>
                <a:endParaRPr lang="en-US" dirty="0" smtClean="0"/>
              </a:p>
              <a:p>
                <a:endParaRPr lang="en-US" dirty="0"/>
              </a:p>
              <a:p>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1469113" y="2850960"/>
                <a:ext cx="3267778" cy="1754326"/>
              </a:xfrm>
              <a:prstGeom prst="rect">
                <a:avLst/>
              </a:prstGeom>
              <a:blipFill rotWithShape="0">
                <a:blip r:embed="rId2"/>
                <a:stretch>
                  <a:fillRect l="-1679" t="-2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3" name="Table 12"/>
              <p:cNvGraphicFramePr>
                <a:graphicFrameLocks noGrp="1"/>
              </p:cNvGraphicFramePr>
              <p:nvPr>
                <p:extLst>
                  <p:ext uri="{D42A27DB-BD31-4B8C-83A1-F6EECF244321}">
                    <p14:modId xmlns:p14="http://schemas.microsoft.com/office/powerpoint/2010/main" val="215242674"/>
                  </p:ext>
                </p:extLst>
              </p:nvPr>
            </p:nvGraphicFramePr>
            <p:xfrm>
              <a:off x="689886" y="3961585"/>
              <a:ext cx="5037009" cy="1991360"/>
            </p:xfrm>
            <a:graphic>
              <a:graphicData uri="http://schemas.openxmlformats.org/drawingml/2006/table">
                <a:tbl>
                  <a:tblPr firstRow="1" firstCol="1" bandRow="1"/>
                  <a:tblGrid>
                    <a:gridCol w="573211"/>
                    <a:gridCol w="4463798"/>
                  </a:tblGrid>
                  <a:tr h="428786">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n-US" sz="1400" b="1" i="1">
                                        <a:solidFill>
                                          <a:srgbClr val="000000"/>
                                        </a:solidFill>
                                        <a:effectLst/>
                                        <a:latin typeface="Cambria Math" charset="0"/>
                                        <a:ea typeface="Gulim" charset="-127"/>
                                        <a:cs typeface="Calibri" charset="0"/>
                                      </a:rPr>
                                    </m:ctrlPr>
                                  </m:sSubPr>
                                  <m:e>
                                    <m:r>
                                      <a:rPr lang="es-EC" sz="1400" b="1" i="1">
                                        <a:solidFill>
                                          <a:srgbClr val="000000"/>
                                        </a:solidFill>
                                        <a:effectLst/>
                                        <a:latin typeface="Cambria Math" charset="0"/>
                                        <a:ea typeface="Gulim" charset="-127"/>
                                        <a:cs typeface="Calibri" charset="0"/>
                                      </a:rPr>
                                      <m:t>𝑪</m:t>
                                    </m:r>
                                  </m:e>
                                  <m:sub>
                                    <m:r>
                                      <a:rPr lang="es-EC" sz="1400" b="1" i="1">
                                        <a:solidFill>
                                          <a:srgbClr val="000000"/>
                                        </a:solidFill>
                                        <a:effectLst/>
                                        <a:latin typeface="Cambria Math" charset="0"/>
                                        <a:ea typeface="Gulim" charset="-127"/>
                                        <a:cs typeface="Calibri" charset="0"/>
                                      </a:rPr>
                                      <m:t>𝒕</m:t>
                                    </m:r>
                                  </m:sub>
                                </m:sSub>
                              </m:oMath>
                            </m:oMathPara>
                          </a14:m>
                          <a:endParaRPr lang="en-US" sz="1600" dirty="0">
                            <a:effectLst/>
                            <a:latin typeface="Arial" charset="0"/>
                            <a:ea typeface="Gulim" charset="-127"/>
                            <a:cs typeface="Times New Roman" charset="0"/>
                          </a:endParaRPr>
                        </a:p>
                      </a:txBody>
                      <a:tcPr marL="68580" marR="68580" marT="0" marB="0" anchor="ctr">
                        <a:lnL>
                          <a:noFill/>
                        </a:lnL>
                        <a:lnR>
                          <a:noFill/>
                        </a:lnR>
                        <a:lnT>
                          <a:noFill/>
                        </a:lnT>
                        <a:lnB>
                          <a:noFill/>
                        </a:lnB>
                        <a:solidFill>
                          <a:srgbClr val="FFFFFF"/>
                        </a:solidFill>
                      </a:tcPr>
                    </a:tc>
                    <a:tc>
                      <a:txBody>
                        <a:bodyPr/>
                        <a:lstStyle/>
                        <a:p>
                          <a:pPr algn="just">
                            <a:lnSpc>
                              <a:spcPct val="150000"/>
                            </a:lnSpc>
                            <a:spcAft>
                              <a:spcPts val="1000"/>
                            </a:spcAft>
                          </a:pPr>
                          <a:r>
                            <a:rPr lang="es-EC" sz="1600" dirty="0">
                              <a:solidFill>
                                <a:srgbClr val="000000"/>
                              </a:solidFill>
                              <a:effectLst/>
                              <a:latin typeface="Arial" charset="0"/>
                              <a:ea typeface="Gulim" charset="-127"/>
                              <a:cs typeface="Arial" charset="0"/>
                            </a:rPr>
                            <a:t>Coeficiente que depende del tipo de edificio.</a:t>
                          </a:r>
                          <a:endParaRPr lang="en-US" sz="1600" dirty="0">
                            <a:effectLst/>
                            <a:latin typeface="Arial" charset="0"/>
                            <a:ea typeface="Gulim" charset="-127"/>
                            <a:cs typeface="Times New Roman" charset="0"/>
                          </a:endParaRPr>
                        </a:p>
                      </a:txBody>
                      <a:tcPr marL="68580" marR="68580" marT="0" marB="0" anchor="ctr">
                        <a:lnL>
                          <a:noFill/>
                        </a:lnL>
                        <a:lnR>
                          <a:noFill/>
                        </a:lnR>
                        <a:lnT>
                          <a:noFill/>
                        </a:lnT>
                        <a:lnB>
                          <a:noFill/>
                        </a:lnB>
                        <a:solidFill>
                          <a:srgbClr val="FFFFFF"/>
                        </a:solidFill>
                      </a:tcPr>
                    </a:tc>
                  </a:tr>
                  <a:tr h="658284">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n-US" sz="1400" b="1" i="1">
                                        <a:solidFill>
                                          <a:srgbClr val="000000"/>
                                        </a:solidFill>
                                        <a:effectLst/>
                                        <a:latin typeface="Cambria Math" charset="0"/>
                                        <a:ea typeface="Gulim" charset="-127"/>
                                        <a:cs typeface="Calibri" charset="0"/>
                                      </a:rPr>
                                    </m:ctrlPr>
                                  </m:sSubPr>
                                  <m:e>
                                    <m:r>
                                      <a:rPr lang="es-EC" sz="1400" b="1" i="1">
                                        <a:solidFill>
                                          <a:srgbClr val="000000"/>
                                        </a:solidFill>
                                        <a:effectLst/>
                                        <a:latin typeface="Cambria Math" charset="0"/>
                                        <a:ea typeface="Gulim" charset="-127"/>
                                        <a:cs typeface="Calibri" charset="0"/>
                                      </a:rPr>
                                      <m:t>𝒉</m:t>
                                    </m:r>
                                  </m:e>
                                  <m:sub>
                                    <m:r>
                                      <a:rPr lang="es-EC" sz="1400" b="1" i="1">
                                        <a:solidFill>
                                          <a:srgbClr val="000000"/>
                                        </a:solidFill>
                                        <a:effectLst/>
                                        <a:latin typeface="Cambria Math" charset="0"/>
                                        <a:ea typeface="Gulim" charset="-127"/>
                                        <a:cs typeface="Calibri" charset="0"/>
                                      </a:rPr>
                                      <m:t>𝒏</m:t>
                                    </m:r>
                                  </m:sub>
                                </m:sSub>
                              </m:oMath>
                            </m:oMathPara>
                          </a14:m>
                          <a:endParaRPr lang="en-US" sz="1600">
                            <a:effectLst/>
                            <a:latin typeface="Arial" charset="0"/>
                            <a:ea typeface="Gulim" charset="-127"/>
                            <a:cs typeface="Times New Roman" charset="0"/>
                          </a:endParaRPr>
                        </a:p>
                      </a:txBody>
                      <a:tcPr marL="68580" marR="68580" marT="0" marB="0" anchor="ctr">
                        <a:lnL>
                          <a:noFill/>
                        </a:lnL>
                        <a:lnR>
                          <a:noFill/>
                        </a:lnR>
                        <a:lnT>
                          <a:noFill/>
                        </a:lnT>
                        <a:lnB>
                          <a:noFill/>
                        </a:lnB>
                        <a:solidFill>
                          <a:srgbClr val="FFFFFF"/>
                        </a:solidFill>
                      </a:tcPr>
                    </a:tc>
                    <a:tc>
                      <a:txBody>
                        <a:bodyPr/>
                        <a:lstStyle/>
                        <a:p>
                          <a:pPr algn="just">
                            <a:lnSpc>
                              <a:spcPct val="150000"/>
                            </a:lnSpc>
                            <a:spcAft>
                              <a:spcPts val="1000"/>
                            </a:spcAft>
                          </a:pPr>
                          <a:r>
                            <a:rPr lang="es-EC" sz="1600" dirty="0">
                              <a:solidFill>
                                <a:srgbClr val="000000"/>
                              </a:solidFill>
                              <a:effectLst/>
                              <a:latin typeface="Arial" charset="0"/>
                              <a:ea typeface="Gulim" charset="-127"/>
                              <a:cs typeface="Arial" charset="0"/>
                            </a:rPr>
                            <a:t>Altura máxima de la edificación de n pisos, medida desde la base de la estructura, en metros.</a:t>
                          </a:r>
                          <a:endParaRPr lang="en-US" sz="1600" dirty="0">
                            <a:effectLst/>
                            <a:latin typeface="Arial" charset="0"/>
                            <a:ea typeface="Gulim" charset="-127"/>
                            <a:cs typeface="Times New Roman" charset="0"/>
                          </a:endParaRPr>
                        </a:p>
                      </a:txBody>
                      <a:tcPr marL="68580" marR="68580" marT="0" marB="0" anchor="ctr">
                        <a:lnL>
                          <a:noFill/>
                        </a:lnL>
                        <a:lnR>
                          <a:noFill/>
                        </a:lnR>
                        <a:lnT>
                          <a:noFill/>
                        </a:lnT>
                        <a:lnB>
                          <a:noFill/>
                        </a:lnB>
                        <a:solidFill>
                          <a:srgbClr val="FFFFFF"/>
                        </a:solidFill>
                      </a:tcPr>
                    </a:tc>
                  </a:tr>
                  <a:tr h="428786">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r>
                                  <a:rPr lang="es-EC" sz="1400" b="1" i="1">
                                    <a:solidFill>
                                      <a:srgbClr val="000000"/>
                                    </a:solidFill>
                                    <a:effectLst/>
                                    <a:latin typeface="Cambria Math" charset="0"/>
                                    <a:ea typeface="Gulim" charset="-127"/>
                                    <a:cs typeface="Calibri" charset="0"/>
                                  </a:rPr>
                                  <m:t>𝑻</m:t>
                                </m:r>
                              </m:oMath>
                            </m:oMathPara>
                          </a14:m>
                          <a:endParaRPr lang="en-US" sz="1600">
                            <a:effectLst/>
                            <a:latin typeface="Arial" charset="0"/>
                            <a:ea typeface="Gulim" charset="-127"/>
                            <a:cs typeface="Times New Roman" charset="0"/>
                          </a:endParaRPr>
                        </a:p>
                      </a:txBody>
                      <a:tcPr marL="68580" marR="68580" marT="0" marB="0" anchor="ctr">
                        <a:lnL>
                          <a:noFill/>
                        </a:lnL>
                        <a:lnR>
                          <a:noFill/>
                        </a:lnR>
                        <a:lnT>
                          <a:noFill/>
                        </a:lnT>
                        <a:lnB>
                          <a:noFill/>
                        </a:lnB>
                        <a:solidFill>
                          <a:srgbClr val="FFFFFF"/>
                        </a:solidFill>
                      </a:tcPr>
                    </a:tc>
                    <a:tc>
                      <a:txBody>
                        <a:bodyPr/>
                        <a:lstStyle/>
                        <a:p>
                          <a:pPr algn="just">
                            <a:lnSpc>
                              <a:spcPct val="150000"/>
                            </a:lnSpc>
                            <a:spcAft>
                              <a:spcPts val="1000"/>
                            </a:spcAft>
                          </a:pPr>
                          <a:r>
                            <a:rPr lang="es-EC" sz="1600" dirty="0">
                              <a:solidFill>
                                <a:srgbClr val="000000"/>
                              </a:solidFill>
                              <a:effectLst/>
                              <a:latin typeface="Arial" charset="0"/>
                              <a:ea typeface="Gulim" charset="-127"/>
                              <a:cs typeface="Arial" charset="0"/>
                            </a:rPr>
                            <a:t>Período de vibración.</a:t>
                          </a:r>
                          <a:endParaRPr lang="en-US" sz="1600" dirty="0">
                            <a:effectLst/>
                            <a:latin typeface="Arial" charset="0"/>
                            <a:ea typeface="Gulim" charset="-127"/>
                            <a:cs typeface="Times New Roman" charset="0"/>
                          </a:endParaRPr>
                        </a:p>
                      </a:txBody>
                      <a:tcPr marL="68580" marR="68580" marT="0" marB="0" anchor="ctr">
                        <a:lnL>
                          <a:noFill/>
                        </a:lnL>
                        <a:lnR>
                          <a:noFill/>
                        </a:lnR>
                        <a:lnT>
                          <a:noFill/>
                        </a:lnT>
                        <a:lnB>
                          <a:noFill/>
                        </a:lnB>
                        <a:solidFill>
                          <a:srgbClr val="FFFFFF"/>
                        </a:solidFill>
                      </a:tcPr>
                    </a:tc>
                  </a:tr>
                </a:tbl>
              </a:graphicData>
            </a:graphic>
          </p:graphicFrame>
        </mc:Choice>
        <mc:Fallback xmlns="">
          <p:graphicFrame>
            <p:nvGraphicFramePr>
              <p:cNvPr id="13" name="Table 12"/>
              <p:cNvGraphicFramePr>
                <a:graphicFrameLocks noGrp="1"/>
              </p:cNvGraphicFramePr>
              <p:nvPr>
                <p:extLst>
                  <p:ext uri="{D42A27DB-BD31-4B8C-83A1-F6EECF244321}">
                    <p14:modId xmlns:p14="http://schemas.microsoft.com/office/powerpoint/2010/main" val="215242674"/>
                  </p:ext>
                </p:extLst>
              </p:nvPr>
            </p:nvGraphicFramePr>
            <p:xfrm>
              <a:off x="689886" y="3961585"/>
              <a:ext cx="5037009" cy="1991360"/>
            </p:xfrm>
            <a:graphic>
              <a:graphicData uri="http://schemas.openxmlformats.org/drawingml/2006/table">
                <a:tbl>
                  <a:tblPr firstRow="1" firstCol="1" bandRow="1"/>
                  <a:tblGrid>
                    <a:gridCol w="573211"/>
                    <a:gridCol w="4463798"/>
                  </a:tblGrid>
                  <a:tr h="447040">
                    <a:tc>
                      <a:txBody>
                        <a:bodyPr/>
                        <a:lstStyle/>
                        <a:p>
                          <a:endParaRPr lang="en-US"/>
                        </a:p>
                      </a:txBody>
                      <a:tcPr marL="68580" marR="68580" marT="0" marB="0" anchor="ctr">
                        <a:lnL>
                          <a:noFill/>
                        </a:lnL>
                        <a:lnR>
                          <a:noFill/>
                        </a:lnR>
                        <a:lnT>
                          <a:noFill/>
                        </a:lnT>
                        <a:lnB>
                          <a:noFill/>
                        </a:lnB>
                        <a:blipFill rotWithShape="0">
                          <a:blip r:embed="rId3"/>
                          <a:stretch>
                            <a:fillRect r="-779787" b="-351351"/>
                          </a:stretch>
                        </a:blipFill>
                      </a:tcPr>
                    </a:tc>
                    <a:tc>
                      <a:txBody>
                        <a:bodyPr/>
                        <a:lstStyle/>
                        <a:p>
                          <a:pPr algn="just">
                            <a:lnSpc>
                              <a:spcPct val="150000"/>
                            </a:lnSpc>
                            <a:spcAft>
                              <a:spcPts val="1000"/>
                            </a:spcAft>
                          </a:pPr>
                          <a:r>
                            <a:rPr lang="es-EC" sz="1600" dirty="0">
                              <a:solidFill>
                                <a:srgbClr val="000000"/>
                              </a:solidFill>
                              <a:effectLst/>
                              <a:latin typeface="Arial" charset="0"/>
                              <a:ea typeface="Gulim" charset="-127"/>
                              <a:cs typeface="Arial" charset="0"/>
                            </a:rPr>
                            <a:t>Coeficiente que depende del tipo de edificio.</a:t>
                          </a:r>
                          <a:endParaRPr lang="en-US" sz="1600" dirty="0">
                            <a:effectLst/>
                            <a:latin typeface="Arial" charset="0"/>
                            <a:ea typeface="Gulim" charset="-127"/>
                            <a:cs typeface="Times New Roman" charset="0"/>
                          </a:endParaRPr>
                        </a:p>
                      </a:txBody>
                      <a:tcPr marL="68580" marR="68580" marT="0" marB="0" anchor="ctr">
                        <a:lnL>
                          <a:noFill/>
                        </a:lnL>
                        <a:lnR>
                          <a:noFill/>
                        </a:lnR>
                        <a:lnT>
                          <a:noFill/>
                        </a:lnT>
                        <a:lnB>
                          <a:noFill/>
                        </a:lnB>
                        <a:solidFill>
                          <a:srgbClr val="FFFFFF"/>
                        </a:solidFill>
                      </a:tcPr>
                    </a:tc>
                  </a:tr>
                  <a:tr h="1097280">
                    <a:tc>
                      <a:txBody>
                        <a:bodyPr/>
                        <a:lstStyle/>
                        <a:p>
                          <a:endParaRPr lang="en-US"/>
                        </a:p>
                      </a:txBody>
                      <a:tcPr marL="68580" marR="68580" marT="0" marB="0" anchor="ctr">
                        <a:lnL>
                          <a:noFill/>
                        </a:lnL>
                        <a:lnR>
                          <a:noFill/>
                        </a:lnR>
                        <a:lnT>
                          <a:noFill/>
                        </a:lnT>
                        <a:lnB>
                          <a:noFill/>
                        </a:lnB>
                        <a:blipFill rotWithShape="0">
                          <a:blip r:embed="rId3"/>
                          <a:stretch>
                            <a:fillRect t="-41111" r="-779787" b="-44444"/>
                          </a:stretch>
                        </a:blipFill>
                      </a:tcPr>
                    </a:tc>
                    <a:tc>
                      <a:txBody>
                        <a:bodyPr/>
                        <a:lstStyle/>
                        <a:p>
                          <a:pPr algn="just">
                            <a:lnSpc>
                              <a:spcPct val="150000"/>
                            </a:lnSpc>
                            <a:spcAft>
                              <a:spcPts val="1000"/>
                            </a:spcAft>
                          </a:pPr>
                          <a:r>
                            <a:rPr lang="es-EC" sz="1600" dirty="0">
                              <a:solidFill>
                                <a:srgbClr val="000000"/>
                              </a:solidFill>
                              <a:effectLst/>
                              <a:latin typeface="Arial" charset="0"/>
                              <a:ea typeface="Gulim" charset="-127"/>
                              <a:cs typeface="Arial" charset="0"/>
                            </a:rPr>
                            <a:t>Altura máxima de la edificación de n pisos, medida desde la base de la estructura, en metros.</a:t>
                          </a:r>
                          <a:endParaRPr lang="en-US" sz="1600" dirty="0">
                            <a:effectLst/>
                            <a:latin typeface="Arial" charset="0"/>
                            <a:ea typeface="Gulim" charset="-127"/>
                            <a:cs typeface="Times New Roman" charset="0"/>
                          </a:endParaRPr>
                        </a:p>
                      </a:txBody>
                      <a:tcPr marL="68580" marR="68580" marT="0" marB="0" anchor="ctr">
                        <a:lnL>
                          <a:noFill/>
                        </a:lnL>
                        <a:lnR>
                          <a:noFill/>
                        </a:lnR>
                        <a:lnT>
                          <a:noFill/>
                        </a:lnT>
                        <a:lnB>
                          <a:noFill/>
                        </a:lnB>
                        <a:solidFill>
                          <a:srgbClr val="FFFFFF"/>
                        </a:solidFill>
                      </a:tcPr>
                    </a:tc>
                  </a:tr>
                  <a:tr h="447040">
                    <a:tc>
                      <a:txBody>
                        <a:bodyPr/>
                        <a:lstStyle/>
                        <a:p>
                          <a:endParaRPr lang="en-US"/>
                        </a:p>
                      </a:txBody>
                      <a:tcPr marL="68580" marR="68580" marT="0" marB="0" anchor="ctr">
                        <a:lnL>
                          <a:noFill/>
                        </a:lnL>
                        <a:lnR>
                          <a:noFill/>
                        </a:lnR>
                        <a:lnT>
                          <a:noFill/>
                        </a:lnT>
                        <a:lnB>
                          <a:noFill/>
                        </a:lnB>
                        <a:blipFill rotWithShape="0">
                          <a:blip r:embed="rId3"/>
                          <a:stretch>
                            <a:fillRect t="-343243" r="-779787" b="-8108"/>
                          </a:stretch>
                        </a:blipFill>
                      </a:tcPr>
                    </a:tc>
                    <a:tc>
                      <a:txBody>
                        <a:bodyPr/>
                        <a:lstStyle/>
                        <a:p>
                          <a:pPr algn="just">
                            <a:lnSpc>
                              <a:spcPct val="150000"/>
                            </a:lnSpc>
                            <a:spcAft>
                              <a:spcPts val="1000"/>
                            </a:spcAft>
                          </a:pPr>
                          <a:r>
                            <a:rPr lang="es-EC" sz="1600" dirty="0">
                              <a:solidFill>
                                <a:srgbClr val="000000"/>
                              </a:solidFill>
                              <a:effectLst/>
                              <a:latin typeface="Arial" charset="0"/>
                              <a:ea typeface="Gulim" charset="-127"/>
                              <a:cs typeface="Arial" charset="0"/>
                            </a:rPr>
                            <a:t>Período de vibración.</a:t>
                          </a:r>
                          <a:endParaRPr lang="en-US" sz="1600" dirty="0">
                            <a:effectLst/>
                            <a:latin typeface="Arial" charset="0"/>
                            <a:ea typeface="Gulim" charset="-127"/>
                            <a:cs typeface="Times New Roman" charset="0"/>
                          </a:endParaRPr>
                        </a:p>
                      </a:txBody>
                      <a:tcPr marL="68580" marR="68580" marT="0" marB="0" anchor="ctr">
                        <a:lnL>
                          <a:noFill/>
                        </a:lnL>
                        <a:lnR>
                          <a:noFill/>
                        </a:lnR>
                        <a:lnT>
                          <a:noFill/>
                        </a:lnT>
                        <a:lnB>
                          <a:noFill/>
                        </a:lnB>
                        <a:solidFill>
                          <a:srgbClr val="FFFFFF"/>
                        </a:solid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7" name="Table 16"/>
              <p:cNvGraphicFramePr>
                <a:graphicFrameLocks noGrp="1"/>
              </p:cNvGraphicFramePr>
              <p:nvPr>
                <p:extLst>
                  <p:ext uri="{D42A27DB-BD31-4B8C-83A1-F6EECF244321}">
                    <p14:modId xmlns:p14="http://schemas.microsoft.com/office/powerpoint/2010/main" val="1664183"/>
                  </p:ext>
                </p:extLst>
              </p:nvPr>
            </p:nvGraphicFramePr>
            <p:xfrm>
              <a:off x="6565899" y="2983042"/>
              <a:ext cx="5216370" cy="3017520"/>
            </p:xfrm>
            <a:graphic>
              <a:graphicData uri="http://schemas.openxmlformats.org/drawingml/2006/table">
                <a:tbl>
                  <a:tblPr firstRow="1" firstCol="1" bandRow="1"/>
                  <a:tblGrid>
                    <a:gridCol w="3156891"/>
                    <a:gridCol w="1291971"/>
                    <a:gridCol w="767508"/>
                  </a:tblGrid>
                  <a:tr h="252499">
                    <a:tc>
                      <a:txBody>
                        <a:bodyPr/>
                        <a:lstStyle/>
                        <a:p>
                          <a:pPr>
                            <a:lnSpc>
                              <a:spcPct val="150000"/>
                            </a:lnSpc>
                            <a:spcAft>
                              <a:spcPts val="0"/>
                            </a:spcAft>
                          </a:pPr>
                          <a:r>
                            <a:rPr lang="es-EC" sz="1200" b="1" dirty="0">
                              <a:solidFill>
                                <a:srgbClr val="000000"/>
                              </a:solidFill>
                              <a:effectLst/>
                              <a:latin typeface="Arial" charset="0"/>
                              <a:ea typeface="Gulim" charset="-127"/>
                              <a:cs typeface="Arial" charset="0"/>
                            </a:rPr>
                            <a:t>Tipo de estructura</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sz="1200" b="1" i="1">
                                        <a:effectLst/>
                                        <a:latin typeface="Cambria Math" charset="0"/>
                                        <a:ea typeface="Gulim" charset="-127"/>
                                        <a:cs typeface="Arial" charset="0"/>
                                      </a:rPr>
                                    </m:ctrlPr>
                                  </m:sSubPr>
                                  <m:e>
                                    <m:r>
                                      <a:rPr lang="es-EC" sz="1200" b="1" i="1">
                                        <a:effectLst/>
                                        <a:latin typeface="Cambria Math" charset="0"/>
                                        <a:ea typeface="Gulim" charset="-127"/>
                                        <a:cs typeface="Arial" charset="0"/>
                                      </a:rPr>
                                      <m:t>𝑪</m:t>
                                    </m:r>
                                  </m:e>
                                  <m:sub>
                                    <m:r>
                                      <a:rPr lang="es-EC" sz="1200" b="1" i="1">
                                        <a:effectLst/>
                                        <a:latin typeface="Cambria Math" charset="0"/>
                                        <a:ea typeface="Gulim" charset="-127"/>
                                        <a:cs typeface="Arial" charset="0"/>
                                      </a:rPr>
                                      <m:t>𝒕</m:t>
                                    </m:r>
                                  </m:sub>
                                </m:sSub>
                              </m:oMath>
                            </m:oMathPara>
                          </a14:m>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200" b="1">
                              <a:solidFill>
                                <a:srgbClr val="000000"/>
                              </a:solidFill>
                              <a:effectLst/>
                              <a:latin typeface="Arial" charset="0"/>
                              <a:ea typeface="Gulim" charset="-127"/>
                              <a:cs typeface="Arial" charset="0"/>
                            </a:rPr>
                            <a:t> </a:t>
                          </a:r>
                          <a14:m>
                            <m:oMath xmlns:m="http://schemas.openxmlformats.org/officeDocument/2006/math">
                              <m:r>
                                <a:rPr lang="es-EC" sz="1200" b="1" i="1">
                                  <a:solidFill>
                                    <a:srgbClr val="000000"/>
                                  </a:solidFill>
                                  <a:effectLst/>
                                  <a:latin typeface="Cambria Math" charset="0"/>
                                  <a:ea typeface="Gulim" charset="-127"/>
                                  <a:cs typeface="Arial" charset="0"/>
                                </a:rPr>
                                <m:t>𝜶</m:t>
                              </m:r>
                            </m:oMath>
                          </a14:m>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r>
                  <a:tr h="252499">
                    <a:tc gridSpan="3">
                      <a:txBody>
                        <a:bodyPr/>
                        <a:lstStyle/>
                        <a:p>
                          <a:pPr algn="just">
                            <a:lnSpc>
                              <a:spcPct val="150000"/>
                            </a:lnSpc>
                            <a:spcAft>
                              <a:spcPts val="0"/>
                            </a:spcAft>
                          </a:pPr>
                          <a:r>
                            <a:rPr lang="es-EC" sz="1200" b="1" dirty="0">
                              <a:solidFill>
                                <a:srgbClr val="000000"/>
                              </a:solidFill>
                              <a:effectLst/>
                              <a:latin typeface="Arial" charset="0"/>
                              <a:ea typeface="Gulim" charset="-127"/>
                              <a:cs typeface="Arial" charset="0"/>
                            </a:rPr>
                            <a:t>Estructuras de acero</a:t>
                          </a:r>
                          <a:r>
                            <a:rPr lang="es-EC" sz="1200" dirty="0">
                              <a:solidFill>
                                <a:srgbClr val="000000"/>
                              </a:solidFill>
                              <a:effectLst/>
                              <a:latin typeface="Arial" charset="0"/>
                              <a:ea typeface="Gulim" charset="-127"/>
                              <a:cs typeface="Arial" charset="0"/>
                            </a:rPr>
                            <a:t> </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r>
                  <a:tr h="252499">
                    <a:tc>
                      <a:txBody>
                        <a:bodyPr/>
                        <a:lstStyle/>
                        <a:p>
                          <a:pPr algn="just">
                            <a:lnSpc>
                              <a:spcPct val="150000"/>
                            </a:lnSpc>
                            <a:spcAft>
                              <a:spcPts val="0"/>
                            </a:spcAft>
                          </a:pPr>
                          <a:r>
                            <a:rPr lang="es-EC" sz="1200" dirty="0">
                              <a:solidFill>
                                <a:srgbClr val="000000"/>
                              </a:solidFill>
                              <a:effectLst/>
                              <a:latin typeface="Arial" charset="0"/>
                              <a:ea typeface="Gulim" charset="-127"/>
                              <a:cs typeface="Arial" charset="0"/>
                            </a:rPr>
                            <a:t>Sin arriostramientos</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0.072</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0.8</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2499">
                    <a:tc>
                      <a:txBody>
                        <a:bodyPr/>
                        <a:lstStyle/>
                        <a:p>
                          <a:pPr algn="just">
                            <a:lnSpc>
                              <a:spcPct val="150000"/>
                            </a:lnSpc>
                            <a:spcAft>
                              <a:spcPts val="0"/>
                            </a:spcAft>
                          </a:pPr>
                          <a:r>
                            <a:rPr lang="es-EC" sz="1200" dirty="0">
                              <a:solidFill>
                                <a:srgbClr val="000000"/>
                              </a:solidFill>
                              <a:effectLst/>
                              <a:latin typeface="Arial" charset="0"/>
                              <a:ea typeface="Gulim" charset="-127"/>
                              <a:cs typeface="Arial" charset="0"/>
                            </a:rPr>
                            <a:t>Con arriostramientos</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0.073</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0.75</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2499">
                    <a:tc gridSpan="3">
                      <a:txBody>
                        <a:bodyPr/>
                        <a:lstStyle/>
                        <a:p>
                          <a:pPr algn="just">
                            <a:lnSpc>
                              <a:spcPct val="150000"/>
                            </a:lnSpc>
                            <a:spcAft>
                              <a:spcPts val="0"/>
                            </a:spcAft>
                          </a:pPr>
                          <a:r>
                            <a:rPr lang="es-EC" sz="1200" b="1" dirty="0">
                              <a:solidFill>
                                <a:srgbClr val="000000"/>
                              </a:solidFill>
                              <a:effectLst/>
                              <a:latin typeface="Arial" charset="0"/>
                              <a:ea typeface="Gulim" charset="-127"/>
                              <a:cs typeface="Arial" charset="0"/>
                            </a:rPr>
                            <a:t>Pórticos especiales de hormigón armado</a:t>
                          </a:r>
                          <a:r>
                            <a:rPr lang="es-EC" sz="1200" dirty="0">
                              <a:solidFill>
                                <a:srgbClr val="000000"/>
                              </a:solidFill>
                              <a:effectLst/>
                              <a:latin typeface="Arial" charset="0"/>
                              <a:ea typeface="Gulim" charset="-127"/>
                              <a:cs typeface="Arial" charset="0"/>
                            </a:rPr>
                            <a:t> </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r>
                  <a:tr h="504998">
                    <a:tc>
                      <a:txBody>
                        <a:bodyPr/>
                        <a:lstStyle/>
                        <a:p>
                          <a:pPr algn="just">
                            <a:lnSpc>
                              <a:spcPct val="150000"/>
                            </a:lnSpc>
                            <a:spcAft>
                              <a:spcPts val="0"/>
                            </a:spcAft>
                          </a:pPr>
                          <a:r>
                            <a:rPr lang="es-EC" sz="1200" dirty="0">
                              <a:solidFill>
                                <a:srgbClr val="000000"/>
                              </a:solidFill>
                              <a:effectLst/>
                              <a:latin typeface="Arial" charset="0"/>
                              <a:ea typeface="Gulim" charset="-127"/>
                              <a:cs typeface="Arial" charset="0"/>
                            </a:rPr>
                            <a:t>Sin muros estructurales ni diagonales rigidizadoras</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0.055</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0.9</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024652">
                    <a:tc>
                      <a:txBody>
                        <a:bodyPr/>
                        <a:lstStyle/>
                        <a:p>
                          <a:pPr algn="just">
                            <a:lnSpc>
                              <a:spcPct val="150000"/>
                            </a:lnSpc>
                            <a:spcAft>
                              <a:spcPts val="0"/>
                            </a:spcAft>
                          </a:pPr>
                          <a:r>
                            <a:rPr lang="es-EC" sz="1200" dirty="0">
                              <a:solidFill>
                                <a:srgbClr val="000000"/>
                              </a:solidFill>
                              <a:effectLst/>
                              <a:latin typeface="Arial" charset="0"/>
                              <a:ea typeface="Gulim" charset="-127"/>
                              <a:cs typeface="Arial" charset="0"/>
                            </a:rPr>
                            <a:t>Con muros estructurales o diagonales rigidizadoras y para otras estructuras basadas en muros estructurales y mampostería estructural.</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Gulim" charset="-127"/>
                              <a:cs typeface="Arial" charset="0"/>
                            </a:rPr>
                            <a:t>0.055</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Gulim" charset="-127"/>
                              <a:cs typeface="Arial" charset="0"/>
                            </a:rPr>
                            <a:t>0.75</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mc:Choice>
        <mc:Fallback xmlns="">
          <p:graphicFrame>
            <p:nvGraphicFramePr>
              <p:cNvPr id="17" name="Table 16"/>
              <p:cNvGraphicFramePr>
                <a:graphicFrameLocks noGrp="1"/>
              </p:cNvGraphicFramePr>
              <p:nvPr>
                <p:extLst>
                  <p:ext uri="{D42A27DB-BD31-4B8C-83A1-F6EECF244321}">
                    <p14:modId xmlns:p14="http://schemas.microsoft.com/office/powerpoint/2010/main" val="1664183"/>
                  </p:ext>
                </p:extLst>
              </p:nvPr>
            </p:nvGraphicFramePr>
            <p:xfrm>
              <a:off x="6565899" y="2983042"/>
              <a:ext cx="5216370" cy="2862546"/>
            </p:xfrm>
            <a:graphic>
              <a:graphicData uri="http://schemas.openxmlformats.org/drawingml/2006/table">
                <a:tbl>
                  <a:tblPr firstRow="1" firstCol="1" bandRow="1"/>
                  <a:tblGrid>
                    <a:gridCol w="3156891"/>
                    <a:gridCol w="1291971"/>
                    <a:gridCol w="767508"/>
                  </a:tblGrid>
                  <a:tr h="274320">
                    <a:tc>
                      <a:txBody>
                        <a:bodyPr/>
                        <a:lstStyle/>
                        <a:p>
                          <a:pPr>
                            <a:lnSpc>
                              <a:spcPct val="150000"/>
                            </a:lnSpc>
                            <a:spcAft>
                              <a:spcPts val="0"/>
                            </a:spcAft>
                          </a:pPr>
                          <a:r>
                            <a:rPr lang="es-EC" sz="1200" b="1" dirty="0">
                              <a:solidFill>
                                <a:srgbClr val="000000"/>
                              </a:solidFill>
                              <a:effectLst/>
                              <a:latin typeface="Arial" charset="0"/>
                              <a:ea typeface="Gulim" charset="-127"/>
                              <a:cs typeface="Arial" charset="0"/>
                            </a:rPr>
                            <a:t>Tipo de estructura</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244811" t="-2222" r="-60377" b="-977778"/>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580159" t="-2222" r="-1587" b="-977778"/>
                          </a:stretch>
                        </a:blipFill>
                      </a:tcPr>
                    </a:tc>
                  </a:tr>
                  <a:tr h="252499">
                    <a:tc gridSpan="3">
                      <a:txBody>
                        <a:bodyPr/>
                        <a:lstStyle/>
                        <a:p>
                          <a:pPr algn="just">
                            <a:lnSpc>
                              <a:spcPct val="150000"/>
                            </a:lnSpc>
                            <a:spcAft>
                              <a:spcPts val="0"/>
                            </a:spcAft>
                          </a:pPr>
                          <a:r>
                            <a:rPr lang="es-EC" sz="1200" b="1" dirty="0">
                              <a:solidFill>
                                <a:srgbClr val="000000"/>
                              </a:solidFill>
                              <a:effectLst/>
                              <a:latin typeface="Arial" charset="0"/>
                              <a:ea typeface="Gulim" charset="-127"/>
                              <a:cs typeface="Arial" charset="0"/>
                            </a:rPr>
                            <a:t>Estructuras de acero</a:t>
                          </a:r>
                          <a:r>
                            <a:rPr lang="es-EC" sz="1200" dirty="0">
                              <a:solidFill>
                                <a:srgbClr val="000000"/>
                              </a:solidFill>
                              <a:effectLst/>
                              <a:latin typeface="Arial" charset="0"/>
                              <a:ea typeface="Gulim" charset="-127"/>
                              <a:cs typeface="Arial" charset="0"/>
                            </a:rPr>
                            <a:t> </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r>
                  <a:tr h="252499">
                    <a:tc>
                      <a:txBody>
                        <a:bodyPr/>
                        <a:lstStyle/>
                        <a:p>
                          <a:pPr algn="just">
                            <a:lnSpc>
                              <a:spcPct val="150000"/>
                            </a:lnSpc>
                            <a:spcAft>
                              <a:spcPts val="0"/>
                            </a:spcAft>
                          </a:pPr>
                          <a:r>
                            <a:rPr lang="es-EC" sz="1200" dirty="0">
                              <a:solidFill>
                                <a:srgbClr val="000000"/>
                              </a:solidFill>
                              <a:effectLst/>
                              <a:latin typeface="Arial" charset="0"/>
                              <a:ea typeface="Gulim" charset="-127"/>
                              <a:cs typeface="Arial" charset="0"/>
                            </a:rPr>
                            <a:t>Sin arriostramientos</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0.072</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0.8</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2499">
                    <a:tc>
                      <a:txBody>
                        <a:bodyPr/>
                        <a:lstStyle/>
                        <a:p>
                          <a:pPr algn="just">
                            <a:lnSpc>
                              <a:spcPct val="150000"/>
                            </a:lnSpc>
                            <a:spcAft>
                              <a:spcPts val="0"/>
                            </a:spcAft>
                          </a:pPr>
                          <a:r>
                            <a:rPr lang="es-EC" sz="1200" dirty="0">
                              <a:solidFill>
                                <a:srgbClr val="000000"/>
                              </a:solidFill>
                              <a:effectLst/>
                              <a:latin typeface="Arial" charset="0"/>
                              <a:ea typeface="Gulim" charset="-127"/>
                              <a:cs typeface="Arial" charset="0"/>
                            </a:rPr>
                            <a:t>Con arriostramientos</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0.073</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0.75</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2499">
                    <a:tc gridSpan="3">
                      <a:txBody>
                        <a:bodyPr/>
                        <a:lstStyle/>
                        <a:p>
                          <a:pPr algn="just">
                            <a:lnSpc>
                              <a:spcPct val="150000"/>
                            </a:lnSpc>
                            <a:spcAft>
                              <a:spcPts val="0"/>
                            </a:spcAft>
                          </a:pPr>
                          <a:r>
                            <a:rPr lang="es-EC" sz="1200" b="1" dirty="0">
                              <a:solidFill>
                                <a:srgbClr val="000000"/>
                              </a:solidFill>
                              <a:effectLst/>
                              <a:latin typeface="Arial" charset="0"/>
                              <a:ea typeface="Gulim" charset="-127"/>
                              <a:cs typeface="Arial" charset="0"/>
                            </a:rPr>
                            <a:t>Pórticos especiales de hormigón armado</a:t>
                          </a:r>
                          <a:r>
                            <a:rPr lang="es-EC" sz="1200" dirty="0">
                              <a:solidFill>
                                <a:srgbClr val="000000"/>
                              </a:solidFill>
                              <a:effectLst/>
                              <a:latin typeface="Arial" charset="0"/>
                              <a:ea typeface="Gulim" charset="-127"/>
                              <a:cs typeface="Arial" charset="0"/>
                            </a:rPr>
                            <a:t> </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r>
                  <a:tr h="514795">
                    <a:tc>
                      <a:txBody>
                        <a:bodyPr/>
                        <a:lstStyle/>
                        <a:p>
                          <a:pPr algn="just">
                            <a:lnSpc>
                              <a:spcPct val="150000"/>
                            </a:lnSpc>
                            <a:spcAft>
                              <a:spcPts val="0"/>
                            </a:spcAft>
                          </a:pPr>
                          <a:r>
                            <a:rPr lang="es-EC" sz="1200" dirty="0">
                              <a:solidFill>
                                <a:srgbClr val="000000"/>
                              </a:solidFill>
                              <a:effectLst/>
                              <a:latin typeface="Arial" charset="0"/>
                              <a:ea typeface="Gulim" charset="-127"/>
                              <a:cs typeface="Arial" charset="0"/>
                            </a:rPr>
                            <a:t>Sin muros estructurales ni diagonales rigidizadoras</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0.055</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0.9</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063435">
                    <a:tc>
                      <a:txBody>
                        <a:bodyPr/>
                        <a:lstStyle/>
                        <a:p>
                          <a:pPr algn="just">
                            <a:lnSpc>
                              <a:spcPct val="150000"/>
                            </a:lnSpc>
                            <a:spcAft>
                              <a:spcPts val="0"/>
                            </a:spcAft>
                          </a:pPr>
                          <a:r>
                            <a:rPr lang="es-EC" sz="1200" dirty="0">
                              <a:solidFill>
                                <a:srgbClr val="000000"/>
                              </a:solidFill>
                              <a:effectLst/>
                              <a:latin typeface="Arial" charset="0"/>
                              <a:ea typeface="Gulim" charset="-127"/>
                              <a:cs typeface="Arial" charset="0"/>
                            </a:rPr>
                            <a:t>Con muros estructurales o diagonales rigidizadoras y para otras estructuras basadas en muros estructurales y mampostería estructural.</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Gulim" charset="-127"/>
                              <a:cs typeface="Arial" charset="0"/>
                            </a:rPr>
                            <a:t>0.055</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Gulim" charset="-127"/>
                              <a:cs typeface="Arial" charset="0"/>
                            </a:rPr>
                            <a:t>0.75</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mc:Fallback>
      </mc:AlternateContent>
      <p:cxnSp>
        <p:nvCxnSpPr>
          <p:cNvPr id="19" name="Straight Arrow Connector 18"/>
          <p:cNvCxnSpPr/>
          <p:nvPr/>
        </p:nvCxnSpPr>
        <p:spPr>
          <a:xfrm flipV="1">
            <a:off x="5516118" y="3222885"/>
            <a:ext cx="944642" cy="94438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627620" y="3152116"/>
            <a:ext cx="2833140" cy="4047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25"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26"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27"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28"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29"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30"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6"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44</a:t>
            </a:r>
            <a:endParaRPr lang="es-ES" sz="2400" dirty="0">
              <a:ln>
                <a:solidFill>
                  <a:schemeClr val="tx1"/>
                </a:solidFill>
              </a:ln>
            </a:endParaRPr>
          </a:p>
        </p:txBody>
      </p:sp>
    </p:spTree>
    <p:extLst>
      <p:ext uri="{BB962C8B-B14F-4D97-AF65-F5344CB8AC3E}">
        <p14:creationId xmlns:p14="http://schemas.microsoft.com/office/powerpoint/2010/main" val="241883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684" y="194872"/>
            <a:ext cx="7932796" cy="1069971"/>
          </a:xfrm>
        </p:spPr>
        <p:txBody>
          <a:bodyPr>
            <a:noAutofit/>
          </a:bodyPr>
          <a:lstStyle/>
          <a:p>
            <a:r>
              <a:rPr lang="es-EC" sz="4000" b="1" dirty="0">
                <a:latin typeface="Arial" charset="0"/>
                <a:ea typeface="Arial" charset="0"/>
                <a:cs typeface="Arial" charset="0"/>
              </a:rPr>
              <a:t>Ductilidad y factor de reducción de resistencia sísmica R</a:t>
            </a:r>
            <a:endParaRPr lang="en-US" sz="4000" b="1" dirty="0">
              <a:latin typeface="Arial" charset="0"/>
              <a:ea typeface="Arial" charset="0"/>
              <a:cs typeface="Arial" charset="0"/>
            </a:endParaRPr>
          </a:p>
        </p:txBody>
      </p:sp>
      <p:sp>
        <p:nvSpPr>
          <p:cNvPr id="3" name="Content Placeholder 2"/>
          <p:cNvSpPr>
            <a:spLocks noGrp="1"/>
          </p:cNvSpPr>
          <p:nvPr>
            <p:ph idx="1"/>
          </p:nvPr>
        </p:nvSpPr>
        <p:spPr>
          <a:xfrm>
            <a:off x="5662874" y="2194560"/>
            <a:ext cx="6172200" cy="3749036"/>
          </a:xfrm>
        </p:spPr>
        <p:txBody>
          <a:bodyPr>
            <a:normAutofit/>
          </a:bodyPr>
          <a:lstStyle/>
          <a:p>
            <a:pPr algn="just"/>
            <a:r>
              <a:rPr lang="es-EC" sz="2400" dirty="0"/>
              <a:t>El factor </a:t>
            </a:r>
            <a:r>
              <a:rPr lang="es-EC" sz="2400" b="1" dirty="0"/>
              <a:t>R </a:t>
            </a:r>
            <a:r>
              <a:rPr lang="es-EC" sz="2400" dirty="0"/>
              <a:t>permite una reducción de las fuerzas sísmicas de diseño, lo cual es permitido siempre que las estructuras y sus conexiones se diseñen para desarrollar un mecanismo de falla previsible y con adecuada ductilidad, donde el daño se concentre en secciones especialmente detalladas para funcionar como rótulas plásticas.</a:t>
            </a:r>
            <a:endParaRPr lang="en-US" sz="2400" dirty="0"/>
          </a:p>
          <a:p>
            <a:endParaRPr lang="en-US" sz="2400" dirty="0"/>
          </a:p>
        </p:txBody>
      </p:sp>
      <p:sp>
        <p:nvSpPr>
          <p:cNvPr id="4" name="Text Placeholder 3"/>
          <p:cNvSpPr>
            <a:spLocks noGrp="1"/>
          </p:cNvSpPr>
          <p:nvPr>
            <p:ph type="body" sz="half" idx="2"/>
          </p:nvPr>
        </p:nvSpPr>
        <p:spPr>
          <a:xfrm>
            <a:off x="662950" y="1518446"/>
            <a:ext cx="4520238" cy="4732452"/>
          </a:xfrm>
        </p:spPr>
        <p:txBody>
          <a:bodyPr>
            <a:noAutofit/>
          </a:bodyPr>
          <a:lstStyle/>
          <a:p>
            <a:pPr marL="0" lvl="3" algn="ctr">
              <a:spcBef>
                <a:spcPts val="1000"/>
              </a:spcBef>
            </a:pPr>
            <a:r>
              <a:rPr lang="es-EC" sz="2000" b="1" dirty="0"/>
              <a:t>Criterios de definición de </a:t>
            </a:r>
            <a:r>
              <a:rPr lang="es-EC" sz="2000" b="1" dirty="0" smtClean="0"/>
              <a:t>R</a:t>
            </a:r>
          </a:p>
          <a:p>
            <a:pPr indent="228600" algn="just">
              <a:lnSpc>
                <a:spcPct val="150000"/>
              </a:lnSpc>
              <a:spcBef>
                <a:spcPts val="1200"/>
              </a:spcBef>
              <a:spcAft>
                <a:spcPts val="1000"/>
              </a:spcAft>
            </a:pPr>
            <a:r>
              <a:rPr lang="es-EC" sz="1800" dirty="0" smtClean="0">
                <a:latin typeface="Arial" charset="0"/>
                <a:ea typeface="Gulim" charset="-127"/>
                <a:cs typeface="Arial" charset="0"/>
              </a:rPr>
              <a:t>Los </a:t>
            </a:r>
            <a:r>
              <a:rPr lang="es-EC" sz="1800" dirty="0">
                <a:latin typeface="Arial" charset="0"/>
                <a:ea typeface="Gulim" charset="-127"/>
                <a:cs typeface="Arial" charset="0"/>
              </a:rPr>
              <a:t>factores de reducción de resistencia </a:t>
            </a:r>
            <a:r>
              <a:rPr lang="es-EC" sz="1800" b="1" dirty="0">
                <a:latin typeface="Arial" charset="0"/>
                <a:ea typeface="Gulim" charset="-127"/>
                <a:cs typeface="Arial" charset="0"/>
              </a:rPr>
              <a:t>R </a:t>
            </a:r>
            <a:r>
              <a:rPr lang="es-EC" sz="1800" dirty="0">
                <a:latin typeface="Arial" charset="0"/>
                <a:ea typeface="Gulim" charset="-127"/>
                <a:cs typeface="Arial" charset="0"/>
              </a:rPr>
              <a:t>dependen realmente de algunas variables, tales como:</a:t>
            </a:r>
            <a:endParaRPr lang="en-US" sz="1800" dirty="0">
              <a:latin typeface="Arial" charset="0"/>
              <a:ea typeface="Gulim" charset="-127"/>
              <a:cs typeface="Times New Roman" charset="0"/>
            </a:endParaRPr>
          </a:p>
          <a:p>
            <a:pPr marL="342900" lvl="0" indent="-342900" algn="just">
              <a:lnSpc>
                <a:spcPct val="100000"/>
              </a:lnSpc>
              <a:spcBef>
                <a:spcPts val="1200"/>
              </a:spcBef>
              <a:spcAft>
                <a:spcPts val="0"/>
              </a:spcAft>
              <a:buFont typeface="Symbol" charset="2"/>
              <a:buChar char=""/>
            </a:pPr>
            <a:r>
              <a:rPr lang="es-EC" sz="1800" dirty="0">
                <a:latin typeface="Arial" charset="0"/>
                <a:ea typeface="Gulim" charset="-127"/>
                <a:cs typeface="Arial" charset="0"/>
              </a:rPr>
              <a:t>Tipo de estructura,</a:t>
            </a:r>
            <a:endParaRPr lang="en-US" sz="1800" dirty="0">
              <a:latin typeface="Arial" charset="0"/>
              <a:ea typeface="Gulim" charset="-127"/>
              <a:cs typeface="Times New Roman" charset="0"/>
            </a:endParaRPr>
          </a:p>
          <a:p>
            <a:pPr marL="342900" lvl="0" indent="-342900" algn="just">
              <a:lnSpc>
                <a:spcPct val="100000"/>
              </a:lnSpc>
              <a:spcBef>
                <a:spcPts val="1200"/>
              </a:spcBef>
              <a:spcAft>
                <a:spcPts val="0"/>
              </a:spcAft>
              <a:buFont typeface="Symbol" charset="2"/>
              <a:buChar char=""/>
            </a:pPr>
            <a:r>
              <a:rPr lang="es-EC" sz="1800" dirty="0">
                <a:latin typeface="Arial" charset="0"/>
                <a:ea typeface="Gulim" charset="-127"/>
                <a:cs typeface="Arial" charset="0"/>
              </a:rPr>
              <a:t>Tipo de suelo,</a:t>
            </a:r>
            <a:endParaRPr lang="en-US" sz="1800" dirty="0">
              <a:latin typeface="Arial" charset="0"/>
              <a:ea typeface="Gulim" charset="-127"/>
              <a:cs typeface="Times New Roman" charset="0"/>
            </a:endParaRPr>
          </a:p>
          <a:p>
            <a:pPr marL="342900" lvl="0" indent="-342900" algn="just">
              <a:lnSpc>
                <a:spcPct val="100000"/>
              </a:lnSpc>
              <a:spcBef>
                <a:spcPts val="1200"/>
              </a:spcBef>
              <a:spcAft>
                <a:spcPts val="1000"/>
              </a:spcAft>
              <a:buFont typeface="Symbol" charset="2"/>
              <a:buChar char=""/>
            </a:pPr>
            <a:r>
              <a:rPr lang="es-EC" sz="1800" dirty="0">
                <a:latin typeface="Arial" charset="0"/>
                <a:ea typeface="Gulim" charset="-127"/>
                <a:cs typeface="Arial" charset="0"/>
              </a:rPr>
              <a:t>Período de vibración </a:t>
            </a:r>
            <a:r>
              <a:rPr lang="es-EC" sz="1800" dirty="0" smtClean="0">
                <a:latin typeface="Arial" charset="0"/>
                <a:ea typeface="Gulim" charset="-127"/>
                <a:cs typeface="Arial" charset="0"/>
              </a:rPr>
              <a:t>considerado</a:t>
            </a:r>
            <a:endParaRPr lang="en-US" sz="1800" dirty="0">
              <a:latin typeface="Arial" charset="0"/>
              <a:ea typeface="Gulim" charset="-127"/>
              <a:cs typeface="Times New Roman" charset="0"/>
            </a:endParaRPr>
          </a:p>
          <a:p>
            <a:pPr algn="just"/>
            <a:r>
              <a:rPr lang="es-EC" sz="1800" dirty="0">
                <a:latin typeface="Arial" charset="0"/>
                <a:ea typeface="Gulim" charset="-127"/>
              </a:rPr>
              <a:t>Factores de ductilidad, sobre resistencia, redundancia y amortiguamiento de una estructura en condiciones límite.</a:t>
            </a:r>
            <a:r>
              <a:rPr lang="es-EC" sz="1800" dirty="0">
                <a:latin typeface="Arial" charset="0"/>
                <a:ea typeface="Gulim" charset="-127"/>
                <a:cs typeface="Times New Roman" charset="0"/>
              </a:rPr>
              <a:t> </a:t>
            </a:r>
            <a:endParaRPr lang="en-US" sz="1800" dirty="0"/>
          </a:p>
          <a:p>
            <a:pPr marL="0" lvl="3" algn="ctr">
              <a:spcBef>
                <a:spcPts val="1000"/>
              </a:spcBef>
            </a:pPr>
            <a:endParaRPr lang="en-US" sz="2000" b="1" dirty="0"/>
          </a:p>
        </p:txBody>
      </p:sp>
      <p:sp>
        <p:nvSpPr>
          <p:cNvPr id="5"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6"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1"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45</a:t>
            </a:r>
            <a:endParaRPr lang="es-ES" sz="2400" dirty="0">
              <a:ln>
                <a:solidFill>
                  <a:schemeClr val="tx1"/>
                </a:solidFill>
              </a:ln>
            </a:endParaRPr>
          </a:p>
        </p:txBody>
      </p:sp>
    </p:spTree>
    <p:extLst>
      <p:ext uri="{BB962C8B-B14F-4D97-AF65-F5344CB8AC3E}">
        <p14:creationId xmlns:p14="http://schemas.microsoft.com/office/powerpoint/2010/main" val="15362246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56954" y="0"/>
            <a:ext cx="10916513" cy="584200"/>
          </a:xfrm>
        </p:spPr>
        <p:txBody>
          <a:bodyPr/>
          <a:lstStyle/>
          <a:p>
            <a:r>
              <a:rPr lang="es-EC" i="1" dirty="0"/>
              <a:t>Coeficiente R para sistemas estructurales dúctiles</a:t>
            </a:r>
            <a:r>
              <a:rPr lang="en-US" dirty="0"/>
              <a:t> </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042140757"/>
              </p:ext>
            </p:extLst>
          </p:nvPr>
        </p:nvGraphicFramePr>
        <p:xfrm>
          <a:off x="764497" y="530806"/>
          <a:ext cx="10777928" cy="5600174"/>
        </p:xfrm>
        <a:graphic>
          <a:graphicData uri="http://schemas.openxmlformats.org/drawingml/2006/table">
            <a:tbl>
              <a:tblPr firstRow="1" firstCol="1" bandRow="1"/>
              <a:tblGrid>
                <a:gridCol w="9635003"/>
                <a:gridCol w="1142925"/>
              </a:tblGrid>
              <a:tr h="329422">
                <a:tc>
                  <a:txBody>
                    <a:bodyPr/>
                    <a:lstStyle/>
                    <a:p>
                      <a:pPr algn="just">
                        <a:lnSpc>
                          <a:spcPct val="150000"/>
                        </a:lnSpc>
                        <a:spcAft>
                          <a:spcPts val="0"/>
                        </a:spcAft>
                      </a:pPr>
                      <a:r>
                        <a:rPr lang="es-EC" sz="1400" b="1" dirty="0">
                          <a:solidFill>
                            <a:srgbClr val="000000"/>
                          </a:solidFill>
                          <a:effectLst/>
                          <a:latin typeface="Arial" charset="0"/>
                          <a:ea typeface="Gulim" charset="-127"/>
                          <a:cs typeface="Arial" charset="0"/>
                        </a:rPr>
                        <a:t>Sistemas Estructurales Dúctiles</a:t>
                      </a:r>
                      <a:endParaRPr lang="en-US" sz="1400" dirty="0">
                        <a:effectLst/>
                        <a:latin typeface="Arial" charset="0"/>
                        <a:ea typeface="Gulim" charset="-127"/>
                        <a:cs typeface="Times New Roman" charset="0"/>
                      </a:endParaRPr>
                    </a:p>
                  </a:txBody>
                  <a:tcPr marL="68118" marR="681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400" b="1" dirty="0">
                          <a:solidFill>
                            <a:srgbClr val="000000"/>
                          </a:solidFill>
                          <a:effectLst/>
                          <a:latin typeface="Arial" charset="0"/>
                          <a:ea typeface="Gulim" charset="-127"/>
                          <a:cs typeface="Arial" charset="0"/>
                        </a:rPr>
                        <a:t>R</a:t>
                      </a:r>
                      <a:endParaRPr lang="en-US" sz="1400" dirty="0">
                        <a:effectLst/>
                        <a:latin typeface="Arial" charset="0"/>
                        <a:ea typeface="Gulim" charset="-127"/>
                        <a:cs typeface="Times New Roman" charset="0"/>
                      </a:endParaRPr>
                    </a:p>
                  </a:txBody>
                  <a:tcPr marL="68118" marR="681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r>
              <a:tr h="329422">
                <a:tc gridSpan="2">
                  <a:txBody>
                    <a:bodyPr/>
                    <a:lstStyle/>
                    <a:p>
                      <a:pPr algn="just">
                        <a:lnSpc>
                          <a:spcPct val="150000"/>
                        </a:lnSpc>
                        <a:spcAft>
                          <a:spcPts val="0"/>
                        </a:spcAft>
                      </a:pPr>
                      <a:r>
                        <a:rPr lang="es-EC" sz="1400" b="1" dirty="0">
                          <a:solidFill>
                            <a:srgbClr val="000000"/>
                          </a:solidFill>
                          <a:effectLst/>
                          <a:latin typeface="Arial" charset="0"/>
                          <a:ea typeface="Gulim" charset="-127"/>
                          <a:cs typeface="Arial" charset="0"/>
                        </a:rPr>
                        <a:t>Sistemas Duales</a:t>
                      </a:r>
                      <a:endParaRPr lang="en-US" sz="1400" dirty="0">
                        <a:effectLst/>
                        <a:latin typeface="Arial" charset="0"/>
                        <a:ea typeface="Gulim" charset="-127"/>
                        <a:cs typeface="Times New Roman" charset="0"/>
                      </a:endParaRPr>
                    </a:p>
                  </a:txBody>
                  <a:tcPr marL="68118" marR="681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658844">
                <a:tc>
                  <a:txBody>
                    <a:bodyPr/>
                    <a:lstStyle/>
                    <a:p>
                      <a:pPr algn="just">
                        <a:lnSpc>
                          <a:spcPct val="150000"/>
                        </a:lnSpc>
                        <a:spcAft>
                          <a:spcPts val="0"/>
                        </a:spcAft>
                      </a:pPr>
                      <a:r>
                        <a:rPr lang="es-EC" sz="1400" dirty="0">
                          <a:solidFill>
                            <a:srgbClr val="000000"/>
                          </a:solidFill>
                          <a:effectLst/>
                          <a:latin typeface="Arial" charset="0"/>
                          <a:ea typeface="Gulim" charset="-127"/>
                          <a:cs typeface="Arial" charset="0"/>
                        </a:rPr>
                        <a:t>Pórticos especiales sismo resistentes, de hormigón armado con vigas descolgadas y con muros estructurales de hormigón armado o con diagonales rigidizadoras (sistemas duales).</a:t>
                      </a:r>
                      <a:endParaRPr lang="en-US" sz="1400" dirty="0">
                        <a:effectLst/>
                        <a:latin typeface="Arial" charset="0"/>
                        <a:ea typeface="Gulim" charset="-127"/>
                        <a:cs typeface="Times New Roman" charset="0"/>
                      </a:endParaRPr>
                    </a:p>
                  </a:txBody>
                  <a:tcPr marL="68118" marR="68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Gulim" charset="-127"/>
                          <a:cs typeface="Arial" charset="0"/>
                        </a:rPr>
                        <a:t>8</a:t>
                      </a:r>
                      <a:endParaRPr lang="en-US" sz="1400" dirty="0">
                        <a:effectLst/>
                        <a:latin typeface="Arial" charset="0"/>
                        <a:ea typeface="Gulim" charset="-127"/>
                        <a:cs typeface="Times New Roman" charset="0"/>
                      </a:endParaRPr>
                    </a:p>
                  </a:txBody>
                  <a:tcPr marL="68118" marR="68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58844">
                <a:tc>
                  <a:txBody>
                    <a:bodyPr/>
                    <a:lstStyle/>
                    <a:p>
                      <a:pPr algn="just">
                        <a:lnSpc>
                          <a:spcPct val="150000"/>
                        </a:lnSpc>
                        <a:spcAft>
                          <a:spcPts val="0"/>
                        </a:spcAft>
                      </a:pPr>
                      <a:r>
                        <a:rPr lang="es-EC" sz="1400" dirty="0">
                          <a:solidFill>
                            <a:srgbClr val="000000"/>
                          </a:solidFill>
                          <a:effectLst/>
                          <a:latin typeface="Arial" charset="0"/>
                          <a:ea typeface="Gulim" charset="-127"/>
                          <a:cs typeface="Arial" charset="0"/>
                        </a:rPr>
                        <a:t>Pórticos especiales sismo resistentes de acero laminado en caliente, sea con diagonales rigidizadoras (Excéntricas o concéntricas) o con muros estructurales de hormigón armado.</a:t>
                      </a:r>
                      <a:endParaRPr lang="en-US" sz="1400" dirty="0">
                        <a:effectLst/>
                        <a:latin typeface="Arial" charset="0"/>
                        <a:ea typeface="Gulim" charset="-127"/>
                        <a:cs typeface="Times New Roman" charset="0"/>
                      </a:endParaRPr>
                    </a:p>
                  </a:txBody>
                  <a:tcPr marL="68118" marR="68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8</a:t>
                      </a:r>
                      <a:endParaRPr lang="en-US" sz="1400">
                        <a:effectLst/>
                        <a:latin typeface="Arial" charset="0"/>
                        <a:ea typeface="Gulim" charset="-127"/>
                        <a:cs typeface="Times New Roman" charset="0"/>
                      </a:endParaRPr>
                    </a:p>
                  </a:txBody>
                  <a:tcPr marL="68118" marR="68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58844">
                <a:tc>
                  <a:txBody>
                    <a:bodyPr/>
                    <a:lstStyle/>
                    <a:p>
                      <a:pPr algn="just">
                        <a:lnSpc>
                          <a:spcPct val="150000"/>
                        </a:lnSpc>
                        <a:spcAft>
                          <a:spcPts val="0"/>
                        </a:spcAft>
                      </a:pPr>
                      <a:r>
                        <a:rPr lang="es-EC" sz="1400" dirty="0">
                          <a:solidFill>
                            <a:srgbClr val="000000"/>
                          </a:solidFill>
                          <a:effectLst/>
                          <a:latin typeface="Arial" charset="0"/>
                          <a:ea typeface="Gulim" charset="-127"/>
                          <a:cs typeface="Arial" charset="0"/>
                        </a:rPr>
                        <a:t>Pórticos con columnas de hormigón armado y vigas de acero laminado en caliente con diagonales rigidizadoras (excéntricas o concéntricas).</a:t>
                      </a:r>
                      <a:endParaRPr lang="en-US" sz="1400" dirty="0">
                        <a:effectLst/>
                        <a:latin typeface="Arial" charset="0"/>
                        <a:ea typeface="Gulim" charset="-127"/>
                        <a:cs typeface="Times New Roman" charset="0"/>
                      </a:endParaRPr>
                    </a:p>
                  </a:txBody>
                  <a:tcPr marL="68118" marR="68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8</a:t>
                      </a:r>
                      <a:endParaRPr lang="en-US" sz="1400">
                        <a:effectLst/>
                        <a:latin typeface="Arial" charset="0"/>
                        <a:ea typeface="Gulim" charset="-127"/>
                        <a:cs typeface="Times New Roman" charset="0"/>
                      </a:endParaRPr>
                    </a:p>
                  </a:txBody>
                  <a:tcPr marL="68118" marR="68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58844">
                <a:tc>
                  <a:txBody>
                    <a:bodyPr/>
                    <a:lstStyle/>
                    <a:p>
                      <a:pPr algn="just">
                        <a:lnSpc>
                          <a:spcPct val="150000"/>
                        </a:lnSpc>
                        <a:spcAft>
                          <a:spcPts val="0"/>
                        </a:spcAft>
                      </a:pPr>
                      <a:r>
                        <a:rPr lang="es-EC" sz="1400" dirty="0">
                          <a:solidFill>
                            <a:srgbClr val="000000"/>
                          </a:solidFill>
                          <a:effectLst/>
                          <a:latin typeface="Arial" charset="0"/>
                          <a:ea typeface="Gulim" charset="-127"/>
                          <a:cs typeface="Arial" charset="0"/>
                        </a:rPr>
                        <a:t>Pórticos especiales sismo resistentes, de hormigón armado con vigas banda, con muros estructurales de hormigón armado o con diagonales rigidizadoras.</a:t>
                      </a:r>
                      <a:endParaRPr lang="en-US" sz="1400" dirty="0">
                        <a:effectLst/>
                        <a:latin typeface="Arial" charset="0"/>
                        <a:ea typeface="Gulim" charset="-127"/>
                        <a:cs typeface="Times New Roman" charset="0"/>
                      </a:endParaRPr>
                    </a:p>
                  </a:txBody>
                  <a:tcPr marL="68118" marR="68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7</a:t>
                      </a:r>
                      <a:endParaRPr lang="en-US" sz="1400">
                        <a:effectLst/>
                        <a:latin typeface="Arial" charset="0"/>
                        <a:ea typeface="Gulim" charset="-127"/>
                        <a:cs typeface="Times New Roman" charset="0"/>
                      </a:endParaRPr>
                    </a:p>
                  </a:txBody>
                  <a:tcPr marL="68118" marR="68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29422">
                <a:tc gridSpan="2">
                  <a:txBody>
                    <a:bodyPr/>
                    <a:lstStyle/>
                    <a:p>
                      <a:pPr algn="just">
                        <a:lnSpc>
                          <a:spcPct val="150000"/>
                        </a:lnSpc>
                        <a:spcAft>
                          <a:spcPts val="0"/>
                        </a:spcAft>
                      </a:pPr>
                      <a:r>
                        <a:rPr lang="es-EC" sz="1400" b="1" dirty="0">
                          <a:solidFill>
                            <a:srgbClr val="000000"/>
                          </a:solidFill>
                          <a:effectLst/>
                          <a:latin typeface="Arial" charset="0"/>
                          <a:ea typeface="Gulim" charset="-127"/>
                          <a:cs typeface="Arial" charset="0"/>
                        </a:rPr>
                        <a:t>Pórticos resistentes a momentos</a:t>
                      </a:r>
                      <a:endParaRPr lang="en-US" sz="1400" dirty="0">
                        <a:effectLst/>
                        <a:latin typeface="Arial" charset="0"/>
                        <a:ea typeface="Gulim" charset="-127"/>
                        <a:cs typeface="Times New Roman" charset="0"/>
                      </a:endParaRPr>
                    </a:p>
                  </a:txBody>
                  <a:tcPr marL="68118" marR="68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329422">
                <a:tc>
                  <a:txBody>
                    <a:bodyPr/>
                    <a:lstStyle/>
                    <a:p>
                      <a:pPr algn="just">
                        <a:lnSpc>
                          <a:spcPct val="150000"/>
                        </a:lnSpc>
                        <a:spcAft>
                          <a:spcPts val="0"/>
                        </a:spcAft>
                      </a:pPr>
                      <a:r>
                        <a:rPr lang="es-EC" sz="1400" dirty="0">
                          <a:solidFill>
                            <a:srgbClr val="000000"/>
                          </a:solidFill>
                          <a:effectLst/>
                          <a:latin typeface="Arial" charset="0"/>
                          <a:ea typeface="Gulim" charset="-127"/>
                          <a:cs typeface="Arial" charset="0"/>
                        </a:rPr>
                        <a:t>Pórticos especiales sismo resistentes, de hormigón armado con vigas descolgadas.</a:t>
                      </a:r>
                      <a:endParaRPr lang="en-US" sz="1400" dirty="0">
                        <a:effectLst/>
                        <a:latin typeface="Arial" charset="0"/>
                        <a:ea typeface="Gulim" charset="-127"/>
                        <a:cs typeface="Times New Roman" charset="0"/>
                      </a:endParaRPr>
                    </a:p>
                  </a:txBody>
                  <a:tcPr marL="68118" marR="68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Gulim" charset="-127"/>
                          <a:cs typeface="Arial" charset="0"/>
                        </a:rPr>
                        <a:t>8</a:t>
                      </a:r>
                      <a:endParaRPr lang="en-US" sz="1400" dirty="0">
                        <a:effectLst/>
                        <a:latin typeface="Arial" charset="0"/>
                        <a:ea typeface="Gulim" charset="-127"/>
                        <a:cs typeface="Times New Roman" charset="0"/>
                      </a:endParaRPr>
                    </a:p>
                  </a:txBody>
                  <a:tcPr marL="68118" marR="68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29422">
                <a:tc>
                  <a:txBody>
                    <a:bodyPr/>
                    <a:lstStyle/>
                    <a:p>
                      <a:pPr algn="just">
                        <a:lnSpc>
                          <a:spcPct val="150000"/>
                        </a:lnSpc>
                        <a:spcAft>
                          <a:spcPts val="0"/>
                        </a:spcAft>
                      </a:pPr>
                      <a:r>
                        <a:rPr lang="es-EC" sz="1400" dirty="0">
                          <a:solidFill>
                            <a:srgbClr val="000000"/>
                          </a:solidFill>
                          <a:effectLst/>
                          <a:latin typeface="Arial" charset="0"/>
                          <a:ea typeface="Gulim" charset="-127"/>
                          <a:cs typeface="Arial" charset="0"/>
                        </a:rPr>
                        <a:t>Pórticos especiales sismo resistentes, de acero laminado en caliente o con elementos armados de placas.</a:t>
                      </a:r>
                      <a:endParaRPr lang="en-US" sz="1400" dirty="0">
                        <a:effectLst/>
                        <a:latin typeface="Arial" charset="0"/>
                        <a:ea typeface="Gulim" charset="-127"/>
                        <a:cs typeface="Times New Roman" charset="0"/>
                      </a:endParaRPr>
                    </a:p>
                  </a:txBody>
                  <a:tcPr marL="68118" marR="68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8</a:t>
                      </a:r>
                      <a:endParaRPr lang="en-US" sz="1400">
                        <a:effectLst/>
                        <a:latin typeface="Arial" charset="0"/>
                        <a:ea typeface="Gulim" charset="-127"/>
                        <a:cs typeface="Times New Roman" charset="0"/>
                      </a:endParaRPr>
                    </a:p>
                  </a:txBody>
                  <a:tcPr marL="68118" marR="68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29422">
                <a:tc>
                  <a:txBody>
                    <a:bodyPr/>
                    <a:lstStyle/>
                    <a:p>
                      <a:pPr algn="just">
                        <a:lnSpc>
                          <a:spcPct val="150000"/>
                        </a:lnSpc>
                        <a:spcAft>
                          <a:spcPts val="0"/>
                        </a:spcAft>
                      </a:pPr>
                      <a:r>
                        <a:rPr lang="es-EC" sz="1400" dirty="0">
                          <a:solidFill>
                            <a:srgbClr val="000000"/>
                          </a:solidFill>
                          <a:effectLst/>
                          <a:latin typeface="Arial" charset="0"/>
                          <a:ea typeface="Gulim" charset="-127"/>
                          <a:cs typeface="Arial" charset="0"/>
                        </a:rPr>
                        <a:t>Pórticos con columnas de hormigón armado y vigas de acero laminado en caliente.</a:t>
                      </a:r>
                      <a:endParaRPr lang="en-US" sz="1400" dirty="0">
                        <a:effectLst/>
                        <a:latin typeface="Arial" charset="0"/>
                        <a:ea typeface="Gulim" charset="-127"/>
                        <a:cs typeface="Times New Roman" charset="0"/>
                      </a:endParaRPr>
                    </a:p>
                  </a:txBody>
                  <a:tcPr marL="68118" marR="68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effectLst/>
                          <a:latin typeface="Arial" charset="0"/>
                          <a:ea typeface="Gulim" charset="-127"/>
                          <a:cs typeface="Arial" charset="0"/>
                        </a:rPr>
                        <a:t>8</a:t>
                      </a:r>
                      <a:endParaRPr lang="en-US" sz="1400">
                        <a:effectLst/>
                        <a:latin typeface="Arial" charset="0"/>
                        <a:ea typeface="Gulim" charset="-127"/>
                        <a:cs typeface="Times New Roman" charset="0"/>
                      </a:endParaRPr>
                    </a:p>
                  </a:txBody>
                  <a:tcPr marL="68118" marR="68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29422">
                <a:tc gridSpan="2">
                  <a:txBody>
                    <a:bodyPr/>
                    <a:lstStyle/>
                    <a:p>
                      <a:pPr algn="just">
                        <a:lnSpc>
                          <a:spcPct val="150000"/>
                        </a:lnSpc>
                        <a:spcAft>
                          <a:spcPts val="0"/>
                        </a:spcAft>
                      </a:pPr>
                      <a:r>
                        <a:rPr lang="es-EC" sz="1400" b="1" dirty="0">
                          <a:solidFill>
                            <a:srgbClr val="000000"/>
                          </a:solidFill>
                          <a:effectLst/>
                          <a:latin typeface="Arial" charset="0"/>
                          <a:ea typeface="Gulim" charset="-127"/>
                          <a:cs typeface="Arial" charset="0"/>
                        </a:rPr>
                        <a:t>Otros sistemas estructurales para edificaciones</a:t>
                      </a:r>
                      <a:endParaRPr lang="en-US" sz="1400" dirty="0">
                        <a:effectLst/>
                        <a:latin typeface="Arial" charset="0"/>
                        <a:ea typeface="Gulim" charset="-127"/>
                        <a:cs typeface="Times New Roman" charset="0"/>
                      </a:endParaRPr>
                    </a:p>
                  </a:txBody>
                  <a:tcPr marL="68118" marR="68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329422">
                <a:tc>
                  <a:txBody>
                    <a:bodyPr/>
                    <a:lstStyle/>
                    <a:p>
                      <a:pPr algn="just">
                        <a:lnSpc>
                          <a:spcPct val="150000"/>
                        </a:lnSpc>
                        <a:spcAft>
                          <a:spcPts val="0"/>
                        </a:spcAft>
                      </a:pPr>
                      <a:r>
                        <a:rPr lang="es-EC" sz="1400" dirty="0">
                          <a:solidFill>
                            <a:srgbClr val="000000"/>
                          </a:solidFill>
                          <a:effectLst/>
                          <a:latin typeface="Arial" charset="0"/>
                          <a:ea typeface="Gulim" charset="-127"/>
                          <a:cs typeface="Arial" charset="0"/>
                        </a:rPr>
                        <a:t>Sistemas de muros estructurales dúctiles de hormigón armado.</a:t>
                      </a:r>
                      <a:endParaRPr lang="en-US" sz="1400" dirty="0">
                        <a:effectLst/>
                        <a:latin typeface="Arial" charset="0"/>
                        <a:ea typeface="Gulim" charset="-127"/>
                        <a:cs typeface="Times New Roman" charset="0"/>
                      </a:endParaRPr>
                    </a:p>
                  </a:txBody>
                  <a:tcPr marL="68118" marR="68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Gulim" charset="-127"/>
                          <a:cs typeface="Arial" charset="0"/>
                        </a:rPr>
                        <a:t>5</a:t>
                      </a:r>
                      <a:endParaRPr lang="en-US" sz="1400" dirty="0">
                        <a:effectLst/>
                        <a:latin typeface="Arial" charset="0"/>
                        <a:ea typeface="Gulim" charset="-127"/>
                        <a:cs typeface="Times New Roman" charset="0"/>
                      </a:endParaRPr>
                    </a:p>
                  </a:txBody>
                  <a:tcPr marL="68118" marR="68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29422">
                <a:tc>
                  <a:txBody>
                    <a:bodyPr/>
                    <a:lstStyle/>
                    <a:p>
                      <a:pPr algn="just">
                        <a:lnSpc>
                          <a:spcPct val="150000"/>
                        </a:lnSpc>
                        <a:spcAft>
                          <a:spcPts val="0"/>
                        </a:spcAft>
                      </a:pPr>
                      <a:r>
                        <a:rPr lang="es-EC" sz="1400" dirty="0">
                          <a:solidFill>
                            <a:srgbClr val="000000"/>
                          </a:solidFill>
                          <a:effectLst/>
                          <a:latin typeface="Arial" charset="0"/>
                          <a:ea typeface="Gulim" charset="-127"/>
                          <a:cs typeface="Arial" charset="0"/>
                        </a:rPr>
                        <a:t>Pórticos especiales sismo resistentes de hormigón armado con vigas banda.</a:t>
                      </a:r>
                      <a:endParaRPr lang="en-US" sz="1400" dirty="0">
                        <a:effectLst/>
                        <a:latin typeface="Arial" charset="0"/>
                        <a:ea typeface="Gulim" charset="-127"/>
                        <a:cs typeface="Times New Roman" charset="0"/>
                      </a:endParaRPr>
                    </a:p>
                  </a:txBody>
                  <a:tcPr marL="68118" marR="68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effectLst/>
                          <a:latin typeface="Arial" charset="0"/>
                          <a:ea typeface="Gulim" charset="-127"/>
                          <a:cs typeface="Arial" charset="0"/>
                        </a:rPr>
                        <a:t>5</a:t>
                      </a:r>
                      <a:endParaRPr lang="en-US" sz="1400" dirty="0">
                        <a:effectLst/>
                        <a:latin typeface="Arial" charset="0"/>
                        <a:ea typeface="Gulim" charset="-127"/>
                        <a:cs typeface="Times New Roman" charset="0"/>
                      </a:endParaRPr>
                    </a:p>
                  </a:txBody>
                  <a:tcPr marL="68118" marR="68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4"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6"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2"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3"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4</a:t>
            </a:r>
            <a:r>
              <a:rPr lang="es-ES" sz="2400" dirty="0">
                <a:ln>
                  <a:solidFill>
                    <a:schemeClr val="tx1"/>
                  </a:solidFill>
                </a:ln>
              </a:rPr>
              <a:t>6</a:t>
            </a:r>
            <a:endParaRPr lang="es-ES" sz="2400" dirty="0">
              <a:ln>
                <a:solidFill>
                  <a:schemeClr val="tx1"/>
                </a:solidFill>
              </a:ln>
            </a:endParaRPr>
          </a:p>
        </p:txBody>
      </p:sp>
    </p:spTree>
    <p:extLst>
      <p:ext uri="{BB962C8B-B14F-4D97-AF65-F5344CB8AC3E}">
        <p14:creationId xmlns:p14="http://schemas.microsoft.com/office/powerpoint/2010/main" val="4854942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214" y="70457"/>
            <a:ext cx="11082867" cy="584200"/>
          </a:xfrm>
        </p:spPr>
        <p:txBody>
          <a:bodyPr/>
          <a:lstStyle/>
          <a:p>
            <a:r>
              <a:rPr lang="es-EC" sz="2800" i="1" dirty="0"/>
              <a:t>Coeficiente R para sistemas estructurales de ductilidad limitada</a:t>
            </a:r>
            <a:r>
              <a:rPr lang="en-US" sz="2800" dirty="0"/>
              <a:t>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06231457"/>
              </p:ext>
            </p:extLst>
          </p:nvPr>
        </p:nvGraphicFramePr>
        <p:xfrm>
          <a:off x="599607" y="749513"/>
          <a:ext cx="11182662" cy="5518504"/>
        </p:xfrm>
        <a:graphic>
          <a:graphicData uri="http://schemas.openxmlformats.org/drawingml/2006/table">
            <a:tbl>
              <a:tblPr firstRow="1" firstCol="1" bandRow="1"/>
              <a:tblGrid>
                <a:gridCol w="9713626"/>
                <a:gridCol w="1469036"/>
              </a:tblGrid>
              <a:tr h="357758">
                <a:tc>
                  <a:txBody>
                    <a:bodyPr/>
                    <a:lstStyle/>
                    <a:p>
                      <a:pPr>
                        <a:lnSpc>
                          <a:spcPct val="150000"/>
                        </a:lnSpc>
                        <a:spcAft>
                          <a:spcPts val="0"/>
                        </a:spcAft>
                      </a:pPr>
                      <a:r>
                        <a:rPr lang="es-EC" sz="1800" b="1" dirty="0">
                          <a:solidFill>
                            <a:srgbClr val="000000"/>
                          </a:solidFill>
                          <a:effectLst/>
                          <a:latin typeface="Arial" charset="0"/>
                          <a:ea typeface="Gulim" charset="-127"/>
                          <a:cs typeface="Arial" charset="0"/>
                        </a:rPr>
                        <a:t>Sistemas Estructurales de Ductilidad Limitada</a:t>
                      </a:r>
                      <a:endParaRPr lang="en-US" sz="18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800" b="1">
                          <a:solidFill>
                            <a:srgbClr val="000000"/>
                          </a:solidFill>
                          <a:effectLst/>
                          <a:latin typeface="Arial" charset="0"/>
                          <a:ea typeface="Gulim" charset="-127"/>
                          <a:cs typeface="Arial" charset="0"/>
                        </a:rPr>
                        <a:t>R</a:t>
                      </a:r>
                      <a:endParaRPr lang="en-US" sz="18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r>
              <a:tr h="357758">
                <a:tc gridSpan="2">
                  <a:txBody>
                    <a:bodyPr/>
                    <a:lstStyle/>
                    <a:p>
                      <a:pPr>
                        <a:lnSpc>
                          <a:spcPct val="150000"/>
                        </a:lnSpc>
                        <a:spcAft>
                          <a:spcPts val="0"/>
                        </a:spcAft>
                      </a:pPr>
                      <a:r>
                        <a:rPr lang="es-EC" sz="1800" b="1" dirty="0">
                          <a:solidFill>
                            <a:srgbClr val="000000"/>
                          </a:solidFill>
                          <a:effectLst/>
                          <a:latin typeface="Arial" charset="0"/>
                          <a:ea typeface="Gulim" charset="-127"/>
                          <a:cs typeface="Arial" charset="0"/>
                        </a:rPr>
                        <a:t>Pórticos resistentes a momento</a:t>
                      </a:r>
                      <a:endParaRPr lang="en-US" sz="18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993773">
                <a:tc>
                  <a:txBody>
                    <a:bodyPr/>
                    <a:lstStyle/>
                    <a:p>
                      <a:pPr algn="just">
                        <a:lnSpc>
                          <a:spcPct val="150000"/>
                        </a:lnSpc>
                        <a:spcAft>
                          <a:spcPts val="0"/>
                        </a:spcAft>
                      </a:pPr>
                      <a:r>
                        <a:rPr lang="es-EC" sz="1800" dirty="0">
                          <a:solidFill>
                            <a:srgbClr val="000000"/>
                          </a:solidFill>
                          <a:effectLst/>
                          <a:latin typeface="Arial" charset="0"/>
                          <a:ea typeface="Gulim" charset="-127"/>
                          <a:cs typeface="Arial" charset="0"/>
                        </a:rPr>
                        <a:t>Hormigón Armado con secciones de dimensión menor a la especificada en la NEC-15 Capitulo "Hormigón Armado" limitados a viviendas de hasta 2 piso con luces de hasta 5 metros.</a:t>
                      </a:r>
                      <a:endParaRPr lang="en-US" sz="18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800">
                          <a:solidFill>
                            <a:srgbClr val="000000"/>
                          </a:solidFill>
                          <a:effectLst/>
                          <a:latin typeface="Arial" charset="0"/>
                          <a:ea typeface="Gulim" charset="-127"/>
                          <a:cs typeface="Arial" charset="0"/>
                        </a:rPr>
                        <a:t>3</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906817">
                <a:tc>
                  <a:txBody>
                    <a:bodyPr/>
                    <a:lstStyle/>
                    <a:p>
                      <a:pPr algn="just">
                        <a:lnSpc>
                          <a:spcPct val="150000"/>
                        </a:lnSpc>
                        <a:spcAft>
                          <a:spcPts val="0"/>
                        </a:spcAft>
                      </a:pPr>
                      <a:r>
                        <a:rPr lang="es-EC" sz="1800" dirty="0">
                          <a:solidFill>
                            <a:srgbClr val="000000"/>
                          </a:solidFill>
                          <a:effectLst/>
                          <a:latin typeface="Arial" charset="0"/>
                          <a:ea typeface="Gulim" charset="-127"/>
                          <a:cs typeface="Arial" charset="0"/>
                        </a:rPr>
                        <a:t>Hormigón Armado con secciones de dimensión menor a la especificada en la NEC-15 Capitulo "Hormigón Armado" con armadura electro soldada de alta resistencia.</a:t>
                      </a:r>
                      <a:endParaRPr lang="en-US" sz="18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800">
                          <a:solidFill>
                            <a:srgbClr val="000000"/>
                          </a:solidFill>
                          <a:effectLst/>
                          <a:latin typeface="Arial" charset="0"/>
                          <a:ea typeface="Gulim" charset="-127"/>
                          <a:cs typeface="Arial" charset="0"/>
                        </a:rPr>
                        <a:t>2.5</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96887">
                <a:tc>
                  <a:txBody>
                    <a:bodyPr/>
                    <a:lstStyle/>
                    <a:p>
                      <a:pPr algn="just">
                        <a:lnSpc>
                          <a:spcPct val="150000"/>
                        </a:lnSpc>
                        <a:spcAft>
                          <a:spcPts val="0"/>
                        </a:spcAft>
                      </a:pPr>
                      <a:r>
                        <a:rPr lang="es-EC" sz="1800" dirty="0">
                          <a:solidFill>
                            <a:srgbClr val="000000"/>
                          </a:solidFill>
                          <a:effectLst/>
                          <a:latin typeface="Arial" charset="0"/>
                          <a:ea typeface="Gulim" charset="-127"/>
                          <a:cs typeface="Arial" charset="0"/>
                        </a:rPr>
                        <a:t>Estructuras de acero conformado en frío ,aluminio, madera, limitados a 2 pisos.</a:t>
                      </a:r>
                      <a:endParaRPr lang="en-US" sz="18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800">
                          <a:solidFill>
                            <a:srgbClr val="000000"/>
                          </a:solidFill>
                          <a:effectLst/>
                          <a:latin typeface="Arial" charset="0"/>
                          <a:ea typeface="Gulim" charset="-127"/>
                          <a:cs typeface="Arial" charset="0"/>
                        </a:rPr>
                        <a:t>2.5</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7758">
                <a:tc gridSpan="2">
                  <a:txBody>
                    <a:bodyPr/>
                    <a:lstStyle/>
                    <a:p>
                      <a:pPr algn="just">
                        <a:lnSpc>
                          <a:spcPct val="150000"/>
                        </a:lnSpc>
                        <a:spcAft>
                          <a:spcPts val="0"/>
                        </a:spcAft>
                      </a:pPr>
                      <a:r>
                        <a:rPr lang="es-EC" sz="1800" b="1" dirty="0">
                          <a:solidFill>
                            <a:srgbClr val="000000"/>
                          </a:solidFill>
                          <a:effectLst/>
                          <a:latin typeface="Arial" charset="0"/>
                          <a:ea typeface="Gulim" charset="-127"/>
                          <a:cs typeface="Arial" charset="0"/>
                        </a:rPr>
                        <a:t>Pórticos estructurales portantes</a:t>
                      </a:r>
                      <a:endParaRPr lang="en-US" sz="18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357758">
                <a:tc>
                  <a:txBody>
                    <a:bodyPr/>
                    <a:lstStyle/>
                    <a:p>
                      <a:pPr algn="just">
                        <a:lnSpc>
                          <a:spcPct val="150000"/>
                        </a:lnSpc>
                        <a:spcAft>
                          <a:spcPts val="0"/>
                        </a:spcAft>
                      </a:pPr>
                      <a:r>
                        <a:rPr lang="es-EC" sz="1800" dirty="0">
                          <a:solidFill>
                            <a:srgbClr val="000000"/>
                          </a:solidFill>
                          <a:effectLst/>
                          <a:latin typeface="Arial" charset="0"/>
                          <a:ea typeface="Gulim" charset="-127"/>
                          <a:cs typeface="Arial" charset="0"/>
                        </a:rPr>
                        <a:t>Mampostería no reforzada, limitada a un piso.</a:t>
                      </a:r>
                      <a:endParaRPr lang="en-US" sz="18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800">
                          <a:solidFill>
                            <a:srgbClr val="000000"/>
                          </a:solidFill>
                          <a:effectLst/>
                          <a:latin typeface="Arial" charset="0"/>
                          <a:ea typeface="Gulim" charset="-127"/>
                          <a:cs typeface="Arial" charset="0"/>
                        </a:rPr>
                        <a:t>1</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7758">
                <a:tc>
                  <a:txBody>
                    <a:bodyPr/>
                    <a:lstStyle/>
                    <a:p>
                      <a:pPr algn="just">
                        <a:lnSpc>
                          <a:spcPct val="150000"/>
                        </a:lnSpc>
                        <a:spcAft>
                          <a:spcPts val="0"/>
                        </a:spcAft>
                      </a:pPr>
                      <a:r>
                        <a:rPr lang="es-EC" sz="1800" dirty="0">
                          <a:solidFill>
                            <a:srgbClr val="000000"/>
                          </a:solidFill>
                          <a:effectLst/>
                          <a:latin typeface="Arial" charset="0"/>
                          <a:ea typeface="Gulim" charset="-127"/>
                          <a:cs typeface="Arial" charset="0"/>
                        </a:rPr>
                        <a:t>Mampostería reforzada, limitada a 2 pisos.</a:t>
                      </a:r>
                      <a:endParaRPr lang="en-US" sz="18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800">
                          <a:solidFill>
                            <a:srgbClr val="000000"/>
                          </a:solidFill>
                          <a:effectLst/>
                          <a:latin typeface="Arial" charset="0"/>
                          <a:ea typeface="Gulim" charset="-127"/>
                          <a:cs typeface="Arial" charset="0"/>
                        </a:rPr>
                        <a:t>3</a:t>
                      </a:r>
                      <a:endParaRPr lang="en-US" sz="18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7758">
                <a:tc>
                  <a:txBody>
                    <a:bodyPr/>
                    <a:lstStyle/>
                    <a:p>
                      <a:pPr algn="just">
                        <a:lnSpc>
                          <a:spcPct val="150000"/>
                        </a:lnSpc>
                        <a:spcAft>
                          <a:spcPts val="0"/>
                        </a:spcAft>
                      </a:pPr>
                      <a:r>
                        <a:rPr lang="es-EC" sz="1800" dirty="0">
                          <a:solidFill>
                            <a:srgbClr val="000000"/>
                          </a:solidFill>
                          <a:effectLst/>
                          <a:latin typeface="Arial" charset="0"/>
                          <a:ea typeface="Gulim" charset="-127"/>
                          <a:cs typeface="Arial" charset="0"/>
                        </a:rPr>
                        <a:t>Mampostería confinada, limitada a 2 pisos.</a:t>
                      </a:r>
                      <a:endParaRPr lang="en-US" sz="1800" dirty="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800" dirty="0">
                          <a:solidFill>
                            <a:srgbClr val="000000"/>
                          </a:solidFill>
                          <a:effectLst/>
                          <a:latin typeface="Arial" charset="0"/>
                          <a:ea typeface="Gulim" charset="-127"/>
                          <a:cs typeface="Arial" charset="0"/>
                        </a:rPr>
                        <a:t>3</a:t>
                      </a:r>
                      <a:endParaRPr lang="en-US" sz="18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7758">
                <a:tc>
                  <a:txBody>
                    <a:bodyPr/>
                    <a:lstStyle/>
                    <a:p>
                      <a:pPr algn="just">
                        <a:lnSpc>
                          <a:spcPct val="150000"/>
                        </a:lnSpc>
                        <a:spcAft>
                          <a:spcPts val="0"/>
                        </a:spcAft>
                      </a:pPr>
                      <a:r>
                        <a:rPr lang="es-EC" sz="1800">
                          <a:solidFill>
                            <a:srgbClr val="000000"/>
                          </a:solidFill>
                          <a:effectLst/>
                          <a:latin typeface="Arial" charset="0"/>
                          <a:ea typeface="Gulim" charset="-127"/>
                          <a:cs typeface="Arial" charset="0"/>
                        </a:rPr>
                        <a:t>Muros de hormigón armado, limitados a 4 pisos</a:t>
                      </a:r>
                      <a:endParaRPr lang="en-US" sz="1800">
                        <a:effectLst/>
                        <a:latin typeface="Arial" charset="0"/>
                        <a:ea typeface="Gulim" charset="-127"/>
                        <a:cs typeface="Times New Roman"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800" dirty="0">
                          <a:solidFill>
                            <a:srgbClr val="000000"/>
                          </a:solidFill>
                          <a:effectLst/>
                          <a:latin typeface="Arial" charset="0"/>
                          <a:ea typeface="Gulim" charset="-127"/>
                          <a:cs typeface="Arial" charset="0"/>
                        </a:rPr>
                        <a:t>3</a:t>
                      </a:r>
                      <a:endParaRPr lang="en-US" sz="18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4"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6"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1"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47</a:t>
            </a:r>
            <a:endParaRPr lang="es-ES" sz="2400" dirty="0">
              <a:ln>
                <a:solidFill>
                  <a:schemeClr val="tx1"/>
                </a:solidFill>
              </a:ln>
            </a:endParaRPr>
          </a:p>
        </p:txBody>
      </p:sp>
    </p:spTree>
    <p:extLst>
      <p:ext uri="{BB962C8B-B14F-4D97-AF65-F5344CB8AC3E}">
        <p14:creationId xmlns:p14="http://schemas.microsoft.com/office/powerpoint/2010/main" val="5428648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294438"/>
            <a:ext cx="10515600" cy="1325563"/>
          </a:xfrm>
        </p:spPr>
        <p:txBody>
          <a:bodyPr>
            <a:normAutofit/>
          </a:bodyPr>
          <a:lstStyle/>
          <a:p>
            <a:pPr lvl="2"/>
            <a:r>
              <a:rPr lang="es-EC" sz="3200" b="1" dirty="0"/>
              <a:t>Distribución vertical de fuerzas sísmicas laterales </a:t>
            </a:r>
            <a:endParaRPr lang="en-US" sz="3200" b="1" dirty="0"/>
          </a:p>
        </p:txBody>
      </p:sp>
      <p:sp>
        <p:nvSpPr>
          <p:cNvPr id="5" name="Content Placeholder 4"/>
          <p:cNvSpPr>
            <a:spLocks noGrp="1"/>
          </p:cNvSpPr>
          <p:nvPr>
            <p:ph sz="half" idx="1"/>
          </p:nvPr>
        </p:nvSpPr>
        <p:spPr>
          <a:xfrm>
            <a:off x="6268387" y="1031125"/>
            <a:ext cx="5535118" cy="1364106"/>
          </a:xfrm>
        </p:spPr>
        <p:txBody>
          <a:bodyPr>
            <a:noAutofit/>
          </a:bodyPr>
          <a:lstStyle/>
          <a:p>
            <a:pPr algn="just"/>
            <a:r>
              <a:rPr lang="es-EC" sz="2000" dirty="0"/>
              <a:t>La distribución de fuerzas verticales se asemeja a una distribución lineal (triangular), similar al modo fundamental de vibración, pero dependiente del período fundamental de vibración </a:t>
            </a:r>
            <a:r>
              <a:rPr lang="es-EC" sz="2000" b="1" dirty="0"/>
              <a:t>Ta.</a:t>
            </a:r>
            <a:r>
              <a:rPr lang="es-EC" sz="2000" dirty="0"/>
              <a:t> </a:t>
            </a:r>
            <a:endParaRPr lang="es-EC" sz="2000" dirty="0" smtClean="0"/>
          </a:p>
          <a:p>
            <a:pPr algn="just"/>
            <a:endParaRPr lang="en-US" sz="2000" dirty="0"/>
          </a:p>
        </p:txBody>
      </p:sp>
      <mc:AlternateContent xmlns:mc="http://schemas.openxmlformats.org/markup-compatibility/2006" xmlns:a14="http://schemas.microsoft.com/office/drawing/2010/main">
        <mc:Choice Requires="a14">
          <p:sp>
            <p:nvSpPr>
              <p:cNvPr id="6" name="Content Placeholder 5"/>
              <p:cNvSpPr>
                <a:spLocks noGrp="1"/>
              </p:cNvSpPr>
              <p:nvPr>
                <p:ph sz="half" idx="2"/>
              </p:nvPr>
            </p:nvSpPr>
            <p:spPr>
              <a:xfrm>
                <a:off x="8037575" y="2647891"/>
                <a:ext cx="3765929" cy="3207895"/>
              </a:xfrm>
            </p:spPr>
            <p:txBody>
              <a:bodyPr numCol="1">
                <a:normAutofit fontScale="62500" lnSpcReduction="20000"/>
              </a:bodyPr>
              <a:lstStyle/>
              <a:p>
                <a:r>
                  <a:rPr lang="es-EC" dirty="0" smtClean="0"/>
                  <a:t>Las </a:t>
                </a:r>
                <a:r>
                  <a:rPr lang="es-EC" dirty="0"/>
                  <a:t>fuerzas laterales totales de cálculo deben ser distribuidas en la altura de la estructura, utilizando las siguientes expresiones: </a:t>
                </a:r>
                <a:endParaRPr lang="es-EC" dirty="0" smtClean="0"/>
              </a:p>
              <a:p>
                <a:pPr marL="0" indent="0">
                  <a:buNone/>
                </a:pPr>
                <a:endParaRPr lang="es-EC" dirty="0" smtClean="0"/>
              </a:p>
              <a:p>
                <a:pPr marL="0" indent="0">
                  <a:buNone/>
                </a:pPr>
                <a14:m>
                  <m:oMathPara xmlns:m="http://schemas.openxmlformats.org/officeDocument/2006/math">
                    <m:oMathParaPr>
                      <m:jc m:val="centerGroup"/>
                    </m:oMathParaPr>
                    <m:oMath xmlns:m="http://schemas.openxmlformats.org/officeDocument/2006/math">
                      <m:r>
                        <a:rPr lang="es-EC" sz="2600" b="1" i="1">
                          <a:latin typeface="Cambria Math" charset="0"/>
                        </a:rPr>
                        <m:t>𝑽</m:t>
                      </m:r>
                      <m:r>
                        <a:rPr lang="es-EC" sz="2600" b="1" i="1">
                          <a:latin typeface="Cambria Math" charset="0"/>
                        </a:rPr>
                        <m:t>=</m:t>
                      </m:r>
                      <m:nary>
                        <m:naryPr>
                          <m:chr m:val="∑"/>
                          <m:limLoc m:val="subSup"/>
                          <m:ctrlPr>
                            <a:rPr lang="en-US" sz="2600" b="1" i="1">
                              <a:latin typeface="Cambria Math" charset="0"/>
                            </a:rPr>
                          </m:ctrlPr>
                        </m:naryPr>
                        <m:sub>
                          <m:r>
                            <a:rPr lang="es-EC" sz="2600" b="1" i="1">
                              <a:latin typeface="Cambria Math" charset="0"/>
                            </a:rPr>
                            <m:t>𝒊</m:t>
                          </m:r>
                          <m:r>
                            <a:rPr lang="es-EC" sz="2600" b="1" i="1">
                              <a:latin typeface="Cambria Math" charset="0"/>
                            </a:rPr>
                            <m:t>=</m:t>
                          </m:r>
                          <m:r>
                            <a:rPr lang="es-EC" sz="2600" b="1" i="1">
                              <a:latin typeface="Cambria Math" charset="0"/>
                            </a:rPr>
                            <m:t>𝟏</m:t>
                          </m:r>
                        </m:sub>
                        <m:sup>
                          <m:r>
                            <a:rPr lang="es-EC" sz="2600" b="1" i="1">
                              <a:latin typeface="Cambria Math" charset="0"/>
                            </a:rPr>
                            <m:t>𝒏</m:t>
                          </m:r>
                        </m:sup>
                        <m:e>
                          <m:sSub>
                            <m:sSubPr>
                              <m:ctrlPr>
                                <a:rPr lang="en-US" sz="2600" b="1" i="1">
                                  <a:latin typeface="Cambria Math" charset="0"/>
                                </a:rPr>
                              </m:ctrlPr>
                            </m:sSubPr>
                            <m:e>
                              <m:r>
                                <a:rPr lang="es-EC" sz="2600" b="1" i="1">
                                  <a:latin typeface="Cambria Math" charset="0"/>
                                </a:rPr>
                                <m:t>𝑭</m:t>
                              </m:r>
                            </m:e>
                            <m:sub>
                              <m:r>
                                <a:rPr lang="es-EC" sz="2600" b="1" i="1">
                                  <a:latin typeface="Cambria Math" charset="0"/>
                                </a:rPr>
                                <m:t>𝒊</m:t>
                              </m:r>
                            </m:sub>
                          </m:sSub>
                        </m:e>
                      </m:nary>
                    </m:oMath>
                  </m:oMathPara>
                </a14:m>
                <a:endParaRPr lang="en-US" dirty="0" smtClean="0"/>
              </a:p>
              <a:p>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sz="2600" b="1" i="1">
                              <a:latin typeface="Cambria Math" charset="0"/>
                            </a:rPr>
                          </m:ctrlPr>
                        </m:sSubPr>
                        <m:e>
                          <m:r>
                            <a:rPr lang="es-EC" sz="2600" b="1" i="1">
                              <a:latin typeface="Cambria Math" charset="0"/>
                            </a:rPr>
                            <m:t>𝑽</m:t>
                          </m:r>
                        </m:e>
                        <m:sub>
                          <m:r>
                            <a:rPr lang="es-EC" sz="2600" b="1" i="1">
                              <a:latin typeface="Cambria Math" charset="0"/>
                            </a:rPr>
                            <m:t>𝒙</m:t>
                          </m:r>
                        </m:sub>
                      </m:sSub>
                      <m:r>
                        <a:rPr lang="es-EC" sz="2600" b="1" i="1">
                          <a:latin typeface="Cambria Math" charset="0"/>
                        </a:rPr>
                        <m:t>=</m:t>
                      </m:r>
                      <m:nary>
                        <m:naryPr>
                          <m:chr m:val="∑"/>
                          <m:limLoc m:val="subSup"/>
                          <m:ctrlPr>
                            <a:rPr lang="en-US" sz="2600" b="1" i="1">
                              <a:latin typeface="Cambria Math" charset="0"/>
                            </a:rPr>
                          </m:ctrlPr>
                        </m:naryPr>
                        <m:sub>
                          <m:r>
                            <a:rPr lang="es-EC" sz="2600" b="1" i="1">
                              <a:latin typeface="Cambria Math" charset="0"/>
                            </a:rPr>
                            <m:t>𝒊</m:t>
                          </m:r>
                          <m:r>
                            <a:rPr lang="es-EC" sz="2600" b="1" i="1">
                              <a:latin typeface="Cambria Math" charset="0"/>
                            </a:rPr>
                            <m:t>=</m:t>
                          </m:r>
                          <m:r>
                            <a:rPr lang="es-EC" sz="2600" b="1" i="1">
                              <a:latin typeface="Cambria Math" charset="0"/>
                            </a:rPr>
                            <m:t>𝒙</m:t>
                          </m:r>
                        </m:sub>
                        <m:sup>
                          <m:r>
                            <a:rPr lang="es-EC" sz="2600" b="1" i="1">
                              <a:latin typeface="Cambria Math" charset="0"/>
                            </a:rPr>
                            <m:t>𝒏</m:t>
                          </m:r>
                        </m:sup>
                        <m:e>
                          <m:sSub>
                            <m:sSubPr>
                              <m:ctrlPr>
                                <a:rPr lang="en-US" sz="2600" b="1" i="1">
                                  <a:latin typeface="Cambria Math" charset="0"/>
                                </a:rPr>
                              </m:ctrlPr>
                            </m:sSubPr>
                            <m:e>
                              <m:r>
                                <a:rPr lang="es-EC" sz="2600" b="1" i="1">
                                  <a:latin typeface="Cambria Math" charset="0"/>
                                </a:rPr>
                                <m:t>𝑭</m:t>
                              </m:r>
                            </m:e>
                            <m:sub>
                              <m:r>
                                <a:rPr lang="es-EC" sz="2600" b="1" i="1">
                                  <a:latin typeface="Cambria Math" charset="0"/>
                                </a:rPr>
                                <m:t>𝒊</m:t>
                              </m:r>
                            </m:sub>
                          </m:sSub>
                        </m:e>
                      </m:nary>
                    </m:oMath>
                  </m:oMathPara>
                </a14:m>
                <a:endParaRPr lang="en-US" dirty="0" smtClean="0"/>
              </a:p>
              <a:p>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sz="2600" b="1" i="1">
                              <a:latin typeface="Cambria Math" charset="0"/>
                            </a:rPr>
                          </m:ctrlPr>
                        </m:sSubPr>
                        <m:e>
                          <m:r>
                            <a:rPr lang="es-EC" sz="2600" b="1" i="1">
                              <a:latin typeface="Cambria Math" charset="0"/>
                            </a:rPr>
                            <m:t>𝑭</m:t>
                          </m:r>
                        </m:e>
                        <m:sub>
                          <m:r>
                            <a:rPr lang="es-EC" sz="2600" b="1" i="1">
                              <a:latin typeface="Cambria Math" charset="0"/>
                            </a:rPr>
                            <m:t>𝒙</m:t>
                          </m:r>
                        </m:sub>
                      </m:sSub>
                      <m:r>
                        <a:rPr lang="es-EC" sz="2600" b="1" i="1">
                          <a:latin typeface="Cambria Math" charset="0"/>
                        </a:rPr>
                        <m:t>=</m:t>
                      </m:r>
                      <m:f>
                        <m:fPr>
                          <m:ctrlPr>
                            <a:rPr lang="en-US" sz="2600" b="1" i="1">
                              <a:latin typeface="Cambria Math" charset="0"/>
                            </a:rPr>
                          </m:ctrlPr>
                        </m:fPr>
                        <m:num>
                          <m:sSub>
                            <m:sSubPr>
                              <m:ctrlPr>
                                <a:rPr lang="en-US" sz="2600" b="1" i="1">
                                  <a:latin typeface="Cambria Math" charset="0"/>
                                </a:rPr>
                              </m:ctrlPr>
                            </m:sSubPr>
                            <m:e>
                              <m:r>
                                <a:rPr lang="es-EC" sz="2600" b="1" i="1">
                                  <a:latin typeface="Cambria Math" charset="0"/>
                                </a:rPr>
                                <m:t>𝒘</m:t>
                              </m:r>
                            </m:e>
                            <m:sub>
                              <m:r>
                                <a:rPr lang="es-EC" sz="2600" b="1" i="1">
                                  <a:latin typeface="Cambria Math" charset="0"/>
                                </a:rPr>
                                <m:t>𝒙</m:t>
                              </m:r>
                            </m:sub>
                          </m:sSub>
                          <m:sSubSup>
                            <m:sSubSupPr>
                              <m:ctrlPr>
                                <a:rPr lang="en-US" sz="2600" b="1" i="1">
                                  <a:latin typeface="Cambria Math" charset="0"/>
                                </a:rPr>
                              </m:ctrlPr>
                            </m:sSubSupPr>
                            <m:e>
                              <m:r>
                                <a:rPr lang="es-EC" sz="2600" b="1" i="1">
                                  <a:latin typeface="Cambria Math" charset="0"/>
                                </a:rPr>
                                <m:t>𝒉</m:t>
                              </m:r>
                            </m:e>
                            <m:sub>
                              <m:r>
                                <a:rPr lang="es-EC" sz="2600" b="1" i="1">
                                  <a:latin typeface="Cambria Math" charset="0"/>
                                </a:rPr>
                                <m:t>𝒙</m:t>
                              </m:r>
                            </m:sub>
                            <m:sup>
                              <m:r>
                                <a:rPr lang="es-EC" sz="2600" b="1" i="1">
                                  <a:latin typeface="Cambria Math" charset="0"/>
                                </a:rPr>
                                <m:t>𝒌</m:t>
                              </m:r>
                            </m:sup>
                          </m:sSubSup>
                        </m:num>
                        <m:den>
                          <m:nary>
                            <m:naryPr>
                              <m:chr m:val="∑"/>
                              <m:limLoc m:val="subSup"/>
                              <m:ctrlPr>
                                <a:rPr lang="en-US" sz="2600" b="1" i="1">
                                  <a:latin typeface="Cambria Math" charset="0"/>
                                </a:rPr>
                              </m:ctrlPr>
                            </m:naryPr>
                            <m:sub>
                              <m:r>
                                <a:rPr lang="es-EC" sz="2600" b="1" i="1">
                                  <a:latin typeface="Cambria Math" charset="0"/>
                                </a:rPr>
                                <m:t>𝒊</m:t>
                              </m:r>
                              <m:r>
                                <a:rPr lang="es-EC" sz="2600" b="1" i="1">
                                  <a:latin typeface="Cambria Math" charset="0"/>
                                </a:rPr>
                                <m:t>=</m:t>
                              </m:r>
                              <m:r>
                                <a:rPr lang="es-EC" sz="2600" b="1" i="1">
                                  <a:latin typeface="Cambria Math" charset="0"/>
                                </a:rPr>
                                <m:t>𝟏</m:t>
                              </m:r>
                            </m:sub>
                            <m:sup>
                              <m:r>
                                <a:rPr lang="es-EC" sz="2600" b="1" i="1">
                                  <a:latin typeface="Cambria Math" charset="0"/>
                                </a:rPr>
                                <m:t>𝒏</m:t>
                              </m:r>
                            </m:sup>
                            <m:e>
                              <m:sSub>
                                <m:sSubPr>
                                  <m:ctrlPr>
                                    <a:rPr lang="en-US" sz="2600" b="1" i="1">
                                      <a:latin typeface="Cambria Math" charset="0"/>
                                    </a:rPr>
                                  </m:ctrlPr>
                                </m:sSubPr>
                                <m:e>
                                  <m:r>
                                    <a:rPr lang="es-EC" sz="2600" b="1" i="1">
                                      <a:latin typeface="Cambria Math" charset="0"/>
                                    </a:rPr>
                                    <m:t>𝒘</m:t>
                                  </m:r>
                                </m:e>
                                <m:sub>
                                  <m:r>
                                    <a:rPr lang="es-EC" sz="2600" b="1" i="1">
                                      <a:latin typeface="Cambria Math" charset="0"/>
                                    </a:rPr>
                                    <m:t>𝒊</m:t>
                                  </m:r>
                                </m:sub>
                              </m:sSub>
                              <m:sSubSup>
                                <m:sSubSupPr>
                                  <m:ctrlPr>
                                    <a:rPr lang="en-US" sz="2600" b="1" i="1">
                                      <a:latin typeface="Cambria Math" charset="0"/>
                                    </a:rPr>
                                  </m:ctrlPr>
                                </m:sSubSupPr>
                                <m:e>
                                  <m:r>
                                    <a:rPr lang="es-EC" sz="2600" b="1" i="1">
                                      <a:latin typeface="Cambria Math" charset="0"/>
                                    </a:rPr>
                                    <m:t>𝒉</m:t>
                                  </m:r>
                                </m:e>
                                <m:sub>
                                  <m:r>
                                    <a:rPr lang="es-EC" sz="2600" b="1" i="1">
                                      <a:latin typeface="Cambria Math" charset="0"/>
                                    </a:rPr>
                                    <m:t>𝒊</m:t>
                                  </m:r>
                                </m:sub>
                                <m:sup>
                                  <m:r>
                                    <a:rPr lang="es-EC" sz="2600" b="1" i="1">
                                      <a:latin typeface="Cambria Math" charset="0"/>
                                    </a:rPr>
                                    <m:t>𝒌</m:t>
                                  </m:r>
                                </m:sup>
                              </m:sSubSup>
                            </m:e>
                          </m:nary>
                        </m:den>
                      </m:f>
                      <m:r>
                        <a:rPr lang="es-EC" sz="2600" b="1" i="1">
                          <a:latin typeface="Cambria Math" charset="0"/>
                        </a:rPr>
                        <m:t>𝑽</m:t>
                      </m:r>
                    </m:oMath>
                  </m:oMathPara>
                </a14:m>
                <a:endParaRPr lang="en-US" sz="2600" dirty="0"/>
              </a:p>
              <a:p>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sz="half" idx="2"/>
              </p:nvPr>
            </p:nvSpPr>
            <p:spPr>
              <a:xfrm>
                <a:off x="8037575" y="2647891"/>
                <a:ext cx="3765929" cy="3207895"/>
              </a:xfrm>
              <a:blipFill rotWithShape="0">
                <a:blip r:embed="rId2"/>
                <a:stretch>
                  <a:fillRect l="-971" t="-3036" r="-324" b="-178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1917678249"/>
                  </p:ext>
                </p:extLst>
              </p:nvPr>
            </p:nvGraphicFramePr>
            <p:xfrm>
              <a:off x="599607" y="683336"/>
              <a:ext cx="5420193" cy="5516880"/>
            </p:xfrm>
            <a:graphic>
              <a:graphicData uri="http://schemas.openxmlformats.org/drawingml/2006/table">
                <a:tbl>
                  <a:tblPr firstRow="1" firstCol="1" bandRow="1"/>
                  <a:tblGrid>
                    <a:gridCol w="620909"/>
                    <a:gridCol w="4799284"/>
                  </a:tblGrid>
                  <a:tr h="564580">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r>
                                  <a:rPr lang="es-EC" sz="1300" b="1" i="1">
                                    <a:solidFill>
                                      <a:srgbClr val="000000"/>
                                    </a:solidFill>
                                    <a:effectLst/>
                                    <a:latin typeface="Cambria Math" charset="0"/>
                                    <a:ea typeface="Gulim" charset="-127"/>
                                    <a:cs typeface="Arial" charset="0"/>
                                  </a:rPr>
                                  <m:t>𝑽</m:t>
                                </m:r>
                              </m:oMath>
                            </m:oMathPara>
                          </a14:m>
                          <a:endParaRPr lang="en-US" sz="1300" dirty="0">
                            <a:effectLst/>
                            <a:latin typeface="Arial" charset="0"/>
                            <a:ea typeface="Gulim" charset="-127"/>
                            <a:cs typeface="Times New Roman" charset="0"/>
                          </a:endParaRPr>
                        </a:p>
                      </a:txBody>
                      <a:tcPr marL="68580" marR="68580" marT="0" marB="0" anchor="ctr">
                        <a:lnL>
                          <a:noFill/>
                        </a:lnL>
                        <a:lnR>
                          <a:noFill/>
                        </a:lnR>
                        <a:lnT>
                          <a:noFill/>
                        </a:lnT>
                        <a:lnB>
                          <a:noFill/>
                        </a:lnB>
                        <a:solidFill>
                          <a:srgbClr val="FFFFFF"/>
                        </a:solidFill>
                      </a:tcPr>
                    </a:tc>
                    <a:tc>
                      <a:txBody>
                        <a:bodyPr/>
                        <a:lstStyle/>
                        <a:p>
                          <a:pPr algn="just">
                            <a:lnSpc>
                              <a:spcPct val="150000"/>
                            </a:lnSpc>
                            <a:spcAft>
                              <a:spcPts val="1000"/>
                            </a:spcAft>
                          </a:pPr>
                          <a:r>
                            <a:rPr lang="es-EC" sz="1300">
                              <a:solidFill>
                                <a:srgbClr val="000000"/>
                              </a:solidFill>
                              <a:effectLst/>
                              <a:latin typeface="Arial" charset="0"/>
                              <a:ea typeface="Gulim" charset="-127"/>
                              <a:cs typeface="Arial" charset="0"/>
                            </a:rPr>
                            <a:t>Cortante total en la base de la estructura (determinado en la sección 6.3.2)</a:t>
                          </a:r>
                          <a:endParaRPr lang="en-US" sz="130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r h="412980">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n-US" sz="1300" b="1" i="1">
                                        <a:effectLst/>
                                        <a:latin typeface="Cambria Math" charset="0"/>
                                        <a:ea typeface="Gulim" charset="-127"/>
                                        <a:cs typeface="Arial" charset="0"/>
                                      </a:rPr>
                                    </m:ctrlPr>
                                  </m:sSubPr>
                                  <m:e>
                                    <m:r>
                                      <a:rPr lang="es-EC" sz="1300" b="1" i="1">
                                        <a:effectLst/>
                                        <a:latin typeface="Cambria Math" charset="0"/>
                                        <a:ea typeface="Gulim" charset="-127"/>
                                        <a:cs typeface="Arial" charset="0"/>
                                      </a:rPr>
                                      <m:t>𝑽</m:t>
                                    </m:r>
                                  </m:e>
                                  <m:sub>
                                    <m:r>
                                      <a:rPr lang="es-EC" sz="1300" b="1" i="1">
                                        <a:effectLst/>
                                        <a:latin typeface="Cambria Math" charset="0"/>
                                        <a:ea typeface="Gulim" charset="-127"/>
                                        <a:cs typeface="Arial" charset="0"/>
                                      </a:rPr>
                                      <m:t>𝒙</m:t>
                                    </m:r>
                                  </m:sub>
                                </m:sSub>
                              </m:oMath>
                            </m:oMathPara>
                          </a14:m>
                          <a:endParaRPr lang="en-US" sz="1300">
                            <a:effectLst/>
                            <a:latin typeface="Arial" charset="0"/>
                            <a:ea typeface="Gulim" charset="-127"/>
                            <a:cs typeface="Times New Roman" charset="0"/>
                          </a:endParaRPr>
                        </a:p>
                      </a:txBody>
                      <a:tcPr marL="68580" marR="68580" marT="0" marB="0" anchor="ctr">
                        <a:lnL>
                          <a:noFill/>
                        </a:lnL>
                        <a:lnR>
                          <a:noFill/>
                        </a:lnR>
                        <a:lnT>
                          <a:noFill/>
                        </a:lnT>
                        <a:lnB>
                          <a:noFill/>
                        </a:lnB>
                        <a:solidFill>
                          <a:srgbClr val="FFFFFF"/>
                        </a:solidFill>
                      </a:tcPr>
                    </a:tc>
                    <a:tc>
                      <a:txBody>
                        <a:bodyPr/>
                        <a:lstStyle/>
                        <a:p>
                          <a:pPr algn="just">
                            <a:lnSpc>
                              <a:spcPct val="150000"/>
                            </a:lnSpc>
                            <a:spcAft>
                              <a:spcPts val="1000"/>
                            </a:spcAft>
                          </a:pPr>
                          <a:r>
                            <a:rPr lang="es-EC" sz="1300">
                              <a:solidFill>
                                <a:srgbClr val="000000"/>
                              </a:solidFill>
                              <a:effectLst/>
                              <a:latin typeface="Arial" charset="0"/>
                              <a:ea typeface="Gulim" charset="-127"/>
                              <a:cs typeface="Arial" charset="0"/>
                            </a:rPr>
                            <a:t>Cortante basal en el piso x de la estructura.</a:t>
                          </a:r>
                          <a:endParaRPr lang="en-US" sz="130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r h="412980">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n-US" sz="1300" b="1" i="1">
                                        <a:effectLst/>
                                        <a:latin typeface="Cambria Math" charset="0"/>
                                        <a:ea typeface="Gulim" charset="-127"/>
                                        <a:cs typeface="Arial" charset="0"/>
                                      </a:rPr>
                                    </m:ctrlPr>
                                  </m:sSubPr>
                                  <m:e>
                                    <m:r>
                                      <a:rPr lang="es-EC" sz="1300" b="1" i="1">
                                        <a:effectLst/>
                                        <a:latin typeface="Cambria Math" charset="0"/>
                                        <a:ea typeface="Gulim" charset="-127"/>
                                        <a:cs typeface="Arial" charset="0"/>
                                      </a:rPr>
                                      <m:t>𝑭</m:t>
                                    </m:r>
                                  </m:e>
                                  <m:sub>
                                    <m:r>
                                      <a:rPr lang="es-EC" sz="1300" b="1" i="1">
                                        <a:effectLst/>
                                        <a:latin typeface="Cambria Math" charset="0"/>
                                        <a:ea typeface="Gulim" charset="-127"/>
                                        <a:cs typeface="Arial" charset="0"/>
                                      </a:rPr>
                                      <m:t>𝒊</m:t>
                                    </m:r>
                                  </m:sub>
                                </m:sSub>
                              </m:oMath>
                            </m:oMathPara>
                          </a14:m>
                          <a:endParaRPr lang="en-US" sz="1300">
                            <a:effectLst/>
                            <a:latin typeface="Arial" charset="0"/>
                            <a:ea typeface="Gulim" charset="-127"/>
                            <a:cs typeface="Times New Roman" charset="0"/>
                          </a:endParaRPr>
                        </a:p>
                      </a:txBody>
                      <a:tcPr marL="68580" marR="68580" marT="0" marB="0" anchor="ctr">
                        <a:lnL>
                          <a:noFill/>
                        </a:lnL>
                        <a:lnR>
                          <a:noFill/>
                        </a:lnR>
                        <a:lnT>
                          <a:noFill/>
                        </a:lnT>
                        <a:lnB>
                          <a:noFill/>
                        </a:lnB>
                        <a:solidFill>
                          <a:srgbClr val="FFFFFF"/>
                        </a:solidFill>
                      </a:tcPr>
                    </a:tc>
                    <a:tc>
                      <a:txBody>
                        <a:bodyPr/>
                        <a:lstStyle/>
                        <a:p>
                          <a:pPr algn="just">
                            <a:lnSpc>
                              <a:spcPct val="150000"/>
                            </a:lnSpc>
                            <a:spcAft>
                              <a:spcPts val="1000"/>
                            </a:spcAft>
                          </a:pPr>
                          <a:r>
                            <a:rPr lang="es-EC" sz="1300" dirty="0">
                              <a:solidFill>
                                <a:srgbClr val="000000"/>
                              </a:solidFill>
                              <a:effectLst/>
                              <a:latin typeface="Arial" charset="0"/>
                              <a:ea typeface="Gulim" charset="-127"/>
                              <a:cs typeface="Arial" charset="0"/>
                            </a:rPr>
                            <a:t>Fuerza lateral aplicada en el piso i de la estructura.</a:t>
                          </a:r>
                          <a:endParaRPr lang="en-US" sz="1300" dirty="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r h="412980">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n-US" sz="1300" b="1" i="1">
                                        <a:effectLst/>
                                        <a:latin typeface="Cambria Math" charset="0"/>
                                        <a:ea typeface="Gulim" charset="-127"/>
                                        <a:cs typeface="Arial" charset="0"/>
                                      </a:rPr>
                                    </m:ctrlPr>
                                  </m:sSubPr>
                                  <m:e>
                                    <m:r>
                                      <a:rPr lang="es-EC" sz="1300" b="1" i="1">
                                        <a:effectLst/>
                                        <a:latin typeface="Cambria Math" charset="0"/>
                                        <a:ea typeface="Gulim" charset="-127"/>
                                        <a:cs typeface="Arial" charset="0"/>
                                      </a:rPr>
                                      <m:t>𝑭</m:t>
                                    </m:r>
                                  </m:e>
                                  <m:sub>
                                    <m:r>
                                      <a:rPr lang="es-EC" sz="1300" b="1" i="1">
                                        <a:effectLst/>
                                        <a:latin typeface="Cambria Math" charset="0"/>
                                        <a:ea typeface="Gulim" charset="-127"/>
                                        <a:cs typeface="Arial" charset="0"/>
                                      </a:rPr>
                                      <m:t>𝒙</m:t>
                                    </m:r>
                                  </m:sub>
                                </m:sSub>
                              </m:oMath>
                            </m:oMathPara>
                          </a14:m>
                          <a:endParaRPr lang="en-US" sz="1300">
                            <a:effectLst/>
                            <a:latin typeface="Arial" charset="0"/>
                            <a:ea typeface="Gulim" charset="-127"/>
                            <a:cs typeface="Times New Roman" charset="0"/>
                          </a:endParaRPr>
                        </a:p>
                      </a:txBody>
                      <a:tcPr marL="68580" marR="68580" marT="0" marB="0" anchor="ctr">
                        <a:lnL>
                          <a:noFill/>
                        </a:lnL>
                        <a:lnR>
                          <a:noFill/>
                        </a:lnR>
                        <a:lnT>
                          <a:noFill/>
                        </a:lnT>
                        <a:lnB>
                          <a:noFill/>
                        </a:lnB>
                        <a:solidFill>
                          <a:srgbClr val="FFFFFF"/>
                        </a:solidFill>
                      </a:tcPr>
                    </a:tc>
                    <a:tc>
                      <a:txBody>
                        <a:bodyPr/>
                        <a:lstStyle/>
                        <a:p>
                          <a:pPr algn="just">
                            <a:lnSpc>
                              <a:spcPct val="150000"/>
                            </a:lnSpc>
                            <a:spcAft>
                              <a:spcPts val="1000"/>
                            </a:spcAft>
                          </a:pPr>
                          <a:r>
                            <a:rPr lang="es-EC" sz="1300" dirty="0">
                              <a:solidFill>
                                <a:srgbClr val="000000"/>
                              </a:solidFill>
                              <a:effectLst/>
                              <a:latin typeface="Arial" charset="0"/>
                              <a:ea typeface="Gulim" charset="-127"/>
                              <a:cs typeface="Arial" charset="0"/>
                            </a:rPr>
                            <a:t>Fuerza lateral aplicada en el piso x de la estructura.</a:t>
                          </a:r>
                          <a:endParaRPr lang="en-US" sz="1300" dirty="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r h="412980">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r>
                                  <a:rPr lang="es-EC" sz="1300" b="1" i="1">
                                    <a:solidFill>
                                      <a:srgbClr val="000000"/>
                                    </a:solidFill>
                                    <a:effectLst/>
                                    <a:latin typeface="Cambria Math" charset="0"/>
                                    <a:ea typeface="Gulim" charset="-127"/>
                                    <a:cs typeface="Arial" charset="0"/>
                                  </a:rPr>
                                  <m:t>𝒏</m:t>
                                </m:r>
                              </m:oMath>
                            </m:oMathPara>
                          </a14:m>
                          <a:endParaRPr lang="en-US" sz="1300">
                            <a:effectLst/>
                            <a:latin typeface="Arial" charset="0"/>
                            <a:ea typeface="Gulim" charset="-127"/>
                            <a:cs typeface="Times New Roman" charset="0"/>
                          </a:endParaRPr>
                        </a:p>
                      </a:txBody>
                      <a:tcPr marL="68580" marR="68580" marT="0" marB="0" anchor="ctr">
                        <a:lnL>
                          <a:noFill/>
                        </a:lnL>
                        <a:lnR>
                          <a:noFill/>
                        </a:lnR>
                        <a:lnT>
                          <a:noFill/>
                        </a:lnT>
                        <a:lnB>
                          <a:noFill/>
                        </a:lnB>
                        <a:solidFill>
                          <a:srgbClr val="FFFFFF"/>
                        </a:solidFill>
                      </a:tcPr>
                    </a:tc>
                    <a:tc>
                      <a:txBody>
                        <a:bodyPr/>
                        <a:lstStyle/>
                        <a:p>
                          <a:pPr algn="just">
                            <a:lnSpc>
                              <a:spcPct val="150000"/>
                            </a:lnSpc>
                            <a:spcAft>
                              <a:spcPts val="1000"/>
                            </a:spcAft>
                          </a:pPr>
                          <a:r>
                            <a:rPr lang="es-EC" sz="1300">
                              <a:solidFill>
                                <a:srgbClr val="000000"/>
                              </a:solidFill>
                              <a:effectLst/>
                              <a:latin typeface="Arial" charset="0"/>
                              <a:ea typeface="Gulim" charset="-127"/>
                              <a:cs typeface="Arial" charset="0"/>
                            </a:rPr>
                            <a:t>Número de pisos de la estructura</a:t>
                          </a:r>
                          <a:endParaRPr lang="en-US" sz="130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r h="846869">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n-US" sz="1300" b="1" i="1">
                                        <a:effectLst/>
                                        <a:latin typeface="Cambria Math" charset="0"/>
                                        <a:ea typeface="Gulim" charset="-127"/>
                                        <a:cs typeface="Arial" charset="0"/>
                                      </a:rPr>
                                    </m:ctrlPr>
                                  </m:sSubPr>
                                  <m:e>
                                    <m:r>
                                      <a:rPr lang="es-EC" sz="1300" b="1" i="1">
                                        <a:effectLst/>
                                        <a:latin typeface="Cambria Math" charset="0"/>
                                        <a:ea typeface="Gulim" charset="-127"/>
                                        <a:cs typeface="Arial" charset="0"/>
                                      </a:rPr>
                                      <m:t>𝒘</m:t>
                                    </m:r>
                                  </m:e>
                                  <m:sub>
                                    <m:r>
                                      <a:rPr lang="es-EC" sz="1300" b="1" i="1">
                                        <a:effectLst/>
                                        <a:latin typeface="Cambria Math" charset="0"/>
                                        <a:ea typeface="Gulim" charset="-127"/>
                                        <a:cs typeface="Arial" charset="0"/>
                                      </a:rPr>
                                      <m:t>𝒙</m:t>
                                    </m:r>
                                  </m:sub>
                                </m:sSub>
                              </m:oMath>
                            </m:oMathPara>
                          </a14:m>
                          <a:endParaRPr lang="en-US" sz="1300">
                            <a:effectLst/>
                            <a:latin typeface="Arial" charset="0"/>
                            <a:ea typeface="Gulim" charset="-127"/>
                            <a:cs typeface="Times New Roman" charset="0"/>
                          </a:endParaRPr>
                        </a:p>
                      </a:txBody>
                      <a:tcPr marL="68580" marR="68580" marT="0" marB="0" anchor="ctr">
                        <a:lnL>
                          <a:noFill/>
                        </a:lnL>
                        <a:lnR>
                          <a:noFill/>
                        </a:lnR>
                        <a:lnT>
                          <a:noFill/>
                        </a:lnT>
                        <a:lnB>
                          <a:noFill/>
                        </a:lnB>
                        <a:solidFill>
                          <a:srgbClr val="FFFFFF"/>
                        </a:solidFill>
                      </a:tcPr>
                    </a:tc>
                    <a:tc>
                      <a:txBody>
                        <a:bodyPr/>
                        <a:lstStyle/>
                        <a:p>
                          <a:pPr algn="just">
                            <a:lnSpc>
                              <a:spcPct val="150000"/>
                            </a:lnSpc>
                            <a:spcAft>
                              <a:spcPts val="1000"/>
                            </a:spcAft>
                          </a:pPr>
                          <a:r>
                            <a:rPr lang="es-EC" sz="1300" dirty="0">
                              <a:solidFill>
                                <a:srgbClr val="000000"/>
                              </a:solidFill>
                              <a:effectLst/>
                              <a:latin typeface="Arial" charset="0"/>
                              <a:ea typeface="Gulim" charset="-127"/>
                              <a:cs typeface="Arial" charset="0"/>
                            </a:rPr>
                            <a:t>Peso asignado al piso o nivel x de la estructura, siendo una fracción de la carga reactiva W (incluye la fracción de carga viva correspondiente, según la sección 6.1.7)</a:t>
                          </a:r>
                          <a:endParaRPr lang="en-US" sz="1300" dirty="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r h="846869">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n-US" sz="1300" b="1" i="1">
                                        <a:effectLst/>
                                        <a:latin typeface="Cambria Math" charset="0"/>
                                        <a:ea typeface="Gulim" charset="-127"/>
                                        <a:cs typeface="Arial" charset="0"/>
                                      </a:rPr>
                                    </m:ctrlPr>
                                  </m:sSubPr>
                                  <m:e>
                                    <m:r>
                                      <a:rPr lang="es-EC" sz="1300" b="1" i="1">
                                        <a:effectLst/>
                                        <a:latin typeface="Cambria Math" charset="0"/>
                                        <a:ea typeface="Gulim" charset="-127"/>
                                        <a:cs typeface="Arial" charset="0"/>
                                      </a:rPr>
                                      <m:t>𝒘</m:t>
                                    </m:r>
                                  </m:e>
                                  <m:sub>
                                    <m:r>
                                      <a:rPr lang="es-EC" sz="1300" b="1" i="1">
                                        <a:effectLst/>
                                        <a:latin typeface="Cambria Math" charset="0"/>
                                        <a:ea typeface="Gulim" charset="-127"/>
                                        <a:cs typeface="Arial" charset="0"/>
                                      </a:rPr>
                                      <m:t>𝒊</m:t>
                                    </m:r>
                                  </m:sub>
                                </m:sSub>
                              </m:oMath>
                            </m:oMathPara>
                          </a14:m>
                          <a:endParaRPr lang="en-US" sz="1300">
                            <a:effectLst/>
                            <a:latin typeface="Arial" charset="0"/>
                            <a:ea typeface="Gulim" charset="-127"/>
                            <a:cs typeface="Times New Roman" charset="0"/>
                          </a:endParaRPr>
                        </a:p>
                      </a:txBody>
                      <a:tcPr marL="68580" marR="68580" marT="0" marB="0" anchor="ctr">
                        <a:lnL>
                          <a:noFill/>
                        </a:lnL>
                        <a:lnR>
                          <a:noFill/>
                        </a:lnR>
                        <a:lnT>
                          <a:noFill/>
                        </a:lnT>
                        <a:lnB>
                          <a:noFill/>
                        </a:lnB>
                        <a:solidFill>
                          <a:srgbClr val="FFFFFF"/>
                        </a:solidFill>
                      </a:tcPr>
                    </a:tc>
                    <a:tc>
                      <a:txBody>
                        <a:bodyPr/>
                        <a:lstStyle/>
                        <a:p>
                          <a:pPr algn="just">
                            <a:lnSpc>
                              <a:spcPct val="150000"/>
                            </a:lnSpc>
                            <a:spcAft>
                              <a:spcPts val="1000"/>
                            </a:spcAft>
                          </a:pPr>
                          <a:r>
                            <a:rPr lang="es-EC" sz="1300" dirty="0">
                              <a:solidFill>
                                <a:srgbClr val="000000"/>
                              </a:solidFill>
                              <a:effectLst/>
                              <a:latin typeface="Arial" charset="0"/>
                              <a:ea typeface="Gulim" charset="-127"/>
                              <a:cs typeface="Arial" charset="0"/>
                            </a:rPr>
                            <a:t>Peso asignado al piso o nivel i de la estructura, siendo una fracción de la carga reactiva W (incluye la fracción de carga viva correspondiente, según la sección 6.1.7)</a:t>
                          </a:r>
                          <a:endParaRPr lang="en-US" sz="1300" dirty="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r h="412980">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n-US" sz="1300" b="1" i="1">
                                        <a:effectLst/>
                                        <a:latin typeface="Cambria Math" charset="0"/>
                                        <a:ea typeface="Gulim" charset="-127"/>
                                        <a:cs typeface="Arial" charset="0"/>
                                      </a:rPr>
                                    </m:ctrlPr>
                                  </m:sSubPr>
                                  <m:e>
                                    <m:r>
                                      <a:rPr lang="es-EC" sz="1300" b="1" i="1">
                                        <a:effectLst/>
                                        <a:latin typeface="Cambria Math" charset="0"/>
                                        <a:ea typeface="Gulim" charset="-127"/>
                                        <a:cs typeface="Arial" charset="0"/>
                                      </a:rPr>
                                      <m:t>𝒉</m:t>
                                    </m:r>
                                  </m:e>
                                  <m:sub>
                                    <m:r>
                                      <a:rPr lang="es-EC" sz="1300" b="1" i="1">
                                        <a:effectLst/>
                                        <a:latin typeface="Cambria Math" charset="0"/>
                                        <a:ea typeface="Gulim" charset="-127"/>
                                        <a:cs typeface="Arial" charset="0"/>
                                      </a:rPr>
                                      <m:t>𝒙</m:t>
                                    </m:r>
                                  </m:sub>
                                </m:sSub>
                              </m:oMath>
                            </m:oMathPara>
                          </a14:m>
                          <a:endParaRPr lang="en-US" sz="130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c>
                      <a:txBody>
                        <a:bodyPr/>
                        <a:lstStyle/>
                        <a:p>
                          <a:pPr algn="just">
                            <a:lnSpc>
                              <a:spcPct val="150000"/>
                            </a:lnSpc>
                            <a:spcAft>
                              <a:spcPts val="1000"/>
                            </a:spcAft>
                          </a:pPr>
                          <a:r>
                            <a:rPr lang="es-EC" sz="1300">
                              <a:solidFill>
                                <a:srgbClr val="000000"/>
                              </a:solidFill>
                              <a:effectLst/>
                              <a:latin typeface="Arial" charset="0"/>
                              <a:ea typeface="Gulim" charset="-127"/>
                              <a:cs typeface="Arial" charset="0"/>
                            </a:rPr>
                            <a:t>Altura del piso x de la estructura.</a:t>
                          </a:r>
                          <a:endParaRPr lang="en-US" sz="130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r h="412980">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n-US" sz="1300" b="1" i="1">
                                        <a:effectLst/>
                                        <a:latin typeface="Cambria Math" charset="0"/>
                                        <a:ea typeface="Gulim" charset="-127"/>
                                        <a:cs typeface="Arial" charset="0"/>
                                      </a:rPr>
                                    </m:ctrlPr>
                                  </m:sSubPr>
                                  <m:e>
                                    <m:r>
                                      <a:rPr lang="es-EC" sz="1300" b="1" i="1">
                                        <a:effectLst/>
                                        <a:latin typeface="Cambria Math" charset="0"/>
                                        <a:ea typeface="Gulim" charset="-127"/>
                                        <a:cs typeface="Arial" charset="0"/>
                                      </a:rPr>
                                      <m:t>𝒉</m:t>
                                    </m:r>
                                  </m:e>
                                  <m:sub>
                                    <m:r>
                                      <a:rPr lang="es-EC" sz="1300" b="1" i="1">
                                        <a:effectLst/>
                                        <a:latin typeface="Cambria Math" charset="0"/>
                                        <a:ea typeface="Gulim" charset="-127"/>
                                        <a:cs typeface="Arial" charset="0"/>
                                      </a:rPr>
                                      <m:t>𝒊</m:t>
                                    </m:r>
                                  </m:sub>
                                </m:sSub>
                              </m:oMath>
                            </m:oMathPara>
                          </a14:m>
                          <a:endParaRPr lang="en-US" sz="130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c>
                      <a:txBody>
                        <a:bodyPr/>
                        <a:lstStyle/>
                        <a:p>
                          <a:pPr algn="just">
                            <a:lnSpc>
                              <a:spcPct val="150000"/>
                            </a:lnSpc>
                            <a:spcAft>
                              <a:spcPts val="1000"/>
                            </a:spcAft>
                          </a:pPr>
                          <a:r>
                            <a:rPr lang="es-EC" sz="1300" dirty="0">
                              <a:solidFill>
                                <a:srgbClr val="000000"/>
                              </a:solidFill>
                              <a:effectLst/>
                              <a:latin typeface="Arial" charset="0"/>
                              <a:ea typeface="Gulim" charset="-127"/>
                              <a:cs typeface="Arial" charset="0"/>
                            </a:rPr>
                            <a:t>Altura del piso i de la estructura.</a:t>
                          </a:r>
                          <a:endParaRPr lang="en-US" sz="1300" dirty="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r h="564580">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r>
                                  <a:rPr lang="es-EC" sz="1300" b="1" i="1">
                                    <a:effectLst/>
                                    <a:latin typeface="Cambria Math" charset="0"/>
                                    <a:ea typeface="Gulim" charset="-127"/>
                                    <a:cs typeface="Arial" charset="0"/>
                                  </a:rPr>
                                  <m:t>𝒌</m:t>
                                </m:r>
                              </m:oMath>
                            </m:oMathPara>
                          </a14:m>
                          <a:endParaRPr lang="en-US" sz="130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c>
                      <a:txBody>
                        <a:bodyPr/>
                        <a:lstStyle/>
                        <a:p>
                          <a:pPr algn="just">
                            <a:lnSpc>
                              <a:spcPct val="150000"/>
                            </a:lnSpc>
                            <a:spcAft>
                              <a:spcPts val="1000"/>
                            </a:spcAft>
                          </a:pPr>
                          <a:r>
                            <a:rPr lang="es-EC" sz="1300" dirty="0">
                              <a:solidFill>
                                <a:srgbClr val="000000"/>
                              </a:solidFill>
                              <a:effectLst/>
                              <a:latin typeface="Arial" charset="0"/>
                              <a:ea typeface="Gulim" charset="-127"/>
                              <a:cs typeface="Arial" charset="0"/>
                            </a:rPr>
                            <a:t>Coeficiente relacionado con el período de vibración de la estructura T</a:t>
                          </a:r>
                          <a:endParaRPr lang="en-US" sz="1300" dirty="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1917678249"/>
                  </p:ext>
                </p:extLst>
              </p:nvPr>
            </p:nvGraphicFramePr>
            <p:xfrm>
              <a:off x="599607" y="683336"/>
              <a:ext cx="5420193" cy="5516880"/>
            </p:xfrm>
            <a:graphic>
              <a:graphicData uri="http://schemas.openxmlformats.org/drawingml/2006/table">
                <a:tbl>
                  <a:tblPr firstRow="1" firstCol="1" bandRow="1"/>
                  <a:tblGrid>
                    <a:gridCol w="620909"/>
                    <a:gridCol w="4799284"/>
                  </a:tblGrid>
                  <a:tr h="594360">
                    <a:tc>
                      <a:txBody>
                        <a:bodyPr/>
                        <a:lstStyle/>
                        <a:p>
                          <a:endParaRPr lang="en-US"/>
                        </a:p>
                      </a:txBody>
                      <a:tcPr marL="68580" marR="68580" marT="0" marB="0" anchor="ctr">
                        <a:lnL>
                          <a:noFill/>
                        </a:lnL>
                        <a:lnR>
                          <a:noFill/>
                        </a:lnR>
                        <a:lnT>
                          <a:noFill/>
                        </a:lnT>
                        <a:lnB>
                          <a:noFill/>
                        </a:lnB>
                        <a:blipFill rotWithShape="0">
                          <a:blip r:embed="rId3"/>
                          <a:stretch>
                            <a:fillRect r="-772549" b="-833673"/>
                          </a:stretch>
                        </a:blipFill>
                      </a:tcPr>
                    </a:tc>
                    <a:tc>
                      <a:txBody>
                        <a:bodyPr/>
                        <a:lstStyle/>
                        <a:p>
                          <a:pPr algn="just">
                            <a:lnSpc>
                              <a:spcPct val="150000"/>
                            </a:lnSpc>
                            <a:spcAft>
                              <a:spcPts val="1000"/>
                            </a:spcAft>
                          </a:pPr>
                          <a:r>
                            <a:rPr lang="es-EC" sz="1300">
                              <a:solidFill>
                                <a:srgbClr val="000000"/>
                              </a:solidFill>
                              <a:effectLst/>
                              <a:latin typeface="Arial" charset="0"/>
                              <a:ea typeface="Gulim" charset="-127"/>
                              <a:cs typeface="Arial" charset="0"/>
                            </a:rPr>
                            <a:t>Cortante total en la base de la estructura (determinado en la sección 6.3.2)</a:t>
                          </a:r>
                          <a:endParaRPr lang="en-US" sz="130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r h="424180">
                    <a:tc>
                      <a:txBody>
                        <a:bodyPr/>
                        <a:lstStyle/>
                        <a:p>
                          <a:endParaRPr lang="en-US"/>
                        </a:p>
                      </a:txBody>
                      <a:tcPr marL="68580" marR="68580" marT="0" marB="0" anchor="ctr">
                        <a:lnL>
                          <a:noFill/>
                        </a:lnL>
                        <a:lnR>
                          <a:noFill/>
                        </a:lnR>
                        <a:lnT>
                          <a:noFill/>
                        </a:lnT>
                        <a:lnB>
                          <a:noFill/>
                        </a:lnB>
                        <a:blipFill rotWithShape="0">
                          <a:blip r:embed="rId3"/>
                          <a:stretch>
                            <a:fillRect t="-142029" r="-772549" b="-1084058"/>
                          </a:stretch>
                        </a:blipFill>
                      </a:tcPr>
                    </a:tc>
                    <a:tc>
                      <a:txBody>
                        <a:bodyPr/>
                        <a:lstStyle/>
                        <a:p>
                          <a:pPr algn="just">
                            <a:lnSpc>
                              <a:spcPct val="150000"/>
                            </a:lnSpc>
                            <a:spcAft>
                              <a:spcPts val="1000"/>
                            </a:spcAft>
                          </a:pPr>
                          <a:r>
                            <a:rPr lang="es-EC" sz="1300">
                              <a:solidFill>
                                <a:srgbClr val="000000"/>
                              </a:solidFill>
                              <a:effectLst/>
                              <a:latin typeface="Arial" charset="0"/>
                              <a:ea typeface="Gulim" charset="-127"/>
                              <a:cs typeface="Arial" charset="0"/>
                            </a:rPr>
                            <a:t>Cortante basal en el piso x de la estructura.</a:t>
                          </a:r>
                          <a:endParaRPr lang="en-US" sz="130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r h="424180">
                    <a:tc>
                      <a:txBody>
                        <a:bodyPr/>
                        <a:lstStyle/>
                        <a:p>
                          <a:endParaRPr lang="en-US"/>
                        </a:p>
                      </a:txBody>
                      <a:tcPr marL="68580" marR="68580" marT="0" marB="0" anchor="ctr">
                        <a:lnL>
                          <a:noFill/>
                        </a:lnL>
                        <a:lnR>
                          <a:noFill/>
                        </a:lnR>
                        <a:lnT>
                          <a:noFill/>
                        </a:lnT>
                        <a:lnB>
                          <a:noFill/>
                        </a:lnB>
                        <a:blipFill rotWithShape="0">
                          <a:blip r:embed="rId3"/>
                          <a:stretch>
                            <a:fillRect t="-238571" r="-772549" b="-968571"/>
                          </a:stretch>
                        </a:blipFill>
                      </a:tcPr>
                    </a:tc>
                    <a:tc>
                      <a:txBody>
                        <a:bodyPr/>
                        <a:lstStyle/>
                        <a:p>
                          <a:pPr algn="just">
                            <a:lnSpc>
                              <a:spcPct val="150000"/>
                            </a:lnSpc>
                            <a:spcAft>
                              <a:spcPts val="1000"/>
                            </a:spcAft>
                          </a:pPr>
                          <a:r>
                            <a:rPr lang="es-EC" sz="1300" dirty="0">
                              <a:solidFill>
                                <a:srgbClr val="000000"/>
                              </a:solidFill>
                              <a:effectLst/>
                              <a:latin typeface="Arial" charset="0"/>
                              <a:ea typeface="Gulim" charset="-127"/>
                              <a:cs typeface="Arial" charset="0"/>
                            </a:rPr>
                            <a:t>Fuerza lateral aplicada en el piso i de la estructura.</a:t>
                          </a:r>
                          <a:endParaRPr lang="en-US" sz="1300" dirty="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r h="424180">
                    <a:tc>
                      <a:txBody>
                        <a:bodyPr/>
                        <a:lstStyle/>
                        <a:p>
                          <a:endParaRPr lang="en-US"/>
                        </a:p>
                      </a:txBody>
                      <a:tcPr marL="68580" marR="68580" marT="0" marB="0" anchor="ctr">
                        <a:lnL>
                          <a:noFill/>
                        </a:lnL>
                        <a:lnR>
                          <a:noFill/>
                        </a:lnR>
                        <a:lnT>
                          <a:noFill/>
                        </a:lnT>
                        <a:lnB>
                          <a:noFill/>
                        </a:lnB>
                        <a:blipFill rotWithShape="0">
                          <a:blip r:embed="rId3"/>
                          <a:stretch>
                            <a:fillRect t="-338571" r="-772549" b="-868571"/>
                          </a:stretch>
                        </a:blipFill>
                      </a:tcPr>
                    </a:tc>
                    <a:tc>
                      <a:txBody>
                        <a:bodyPr/>
                        <a:lstStyle/>
                        <a:p>
                          <a:pPr algn="just">
                            <a:lnSpc>
                              <a:spcPct val="150000"/>
                            </a:lnSpc>
                            <a:spcAft>
                              <a:spcPts val="1000"/>
                            </a:spcAft>
                          </a:pPr>
                          <a:r>
                            <a:rPr lang="es-EC" sz="1300" dirty="0">
                              <a:solidFill>
                                <a:srgbClr val="000000"/>
                              </a:solidFill>
                              <a:effectLst/>
                              <a:latin typeface="Arial" charset="0"/>
                              <a:ea typeface="Gulim" charset="-127"/>
                              <a:cs typeface="Arial" charset="0"/>
                            </a:rPr>
                            <a:t>Fuerza lateral aplicada en el piso x de la estructura.</a:t>
                          </a:r>
                          <a:endParaRPr lang="en-US" sz="1300" dirty="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r h="424180">
                    <a:tc>
                      <a:txBody>
                        <a:bodyPr/>
                        <a:lstStyle/>
                        <a:p>
                          <a:endParaRPr lang="en-US"/>
                        </a:p>
                      </a:txBody>
                      <a:tcPr marL="68580" marR="68580" marT="0" marB="0" anchor="ctr">
                        <a:lnL>
                          <a:noFill/>
                        </a:lnL>
                        <a:lnR>
                          <a:noFill/>
                        </a:lnR>
                        <a:lnT>
                          <a:noFill/>
                        </a:lnT>
                        <a:lnB>
                          <a:noFill/>
                        </a:lnB>
                        <a:blipFill rotWithShape="0">
                          <a:blip r:embed="rId3"/>
                          <a:stretch>
                            <a:fillRect t="-444928" r="-772549" b="-781159"/>
                          </a:stretch>
                        </a:blipFill>
                      </a:tcPr>
                    </a:tc>
                    <a:tc>
                      <a:txBody>
                        <a:bodyPr/>
                        <a:lstStyle/>
                        <a:p>
                          <a:pPr algn="just">
                            <a:lnSpc>
                              <a:spcPct val="150000"/>
                            </a:lnSpc>
                            <a:spcAft>
                              <a:spcPts val="1000"/>
                            </a:spcAft>
                          </a:pPr>
                          <a:r>
                            <a:rPr lang="es-EC" sz="1300">
                              <a:solidFill>
                                <a:srgbClr val="000000"/>
                              </a:solidFill>
                              <a:effectLst/>
                              <a:latin typeface="Arial" charset="0"/>
                              <a:ea typeface="Gulim" charset="-127"/>
                              <a:cs typeface="Arial" charset="0"/>
                            </a:rPr>
                            <a:t>Número de pisos de la estructura</a:t>
                          </a:r>
                          <a:endParaRPr lang="en-US" sz="130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r h="891540">
                    <a:tc>
                      <a:txBody>
                        <a:bodyPr/>
                        <a:lstStyle/>
                        <a:p>
                          <a:endParaRPr lang="en-US"/>
                        </a:p>
                      </a:txBody>
                      <a:tcPr marL="68580" marR="68580" marT="0" marB="0" anchor="ctr">
                        <a:lnL>
                          <a:noFill/>
                        </a:lnL>
                        <a:lnR>
                          <a:noFill/>
                        </a:lnR>
                        <a:lnT>
                          <a:noFill/>
                        </a:lnT>
                        <a:lnB>
                          <a:noFill/>
                        </a:lnB>
                        <a:blipFill rotWithShape="0">
                          <a:blip r:embed="rId3"/>
                          <a:stretch>
                            <a:fillRect t="-255782" r="-772549" b="-266667"/>
                          </a:stretch>
                        </a:blipFill>
                      </a:tcPr>
                    </a:tc>
                    <a:tc>
                      <a:txBody>
                        <a:bodyPr/>
                        <a:lstStyle/>
                        <a:p>
                          <a:pPr algn="just">
                            <a:lnSpc>
                              <a:spcPct val="150000"/>
                            </a:lnSpc>
                            <a:spcAft>
                              <a:spcPts val="1000"/>
                            </a:spcAft>
                          </a:pPr>
                          <a:r>
                            <a:rPr lang="es-EC" sz="1300" dirty="0">
                              <a:solidFill>
                                <a:srgbClr val="000000"/>
                              </a:solidFill>
                              <a:effectLst/>
                              <a:latin typeface="Arial" charset="0"/>
                              <a:ea typeface="Gulim" charset="-127"/>
                              <a:cs typeface="Arial" charset="0"/>
                            </a:rPr>
                            <a:t>Peso asignado al piso o nivel x de la estructura, siendo una fracción de la carga reactiva W (incluye la fracción de carga viva correspondiente, según la sección 6.1.7)</a:t>
                          </a:r>
                          <a:endParaRPr lang="en-US" sz="1300" dirty="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r h="891540">
                    <a:tc>
                      <a:txBody>
                        <a:bodyPr/>
                        <a:lstStyle/>
                        <a:p>
                          <a:endParaRPr lang="en-US"/>
                        </a:p>
                      </a:txBody>
                      <a:tcPr marL="68580" marR="68580" marT="0" marB="0" anchor="ctr">
                        <a:lnL>
                          <a:noFill/>
                        </a:lnL>
                        <a:lnR>
                          <a:noFill/>
                        </a:lnR>
                        <a:lnT>
                          <a:noFill/>
                        </a:lnT>
                        <a:lnB>
                          <a:noFill/>
                        </a:lnB>
                        <a:blipFill rotWithShape="0">
                          <a:blip r:embed="rId3"/>
                          <a:stretch>
                            <a:fillRect t="-358219" r="-772549" b="-168493"/>
                          </a:stretch>
                        </a:blipFill>
                      </a:tcPr>
                    </a:tc>
                    <a:tc>
                      <a:txBody>
                        <a:bodyPr/>
                        <a:lstStyle/>
                        <a:p>
                          <a:pPr algn="just">
                            <a:lnSpc>
                              <a:spcPct val="150000"/>
                            </a:lnSpc>
                            <a:spcAft>
                              <a:spcPts val="1000"/>
                            </a:spcAft>
                          </a:pPr>
                          <a:r>
                            <a:rPr lang="es-EC" sz="1300" dirty="0">
                              <a:solidFill>
                                <a:srgbClr val="000000"/>
                              </a:solidFill>
                              <a:effectLst/>
                              <a:latin typeface="Arial" charset="0"/>
                              <a:ea typeface="Gulim" charset="-127"/>
                              <a:cs typeface="Arial" charset="0"/>
                            </a:rPr>
                            <a:t>Peso asignado al piso o nivel i de la estructura, siendo una fracción de la carga reactiva W (incluye la fracción de carga viva correspondiente, según la sección 6.1.7)</a:t>
                          </a:r>
                          <a:endParaRPr lang="en-US" sz="1300" dirty="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r h="424180">
                    <a:tc>
                      <a:txBody>
                        <a:bodyPr/>
                        <a:lstStyle/>
                        <a:p>
                          <a:endParaRPr lang="en-US"/>
                        </a:p>
                      </a:txBody>
                      <a:tcPr marL="68580" marR="68580" marT="0" marB="0" anchor="b">
                        <a:lnL>
                          <a:noFill/>
                        </a:lnL>
                        <a:lnR>
                          <a:noFill/>
                        </a:lnR>
                        <a:lnT>
                          <a:noFill/>
                        </a:lnT>
                        <a:lnB>
                          <a:noFill/>
                        </a:lnB>
                        <a:blipFill rotWithShape="0">
                          <a:blip r:embed="rId3"/>
                          <a:stretch>
                            <a:fillRect t="-955714" r="-772549" b="-251429"/>
                          </a:stretch>
                        </a:blipFill>
                      </a:tcPr>
                    </a:tc>
                    <a:tc>
                      <a:txBody>
                        <a:bodyPr/>
                        <a:lstStyle/>
                        <a:p>
                          <a:pPr algn="just">
                            <a:lnSpc>
                              <a:spcPct val="150000"/>
                            </a:lnSpc>
                            <a:spcAft>
                              <a:spcPts val="1000"/>
                            </a:spcAft>
                          </a:pPr>
                          <a:r>
                            <a:rPr lang="es-EC" sz="1300">
                              <a:solidFill>
                                <a:srgbClr val="000000"/>
                              </a:solidFill>
                              <a:effectLst/>
                              <a:latin typeface="Arial" charset="0"/>
                              <a:ea typeface="Gulim" charset="-127"/>
                              <a:cs typeface="Arial" charset="0"/>
                            </a:rPr>
                            <a:t>Altura del piso x de la estructura.</a:t>
                          </a:r>
                          <a:endParaRPr lang="en-US" sz="130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r h="424180">
                    <a:tc>
                      <a:txBody>
                        <a:bodyPr/>
                        <a:lstStyle/>
                        <a:p>
                          <a:endParaRPr lang="en-US"/>
                        </a:p>
                      </a:txBody>
                      <a:tcPr marL="68580" marR="68580" marT="0" marB="0" anchor="b">
                        <a:lnL>
                          <a:noFill/>
                        </a:lnL>
                        <a:lnR>
                          <a:noFill/>
                        </a:lnR>
                        <a:lnT>
                          <a:noFill/>
                        </a:lnT>
                        <a:lnB>
                          <a:noFill/>
                        </a:lnB>
                        <a:blipFill rotWithShape="0">
                          <a:blip r:embed="rId3"/>
                          <a:stretch>
                            <a:fillRect t="-1071014" r="-772549" b="-155072"/>
                          </a:stretch>
                        </a:blipFill>
                      </a:tcPr>
                    </a:tc>
                    <a:tc>
                      <a:txBody>
                        <a:bodyPr/>
                        <a:lstStyle/>
                        <a:p>
                          <a:pPr algn="just">
                            <a:lnSpc>
                              <a:spcPct val="150000"/>
                            </a:lnSpc>
                            <a:spcAft>
                              <a:spcPts val="1000"/>
                            </a:spcAft>
                          </a:pPr>
                          <a:r>
                            <a:rPr lang="es-EC" sz="1300" dirty="0">
                              <a:solidFill>
                                <a:srgbClr val="000000"/>
                              </a:solidFill>
                              <a:effectLst/>
                              <a:latin typeface="Arial" charset="0"/>
                              <a:ea typeface="Gulim" charset="-127"/>
                              <a:cs typeface="Arial" charset="0"/>
                            </a:rPr>
                            <a:t>Altura del piso i de la estructura.</a:t>
                          </a:r>
                          <a:endParaRPr lang="en-US" sz="1300" dirty="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r h="594360">
                    <a:tc>
                      <a:txBody>
                        <a:bodyPr/>
                        <a:lstStyle/>
                        <a:p>
                          <a:endParaRPr lang="en-US"/>
                        </a:p>
                      </a:txBody>
                      <a:tcPr marL="68580" marR="68580" marT="0" marB="0" anchor="b">
                        <a:lnL>
                          <a:noFill/>
                        </a:lnL>
                        <a:lnR>
                          <a:noFill/>
                        </a:lnR>
                        <a:lnT>
                          <a:noFill/>
                        </a:lnT>
                        <a:lnB>
                          <a:noFill/>
                        </a:lnB>
                        <a:blipFill rotWithShape="0">
                          <a:blip r:embed="rId3"/>
                          <a:stretch>
                            <a:fillRect t="-824490" r="-772549" b="-9184"/>
                          </a:stretch>
                        </a:blipFill>
                      </a:tcPr>
                    </a:tc>
                    <a:tc>
                      <a:txBody>
                        <a:bodyPr/>
                        <a:lstStyle/>
                        <a:p>
                          <a:pPr algn="just">
                            <a:lnSpc>
                              <a:spcPct val="150000"/>
                            </a:lnSpc>
                            <a:spcAft>
                              <a:spcPts val="1000"/>
                            </a:spcAft>
                          </a:pPr>
                          <a:r>
                            <a:rPr lang="es-EC" sz="1300" dirty="0">
                              <a:solidFill>
                                <a:srgbClr val="000000"/>
                              </a:solidFill>
                              <a:effectLst/>
                              <a:latin typeface="Arial" charset="0"/>
                              <a:ea typeface="Gulim" charset="-127"/>
                              <a:cs typeface="Arial" charset="0"/>
                            </a:rPr>
                            <a:t>Coeficiente relacionado con el período de vibración de la estructura T</a:t>
                          </a:r>
                          <a:endParaRPr lang="en-US" sz="1300" dirty="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bl>
              </a:graphicData>
            </a:graphic>
          </p:graphicFrame>
        </mc:Fallback>
      </mc:AlternateContent>
      <p:graphicFrame>
        <p:nvGraphicFramePr>
          <p:cNvPr id="12" name="Table 11"/>
          <p:cNvGraphicFramePr>
            <a:graphicFrameLocks noGrp="1"/>
          </p:cNvGraphicFramePr>
          <p:nvPr>
            <p:extLst>
              <p:ext uri="{D42A27DB-BD31-4B8C-83A1-F6EECF244321}">
                <p14:modId xmlns:p14="http://schemas.microsoft.com/office/powerpoint/2010/main" val="136892752"/>
              </p:ext>
            </p:extLst>
          </p:nvPr>
        </p:nvGraphicFramePr>
        <p:xfrm>
          <a:off x="6249016" y="4669554"/>
          <a:ext cx="1788559" cy="1508760"/>
        </p:xfrm>
        <a:graphic>
          <a:graphicData uri="http://schemas.openxmlformats.org/drawingml/2006/table">
            <a:tbl>
              <a:tblPr firstRow="1" firstCol="1" bandRow="1"/>
              <a:tblGrid>
                <a:gridCol w="978032"/>
                <a:gridCol w="810527"/>
              </a:tblGrid>
              <a:tr h="247577">
                <a:tc>
                  <a:txBody>
                    <a:bodyPr/>
                    <a:lstStyle/>
                    <a:p>
                      <a:pPr algn="ctr">
                        <a:lnSpc>
                          <a:spcPct val="150000"/>
                        </a:lnSpc>
                        <a:spcAft>
                          <a:spcPts val="0"/>
                        </a:spcAft>
                      </a:pPr>
                      <a:r>
                        <a:rPr lang="es-EC" sz="1100" b="1" dirty="0">
                          <a:solidFill>
                            <a:srgbClr val="000000"/>
                          </a:solidFill>
                          <a:effectLst/>
                          <a:latin typeface="Arial" charset="0"/>
                          <a:ea typeface="Gulim" charset="-127"/>
                          <a:cs typeface="Arial" charset="0"/>
                        </a:rPr>
                        <a:t>Valores de T (s)</a:t>
                      </a:r>
                      <a:endParaRPr lang="en-US" sz="11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100" b="1">
                          <a:solidFill>
                            <a:srgbClr val="000000"/>
                          </a:solidFill>
                          <a:effectLst/>
                          <a:latin typeface="Arial" charset="0"/>
                          <a:ea typeface="Gulim" charset="-127"/>
                          <a:cs typeface="Arial" charset="0"/>
                        </a:rPr>
                        <a:t>k</a:t>
                      </a:r>
                      <a:endParaRPr lang="en-US" sz="11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r>
              <a:tr h="247577">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 0.5</a:t>
                      </a:r>
                      <a:endParaRPr lang="en-US" sz="11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a:t>
                      </a:r>
                      <a:endParaRPr lang="en-US" sz="11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7577">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0.5 ≤ T ≤ 2.5</a:t>
                      </a:r>
                      <a:endParaRPr lang="en-US" sz="11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0.75 + 0.50 T</a:t>
                      </a:r>
                      <a:endParaRPr lang="en-US" sz="11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7577">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&gt; 2.5</a:t>
                      </a:r>
                      <a:endParaRPr lang="en-US" sz="11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2</a:t>
                      </a:r>
                      <a:endParaRPr lang="en-US" sz="11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cxnSp>
        <p:nvCxnSpPr>
          <p:cNvPr id="14" name="Straight Arrow Connector 13"/>
          <p:cNvCxnSpPr/>
          <p:nvPr/>
        </p:nvCxnSpPr>
        <p:spPr>
          <a:xfrm flipV="1">
            <a:off x="3643952" y="4865914"/>
            <a:ext cx="2490456" cy="811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3"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5"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6"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7"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8"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9" name="3 CuadroTexto"/>
          <p:cNvSpPr txBox="1"/>
          <p:nvPr/>
        </p:nvSpPr>
        <p:spPr>
          <a:xfrm>
            <a:off x="11389841" y="66260"/>
            <a:ext cx="656823" cy="461665"/>
          </a:xfrm>
          <a:prstGeom prst="rect">
            <a:avLst/>
          </a:prstGeom>
          <a:noFill/>
          <a:ln>
            <a:noFill/>
          </a:ln>
        </p:spPr>
        <p:txBody>
          <a:bodyPr wrap="square" rtlCol="0">
            <a:spAutoFit/>
          </a:bodyPr>
          <a:lstStyle/>
          <a:p>
            <a:pPr algn="ctr"/>
            <a:r>
              <a:rPr lang="es-ES" sz="2400" dirty="0">
                <a:ln>
                  <a:solidFill>
                    <a:schemeClr val="tx1"/>
                  </a:solidFill>
                </a:ln>
              </a:rPr>
              <a:t>4</a:t>
            </a:r>
            <a:r>
              <a:rPr lang="es-ES" sz="2400" dirty="0" smtClean="0">
                <a:ln>
                  <a:solidFill>
                    <a:schemeClr val="tx1"/>
                  </a:solidFill>
                </a:ln>
              </a:rPr>
              <a:t>8</a:t>
            </a:r>
            <a:endParaRPr lang="es-ES" sz="2400" dirty="0">
              <a:ln>
                <a:solidFill>
                  <a:schemeClr val="tx1"/>
                </a:solidFill>
              </a:ln>
            </a:endParaRPr>
          </a:p>
        </p:txBody>
      </p:sp>
    </p:spTree>
    <p:extLst>
      <p:ext uri="{BB962C8B-B14F-4D97-AF65-F5344CB8AC3E}">
        <p14:creationId xmlns:p14="http://schemas.microsoft.com/office/powerpoint/2010/main" val="20542592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766549" y="1733266"/>
                <a:ext cx="5253251" cy="4558352"/>
              </a:xfrm>
            </p:spPr>
            <p:txBody>
              <a:bodyPr>
                <a:normAutofit fontScale="92500" lnSpcReduction="10000"/>
              </a:bodyPr>
              <a:lstStyle/>
              <a:p>
                <a:pPr marL="0" indent="0" algn="just">
                  <a:buNone/>
                </a:pPr>
                <a:r>
                  <a:rPr lang="es-EC" dirty="0" smtClean="0"/>
                  <a:t>El </a:t>
                </a:r>
                <a:r>
                  <a:rPr lang="es-EC" dirty="0"/>
                  <a:t>cálculo de las derivas de piso incluirá:</a:t>
                </a:r>
                <a:endParaRPr lang="en-US" dirty="0"/>
              </a:p>
              <a:p>
                <a:pPr lvl="0" algn="just"/>
                <a:r>
                  <a:rPr lang="es-EC" dirty="0"/>
                  <a:t>Las deflexiones debidas a efectos traslacionales y </a:t>
                </a:r>
                <a:r>
                  <a:rPr lang="es-EC" dirty="0" smtClean="0"/>
                  <a:t>torsionales. </a:t>
                </a:r>
              </a:p>
              <a:p>
                <a:pPr lvl="0" algn="just"/>
                <a:r>
                  <a:rPr lang="es-EC" dirty="0" smtClean="0"/>
                  <a:t>Los </a:t>
                </a:r>
                <a:r>
                  <a:rPr lang="es-EC" dirty="0"/>
                  <a:t>efectos de segundo orden </a:t>
                </a:r>
                <a14:m>
                  <m:oMath xmlns:m="http://schemas.openxmlformats.org/officeDocument/2006/math">
                    <m:r>
                      <a:rPr lang="es-EC" b="1" i="1">
                        <a:latin typeface="Cambria Math" charset="0"/>
                      </a:rPr>
                      <m:t>𝑷</m:t>
                    </m:r>
                    <m:r>
                      <a:rPr lang="es-EC" b="1" i="1">
                        <a:latin typeface="Cambria Math" charset="0"/>
                      </a:rPr>
                      <m:t>−</m:t>
                    </m:r>
                    <m:r>
                      <a:rPr lang="en-US" b="1" i="1">
                        <a:latin typeface="Cambria Math" charset="0"/>
                      </a:rPr>
                      <m:t>𝜟</m:t>
                    </m:r>
                  </m:oMath>
                </a14:m>
                <a:endParaRPr lang="en-US" dirty="0" smtClean="0"/>
              </a:p>
              <a:p>
                <a:pPr marL="0" lvl="0" indent="0" algn="just">
                  <a:buNone/>
                </a:pPr>
                <a:endParaRPr lang="en-US" dirty="0" smtClean="0"/>
              </a:p>
              <a:p>
                <a:pPr marL="0" indent="0" algn="just">
                  <a:buNone/>
                </a:pPr>
                <a:r>
                  <a:rPr lang="es-EC" sz="2200" b="1" dirty="0"/>
                  <a:t>Regla:</a:t>
                </a:r>
                <a:r>
                  <a:rPr lang="es-EC" sz="2200" dirty="0"/>
                  <a:t> ΔM no puede superar los valores establecidos en la </a:t>
                </a:r>
                <a:r>
                  <a:rPr lang="es-EC" sz="2200" b="1" dirty="0"/>
                  <a:t>Tabla 9</a:t>
                </a:r>
                <a:r>
                  <a:rPr lang="es-EC" sz="2200" dirty="0"/>
                  <a:t>, los cuales deben satisfacerse en todas las columnas del edificio</a:t>
                </a:r>
                <a:r>
                  <a:rPr lang="es-EC" sz="2200" dirty="0" smtClean="0"/>
                  <a:t>.</a:t>
                </a:r>
              </a:p>
              <a:p>
                <a:pPr marL="0" indent="0" algn="just">
                  <a:buNone/>
                </a:pPr>
                <a:endParaRPr lang="en-US" dirty="0"/>
              </a:p>
              <a:p>
                <a:pPr marL="0" indent="0" algn="just">
                  <a:buNone/>
                </a:pPr>
                <a14:m>
                  <m:oMathPara xmlns:m="http://schemas.openxmlformats.org/officeDocument/2006/math">
                    <m:oMathParaPr>
                      <m:jc m:val="centerGroup"/>
                    </m:oMathParaPr>
                    <m:oMath xmlns:m="http://schemas.openxmlformats.org/officeDocument/2006/math">
                      <m:sSub>
                        <m:sSubPr>
                          <m:ctrlPr>
                            <a:rPr lang="en-US" b="1" i="1">
                              <a:latin typeface="Cambria Math" charset="0"/>
                            </a:rPr>
                          </m:ctrlPr>
                        </m:sSubPr>
                        <m:e>
                          <m:r>
                            <a:rPr lang="es-EC" b="1" i="1">
                              <a:latin typeface="Cambria Math" charset="0"/>
                            </a:rPr>
                            <m:t>∆</m:t>
                          </m:r>
                        </m:e>
                        <m:sub>
                          <m:r>
                            <a:rPr lang="es-EC" b="1" i="1">
                              <a:latin typeface="Cambria Math" charset="0"/>
                            </a:rPr>
                            <m:t>𝑴</m:t>
                          </m:r>
                        </m:sub>
                      </m:sSub>
                      <m:r>
                        <a:rPr lang="es-EC" b="1" i="1">
                          <a:latin typeface="Cambria Math" charset="0"/>
                        </a:rPr>
                        <m:t>&lt;</m:t>
                      </m:r>
                      <m:sSub>
                        <m:sSubPr>
                          <m:ctrlPr>
                            <a:rPr lang="en-US" b="1" i="1">
                              <a:latin typeface="Cambria Math" charset="0"/>
                            </a:rPr>
                          </m:ctrlPr>
                        </m:sSubPr>
                        <m:e>
                          <m:r>
                            <a:rPr lang="es-EC" b="1" i="1">
                              <a:latin typeface="Cambria Math" charset="0"/>
                            </a:rPr>
                            <m:t>∆</m:t>
                          </m:r>
                        </m:e>
                        <m:sub>
                          <m:r>
                            <a:rPr lang="es-EC" b="1" i="1">
                              <a:latin typeface="Cambria Math" charset="0"/>
                            </a:rPr>
                            <m:t>𝑴</m:t>
                          </m:r>
                        </m:sub>
                      </m:sSub>
                      <m:r>
                        <a:rPr lang="es-EC" b="1" i="1">
                          <a:latin typeface="Cambria Math" charset="0"/>
                        </a:rPr>
                        <m:t> </m:t>
                      </m:r>
                      <m:r>
                        <a:rPr lang="es-EC" b="1" i="1">
                          <a:latin typeface="Cambria Math" charset="0"/>
                        </a:rPr>
                        <m:t>𝒎</m:t>
                      </m:r>
                      <m:r>
                        <a:rPr lang="es-EC" b="1" i="1">
                          <a:latin typeface="Cambria Math" charset="0"/>
                        </a:rPr>
                        <m:t>á</m:t>
                      </m:r>
                      <m:r>
                        <a:rPr lang="es-EC" b="1" i="1">
                          <a:latin typeface="Cambria Math" charset="0"/>
                        </a:rPr>
                        <m:t>𝒙𝒊𝒎𝒂</m:t>
                      </m:r>
                    </m:oMath>
                  </m:oMathPara>
                </a14:m>
                <a:endParaRPr lang="en-US" dirty="0"/>
              </a:p>
              <a:p>
                <a:pPr lvl="0"/>
                <a:endParaRPr lang="en-US" dirty="0"/>
              </a:p>
              <a:p>
                <a:pPr lvl="0"/>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766549" y="1733266"/>
                <a:ext cx="5253251" cy="4558352"/>
              </a:xfrm>
              <a:blipFill rotWithShape="0">
                <a:blip r:embed="rId2"/>
                <a:stretch>
                  <a:fillRect l="-2088" t="-2674" r="-2088" b="-10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6100549" y="1733267"/>
                <a:ext cx="5253251" cy="1801504"/>
              </a:xfrm>
            </p:spPr>
            <p:txBody>
              <a:bodyPr>
                <a:normAutofit fontScale="92500" lnSpcReduction="10000"/>
              </a:bodyPr>
              <a:lstStyle/>
              <a:p>
                <a:r>
                  <a:rPr lang="es-EC" dirty="0"/>
                  <a:t>La deriva máxima inelástica ΔM de cada piso debe calcularse mediante: </a:t>
                </a:r>
                <a:endParaRPr lang="es-EC" dirty="0" smtClean="0"/>
              </a:p>
              <a:p>
                <a:endParaRPr lang="es-EC" b="1" i="1" dirty="0"/>
              </a:p>
              <a:p>
                <a:pPr marL="0" indent="0">
                  <a:buNone/>
                </a:pPr>
                <a14:m>
                  <m:oMathPara xmlns:m="http://schemas.openxmlformats.org/officeDocument/2006/math">
                    <m:oMathParaPr>
                      <m:jc m:val="centerGroup"/>
                    </m:oMathParaPr>
                    <m:oMath xmlns:m="http://schemas.openxmlformats.org/officeDocument/2006/math">
                      <m:sSub>
                        <m:sSubPr>
                          <m:ctrlPr>
                            <a:rPr lang="en-US" b="1" i="1">
                              <a:latin typeface="Cambria Math" charset="0"/>
                            </a:rPr>
                          </m:ctrlPr>
                        </m:sSubPr>
                        <m:e>
                          <m:r>
                            <a:rPr lang="es-EC" b="1" i="1">
                              <a:latin typeface="Cambria Math" charset="0"/>
                            </a:rPr>
                            <m:t>∆</m:t>
                          </m:r>
                        </m:e>
                        <m:sub>
                          <m:r>
                            <a:rPr lang="es-EC" b="1" i="1">
                              <a:latin typeface="Cambria Math" charset="0"/>
                            </a:rPr>
                            <m:t>𝑴</m:t>
                          </m:r>
                        </m:sub>
                      </m:sSub>
                      <m:r>
                        <a:rPr lang="es-EC" b="1" i="1">
                          <a:latin typeface="Cambria Math" charset="0"/>
                        </a:rPr>
                        <m:t>=</m:t>
                      </m:r>
                      <m:r>
                        <a:rPr lang="es-EC" b="1" i="1">
                          <a:latin typeface="Cambria Math" charset="0"/>
                        </a:rPr>
                        <m:t>𝟎</m:t>
                      </m:r>
                      <m:r>
                        <a:rPr lang="es-EC" b="1" i="1">
                          <a:latin typeface="Cambria Math" charset="0"/>
                        </a:rPr>
                        <m:t>.</m:t>
                      </m:r>
                      <m:r>
                        <a:rPr lang="es-EC" b="1" i="1">
                          <a:latin typeface="Cambria Math" charset="0"/>
                        </a:rPr>
                        <m:t>𝟕𝟓</m:t>
                      </m:r>
                      <m:r>
                        <a:rPr lang="es-EC" b="1" i="1">
                          <a:latin typeface="Cambria Math" charset="0"/>
                        </a:rPr>
                        <m:t>𝑹</m:t>
                      </m:r>
                      <m:sSub>
                        <m:sSubPr>
                          <m:ctrlPr>
                            <a:rPr lang="en-US" b="1" i="1">
                              <a:latin typeface="Cambria Math" charset="0"/>
                            </a:rPr>
                          </m:ctrlPr>
                        </m:sSubPr>
                        <m:e>
                          <m:r>
                            <a:rPr lang="es-EC" b="1" i="1">
                              <a:latin typeface="Cambria Math" charset="0"/>
                            </a:rPr>
                            <m:t>∆</m:t>
                          </m:r>
                        </m:e>
                        <m:sub>
                          <m:r>
                            <a:rPr lang="es-EC" b="1" i="1">
                              <a:latin typeface="Cambria Math" charset="0"/>
                            </a:rPr>
                            <m:t>𝑬</m:t>
                          </m:r>
                        </m:sub>
                      </m:sSub>
                    </m:oMath>
                  </m:oMathPara>
                </a14:m>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6100549" y="1733267"/>
                <a:ext cx="5253251" cy="1801504"/>
              </a:xfrm>
              <a:blipFill rotWithShape="0">
                <a:blip r:embed="rId3"/>
                <a:stretch>
                  <a:fillRect l="-1856" t="-6757" r="-34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extLst>
                  <p:ext uri="{D42A27DB-BD31-4B8C-83A1-F6EECF244321}">
                    <p14:modId xmlns:p14="http://schemas.microsoft.com/office/powerpoint/2010/main" val="609476900"/>
                  </p:ext>
                </p:extLst>
              </p:nvPr>
            </p:nvGraphicFramePr>
            <p:xfrm>
              <a:off x="6979692" y="3534771"/>
              <a:ext cx="3802039" cy="2082800"/>
            </p:xfrm>
            <a:graphic>
              <a:graphicData uri="http://schemas.openxmlformats.org/drawingml/2006/table">
                <a:tbl>
                  <a:tblPr firstRow="1" firstCol="1" bandRow="1"/>
                  <a:tblGrid>
                    <a:gridCol w="495026"/>
                    <a:gridCol w="3307013"/>
                  </a:tblGrid>
                  <a:tr h="190500">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n-US" sz="1600" b="1" i="1">
                                        <a:effectLst/>
                                        <a:latin typeface="Cambria Math" charset="0"/>
                                        <a:ea typeface="Gulim" charset="-127"/>
                                        <a:cs typeface="Arial" charset="0"/>
                                      </a:rPr>
                                    </m:ctrlPr>
                                  </m:sSubPr>
                                  <m:e>
                                    <m:r>
                                      <a:rPr lang="es-EC" sz="1600" b="1" i="1">
                                        <a:effectLst/>
                                        <a:latin typeface="Cambria Math" charset="0"/>
                                        <a:ea typeface="Gulim" charset="-127"/>
                                        <a:cs typeface="Arial" charset="0"/>
                                      </a:rPr>
                                      <m:t>∆</m:t>
                                    </m:r>
                                  </m:e>
                                  <m:sub>
                                    <m:r>
                                      <a:rPr lang="es-EC" sz="1600" b="1" i="1">
                                        <a:effectLst/>
                                        <a:latin typeface="Cambria Math" charset="0"/>
                                        <a:ea typeface="Gulim" charset="-127"/>
                                        <a:cs typeface="Arial" charset="0"/>
                                      </a:rPr>
                                      <m:t>𝑴</m:t>
                                    </m:r>
                                  </m:sub>
                                </m:sSub>
                              </m:oMath>
                            </m:oMathPara>
                          </a14:m>
                          <a:endParaRPr lang="en-US" sz="1600" dirty="0">
                            <a:effectLst/>
                            <a:latin typeface="Arial" charset="0"/>
                            <a:ea typeface="Gulim" charset="-127"/>
                            <a:cs typeface="Times New Roman" charset="0"/>
                          </a:endParaRPr>
                        </a:p>
                      </a:txBody>
                      <a:tcPr marL="68580" marR="68580" marT="0" marB="0" anchor="ctr">
                        <a:lnL>
                          <a:noFill/>
                        </a:lnL>
                        <a:lnR>
                          <a:noFill/>
                        </a:lnR>
                        <a:lnT>
                          <a:noFill/>
                        </a:lnT>
                        <a:lnB>
                          <a:noFill/>
                        </a:lnB>
                        <a:solidFill>
                          <a:srgbClr val="FFFFFF"/>
                        </a:solidFill>
                      </a:tcPr>
                    </a:tc>
                    <a:tc>
                      <a:txBody>
                        <a:bodyPr/>
                        <a:lstStyle/>
                        <a:p>
                          <a:pPr algn="just">
                            <a:lnSpc>
                              <a:spcPct val="150000"/>
                            </a:lnSpc>
                            <a:spcAft>
                              <a:spcPts val="1000"/>
                            </a:spcAft>
                          </a:pPr>
                          <a:r>
                            <a:rPr lang="es-EC" sz="1600" dirty="0">
                              <a:solidFill>
                                <a:srgbClr val="000000"/>
                              </a:solidFill>
                              <a:effectLst/>
                              <a:latin typeface="Arial" charset="0"/>
                              <a:ea typeface="Gulim" charset="-127"/>
                              <a:cs typeface="Arial" charset="0"/>
                            </a:rPr>
                            <a:t>Deriva máxima inelástica</a:t>
                          </a:r>
                          <a:endParaRPr lang="en-US" sz="1600" dirty="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r h="190500">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n-US" sz="1600" b="1" i="1">
                                        <a:effectLst/>
                                        <a:latin typeface="Cambria Math" charset="0"/>
                                        <a:ea typeface="Gulim" charset="-127"/>
                                        <a:cs typeface="Arial" charset="0"/>
                                      </a:rPr>
                                    </m:ctrlPr>
                                  </m:sSubPr>
                                  <m:e>
                                    <m:r>
                                      <a:rPr lang="es-EC" sz="1600" b="1" i="1">
                                        <a:effectLst/>
                                        <a:latin typeface="Cambria Math" charset="0"/>
                                        <a:ea typeface="Gulim" charset="-127"/>
                                        <a:cs typeface="Arial" charset="0"/>
                                      </a:rPr>
                                      <m:t>∆</m:t>
                                    </m:r>
                                  </m:e>
                                  <m:sub>
                                    <m:r>
                                      <a:rPr lang="es-EC" sz="1600" b="1" i="1">
                                        <a:effectLst/>
                                        <a:latin typeface="Cambria Math" charset="0"/>
                                        <a:ea typeface="Gulim" charset="-127"/>
                                        <a:cs typeface="Arial" charset="0"/>
                                      </a:rPr>
                                      <m:t>𝑬</m:t>
                                    </m:r>
                                  </m:sub>
                                </m:sSub>
                              </m:oMath>
                            </m:oMathPara>
                          </a14:m>
                          <a:endParaRPr lang="en-US" sz="1600">
                            <a:effectLst/>
                            <a:latin typeface="Arial" charset="0"/>
                            <a:ea typeface="Gulim" charset="-127"/>
                            <a:cs typeface="Times New Roman" charset="0"/>
                          </a:endParaRPr>
                        </a:p>
                      </a:txBody>
                      <a:tcPr marL="68580" marR="68580" marT="0" marB="0" anchor="ctr">
                        <a:lnL>
                          <a:noFill/>
                        </a:lnL>
                        <a:lnR>
                          <a:noFill/>
                        </a:lnR>
                        <a:lnT>
                          <a:noFill/>
                        </a:lnT>
                        <a:lnB>
                          <a:noFill/>
                        </a:lnB>
                        <a:solidFill>
                          <a:srgbClr val="FFFFFF"/>
                        </a:solidFill>
                      </a:tcPr>
                    </a:tc>
                    <a:tc>
                      <a:txBody>
                        <a:bodyPr/>
                        <a:lstStyle/>
                        <a:p>
                          <a:pPr algn="just">
                            <a:lnSpc>
                              <a:spcPct val="150000"/>
                            </a:lnSpc>
                            <a:spcAft>
                              <a:spcPts val="1000"/>
                            </a:spcAft>
                          </a:pPr>
                          <a:r>
                            <a:rPr lang="es-EC" sz="1600" dirty="0">
                              <a:solidFill>
                                <a:srgbClr val="000000"/>
                              </a:solidFill>
                              <a:effectLst/>
                              <a:latin typeface="Arial" charset="0"/>
                              <a:ea typeface="Gulim" charset="-127"/>
                              <a:cs typeface="Arial" charset="0"/>
                            </a:rPr>
                            <a:t>Desplazamiento obtenido en aplicación de las fuerzas laterales de diseño reducidas</a:t>
                          </a:r>
                          <a:endParaRPr lang="en-US" sz="1600" dirty="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r h="190500">
                    <a:tc>
                      <a:txBody>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r>
                                  <a:rPr lang="es-EC" sz="1600" b="1" i="1">
                                    <a:effectLst/>
                                    <a:latin typeface="Cambria Math" charset="0"/>
                                    <a:ea typeface="Gulim" charset="-127"/>
                                    <a:cs typeface="Arial" charset="0"/>
                                  </a:rPr>
                                  <m:t>𝑹</m:t>
                                </m:r>
                              </m:oMath>
                            </m:oMathPara>
                          </a14:m>
                          <a:endParaRPr lang="en-US" sz="1600">
                            <a:effectLst/>
                            <a:latin typeface="Arial" charset="0"/>
                            <a:ea typeface="Gulim" charset="-127"/>
                            <a:cs typeface="Times New Roman" charset="0"/>
                          </a:endParaRPr>
                        </a:p>
                      </a:txBody>
                      <a:tcPr marL="68580" marR="68580" marT="0" marB="0" anchor="ctr">
                        <a:lnL>
                          <a:noFill/>
                        </a:lnL>
                        <a:lnR>
                          <a:noFill/>
                        </a:lnR>
                        <a:lnT>
                          <a:noFill/>
                        </a:lnT>
                        <a:lnB>
                          <a:noFill/>
                        </a:lnB>
                        <a:solidFill>
                          <a:srgbClr val="FFFFFF"/>
                        </a:solidFill>
                      </a:tcPr>
                    </a:tc>
                    <a:tc>
                      <a:txBody>
                        <a:bodyPr/>
                        <a:lstStyle/>
                        <a:p>
                          <a:pPr algn="just">
                            <a:lnSpc>
                              <a:spcPct val="150000"/>
                            </a:lnSpc>
                            <a:spcAft>
                              <a:spcPts val="1000"/>
                            </a:spcAft>
                          </a:pPr>
                          <a:r>
                            <a:rPr lang="es-EC" sz="1600" dirty="0">
                              <a:solidFill>
                                <a:srgbClr val="000000"/>
                              </a:solidFill>
                              <a:effectLst/>
                              <a:latin typeface="Arial" charset="0"/>
                              <a:ea typeface="Gulim" charset="-127"/>
                              <a:cs typeface="Arial" charset="0"/>
                            </a:rPr>
                            <a:t>Factor de reducción de resistencia</a:t>
                          </a:r>
                          <a:endParaRPr lang="en-US" sz="1600" dirty="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bl>
              </a:graphicData>
            </a:graphic>
          </p:graphicFrame>
        </mc:Choice>
        <mc:Fallback xmlns="">
          <p:graphicFrame>
            <p:nvGraphicFramePr>
              <p:cNvPr id="10" name="Table 9"/>
              <p:cNvGraphicFramePr>
                <a:graphicFrameLocks noGrp="1"/>
              </p:cNvGraphicFramePr>
              <p:nvPr>
                <p:extLst>
                  <p:ext uri="{D42A27DB-BD31-4B8C-83A1-F6EECF244321}">
                    <p14:modId xmlns:p14="http://schemas.microsoft.com/office/powerpoint/2010/main" val="609476900"/>
                  </p:ext>
                </p:extLst>
              </p:nvPr>
            </p:nvGraphicFramePr>
            <p:xfrm>
              <a:off x="6979692" y="3534771"/>
              <a:ext cx="3802039" cy="2037588"/>
            </p:xfrm>
            <a:graphic>
              <a:graphicData uri="http://schemas.openxmlformats.org/drawingml/2006/table">
                <a:tbl>
                  <a:tblPr firstRow="1" firstCol="1" bandRow="1"/>
                  <a:tblGrid>
                    <a:gridCol w="495026"/>
                    <a:gridCol w="3307013"/>
                  </a:tblGrid>
                  <a:tr h="492760">
                    <a:tc>
                      <a:txBody>
                        <a:bodyPr/>
                        <a:lstStyle/>
                        <a:p>
                          <a:endParaRPr lang="en-US"/>
                        </a:p>
                      </a:txBody>
                      <a:tcPr marL="68580" marR="68580" marT="0" marB="0" anchor="ctr">
                        <a:lnL>
                          <a:noFill/>
                        </a:lnL>
                        <a:lnR>
                          <a:noFill/>
                        </a:lnR>
                        <a:lnT>
                          <a:noFill/>
                        </a:lnT>
                        <a:lnB>
                          <a:noFill/>
                        </a:lnB>
                        <a:blipFill rotWithShape="0">
                          <a:blip r:embed="rId4"/>
                          <a:stretch>
                            <a:fillRect r="-671605" b="-339506"/>
                          </a:stretch>
                        </a:blipFill>
                      </a:tcPr>
                    </a:tc>
                    <a:tc>
                      <a:txBody>
                        <a:bodyPr/>
                        <a:lstStyle/>
                        <a:p>
                          <a:pPr algn="just">
                            <a:lnSpc>
                              <a:spcPct val="150000"/>
                            </a:lnSpc>
                            <a:spcAft>
                              <a:spcPts val="1000"/>
                            </a:spcAft>
                          </a:pPr>
                          <a:r>
                            <a:rPr lang="es-EC" sz="1600" dirty="0">
                              <a:solidFill>
                                <a:srgbClr val="000000"/>
                              </a:solidFill>
                              <a:effectLst/>
                              <a:latin typeface="Arial" charset="0"/>
                              <a:ea typeface="Gulim" charset="-127"/>
                              <a:cs typeface="Arial" charset="0"/>
                            </a:rPr>
                            <a:t>Deriva máxima inelástica</a:t>
                          </a:r>
                          <a:endParaRPr lang="en-US" sz="1600" dirty="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r h="1052068">
                    <a:tc>
                      <a:txBody>
                        <a:bodyPr/>
                        <a:lstStyle/>
                        <a:p>
                          <a:endParaRPr lang="en-US"/>
                        </a:p>
                      </a:txBody>
                      <a:tcPr marL="68580" marR="68580" marT="0" marB="0" anchor="ctr">
                        <a:lnL>
                          <a:noFill/>
                        </a:lnL>
                        <a:lnR>
                          <a:noFill/>
                        </a:lnR>
                        <a:lnT>
                          <a:noFill/>
                        </a:lnT>
                        <a:lnB>
                          <a:noFill/>
                        </a:lnB>
                        <a:blipFill rotWithShape="0">
                          <a:blip r:embed="rId4"/>
                          <a:stretch>
                            <a:fillRect t="-46552" r="-671605" b="-58046"/>
                          </a:stretch>
                        </a:blipFill>
                      </a:tcPr>
                    </a:tc>
                    <a:tc>
                      <a:txBody>
                        <a:bodyPr/>
                        <a:lstStyle/>
                        <a:p>
                          <a:pPr algn="just">
                            <a:lnSpc>
                              <a:spcPct val="150000"/>
                            </a:lnSpc>
                            <a:spcAft>
                              <a:spcPts val="1000"/>
                            </a:spcAft>
                          </a:pPr>
                          <a:r>
                            <a:rPr lang="es-EC" sz="1600" dirty="0">
                              <a:solidFill>
                                <a:srgbClr val="000000"/>
                              </a:solidFill>
                              <a:effectLst/>
                              <a:latin typeface="Arial" charset="0"/>
                              <a:ea typeface="Gulim" charset="-127"/>
                              <a:cs typeface="Arial" charset="0"/>
                            </a:rPr>
                            <a:t>Desplazamiento obtenido en aplicación de las fuerzas laterales de diseño reducidas</a:t>
                          </a:r>
                          <a:endParaRPr lang="en-US" sz="1600" dirty="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r h="492760">
                    <a:tc>
                      <a:txBody>
                        <a:bodyPr/>
                        <a:lstStyle/>
                        <a:p>
                          <a:endParaRPr lang="en-US"/>
                        </a:p>
                      </a:txBody>
                      <a:tcPr marL="68580" marR="68580" marT="0" marB="0" anchor="ctr">
                        <a:lnL>
                          <a:noFill/>
                        </a:lnL>
                        <a:lnR>
                          <a:noFill/>
                        </a:lnR>
                        <a:lnT>
                          <a:noFill/>
                        </a:lnT>
                        <a:lnB>
                          <a:noFill/>
                        </a:lnB>
                        <a:blipFill rotWithShape="0">
                          <a:blip r:embed="rId4"/>
                          <a:stretch>
                            <a:fillRect t="-314815" r="-671605" b="-24691"/>
                          </a:stretch>
                        </a:blipFill>
                      </a:tcPr>
                    </a:tc>
                    <a:tc>
                      <a:txBody>
                        <a:bodyPr/>
                        <a:lstStyle/>
                        <a:p>
                          <a:pPr algn="just">
                            <a:lnSpc>
                              <a:spcPct val="150000"/>
                            </a:lnSpc>
                            <a:spcAft>
                              <a:spcPts val="1000"/>
                            </a:spcAft>
                          </a:pPr>
                          <a:r>
                            <a:rPr lang="es-EC" sz="1600" dirty="0">
                              <a:solidFill>
                                <a:srgbClr val="000000"/>
                              </a:solidFill>
                              <a:effectLst/>
                              <a:latin typeface="Arial" charset="0"/>
                              <a:ea typeface="Gulim" charset="-127"/>
                              <a:cs typeface="Arial" charset="0"/>
                            </a:rPr>
                            <a:t>Factor de reducción de resistencia</a:t>
                          </a:r>
                          <a:endParaRPr lang="en-US" sz="1600" dirty="0">
                            <a:effectLst/>
                            <a:latin typeface="Arial" charset="0"/>
                            <a:ea typeface="Gulim" charset="-127"/>
                            <a:cs typeface="Times New Roman" charset="0"/>
                          </a:endParaRPr>
                        </a:p>
                      </a:txBody>
                      <a:tcPr marL="68580" marR="68580" marT="0" marB="0" anchor="b">
                        <a:lnL>
                          <a:noFill/>
                        </a:lnL>
                        <a:lnR>
                          <a:noFill/>
                        </a:lnR>
                        <a:lnT>
                          <a:noFill/>
                        </a:lnT>
                        <a:lnB>
                          <a:noFill/>
                        </a:lnB>
                        <a:solidFill>
                          <a:srgbClr val="FFFFFF"/>
                        </a:solidFill>
                      </a:tcPr>
                    </a:tc>
                  </a:tr>
                </a:tbl>
              </a:graphicData>
            </a:graphic>
          </p:graphicFrame>
        </mc:Fallback>
      </mc:AlternateContent>
      <p:sp>
        <p:nvSpPr>
          <p:cNvPr id="11" name="Rectangle 10"/>
          <p:cNvSpPr/>
          <p:nvPr/>
        </p:nvSpPr>
        <p:spPr>
          <a:xfrm>
            <a:off x="766549" y="172914"/>
            <a:ext cx="8910851" cy="1169551"/>
          </a:xfrm>
          <a:prstGeom prst="rect">
            <a:avLst/>
          </a:prstGeom>
        </p:spPr>
        <p:txBody>
          <a:bodyPr wrap="square">
            <a:spAutoFit/>
          </a:bodyPr>
          <a:lstStyle/>
          <a:p>
            <a:pPr marL="0" lvl="2" indent="0" algn="just">
              <a:spcBef>
                <a:spcPts val="1000"/>
              </a:spcBef>
              <a:buNone/>
            </a:pPr>
            <a:r>
              <a:rPr lang="es-EC" sz="3500" b="1"/>
              <a:t>Control de la deriva de piso (derivas inelásticas máximas de piso </a:t>
            </a:r>
            <a:r>
              <a:rPr lang="en-US" sz="3500" b="1" dirty="0" err="1"/>
              <a:t>Δ</a:t>
            </a:r>
            <a:r>
              <a:rPr lang="es-EC" sz="3500" b="1" dirty="0"/>
              <a:t>M)</a:t>
            </a:r>
          </a:p>
        </p:txBody>
      </p:sp>
      <p:sp>
        <p:nvSpPr>
          <p:cNvPr id="15"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6"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7"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8"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9"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20"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21"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3"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49</a:t>
            </a:r>
            <a:endParaRPr lang="es-ES" sz="2400" dirty="0">
              <a:ln>
                <a:solidFill>
                  <a:schemeClr val="tx1"/>
                </a:solidFill>
              </a:ln>
            </a:endParaRPr>
          </a:p>
        </p:txBody>
      </p:sp>
    </p:spTree>
    <p:extLst>
      <p:ext uri="{BB962C8B-B14F-4D97-AF65-F5344CB8AC3E}">
        <p14:creationId xmlns:p14="http://schemas.microsoft.com/office/powerpoint/2010/main" val="523384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6796" y="1"/>
            <a:ext cx="10396882" cy="731520"/>
          </a:xfrm>
        </p:spPr>
        <p:txBody>
          <a:bodyPr>
            <a:normAutofit/>
          </a:bodyPr>
          <a:lstStyle/>
          <a:p>
            <a:r>
              <a:rPr lang="es-EC" sz="3200" dirty="0" smtClean="0"/>
              <a:t>ANTECEDENTES</a:t>
            </a:r>
            <a:endParaRPr lang="en-US" sz="3200" dirty="0"/>
          </a:p>
        </p:txBody>
      </p:sp>
      <p:pic>
        <p:nvPicPr>
          <p:cNvPr id="4" name="Picture 2" descr="Resultado de imagen para PLACA DE NAZCA fallas ecuado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16583" y="731521"/>
            <a:ext cx="6792483" cy="4801128"/>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contenido 2"/>
          <p:cNvSpPr txBox="1">
            <a:spLocks/>
          </p:cNvSpPr>
          <p:nvPr/>
        </p:nvSpPr>
        <p:spPr>
          <a:xfrm>
            <a:off x="261257" y="731521"/>
            <a:ext cx="5055326" cy="5307007"/>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just">
              <a:buNone/>
            </a:pPr>
            <a:r>
              <a:rPr lang="es-EC" dirty="0">
                <a:latin typeface="Arial" panose="020B0604020202020204" pitchFamily="34" charset="0"/>
                <a:cs typeface="Arial" panose="020B0604020202020204" pitchFamily="34" charset="0"/>
              </a:rPr>
              <a:t>La sismicidad a nivel de Ecuador es consecuencia de la convergencia entre la placa de Nazca y la placa Sudamericana</a:t>
            </a:r>
            <a:r>
              <a:rPr lang="es-EC" dirty="0" smtClean="0">
                <a:latin typeface="Arial" panose="020B0604020202020204" pitchFamily="34" charset="0"/>
                <a:cs typeface="Arial" panose="020B0604020202020204" pitchFamily="34" charset="0"/>
              </a:rPr>
              <a:t>.</a:t>
            </a:r>
          </a:p>
          <a:p>
            <a:pPr marL="0" indent="0" algn="just">
              <a:buNone/>
            </a:pPr>
            <a:r>
              <a:rPr lang="es-EC" dirty="0">
                <a:latin typeface="Arial" panose="020B0604020202020204" pitchFamily="34" charset="0"/>
                <a:cs typeface="Arial" panose="020B0604020202020204" pitchFamily="34" charset="0"/>
              </a:rPr>
              <a:t>El devastador terremoto de magnitud 7,8 en la escala de Richter que ocurrió el 16 de abril de 2016 en nuestro país se registró a las 18.58 (hora local), y su epicentro se situó entre las localidades de </a:t>
            </a:r>
            <a:r>
              <a:rPr lang="es-EC" dirty="0" err="1">
                <a:latin typeface="Arial" panose="020B0604020202020204" pitchFamily="34" charset="0"/>
                <a:cs typeface="Arial" panose="020B0604020202020204" pitchFamily="34" charset="0"/>
              </a:rPr>
              <a:t>Cojimíes</a:t>
            </a:r>
            <a:r>
              <a:rPr lang="es-EC" dirty="0">
                <a:latin typeface="Arial" panose="020B0604020202020204" pitchFamily="34" charset="0"/>
                <a:cs typeface="Arial" panose="020B0604020202020204" pitchFamily="34" charset="0"/>
              </a:rPr>
              <a:t> y Pedernales</a:t>
            </a:r>
            <a:endParaRPr lang="en-US" dirty="0">
              <a:latin typeface="Arial" panose="020B0604020202020204" pitchFamily="34" charset="0"/>
              <a:cs typeface="Arial" panose="020B0604020202020204" pitchFamily="34" charset="0"/>
            </a:endParaRPr>
          </a:p>
        </p:txBody>
      </p:sp>
      <p:sp>
        <p:nvSpPr>
          <p:cNvPr id="6" name="3 Flecha a la derecha con muesca"/>
          <p:cNvSpPr/>
          <p:nvPr/>
        </p:nvSpPr>
        <p:spPr>
          <a:xfrm>
            <a:off x="8645116" y="627357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7339772" y="6326581"/>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RESTAURACION  (MUROS DE CORTE)</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5719458" y="624707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4192328" y="6273576"/>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2659663" y="6286828"/>
            <a:ext cx="17497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3. FUNDAMENTACIÓN TEORICA</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1296623" y="6273576"/>
            <a:ext cx="157682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2. </a:t>
            </a:r>
            <a:r>
              <a:rPr lang="es-ES" sz="1000" b="1" dirty="0">
                <a:effectLst>
                  <a:outerShdw blurRad="38100" dist="38100" dir="2700000" algn="tl">
                    <a:srgbClr val="000000">
                      <a:alpha val="43137"/>
                    </a:srgbClr>
                  </a:outerShdw>
                </a:effectLst>
              </a:rPr>
              <a:t>DESCRIPCIÓN DE LA ESTRUCTURA</a:t>
            </a:r>
          </a:p>
        </p:txBody>
      </p:sp>
      <p:sp>
        <p:nvSpPr>
          <p:cNvPr id="12" name="3 Flecha a la derecha con muesca"/>
          <p:cNvSpPr/>
          <p:nvPr/>
        </p:nvSpPr>
        <p:spPr>
          <a:xfrm>
            <a:off x="1" y="6353086"/>
            <a:ext cx="1495401" cy="524638"/>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4"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5</a:t>
            </a:r>
            <a:endParaRPr lang="es-ES" sz="2400" dirty="0">
              <a:ln>
                <a:solidFill>
                  <a:schemeClr val="tx1"/>
                </a:solidFill>
              </a:ln>
            </a:endParaRPr>
          </a:p>
        </p:txBody>
      </p:sp>
    </p:spTree>
    <p:extLst>
      <p:ext uri="{BB962C8B-B14F-4D97-AF65-F5344CB8AC3E}">
        <p14:creationId xmlns:p14="http://schemas.microsoft.com/office/powerpoint/2010/main" val="9874414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Espectro de diseño</a:t>
            </a:r>
            <a:endParaRPr lang="es-ES_tradnl"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1977787" y="2358430"/>
                <a:ext cx="3829337" cy="753987"/>
              </a:xfrm>
            </p:spPr>
            <p:txBody>
              <a:bodyPr>
                <a:normAutofit fontScale="77500" lnSpcReduction="20000"/>
              </a:bodyPr>
              <a:lstStyle/>
              <a:p>
                <a:pPr marL="0" indent="0">
                  <a:buNone/>
                </a:pPr>
                <a14:m>
                  <m:oMathPara xmlns:m="http://schemas.openxmlformats.org/officeDocument/2006/math">
                    <m:oMathParaPr>
                      <m:jc m:val="centerGroup"/>
                    </m:oMathParaPr>
                    <m:oMath xmlns:m="http://schemas.openxmlformats.org/officeDocument/2006/math">
                      <m:r>
                        <a:rPr lang="es-EC" b="1" i="1">
                          <a:latin typeface="Cambria Math" charset="0"/>
                        </a:rPr>
                        <m:t>𝑽</m:t>
                      </m:r>
                      <m:r>
                        <a:rPr lang="es-EC" b="1" i="1">
                          <a:latin typeface="Cambria Math" charset="0"/>
                        </a:rPr>
                        <m:t>=</m:t>
                      </m:r>
                      <m:f>
                        <m:fPr>
                          <m:ctrlPr>
                            <a:rPr lang="en-US" b="1" i="1">
                              <a:latin typeface="Cambria Math" charset="0"/>
                            </a:rPr>
                          </m:ctrlPr>
                        </m:fPr>
                        <m:num>
                          <m:r>
                            <a:rPr lang="es-EC" b="1" i="1">
                              <a:latin typeface="Cambria Math" charset="0"/>
                            </a:rPr>
                            <m:t>𝑰</m:t>
                          </m:r>
                          <m:r>
                            <a:rPr lang="es-EC" b="1" i="1">
                              <a:latin typeface="Cambria Math" charset="0"/>
                            </a:rPr>
                            <m:t>∗</m:t>
                          </m:r>
                          <m:sSub>
                            <m:sSubPr>
                              <m:ctrlPr>
                                <a:rPr lang="en-US" b="1" i="1">
                                  <a:latin typeface="Cambria Math" charset="0"/>
                                </a:rPr>
                              </m:ctrlPr>
                            </m:sSubPr>
                            <m:e>
                              <m:r>
                                <a:rPr lang="es-EC" b="1" i="1">
                                  <a:latin typeface="Cambria Math" charset="0"/>
                                </a:rPr>
                                <m:t>𝑺</m:t>
                              </m:r>
                            </m:e>
                            <m:sub>
                              <m:r>
                                <a:rPr lang="es-EC" b="1" i="1">
                                  <a:latin typeface="Cambria Math" charset="0"/>
                                </a:rPr>
                                <m:t>𝒂</m:t>
                              </m:r>
                            </m:sub>
                          </m:sSub>
                          <m:r>
                            <a:rPr lang="es-EC" b="1" i="1">
                              <a:latin typeface="Cambria Math" charset="0"/>
                            </a:rPr>
                            <m:t>(</m:t>
                          </m:r>
                          <m:sSub>
                            <m:sSubPr>
                              <m:ctrlPr>
                                <a:rPr lang="en-US" b="1" i="1">
                                  <a:latin typeface="Cambria Math" charset="0"/>
                                </a:rPr>
                              </m:ctrlPr>
                            </m:sSubPr>
                            <m:e>
                              <m:r>
                                <a:rPr lang="es-EC" b="1" i="1">
                                  <a:latin typeface="Cambria Math" charset="0"/>
                                </a:rPr>
                                <m:t>𝑻</m:t>
                              </m:r>
                            </m:e>
                            <m:sub>
                              <m:r>
                                <a:rPr lang="es-EC" b="1" i="1">
                                  <a:latin typeface="Cambria Math" charset="0"/>
                                </a:rPr>
                                <m:t>𝒂</m:t>
                              </m:r>
                            </m:sub>
                          </m:sSub>
                          <m:r>
                            <a:rPr lang="es-EC" b="1" i="1">
                              <a:latin typeface="Cambria Math" charset="0"/>
                            </a:rPr>
                            <m:t>)</m:t>
                          </m:r>
                        </m:num>
                        <m:den>
                          <m:r>
                            <a:rPr lang="es-EC" b="1" i="1">
                              <a:latin typeface="Cambria Math" charset="0"/>
                            </a:rPr>
                            <m:t>𝑹</m:t>
                          </m:r>
                          <m:r>
                            <a:rPr lang="es-EC" b="1" i="1">
                              <a:latin typeface="Cambria Math" charset="0"/>
                            </a:rPr>
                            <m:t>∗</m:t>
                          </m:r>
                          <m:sSub>
                            <m:sSubPr>
                              <m:ctrlPr>
                                <a:rPr lang="en-US" b="1" i="1">
                                  <a:latin typeface="Cambria Math" charset="0"/>
                                </a:rPr>
                              </m:ctrlPr>
                            </m:sSubPr>
                            <m:e>
                              <m:r>
                                <a:rPr lang="es-EC" b="1" i="1">
                                  <a:latin typeface="Cambria Math" charset="0"/>
                                </a:rPr>
                                <m:t>∅</m:t>
                              </m:r>
                            </m:e>
                            <m:sub>
                              <m:r>
                                <a:rPr lang="es-EC" b="1" i="1">
                                  <a:latin typeface="Cambria Math" charset="0"/>
                                </a:rPr>
                                <m:t>𝑷</m:t>
                              </m:r>
                            </m:sub>
                          </m:sSub>
                          <m:r>
                            <a:rPr lang="es-EC" b="1" i="1">
                              <a:latin typeface="Cambria Math" charset="0"/>
                            </a:rPr>
                            <m:t>∗</m:t>
                          </m:r>
                          <m:sSub>
                            <m:sSubPr>
                              <m:ctrlPr>
                                <a:rPr lang="en-US" b="1" i="1">
                                  <a:latin typeface="Cambria Math" charset="0"/>
                                </a:rPr>
                              </m:ctrlPr>
                            </m:sSubPr>
                            <m:e>
                              <m:r>
                                <a:rPr lang="es-EC" b="1" i="1">
                                  <a:latin typeface="Cambria Math" charset="0"/>
                                </a:rPr>
                                <m:t>∅</m:t>
                              </m:r>
                            </m:e>
                            <m:sub>
                              <m:r>
                                <a:rPr lang="es-EC" b="1" i="1">
                                  <a:latin typeface="Cambria Math" charset="0"/>
                                </a:rPr>
                                <m:t>𝑬</m:t>
                              </m:r>
                            </m:sub>
                          </m:sSub>
                        </m:den>
                      </m:f>
                      <m:r>
                        <a:rPr lang="es-EC" b="1" i="1">
                          <a:latin typeface="Cambria Math" charset="0"/>
                        </a:rPr>
                        <m:t>∗</m:t>
                      </m:r>
                      <m:r>
                        <a:rPr lang="es-EC" b="1" i="1">
                          <a:latin typeface="Cambria Math" charset="0"/>
                        </a:rPr>
                        <m:t>𝑾</m:t>
                      </m:r>
                    </m:oMath>
                  </m:oMathPara>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1977787" y="2358430"/>
                <a:ext cx="3829337" cy="753987"/>
              </a:xfrm>
              <a:blipFill rotWithShape="0">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7" name="Content Placeholder 6"/>
              <p:cNvGraphicFramePr>
                <a:graphicFrameLocks noGrp="1"/>
              </p:cNvGraphicFramePr>
              <p:nvPr>
                <p:ph sz="half" idx="2"/>
                <p:extLst>
                  <p:ext uri="{D42A27DB-BD31-4B8C-83A1-F6EECF244321}">
                    <p14:modId xmlns:p14="http://schemas.microsoft.com/office/powerpoint/2010/main" val="566464344"/>
                  </p:ext>
                </p:extLst>
              </p:nvPr>
            </p:nvGraphicFramePr>
            <p:xfrm>
              <a:off x="6941868" y="144692"/>
              <a:ext cx="3870313" cy="6126870"/>
            </p:xfrm>
            <a:graphic>
              <a:graphicData uri="http://schemas.openxmlformats.org/drawingml/2006/table">
                <a:tbl>
                  <a:tblPr firstRow="1" firstCol="1" bandRow="1"/>
                  <a:tblGrid>
                    <a:gridCol w="2786034"/>
                    <a:gridCol w="1084279"/>
                  </a:tblGrid>
                  <a:tr h="239661">
                    <a:tc gridSpan="2">
                      <a:txBody>
                        <a:bodyPr/>
                        <a:lstStyle/>
                        <a:p>
                          <a:pPr algn="ctr">
                            <a:lnSpc>
                              <a:spcPct val="150000"/>
                            </a:lnSpc>
                            <a:spcAft>
                              <a:spcPts val="0"/>
                            </a:spcAft>
                          </a:pPr>
                          <a:r>
                            <a:rPr lang="es-EC" sz="1200" b="1" dirty="0">
                              <a:effectLst/>
                              <a:latin typeface="Arial" charset="0"/>
                              <a:ea typeface="Gulim" charset="-127"/>
                              <a:cs typeface="Arial" charset="0"/>
                            </a:rPr>
                            <a:t>DATOS</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US"/>
                        </a:p>
                      </a:txBody>
                      <a:tcPr/>
                    </a:tc>
                  </a:tr>
                  <a:tr h="239661">
                    <a:tc>
                      <a:txBody>
                        <a:bodyPr/>
                        <a:lstStyle/>
                        <a:p>
                          <a:pPr algn="ctr">
                            <a:lnSpc>
                              <a:spcPct val="150000"/>
                            </a:lnSpc>
                            <a:spcAft>
                              <a:spcPts val="0"/>
                            </a:spcAft>
                          </a:pPr>
                          <a:r>
                            <a:rPr lang="es-EC" sz="1200" dirty="0">
                              <a:effectLst/>
                              <a:latin typeface="Arial" charset="0"/>
                              <a:ea typeface="Gulim" charset="-127"/>
                              <a:cs typeface="Arial" charset="0"/>
                            </a:rPr>
                            <a:t>Zona Sísmica</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Gulim" charset="-127"/>
                              <a:cs typeface="Arial" charset="0"/>
                            </a:rPr>
                            <a:t>5.00</a:t>
                          </a:r>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9661">
                    <a:tc>
                      <a:txBody>
                        <a:bodyPr/>
                        <a:lstStyle/>
                        <a:p>
                          <a:pPr algn="ctr">
                            <a:lnSpc>
                              <a:spcPct val="150000"/>
                            </a:lnSpc>
                            <a:spcAft>
                              <a:spcPts val="0"/>
                            </a:spcAft>
                          </a:pPr>
                          <a:r>
                            <a:rPr lang="es-EC" sz="1200" dirty="0">
                              <a:effectLst/>
                              <a:latin typeface="Arial" charset="0"/>
                              <a:ea typeface="Gulim" charset="-127"/>
                              <a:cs typeface="Arial" charset="0"/>
                            </a:rPr>
                            <a:t>Valor del factor </a:t>
                          </a:r>
                          <a14:m>
                            <m:oMath xmlns:m="http://schemas.openxmlformats.org/officeDocument/2006/math">
                              <m:r>
                                <a:rPr lang="es-EC" sz="1200" b="1" i="1">
                                  <a:effectLst/>
                                  <a:latin typeface="Cambria Math" charset="0"/>
                                  <a:ea typeface="Gulim" charset="-127"/>
                                  <a:cs typeface="Arial" charset="0"/>
                                </a:rPr>
                                <m:t>𝒁</m:t>
                              </m:r>
                            </m:oMath>
                          </a14:m>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Gulim" charset="-127"/>
                              <a:cs typeface="Arial" charset="0"/>
                            </a:rPr>
                            <a:t>0.40</a:t>
                          </a:r>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9661">
                    <a:tc>
                      <a:txBody>
                        <a:bodyPr/>
                        <a:lstStyle/>
                        <a:p>
                          <a:pPr algn="ctr">
                            <a:lnSpc>
                              <a:spcPct val="150000"/>
                            </a:lnSpc>
                            <a:spcAft>
                              <a:spcPts val="0"/>
                            </a:spcAft>
                          </a:pPr>
                          <a:r>
                            <a:rPr lang="es-EC" sz="1200" dirty="0">
                              <a:effectLst/>
                              <a:latin typeface="Arial" charset="0"/>
                              <a:ea typeface="Gulim" charset="-127"/>
                              <a:cs typeface="Arial" charset="0"/>
                            </a:rPr>
                            <a:t>Característica de la amenaza sísmica</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Gulim" charset="-127"/>
                              <a:cs typeface="Arial" charset="0"/>
                            </a:rPr>
                            <a:t> Alta</a:t>
                          </a:r>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9661">
                    <a:tc>
                      <a:txBody>
                        <a:bodyPr/>
                        <a:lstStyle/>
                        <a:p>
                          <a:pPr algn="ctr">
                            <a:lnSpc>
                              <a:spcPct val="150000"/>
                            </a:lnSpc>
                            <a:spcAft>
                              <a:spcPts val="0"/>
                            </a:spcAft>
                          </a:pPr>
                          <a:r>
                            <a:rPr lang="es-EC" sz="1200" dirty="0">
                              <a:effectLst/>
                              <a:latin typeface="Arial" charset="0"/>
                              <a:ea typeface="Gulim" charset="-127"/>
                              <a:cs typeface="Arial" charset="0"/>
                            </a:rPr>
                            <a:t>Tipo de perfil del suelo</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Gulim" charset="-127"/>
                              <a:cs typeface="Arial" charset="0"/>
                            </a:rPr>
                            <a:t>E</a:t>
                          </a:r>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9661">
                    <a:tc>
                      <a:txBody>
                        <a:bodyPr/>
                        <a:lstStyle/>
                        <a:p>
                          <a:pPr algn="ctr">
                            <a:lnSpc>
                              <a:spcPct val="150000"/>
                            </a:lnSpc>
                            <a:spcAft>
                              <a:spcPts val="0"/>
                            </a:spcAft>
                          </a:pPr>
                          <a:r>
                            <a:rPr lang="es-EC" sz="1200" dirty="0">
                              <a:effectLst/>
                              <a:latin typeface="Arial" charset="0"/>
                              <a:ea typeface="Gulim" charset="-127"/>
                              <a:cs typeface="Arial" charset="0"/>
                            </a:rPr>
                            <a:t>Factor de sitio </a:t>
                          </a:r>
                          <a14:m>
                            <m:oMath xmlns:m="http://schemas.openxmlformats.org/officeDocument/2006/math">
                              <m:sSub>
                                <m:sSubPr>
                                  <m:ctrlPr>
                                    <a:rPr lang="en-US" sz="1200" b="1" i="1">
                                      <a:effectLst/>
                                      <a:latin typeface="Cambria Math" charset="0"/>
                                      <a:ea typeface="Gulim" charset="-127"/>
                                      <a:cs typeface="Arial" charset="0"/>
                                    </a:rPr>
                                  </m:ctrlPr>
                                </m:sSubPr>
                                <m:e>
                                  <m:r>
                                    <a:rPr lang="es-EC" sz="1200" b="1" i="1">
                                      <a:effectLst/>
                                      <a:latin typeface="Cambria Math" charset="0"/>
                                      <a:ea typeface="Gulim" charset="-127"/>
                                      <a:cs typeface="Arial" charset="0"/>
                                    </a:rPr>
                                    <m:t>𝑭</m:t>
                                  </m:r>
                                </m:e>
                                <m:sub>
                                  <m:r>
                                    <a:rPr lang="es-EC" sz="1200" b="1" i="1">
                                      <a:effectLst/>
                                      <a:latin typeface="Cambria Math" charset="0"/>
                                      <a:ea typeface="Gulim" charset="-127"/>
                                      <a:cs typeface="Arial" charset="0"/>
                                    </a:rPr>
                                    <m:t>𝒂</m:t>
                                  </m:r>
                                </m:sub>
                              </m:sSub>
                            </m:oMath>
                          </a14:m>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Gulim" charset="-127"/>
                              <a:cs typeface="Arial" charset="0"/>
                            </a:rPr>
                            <a:t>1.00</a:t>
                          </a:r>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9661">
                    <a:tc>
                      <a:txBody>
                        <a:bodyPr/>
                        <a:lstStyle/>
                        <a:p>
                          <a:pPr algn="ctr">
                            <a:lnSpc>
                              <a:spcPct val="150000"/>
                            </a:lnSpc>
                            <a:spcAft>
                              <a:spcPts val="0"/>
                            </a:spcAft>
                          </a:pPr>
                          <a:r>
                            <a:rPr lang="es-EC" sz="1200">
                              <a:effectLst/>
                              <a:latin typeface="Arial" charset="0"/>
                              <a:ea typeface="Gulim" charset="-127"/>
                              <a:cs typeface="Arial" charset="0"/>
                            </a:rPr>
                            <a:t>Factor del comportamiento </a:t>
                          </a:r>
                          <a14:m>
                            <m:oMath xmlns:m="http://schemas.openxmlformats.org/officeDocument/2006/math">
                              <m:sSub>
                                <m:sSubPr>
                                  <m:ctrlPr>
                                    <a:rPr lang="en-US" sz="1200" b="1" i="1">
                                      <a:effectLst/>
                                      <a:latin typeface="Cambria Math" charset="0"/>
                                      <a:ea typeface="Gulim" charset="-127"/>
                                      <a:cs typeface="Arial" charset="0"/>
                                    </a:rPr>
                                  </m:ctrlPr>
                                </m:sSubPr>
                                <m:e>
                                  <m:r>
                                    <a:rPr lang="es-EC" sz="1200" b="1" i="1">
                                      <a:effectLst/>
                                      <a:latin typeface="Cambria Math" charset="0"/>
                                      <a:ea typeface="Gulim" charset="-127"/>
                                      <a:cs typeface="Arial" charset="0"/>
                                    </a:rPr>
                                    <m:t>𝑭</m:t>
                                  </m:r>
                                </m:e>
                                <m:sub>
                                  <m:r>
                                    <a:rPr lang="es-EC" sz="1200" b="1" i="1">
                                      <a:effectLst/>
                                      <a:latin typeface="Cambria Math" charset="0"/>
                                      <a:ea typeface="Gulim" charset="-127"/>
                                      <a:cs typeface="Arial" charset="0"/>
                                    </a:rPr>
                                    <m:t>𝒔</m:t>
                                  </m:r>
                                </m:sub>
                              </m:sSub>
                            </m:oMath>
                          </a14:m>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Gulim" charset="-127"/>
                              <a:cs typeface="Arial" charset="0"/>
                            </a:rPr>
                            <a:t>1.90</a:t>
                          </a:r>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9661">
                    <a:tc>
                      <a:txBody>
                        <a:bodyPr/>
                        <a:lstStyle/>
                        <a:p>
                          <a:pPr algn="ctr">
                            <a:lnSpc>
                              <a:spcPct val="150000"/>
                            </a:lnSpc>
                            <a:spcAft>
                              <a:spcPts val="0"/>
                            </a:spcAft>
                          </a:pPr>
                          <a:r>
                            <a:rPr lang="es-EC" sz="1200">
                              <a:effectLst/>
                              <a:latin typeface="Arial" charset="0"/>
                              <a:ea typeface="Gulim" charset="-127"/>
                              <a:cs typeface="Arial" charset="0"/>
                            </a:rPr>
                            <a:t>Factor de sitio </a:t>
                          </a:r>
                          <a14:m>
                            <m:oMath xmlns:m="http://schemas.openxmlformats.org/officeDocument/2006/math">
                              <m:sSub>
                                <m:sSubPr>
                                  <m:ctrlPr>
                                    <a:rPr lang="en-US" sz="1200" b="1" i="1">
                                      <a:effectLst/>
                                      <a:latin typeface="Cambria Math" charset="0"/>
                                      <a:ea typeface="Gulim" charset="-127"/>
                                      <a:cs typeface="Arial" charset="0"/>
                                    </a:rPr>
                                  </m:ctrlPr>
                                </m:sSubPr>
                                <m:e>
                                  <m:r>
                                    <a:rPr lang="es-EC" sz="1200" b="1" i="1">
                                      <a:effectLst/>
                                      <a:latin typeface="Cambria Math" charset="0"/>
                                      <a:ea typeface="Gulim" charset="-127"/>
                                      <a:cs typeface="Arial" charset="0"/>
                                    </a:rPr>
                                    <m:t>𝑭</m:t>
                                  </m:r>
                                </m:e>
                                <m:sub>
                                  <m:r>
                                    <a:rPr lang="es-EC" sz="1200" b="1" i="1">
                                      <a:effectLst/>
                                      <a:latin typeface="Cambria Math" charset="0"/>
                                      <a:ea typeface="Gulim" charset="-127"/>
                                      <a:cs typeface="Arial" charset="0"/>
                                    </a:rPr>
                                    <m:t>𝒅</m:t>
                                  </m:r>
                                </m:sub>
                              </m:sSub>
                            </m:oMath>
                          </a14:m>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effectLst/>
                              <a:latin typeface="Arial" charset="0"/>
                              <a:ea typeface="Gulim" charset="-127"/>
                              <a:cs typeface="Arial" charset="0"/>
                            </a:rPr>
                            <a:t>1.60</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9661">
                    <a:tc>
                      <a:txBody>
                        <a:bodyPr/>
                        <a:lstStyle/>
                        <a:p>
                          <a:pPr algn="ctr">
                            <a:lnSpc>
                              <a:spcPct val="150000"/>
                            </a:lnSpc>
                            <a:spcAft>
                              <a:spcPts val="0"/>
                            </a:spcAft>
                          </a:pPr>
                          <a:r>
                            <a:rPr lang="es-EC" sz="1200">
                              <a:effectLst/>
                              <a:latin typeface="Arial" charset="0"/>
                              <a:ea typeface="Gulim" charset="-127"/>
                              <a:cs typeface="Arial" charset="0"/>
                            </a:rPr>
                            <a:t>Región</a:t>
                          </a:r>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effectLst/>
                              <a:latin typeface="Arial" charset="0"/>
                              <a:ea typeface="Gulim" charset="-127"/>
                              <a:cs typeface="Arial" charset="0"/>
                            </a:rPr>
                            <a:t>Costa</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9661">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charset="0"/>
                                    <a:ea typeface="Gulim" charset="-127"/>
                                    <a:cs typeface="Arial" charset="0"/>
                                  </a:rPr>
                                  <m:t>𝜼</m:t>
                                </m:r>
                              </m:oMath>
                            </m:oMathPara>
                          </a14:m>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Gulim" charset="-127"/>
                              <a:cs typeface="Arial" charset="0"/>
                            </a:rPr>
                            <a:t>1.80</a:t>
                          </a:r>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9661">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Coeficiente </a:t>
                          </a:r>
                          <a14:m>
                            <m:oMath xmlns:m="http://schemas.openxmlformats.org/officeDocument/2006/math">
                              <m:sSub>
                                <m:sSubPr>
                                  <m:ctrlPr>
                                    <a:rPr lang="en-US" sz="1200" b="1" i="1">
                                      <a:solidFill>
                                        <a:srgbClr val="000000"/>
                                      </a:solidFill>
                                      <a:effectLst/>
                                      <a:latin typeface="Cambria Math" charset="0"/>
                                      <a:ea typeface="Gulim" charset="-127"/>
                                      <a:cs typeface="Arial" charset="0"/>
                                    </a:rPr>
                                  </m:ctrlPr>
                                </m:sSubPr>
                                <m:e>
                                  <m:r>
                                    <a:rPr lang="es-EC" sz="1200" b="1" i="1">
                                      <a:solidFill>
                                        <a:srgbClr val="000000"/>
                                      </a:solidFill>
                                      <a:effectLst/>
                                      <a:latin typeface="Cambria Math" charset="0"/>
                                      <a:ea typeface="Gulim" charset="-127"/>
                                      <a:cs typeface="Arial" charset="0"/>
                                    </a:rPr>
                                    <m:t>𝑪</m:t>
                                  </m:r>
                                </m:e>
                                <m:sub>
                                  <m:r>
                                    <a:rPr lang="es-EC" sz="1200" b="1" i="1">
                                      <a:solidFill>
                                        <a:srgbClr val="000000"/>
                                      </a:solidFill>
                                      <a:effectLst/>
                                      <a:latin typeface="Cambria Math" charset="0"/>
                                      <a:ea typeface="Gulim" charset="-127"/>
                                      <a:cs typeface="Arial" charset="0"/>
                                    </a:rPr>
                                    <m:t>𝒕</m:t>
                                  </m:r>
                                </m:sub>
                              </m:sSub>
                            </m:oMath>
                          </a14:m>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Gulim" charset="-127"/>
                              <a:cs typeface="Arial" charset="0"/>
                            </a:rPr>
                            <a:t>0.055</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9661">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Coeficiente </a:t>
                          </a:r>
                          <a14:m>
                            <m:oMath xmlns:m="http://schemas.openxmlformats.org/officeDocument/2006/math">
                              <m:r>
                                <a:rPr lang="es-EC" sz="1200" b="1" i="1">
                                  <a:solidFill>
                                    <a:srgbClr val="000000"/>
                                  </a:solidFill>
                                  <a:effectLst/>
                                  <a:latin typeface="Cambria Math" charset="0"/>
                                  <a:ea typeface="Gulim" charset="-127"/>
                                  <a:cs typeface="Arial" charset="0"/>
                                </a:rPr>
                                <m:t>𝜶</m:t>
                              </m:r>
                            </m:oMath>
                          </a14:m>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Gulim" charset="-127"/>
                              <a:cs typeface="Arial" charset="0"/>
                            </a:rPr>
                            <a:t>0.900</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9661">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Altura máxima del edificio </a:t>
                          </a:r>
                          <a14:m>
                            <m:oMath xmlns:m="http://schemas.openxmlformats.org/officeDocument/2006/math">
                              <m:r>
                                <a:rPr lang="es-EC" sz="1200" b="1" i="1">
                                  <a:solidFill>
                                    <a:srgbClr val="000000"/>
                                  </a:solidFill>
                                  <a:effectLst/>
                                  <a:latin typeface="Cambria Math" charset="0"/>
                                  <a:ea typeface="Gulim" charset="-127"/>
                                  <a:cs typeface="Arial" charset="0"/>
                                </a:rPr>
                                <m:t>𝒉</m:t>
                              </m:r>
                            </m:oMath>
                          </a14:m>
                          <a:r>
                            <a:rPr lang="es-EC" sz="1200">
                              <a:solidFill>
                                <a:srgbClr val="000000"/>
                              </a:solidFill>
                              <a:effectLst/>
                              <a:latin typeface="Arial" charset="0"/>
                              <a:ea typeface="Gulim" charset="-127"/>
                              <a:cs typeface="Arial" charset="0"/>
                            </a:rPr>
                            <a:t> (m)</a:t>
                          </a:r>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Gulim" charset="-127"/>
                              <a:cs typeface="Arial" charset="0"/>
                            </a:rPr>
                            <a:t>17.92</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66150">
                    <a:tc>
                      <a:txBody>
                        <a:bodyPr/>
                        <a:lstStyle/>
                        <a:p>
                          <a:pPr algn="ctr">
                            <a:lnSpc>
                              <a:spcPct val="150000"/>
                            </a:lnSpc>
                            <a:spcAft>
                              <a:spcPts val="0"/>
                            </a:spcAft>
                          </a:pPr>
                          <a:r>
                            <a:rPr lang="es-EC" sz="1200">
                              <a:effectLst/>
                              <a:latin typeface="Arial" charset="0"/>
                              <a:ea typeface="Gulim" charset="-127"/>
                              <a:cs typeface="Arial" charset="0"/>
                            </a:rPr>
                            <a:t>Periodo de Vibración </a:t>
                          </a:r>
                          <a14:m>
                            <m:oMath xmlns:m="http://schemas.openxmlformats.org/officeDocument/2006/math">
                              <m:r>
                                <a:rPr lang="es-EC" sz="1200" b="1" i="1">
                                  <a:effectLst/>
                                  <a:latin typeface="Cambria Math" charset="0"/>
                                  <a:ea typeface="Gulim" charset="-127"/>
                                  <a:cs typeface="Arial" charset="0"/>
                                </a:rPr>
                                <m:t>𝑻</m:t>
                              </m:r>
                            </m:oMath>
                          </a14:m>
                          <a:r>
                            <a:rPr lang="es-EC" sz="1200">
                              <a:effectLst/>
                              <a:latin typeface="Arial" charset="0"/>
                              <a:ea typeface="Gulim" charset="-127"/>
                              <a:cs typeface="Arial" charset="0"/>
                            </a:rPr>
                            <a:t>  (seg)</a:t>
                          </a:r>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effectLst/>
                              <a:latin typeface="Arial" charset="0"/>
                              <a:ea typeface="Gulim" charset="-127"/>
                              <a:cs typeface="Arial" charset="0"/>
                            </a:rPr>
                            <a:t>0.74</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9661">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Factor de Importancia </a:t>
                          </a:r>
                          <a14:m>
                            <m:oMath xmlns:m="http://schemas.openxmlformats.org/officeDocument/2006/math">
                              <m:r>
                                <a:rPr lang="es-EC" sz="1200" b="1" i="1">
                                  <a:solidFill>
                                    <a:srgbClr val="000000"/>
                                  </a:solidFill>
                                  <a:effectLst/>
                                  <a:latin typeface="Cambria Math" charset="0"/>
                                  <a:ea typeface="Gulim" charset="-127"/>
                                  <a:cs typeface="Arial" charset="0"/>
                                </a:rPr>
                                <m:t>𝑰</m:t>
                              </m:r>
                            </m:oMath>
                          </a14:m>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Gulim" charset="-127"/>
                              <a:cs typeface="Arial" charset="0"/>
                            </a:rPr>
                            <a:t>1.00</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9661">
                    <a:tc>
                      <a:txBody>
                        <a:bodyPr/>
                        <a:lstStyle/>
                        <a:p>
                          <a:pPr algn="ctr">
                            <a:lnSpc>
                              <a:spcPct val="150000"/>
                            </a:lnSpc>
                            <a:spcAft>
                              <a:spcPts val="0"/>
                            </a:spcAft>
                          </a:pPr>
                          <a:r>
                            <a:rPr lang="es-EC" sz="1200">
                              <a:effectLst/>
                              <a:latin typeface="Arial" charset="0"/>
                              <a:ea typeface="Gulim" charset="-127"/>
                              <a:cs typeface="Arial" charset="0"/>
                            </a:rPr>
                            <a:t>Factor </a:t>
                          </a:r>
                          <a14:m>
                            <m:oMath xmlns:m="http://schemas.openxmlformats.org/officeDocument/2006/math">
                              <m:r>
                                <a:rPr lang="es-EC" sz="1200" b="1" i="1">
                                  <a:effectLst/>
                                  <a:latin typeface="Cambria Math" charset="0"/>
                                  <a:ea typeface="Gulim" charset="-127"/>
                                  <a:cs typeface="Arial" charset="0"/>
                                </a:rPr>
                                <m:t>𝒓</m:t>
                              </m:r>
                            </m:oMath>
                          </a14:m>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effectLst/>
                              <a:latin typeface="Arial" charset="0"/>
                              <a:ea typeface="Gulim" charset="-127"/>
                              <a:cs typeface="Arial" charset="0"/>
                            </a:rPr>
                            <a:t>1.50</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9661">
                    <a:tc>
                      <a:txBody>
                        <a:bodyPr/>
                        <a:lstStyle/>
                        <a:p>
                          <a:pPr algn="ctr">
                            <a:lnSpc>
                              <a:spcPct val="150000"/>
                            </a:lnSpc>
                            <a:spcAft>
                              <a:spcPts val="0"/>
                            </a:spcAft>
                          </a:pPr>
                          <a:r>
                            <a:rPr lang="es-EC" sz="1200">
                              <a:effectLst/>
                              <a:latin typeface="Arial" charset="0"/>
                              <a:ea typeface="Gulim" charset="-127"/>
                              <a:cs typeface="Arial" charset="0"/>
                            </a:rPr>
                            <a:t>Periodo límite de vibración </a:t>
                          </a:r>
                          <a14:m>
                            <m:oMath xmlns:m="http://schemas.openxmlformats.org/officeDocument/2006/math">
                              <m:sSub>
                                <m:sSubPr>
                                  <m:ctrlPr>
                                    <a:rPr lang="en-US" sz="1200" b="1" i="1">
                                      <a:effectLst/>
                                      <a:latin typeface="Cambria Math" charset="0"/>
                                      <a:ea typeface="Gulim" charset="-127"/>
                                      <a:cs typeface="Arial" charset="0"/>
                                    </a:rPr>
                                  </m:ctrlPr>
                                </m:sSubPr>
                                <m:e>
                                  <m:r>
                                    <a:rPr lang="es-EC" sz="1200" b="1" i="1">
                                      <a:effectLst/>
                                      <a:latin typeface="Cambria Math" charset="0"/>
                                      <a:ea typeface="Gulim" charset="-127"/>
                                      <a:cs typeface="Arial" charset="0"/>
                                    </a:rPr>
                                    <m:t>𝑻</m:t>
                                  </m:r>
                                </m:e>
                                <m:sub>
                                  <m:r>
                                    <a:rPr lang="es-EC" sz="1200" b="1" i="1">
                                      <a:effectLst/>
                                      <a:latin typeface="Cambria Math" charset="0"/>
                                      <a:ea typeface="Gulim" charset="-127"/>
                                      <a:cs typeface="Arial" charset="0"/>
                                    </a:rPr>
                                    <m:t>𝟎</m:t>
                                  </m:r>
                                </m:sub>
                              </m:sSub>
                            </m:oMath>
                          </a14:m>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Gulim" charset="-127"/>
                              <a:cs typeface="Arial" charset="0"/>
                            </a:rPr>
                            <a:t>0.30</a:t>
                          </a:r>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9661">
                    <a:tc>
                      <a:txBody>
                        <a:bodyPr/>
                        <a:lstStyle/>
                        <a:p>
                          <a:pPr algn="ctr">
                            <a:lnSpc>
                              <a:spcPct val="150000"/>
                            </a:lnSpc>
                            <a:spcAft>
                              <a:spcPts val="0"/>
                            </a:spcAft>
                          </a:pPr>
                          <a:r>
                            <a:rPr lang="es-EC" sz="1200">
                              <a:effectLst/>
                              <a:latin typeface="Arial" charset="0"/>
                              <a:ea typeface="Gulim" charset="-127"/>
                              <a:cs typeface="Arial" charset="0"/>
                            </a:rPr>
                            <a:t>Periodo límite de vibración </a:t>
                          </a:r>
                          <a14:m>
                            <m:oMath xmlns:m="http://schemas.openxmlformats.org/officeDocument/2006/math">
                              <m:sSub>
                                <m:sSubPr>
                                  <m:ctrlPr>
                                    <a:rPr lang="en-US" sz="1200" b="1" i="1">
                                      <a:effectLst/>
                                      <a:latin typeface="Cambria Math" charset="0"/>
                                      <a:ea typeface="Gulim" charset="-127"/>
                                      <a:cs typeface="Arial" charset="0"/>
                                    </a:rPr>
                                  </m:ctrlPr>
                                </m:sSubPr>
                                <m:e>
                                  <m:r>
                                    <a:rPr lang="es-EC" sz="1200" b="1" i="1">
                                      <a:effectLst/>
                                      <a:latin typeface="Cambria Math" charset="0"/>
                                      <a:ea typeface="Gulim" charset="-127"/>
                                      <a:cs typeface="Arial" charset="0"/>
                                    </a:rPr>
                                    <m:t>𝑻</m:t>
                                  </m:r>
                                </m:e>
                                <m:sub>
                                  <m:r>
                                    <a:rPr lang="es-EC" sz="1200" b="1" i="1">
                                      <a:effectLst/>
                                      <a:latin typeface="Cambria Math" charset="0"/>
                                      <a:ea typeface="Gulim" charset="-127"/>
                                      <a:cs typeface="Arial" charset="0"/>
                                    </a:rPr>
                                    <m:t>𝑪</m:t>
                                  </m:r>
                                </m:sub>
                              </m:sSub>
                            </m:oMath>
                          </a14:m>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effectLst/>
                              <a:latin typeface="Arial" charset="0"/>
                              <a:ea typeface="Gulim" charset="-127"/>
                              <a:cs typeface="Arial" charset="0"/>
                            </a:rPr>
                            <a:t>1.67</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9661">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sz="1200" b="1" i="1">
                                        <a:effectLst/>
                                        <a:latin typeface="Cambria Math" charset="0"/>
                                        <a:ea typeface="Gulim" charset="-127"/>
                                        <a:cs typeface="Arial" charset="0"/>
                                      </a:rPr>
                                    </m:ctrlPr>
                                  </m:sSubPr>
                                  <m:e>
                                    <m:r>
                                      <a:rPr lang="es-EC" sz="1200" b="1" i="1">
                                        <a:effectLst/>
                                        <a:latin typeface="Cambria Math" charset="0"/>
                                        <a:ea typeface="Gulim" charset="-127"/>
                                        <a:cs typeface="Arial" charset="0"/>
                                      </a:rPr>
                                      <m:t>𝑺</m:t>
                                    </m:r>
                                  </m:e>
                                  <m:sub>
                                    <m:r>
                                      <a:rPr lang="es-EC" sz="1200" b="1" i="1">
                                        <a:effectLst/>
                                        <a:latin typeface="Cambria Math" charset="0"/>
                                        <a:ea typeface="Gulim" charset="-127"/>
                                        <a:cs typeface="Arial" charset="0"/>
                                      </a:rPr>
                                      <m:t>𝒂</m:t>
                                    </m:r>
                                  </m:sub>
                                </m:sSub>
                                <m:r>
                                  <a:rPr lang="es-EC" sz="1200" b="1" i="1">
                                    <a:effectLst/>
                                    <a:latin typeface="Cambria Math" charset="0"/>
                                    <a:ea typeface="Gulim" charset="-127"/>
                                    <a:cs typeface="Arial" charset="0"/>
                                  </a:rPr>
                                  <m:t>(</m:t>
                                </m:r>
                                <m:sSub>
                                  <m:sSubPr>
                                    <m:ctrlPr>
                                      <a:rPr lang="en-US" sz="1200" b="1" i="1">
                                        <a:effectLst/>
                                        <a:latin typeface="Cambria Math" charset="0"/>
                                        <a:ea typeface="Gulim" charset="-127"/>
                                        <a:cs typeface="Arial" charset="0"/>
                                      </a:rPr>
                                    </m:ctrlPr>
                                  </m:sSubPr>
                                  <m:e>
                                    <m:r>
                                      <a:rPr lang="es-EC" sz="1200" b="1" i="1">
                                        <a:effectLst/>
                                        <a:latin typeface="Cambria Math" charset="0"/>
                                        <a:ea typeface="Gulim" charset="-127"/>
                                        <a:cs typeface="Arial" charset="0"/>
                                      </a:rPr>
                                      <m:t>𝑻</m:t>
                                    </m:r>
                                  </m:e>
                                  <m:sub>
                                    <m:r>
                                      <a:rPr lang="es-EC" sz="1200" b="1" i="1">
                                        <a:effectLst/>
                                        <a:latin typeface="Cambria Math" charset="0"/>
                                        <a:ea typeface="Gulim" charset="-127"/>
                                        <a:cs typeface="Arial" charset="0"/>
                                      </a:rPr>
                                      <m:t>𝟎</m:t>
                                    </m:r>
                                  </m:sub>
                                </m:sSub>
                                <m:r>
                                  <a:rPr lang="es-EC" sz="1200" b="1" i="1">
                                    <a:effectLst/>
                                    <a:latin typeface="Cambria Math" charset="0"/>
                                    <a:ea typeface="Gulim" charset="-127"/>
                                    <a:cs typeface="Arial" charset="0"/>
                                  </a:rPr>
                                  <m:t>)</m:t>
                                </m:r>
                              </m:oMath>
                            </m:oMathPara>
                          </a14:m>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effectLst/>
                              <a:latin typeface="Arial" charset="0"/>
                              <a:ea typeface="Gulim" charset="-127"/>
                              <a:cs typeface="Arial" charset="0"/>
                            </a:rPr>
                            <a:t>0.40</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9661">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Irregularidades en Planta </a:t>
                          </a:r>
                          <a14:m>
                            <m:oMath xmlns:m="http://schemas.openxmlformats.org/officeDocument/2006/math">
                              <m:sSub>
                                <m:sSubPr>
                                  <m:ctrlPr>
                                    <a:rPr lang="en-US" sz="1200" b="1" i="1">
                                      <a:effectLst/>
                                      <a:latin typeface="Cambria Math" charset="0"/>
                                      <a:ea typeface="Gulim" charset="-127"/>
                                      <a:cs typeface="Arial" charset="0"/>
                                    </a:rPr>
                                  </m:ctrlPr>
                                </m:sSubPr>
                                <m:e>
                                  <m:r>
                                    <a:rPr lang="es-EC" sz="1200" b="1" i="1">
                                      <a:effectLst/>
                                      <a:latin typeface="Cambria Math" charset="0"/>
                                      <a:ea typeface="Gulim" charset="-127"/>
                                      <a:cs typeface="Arial" charset="0"/>
                                    </a:rPr>
                                    <m:t>∅</m:t>
                                  </m:r>
                                </m:e>
                                <m:sub>
                                  <m:r>
                                    <a:rPr lang="es-EC" sz="1200" b="1" i="1">
                                      <a:effectLst/>
                                      <a:latin typeface="Cambria Math" charset="0"/>
                                      <a:ea typeface="Gulim" charset="-127"/>
                                      <a:cs typeface="Arial" charset="0"/>
                                    </a:rPr>
                                    <m:t>𝑷</m:t>
                                  </m:r>
                                </m:sub>
                              </m:sSub>
                            </m:oMath>
                          </a14:m>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Gulim" charset="-127"/>
                              <a:cs typeface="Arial" charset="0"/>
                            </a:rPr>
                            <a:t>0.90</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9661">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Irregularidades en Elevación </a:t>
                          </a:r>
                          <a14:m>
                            <m:oMath xmlns:m="http://schemas.openxmlformats.org/officeDocument/2006/math">
                              <m:sSub>
                                <m:sSubPr>
                                  <m:ctrlPr>
                                    <a:rPr lang="en-US" sz="1200" b="1" i="1">
                                      <a:effectLst/>
                                      <a:latin typeface="Cambria Math" charset="0"/>
                                      <a:ea typeface="Gulim" charset="-127"/>
                                      <a:cs typeface="Arial" charset="0"/>
                                    </a:rPr>
                                  </m:ctrlPr>
                                </m:sSubPr>
                                <m:e>
                                  <m:r>
                                    <a:rPr lang="es-EC" sz="1200" b="1" i="1">
                                      <a:effectLst/>
                                      <a:latin typeface="Cambria Math" charset="0"/>
                                      <a:ea typeface="Gulim" charset="-127"/>
                                      <a:cs typeface="Arial" charset="0"/>
                                    </a:rPr>
                                    <m:t>∅</m:t>
                                  </m:r>
                                </m:e>
                                <m:sub>
                                  <m:r>
                                    <a:rPr lang="es-EC" sz="1200" b="1" i="1">
                                      <a:effectLst/>
                                      <a:latin typeface="Cambria Math" charset="0"/>
                                      <a:ea typeface="Gulim" charset="-127"/>
                                      <a:cs typeface="Arial" charset="0"/>
                                    </a:rPr>
                                    <m:t>𝑬</m:t>
                                  </m:r>
                                </m:sub>
                              </m:sSub>
                            </m:oMath>
                          </a14:m>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Gulim" charset="-127"/>
                              <a:cs typeface="Arial" charset="0"/>
                            </a:rPr>
                            <a:t>0.90</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9661">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Coeficiente de Reducción Sísmica </a:t>
                          </a:r>
                          <a14:m>
                            <m:oMath xmlns:m="http://schemas.openxmlformats.org/officeDocument/2006/math">
                              <m:r>
                                <a:rPr lang="es-EC" sz="1200" b="1" i="1">
                                  <a:solidFill>
                                    <a:srgbClr val="000000"/>
                                  </a:solidFill>
                                  <a:effectLst/>
                                  <a:latin typeface="Cambria Math" charset="0"/>
                                  <a:ea typeface="Gulim" charset="-127"/>
                                  <a:cs typeface="Arial" charset="0"/>
                                </a:rPr>
                                <m:t>𝑹</m:t>
                              </m:r>
                            </m:oMath>
                          </a14:m>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Gulim" charset="-127"/>
                              <a:cs typeface="Arial" charset="0"/>
                            </a:rPr>
                            <a:t>5.00</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mc:Choice>
        <mc:Fallback>
          <p:graphicFrame>
            <p:nvGraphicFramePr>
              <p:cNvPr id="7" name="Content Placeholder 6"/>
              <p:cNvGraphicFramePr>
                <a:graphicFrameLocks noGrp="1"/>
              </p:cNvGraphicFramePr>
              <p:nvPr>
                <p:ph sz="half" idx="2"/>
                <p:extLst>
                  <p:ext uri="{D42A27DB-BD31-4B8C-83A1-F6EECF244321}">
                    <p14:modId xmlns:p14="http://schemas.microsoft.com/office/powerpoint/2010/main" val="566464344"/>
                  </p:ext>
                </p:extLst>
              </p:nvPr>
            </p:nvGraphicFramePr>
            <p:xfrm>
              <a:off x="6941868" y="144692"/>
              <a:ext cx="3870313" cy="6126870"/>
            </p:xfrm>
            <a:graphic>
              <a:graphicData uri="http://schemas.openxmlformats.org/drawingml/2006/table">
                <a:tbl>
                  <a:tblPr firstRow="1" firstCol="1" bandRow="1"/>
                  <a:tblGrid>
                    <a:gridCol w="2786034"/>
                    <a:gridCol w="1084279"/>
                  </a:tblGrid>
                  <a:tr h="274320">
                    <a:tc gridSpan="2">
                      <a:txBody>
                        <a:bodyPr/>
                        <a:lstStyle/>
                        <a:p>
                          <a:pPr algn="ctr">
                            <a:lnSpc>
                              <a:spcPct val="150000"/>
                            </a:lnSpc>
                            <a:spcAft>
                              <a:spcPts val="0"/>
                            </a:spcAft>
                          </a:pPr>
                          <a:r>
                            <a:rPr lang="es-EC" sz="1200" b="1" dirty="0">
                              <a:effectLst/>
                              <a:latin typeface="Arial" charset="0"/>
                              <a:ea typeface="Gulim" charset="-127"/>
                              <a:cs typeface="Arial" charset="0"/>
                            </a:rPr>
                            <a:t>DATOS</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US"/>
                        </a:p>
                      </a:txBody>
                      <a:tcPr/>
                    </a:tc>
                  </a:tr>
                  <a:tr h="274320">
                    <a:tc>
                      <a:txBody>
                        <a:bodyPr/>
                        <a:lstStyle/>
                        <a:p>
                          <a:pPr algn="ctr">
                            <a:lnSpc>
                              <a:spcPct val="150000"/>
                            </a:lnSpc>
                            <a:spcAft>
                              <a:spcPts val="0"/>
                            </a:spcAft>
                          </a:pPr>
                          <a:r>
                            <a:rPr lang="es-EC" sz="1200" dirty="0">
                              <a:effectLst/>
                              <a:latin typeface="Arial" charset="0"/>
                              <a:ea typeface="Gulim" charset="-127"/>
                              <a:cs typeface="Arial" charset="0"/>
                            </a:rPr>
                            <a:t>Zona Sísmica</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Gulim" charset="-127"/>
                              <a:cs typeface="Arial" charset="0"/>
                            </a:rPr>
                            <a:t>5.00</a:t>
                          </a:r>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4320">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218" t="-202222" r="-39301" b="-1955556"/>
                          </a:stretch>
                        </a:blipFill>
                      </a:tcPr>
                    </a:tc>
                    <a:tc>
                      <a:txBody>
                        <a:bodyPr/>
                        <a:lstStyle/>
                        <a:p>
                          <a:pPr algn="ctr">
                            <a:lnSpc>
                              <a:spcPct val="150000"/>
                            </a:lnSpc>
                            <a:spcAft>
                              <a:spcPts val="0"/>
                            </a:spcAft>
                          </a:pPr>
                          <a:r>
                            <a:rPr lang="es-EC" sz="1200">
                              <a:effectLst/>
                              <a:latin typeface="Arial" charset="0"/>
                              <a:ea typeface="Gulim" charset="-127"/>
                              <a:cs typeface="Arial" charset="0"/>
                            </a:rPr>
                            <a:t>0.40</a:t>
                          </a:r>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4320">
                    <a:tc>
                      <a:txBody>
                        <a:bodyPr/>
                        <a:lstStyle/>
                        <a:p>
                          <a:pPr algn="ctr">
                            <a:lnSpc>
                              <a:spcPct val="150000"/>
                            </a:lnSpc>
                            <a:spcAft>
                              <a:spcPts val="0"/>
                            </a:spcAft>
                          </a:pPr>
                          <a:r>
                            <a:rPr lang="es-EC" sz="1200" dirty="0">
                              <a:effectLst/>
                              <a:latin typeface="Arial" charset="0"/>
                              <a:ea typeface="Gulim" charset="-127"/>
                              <a:cs typeface="Arial" charset="0"/>
                            </a:rPr>
                            <a:t>Característica de la amenaza sísmica</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Gulim" charset="-127"/>
                              <a:cs typeface="Arial" charset="0"/>
                            </a:rPr>
                            <a:t> Alta</a:t>
                          </a:r>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4320">
                    <a:tc>
                      <a:txBody>
                        <a:bodyPr/>
                        <a:lstStyle/>
                        <a:p>
                          <a:pPr algn="ctr">
                            <a:lnSpc>
                              <a:spcPct val="150000"/>
                            </a:lnSpc>
                            <a:spcAft>
                              <a:spcPts val="0"/>
                            </a:spcAft>
                          </a:pPr>
                          <a:r>
                            <a:rPr lang="es-EC" sz="1200" dirty="0">
                              <a:effectLst/>
                              <a:latin typeface="Arial" charset="0"/>
                              <a:ea typeface="Gulim" charset="-127"/>
                              <a:cs typeface="Arial" charset="0"/>
                            </a:rPr>
                            <a:t>Tipo de perfil del suelo</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Gulim" charset="-127"/>
                              <a:cs typeface="Arial" charset="0"/>
                            </a:rPr>
                            <a:t>E</a:t>
                          </a:r>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4320">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218" t="-502222" r="-39301" b="-1655556"/>
                          </a:stretch>
                        </a:blipFill>
                      </a:tcPr>
                    </a:tc>
                    <a:tc>
                      <a:txBody>
                        <a:bodyPr/>
                        <a:lstStyle/>
                        <a:p>
                          <a:pPr algn="ctr">
                            <a:lnSpc>
                              <a:spcPct val="150000"/>
                            </a:lnSpc>
                            <a:spcAft>
                              <a:spcPts val="0"/>
                            </a:spcAft>
                          </a:pPr>
                          <a:r>
                            <a:rPr lang="es-EC" sz="1200">
                              <a:effectLst/>
                              <a:latin typeface="Arial" charset="0"/>
                              <a:ea typeface="Gulim" charset="-127"/>
                              <a:cs typeface="Arial" charset="0"/>
                            </a:rPr>
                            <a:t>1.00</a:t>
                          </a:r>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4320">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218" t="-602222" r="-39301" b="-1555556"/>
                          </a:stretch>
                        </a:blipFill>
                      </a:tcPr>
                    </a:tc>
                    <a:tc>
                      <a:txBody>
                        <a:bodyPr/>
                        <a:lstStyle/>
                        <a:p>
                          <a:pPr algn="ctr">
                            <a:lnSpc>
                              <a:spcPct val="150000"/>
                            </a:lnSpc>
                            <a:spcAft>
                              <a:spcPts val="0"/>
                            </a:spcAft>
                          </a:pPr>
                          <a:r>
                            <a:rPr lang="es-EC" sz="1200">
                              <a:effectLst/>
                              <a:latin typeface="Arial" charset="0"/>
                              <a:ea typeface="Gulim" charset="-127"/>
                              <a:cs typeface="Arial" charset="0"/>
                            </a:rPr>
                            <a:t>1.90</a:t>
                          </a:r>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4320">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218" t="-702222" r="-39301" b="-1455556"/>
                          </a:stretch>
                        </a:blipFill>
                      </a:tcPr>
                    </a:tc>
                    <a:tc>
                      <a:txBody>
                        <a:bodyPr/>
                        <a:lstStyle/>
                        <a:p>
                          <a:pPr algn="ctr">
                            <a:lnSpc>
                              <a:spcPct val="150000"/>
                            </a:lnSpc>
                            <a:spcAft>
                              <a:spcPts val="0"/>
                            </a:spcAft>
                          </a:pPr>
                          <a:r>
                            <a:rPr lang="es-EC" sz="1200" dirty="0">
                              <a:effectLst/>
                              <a:latin typeface="Arial" charset="0"/>
                              <a:ea typeface="Gulim" charset="-127"/>
                              <a:cs typeface="Arial" charset="0"/>
                            </a:rPr>
                            <a:t>1.60</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4320">
                    <a:tc>
                      <a:txBody>
                        <a:bodyPr/>
                        <a:lstStyle/>
                        <a:p>
                          <a:pPr algn="ctr">
                            <a:lnSpc>
                              <a:spcPct val="150000"/>
                            </a:lnSpc>
                            <a:spcAft>
                              <a:spcPts val="0"/>
                            </a:spcAft>
                          </a:pPr>
                          <a:r>
                            <a:rPr lang="es-EC" sz="1200">
                              <a:effectLst/>
                              <a:latin typeface="Arial" charset="0"/>
                              <a:ea typeface="Gulim" charset="-127"/>
                              <a:cs typeface="Arial" charset="0"/>
                            </a:rPr>
                            <a:t>Región</a:t>
                          </a:r>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effectLst/>
                              <a:latin typeface="Arial" charset="0"/>
                              <a:ea typeface="Gulim" charset="-127"/>
                              <a:cs typeface="Arial" charset="0"/>
                            </a:rPr>
                            <a:t>Costa</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4320">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218" t="-902222" r="-39301" b="-1255556"/>
                          </a:stretch>
                        </a:blipFill>
                      </a:tcPr>
                    </a:tc>
                    <a:tc>
                      <a:txBody>
                        <a:bodyPr/>
                        <a:lstStyle/>
                        <a:p>
                          <a:pPr algn="ctr">
                            <a:lnSpc>
                              <a:spcPct val="150000"/>
                            </a:lnSpc>
                            <a:spcAft>
                              <a:spcPts val="0"/>
                            </a:spcAft>
                          </a:pPr>
                          <a:r>
                            <a:rPr lang="es-EC" sz="1200">
                              <a:effectLst/>
                              <a:latin typeface="Arial" charset="0"/>
                              <a:ea typeface="Gulim" charset="-127"/>
                              <a:cs typeface="Arial" charset="0"/>
                            </a:rPr>
                            <a:t>1.80</a:t>
                          </a:r>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4320">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218" t="-1002222" r="-39301" b="-1155556"/>
                          </a:stretch>
                        </a:blipFill>
                      </a:tcPr>
                    </a:tc>
                    <a:tc>
                      <a:txBody>
                        <a:bodyPr/>
                        <a:lstStyle/>
                        <a:p>
                          <a:pPr algn="ctr">
                            <a:lnSpc>
                              <a:spcPct val="150000"/>
                            </a:lnSpc>
                            <a:spcAft>
                              <a:spcPts val="0"/>
                            </a:spcAft>
                          </a:pPr>
                          <a:r>
                            <a:rPr lang="es-EC" sz="1200" dirty="0">
                              <a:solidFill>
                                <a:srgbClr val="000000"/>
                              </a:solidFill>
                              <a:effectLst/>
                              <a:latin typeface="Arial" charset="0"/>
                              <a:ea typeface="Gulim" charset="-127"/>
                              <a:cs typeface="Arial" charset="0"/>
                            </a:rPr>
                            <a:t>0.055</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4320">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218" t="-1078261" r="-39301" b="-1030435"/>
                          </a:stretch>
                        </a:blipFill>
                      </a:tcPr>
                    </a:tc>
                    <a:tc>
                      <a:txBody>
                        <a:bodyPr/>
                        <a:lstStyle/>
                        <a:p>
                          <a:pPr algn="ctr">
                            <a:lnSpc>
                              <a:spcPct val="150000"/>
                            </a:lnSpc>
                            <a:spcAft>
                              <a:spcPts val="0"/>
                            </a:spcAft>
                          </a:pPr>
                          <a:r>
                            <a:rPr lang="es-EC" sz="1200" dirty="0">
                              <a:solidFill>
                                <a:srgbClr val="000000"/>
                              </a:solidFill>
                              <a:effectLst/>
                              <a:latin typeface="Arial" charset="0"/>
                              <a:ea typeface="Gulim" charset="-127"/>
                              <a:cs typeface="Arial" charset="0"/>
                            </a:rPr>
                            <a:t>0.900</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4320">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218" t="-1204444" r="-39301" b="-953333"/>
                          </a:stretch>
                        </a:blipFill>
                      </a:tcPr>
                    </a:tc>
                    <a:tc>
                      <a:txBody>
                        <a:bodyPr/>
                        <a:lstStyle/>
                        <a:p>
                          <a:pPr algn="ctr">
                            <a:lnSpc>
                              <a:spcPct val="150000"/>
                            </a:lnSpc>
                            <a:spcAft>
                              <a:spcPts val="0"/>
                            </a:spcAft>
                          </a:pPr>
                          <a:r>
                            <a:rPr lang="es-EC" sz="1200" dirty="0">
                              <a:solidFill>
                                <a:srgbClr val="000000"/>
                              </a:solidFill>
                              <a:effectLst/>
                              <a:latin typeface="Arial" charset="0"/>
                              <a:ea typeface="Gulim" charset="-127"/>
                              <a:cs typeface="Arial" charset="0"/>
                            </a:rPr>
                            <a:t>17.92</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66150">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218" t="-978333" r="-39301" b="-615000"/>
                          </a:stretch>
                        </a:blipFill>
                      </a:tcPr>
                    </a:tc>
                    <a:tc>
                      <a:txBody>
                        <a:bodyPr/>
                        <a:lstStyle/>
                        <a:p>
                          <a:pPr algn="ctr">
                            <a:lnSpc>
                              <a:spcPct val="150000"/>
                            </a:lnSpc>
                            <a:spcAft>
                              <a:spcPts val="0"/>
                            </a:spcAft>
                          </a:pPr>
                          <a:r>
                            <a:rPr lang="es-EC" sz="1200" dirty="0">
                              <a:effectLst/>
                              <a:latin typeface="Arial" charset="0"/>
                              <a:ea typeface="Gulim" charset="-127"/>
                              <a:cs typeface="Arial" charset="0"/>
                            </a:rPr>
                            <a:t>0.74</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4320">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218" t="-1437778" r="-39301" b="-720000"/>
                          </a:stretch>
                        </a:blipFill>
                      </a:tcPr>
                    </a:tc>
                    <a:tc>
                      <a:txBody>
                        <a:bodyPr/>
                        <a:lstStyle/>
                        <a:p>
                          <a:pPr algn="ctr">
                            <a:lnSpc>
                              <a:spcPct val="150000"/>
                            </a:lnSpc>
                            <a:spcAft>
                              <a:spcPts val="0"/>
                            </a:spcAft>
                          </a:pPr>
                          <a:r>
                            <a:rPr lang="es-EC" sz="1200" dirty="0">
                              <a:solidFill>
                                <a:srgbClr val="000000"/>
                              </a:solidFill>
                              <a:effectLst/>
                              <a:latin typeface="Arial" charset="0"/>
                              <a:ea typeface="Gulim" charset="-127"/>
                              <a:cs typeface="Arial" charset="0"/>
                            </a:rPr>
                            <a:t>1.00</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4320">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218" t="-1537778" r="-39301" b="-620000"/>
                          </a:stretch>
                        </a:blipFill>
                      </a:tcPr>
                    </a:tc>
                    <a:tc>
                      <a:txBody>
                        <a:bodyPr/>
                        <a:lstStyle/>
                        <a:p>
                          <a:pPr algn="ctr">
                            <a:lnSpc>
                              <a:spcPct val="150000"/>
                            </a:lnSpc>
                            <a:spcAft>
                              <a:spcPts val="0"/>
                            </a:spcAft>
                          </a:pPr>
                          <a:r>
                            <a:rPr lang="es-EC" sz="1200" dirty="0">
                              <a:effectLst/>
                              <a:latin typeface="Arial" charset="0"/>
                              <a:ea typeface="Gulim" charset="-127"/>
                              <a:cs typeface="Arial" charset="0"/>
                            </a:rPr>
                            <a:t>1.50</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4320">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218" t="-1637778" r="-39301" b="-520000"/>
                          </a:stretch>
                        </a:blipFill>
                      </a:tcPr>
                    </a:tc>
                    <a:tc>
                      <a:txBody>
                        <a:bodyPr/>
                        <a:lstStyle/>
                        <a:p>
                          <a:pPr algn="ctr">
                            <a:lnSpc>
                              <a:spcPct val="150000"/>
                            </a:lnSpc>
                            <a:spcAft>
                              <a:spcPts val="0"/>
                            </a:spcAft>
                          </a:pPr>
                          <a:r>
                            <a:rPr lang="es-EC" sz="1200">
                              <a:effectLst/>
                              <a:latin typeface="Arial" charset="0"/>
                              <a:ea typeface="Gulim" charset="-127"/>
                              <a:cs typeface="Arial" charset="0"/>
                            </a:rPr>
                            <a:t>0.30</a:t>
                          </a:r>
                          <a:endParaRPr lang="en-US" sz="120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4320">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218" t="-1737778" r="-39301" b="-420000"/>
                          </a:stretch>
                        </a:blipFill>
                      </a:tcPr>
                    </a:tc>
                    <a:tc>
                      <a:txBody>
                        <a:bodyPr/>
                        <a:lstStyle/>
                        <a:p>
                          <a:pPr algn="ctr">
                            <a:lnSpc>
                              <a:spcPct val="150000"/>
                            </a:lnSpc>
                            <a:spcAft>
                              <a:spcPts val="0"/>
                            </a:spcAft>
                          </a:pPr>
                          <a:r>
                            <a:rPr lang="es-EC" sz="1200" dirty="0">
                              <a:effectLst/>
                              <a:latin typeface="Arial" charset="0"/>
                              <a:ea typeface="Gulim" charset="-127"/>
                              <a:cs typeface="Arial" charset="0"/>
                            </a:rPr>
                            <a:t>1.67</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4320">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218" t="-1837778" r="-39301" b="-320000"/>
                          </a:stretch>
                        </a:blipFill>
                      </a:tcPr>
                    </a:tc>
                    <a:tc>
                      <a:txBody>
                        <a:bodyPr/>
                        <a:lstStyle/>
                        <a:p>
                          <a:pPr algn="ctr">
                            <a:lnSpc>
                              <a:spcPct val="150000"/>
                            </a:lnSpc>
                            <a:spcAft>
                              <a:spcPts val="0"/>
                            </a:spcAft>
                          </a:pPr>
                          <a:r>
                            <a:rPr lang="es-EC" sz="1200" dirty="0">
                              <a:effectLst/>
                              <a:latin typeface="Arial" charset="0"/>
                              <a:ea typeface="Gulim" charset="-127"/>
                              <a:cs typeface="Arial" charset="0"/>
                            </a:rPr>
                            <a:t>0.40</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4320">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218" t="-1937778" r="-39301" b="-220000"/>
                          </a:stretch>
                        </a:blipFill>
                      </a:tcPr>
                    </a:tc>
                    <a:tc>
                      <a:txBody>
                        <a:bodyPr/>
                        <a:lstStyle/>
                        <a:p>
                          <a:pPr algn="ctr">
                            <a:lnSpc>
                              <a:spcPct val="150000"/>
                            </a:lnSpc>
                            <a:spcAft>
                              <a:spcPts val="0"/>
                            </a:spcAft>
                          </a:pPr>
                          <a:r>
                            <a:rPr lang="es-EC" sz="1200" dirty="0">
                              <a:solidFill>
                                <a:srgbClr val="000000"/>
                              </a:solidFill>
                              <a:effectLst/>
                              <a:latin typeface="Arial" charset="0"/>
                              <a:ea typeface="Gulim" charset="-127"/>
                              <a:cs typeface="Arial" charset="0"/>
                            </a:rPr>
                            <a:t>0.90</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4320">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218" t="-2037778" r="-39301" b="-120000"/>
                          </a:stretch>
                        </a:blipFill>
                      </a:tcPr>
                    </a:tc>
                    <a:tc>
                      <a:txBody>
                        <a:bodyPr/>
                        <a:lstStyle/>
                        <a:p>
                          <a:pPr algn="ctr">
                            <a:lnSpc>
                              <a:spcPct val="150000"/>
                            </a:lnSpc>
                            <a:spcAft>
                              <a:spcPts val="0"/>
                            </a:spcAft>
                          </a:pPr>
                          <a:r>
                            <a:rPr lang="es-EC" sz="1200" dirty="0">
                              <a:solidFill>
                                <a:srgbClr val="000000"/>
                              </a:solidFill>
                              <a:effectLst/>
                              <a:latin typeface="Arial" charset="0"/>
                              <a:ea typeface="Gulim" charset="-127"/>
                              <a:cs typeface="Arial" charset="0"/>
                            </a:rPr>
                            <a:t>0.90</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4320">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218" t="-2137778" r="-39301" b="-20000"/>
                          </a:stretch>
                        </a:blipFill>
                      </a:tcPr>
                    </a:tc>
                    <a:tc>
                      <a:txBody>
                        <a:bodyPr/>
                        <a:lstStyle/>
                        <a:p>
                          <a:pPr algn="ctr">
                            <a:lnSpc>
                              <a:spcPct val="150000"/>
                            </a:lnSpc>
                            <a:spcAft>
                              <a:spcPts val="0"/>
                            </a:spcAft>
                          </a:pPr>
                          <a:r>
                            <a:rPr lang="es-EC" sz="1200" dirty="0">
                              <a:solidFill>
                                <a:srgbClr val="000000"/>
                              </a:solidFill>
                              <a:effectLst/>
                              <a:latin typeface="Arial" charset="0"/>
                              <a:ea typeface="Gulim" charset="-127"/>
                              <a:cs typeface="Arial" charset="0"/>
                            </a:rPr>
                            <a:t>5.00</a:t>
                          </a:r>
                          <a:endParaRPr lang="en-US" sz="1200" dirty="0">
                            <a:effectLst/>
                            <a:latin typeface="Arial" charset="0"/>
                            <a:ea typeface="Gulim" charset="-127"/>
                            <a:cs typeface="Times New Roman"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mc:Fallback>
      </mc:AlternateContent>
      <p:graphicFrame>
        <p:nvGraphicFramePr>
          <p:cNvPr id="9" name="Table 8"/>
          <p:cNvGraphicFramePr>
            <a:graphicFrameLocks noGrp="1"/>
          </p:cNvGraphicFramePr>
          <p:nvPr>
            <p:extLst>
              <p:ext uri="{D42A27DB-BD31-4B8C-83A1-F6EECF244321}">
                <p14:modId xmlns:p14="http://schemas.microsoft.com/office/powerpoint/2010/main" val="1330830594"/>
              </p:ext>
            </p:extLst>
          </p:nvPr>
        </p:nvGraphicFramePr>
        <p:xfrm>
          <a:off x="1442316" y="4252377"/>
          <a:ext cx="4464685" cy="822960"/>
        </p:xfrm>
        <a:graphic>
          <a:graphicData uri="http://schemas.openxmlformats.org/drawingml/2006/table">
            <a:tbl>
              <a:tblPr firstRow="1" firstCol="1" bandRow="1"/>
              <a:tblGrid>
                <a:gridCol w="1206500"/>
                <a:gridCol w="984885"/>
                <a:gridCol w="2273300"/>
              </a:tblGrid>
              <a:tr h="190500">
                <a:tc>
                  <a:txBody>
                    <a:bodyPr/>
                    <a:lstStyle/>
                    <a:p>
                      <a:pPr algn="ctr">
                        <a:lnSpc>
                          <a:spcPct val="150000"/>
                        </a:lnSpc>
                        <a:spcAft>
                          <a:spcPts val="0"/>
                        </a:spcAft>
                      </a:pPr>
                      <a:r>
                        <a:rPr lang="es-EC" sz="1200" b="1">
                          <a:effectLst/>
                          <a:latin typeface="Arial" charset="0"/>
                          <a:ea typeface="Gulim" charset="-127"/>
                          <a:cs typeface="Arial" charset="0"/>
                        </a:rPr>
                        <a:t>Periodo (T)</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dirty="0">
                          <a:effectLst/>
                          <a:latin typeface="Arial" charset="0"/>
                          <a:ea typeface="Gulim" charset="-127"/>
                          <a:cs typeface="Arial" charset="0"/>
                        </a:rPr>
                        <a:t>Sa Elástico</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dirty="0">
                          <a:effectLst/>
                          <a:latin typeface="Arial" charset="0"/>
                          <a:ea typeface="Gulim" charset="-127"/>
                          <a:cs typeface="Arial" charset="0"/>
                        </a:rPr>
                        <a:t>Coeficiente basal %</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190500">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0.74</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0.720</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0.17778</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0.74</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solidFill>
                            <a:srgbClr val="000000"/>
                          </a:solidFill>
                          <a:effectLst/>
                          <a:latin typeface="Arial" charset="0"/>
                          <a:ea typeface="Gulim" charset="-127"/>
                          <a:cs typeface="Arial" charset="0"/>
                        </a:rPr>
                        <a:t>K</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solidFill>
                            <a:srgbClr val="000000"/>
                          </a:solidFill>
                          <a:effectLst/>
                          <a:latin typeface="Arial" charset="0"/>
                          <a:ea typeface="Gulim" charset="-127"/>
                          <a:cs typeface="Arial" charset="0"/>
                        </a:rPr>
                        <a:t>1.12</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0" name="Rectangle 9"/>
          <p:cNvSpPr/>
          <p:nvPr/>
        </p:nvSpPr>
        <p:spPr>
          <a:xfrm>
            <a:off x="2633347" y="3780155"/>
            <a:ext cx="2082621" cy="369332"/>
          </a:xfrm>
          <a:prstGeom prst="rect">
            <a:avLst/>
          </a:prstGeom>
        </p:spPr>
        <p:txBody>
          <a:bodyPr wrap="none">
            <a:spAutoFit/>
          </a:bodyPr>
          <a:lstStyle/>
          <a:p>
            <a:pPr algn="ctr">
              <a:spcAft>
                <a:spcPts val="1000"/>
              </a:spcAft>
            </a:pPr>
            <a:r>
              <a:rPr lang="es-EC" b="1" dirty="0">
                <a:latin typeface="Arial" charset="0"/>
                <a:ea typeface="Gulim" charset="-127"/>
                <a:cs typeface="Times New Roman" charset="0"/>
              </a:rPr>
              <a:t>Coeficiente basal</a:t>
            </a:r>
            <a:endParaRPr lang="en-US" sz="1100" i="1" dirty="0">
              <a:effectLst/>
              <a:latin typeface="Arial" charset="0"/>
              <a:ea typeface="Gulim" charset="-127"/>
              <a:cs typeface="Times New Roman" charset="0"/>
            </a:endParaRPr>
          </a:p>
        </p:txBody>
      </p:sp>
      <p:sp>
        <p:nvSpPr>
          <p:cNvPr id="11"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3"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5"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6"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7"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8"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a:ln>
                  <a:solidFill>
                    <a:schemeClr val="tx1"/>
                  </a:solidFill>
                </a:ln>
              </a:rPr>
              <a:t>5</a:t>
            </a:r>
            <a:r>
              <a:rPr lang="es-ES" sz="2400" dirty="0" smtClean="0">
                <a:ln>
                  <a:solidFill>
                    <a:schemeClr val="tx1"/>
                  </a:solidFill>
                </a:ln>
              </a:rPr>
              <a:t>0</a:t>
            </a:r>
            <a:endParaRPr lang="es-ES" sz="2400" dirty="0">
              <a:ln>
                <a:solidFill>
                  <a:schemeClr val="tx1"/>
                </a:solidFill>
              </a:ln>
            </a:endParaRPr>
          </a:p>
        </p:txBody>
      </p:sp>
    </p:spTree>
    <p:extLst>
      <p:ext uri="{BB962C8B-B14F-4D97-AF65-F5344CB8AC3E}">
        <p14:creationId xmlns:p14="http://schemas.microsoft.com/office/powerpoint/2010/main" val="16121902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1"/>
            <p:extLst>
              <p:ext uri="{D42A27DB-BD31-4B8C-83A1-F6EECF244321}">
                <p14:modId xmlns:p14="http://schemas.microsoft.com/office/powerpoint/2010/main" val="476397466"/>
              </p:ext>
            </p:extLst>
          </p:nvPr>
        </p:nvGraphicFramePr>
        <p:xfrm>
          <a:off x="955345" y="199835"/>
          <a:ext cx="4667534" cy="6446409"/>
        </p:xfrm>
        <a:graphic>
          <a:graphicData uri="http://schemas.openxmlformats.org/drawingml/2006/table">
            <a:tbl>
              <a:tblPr firstRow="1" firstCol="1" bandRow="1"/>
              <a:tblGrid>
                <a:gridCol w="2020511"/>
                <a:gridCol w="1221703"/>
                <a:gridCol w="1425320"/>
              </a:tblGrid>
              <a:tr h="294783">
                <a:tc>
                  <a:txBody>
                    <a:bodyPr/>
                    <a:lstStyle/>
                    <a:p>
                      <a:pPr algn="ctr">
                        <a:lnSpc>
                          <a:spcPct val="115000"/>
                        </a:lnSpc>
                        <a:spcAft>
                          <a:spcPts val="0"/>
                        </a:spcAft>
                      </a:pPr>
                      <a:r>
                        <a:rPr lang="es-EC" sz="900" b="1" dirty="0">
                          <a:effectLst/>
                          <a:latin typeface="Arial" charset="0"/>
                          <a:ea typeface="Gulim" charset="-127"/>
                          <a:cs typeface="Arial" charset="0"/>
                        </a:rPr>
                        <a:t>Periodo de Vibración (T)</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15000"/>
                        </a:lnSpc>
                        <a:spcAft>
                          <a:spcPts val="0"/>
                        </a:spcAft>
                      </a:pPr>
                      <a:r>
                        <a:rPr lang="es-EC" sz="900" b="1" dirty="0">
                          <a:effectLst/>
                          <a:latin typeface="Arial" charset="0"/>
                          <a:ea typeface="Gulim" charset="-127"/>
                          <a:cs typeface="Arial" charset="0"/>
                        </a:rPr>
                        <a:t>Sa Elástico</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15000"/>
                        </a:lnSpc>
                        <a:spcAft>
                          <a:spcPts val="0"/>
                        </a:spcAft>
                      </a:pPr>
                      <a:r>
                        <a:rPr lang="es-EC" sz="900" b="1">
                          <a:effectLst/>
                          <a:latin typeface="Arial" charset="0"/>
                          <a:ea typeface="Gulim" charset="-127"/>
                          <a:cs typeface="Arial" charset="0"/>
                        </a:rPr>
                        <a:t>Sa Inelástico</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153890">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0.00</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0.40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0.099</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0.30</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0.72</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0.178</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0.40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0.72</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0.178</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0.50</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0.72</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0.178</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0.60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0.72</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0.178</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0.70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0.72</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0.178</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0.80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0.72</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0.178</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0.90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0.72</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0.178</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1.00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0.72</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0.178</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1.10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0.72</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0.178</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1.20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0.72</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0.178</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1.30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0.72</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0.178</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1.40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0.72</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0.178</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1.50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0.72</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0.178</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1.60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0.72</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0.178</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1.70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0.70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0.173</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1.80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0.64</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0.159</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1.90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0.59</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0.146</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2.00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0.55</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0.135</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2.10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0.51</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0.126</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2.20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0.48</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0.117</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2.30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0.45</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0.110</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2.40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0.42</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0.103</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2.50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0.39</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0.097</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2.60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0.37</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0.091</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2.70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0.35</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0.086</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2.80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0.33</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0.082</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2.90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0.31</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0.078</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3.00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0.30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0.074</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3.10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0.28</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0.070</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3.20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0.27</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0.067</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3.30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0.26</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0.064</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3.40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0.25</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0.061</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3.50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0.24</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0.059</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3.60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0.23</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0.056</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3.70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0.22</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0.054</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3.80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0.21</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0.052</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3.90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0.20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0.050</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90">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4.00</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a:solidFill>
                            <a:srgbClr val="000000"/>
                          </a:solidFill>
                          <a:effectLst/>
                          <a:latin typeface="Arial" charset="0"/>
                          <a:ea typeface="Gulim" charset="-127"/>
                          <a:cs typeface="Arial" charset="0"/>
                        </a:rPr>
                        <a:t>0.19</a:t>
                      </a:r>
                      <a:endParaRPr lang="en-US" sz="90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900" dirty="0">
                          <a:solidFill>
                            <a:srgbClr val="000000"/>
                          </a:solidFill>
                          <a:effectLst/>
                          <a:latin typeface="Arial" charset="0"/>
                          <a:ea typeface="Gulim" charset="-127"/>
                          <a:cs typeface="Arial" charset="0"/>
                        </a:rPr>
                        <a:t>0.048</a:t>
                      </a:r>
                      <a:endParaRPr lang="en-US" sz="900" dirty="0">
                        <a:effectLst/>
                        <a:latin typeface="Arial" charset="0"/>
                        <a:ea typeface="Gulim" charset="-127"/>
                        <a:cs typeface="Times New Roman" charset="0"/>
                      </a:endParaRPr>
                    </a:p>
                  </a:txBody>
                  <a:tcPr marL="35473" marR="35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7" name="Gráfico 25">
            <a:extLst>
              <a:ext uri="{FF2B5EF4-FFF2-40B4-BE49-F238E27FC236}">
                <a16:creationId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w16se="http://schemas.microsoft.com/office/word/2015/wordml/symex" xmlns:w="http://schemas.openxmlformats.org/wordprocessingml/2006/main" xmlns:w10="urn:schemas-microsoft-com:office:word" xmlns:v="urn:schemas-microsoft-com:vml" xmlns:o="urn:schemas-microsoft-com:office:office" xmlns:cx="http://schemas.microsoft.com/office/drawing/2014/chartex" xmlns="" xmlns:lc="http://schemas.openxmlformats.org/drawingml/2006/lockedCanvas" id="{00000000-0008-0000-0000-000005000000}"/>
              </a:ext>
            </a:extLst>
          </p:cNvPr>
          <p:cNvGraphicFramePr>
            <a:graphicFrameLocks noGrp="1"/>
          </p:cNvGraphicFramePr>
          <p:nvPr>
            <p:ph sz="half" idx="2"/>
            <p:extLst>
              <p:ext uri="{D42A27DB-BD31-4B8C-83A1-F6EECF244321}">
                <p14:modId xmlns:p14="http://schemas.microsoft.com/office/powerpoint/2010/main" val="441216008"/>
              </p:ext>
            </p:extLst>
          </p:nvPr>
        </p:nvGraphicFramePr>
        <p:xfrm>
          <a:off x="6308678" y="1260199"/>
          <a:ext cx="5181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7286768" y="736979"/>
            <a:ext cx="4080680" cy="523220"/>
          </a:xfrm>
          <a:prstGeom prst="rect">
            <a:avLst/>
          </a:prstGeom>
          <a:noFill/>
        </p:spPr>
        <p:txBody>
          <a:bodyPr wrap="square" rtlCol="0">
            <a:spAutoFit/>
          </a:bodyPr>
          <a:lstStyle/>
          <a:p>
            <a:r>
              <a:rPr lang="es-ES_tradnl" sz="2800" dirty="0" smtClean="0"/>
              <a:t>Gráfico del espectro </a:t>
            </a:r>
            <a:endParaRPr lang="es-ES_tradnl" sz="2800" dirty="0"/>
          </a:p>
        </p:txBody>
      </p:sp>
      <p:sp>
        <p:nvSpPr>
          <p:cNvPr id="10"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3"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6"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7"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a:ln>
                  <a:solidFill>
                    <a:schemeClr val="tx1"/>
                  </a:solidFill>
                </a:ln>
              </a:rPr>
              <a:t>5</a:t>
            </a:r>
            <a:r>
              <a:rPr lang="es-ES" sz="2400" dirty="0" smtClean="0">
                <a:ln>
                  <a:solidFill>
                    <a:schemeClr val="tx1"/>
                  </a:solidFill>
                </a:ln>
              </a:rPr>
              <a:t>1</a:t>
            </a:r>
            <a:endParaRPr lang="es-ES" sz="2400" dirty="0">
              <a:ln>
                <a:solidFill>
                  <a:schemeClr val="tx1"/>
                </a:solidFill>
              </a:ln>
            </a:endParaRPr>
          </a:p>
        </p:txBody>
      </p:sp>
    </p:spTree>
    <p:extLst>
      <p:ext uri="{BB962C8B-B14F-4D97-AF65-F5344CB8AC3E}">
        <p14:creationId xmlns:p14="http://schemas.microsoft.com/office/powerpoint/2010/main" val="343887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
            <a:ext cx="10515600" cy="1009934"/>
          </a:xfrm>
        </p:spPr>
        <p:txBody>
          <a:bodyPr>
            <a:normAutofit/>
          </a:bodyPr>
          <a:lstStyle/>
          <a:p>
            <a:pPr lvl="2" algn="l" rtl="0">
              <a:lnSpc>
                <a:spcPct val="90000"/>
              </a:lnSpc>
              <a:spcBef>
                <a:spcPct val="0"/>
              </a:spcBef>
            </a:pPr>
            <a:r>
              <a:rPr lang="es-EC" sz="4000" b="1" dirty="0"/>
              <a:t>Declaración del </a:t>
            </a:r>
            <a:r>
              <a:rPr lang="es-EC" sz="4000" b="1" dirty="0" smtClean="0"/>
              <a:t>hormigón</a:t>
            </a:r>
            <a:endParaRPr lang="en-US" sz="4000"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865495" y="1170532"/>
                <a:ext cx="5181600" cy="4351338"/>
              </a:xfrm>
            </p:spPr>
            <p:txBody>
              <a:bodyPr>
                <a:normAutofit fontScale="85000" lnSpcReduction="20000"/>
              </a:bodyPr>
              <a:lstStyle/>
              <a:p>
                <a:pPr algn="just"/>
                <a:r>
                  <a:rPr lang="es-EC" dirty="0"/>
                  <a:t>Según la Norma ACI 318S-14 el módulo de elasticidad del Concreto se determina de la siguiente manera</a:t>
                </a:r>
                <a:r>
                  <a:rPr lang="es-EC" dirty="0" smtClean="0"/>
                  <a:t>:</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b="1" i="1">
                              <a:latin typeface="Cambria Math" charset="0"/>
                            </a:rPr>
                          </m:ctrlPr>
                        </m:sSubPr>
                        <m:e>
                          <m:r>
                            <a:rPr lang="es-EC" b="1" i="1">
                              <a:latin typeface="Cambria Math" charset="0"/>
                            </a:rPr>
                            <m:t>𝑬</m:t>
                          </m:r>
                        </m:e>
                        <m:sub>
                          <m:r>
                            <a:rPr lang="es-EC" b="1" i="1">
                              <a:latin typeface="Cambria Math" charset="0"/>
                            </a:rPr>
                            <m:t>𝑪</m:t>
                          </m:r>
                        </m:sub>
                      </m:sSub>
                      <m:r>
                        <a:rPr lang="es-EC" b="1" i="1">
                          <a:latin typeface="Cambria Math" charset="0"/>
                        </a:rPr>
                        <m:t>=</m:t>
                      </m:r>
                      <m:r>
                        <a:rPr lang="es-EC" b="1" i="1">
                          <a:latin typeface="Cambria Math" charset="0"/>
                        </a:rPr>
                        <m:t>𝟒𝟕𝟎𝟎</m:t>
                      </m:r>
                      <m:r>
                        <a:rPr lang="es-EC" b="1" i="1">
                          <a:latin typeface="Cambria Math" charset="0"/>
                        </a:rPr>
                        <m:t>∗</m:t>
                      </m:r>
                      <m:rad>
                        <m:radPr>
                          <m:degHide m:val="on"/>
                          <m:ctrlPr>
                            <a:rPr lang="en-US" b="1" i="1">
                              <a:latin typeface="Cambria Math" charset="0"/>
                            </a:rPr>
                          </m:ctrlPr>
                        </m:radPr>
                        <m:deg/>
                        <m:e>
                          <m:r>
                            <a:rPr lang="es-EC" b="1" i="1">
                              <a:latin typeface="Cambria Math" charset="0"/>
                            </a:rPr>
                            <m:t>𝒇</m:t>
                          </m:r>
                          <m:r>
                            <a:rPr lang="es-EC" b="1" i="1">
                              <a:latin typeface="Cambria Math" charset="0"/>
                            </a:rPr>
                            <m:t>´</m:t>
                          </m:r>
                          <m:r>
                            <a:rPr lang="es-EC" b="1" i="1">
                              <a:latin typeface="Cambria Math" charset="0"/>
                            </a:rPr>
                            <m:t>𝒄</m:t>
                          </m:r>
                        </m:e>
                      </m:rad>
                      <m:r>
                        <a:rPr lang="es-EC" b="1" i="1">
                          <a:latin typeface="Cambria Math" charset="0"/>
                        </a:rPr>
                        <m:t> (</m:t>
                      </m:r>
                      <m:r>
                        <a:rPr lang="es-EC" b="1" i="1">
                          <a:latin typeface="Cambria Math" charset="0"/>
                        </a:rPr>
                        <m:t>𝑴𝑷𝒂</m:t>
                      </m:r>
                      <m:r>
                        <a:rPr lang="es-EC" b="1" i="1">
                          <a:latin typeface="Cambria Math" charset="0"/>
                        </a:rPr>
                        <m:t>)</m:t>
                      </m:r>
                    </m:oMath>
                  </m:oMathPara>
                </a14:m>
                <a:endParaRPr lang="en-US" dirty="0" smtClean="0"/>
              </a:p>
              <a:p>
                <a:pPr marL="0" indent="0">
                  <a:buNone/>
                </a:pPr>
                <a:endParaRPr lang="en-US" dirty="0"/>
              </a:p>
              <a:p>
                <a:r>
                  <a:rPr lang="es-EC" dirty="0"/>
                  <a:t>S</a:t>
                </a:r>
                <a:r>
                  <a:rPr lang="es-EC" dirty="0" smtClean="0"/>
                  <a:t>e </a:t>
                </a:r>
                <a:r>
                  <a:rPr lang="es-EC" dirty="0"/>
                  <a:t>procede a ingresar en el programa el módulo de elasticidad tomando la conversión en </a:t>
                </a:r>
                <a14:m>
                  <m:oMath xmlns:m="http://schemas.openxmlformats.org/officeDocument/2006/math">
                    <m:r>
                      <a:rPr lang="es-EC" i="1">
                        <a:latin typeface="Cambria Math" charset="0"/>
                      </a:rPr>
                      <m:t>𝑘𝑔𝑓</m:t>
                    </m:r>
                    <m:r>
                      <a:rPr lang="es-EC" i="1">
                        <a:latin typeface="Cambria Math" charset="0"/>
                      </a:rPr>
                      <m:t>/</m:t>
                    </m:r>
                    <m:r>
                      <a:rPr lang="es-EC" i="1">
                        <a:latin typeface="Cambria Math" charset="0"/>
                      </a:rPr>
                      <m:t>𝑐𝑚</m:t>
                    </m:r>
                    <m:r>
                      <a:rPr lang="es-EC" i="1">
                        <a:latin typeface="Cambria Math" charset="0"/>
                      </a:rPr>
                      <m:t>2</m:t>
                    </m:r>
                  </m:oMath>
                </a14:m>
                <a:r>
                  <a:rPr lang="es-EC" dirty="0" smtClean="0"/>
                  <a:t>.</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s-EC" i="1">
                              <a:latin typeface="Cambria Math" charset="0"/>
                            </a:rPr>
                            <m:t>𝐸</m:t>
                          </m:r>
                        </m:e>
                        <m:sub>
                          <m:r>
                            <a:rPr lang="es-EC" i="1">
                              <a:latin typeface="Cambria Math" charset="0"/>
                            </a:rPr>
                            <m:t>𝐶</m:t>
                          </m:r>
                        </m:sub>
                      </m:sSub>
                      <m:r>
                        <a:rPr lang="es-EC" i="1">
                          <a:latin typeface="Cambria Math" charset="0"/>
                        </a:rPr>
                        <m:t>=15100∗</m:t>
                      </m:r>
                      <m:rad>
                        <m:radPr>
                          <m:degHide m:val="on"/>
                          <m:ctrlPr>
                            <a:rPr lang="en-US" i="1">
                              <a:latin typeface="Cambria Math" charset="0"/>
                            </a:rPr>
                          </m:ctrlPr>
                        </m:radPr>
                        <m:deg/>
                        <m:e>
                          <m:r>
                            <a:rPr lang="es-EC" i="1">
                              <a:latin typeface="Cambria Math" charset="0"/>
                            </a:rPr>
                            <m:t>210</m:t>
                          </m:r>
                        </m:e>
                      </m:rad>
                    </m:oMath>
                  </m:oMathPara>
                </a14:m>
                <a:endParaRPr lang="en-US" dirty="0"/>
              </a:p>
              <a:p>
                <a:pPr marL="0" indent="0" algn="ctr">
                  <a:buNone/>
                </a:pPr>
                <a14:m>
                  <m:oMath xmlns:m="http://schemas.openxmlformats.org/officeDocument/2006/math">
                    <m:sSub>
                      <m:sSubPr>
                        <m:ctrlPr>
                          <a:rPr lang="en-US" i="1">
                            <a:latin typeface="Cambria Math" charset="0"/>
                          </a:rPr>
                        </m:ctrlPr>
                      </m:sSubPr>
                      <m:e>
                        <m:r>
                          <a:rPr lang="es-EC" i="1">
                            <a:latin typeface="Cambria Math" charset="0"/>
                          </a:rPr>
                          <m:t>𝐸</m:t>
                        </m:r>
                      </m:e>
                      <m:sub>
                        <m:r>
                          <a:rPr lang="es-EC" i="1">
                            <a:latin typeface="Cambria Math" charset="0"/>
                          </a:rPr>
                          <m:t>𝐶</m:t>
                        </m:r>
                      </m:sub>
                    </m:sSub>
                    <m:r>
                      <a:rPr lang="es-EC" i="1">
                        <a:latin typeface="Cambria Math" charset="0"/>
                      </a:rPr>
                      <m:t>=218819.7889 </m:t>
                    </m:r>
                    <m:r>
                      <a:rPr lang="es-EC" i="1">
                        <a:latin typeface="Cambria Math" charset="0"/>
                      </a:rPr>
                      <m:t>𝑘𝑔𝑓</m:t>
                    </m:r>
                    <m:r>
                      <a:rPr lang="es-EC" i="1">
                        <a:latin typeface="Cambria Math" charset="0"/>
                      </a:rPr>
                      <m:t>/</m:t>
                    </m:r>
                    <m:sSup>
                      <m:sSupPr>
                        <m:ctrlPr>
                          <a:rPr lang="en-US" i="1">
                            <a:latin typeface="Cambria Math" charset="0"/>
                          </a:rPr>
                        </m:ctrlPr>
                      </m:sSupPr>
                      <m:e>
                        <m:r>
                          <a:rPr lang="es-EC" i="1">
                            <a:latin typeface="Cambria Math" charset="0"/>
                          </a:rPr>
                          <m:t>𝑐𝑚</m:t>
                        </m:r>
                      </m:e>
                      <m:sup>
                        <m:r>
                          <a:rPr lang="es-EC" i="1">
                            <a:latin typeface="Cambria Math" charset="0"/>
                          </a:rPr>
                          <m:t>2</m:t>
                        </m:r>
                      </m:sup>
                    </m:sSup>
                  </m:oMath>
                </a14:m>
                <a:r>
                  <a:rPr lang="en-US" dirty="0">
                    <a:effectLst/>
                  </a:rPr>
                  <a:t>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865495" y="1170532"/>
                <a:ext cx="5181600" cy="4351338"/>
              </a:xfrm>
              <a:blipFill rotWithShape="0">
                <a:blip r:embed="rId2"/>
                <a:stretch>
                  <a:fillRect l="-1647" t="-3221" r="-1765" b="-75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6" name="Content Placeholder 5"/>
              <p:cNvGraphicFramePr>
                <a:graphicFrameLocks noGrp="1"/>
              </p:cNvGraphicFramePr>
              <p:nvPr>
                <p:ph sz="half" idx="2"/>
                <p:extLst>
                  <p:ext uri="{D42A27DB-BD31-4B8C-83A1-F6EECF244321}">
                    <p14:modId xmlns:p14="http://schemas.microsoft.com/office/powerpoint/2010/main" val="2024332018"/>
                  </p:ext>
                </p:extLst>
              </p:nvPr>
            </p:nvGraphicFramePr>
            <p:xfrm>
              <a:off x="6594973" y="1809878"/>
              <a:ext cx="5181600" cy="1660462"/>
            </p:xfrm>
            <a:graphic>
              <a:graphicData uri="http://schemas.openxmlformats.org/drawingml/2006/table">
                <a:tbl>
                  <a:tblPr firstRow="1" firstCol="1" bandRow="1"/>
                  <a:tblGrid>
                    <a:gridCol w="1428049"/>
                    <a:gridCol w="1700601"/>
                    <a:gridCol w="2052950"/>
                  </a:tblGrid>
                  <a:tr h="394252">
                    <a:tc>
                      <a:txBody>
                        <a:bodyPr/>
                        <a:lstStyle/>
                        <a:p>
                          <a:pPr algn="ctr">
                            <a:lnSpc>
                              <a:spcPct val="150000"/>
                            </a:lnSpc>
                            <a:spcAft>
                              <a:spcPts val="0"/>
                            </a:spcAft>
                          </a:pPr>
                          <a:r>
                            <a:rPr lang="es-EC" sz="1400" b="1">
                              <a:solidFill>
                                <a:srgbClr val="000000"/>
                              </a:solidFill>
                              <a:effectLst/>
                              <a:latin typeface="Arial" charset="0"/>
                              <a:ea typeface="Gulim" charset="-127"/>
                              <a:cs typeface="Arial" charset="0"/>
                            </a:rPr>
                            <a:t>Sistema SI</a:t>
                          </a:r>
                          <a:endParaRPr lang="en-US" sz="1400">
                            <a:effectLst/>
                            <a:latin typeface="Arial" charset="0"/>
                            <a:ea typeface="Gulim" charset="-127"/>
                            <a:cs typeface="Times New Roman" charset="0"/>
                          </a:endParaRPr>
                        </a:p>
                        <a:p>
                          <a:pPr algn="ctr">
                            <a:lnSpc>
                              <a:spcPct val="150000"/>
                            </a:lnSpc>
                            <a:spcAft>
                              <a:spcPts val="0"/>
                            </a:spcAft>
                          </a:pPr>
                          <a:r>
                            <a:rPr lang="es-EC" sz="1400">
                              <a:solidFill>
                                <a:srgbClr val="000000"/>
                              </a:solidFill>
                              <a:effectLst/>
                              <a:latin typeface="Arial" charset="0"/>
                              <a:ea typeface="Gulim" charset="-127"/>
                              <a:cs typeface="Arial" charset="0"/>
                            </a:rPr>
                            <a:t>Esfuerzos en </a:t>
                          </a:r>
                          <a14:m>
                            <m:oMath xmlns:m="http://schemas.openxmlformats.org/officeDocument/2006/math">
                              <m:r>
                                <a:rPr lang="es-EC" sz="1400" i="1">
                                  <a:solidFill>
                                    <a:srgbClr val="000000"/>
                                  </a:solidFill>
                                  <a:effectLst/>
                                  <a:latin typeface="Cambria Math" charset="0"/>
                                  <a:ea typeface="Gulim" charset="-127"/>
                                  <a:cs typeface="Arial" charset="0"/>
                                </a:rPr>
                                <m:t>𝑀𝑝𝑎</m:t>
                              </m:r>
                            </m:oMath>
                          </a14:m>
                          <a:endParaRPr lang="en-US" sz="1400">
                            <a:effectLst/>
                            <a:latin typeface="Arial" charset="0"/>
                            <a:ea typeface="Gulim" charset="-127"/>
                            <a:cs typeface="Times New Roman" charset="0"/>
                          </a:endParaRPr>
                        </a:p>
                      </a:txBody>
                      <a:tcPr marL="33793" marR="33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400" b="1">
                              <a:solidFill>
                                <a:srgbClr val="000000"/>
                              </a:solidFill>
                              <a:effectLst/>
                              <a:latin typeface="Arial" charset="0"/>
                              <a:ea typeface="Gulim" charset="-127"/>
                              <a:cs typeface="Arial" charset="0"/>
                            </a:rPr>
                            <a:t>Sistema mks</a:t>
                          </a:r>
                          <a:endParaRPr lang="en-US" sz="1400">
                            <a:effectLst/>
                            <a:latin typeface="Arial" charset="0"/>
                            <a:ea typeface="Gulim" charset="-127"/>
                            <a:cs typeface="Times New Roman" charset="0"/>
                          </a:endParaRPr>
                        </a:p>
                        <a:p>
                          <a:pPr algn="ctr">
                            <a:lnSpc>
                              <a:spcPct val="150000"/>
                            </a:lnSpc>
                            <a:spcAft>
                              <a:spcPts val="0"/>
                            </a:spcAft>
                          </a:pPr>
                          <a:r>
                            <a:rPr lang="es-EC" sz="1400">
                              <a:solidFill>
                                <a:srgbClr val="000000"/>
                              </a:solidFill>
                              <a:effectLst/>
                              <a:latin typeface="Arial" charset="0"/>
                              <a:ea typeface="Gulim" charset="-127"/>
                              <a:cs typeface="Arial" charset="0"/>
                            </a:rPr>
                            <a:t>Esfuerzos en </a:t>
                          </a:r>
                          <a14:m>
                            <m:oMath xmlns:m="http://schemas.openxmlformats.org/officeDocument/2006/math">
                              <m:r>
                                <a:rPr lang="es-EC" sz="1400" i="1">
                                  <a:solidFill>
                                    <a:srgbClr val="000000"/>
                                  </a:solidFill>
                                  <a:effectLst/>
                                  <a:latin typeface="Cambria Math" charset="0"/>
                                  <a:ea typeface="Gulim" charset="-127"/>
                                  <a:cs typeface="Arial" charset="0"/>
                                </a:rPr>
                                <m:t>𝑘𝑔𝑓</m:t>
                              </m:r>
                              <m:r>
                                <a:rPr lang="es-EC" sz="1400" i="1">
                                  <a:solidFill>
                                    <a:srgbClr val="000000"/>
                                  </a:solidFill>
                                  <a:effectLst/>
                                  <a:latin typeface="Cambria Math" charset="0"/>
                                  <a:ea typeface="Gulim" charset="-127"/>
                                  <a:cs typeface="Arial" charset="0"/>
                                </a:rPr>
                                <m:t>/</m:t>
                              </m:r>
                              <m:sSup>
                                <m:sSupPr>
                                  <m:ctrlPr>
                                    <a:rPr lang="en-US" sz="1400" i="1">
                                      <a:solidFill>
                                        <a:srgbClr val="000000"/>
                                      </a:solidFill>
                                      <a:effectLst/>
                                      <a:latin typeface="Cambria Math" charset="0"/>
                                      <a:ea typeface="Gulim" charset="-127"/>
                                      <a:cs typeface="Arial" charset="0"/>
                                    </a:rPr>
                                  </m:ctrlPr>
                                </m:sSupPr>
                                <m:e>
                                  <m:r>
                                    <a:rPr lang="es-EC" sz="1400" i="1">
                                      <a:solidFill>
                                        <a:srgbClr val="000000"/>
                                      </a:solidFill>
                                      <a:effectLst/>
                                      <a:latin typeface="Cambria Math" charset="0"/>
                                      <a:ea typeface="Gulim" charset="-127"/>
                                      <a:cs typeface="Arial" charset="0"/>
                                    </a:rPr>
                                    <m:t>𝑐𝑚</m:t>
                                  </m:r>
                                </m:e>
                                <m:sup>
                                  <m:r>
                                    <a:rPr lang="es-EC" sz="1400" i="1">
                                      <a:solidFill>
                                        <a:srgbClr val="000000"/>
                                      </a:solidFill>
                                      <a:effectLst/>
                                      <a:latin typeface="Cambria Math" charset="0"/>
                                      <a:ea typeface="Gulim" charset="-127"/>
                                      <a:cs typeface="Arial" charset="0"/>
                                    </a:rPr>
                                    <m:t>2</m:t>
                                  </m:r>
                                </m:sup>
                              </m:sSup>
                            </m:oMath>
                          </a14:m>
                          <a:endParaRPr lang="en-US" sz="1400">
                            <a:effectLst/>
                            <a:latin typeface="Arial" charset="0"/>
                            <a:ea typeface="Gulim" charset="-127"/>
                            <a:cs typeface="Times New Roman" charset="0"/>
                          </a:endParaRPr>
                        </a:p>
                      </a:txBody>
                      <a:tcPr marL="33793" marR="33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400" b="1">
                              <a:solidFill>
                                <a:srgbClr val="000000"/>
                              </a:solidFill>
                              <a:effectLst/>
                              <a:latin typeface="Arial" charset="0"/>
                              <a:ea typeface="Gulim" charset="-127"/>
                              <a:cs typeface="Arial" charset="0"/>
                            </a:rPr>
                            <a:t>Sistema ingles</a:t>
                          </a:r>
                          <a:endParaRPr lang="en-US" sz="1400">
                            <a:effectLst/>
                            <a:latin typeface="Arial" charset="0"/>
                            <a:ea typeface="Gulim" charset="-127"/>
                            <a:cs typeface="Times New Roman" charset="0"/>
                          </a:endParaRPr>
                        </a:p>
                        <a:p>
                          <a:pPr algn="ctr">
                            <a:lnSpc>
                              <a:spcPct val="150000"/>
                            </a:lnSpc>
                            <a:spcAft>
                              <a:spcPts val="0"/>
                            </a:spcAft>
                          </a:pPr>
                          <a:r>
                            <a:rPr lang="es-EC" sz="1400">
                              <a:solidFill>
                                <a:srgbClr val="000000"/>
                              </a:solidFill>
                              <a:effectLst/>
                              <a:latin typeface="Arial" charset="0"/>
                              <a:ea typeface="Gulim" charset="-127"/>
                              <a:cs typeface="Arial" charset="0"/>
                            </a:rPr>
                            <a:t>Esfuerzos en libras por pulgada cuadrada </a:t>
                          </a:r>
                          <a14:m>
                            <m:oMath xmlns:m="http://schemas.openxmlformats.org/officeDocument/2006/math">
                              <m:r>
                                <a:rPr lang="es-EC" sz="1400" i="1">
                                  <a:solidFill>
                                    <a:srgbClr val="000000"/>
                                  </a:solidFill>
                                  <a:effectLst/>
                                  <a:latin typeface="Cambria Math" charset="0"/>
                                  <a:ea typeface="Gulim" charset="-127"/>
                                  <a:cs typeface="Arial" charset="0"/>
                                </a:rPr>
                                <m:t>(</m:t>
                              </m:r>
                              <m:r>
                                <a:rPr lang="es-EC" sz="1400" i="1">
                                  <a:solidFill>
                                    <a:srgbClr val="000000"/>
                                  </a:solidFill>
                                  <a:effectLst/>
                                  <a:latin typeface="Cambria Math" charset="0"/>
                                  <a:ea typeface="Gulim" charset="-127"/>
                                  <a:cs typeface="Arial" charset="0"/>
                                </a:rPr>
                                <m:t>𝑝𝑠𝑖</m:t>
                              </m:r>
                              <m:r>
                                <a:rPr lang="es-EC" sz="1400" b="1" i="1">
                                  <a:solidFill>
                                    <a:srgbClr val="000000"/>
                                  </a:solidFill>
                                  <a:effectLst/>
                                  <a:latin typeface="Cambria Math" charset="0"/>
                                  <a:ea typeface="Gulim" charset="-127"/>
                                  <a:cs typeface="Arial" charset="0"/>
                                </a:rPr>
                                <m:t>)</m:t>
                              </m:r>
                            </m:oMath>
                          </a14:m>
                          <a:endParaRPr lang="en-US" sz="1400">
                            <a:effectLst/>
                            <a:latin typeface="Arial" charset="0"/>
                            <a:ea typeface="Gulim" charset="-127"/>
                            <a:cs typeface="Times New Roman" charset="0"/>
                          </a:endParaRPr>
                        </a:p>
                      </a:txBody>
                      <a:tcPr marL="33793" marR="33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163709">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sz="1400" b="1" i="1">
                                        <a:effectLst/>
                                        <a:latin typeface="Cambria Math" charset="0"/>
                                        <a:ea typeface="Gulim" charset="-127"/>
                                        <a:cs typeface="Arial" charset="0"/>
                                      </a:rPr>
                                    </m:ctrlPr>
                                  </m:sSubPr>
                                  <m:e>
                                    <m:r>
                                      <a:rPr lang="es-EC" sz="1400" b="1" i="1">
                                        <a:effectLst/>
                                        <a:latin typeface="Cambria Math" charset="0"/>
                                        <a:ea typeface="Gulim" charset="-127"/>
                                        <a:cs typeface="Arial" charset="0"/>
                                      </a:rPr>
                                      <m:t>𝑬</m:t>
                                    </m:r>
                                  </m:e>
                                  <m:sub>
                                    <m:r>
                                      <a:rPr lang="es-EC" sz="1400" b="1" i="1">
                                        <a:effectLst/>
                                        <a:latin typeface="Cambria Math" charset="0"/>
                                        <a:ea typeface="Gulim" charset="-127"/>
                                        <a:cs typeface="Arial" charset="0"/>
                                      </a:rPr>
                                      <m:t>𝑪</m:t>
                                    </m:r>
                                  </m:sub>
                                </m:sSub>
                                <m:r>
                                  <a:rPr lang="es-EC" sz="1400" b="1" i="1">
                                    <a:effectLst/>
                                    <a:latin typeface="Cambria Math" charset="0"/>
                                    <a:ea typeface="Gulim" charset="-127"/>
                                    <a:cs typeface="Arial" charset="0"/>
                                  </a:rPr>
                                  <m:t>=</m:t>
                                </m:r>
                                <m:r>
                                  <a:rPr lang="es-EC" sz="1400" b="1" i="1">
                                    <a:effectLst/>
                                    <a:latin typeface="Cambria Math" charset="0"/>
                                    <a:ea typeface="Gulim" charset="-127"/>
                                    <a:cs typeface="Arial" charset="0"/>
                                  </a:rPr>
                                  <m:t>𝟒𝟕𝟎𝟎</m:t>
                                </m:r>
                                <m:r>
                                  <a:rPr lang="es-EC" sz="1400" b="1" i="1">
                                    <a:effectLst/>
                                    <a:latin typeface="Cambria Math" charset="0"/>
                                    <a:ea typeface="Gulim" charset="-127"/>
                                    <a:cs typeface="Arial" charset="0"/>
                                  </a:rPr>
                                  <m:t>∗</m:t>
                                </m:r>
                                <m:rad>
                                  <m:radPr>
                                    <m:degHide m:val="on"/>
                                    <m:ctrlPr>
                                      <a:rPr lang="en-US" sz="1400" b="1" i="1">
                                        <a:effectLst/>
                                        <a:latin typeface="Cambria Math" charset="0"/>
                                        <a:ea typeface="Gulim" charset="-127"/>
                                        <a:cs typeface="Arial" charset="0"/>
                                      </a:rPr>
                                    </m:ctrlPr>
                                  </m:radPr>
                                  <m:deg/>
                                  <m:e>
                                    <m:r>
                                      <a:rPr lang="es-EC" sz="1400" b="1" i="1">
                                        <a:effectLst/>
                                        <a:latin typeface="Cambria Math" charset="0"/>
                                        <a:ea typeface="Gulim" charset="-127"/>
                                        <a:cs typeface="Arial" charset="0"/>
                                      </a:rPr>
                                      <m:t>𝒇</m:t>
                                    </m:r>
                                    <m:r>
                                      <a:rPr lang="es-EC" sz="1400" b="1" i="1">
                                        <a:effectLst/>
                                        <a:latin typeface="Cambria Math" charset="0"/>
                                        <a:ea typeface="Gulim" charset="-127"/>
                                        <a:cs typeface="Arial" charset="0"/>
                                      </a:rPr>
                                      <m:t>´</m:t>
                                    </m:r>
                                    <m:r>
                                      <a:rPr lang="es-EC" sz="1400" b="1" i="1">
                                        <a:effectLst/>
                                        <a:latin typeface="Cambria Math" charset="0"/>
                                        <a:ea typeface="Gulim" charset="-127"/>
                                        <a:cs typeface="Arial" charset="0"/>
                                      </a:rPr>
                                      <m:t>𝒄</m:t>
                                    </m:r>
                                  </m:e>
                                </m:rad>
                              </m:oMath>
                            </m:oMathPara>
                          </a14:m>
                          <a:endParaRPr lang="en-US" sz="1400">
                            <a:effectLst/>
                            <a:latin typeface="Arial" charset="0"/>
                            <a:ea typeface="Gulim" charset="-127"/>
                            <a:cs typeface="Times New Roman" charset="0"/>
                          </a:endParaRPr>
                        </a:p>
                      </a:txBody>
                      <a:tcPr marL="33793" marR="33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sz="1400" b="1" i="1">
                                        <a:effectLst/>
                                        <a:latin typeface="Cambria Math" charset="0"/>
                                        <a:ea typeface="Gulim" charset="-127"/>
                                        <a:cs typeface="Arial" charset="0"/>
                                      </a:rPr>
                                    </m:ctrlPr>
                                  </m:sSubPr>
                                  <m:e>
                                    <m:r>
                                      <a:rPr lang="es-EC" sz="1400" b="1" i="1">
                                        <a:effectLst/>
                                        <a:latin typeface="Cambria Math" charset="0"/>
                                        <a:ea typeface="Gulim" charset="-127"/>
                                        <a:cs typeface="Arial" charset="0"/>
                                      </a:rPr>
                                      <m:t>𝑬</m:t>
                                    </m:r>
                                  </m:e>
                                  <m:sub>
                                    <m:r>
                                      <a:rPr lang="es-EC" sz="1400" b="1" i="1">
                                        <a:effectLst/>
                                        <a:latin typeface="Cambria Math" charset="0"/>
                                        <a:ea typeface="Gulim" charset="-127"/>
                                        <a:cs typeface="Arial" charset="0"/>
                                      </a:rPr>
                                      <m:t>𝑪</m:t>
                                    </m:r>
                                  </m:sub>
                                </m:sSub>
                                <m:r>
                                  <a:rPr lang="es-EC" sz="1400" b="1" i="1">
                                    <a:effectLst/>
                                    <a:latin typeface="Cambria Math" charset="0"/>
                                    <a:ea typeface="Gulim" charset="-127"/>
                                    <a:cs typeface="Arial" charset="0"/>
                                  </a:rPr>
                                  <m:t>=</m:t>
                                </m:r>
                                <m:r>
                                  <a:rPr lang="es-EC" sz="1400" b="1" i="1">
                                    <a:effectLst/>
                                    <a:latin typeface="Cambria Math" charset="0"/>
                                    <a:ea typeface="Gulim" charset="-127"/>
                                    <a:cs typeface="Arial" charset="0"/>
                                  </a:rPr>
                                  <m:t>𝟏𝟓𝟏𝟎𝟎</m:t>
                                </m:r>
                                <m:r>
                                  <a:rPr lang="es-EC" sz="1400" b="1" i="1">
                                    <a:effectLst/>
                                    <a:latin typeface="Cambria Math" charset="0"/>
                                    <a:ea typeface="Gulim" charset="-127"/>
                                    <a:cs typeface="Arial" charset="0"/>
                                  </a:rPr>
                                  <m:t>∗</m:t>
                                </m:r>
                                <m:rad>
                                  <m:radPr>
                                    <m:degHide m:val="on"/>
                                    <m:ctrlPr>
                                      <a:rPr lang="en-US" sz="1400" b="1" i="1">
                                        <a:effectLst/>
                                        <a:latin typeface="Cambria Math" charset="0"/>
                                        <a:ea typeface="Gulim" charset="-127"/>
                                        <a:cs typeface="Arial" charset="0"/>
                                      </a:rPr>
                                    </m:ctrlPr>
                                  </m:radPr>
                                  <m:deg/>
                                  <m:e>
                                    <m:r>
                                      <a:rPr lang="es-EC" sz="1400" b="1" i="1">
                                        <a:effectLst/>
                                        <a:latin typeface="Cambria Math" charset="0"/>
                                        <a:ea typeface="Gulim" charset="-127"/>
                                        <a:cs typeface="Arial" charset="0"/>
                                      </a:rPr>
                                      <m:t>𝒇</m:t>
                                    </m:r>
                                    <m:r>
                                      <a:rPr lang="es-EC" sz="1400" b="1" i="1">
                                        <a:effectLst/>
                                        <a:latin typeface="Cambria Math" charset="0"/>
                                        <a:ea typeface="Gulim" charset="-127"/>
                                        <a:cs typeface="Arial" charset="0"/>
                                      </a:rPr>
                                      <m:t>´</m:t>
                                    </m:r>
                                    <m:r>
                                      <a:rPr lang="es-EC" sz="1400" b="1" i="1">
                                        <a:effectLst/>
                                        <a:latin typeface="Cambria Math" charset="0"/>
                                        <a:ea typeface="Gulim" charset="-127"/>
                                        <a:cs typeface="Arial" charset="0"/>
                                      </a:rPr>
                                      <m:t>𝒄</m:t>
                                    </m:r>
                                  </m:e>
                                </m:rad>
                              </m:oMath>
                            </m:oMathPara>
                          </a14:m>
                          <a:endParaRPr lang="en-US" sz="1400">
                            <a:effectLst/>
                            <a:latin typeface="Arial" charset="0"/>
                            <a:ea typeface="Gulim" charset="-127"/>
                            <a:cs typeface="Times New Roman" charset="0"/>
                          </a:endParaRPr>
                        </a:p>
                      </a:txBody>
                      <a:tcPr marL="33793" marR="33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sz="1400" b="1" i="1">
                                        <a:effectLst/>
                                        <a:latin typeface="Cambria Math" charset="0"/>
                                        <a:ea typeface="Gulim" charset="-127"/>
                                        <a:cs typeface="Arial" charset="0"/>
                                      </a:rPr>
                                    </m:ctrlPr>
                                  </m:sSubPr>
                                  <m:e>
                                    <m:r>
                                      <a:rPr lang="es-EC" sz="1400" b="1" i="1">
                                        <a:effectLst/>
                                        <a:latin typeface="Cambria Math" charset="0"/>
                                        <a:ea typeface="Gulim" charset="-127"/>
                                        <a:cs typeface="Arial" charset="0"/>
                                      </a:rPr>
                                      <m:t>𝑬</m:t>
                                    </m:r>
                                  </m:e>
                                  <m:sub>
                                    <m:r>
                                      <a:rPr lang="es-EC" sz="1400" b="1" i="1">
                                        <a:effectLst/>
                                        <a:latin typeface="Cambria Math" charset="0"/>
                                        <a:ea typeface="Gulim" charset="-127"/>
                                        <a:cs typeface="Arial" charset="0"/>
                                      </a:rPr>
                                      <m:t>𝑪</m:t>
                                    </m:r>
                                  </m:sub>
                                </m:sSub>
                                <m:r>
                                  <a:rPr lang="es-EC" sz="1400" b="1" i="1">
                                    <a:effectLst/>
                                    <a:latin typeface="Cambria Math" charset="0"/>
                                    <a:ea typeface="Gulim" charset="-127"/>
                                    <a:cs typeface="Arial" charset="0"/>
                                  </a:rPr>
                                  <m:t>=</m:t>
                                </m:r>
                                <m:r>
                                  <a:rPr lang="es-EC" sz="1400" b="1" i="1">
                                    <a:effectLst/>
                                    <a:latin typeface="Cambria Math" charset="0"/>
                                    <a:ea typeface="Gulim" charset="-127"/>
                                    <a:cs typeface="Arial" charset="0"/>
                                  </a:rPr>
                                  <m:t>𝟓𝟕𝟎𝟎𝟎</m:t>
                                </m:r>
                                <m:r>
                                  <a:rPr lang="es-EC" sz="1400" b="1" i="1">
                                    <a:effectLst/>
                                    <a:latin typeface="Cambria Math" charset="0"/>
                                    <a:ea typeface="Gulim" charset="-127"/>
                                    <a:cs typeface="Arial" charset="0"/>
                                  </a:rPr>
                                  <m:t>∗</m:t>
                                </m:r>
                                <m:rad>
                                  <m:radPr>
                                    <m:degHide m:val="on"/>
                                    <m:ctrlPr>
                                      <a:rPr lang="en-US" sz="1400" b="1" i="1">
                                        <a:effectLst/>
                                        <a:latin typeface="Cambria Math" charset="0"/>
                                        <a:ea typeface="Gulim" charset="-127"/>
                                        <a:cs typeface="Arial" charset="0"/>
                                      </a:rPr>
                                    </m:ctrlPr>
                                  </m:radPr>
                                  <m:deg/>
                                  <m:e>
                                    <m:r>
                                      <a:rPr lang="es-EC" sz="1400" b="1" i="1">
                                        <a:effectLst/>
                                        <a:latin typeface="Cambria Math" charset="0"/>
                                        <a:ea typeface="Gulim" charset="-127"/>
                                        <a:cs typeface="Arial" charset="0"/>
                                      </a:rPr>
                                      <m:t>𝒇</m:t>
                                    </m:r>
                                    <m:r>
                                      <a:rPr lang="es-EC" sz="1400" b="1" i="1">
                                        <a:effectLst/>
                                        <a:latin typeface="Cambria Math" charset="0"/>
                                        <a:ea typeface="Gulim" charset="-127"/>
                                        <a:cs typeface="Arial" charset="0"/>
                                      </a:rPr>
                                      <m:t>´</m:t>
                                    </m:r>
                                    <m:r>
                                      <a:rPr lang="es-EC" sz="1400" b="1" i="1">
                                        <a:effectLst/>
                                        <a:latin typeface="Cambria Math" charset="0"/>
                                        <a:ea typeface="Gulim" charset="-127"/>
                                        <a:cs typeface="Arial" charset="0"/>
                                      </a:rPr>
                                      <m:t>𝒄</m:t>
                                    </m:r>
                                  </m:e>
                                </m:rad>
                              </m:oMath>
                            </m:oMathPara>
                          </a14:m>
                          <a:endParaRPr lang="en-US" sz="1400" dirty="0">
                            <a:effectLst/>
                            <a:latin typeface="Arial" charset="0"/>
                            <a:ea typeface="Gulim" charset="-127"/>
                            <a:cs typeface="Times New Roman" charset="0"/>
                          </a:endParaRPr>
                        </a:p>
                      </a:txBody>
                      <a:tcPr marL="33793" marR="33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mc:Choice>
        <mc:Fallback xmlns="">
          <p:graphicFrame>
            <p:nvGraphicFramePr>
              <p:cNvPr id="6" name="Content Placeholder 5"/>
              <p:cNvGraphicFramePr>
                <a:graphicFrameLocks noGrp="1"/>
              </p:cNvGraphicFramePr>
              <p:nvPr>
                <p:ph sz="half" idx="2"/>
                <p:extLst>
                  <p:ext uri="{D42A27DB-BD31-4B8C-83A1-F6EECF244321}">
                    <p14:modId xmlns:p14="http://schemas.microsoft.com/office/powerpoint/2010/main" val="2024332018"/>
                  </p:ext>
                </p:extLst>
              </p:nvPr>
            </p:nvGraphicFramePr>
            <p:xfrm>
              <a:off x="6594973" y="1809878"/>
              <a:ext cx="5181600" cy="1620902"/>
            </p:xfrm>
            <a:graphic>
              <a:graphicData uri="http://schemas.openxmlformats.org/drawingml/2006/table">
                <a:tbl>
                  <a:tblPr firstRow="1" firstCol="1" bandRow="1"/>
                  <a:tblGrid>
                    <a:gridCol w="1428049"/>
                    <a:gridCol w="1700601"/>
                    <a:gridCol w="2052950"/>
                  </a:tblGrid>
                  <a:tr h="920560">
                    <a:tc>
                      <a:txBody>
                        <a:bodyPr/>
                        <a:lstStyle/>
                        <a:p>
                          <a:endParaRPr lang="en-US"/>
                        </a:p>
                      </a:txBody>
                      <a:tcPr marL="33793" marR="33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426" t="-658" r="-262979" b="-76974"/>
                          </a:stretch>
                        </a:blipFill>
                      </a:tcPr>
                    </a:tc>
                    <a:tc>
                      <a:txBody>
                        <a:bodyPr/>
                        <a:lstStyle/>
                        <a:p>
                          <a:endParaRPr lang="en-US"/>
                        </a:p>
                      </a:txBody>
                      <a:tcPr marL="33793" marR="33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84588" t="-658" r="-121505" b="-76974"/>
                          </a:stretch>
                        </a:blipFill>
                      </a:tcPr>
                    </a:tc>
                    <a:tc>
                      <a:txBody>
                        <a:bodyPr/>
                        <a:lstStyle/>
                        <a:p>
                          <a:endParaRPr lang="en-US"/>
                        </a:p>
                      </a:txBody>
                      <a:tcPr marL="33793" marR="33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152819" t="-658" r="-593" b="-76974"/>
                          </a:stretch>
                        </a:blipFill>
                      </a:tcPr>
                    </a:tc>
                  </a:tr>
                  <a:tr h="700342">
                    <a:tc>
                      <a:txBody>
                        <a:bodyPr/>
                        <a:lstStyle/>
                        <a:p>
                          <a:endParaRPr lang="en-US"/>
                        </a:p>
                      </a:txBody>
                      <a:tcPr marL="33793" marR="33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426" t="-133043" r="-262979" b="-1739"/>
                          </a:stretch>
                        </a:blipFill>
                      </a:tcPr>
                    </a:tc>
                    <a:tc>
                      <a:txBody>
                        <a:bodyPr/>
                        <a:lstStyle/>
                        <a:p>
                          <a:endParaRPr lang="en-US"/>
                        </a:p>
                      </a:txBody>
                      <a:tcPr marL="33793" marR="33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84588" t="-133043" r="-121505" b="-1739"/>
                          </a:stretch>
                        </a:blipFill>
                      </a:tcPr>
                    </a:tc>
                    <a:tc>
                      <a:txBody>
                        <a:bodyPr/>
                        <a:lstStyle/>
                        <a:p>
                          <a:endParaRPr lang="en-US"/>
                        </a:p>
                      </a:txBody>
                      <a:tcPr marL="33793" marR="33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152819" t="-133043" r="-593" b="-1739"/>
                          </a:stretch>
                        </a:blipFill>
                      </a:tcPr>
                    </a:tc>
                  </a:tr>
                </a:tbl>
              </a:graphicData>
            </a:graphic>
          </p:graphicFrame>
        </mc:Fallback>
      </mc:AlternateContent>
      <p:sp>
        <p:nvSpPr>
          <p:cNvPr id="7" name="TextBox 6"/>
          <p:cNvSpPr txBox="1"/>
          <p:nvPr/>
        </p:nvSpPr>
        <p:spPr>
          <a:xfrm>
            <a:off x="7498360" y="1225240"/>
            <a:ext cx="3779240" cy="369332"/>
          </a:xfrm>
          <a:prstGeom prst="rect">
            <a:avLst/>
          </a:prstGeom>
          <a:noFill/>
        </p:spPr>
        <p:txBody>
          <a:bodyPr wrap="none" rtlCol="0">
            <a:spAutoFit/>
          </a:bodyPr>
          <a:lstStyle/>
          <a:p>
            <a:r>
              <a:rPr lang="es-EC" b="1" i="1" dirty="0"/>
              <a:t>Módulos de elasticidad del hormigón</a:t>
            </a:r>
            <a:r>
              <a:rPr lang="en-US" dirty="0"/>
              <a:t> </a:t>
            </a:r>
          </a:p>
        </p:txBody>
      </p:sp>
      <p:sp>
        <p:nvSpPr>
          <p:cNvPr id="8" name="3 Flecha a la derecha con muesca"/>
          <p:cNvSpPr/>
          <p:nvPr/>
        </p:nvSpPr>
        <p:spPr>
          <a:xfrm>
            <a:off x="8645116" y="6152552"/>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7339772" y="6205558"/>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5719458" y="6126048"/>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4192328" y="6152553"/>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2659663" y="6165805"/>
            <a:ext cx="1749763"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4"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5"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52</a:t>
            </a:r>
            <a:endParaRPr lang="es-ES" sz="2400" dirty="0">
              <a:ln>
                <a:solidFill>
                  <a:schemeClr val="tx1"/>
                </a:solidFill>
              </a:ln>
            </a:endParaRPr>
          </a:p>
        </p:txBody>
      </p:sp>
    </p:spTree>
    <p:extLst>
      <p:ext uri="{BB962C8B-B14F-4D97-AF65-F5344CB8AC3E}">
        <p14:creationId xmlns:p14="http://schemas.microsoft.com/office/powerpoint/2010/main" val="16872296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623" y="303037"/>
            <a:ext cx="10515600" cy="1036876"/>
          </a:xfrm>
        </p:spPr>
        <p:txBody>
          <a:bodyPr/>
          <a:lstStyle/>
          <a:p>
            <a:pPr lvl="1" algn="l" rtl="0">
              <a:lnSpc>
                <a:spcPct val="90000"/>
              </a:lnSpc>
              <a:spcBef>
                <a:spcPct val="0"/>
              </a:spcBef>
            </a:pPr>
            <a:r>
              <a:rPr lang="es-EC" sz="3600" b="1" cap="all" dirty="0"/>
              <a:t>Modelación y análisis estructural</a:t>
            </a:r>
            <a:r>
              <a:rPr lang="en-US" b="1" cap="all" dirty="0"/>
              <a:t/>
            </a:r>
            <a:br>
              <a:rPr lang="en-US" b="1" cap="all" dirty="0"/>
            </a:br>
            <a:endParaRPr lang="en-US" dirty="0"/>
          </a:p>
        </p:txBody>
      </p:sp>
      <p:graphicFrame>
        <p:nvGraphicFramePr>
          <p:cNvPr id="12" name="Content Placeholder 11"/>
          <p:cNvGraphicFramePr>
            <a:graphicFrameLocks noGrp="1"/>
          </p:cNvGraphicFramePr>
          <p:nvPr>
            <p:ph sz="half" idx="1"/>
            <p:extLst>
              <p:ext uri="{D42A27DB-BD31-4B8C-83A1-F6EECF244321}">
                <p14:modId xmlns:p14="http://schemas.microsoft.com/office/powerpoint/2010/main" val="1430415656"/>
              </p:ext>
            </p:extLst>
          </p:nvPr>
        </p:nvGraphicFramePr>
        <p:xfrm>
          <a:off x="3895297" y="1238653"/>
          <a:ext cx="5658135" cy="46435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3 Flecha a la derecha con muesca"/>
          <p:cNvSpPr/>
          <p:nvPr/>
        </p:nvSpPr>
        <p:spPr>
          <a:xfrm>
            <a:off x="8397252" y="6165047"/>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6" name="3 Flecha a la derecha con muesca"/>
          <p:cNvSpPr/>
          <p:nvPr/>
        </p:nvSpPr>
        <p:spPr>
          <a:xfrm>
            <a:off x="7071525" y="6176963"/>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5473955" y="612445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4124249" y="6179453"/>
            <a:ext cx="159757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9" name="3 Flecha a la derecha con muesca"/>
          <p:cNvSpPr/>
          <p:nvPr/>
        </p:nvSpPr>
        <p:spPr>
          <a:xfrm>
            <a:off x="2659663" y="6179453"/>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1"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3"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a:ln>
                  <a:solidFill>
                    <a:schemeClr val="tx1"/>
                  </a:solidFill>
                </a:ln>
              </a:rPr>
              <a:t>5</a:t>
            </a:r>
            <a:r>
              <a:rPr lang="es-ES" sz="2400" dirty="0" smtClean="0">
                <a:ln>
                  <a:solidFill>
                    <a:schemeClr val="tx1"/>
                  </a:solidFill>
                </a:ln>
              </a:rPr>
              <a:t>3</a:t>
            </a:r>
            <a:endParaRPr lang="es-ES" sz="2400" dirty="0">
              <a:ln>
                <a:solidFill>
                  <a:schemeClr val="tx1"/>
                </a:solidFill>
              </a:ln>
            </a:endParaRPr>
          </a:p>
        </p:txBody>
      </p:sp>
    </p:spTree>
    <p:extLst>
      <p:ext uri="{BB962C8B-B14F-4D97-AF65-F5344CB8AC3E}">
        <p14:creationId xmlns:p14="http://schemas.microsoft.com/office/powerpoint/2010/main" val="2132921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50204"/>
            <a:ext cx="10515600" cy="1325563"/>
          </a:xfrm>
        </p:spPr>
        <p:txBody>
          <a:bodyPr/>
          <a:lstStyle/>
          <a:p>
            <a:r>
              <a:rPr lang="es-ES_tradnl" dirty="0" smtClean="0"/>
              <a:t>Modelado de la estructura</a:t>
            </a:r>
            <a:endParaRPr lang="es-ES_tradnl" dirty="0"/>
          </a:p>
        </p:txBody>
      </p:sp>
      <p:pic>
        <p:nvPicPr>
          <p:cNvPr id="5" name="Imagen 492"/>
          <p:cNvPicPr>
            <a:picLocks noGrp="1"/>
          </p:cNvPicPr>
          <p:nvPr>
            <p:ph sz="half" idx="1"/>
          </p:nvPr>
        </p:nvPicPr>
        <p:blipFill rotWithShape="1">
          <a:blip r:embed="rId2"/>
          <a:srcRect b="8764"/>
          <a:stretch/>
        </p:blipFill>
        <p:spPr bwMode="auto">
          <a:xfrm>
            <a:off x="838200" y="1982691"/>
            <a:ext cx="5181600" cy="3449118"/>
          </a:xfrm>
          <a:prstGeom prst="rect">
            <a:avLst/>
          </a:prstGeom>
          <a:ln>
            <a:noFill/>
          </a:ln>
          <a:extLst>
            <a:ext uri="{53640926-AAD7-44D8-BBD7-CCE9431645EC}">
              <a14:shadowObscured xmlns:a14="http://schemas.microsoft.com/office/drawing/2010/main"/>
            </a:ext>
          </a:extLst>
        </p:spPr>
      </p:pic>
      <p:pic>
        <p:nvPicPr>
          <p:cNvPr id="7" name="Imagen 495"/>
          <p:cNvPicPr>
            <a:picLocks noGrp="1"/>
          </p:cNvPicPr>
          <p:nvPr>
            <p:ph sz="half" idx="2"/>
          </p:nvPr>
        </p:nvPicPr>
        <p:blipFill rotWithShape="1">
          <a:blip r:embed="rId3"/>
          <a:srcRect b="5996"/>
          <a:stretch/>
        </p:blipFill>
        <p:spPr bwMode="auto">
          <a:xfrm>
            <a:off x="6172200" y="1982691"/>
            <a:ext cx="5496636" cy="3449117"/>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898666" y="1252601"/>
            <a:ext cx="4893860" cy="646331"/>
          </a:xfrm>
          <a:prstGeom prst="rect">
            <a:avLst/>
          </a:prstGeom>
        </p:spPr>
        <p:txBody>
          <a:bodyPr wrap="square">
            <a:spAutoFit/>
          </a:bodyPr>
          <a:lstStyle/>
          <a:p>
            <a:pPr algn="ctr"/>
            <a:r>
              <a:rPr lang="es-EC" b="1" i="1" dirty="0">
                <a:latin typeface="Arial" charset="0"/>
                <a:ea typeface="Gulim" charset="-127"/>
                <a:cs typeface="Times New Roman" charset="0"/>
              </a:rPr>
              <a:t>Ingreso de normas con las que se va a analizar el modelo</a:t>
            </a:r>
            <a:r>
              <a:rPr lang="en-US" dirty="0"/>
              <a:t> </a:t>
            </a:r>
          </a:p>
        </p:txBody>
      </p:sp>
      <p:sp>
        <p:nvSpPr>
          <p:cNvPr id="9" name="Rectangle 8"/>
          <p:cNvSpPr/>
          <p:nvPr/>
        </p:nvSpPr>
        <p:spPr>
          <a:xfrm>
            <a:off x="7073397" y="1281251"/>
            <a:ext cx="3694242" cy="646331"/>
          </a:xfrm>
          <a:prstGeom prst="rect">
            <a:avLst/>
          </a:prstGeom>
        </p:spPr>
        <p:txBody>
          <a:bodyPr wrap="square">
            <a:spAutoFit/>
          </a:bodyPr>
          <a:lstStyle/>
          <a:p>
            <a:pPr algn="ctr"/>
            <a:r>
              <a:rPr lang="es-EC" b="1" i="1" dirty="0">
                <a:latin typeface="Arial" charset="0"/>
                <a:ea typeface="Gulim" charset="-127"/>
                <a:cs typeface="Times New Roman" charset="0"/>
              </a:rPr>
              <a:t>Ingreso de los lineamientos que van a regir el modelo</a:t>
            </a:r>
            <a:r>
              <a:rPr lang="en-US" dirty="0"/>
              <a:t> </a:t>
            </a:r>
          </a:p>
        </p:txBody>
      </p:sp>
      <p:sp>
        <p:nvSpPr>
          <p:cNvPr id="10" name="3 Flecha a la derecha con muesca"/>
          <p:cNvSpPr/>
          <p:nvPr/>
        </p:nvSpPr>
        <p:spPr>
          <a:xfrm>
            <a:off x="8397252" y="6165047"/>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7071525" y="6176963"/>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5473955" y="612445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3" name="3 Flecha a la derecha con muesca"/>
          <p:cNvSpPr/>
          <p:nvPr/>
        </p:nvSpPr>
        <p:spPr>
          <a:xfrm>
            <a:off x="4124249" y="6179453"/>
            <a:ext cx="159757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2659663" y="6179453"/>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6"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7"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54</a:t>
            </a:r>
            <a:endParaRPr lang="es-ES" sz="2400" dirty="0">
              <a:ln>
                <a:solidFill>
                  <a:schemeClr val="tx1"/>
                </a:solidFill>
              </a:ln>
            </a:endParaRPr>
          </a:p>
        </p:txBody>
      </p:sp>
    </p:spTree>
    <p:extLst>
      <p:ext uri="{BB962C8B-B14F-4D97-AF65-F5344CB8AC3E}">
        <p14:creationId xmlns:p14="http://schemas.microsoft.com/office/powerpoint/2010/main" val="4980368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96"/>
          <p:cNvPicPr>
            <a:picLocks noGrp="1"/>
          </p:cNvPicPr>
          <p:nvPr>
            <p:ph sz="half" idx="1"/>
          </p:nvPr>
        </p:nvPicPr>
        <p:blipFill>
          <a:blip r:embed="rId2"/>
          <a:stretch>
            <a:fillRect/>
          </a:stretch>
        </p:blipFill>
        <p:spPr>
          <a:xfrm>
            <a:off x="573206" y="1839244"/>
            <a:ext cx="5595581" cy="3633508"/>
          </a:xfrm>
          <a:prstGeom prst="rect">
            <a:avLst/>
          </a:prstGeom>
        </p:spPr>
      </p:pic>
      <p:pic>
        <p:nvPicPr>
          <p:cNvPr id="6" name="Imagen 497"/>
          <p:cNvPicPr>
            <a:picLocks noGrp="1"/>
          </p:cNvPicPr>
          <p:nvPr>
            <p:ph sz="half" idx="2"/>
          </p:nvPr>
        </p:nvPicPr>
        <p:blipFill rotWithShape="1">
          <a:blip r:embed="rId3"/>
          <a:srcRect b="3811"/>
          <a:stretch/>
        </p:blipFill>
        <p:spPr bwMode="auto">
          <a:xfrm>
            <a:off x="6509981" y="1839244"/>
            <a:ext cx="5308979" cy="3633508"/>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6509982" y="1034652"/>
            <a:ext cx="4884761" cy="646331"/>
          </a:xfrm>
          <a:prstGeom prst="rect">
            <a:avLst/>
          </a:prstGeom>
        </p:spPr>
        <p:txBody>
          <a:bodyPr wrap="square">
            <a:spAutoFit/>
          </a:bodyPr>
          <a:lstStyle/>
          <a:p>
            <a:pPr algn="ctr"/>
            <a:r>
              <a:rPr lang="es-EC" b="1" i="1" dirty="0" smtClean="0">
                <a:latin typeface="Arial" charset="0"/>
                <a:ea typeface="Gulim" charset="-127"/>
                <a:cs typeface="Times New Roman" charset="0"/>
              </a:rPr>
              <a:t>Ingreso de número de pisos y alturas de entrepiso</a:t>
            </a:r>
            <a:r>
              <a:rPr lang="en-US" dirty="0" smtClean="0"/>
              <a:t> </a:t>
            </a:r>
            <a:endParaRPr lang="en-US" dirty="0"/>
          </a:p>
        </p:txBody>
      </p:sp>
      <p:sp>
        <p:nvSpPr>
          <p:cNvPr id="8" name="Rectangle 7"/>
          <p:cNvSpPr/>
          <p:nvPr/>
        </p:nvSpPr>
        <p:spPr>
          <a:xfrm>
            <a:off x="2183394" y="1034652"/>
            <a:ext cx="2912016" cy="369332"/>
          </a:xfrm>
          <a:prstGeom prst="rect">
            <a:avLst/>
          </a:prstGeom>
        </p:spPr>
        <p:txBody>
          <a:bodyPr wrap="none">
            <a:spAutoFit/>
          </a:bodyPr>
          <a:lstStyle/>
          <a:p>
            <a:pPr algn="ctr">
              <a:spcAft>
                <a:spcPts val="1000"/>
              </a:spcAft>
            </a:pPr>
            <a:r>
              <a:rPr lang="es-EC" b="1" i="1" dirty="0">
                <a:latin typeface="Arial" charset="0"/>
                <a:ea typeface="Gulim" charset="-127"/>
                <a:cs typeface="Times New Roman" charset="0"/>
              </a:rPr>
              <a:t>Ingreso de los Ejes X e Y</a:t>
            </a:r>
            <a:endParaRPr lang="en-US" b="1" i="1" dirty="0">
              <a:latin typeface="Arial" charset="0"/>
              <a:ea typeface="Gulim" charset="-127"/>
              <a:cs typeface="Times New Roman" charset="0"/>
            </a:endParaRPr>
          </a:p>
        </p:txBody>
      </p:sp>
      <p:sp>
        <p:nvSpPr>
          <p:cNvPr id="9" name="3 Flecha a la derecha con muesca"/>
          <p:cNvSpPr/>
          <p:nvPr/>
        </p:nvSpPr>
        <p:spPr>
          <a:xfrm>
            <a:off x="8397252" y="6165047"/>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7071525" y="6176963"/>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5473955" y="612445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4124249" y="6179453"/>
            <a:ext cx="159757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2659663" y="6179453"/>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5"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6"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55</a:t>
            </a:r>
            <a:endParaRPr lang="es-ES" sz="2400" dirty="0">
              <a:ln>
                <a:solidFill>
                  <a:schemeClr val="tx1"/>
                </a:solidFill>
              </a:ln>
            </a:endParaRPr>
          </a:p>
        </p:txBody>
      </p:sp>
    </p:spTree>
    <p:extLst>
      <p:ext uri="{BB962C8B-B14F-4D97-AF65-F5344CB8AC3E}">
        <p14:creationId xmlns:p14="http://schemas.microsoft.com/office/powerpoint/2010/main" val="2122865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893" y="245660"/>
            <a:ext cx="5808259" cy="668740"/>
          </a:xfrm>
        </p:spPr>
        <p:txBody>
          <a:bodyPr>
            <a:noAutofit/>
          </a:bodyPr>
          <a:lstStyle/>
          <a:p>
            <a:pPr lvl="2" algn="l" rtl="0">
              <a:lnSpc>
                <a:spcPct val="90000"/>
              </a:lnSpc>
              <a:spcBef>
                <a:spcPct val="0"/>
              </a:spcBef>
            </a:pPr>
            <a:r>
              <a:rPr lang="es-EC" sz="3600" b="1" dirty="0"/>
              <a:t>Definición de materiales</a:t>
            </a:r>
            <a:r>
              <a:rPr lang="en-US" b="1" dirty="0"/>
              <a:t/>
            </a:r>
            <a:br>
              <a:rPr lang="en-US" b="1" dirty="0"/>
            </a:b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838200" y="914400"/>
                <a:ext cx="5181600" cy="4593823"/>
              </a:xfrm>
            </p:spPr>
            <p:txBody>
              <a:bodyPr/>
              <a:lstStyle/>
              <a:p>
                <a:pPr marL="0" indent="0" algn="just">
                  <a:buNone/>
                </a:pPr>
                <a:r>
                  <a:rPr lang="es-EC" sz="2000" dirty="0" smtClean="0">
                    <a:latin typeface="Arial" charset="0"/>
                    <a:ea typeface="Arial" charset="0"/>
                    <a:cs typeface="Arial" charset="0"/>
                  </a:rPr>
                  <a:t>Se </a:t>
                </a:r>
                <a:r>
                  <a:rPr lang="es-EC" sz="2000" dirty="0">
                    <a:latin typeface="Arial" charset="0"/>
                    <a:ea typeface="Arial" charset="0"/>
                    <a:cs typeface="Arial" charset="0"/>
                  </a:rPr>
                  <a:t>definen los materiales que se van a utilizar en el modelo, hormigón de </a:t>
                </a:r>
                <a14:m>
                  <m:oMath xmlns:m="http://schemas.openxmlformats.org/officeDocument/2006/math">
                    <m:r>
                      <a:rPr lang="es-EC" sz="2000" i="1">
                        <a:latin typeface="Cambria Math" charset="0"/>
                        <a:ea typeface="Arial" charset="0"/>
                        <a:cs typeface="Arial" charset="0"/>
                      </a:rPr>
                      <m:t>𝑓</m:t>
                    </m:r>
                    <m:r>
                      <a:rPr lang="es-EC" sz="2000" i="1">
                        <a:latin typeface="Cambria Math" charset="0"/>
                        <a:ea typeface="Arial" charset="0"/>
                        <a:cs typeface="Arial" charset="0"/>
                      </a:rPr>
                      <m:t>´</m:t>
                    </m:r>
                    <m:r>
                      <a:rPr lang="es-EC" sz="2000" i="1">
                        <a:latin typeface="Cambria Math" charset="0"/>
                        <a:ea typeface="Arial" charset="0"/>
                        <a:cs typeface="Arial" charset="0"/>
                      </a:rPr>
                      <m:t>𝑐</m:t>
                    </m:r>
                    <m:r>
                      <a:rPr lang="es-EC" sz="2000" i="1">
                        <a:latin typeface="Cambria Math" charset="0"/>
                        <a:ea typeface="Arial" charset="0"/>
                        <a:cs typeface="Arial" charset="0"/>
                      </a:rPr>
                      <m:t>=210 </m:t>
                    </m:r>
                    <m:r>
                      <a:rPr lang="es-EC" sz="2000" i="1">
                        <a:latin typeface="Cambria Math" charset="0"/>
                        <a:ea typeface="Arial" charset="0"/>
                        <a:cs typeface="Arial" charset="0"/>
                      </a:rPr>
                      <m:t>𝑘𝑔</m:t>
                    </m:r>
                    <m:r>
                      <a:rPr lang="es-EC" sz="2000" i="1">
                        <a:latin typeface="Cambria Math" charset="0"/>
                        <a:ea typeface="Arial" charset="0"/>
                        <a:cs typeface="Arial" charset="0"/>
                      </a:rPr>
                      <m:t>/</m:t>
                    </m:r>
                    <m:sSup>
                      <m:sSupPr>
                        <m:ctrlPr>
                          <a:rPr lang="en-US" sz="2000" i="1">
                            <a:latin typeface="Cambria Math" charset="0"/>
                            <a:ea typeface="Arial" charset="0"/>
                            <a:cs typeface="Arial" charset="0"/>
                          </a:rPr>
                        </m:ctrlPr>
                      </m:sSupPr>
                      <m:e>
                        <m:r>
                          <a:rPr lang="es-EC" sz="2000" i="1">
                            <a:latin typeface="Cambria Math" charset="0"/>
                            <a:ea typeface="Arial" charset="0"/>
                            <a:cs typeface="Arial" charset="0"/>
                          </a:rPr>
                          <m:t>𝑐𝑚</m:t>
                        </m:r>
                      </m:e>
                      <m:sup>
                        <m:r>
                          <a:rPr lang="es-EC" sz="2000" i="1">
                            <a:latin typeface="Cambria Math" charset="0"/>
                            <a:ea typeface="Arial" charset="0"/>
                            <a:cs typeface="Arial" charset="0"/>
                          </a:rPr>
                          <m:t>2</m:t>
                        </m:r>
                      </m:sup>
                    </m:sSup>
                  </m:oMath>
                </a14:m>
                <a:r>
                  <a:rPr lang="es-EC" sz="2000" dirty="0">
                    <a:latin typeface="Arial" charset="0"/>
                    <a:ea typeface="Arial" charset="0"/>
                    <a:cs typeface="Arial" charset="0"/>
                  </a:rPr>
                  <a:t> y acero de </a:t>
                </a:r>
                <a14:m>
                  <m:oMath xmlns:m="http://schemas.openxmlformats.org/officeDocument/2006/math">
                    <m:r>
                      <a:rPr lang="es-EC" sz="2000" i="1">
                        <a:latin typeface="Cambria Math" charset="0"/>
                        <a:ea typeface="Arial" charset="0"/>
                        <a:cs typeface="Arial" charset="0"/>
                      </a:rPr>
                      <m:t>𝐹𝑦</m:t>
                    </m:r>
                    <m:r>
                      <a:rPr lang="es-EC" sz="2000" i="1">
                        <a:latin typeface="Cambria Math" charset="0"/>
                        <a:ea typeface="Arial" charset="0"/>
                        <a:cs typeface="Arial" charset="0"/>
                      </a:rPr>
                      <m:t>=4200 </m:t>
                    </m:r>
                    <m:r>
                      <a:rPr lang="es-EC" sz="2000" i="1">
                        <a:latin typeface="Cambria Math" charset="0"/>
                        <a:ea typeface="Arial" charset="0"/>
                        <a:cs typeface="Arial" charset="0"/>
                      </a:rPr>
                      <m:t>𝑘𝑔</m:t>
                    </m:r>
                    <m:r>
                      <a:rPr lang="es-EC" sz="2000" i="1">
                        <a:latin typeface="Cambria Math" charset="0"/>
                        <a:ea typeface="Arial" charset="0"/>
                        <a:cs typeface="Arial" charset="0"/>
                      </a:rPr>
                      <m:t>/</m:t>
                    </m:r>
                    <m:sSup>
                      <m:sSupPr>
                        <m:ctrlPr>
                          <a:rPr lang="en-US" sz="2000" i="1">
                            <a:latin typeface="Cambria Math" charset="0"/>
                            <a:ea typeface="Arial" charset="0"/>
                            <a:cs typeface="Arial" charset="0"/>
                          </a:rPr>
                        </m:ctrlPr>
                      </m:sSupPr>
                      <m:e>
                        <m:r>
                          <a:rPr lang="es-EC" sz="2000" i="1">
                            <a:latin typeface="Cambria Math" charset="0"/>
                            <a:ea typeface="Arial" charset="0"/>
                            <a:cs typeface="Arial" charset="0"/>
                          </a:rPr>
                          <m:t>𝑐𝑚</m:t>
                        </m:r>
                      </m:e>
                      <m:sup>
                        <m:r>
                          <a:rPr lang="es-EC" sz="2000" i="1">
                            <a:latin typeface="Cambria Math" charset="0"/>
                            <a:ea typeface="Arial" charset="0"/>
                            <a:cs typeface="Arial" charset="0"/>
                          </a:rPr>
                          <m:t>2</m:t>
                        </m:r>
                      </m:sup>
                    </m:sSup>
                  </m:oMath>
                </a14:m>
                <a:r>
                  <a:rPr lang="es-EC" sz="2000" dirty="0">
                    <a:latin typeface="Arial" charset="0"/>
                    <a:ea typeface="Arial" charset="0"/>
                    <a:cs typeface="Arial" charset="0"/>
                  </a:rPr>
                  <a:t>.</a:t>
                </a:r>
                <a:endParaRPr lang="en-US" sz="2000" dirty="0">
                  <a:latin typeface="Arial" charset="0"/>
                  <a:ea typeface="Arial" charset="0"/>
                  <a:cs typeface="Arial" charset="0"/>
                </a:endParaRP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838200" y="914400"/>
                <a:ext cx="5181600" cy="4593823"/>
              </a:xfrm>
              <a:blipFill rotWithShape="0">
                <a:blip r:embed="rId2"/>
                <a:stretch>
                  <a:fillRect l="-1294" t="-1194" r="-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6505148" y="914400"/>
                <a:ext cx="5181600" cy="4486271"/>
              </a:xfrm>
            </p:spPr>
            <p:txBody>
              <a:bodyPr/>
              <a:lstStyle/>
              <a:p>
                <a:pPr marL="0" indent="0" algn="just">
                  <a:buNone/>
                </a:pPr>
                <a:r>
                  <a:rPr lang="es-EC" sz="2000" dirty="0" smtClean="0">
                    <a:latin typeface="Arial" charset="0"/>
                    <a:ea typeface="Arial" charset="0"/>
                    <a:cs typeface="Arial" charset="0"/>
                  </a:rPr>
                  <a:t>Se coloca el módulo de elasticidad para un hormigón de </a:t>
                </a:r>
                <a14:m>
                  <m:oMath xmlns:m="http://schemas.openxmlformats.org/officeDocument/2006/math">
                    <m:r>
                      <a:rPr lang="es-EC" sz="2000" i="1">
                        <a:latin typeface="Cambria Math" charset="0"/>
                        <a:ea typeface="Arial" charset="0"/>
                        <a:cs typeface="Arial" charset="0"/>
                      </a:rPr>
                      <m:t>𝑓</m:t>
                    </m:r>
                    <m:r>
                      <a:rPr lang="es-EC" sz="2000" i="1">
                        <a:latin typeface="Cambria Math" charset="0"/>
                        <a:ea typeface="Arial" charset="0"/>
                        <a:cs typeface="Arial" charset="0"/>
                      </a:rPr>
                      <m:t>´</m:t>
                    </m:r>
                    <m:r>
                      <a:rPr lang="es-EC" sz="2000" i="1">
                        <a:latin typeface="Cambria Math" charset="0"/>
                        <a:ea typeface="Arial" charset="0"/>
                        <a:cs typeface="Arial" charset="0"/>
                      </a:rPr>
                      <m:t>𝑐</m:t>
                    </m:r>
                    <m:r>
                      <a:rPr lang="es-EC" sz="2000" i="1">
                        <a:latin typeface="Cambria Math" charset="0"/>
                        <a:ea typeface="Arial" charset="0"/>
                        <a:cs typeface="Arial" charset="0"/>
                      </a:rPr>
                      <m:t>=210 </m:t>
                    </m:r>
                    <m:r>
                      <a:rPr lang="es-EC" sz="2000" i="1">
                        <a:latin typeface="Cambria Math" charset="0"/>
                        <a:ea typeface="Arial" charset="0"/>
                        <a:cs typeface="Arial" charset="0"/>
                      </a:rPr>
                      <m:t>𝑘𝑔</m:t>
                    </m:r>
                    <m:r>
                      <a:rPr lang="es-EC" sz="2000" i="1">
                        <a:latin typeface="Cambria Math" charset="0"/>
                        <a:ea typeface="Arial" charset="0"/>
                        <a:cs typeface="Arial" charset="0"/>
                      </a:rPr>
                      <m:t>/</m:t>
                    </m:r>
                    <m:sSup>
                      <m:sSupPr>
                        <m:ctrlPr>
                          <a:rPr lang="en-US" sz="2000" i="1">
                            <a:latin typeface="Cambria Math" charset="0"/>
                            <a:ea typeface="Arial" charset="0"/>
                            <a:cs typeface="Arial" charset="0"/>
                          </a:rPr>
                        </m:ctrlPr>
                      </m:sSupPr>
                      <m:e>
                        <m:r>
                          <a:rPr lang="es-EC" sz="2000" i="1">
                            <a:latin typeface="Cambria Math" charset="0"/>
                            <a:ea typeface="Arial" charset="0"/>
                            <a:cs typeface="Arial" charset="0"/>
                          </a:rPr>
                          <m:t>𝑐𝑚</m:t>
                        </m:r>
                      </m:e>
                      <m:sup>
                        <m:r>
                          <a:rPr lang="es-EC" sz="2000" i="1">
                            <a:latin typeface="Cambria Math" charset="0"/>
                            <a:ea typeface="Arial" charset="0"/>
                            <a:cs typeface="Arial" charset="0"/>
                          </a:rPr>
                          <m:t>2</m:t>
                        </m:r>
                      </m:sup>
                    </m:sSup>
                  </m:oMath>
                </a14:m>
                <a:r>
                  <a:rPr lang="en-US" sz="2000" dirty="0" smtClean="0">
                    <a:latin typeface="Arial" charset="0"/>
                    <a:ea typeface="Arial" charset="0"/>
                    <a:cs typeface="Arial" charset="0"/>
                  </a:rPr>
                  <a:t>.</a:t>
                </a:r>
                <a:endParaRPr lang="en-US" sz="2000" dirty="0">
                  <a:latin typeface="Arial" charset="0"/>
                  <a:ea typeface="Arial" charset="0"/>
                  <a:cs typeface="Arial" charset="0"/>
                </a:endParaRPr>
              </a:p>
              <a:p>
                <a:endParaRPr lang="en-US" dirty="0">
                  <a:latin typeface="Arial" charset="0"/>
                  <a:ea typeface="Arial" charset="0"/>
                  <a:cs typeface="Arial" charset="0"/>
                </a:endParaRP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6505148" y="914400"/>
                <a:ext cx="5181600" cy="4486271"/>
              </a:xfrm>
              <a:blipFill rotWithShape="0">
                <a:blip r:embed="rId3"/>
                <a:stretch>
                  <a:fillRect l="-1176" t="-2989" r="-1294"/>
                </a:stretch>
              </a:blipFill>
            </p:spPr>
            <p:txBody>
              <a:bodyPr/>
              <a:lstStyle/>
              <a:p>
                <a:r>
                  <a:rPr lang="en-US">
                    <a:noFill/>
                  </a:rPr>
                  <a:t> </a:t>
                </a:r>
              </a:p>
            </p:txBody>
          </p:sp>
        </mc:Fallback>
      </mc:AlternateContent>
      <p:pic>
        <p:nvPicPr>
          <p:cNvPr id="5" name="Imagen 40"/>
          <p:cNvPicPr/>
          <p:nvPr/>
        </p:nvPicPr>
        <p:blipFill rotWithShape="1">
          <a:blip r:embed="rId4"/>
          <a:srcRect b="14278"/>
          <a:stretch/>
        </p:blipFill>
        <p:spPr bwMode="auto">
          <a:xfrm>
            <a:off x="838200" y="2169994"/>
            <a:ext cx="5299596" cy="3521121"/>
          </a:xfrm>
          <a:prstGeom prst="rect">
            <a:avLst/>
          </a:prstGeom>
          <a:ln>
            <a:noFill/>
          </a:ln>
          <a:extLst>
            <a:ext uri="{53640926-AAD7-44D8-BBD7-CCE9431645EC}">
              <a14:shadowObscured xmlns:a14="http://schemas.microsoft.com/office/drawing/2010/main"/>
            </a:ext>
          </a:extLst>
        </p:spPr>
      </p:pic>
      <p:pic>
        <p:nvPicPr>
          <p:cNvPr id="6" name="Imagen 499"/>
          <p:cNvPicPr/>
          <p:nvPr/>
        </p:nvPicPr>
        <p:blipFill rotWithShape="1">
          <a:blip r:embed="rId5"/>
          <a:srcRect l="577" r="577" b="12293"/>
          <a:stretch/>
        </p:blipFill>
        <p:spPr bwMode="auto">
          <a:xfrm>
            <a:off x="7392195" y="1736328"/>
            <a:ext cx="3867207" cy="4186800"/>
          </a:xfrm>
          <a:prstGeom prst="rect">
            <a:avLst/>
          </a:prstGeom>
          <a:ln>
            <a:noFill/>
          </a:ln>
          <a:extLst>
            <a:ext uri="{53640926-AAD7-44D8-BBD7-CCE9431645EC}">
              <a14:shadowObscured xmlns:a14="http://schemas.microsoft.com/office/drawing/2010/main"/>
            </a:ext>
          </a:extLst>
        </p:spPr>
      </p:pic>
      <p:sp>
        <p:nvSpPr>
          <p:cNvPr id="7" name="3 Flecha a la derecha con muesca"/>
          <p:cNvSpPr/>
          <p:nvPr/>
        </p:nvSpPr>
        <p:spPr>
          <a:xfrm>
            <a:off x="8397252" y="6165047"/>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7071525" y="6176963"/>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5473955" y="612445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4124249" y="6179453"/>
            <a:ext cx="159757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2659663" y="6179453"/>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3"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4"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56</a:t>
            </a:r>
            <a:endParaRPr lang="es-ES" sz="2400" dirty="0">
              <a:ln>
                <a:solidFill>
                  <a:schemeClr val="tx1"/>
                </a:solidFill>
              </a:ln>
            </a:endParaRPr>
          </a:p>
        </p:txBody>
      </p:sp>
    </p:spTree>
    <p:extLst>
      <p:ext uri="{BB962C8B-B14F-4D97-AF65-F5344CB8AC3E}">
        <p14:creationId xmlns:p14="http://schemas.microsoft.com/office/powerpoint/2010/main" val="17051857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5"/>
          <p:cNvPicPr>
            <a:picLocks noGrp="1"/>
          </p:cNvPicPr>
          <p:nvPr>
            <p:ph sz="half" idx="1"/>
          </p:nvPr>
        </p:nvPicPr>
        <p:blipFill rotWithShape="1">
          <a:blip r:embed="rId2"/>
          <a:srcRect b="8247"/>
          <a:stretch/>
        </p:blipFill>
        <p:spPr bwMode="auto">
          <a:xfrm>
            <a:off x="709684" y="1281517"/>
            <a:ext cx="5462516" cy="4314065"/>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2279177" y="680758"/>
            <a:ext cx="3057247" cy="369332"/>
          </a:xfrm>
          <a:prstGeom prst="rect">
            <a:avLst/>
          </a:prstGeom>
          <a:noFill/>
        </p:spPr>
        <p:txBody>
          <a:bodyPr wrap="none" rtlCol="0">
            <a:spAutoFit/>
          </a:bodyPr>
          <a:lstStyle/>
          <a:p>
            <a:r>
              <a:rPr lang="es-EC" b="1" i="1" dirty="0">
                <a:latin typeface="Arial" charset="0"/>
                <a:ea typeface="Arial" charset="0"/>
                <a:cs typeface="Arial" charset="0"/>
              </a:rPr>
              <a:t>Resistencia del hormigón</a:t>
            </a:r>
            <a:r>
              <a:rPr lang="en-US" dirty="0">
                <a:latin typeface="Arial" charset="0"/>
                <a:ea typeface="Arial" charset="0"/>
                <a:cs typeface="Arial" charset="0"/>
              </a:rPr>
              <a:t> </a:t>
            </a:r>
          </a:p>
        </p:txBody>
      </p:sp>
      <p:pic>
        <p:nvPicPr>
          <p:cNvPr id="7" name="Imagen 46"/>
          <p:cNvPicPr>
            <a:picLocks noGrp="1"/>
          </p:cNvPicPr>
          <p:nvPr>
            <p:ph sz="half" idx="2"/>
          </p:nvPr>
        </p:nvPicPr>
        <p:blipFill rotWithShape="1">
          <a:blip r:embed="rId3"/>
          <a:srcRect b="7403"/>
          <a:stretch/>
        </p:blipFill>
        <p:spPr bwMode="auto">
          <a:xfrm>
            <a:off x="6527800" y="1314667"/>
            <a:ext cx="5181600" cy="4284229"/>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7896427" y="680758"/>
            <a:ext cx="2813591" cy="369332"/>
          </a:xfrm>
          <a:prstGeom prst="rect">
            <a:avLst/>
          </a:prstGeom>
        </p:spPr>
        <p:txBody>
          <a:bodyPr wrap="none">
            <a:spAutoFit/>
          </a:bodyPr>
          <a:lstStyle/>
          <a:p>
            <a:pPr algn="ctr">
              <a:spcAft>
                <a:spcPts val="1000"/>
              </a:spcAft>
            </a:pPr>
            <a:r>
              <a:rPr lang="es-EC" b="1" i="1" dirty="0">
                <a:solidFill>
                  <a:srgbClr val="000000"/>
                </a:solidFill>
                <a:latin typeface="Arial" charset="0"/>
                <a:ea typeface="Gulim" charset="-127"/>
                <a:cs typeface="Times New Roman" charset="0"/>
              </a:rPr>
              <a:t>Definición de secciones</a:t>
            </a:r>
            <a:endParaRPr lang="en-US" sz="1100" i="1" dirty="0">
              <a:solidFill>
                <a:srgbClr val="44546A"/>
              </a:solidFill>
              <a:effectLst/>
              <a:latin typeface="Arial" charset="0"/>
              <a:ea typeface="Gulim" charset="-127"/>
              <a:cs typeface="Times New Roman" charset="0"/>
            </a:endParaRPr>
          </a:p>
        </p:txBody>
      </p:sp>
      <p:sp>
        <p:nvSpPr>
          <p:cNvPr id="9" name="3 Flecha a la derecha con muesca"/>
          <p:cNvSpPr/>
          <p:nvPr/>
        </p:nvSpPr>
        <p:spPr>
          <a:xfrm>
            <a:off x="8397252" y="6165047"/>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7071525" y="6176963"/>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5473955" y="612445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4124249" y="6179453"/>
            <a:ext cx="159757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2659663" y="6179453"/>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5"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6"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57</a:t>
            </a:r>
            <a:endParaRPr lang="es-ES" sz="2400" dirty="0">
              <a:ln>
                <a:solidFill>
                  <a:schemeClr val="tx1"/>
                </a:solidFill>
              </a:ln>
            </a:endParaRPr>
          </a:p>
        </p:txBody>
      </p:sp>
    </p:spTree>
    <p:extLst>
      <p:ext uri="{BB962C8B-B14F-4D97-AF65-F5344CB8AC3E}">
        <p14:creationId xmlns:p14="http://schemas.microsoft.com/office/powerpoint/2010/main" val="14804233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47"/>
          <p:cNvPicPr>
            <a:picLocks noGrp="1"/>
          </p:cNvPicPr>
          <p:nvPr>
            <p:ph sz="half" idx="1"/>
          </p:nvPr>
        </p:nvPicPr>
        <p:blipFill rotWithShape="1">
          <a:blip r:embed="rId2"/>
          <a:srcRect b="6878"/>
          <a:stretch/>
        </p:blipFill>
        <p:spPr bwMode="auto">
          <a:xfrm>
            <a:off x="3322656" y="1279717"/>
            <a:ext cx="5698514" cy="4629764"/>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3548587" y="732964"/>
            <a:ext cx="5083443" cy="369332"/>
          </a:xfrm>
          <a:prstGeom prst="rect">
            <a:avLst/>
          </a:prstGeom>
        </p:spPr>
        <p:txBody>
          <a:bodyPr wrap="none">
            <a:spAutoFit/>
          </a:bodyPr>
          <a:lstStyle/>
          <a:p>
            <a:pPr algn="ctr">
              <a:spcAft>
                <a:spcPts val="1000"/>
              </a:spcAft>
            </a:pPr>
            <a:r>
              <a:rPr lang="es-EC" b="1" i="1">
                <a:solidFill>
                  <a:srgbClr val="000000"/>
                </a:solidFill>
                <a:latin typeface="Arial" charset="0"/>
                <a:ea typeface="Gulim" charset="-127"/>
                <a:cs typeface="Times New Roman" charset="0"/>
              </a:rPr>
              <a:t>Ingreso de características de columna 30x30</a:t>
            </a:r>
            <a:endParaRPr lang="en-US" sz="1100" i="1" dirty="0">
              <a:solidFill>
                <a:srgbClr val="44546A"/>
              </a:solidFill>
              <a:effectLst/>
              <a:latin typeface="Arial" charset="0"/>
              <a:ea typeface="Gulim" charset="-127"/>
              <a:cs typeface="Times New Roman" charset="0"/>
            </a:endParaRPr>
          </a:p>
        </p:txBody>
      </p:sp>
      <p:sp>
        <p:nvSpPr>
          <p:cNvPr id="9" name="3 Flecha a la derecha con muesca"/>
          <p:cNvSpPr/>
          <p:nvPr/>
        </p:nvSpPr>
        <p:spPr>
          <a:xfrm>
            <a:off x="8397252" y="6165047"/>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7071525" y="6176963"/>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5473955" y="612445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4124249" y="6179453"/>
            <a:ext cx="159757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2659663" y="6179453"/>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5"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6"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58</a:t>
            </a:r>
            <a:endParaRPr lang="es-ES" sz="2400" dirty="0">
              <a:ln>
                <a:solidFill>
                  <a:schemeClr val="tx1"/>
                </a:solidFill>
              </a:ln>
            </a:endParaRPr>
          </a:p>
        </p:txBody>
      </p:sp>
    </p:spTree>
    <p:extLst>
      <p:ext uri="{BB962C8B-B14F-4D97-AF65-F5344CB8AC3E}">
        <p14:creationId xmlns:p14="http://schemas.microsoft.com/office/powerpoint/2010/main" val="3722076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15904" y="223268"/>
            <a:ext cx="9343915" cy="584200"/>
          </a:xfrm>
        </p:spPr>
        <p:txBody>
          <a:bodyPr/>
          <a:lstStyle/>
          <a:p>
            <a:pPr lvl="2" algn="l" rtl="0">
              <a:lnSpc>
                <a:spcPct val="90000"/>
              </a:lnSpc>
              <a:spcBef>
                <a:spcPct val="0"/>
              </a:spcBef>
            </a:pPr>
            <a:r>
              <a:rPr lang="es-EC" sz="2800" b="1" dirty="0" smtClean="0">
                <a:latin typeface="Arial" charset="0"/>
                <a:ea typeface="Arial" charset="0"/>
                <a:cs typeface="Arial" charset="0"/>
              </a:rPr>
              <a:t>Inercia de las secciones agrietadas</a:t>
            </a:r>
            <a:br>
              <a:rPr lang="es-EC" sz="2800" b="1" dirty="0" smtClean="0">
                <a:latin typeface="Arial" charset="0"/>
                <a:ea typeface="Arial" charset="0"/>
                <a:cs typeface="Arial" charset="0"/>
              </a:rPr>
            </a:br>
            <a:endParaRPr lang="en-US" dirty="0"/>
          </a:p>
        </p:txBody>
      </p:sp>
      <p:sp>
        <p:nvSpPr>
          <p:cNvPr id="7" name="Content Placeholder 3"/>
          <p:cNvSpPr txBox="1">
            <a:spLocks/>
          </p:cNvSpPr>
          <p:nvPr/>
        </p:nvSpPr>
        <p:spPr>
          <a:xfrm>
            <a:off x="767685" y="807468"/>
            <a:ext cx="5482989" cy="50201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gn="just">
              <a:spcBef>
                <a:spcPts val="1000"/>
              </a:spcBef>
              <a:buFont typeface="Arial" panose="020B0604020202020204" pitchFamily="34" charset="0"/>
              <a:buNone/>
            </a:pPr>
            <a:r>
              <a:rPr lang="es-EC" sz="2400" b="1" dirty="0" smtClean="0"/>
              <a:t>Estructuras de hormigón armado</a:t>
            </a:r>
            <a:endParaRPr lang="en-US" sz="2400" b="1" dirty="0" smtClean="0"/>
          </a:p>
          <a:p>
            <a:pPr marL="0" lvl="2" indent="0" algn="just">
              <a:spcBef>
                <a:spcPts val="1000"/>
              </a:spcBef>
              <a:buFont typeface="Arial" panose="020B0604020202020204" pitchFamily="34" charset="0"/>
              <a:buNone/>
            </a:pPr>
            <a:endParaRPr lang="en-US" b="1" dirty="0" smtClean="0"/>
          </a:p>
          <a:p>
            <a:pPr algn="just"/>
            <a:r>
              <a:rPr lang="es-EC" sz="2000" b="1" dirty="0" smtClean="0"/>
              <a:t>0.5 Ig</a:t>
            </a:r>
            <a:r>
              <a:rPr lang="es-EC" sz="2000" dirty="0" smtClean="0"/>
              <a:t> para vigas (considerando la contribución de las losas, cuando fuera aplicable)</a:t>
            </a:r>
          </a:p>
          <a:p>
            <a:pPr marL="0" indent="0" algn="just">
              <a:buNone/>
            </a:pPr>
            <a:endParaRPr lang="en-US" sz="2000" dirty="0" smtClean="0"/>
          </a:p>
          <a:p>
            <a:pPr algn="just"/>
            <a:r>
              <a:rPr lang="es-EC" sz="2000" b="1" dirty="0" smtClean="0"/>
              <a:t>0.8 Ig</a:t>
            </a:r>
            <a:r>
              <a:rPr lang="es-EC" sz="2000" dirty="0" smtClean="0"/>
              <a:t> para columnas</a:t>
            </a:r>
          </a:p>
          <a:p>
            <a:pPr marL="0" indent="0" algn="just">
              <a:buNone/>
            </a:pPr>
            <a:endParaRPr lang="en-US" sz="2000" dirty="0" smtClean="0"/>
          </a:p>
          <a:p>
            <a:pPr algn="just"/>
            <a:r>
              <a:rPr lang="es-EC" sz="2000" b="1" dirty="0" smtClean="0"/>
              <a:t>0.6 Ig</a:t>
            </a:r>
            <a:r>
              <a:rPr lang="es-EC" sz="2000" dirty="0" smtClean="0"/>
              <a:t> para muros estructurales:</a:t>
            </a:r>
            <a:endParaRPr lang="en-US" sz="2000" dirty="0" smtClean="0"/>
          </a:p>
          <a:p>
            <a:pPr marL="0" lvl="2" indent="0">
              <a:spcBef>
                <a:spcPts val="1000"/>
              </a:spcBef>
              <a:buFont typeface="Arial" panose="020B0604020202020204" pitchFamily="34" charset="0"/>
              <a:buNone/>
            </a:pPr>
            <a:endParaRPr lang="en-US" b="1" dirty="0" smtClean="0"/>
          </a:p>
          <a:p>
            <a:pPr marL="0" lvl="2" indent="0">
              <a:spcBef>
                <a:spcPts val="1000"/>
              </a:spcBef>
              <a:buFont typeface="Arial" panose="020B0604020202020204" pitchFamily="34" charset="0"/>
              <a:buNone/>
            </a:pPr>
            <a:r>
              <a:rPr lang="es-EC" b="1" dirty="0" smtClean="0"/>
              <a:t>Ig </a:t>
            </a:r>
            <a:r>
              <a:rPr lang="es-EC" dirty="0" smtClean="0"/>
              <a:t>Valor no agrietado de la inercia de la sección transversal del elemento.</a:t>
            </a:r>
            <a:r>
              <a:rPr lang="en-US" dirty="0" smtClean="0"/>
              <a:t> </a:t>
            </a:r>
            <a:endParaRPr lang="en-US" b="1" dirty="0"/>
          </a:p>
        </p:txBody>
      </p:sp>
      <p:pic>
        <p:nvPicPr>
          <p:cNvPr id="8" name="Imagen 49"/>
          <p:cNvPicPr>
            <a:picLocks noGrp="1"/>
          </p:cNvPicPr>
          <p:nvPr>
            <p:ph idx="1"/>
          </p:nvPr>
        </p:nvPicPr>
        <p:blipFill rotWithShape="1">
          <a:blip r:embed="rId2"/>
          <a:srcRect b="6550"/>
          <a:stretch/>
        </p:blipFill>
        <p:spPr bwMode="auto">
          <a:xfrm>
            <a:off x="6585045" y="1624084"/>
            <a:ext cx="5274859" cy="4346029"/>
          </a:xfrm>
          <a:prstGeom prst="rect">
            <a:avLst/>
          </a:prstGeom>
          <a:ln>
            <a:noFill/>
          </a:ln>
          <a:extLst>
            <a:ext uri="{53640926-AAD7-44D8-BBD7-CCE9431645EC}">
              <a14:shadowObscured xmlns:a14="http://schemas.microsoft.com/office/drawing/2010/main"/>
            </a:ext>
          </a:extLst>
        </p:spPr>
      </p:pic>
      <p:sp>
        <p:nvSpPr>
          <p:cNvPr id="9" name="Rectangle 8"/>
          <p:cNvSpPr/>
          <p:nvPr/>
        </p:nvSpPr>
        <p:spPr>
          <a:xfrm>
            <a:off x="6815555" y="1097609"/>
            <a:ext cx="4841133" cy="400110"/>
          </a:xfrm>
          <a:prstGeom prst="rect">
            <a:avLst/>
          </a:prstGeom>
        </p:spPr>
        <p:txBody>
          <a:bodyPr wrap="none">
            <a:spAutoFit/>
          </a:bodyPr>
          <a:lstStyle/>
          <a:p>
            <a:r>
              <a:rPr lang="es-EC" sz="2000" b="1" i="1" dirty="0"/>
              <a:t>Ingreso de inercia agrietada para columnas</a:t>
            </a:r>
            <a:r>
              <a:rPr lang="en-US" sz="2000" b="1" dirty="0"/>
              <a:t> </a:t>
            </a:r>
          </a:p>
        </p:txBody>
      </p:sp>
      <p:sp>
        <p:nvSpPr>
          <p:cNvPr id="10" name="3 Flecha a la derecha con muesca"/>
          <p:cNvSpPr/>
          <p:nvPr/>
        </p:nvSpPr>
        <p:spPr>
          <a:xfrm>
            <a:off x="8397252" y="6165047"/>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7071525" y="6176963"/>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5473955" y="612445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3" name="3 Flecha a la derecha con muesca"/>
          <p:cNvSpPr/>
          <p:nvPr/>
        </p:nvSpPr>
        <p:spPr>
          <a:xfrm>
            <a:off x="4124249" y="6179453"/>
            <a:ext cx="159757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2659663" y="6179453"/>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6"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7"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59</a:t>
            </a:r>
            <a:endParaRPr lang="es-ES" sz="2400" dirty="0">
              <a:ln>
                <a:solidFill>
                  <a:schemeClr val="tx1"/>
                </a:solidFill>
              </a:ln>
            </a:endParaRPr>
          </a:p>
        </p:txBody>
      </p:sp>
    </p:spTree>
    <p:extLst>
      <p:ext uri="{BB962C8B-B14F-4D97-AF65-F5344CB8AC3E}">
        <p14:creationId xmlns:p14="http://schemas.microsoft.com/office/powerpoint/2010/main" val="344599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1480" y="124097"/>
            <a:ext cx="11488781" cy="1151965"/>
          </a:xfrm>
        </p:spPr>
        <p:txBody>
          <a:bodyPr>
            <a:normAutofit/>
          </a:bodyPr>
          <a:lstStyle/>
          <a:p>
            <a:pPr algn="ctr"/>
            <a:r>
              <a:rPr lang="es-EC" sz="3200" dirty="0" smtClean="0"/>
              <a:t>CEC 77					NEC 2015</a:t>
            </a:r>
            <a:endParaRPr lang="en-US" sz="3200" dirty="0"/>
          </a:p>
        </p:txBody>
      </p:sp>
      <p:pic>
        <p:nvPicPr>
          <p:cNvPr id="4" name="image2.jpeg"/>
          <p:cNvPicPr/>
          <p:nvPr/>
        </p:nvPicPr>
        <p:blipFill rotWithShape="1">
          <a:blip r:embed="rId2" cstate="print">
            <a:extLst>
              <a:ext uri="{28A0092B-C50C-407E-A947-70E740481C1C}">
                <a14:useLocalDpi xmlns:a14="http://schemas.microsoft.com/office/drawing/2010/main" val="0"/>
              </a:ext>
            </a:extLst>
          </a:blip>
          <a:srcRect l="31258" t="25300" r="30750" b="12139"/>
          <a:stretch/>
        </p:blipFill>
        <p:spPr bwMode="auto">
          <a:xfrm>
            <a:off x="150224" y="1017495"/>
            <a:ext cx="5317263" cy="4821601"/>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a:srcRect t="3311" r="7572" b="10706"/>
          <a:stretch/>
        </p:blipFill>
        <p:spPr bwMode="auto">
          <a:xfrm>
            <a:off x="5467487" y="1017494"/>
            <a:ext cx="6432775" cy="4821601"/>
          </a:xfrm>
          <a:prstGeom prst="rect">
            <a:avLst/>
          </a:prstGeom>
          <a:ln>
            <a:noFill/>
          </a:ln>
          <a:extLst>
            <a:ext uri="{53640926-AAD7-44D8-BBD7-CCE9431645EC}">
              <a14:shadowObscured xmlns:a14="http://schemas.microsoft.com/office/drawing/2010/main"/>
            </a:ext>
          </a:extLst>
        </p:spPr>
      </p:pic>
      <p:sp>
        <p:nvSpPr>
          <p:cNvPr id="6" name="3 Flecha a la derecha con muesca"/>
          <p:cNvSpPr/>
          <p:nvPr/>
        </p:nvSpPr>
        <p:spPr>
          <a:xfrm>
            <a:off x="8645116" y="627357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7339772" y="6326581"/>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RESTAURACION  (MUROS DE CORTE)</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5719458" y="624707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4192328" y="6273576"/>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2659663" y="6286828"/>
            <a:ext cx="17497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3. FUNDAMENTACIÓN TEORICA</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1296623" y="6273576"/>
            <a:ext cx="157682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2. </a:t>
            </a:r>
            <a:r>
              <a:rPr lang="es-ES" sz="1000" b="1" dirty="0">
                <a:effectLst>
                  <a:outerShdw blurRad="38100" dist="38100" dir="2700000" algn="tl">
                    <a:srgbClr val="000000">
                      <a:alpha val="43137"/>
                    </a:srgbClr>
                  </a:outerShdw>
                </a:effectLst>
              </a:rPr>
              <a:t>DESCRIPCIÓN DE LA ESTRUCTURA</a:t>
            </a:r>
          </a:p>
        </p:txBody>
      </p:sp>
      <p:sp>
        <p:nvSpPr>
          <p:cNvPr id="12" name="3 Flecha a la derecha con muesca"/>
          <p:cNvSpPr/>
          <p:nvPr/>
        </p:nvSpPr>
        <p:spPr>
          <a:xfrm>
            <a:off x="1" y="6353086"/>
            <a:ext cx="1495401" cy="524638"/>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3" name="3 CuadroTexto"/>
          <p:cNvSpPr txBox="1"/>
          <p:nvPr/>
        </p:nvSpPr>
        <p:spPr>
          <a:xfrm>
            <a:off x="11418333" y="66260"/>
            <a:ext cx="656823" cy="461665"/>
          </a:xfrm>
          <a:prstGeom prst="rect">
            <a:avLst/>
          </a:prstGeom>
          <a:noFill/>
          <a:ln>
            <a:noFill/>
          </a:ln>
        </p:spPr>
        <p:txBody>
          <a:bodyPr wrap="square" rtlCol="0">
            <a:spAutoFit/>
          </a:bodyPr>
          <a:lstStyle/>
          <a:p>
            <a:pPr algn="ctr"/>
            <a:r>
              <a:rPr lang="es-ES" sz="2400" dirty="0">
                <a:ln>
                  <a:solidFill>
                    <a:schemeClr val="tx1"/>
                  </a:solidFill>
                </a:ln>
              </a:rPr>
              <a:t>6</a:t>
            </a:r>
          </a:p>
        </p:txBody>
      </p:sp>
    </p:spTree>
    <p:extLst>
      <p:ext uri="{BB962C8B-B14F-4D97-AF65-F5344CB8AC3E}">
        <p14:creationId xmlns:p14="http://schemas.microsoft.com/office/powerpoint/2010/main" val="9428893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9789" y="104775"/>
            <a:ext cx="2913345" cy="905159"/>
          </a:xfrm>
        </p:spPr>
        <p:txBody>
          <a:bodyPr>
            <a:normAutofit/>
          </a:bodyPr>
          <a:lstStyle/>
          <a:p>
            <a:pPr lvl="3"/>
            <a:r>
              <a:rPr lang="es-EC" sz="4000" b="1" dirty="0"/>
              <a:t>Viga</a:t>
            </a:r>
            <a:endParaRPr lang="en-US" sz="4000" b="1" dirty="0"/>
          </a:p>
        </p:txBody>
      </p:sp>
      <p:sp>
        <p:nvSpPr>
          <p:cNvPr id="8" name="Text Placeholder 7"/>
          <p:cNvSpPr>
            <a:spLocks noGrp="1"/>
          </p:cNvSpPr>
          <p:nvPr>
            <p:ph type="body" idx="1"/>
          </p:nvPr>
        </p:nvSpPr>
        <p:spPr>
          <a:xfrm>
            <a:off x="839789" y="1105416"/>
            <a:ext cx="5007582" cy="823912"/>
          </a:xfrm>
        </p:spPr>
        <p:txBody>
          <a:bodyPr>
            <a:normAutofit fontScale="92500" lnSpcReduction="20000"/>
          </a:bodyPr>
          <a:lstStyle/>
          <a:p>
            <a:pPr algn="just"/>
            <a:r>
              <a:rPr lang="es-EC" b="0" dirty="0"/>
              <a:t>Se ingresa la sección de la viga banda y su geometría, junto con los materiales que van a conformar el </a:t>
            </a:r>
            <a:r>
              <a:rPr lang="es-EC" b="0" dirty="0" smtClean="0"/>
              <a:t>elemento.</a:t>
            </a:r>
            <a:endParaRPr lang="en-US" b="0" dirty="0"/>
          </a:p>
        </p:txBody>
      </p:sp>
      <p:sp>
        <p:nvSpPr>
          <p:cNvPr id="10" name="Text Placeholder 9"/>
          <p:cNvSpPr>
            <a:spLocks noGrp="1"/>
          </p:cNvSpPr>
          <p:nvPr>
            <p:ph type="body" sz="quarter" idx="3"/>
          </p:nvPr>
        </p:nvSpPr>
        <p:spPr>
          <a:xfrm>
            <a:off x="6554338" y="1105416"/>
            <a:ext cx="5332861" cy="491372"/>
          </a:xfrm>
        </p:spPr>
        <p:txBody>
          <a:bodyPr anchor="t"/>
          <a:lstStyle/>
          <a:p>
            <a:pPr algn="just"/>
            <a:r>
              <a:rPr lang="es-EC" b="0" dirty="0"/>
              <a:t>Se ingresa la inercia agrietada para </a:t>
            </a:r>
            <a:r>
              <a:rPr lang="es-EC" b="0" dirty="0" smtClean="0"/>
              <a:t>vigas</a:t>
            </a:r>
            <a:endParaRPr lang="en-US" b="0" dirty="0"/>
          </a:p>
        </p:txBody>
      </p:sp>
      <p:pic>
        <p:nvPicPr>
          <p:cNvPr id="14" name="Imagen 50"/>
          <p:cNvPicPr>
            <a:picLocks noGrp="1"/>
          </p:cNvPicPr>
          <p:nvPr>
            <p:ph sz="half" idx="2"/>
          </p:nvPr>
        </p:nvPicPr>
        <p:blipFill rotWithShape="1">
          <a:blip r:embed="rId2"/>
          <a:srcRect b="6390"/>
          <a:stretch/>
        </p:blipFill>
        <p:spPr bwMode="auto">
          <a:xfrm>
            <a:off x="839789" y="1970289"/>
            <a:ext cx="5007582" cy="4082931"/>
          </a:xfrm>
          <a:prstGeom prst="rect">
            <a:avLst/>
          </a:prstGeom>
          <a:ln>
            <a:noFill/>
          </a:ln>
          <a:extLst>
            <a:ext uri="{53640926-AAD7-44D8-BBD7-CCE9431645EC}">
              <a14:shadowObscured xmlns:a14="http://schemas.microsoft.com/office/drawing/2010/main"/>
            </a:ext>
          </a:extLst>
        </p:spPr>
      </p:pic>
      <p:pic>
        <p:nvPicPr>
          <p:cNvPr id="15" name="Imagen 51"/>
          <p:cNvPicPr>
            <a:picLocks noGrp="1"/>
          </p:cNvPicPr>
          <p:nvPr>
            <p:ph sz="quarter" idx="4"/>
          </p:nvPr>
        </p:nvPicPr>
        <p:blipFill>
          <a:blip r:embed="rId3"/>
          <a:stretch>
            <a:fillRect/>
          </a:stretch>
        </p:blipFill>
        <p:spPr>
          <a:xfrm>
            <a:off x="7259027" y="1792666"/>
            <a:ext cx="4027672" cy="4260553"/>
          </a:xfrm>
          <a:prstGeom prst="rect">
            <a:avLst/>
          </a:prstGeom>
        </p:spPr>
      </p:pic>
      <p:sp>
        <p:nvSpPr>
          <p:cNvPr id="16" name="3 Flecha a la derecha con muesca"/>
          <p:cNvSpPr/>
          <p:nvPr/>
        </p:nvSpPr>
        <p:spPr>
          <a:xfrm>
            <a:off x="8397252" y="6165047"/>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7" name="3 Flecha a la derecha con muesca"/>
          <p:cNvSpPr/>
          <p:nvPr/>
        </p:nvSpPr>
        <p:spPr>
          <a:xfrm>
            <a:off x="7071525" y="6176963"/>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8" name="3 Flecha a la derecha con muesca"/>
          <p:cNvSpPr/>
          <p:nvPr/>
        </p:nvSpPr>
        <p:spPr>
          <a:xfrm>
            <a:off x="5473955" y="612445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9" name="3 Flecha a la derecha con muesca"/>
          <p:cNvSpPr/>
          <p:nvPr/>
        </p:nvSpPr>
        <p:spPr>
          <a:xfrm>
            <a:off x="4124249" y="6179453"/>
            <a:ext cx="159757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20" name="3 Flecha a la derecha con muesca"/>
          <p:cNvSpPr/>
          <p:nvPr/>
        </p:nvSpPr>
        <p:spPr>
          <a:xfrm>
            <a:off x="2659663" y="6179453"/>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21"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22"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23"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60</a:t>
            </a:r>
            <a:endParaRPr lang="es-ES" sz="2400" dirty="0">
              <a:ln>
                <a:solidFill>
                  <a:schemeClr val="tx1"/>
                </a:solidFill>
              </a:ln>
            </a:endParaRPr>
          </a:p>
        </p:txBody>
      </p:sp>
    </p:spTree>
    <p:extLst>
      <p:ext uri="{BB962C8B-B14F-4D97-AF65-F5344CB8AC3E}">
        <p14:creationId xmlns:p14="http://schemas.microsoft.com/office/powerpoint/2010/main" val="12822440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52"/>
          <p:cNvPicPr>
            <a:picLocks noGrp="1"/>
          </p:cNvPicPr>
          <p:nvPr>
            <p:ph idx="1"/>
          </p:nvPr>
        </p:nvPicPr>
        <p:blipFill rotWithShape="1">
          <a:blip r:embed="rId2"/>
          <a:srcRect b="9005"/>
          <a:stretch/>
        </p:blipFill>
        <p:spPr bwMode="auto">
          <a:xfrm>
            <a:off x="600501" y="1883391"/>
            <a:ext cx="5363571" cy="2866030"/>
          </a:xfrm>
          <a:prstGeom prst="rect">
            <a:avLst/>
          </a:prstGeom>
          <a:ln>
            <a:noFill/>
          </a:ln>
          <a:extLst>
            <a:ext uri="{53640926-AAD7-44D8-BBD7-CCE9431645EC}">
              <a14:shadowObscured xmlns:a14="http://schemas.microsoft.com/office/drawing/2010/main"/>
            </a:ext>
          </a:extLst>
        </p:spPr>
      </p:pic>
      <p:sp>
        <p:nvSpPr>
          <p:cNvPr id="11" name="Rectangle 10"/>
          <p:cNvSpPr/>
          <p:nvPr/>
        </p:nvSpPr>
        <p:spPr>
          <a:xfrm>
            <a:off x="27297" y="1139430"/>
            <a:ext cx="5936775" cy="456535"/>
          </a:xfrm>
          <a:prstGeom prst="rect">
            <a:avLst/>
          </a:prstGeom>
        </p:spPr>
        <p:txBody>
          <a:bodyPr wrap="square" anchor="t">
            <a:spAutoFit/>
          </a:bodyPr>
          <a:lstStyle/>
          <a:p>
            <a:pPr indent="449580" algn="just">
              <a:lnSpc>
                <a:spcPct val="150000"/>
              </a:lnSpc>
              <a:spcAft>
                <a:spcPts val="1000"/>
              </a:spcAft>
            </a:pPr>
            <a:r>
              <a:rPr lang="es-EC" dirty="0">
                <a:latin typeface="Arial" charset="0"/>
                <a:ea typeface="Gulim" charset="-127"/>
                <a:cs typeface="Times New Roman" charset="0"/>
              </a:rPr>
              <a:t>Se define que el elemento va a trabajar como viga.</a:t>
            </a:r>
            <a:endParaRPr lang="en-US" dirty="0">
              <a:effectLst/>
              <a:latin typeface="Arial" charset="0"/>
              <a:ea typeface="Gulim" charset="-127"/>
              <a:cs typeface="Times New Roman" charset="0"/>
            </a:endParaRPr>
          </a:p>
        </p:txBody>
      </p:sp>
      <p:pic>
        <p:nvPicPr>
          <p:cNvPr id="12" name="Imagen 500"/>
          <p:cNvPicPr/>
          <p:nvPr/>
        </p:nvPicPr>
        <p:blipFill rotWithShape="1">
          <a:blip r:embed="rId3"/>
          <a:srcRect b="6168"/>
          <a:stretch/>
        </p:blipFill>
        <p:spPr bwMode="auto">
          <a:xfrm>
            <a:off x="6646460" y="1719637"/>
            <a:ext cx="4960925" cy="4148899"/>
          </a:xfrm>
          <a:prstGeom prst="rect">
            <a:avLst/>
          </a:prstGeom>
          <a:ln>
            <a:noFill/>
          </a:ln>
          <a:extLst>
            <a:ext uri="{53640926-AAD7-44D8-BBD7-CCE9431645EC}">
              <a14:shadowObscured xmlns:a14="http://schemas.microsoft.com/office/drawing/2010/main"/>
            </a:ext>
          </a:extLst>
        </p:spPr>
      </p:pic>
      <p:sp>
        <p:nvSpPr>
          <p:cNvPr id="13" name="Rectangle 12"/>
          <p:cNvSpPr/>
          <p:nvPr/>
        </p:nvSpPr>
        <p:spPr>
          <a:xfrm>
            <a:off x="6332491" y="672635"/>
            <a:ext cx="5650244" cy="923330"/>
          </a:xfrm>
          <a:prstGeom prst="rect">
            <a:avLst/>
          </a:prstGeom>
        </p:spPr>
        <p:txBody>
          <a:bodyPr wrap="square">
            <a:spAutoFit/>
          </a:bodyPr>
          <a:lstStyle/>
          <a:p>
            <a:pPr algn="just">
              <a:lnSpc>
                <a:spcPct val="150000"/>
              </a:lnSpc>
              <a:spcAft>
                <a:spcPts val="1000"/>
              </a:spcAft>
            </a:pPr>
            <a:r>
              <a:rPr lang="es-EC">
                <a:latin typeface="Arial" charset="0"/>
                <a:ea typeface="Gulim" charset="-127"/>
                <a:cs typeface="Times New Roman" charset="0"/>
              </a:rPr>
              <a:t>Se ingresa la geometría y las características de los materiales para las vigas que conforman las gradas.</a:t>
            </a:r>
            <a:endParaRPr lang="en-US" dirty="0">
              <a:effectLst/>
              <a:latin typeface="Arial" charset="0"/>
              <a:ea typeface="Gulim" charset="-127"/>
              <a:cs typeface="Times New Roman" charset="0"/>
            </a:endParaRPr>
          </a:p>
        </p:txBody>
      </p:sp>
      <p:sp>
        <p:nvSpPr>
          <p:cNvPr id="14" name="3 Flecha a la derecha con muesca"/>
          <p:cNvSpPr/>
          <p:nvPr/>
        </p:nvSpPr>
        <p:spPr>
          <a:xfrm>
            <a:off x="8397252" y="6165047"/>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5" name="3 Flecha a la derecha con muesca"/>
          <p:cNvSpPr/>
          <p:nvPr/>
        </p:nvSpPr>
        <p:spPr>
          <a:xfrm>
            <a:off x="7071525" y="6176963"/>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6" name="3 Flecha a la derecha con muesca"/>
          <p:cNvSpPr/>
          <p:nvPr/>
        </p:nvSpPr>
        <p:spPr>
          <a:xfrm>
            <a:off x="5473955" y="612445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7" name="3 Flecha a la derecha con muesca"/>
          <p:cNvSpPr/>
          <p:nvPr/>
        </p:nvSpPr>
        <p:spPr>
          <a:xfrm>
            <a:off x="4124249" y="6179453"/>
            <a:ext cx="159757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8" name="3 Flecha a la derecha con muesca"/>
          <p:cNvSpPr/>
          <p:nvPr/>
        </p:nvSpPr>
        <p:spPr>
          <a:xfrm>
            <a:off x="2659663" y="6179453"/>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9"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20"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21"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61</a:t>
            </a:r>
            <a:endParaRPr lang="es-ES" sz="2400" dirty="0">
              <a:ln>
                <a:solidFill>
                  <a:schemeClr val="tx1"/>
                </a:solidFill>
              </a:ln>
            </a:endParaRPr>
          </a:p>
        </p:txBody>
      </p:sp>
    </p:spTree>
    <p:extLst>
      <p:ext uri="{BB962C8B-B14F-4D97-AF65-F5344CB8AC3E}">
        <p14:creationId xmlns:p14="http://schemas.microsoft.com/office/powerpoint/2010/main" val="20342582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199"/>
            <a:ext cx="3932237" cy="866633"/>
          </a:xfrm>
        </p:spPr>
        <p:txBody>
          <a:bodyPr>
            <a:normAutofit/>
          </a:bodyPr>
          <a:lstStyle/>
          <a:p>
            <a:r>
              <a:rPr lang="es-ES_tradnl" sz="3600" b="1" dirty="0" smtClean="0">
                <a:latin typeface="Arial" charset="0"/>
                <a:ea typeface="Arial" charset="0"/>
                <a:cs typeface="Arial" charset="0"/>
              </a:rPr>
              <a:t>Losa </a:t>
            </a:r>
            <a:endParaRPr lang="es-ES_tradnl" sz="3600" b="1" dirty="0">
              <a:latin typeface="Arial" charset="0"/>
              <a:ea typeface="Arial" charset="0"/>
              <a:cs typeface="Arial" charset="0"/>
            </a:endParaRPr>
          </a:p>
        </p:txBody>
      </p:sp>
      <p:sp>
        <p:nvSpPr>
          <p:cNvPr id="3" name="Content Placeholder 2"/>
          <p:cNvSpPr>
            <a:spLocks noGrp="1"/>
          </p:cNvSpPr>
          <p:nvPr>
            <p:ph idx="1"/>
          </p:nvPr>
        </p:nvSpPr>
        <p:spPr>
          <a:xfrm>
            <a:off x="5378422" y="635801"/>
            <a:ext cx="6325085" cy="994925"/>
          </a:xfrm>
        </p:spPr>
        <p:txBody>
          <a:bodyPr>
            <a:normAutofit/>
          </a:bodyPr>
          <a:lstStyle/>
          <a:p>
            <a:pPr algn="just"/>
            <a:r>
              <a:rPr lang="es-EC" sz="2000" dirty="0">
                <a:latin typeface="Arial" charset="0"/>
                <a:ea typeface="Arial" charset="0"/>
                <a:cs typeface="Arial" charset="0"/>
              </a:rPr>
              <a:t>Se ingresa todas las características geométricas de la losa bidireccional alivianada, así como también el material que la va a conformar.</a:t>
            </a:r>
            <a:endParaRPr lang="en-US" sz="2000" dirty="0">
              <a:latin typeface="Arial" charset="0"/>
              <a:ea typeface="Arial" charset="0"/>
              <a:cs typeface="Arial" charset="0"/>
            </a:endParaRPr>
          </a:p>
        </p:txBody>
      </p:sp>
      <p:sp>
        <p:nvSpPr>
          <p:cNvPr id="4" name="Text Placeholder 3"/>
          <p:cNvSpPr>
            <a:spLocks noGrp="1"/>
          </p:cNvSpPr>
          <p:nvPr>
            <p:ph type="body" sz="half" idx="2"/>
          </p:nvPr>
        </p:nvSpPr>
        <p:spPr>
          <a:xfrm>
            <a:off x="839787" y="1725332"/>
            <a:ext cx="3932237" cy="274726"/>
          </a:xfrm>
        </p:spPr>
        <p:txBody>
          <a:bodyPr>
            <a:noAutofit/>
          </a:bodyPr>
          <a:lstStyle/>
          <a:p>
            <a:r>
              <a:rPr lang="es-EC" sz="2000" dirty="0">
                <a:latin typeface="Arial" charset="0"/>
                <a:ea typeface="Arial" charset="0"/>
                <a:cs typeface="Arial" charset="0"/>
              </a:rPr>
              <a:t>Se ingresa la sección de losa</a:t>
            </a:r>
            <a:endParaRPr lang="en-US" sz="2000" dirty="0">
              <a:latin typeface="Arial" charset="0"/>
              <a:ea typeface="Arial" charset="0"/>
              <a:cs typeface="Arial" charset="0"/>
            </a:endParaRPr>
          </a:p>
          <a:p>
            <a:endParaRPr lang="en-US" sz="1800" dirty="0">
              <a:latin typeface="Arial" charset="0"/>
              <a:ea typeface="Arial" charset="0"/>
              <a:cs typeface="Arial" charset="0"/>
            </a:endParaRPr>
          </a:p>
        </p:txBody>
      </p:sp>
      <p:pic>
        <p:nvPicPr>
          <p:cNvPr id="5" name="Imagen 54"/>
          <p:cNvPicPr/>
          <p:nvPr/>
        </p:nvPicPr>
        <p:blipFill rotWithShape="1">
          <a:blip r:embed="rId2"/>
          <a:srcRect b="11813"/>
          <a:stretch/>
        </p:blipFill>
        <p:spPr bwMode="auto">
          <a:xfrm>
            <a:off x="671321" y="2222989"/>
            <a:ext cx="4699724" cy="3345298"/>
          </a:xfrm>
          <a:prstGeom prst="rect">
            <a:avLst/>
          </a:prstGeom>
          <a:ln>
            <a:noFill/>
          </a:ln>
          <a:extLst>
            <a:ext uri="{53640926-AAD7-44D8-BBD7-CCE9431645EC}">
              <a14:shadowObscured xmlns:a14="http://schemas.microsoft.com/office/drawing/2010/main"/>
            </a:ext>
          </a:extLst>
        </p:spPr>
      </p:pic>
      <p:pic>
        <p:nvPicPr>
          <p:cNvPr id="6" name="Imagen 56"/>
          <p:cNvPicPr/>
          <p:nvPr/>
        </p:nvPicPr>
        <p:blipFill rotWithShape="1">
          <a:blip r:embed="rId3"/>
          <a:srcRect b="5691"/>
          <a:stretch/>
        </p:blipFill>
        <p:spPr bwMode="auto">
          <a:xfrm>
            <a:off x="6419163" y="1951630"/>
            <a:ext cx="4103262" cy="4067033"/>
          </a:xfrm>
          <a:prstGeom prst="rect">
            <a:avLst/>
          </a:prstGeom>
          <a:ln>
            <a:noFill/>
          </a:ln>
          <a:extLst>
            <a:ext uri="{53640926-AAD7-44D8-BBD7-CCE9431645EC}">
              <a14:shadowObscured xmlns:a14="http://schemas.microsoft.com/office/drawing/2010/main"/>
            </a:ext>
          </a:extLst>
        </p:spPr>
      </p:pic>
      <p:sp>
        <p:nvSpPr>
          <p:cNvPr id="7" name="3 Flecha a la derecha con muesca"/>
          <p:cNvSpPr/>
          <p:nvPr/>
        </p:nvSpPr>
        <p:spPr>
          <a:xfrm>
            <a:off x="8397252" y="6165047"/>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7071525" y="6176963"/>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5473955" y="612445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4124249" y="6179453"/>
            <a:ext cx="159757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2659663" y="6179453"/>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3"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4" name="Rectangle 13"/>
          <p:cNvSpPr/>
          <p:nvPr/>
        </p:nvSpPr>
        <p:spPr>
          <a:xfrm>
            <a:off x="6037275" y="1630726"/>
            <a:ext cx="4867038" cy="369332"/>
          </a:xfrm>
          <a:prstGeom prst="rect">
            <a:avLst/>
          </a:prstGeom>
        </p:spPr>
        <p:txBody>
          <a:bodyPr wrap="none">
            <a:spAutoFit/>
          </a:bodyPr>
          <a:lstStyle/>
          <a:p>
            <a:r>
              <a:rPr lang="es-EC" b="1" i="1" dirty="0">
                <a:latin typeface="Arial" charset="0"/>
                <a:ea typeface="Gulim" charset="-127"/>
                <a:cs typeface="Times New Roman" charset="0"/>
              </a:rPr>
              <a:t>Dimensiones losa bidireccional alivianada</a:t>
            </a:r>
            <a:r>
              <a:rPr lang="en-US" dirty="0"/>
              <a:t> </a:t>
            </a:r>
          </a:p>
        </p:txBody>
      </p:sp>
      <p:sp>
        <p:nvSpPr>
          <p:cNvPr id="15"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62</a:t>
            </a:r>
            <a:endParaRPr lang="es-ES" sz="2400" dirty="0">
              <a:ln>
                <a:solidFill>
                  <a:schemeClr val="tx1"/>
                </a:solidFill>
              </a:ln>
            </a:endParaRPr>
          </a:p>
        </p:txBody>
      </p:sp>
    </p:spTree>
    <p:extLst>
      <p:ext uri="{BB962C8B-B14F-4D97-AF65-F5344CB8AC3E}">
        <p14:creationId xmlns:p14="http://schemas.microsoft.com/office/powerpoint/2010/main" val="7716316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97257" y="296890"/>
            <a:ext cx="10515600" cy="1325563"/>
          </a:xfrm>
        </p:spPr>
        <p:txBody>
          <a:bodyPr>
            <a:normAutofit/>
          </a:bodyPr>
          <a:lstStyle/>
          <a:p>
            <a:pPr lvl="2"/>
            <a:r>
              <a:rPr lang="es-EC" sz="4000" b="1" dirty="0"/>
              <a:t>Modelo </a:t>
            </a:r>
            <a:r>
              <a:rPr lang="es-EC" sz="4000" b="1" dirty="0" smtClean="0"/>
              <a:t>matemático  3D</a:t>
            </a:r>
            <a:endParaRPr lang="en-US" sz="4000" b="1" dirty="0"/>
          </a:p>
        </p:txBody>
      </p:sp>
      <p:pic>
        <p:nvPicPr>
          <p:cNvPr id="8" name="Imagen 57"/>
          <p:cNvPicPr>
            <a:picLocks noGrp="1"/>
          </p:cNvPicPr>
          <p:nvPr>
            <p:ph sz="half" idx="2"/>
          </p:nvPr>
        </p:nvPicPr>
        <p:blipFill>
          <a:blip r:embed="rId2"/>
          <a:stretch>
            <a:fillRect/>
          </a:stretch>
        </p:blipFill>
        <p:spPr>
          <a:xfrm>
            <a:off x="3265222" y="1286279"/>
            <a:ext cx="6301859" cy="4746031"/>
          </a:xfrm>
          <a:prstGeom prst="rect">
            <a:avLst/>
          </a:prstGeom>
        </p:spPr>
      </p:pic>
      <p:sp>
        <p:nvSpPr>
          <p:cNvPr id="9" name="3 Flecha a la derecha con muesca"/>
          <p:cNvSpPr/>
          <p:nvPr/>
        </p:nvSpPr>
        <p:spPr>
          <a:xfrm>
            <a:off x="8397252" y="6165047"/>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7071525" y="6176963"/>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5473955" y="612445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4124249" y="6179453"/>
            <a:ext cx="159757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2659663" y="6179453"/>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5"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6"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63</a:t>
            </a:r>
            <a:endParaRPr lang="es-ES" sz="2400" dirty="0">
              <a:ln>
                <a:solidFill>
                  <a:schemeClr val="tx1"/>
                </a:solidFill>
              </a:ln>
            </a:endParaRPr>
          </a:p>
        </p:txBody>
      </p:sp>
    </p:spTree>
    <p:extLst>
      <p:ext uri="{BB962C8B-B14F-4D97-AF65-F5344CB8AC3E}">
        <p14:creationId xmlns:p14="http://schemas.microsoft.com/office/powerpoint/2010/main" val="16095038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Cargas</a:t>
            </a:r>
            <a:endParaRPr lang="es-ES_tradnl" dirty="0"/>
          </a:p>
        </p:txBody>
      </p:sp>
      <p:pic>
        <p:nvPicPr>
          <p:cNvPr id="5" name="Imagen 63"/>
          <p:cNvPicPr>
            <a:picLocks noGrp="1"/>
          </p:cNvPicPr>
          <p:nvPr>
            <p:ph sz="half" idx="1"/>
          </p:nvPr>
        </p:nvPicPr>
        <p:blipFill rotWithShape="1">
          <a:blip r:embed="rId2"/>
          <a:srcRect r="365" b="15754"/>
          <a:stretch/>
        </p:blipFill>
        <p:spPr bwMode="auto">
          <a:xfrm>
            <a:off x="2442949" y="2101756"/>
            <a:ext cx="8325134" cy="2934268"/>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838200" y="1593925"/>
            <a:ext cx="7478973" cy="507831"/>
          </a:xfrm>
          <a:prstGeom prst="rect">
            <a:avLst/>
          </a:prstGeom>
        </p:spPr>
        <p:txBody>
          <a:bodyPr wrap="square">
            <a:spAutoFit/>
          </a:bodyPr>
          <a:lstStyle/>
          <a:p>
            <a:pPr algn="just">
              <a:lnSpc>
                <a:spcPct val="150000"/>
              </a:lnSpc>
              <a:spcAft>
                <a:spcPts val="1000"/>
              </a:spcAft>
            </a:pPr>
            <a:r>
              <a:rPr lang="es-EC">
                <a:latin typeface="Arial" charset="0"/>
                <a:ea typeface="Gulim" charset="-127"/>
                <a:cs typeface="Times New Roman" charset="0"/>
              </a:rPr>
              <a:t>Se crean las cargas, incluyendo los sismos en sentido X e Y.</a:t>
            </a:r>
            <a:endParaRPr lang="en-US" dirty="0">
              <a:effectLst/>
              <a:latin typeface="Arial" charset="0"/>
              <a:ea typeface="Gulim" charset="-127"/>
              <a:cs typeface="Times New Roman" charset="0"/>
            </a:endParaRPr>
          </a:p>
        </p:txBody>
      </p:sp>
      <p:sp>
        <p:nvSpPr>
          <p:cNvPr id="7" name="3 Flecha a la derecha con muesca"/>
          <p:cNvSpPr/>
          <p:nvPr/>
        </p:nvSpPr>
        <p:spPr>
          <a:xfrm>
            <a:off x="8397252" y="6165047"/>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7071525" y="6176963"/>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5473955" y="612445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4124249" y="6179453"/>
            <a:ext cx="159757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2659663" y="6179453"/>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3"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4"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64</a:t>
            </a:r>
            <a:endParaRPr lang="es-ES" sz="2400" dirty="0">
              <a:ln>
                <a:solidFill>
                  <a:schemeClr val="tx1"/>
                </a:solidFill>
              </a:ln>
            </a:endParaRPr>
          </a:p>
        </p:txBody>
      </p:sp>
    </p:spTree>
    <p:extLst>
      <p:ext uri="{BB962C8B-B14F-4D97-AF65-F5344CB8AC3E}">
        <p14:creationId xmlns:p14="http://schemas.microsoft.com/office/powerpoint/2010/main" val="3257112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lvl="3"/>
            <a:r>
              <a:rPr lang="es-EC" sz="4000" b="1" dirty="0" smtClean="0">
                <a:latin typeface="Arial" charset="0"/>
                <a:ea typeface="Arial" charset="0"/>
                <a:cs typeface="Arial" charset="0"/>
              </a:rPr>
              <a:t>Coeficiente basal</a:t>
            </a:r>
            <a:endParaRPr lang="en-US" sz="4000" b="1" dirty="0">
              <a:latin typeface="Arial" charset="0"/>
              <a:ea typeface="Arial" charset="0"/>
              <a:cs typeface="Arial" charset="0"/>
            </a:endParaRPr>
          </a:p>
        </p:txBody>
      </p:sp>
      <p:pic>
        <p:nvPicPr>
          <p:cNvPr id="8" name="Imagen 29"/>
          <p:cNvPicPr>
            <a:picLocks noGrp="1"/>
          </p:cNvPicPr>
          <p:nvPr>
            <p:ph sz="half" idx="1"/>
          </p:nvPr>
        </p:nvPicPr>
        <p:blipFill rotWithShape="1">
          <a:blip r:embed="rId2"/>
          <a:srcRect l="547" b="11910"/>
          <a:stretch/>
        </p:blipFill>
        <p:spPr bwMode="auto">
          <a:xfrm>
            <a:off x="395785" y="2835973"/>
            <a:ext cx="5624015" cy="2182489"/>
          </a:xfrm>
          <a:prstGeom prst="rect">
            <a:avLst/>
          </a:prstGeom>
          <a:ln>
            <a:noFill/>
          </a:ln>
          <a:extLst>
            <a:ext uri="{53640926-AAD7-44D8-BBD7-CCE9431645EC}">
              <a14:shadowObscured xmlns:a14="http://schemas.microsoft.com/office/drawing/2010/main"/>
            </a:ext>
          </a:extLst>
        </p:spPr>
      </p:pic>
      <p:pic>
        <p:nvPicPr>
          <p:cNvPr id="9" name="Imagen 32"/>
          <p:cNvPicPr>
            <a:picLocks noGrp="1"/>
          </p:cNvPicPr>
          <p:nvPr>
            <p:ph sz="half" idx="2"/>
          </p:nvPr>
        </p:nvPicPr>
        <p:blipFill rotWithShape="1">
          <a:blip r:embed="rId3"/>
          <a:srcRect t="-1" b="11716"/>
          <a:stretch/>
        </p:blipFill>
        <p:spPr bwMode="auto">
          <a:xfrm>
            <a:off x="6254085" y="2841254"/>
            <a:ext cx="5674057" cy="2177208"/>
          </a:xfrm>
          <a:prstGeom prst="rect">
            <a:avLst/>
          </a:prstGeom>
          <a:ln>
            <a:noFill/>
          </a:ln>
          <a:extLst>
            <a:ext uri="{53640926-AAD7-44D8-BBD7-CCE9431645EC}">
              <a14:shadowObscured xmlns:a14="http://schemas.microsoft.com/office/drawing/2010/main"/>
            </a:ext>
          </a:extLst>
        </p:spPr>
      </p:pic>
      <p:sp>
        <p:nvSpPr>
          <p:cNvPr id="10" name="Rectangle 9"/>
          <p:cNvSpPr/>
          <p:nvPr/>
        </p:nvSpPr>
        <p:spPr>
          <a:xfrm>
            <a:off x="838200" y="2330164"/>
            <a:ext cx="4916731" cy="369332"/>
          </a:xfrm>
          <a:prstGeom prst="rect">
            <a:avLst/>
          </a:prstGeom>
        </p:spPr>
        <p:txBody>
          <a:bodyPr wrap="none">
            <a:spAutoFit/>
          </a:bodyPr>
          <a:lstStyle/>
          <a:p>
            <a:pPr algn="ctr">
              <a:spcAft>
                <a:spcPts val="1000"/>
              </a:spcAft>
            </a:pPr>
            <a:r>
              <a:rPr lang="es-EC" b="1" i="1">
                <a:latin typeface="Arial" charset="0"/>
                <a:ea typeface="Gulim" charset="-127"/>
                <a:cs typeface="Times New Roman" charset="0"/>
              </a:rPr>
              <a:t>Ingreso de coeficiente basal en dirección X</a:t>
            </a:r>
            <a:endParaRPr lang="en-US" sz="1100" i="1" dirty="0">
              <a:effectLst/>
              <a:latin typeface="Arial" charset="0"/>
              <a:ea typeface="Gulim" charset="-127"/>
              <a:cs typeface="Times New Roman" charset="0"/>
            </a:endParaRPr>
          </a:p>
        </p:txBody>
      </p:sp>
      <p:sp>
        <p:nvSpPr>
          <p:cNvPr id="11" name="Rectangle 10"/>
          <p:cNvSpPr/>
          <p:nvPr/>
        </p:nvSpPr>
        <p:spPr>
          <a:xfrm>
            <a:off x="6608382" y="2330164"/>
            <a:ext cx="4965462" cy="369332"/>
          </a:xfrm>
          <a:prstGeom prst="rect">
            <a:avLst/>
          </a:prstGeom>
        </p:spPr>
        <p:txBody>
          <a:bodyPr wrap="none">
            <a:spAutoFit/>
          </a:bodyPr>
          <a:lstStyle/>
          <a:p>
            <a:r>
              <a:rPr lang="es-EC" b="1" i="1" dirty="0">
                <a:latin typeface="Arial" charset="0"/>
                <a:ea typeface="Gulim" charset="-127"/>
                <a:cs typeface="Times New Roman" charset="0"/>
              </a:rPr>
              <a:t>Ingreso de coeficiente basal en dirección Y</a:t>
            </a:r>
            <a:r>
              <a:rPr lang="en-US" dirty="0"/>
              <a:t> </a:t>
            </a:r>
          </a:p>
        </p:txBody>
      </p:sp>
      <p:sp>
        <p:nvSpPr>
          <p:cNvPr id="12" name="Rectangle 11"/>
          <p:cNvSpPr/>
          <p:nvPr/>
        </p:nvSpPr>
        <p:spPr>
          <a:xfrm>
            <a:off x="838199" y="1504003"/>
            <a:ext cx="10202839" cy="461665"/>
          </a:xfrm>
          <a:prstGeom prst="rect">
            <a:avLst/>
          </a:prstGeom>
        </p:spPr>
        <p:txBody>
          <a:bodyPr wrap="square">
            <a:spAutoFit/>
          </a:bodyPr>
          <a:lstStyle/>
          <a:p>
            <a:r>
              <a:rPr lang="es-EC" sz="2400" dirty="0">
                <a:latin typeface="Arial" charset="0"/>
                <a:ea typeface="Gulim" charset="-127"/>
                <a:cs typeface="Times New Roman" charset="0"/>
              </a:rPr>
              <a:t>Se coloca el coeficiente del cortante basal obtenido del </a:t>
            </a:r>
            <a:r>
              <a:rPr lang="es-EC" sz="2400">
                <a:latin typeface="Arial" charset="0"/>
                <a:ea typeface="Gulim" charset="-127"/>
                <a:cs typeface="Times New Roman" charset="0"/>
              </a:rPr>
              <a:t>análisis </a:t>
            </a:r>
            <a:r>
              <a:rPr lang="es-EC" sz="2400" smtClean="0">
                <a:latin typeface="Arial" charset="0"/>
                <a:ea typeface="Gulim" charset="-127"/>
                <a:cs typeface="Times New Roman" charset="0"/>
              </a:rPr>
              <a:t>sísmico.</a:t>
            </a:r>
            <a:r>
              <a:rPr lang="en-US" sz="2400" dirty="0" smtClean="0"/>
              <a:t> </a:t>
            </a:r>
            <a:endParaRPr lang="en-US" sz="2400" dirty="0"/>
          </a:p>
        </p:txBody>
      </p:sp>
      <p:sp>
        <p:nvSpPr>
          <p:cNvPr id="13" name="3 Flecha a la derecha con muesca"/>
          <p:cNvSpPr/>
          <p:nvPr/>
        </p:nvSpPr>
        <p:spPr>
          <a:xfrm>
            <a:off x="8397252" y="6165047"/>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7071525" y="6176963"/>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5" name="3 Flecha a la derecha con muesca"/>
          <p:cNvSpPr/>
          <p:nvPr/>
        </p:nvSpPr>
        <p:spPr>
          <a:xfrm>
            <a:off x="5473955" y="612445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6" name="3 Flecha a la derecha con muesca"/>
          <p:cNvSpPr/>
          <p:nvPr/>
        </p:nvSpPr>
        <p:spPr>
          <a:xfrm>
            <a:off x="4124249" y="6179453"/>
            <a:ext cx="159757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7" name="3 Flecha a la derecha con muesca"/>
          <p:cNvSpPr/>
          <p:nvPr/>
        </p:nvSpPr>
        <p:spPr>
          <a:xfrm>
            <a:off x="2659663" y="6179453"/>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8"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9"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20"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6</a:t>
            </a:r>
            <a:r>
              <a:rPr lang="es-ES" sz="2400" dirty="0" smtClean="0">
                <a:ln>
                  <a:solidFill>
                    <a:schemeClr val="tx1"/>
                  </a:solidFill>
                </a:ln>
              </a:rPr>
              <a:t>5</a:t>
            </a:r>
            <a:endParaRPr lang="es-ES" sz="2400" dirty="0">
              <a:ln>
                <a:solidFill>
                  <a:schemeClr val="tx1"/>
                </a:solidFill>
              </a:ln>
            </a:endParaRPr>
          </a:p>
        </p:txBody>
      </p:sp>
    </p:spTree>
    <p:extLst>
      <p:ext uri="{BB962C8B-B14F-4D97-AF65-F5344CB8AC3E}">
        <p14:creationId xmlns:p14="http://schemas.microsoft.com/office/powerpoint/2010/main" val="9813300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0384" y="1061351"/>
            <a:ext cx="5181600" cy="4351338"/>
          </a:xfrm>
        </p:spPr>
        <p:txBody>
          <a:bodyPr>
            <a:normAutofit/>
          </a:bodyPr>
          <a:lstStyle/>
          <a:p>
            <a:pPr marL="914400" lvl="2" indent="0">
              <a:buNone/>
            </a:pPr>
            <a:r>
              <a:rPr lang="es-EC" sz="2800" b="1" dirty="0" smtClean="0"/>
              <a:t>        Carga Muerta</a:t>
            </a:r>
            <a:endParaRPr lang="en-US" sz="2800" b="1" dirty="0"/>
          </a:p>
        </p:txBody>
      </p:sp>
      <p:sp>
        <p:nvSpPr>
          <p:cNvPr id="4" name="Content Placeholder 3"/>
          <p:cNvSpPr>
            <a:spLocks noGrp="1"/>
          </p:cNvSpPr>
          <p:nvPr>
            <p:ph sz="half" idx="2"/>
          </p:nvPr>
        </p:nvSpPr>
        <p:spPr>
          <a:xfrm>
            <a:off x="6573265" y="1061351"/>
            <a:ext cx="5181600" cy="4351338"/>
          </a:xfrm>
        </p:spPr>
        <p:txBody>
          <a:bodyPr/>
          <a:lstStyle/>
          <a:p>
            <a:pPr marL="0" lvl="2" indent="0" algn="ctr">
              <a:spcBef>
                <a:spcPts val="1000"/>
              </a:spcBef>
              <a:buNone/>
            </a:pPr>
            <a:r>
              <a:rPr lang="es-EC" sz="2800" b="1" dirty="0"/>
              <a:t>Carga Viva</a:t>
            </a:r>
            <a:endParaRPr lang="en-US" sz="2800" b="1" dirty="0"/>
          </a:p>
          <a:p>
            <a:endParaRPr lang="en-US" dirty="0"/>
          </a:p>
        </p:txBody>
      </p:sp>
      <p:sp>
        <p:nvSpPr>
          <p:cNvPr id="5" name="3 Flecha a la derecha con muesca"/>
          <p:cNvSpPr/>
          <p:nvPr/>
        </p:nvSpPr>
        <p:spPr>
          <a:xfrm>
            <a:off x="8397252" y="6165047"/>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6" name="3 Flecha a la derecha con muesca"/>
          <p:cNvSpPr/>
          <p:nvPr/>
        </p:nvSpPr>
        <p:spPr>
          <a:xfrm>
            <a:off x="7071525" y="6176963"/>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5473955" y="612445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4124249" y="6179453"/>
            <a:ext cx="159757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9" name="3 Flecha a la derecha con muesca"/>
          <p:cNvSpPr/>
          <p:nvPr/>
        </p:nvSpPr>
        <p:spPr>
          <a:xfrm>
            <a:off x="2659663" y="6179453"/>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1296623" y="6152553"/>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1" name="3 Flecha a la derecha con muesca"/>
          <p:cNvSpPr/>
          <p:nvPr/>
        </p:nvSpPr>
        <p:spPr>
          <a:xfrm>
            <a:off x="1" y="6232063"/>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pic>
        <p:nvPicPr>
          <p:cNvPr id="12" name="Imagen 59"/>
          <p:cNvPicPr/>
          <p:nvPr/>
        </p:nvPicPr>
        <p:blipFill rotWithShape="1">
          <a:blip r:embed="rId2"/>
          <a:srcRect l="380" t="1049" r="571" b="9790"/>
          <a:stretch/>
        </p:blipFill>
        <p:spPr bwMode="auto">
          <a:xfrm>
            <a:off x="941621" y="1951554"/>
            <a:ext cx="5300363" cy="3057174"/>
          </a:xfrm>
          <a:prstGeom prst="rect">
            <a:avLst/>
          </a:prstGeom>
          <a:ln>
            <a:noFill/>
          </a:ln>
          <a:extLst>
            <a:ext uri="{53640926-AAD7-44D8-BBD7-CCE9431645EC}">
              <a14:shadowObscured xmlns:a14="http://schemas.microsoft.com/office/drawing/2010/main"/>
            </a:ext>
          </a:extLst>
        </p:spPr>
      </p:pic>
      <p:pic>
        <p:nvPicPr>
          <p:cNvPr id="13" name="Imagen 60"/>
          <p:cNvPicPr/>
          <p:nvPr/>
        </p:nvPicPr>
        <p:blipFill rotWithShape="1">
          <a:blip r:embed="rId3"/>
          <a:srcRect l="380" t="699" r="571" b="9451"/>
          <a:stretch/>
        </p:blipFill>
        <p:spPr bwMode="auto">
          <a:xfrm>
            <a:off x="6769291" y="1951554"/>
            <a:ext cx="5169820" cy="3057174"/>
          </a:xfrm>
          <a:prstGeom prst="rect">
            <a:avLst/>
          </a:prstGeom>
          <a:ln>
            <a:noFill/>
          </a:ln>
          <a:extLst>
            <a:ext uri="{53640926-AAD7-44D8-BBD7-CCE9431645EC}">
              <a14:shadowObscured xmlns:a14="http://schemas.microsoft.com/office/drawing/2010/main"/>
            </a:ext>
          </a:extLst>
        </p:spPr>
      </p:pic>
      <p:sp>
        <p:nvSpPr>
          <p:cNvPr id="14"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66</a:t>
            </a:r>
            <a:endParaRPr lang="es-ES" sz="2400" dirty="0">
              <a:ln>
                <a:solidFill>
                  <a:schemeClr val="tx1"/>
                </a:solidFill>
              </a:ln>
            </a:endParaRPr>
          </a:p>
        </p:txBody>
      </p:sp>
    </p:spTree>
    <p:extLst>
      <p:ext uri="{BB962C8B-B14F-4D97-AF65-F5344CB8AC3E}">
        <p14:creationId xmlns:p14="http://schemas.microsoft.com/office/powerpoint/2010/main" val="13662773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627797" y="1047703"/>
                <a:ext cx="5773003" cy="4351338"/>
              </a:xfrm>
            </p:spPr>
            <p:txBody>
              <a:bodyPr/>
              <a:lstStyle/>
              <a:p>
                <a:pPr marL="0" lvl="2" indent="0">
                  <a:spcBef>
                    <a:spcPts val="1000"/>
                  </a:spcBef>
                  <a:buNone/>
                </a:pPr>
                <a:r>
                  <a:rPr lang="es-EC" sz="2800" b="1" dirty="0"/>
                  <a:t>Carga de Techo (Lroof)</a:t>
                </a:r>
                <a:endParaRPr lang="en-US" sz="2800" b="1" dirty="0"/>
              </a:p>
              <a:p>
                <a:pPr algn="just"/>
                <a:r>
                  <a:rPr lang="es-EC" sz="2400" dirty="0"/>
                  <a:t>Se asigna la carga de techo a las terrazas de las tres torres igual a </a:t>
                </a:r>
                <a14:m>
                  <m:oMath xmlns:m="http://schemas.openxmlformats.org/officeDocument/2006/math">
                    <m:r>
                      <a:rPr lang="es-EC" sz="2400" i="1">
                        <a:latin typeface="Cambria Math" charset="0"/>
                      </a:rPr>
                      <m:t>150 </m:t>
                    </m:r>
                    <m:r>
                      <a:rPr lang="es-EC" sz="2400" i="1">
                        <a:latin typeface="Cambria Math" charset="0"/>
                      </a:rPr>
                      <m:t>𝑘𝑔𝑓</m:t>
                    </m:r>
                    <m:r>
                      <a:rPr lang="es-EC" sz="2400" i="1">
                        <a:latin typeface="Cambria Math" charset="0"/>
                      </a:rPr>
                      <m:t>/</m:t>
                    </m:r>
                    <m:sSup>
                      <m:sSupPr>
                        <m:ctrlPr>
                          <a:rPr lang="en-US" sz="2400" i="1">
                            <a:latin typeface="Cambria Math" charset="0"/>
                          </a:rPr>
                        </m:ctrlPr>
                      </m:sSupPr>
                      <m:e>
                        <m:r>
                          <a:rPr lang="es-EC" sz="2400" i="1">
                            <a:latin typeface="Cambria Math" charset="0"/>
                          </a:rPr>
                          <m:t>𝑚</m:t>
                        </m:r>
                      </m:e>
                      <m:sup>
                        <m:r>
                          <a:rPr lang="es-EC" sz="2400" i="1">
                            <a:latin typeface="Cambria Math" charset="0"/>
                          </a:rPr>
                          <m:t>2</m:t>
                        </m:r>
                      </m:sup>
                    </m:sSup>
                  </m:oMath>
                </a14:m>
                <a:endParaRPr lang="en-US" sz="2000"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627797" y="1047703"/>
                <a:ext cx="5773003" cy="4351338"/>
              </a:xfrm>
              <a:blipFill rotWithShape="0">
                <a:blip r:embed="rId2"/>
                <a:stretch>
                  <a:fillRect l="-2218" t="-2381" r="-1584"/>
                </a:stretch>
              </a:blipFill>
            </p:spPr>
            <p:txBody>
              <a:bodyPr/>
              <a:lstStyle/>
              <a:p>
                <a:r>
                  <a:rPr lang="en-US">
                    <a:noFill/>
                  </a:rPr>
                  <a:t> </a:t>
                </a:r>
              </a:p>
            </p:txBody>
          </p:sp>
        </mc:Fallback>
      </mc:AlternateContent>
      <p:sp>
        <p:nvSpPr>
          <p:cNvPr id="4" name="Content Placeholder 3"/>
          <p:cNvSpPr>
            <a:spLocks noGrp="1"/>
          </p:cNvSpPr>
          <p:nvPr>
            <p:ph sz="half" idx="2"/>
          </p:nvPr>
        </p:nvSpPr>
        <p:spPr>
          <a:xfrm>
            <a:off x="6295029" y="1047703"/>
            <a:ext cx="5181600" cy="4351338"/>
          </a:xfrm>
        </p:spPr>
        <p:txBody>
          <a:bodyPr>
            <a:normAutofit/>
          </a:bodyPr>
          <a:lstStyle/>
          <a:p>
            <a:pPr marL="914400" lvl="2" indent="0">
              <a:buNone/>
            </a:pPr>
            <a:r>
              <a:rPr lang="es-EC" sz="2800" b="1" dirty="0"/>
              <a:t>Masa</a:t>
            </a:r>
            <a:endParaRPr lang="en-US" sz="2800" b="1" dirty="0"/>
          </a:p>
        </p:txBody>
      </p:sp>
      <p:pic>
        <p:nvPicPr>
          <p:cNvPr id="5" name="Imagen 503"/>
          <p:cNvPicPr/>
          <p:nvPr/>
        </p:nvPicPr>
        <p:blipFill rotWithShape="1">
          <a:blip r:embed="rId3"/>
          <a:srcRect b="9767"/>
          <a:stretch/>
        </p:blipFill>
        <p:spPr bwMode="auto">
          <a:xfrm>
            <a:off x="838200" y="2346633"/>
            <a:ext cx="5456829" cy="3052408"/>
          </a:xfrm>
          <a:prstGeom prst="rect">
            <a:avLst/>
          </a:prstGeom>
          <a:ln>
            <a:noFill/>
          </a:ln>
          <a:extLst>
            <a:ext uri="{53640926-AAD7-44D8-BBD7-CCE9431645EC}">
              <a14:shadowObscured xmlns:a14="http://schemas.microsoft.com/office/drawing/2010/main"/>
            </a:ext>
          </a:extLst>
        </p:spPr>
      </p:pic>
      <p:pic>
        <p:nvPicPr>
          <p:cNvPr id="7" name="Imagen 61"/>
          <p:cNvPicPr/>
          <p:nvPr/>
        </p:nvPicPr>
        <p:blipFill rotWithShape="1">
          <a:blip r:embed="rId4"/>
          <a:srcRect r="693" b="9568"/>
          <a:stretch/>
        </p:blipFill>
        <p:spPr bwMode="auto">
          <a:xfrm>
            <a:off x="6810233" y="1847138"/>
            <a:ext cx="4941625" cy="3434545"/>
          </a:xfrm>
          <a:prstGeom prst="rect">
            <a:avLst/>
          </a:prstGeom>
          <a:ln>
            <a:noFill/>
          </a:ln>
          <a:extLst>
            <a:ext uri="{53640926-AAD7-44D8-BBD7-CCE9431645EC}">
              <a14:shadowObscured xmlns:a14="http://schemas.microsoft.com/office/drawing/2010/main"/>
            </a:ext>
          </a:extLst>
        </p:spPr>
      </p:pic>
      <p:sp>
        <p:nvSpPr>
          <p:cNvPr id="8"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4124249" y="6193101"/>
            <a:ext cx="159757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4"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5"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67</a:t>
            </a:r>
            <a:endParaRPr lang="es-ES" sz="2400" dirty="0">
              <a:ln>
                <a:solidFill>
                  <a:schemeClr val="tx1"/>
                </a:solidFill>
              </a:ln>
            </a:endParaRPr>
          </a:p>
        </p:txBody>
      </p:sp>
    </p:spTree>
    <p:extLst>
      <p:ext uri="{BB962C8B-B14F-4D97-AF65-F5344CB8AC3E}">
        <p14:creationId xmlns:p14="http://schemas.microsoft.com/office/powerpoint/2010/main" val="6058364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sz="4000" b="1" dirty="0" smtClean="0">
                <a:latin typeface="Arial" charset="0"/>
                <a:ea typeface="Arial" charset="0"/>
                <a:cs typeface="Arial" charset="0"/>
              </a:rPr>
              <a:t>Carga sísmica reactiva</a:t>
            </a:r>
            <a:endParaRPr lang="es-ES_tradnl" sz="4000" b="1" dirty="0">
              <a:latin typeface="Arial" charset="0"/>
              <a:ea typeface="Arial" charset="0"/>
              <a:cs typeface="Arial" charset="0"/>
            </a:endParaRPr>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p:txBody>
              <a:bodyPr>
                <a:normAutofit/>
              </a:bodyPr>
              <a:lstStyle/>
              <a:p>
                <a:pPr marL="228600" lvl="3" algn="r">
                  <a:spcBef>
                    <a:spcPts val="1000"/>
                  </a:spcBef>
                </a:pPr>
                <a:r>
                  <a:rPr lang="es-EC" sz="2400" b="1" dirty="0"/>
                  <a:t>Caso </a:t>
                </a:r>
                <a:r>
                  <a:rPr lang="es-EC" sz="2400" b="1" dirty="0" smtClean="0"/>
                  <a:t>general</a:t>
                </a:r>
              </a:p>
              <a:p>
                <a:pPr marL="0" lvl="3" indent="0">
                  <a:spcBef>
                    <a:spcPts val="1000"/>
                  </a:spcBef>
                  <a:buNone/>
                </a:pPr>
                <a:endParaRPr lang="en-US" sz="2400" b="1" dirty="0"/>
              </a:p>
              <a:p>
                <a:pPr marL="0" indent="0">
                  <a:buNone/>
                </a:pPr>
                <a14:m>
                  <m:oMathPara xmlns:m="http://schemas.openxmlformats.org/officeDocument/2006/math">
                    <m:oMathParaPr>
                      <m:jc m:val="center"/>
                    </m:oMathParaPr>
                    <m:oMath xmlns:m="http://schemas.openxmlformats.org/officeDocument/2006/math">
                      <m:r>
                        <a:rPr lang="es-EC" sz="2400" b="1" i="1">
                          <a:latin typeface="Cambria Math" charset="0"/>
                        </a:rPr>
                        <m:t>𝑾</m:t>
                      </m:r>
                      <m:r>
                        <a:rPr lang="es-EC" sz="2400" b="1" i="1">
                          <a:latin typeface="Cambria Math" charset="0"/>
                        </a:rPr>
                        <m:t>=</m:t>
                      </m:r>
                      <m:r>
                        <a:rPr lang="es-EC" sz="2400" b="1" i="1">
                          <a:latin typeface="Cambria Math" charset="0"/>
                        </a:rPr>
                        <m:t>𝑫</m:t>
                      </m:r>
                    </m:oMath>
                  </m:oMathPara>
                </a14:m>
                <a:endParaRPr lang="en-US" sz="2400" dirty="0" smtClean="0"/>
              </a:p>
              <a:p>
                <a:pPr marL="0" indent="0">
                  <a:buNone/>
                </a:pPr>
                <a:endParaRPr lang="en-US" sz="2400" dirty="0"/>
              </a:p>
              <a:p>
                <a:pPr marL="0" indent="0">
                  <a:buNone/>
                </a:pPr>
                <a14:m>
                  <m:oMathPara xmlns:m="http://schemas.openxmlformats.org/officeDocument/2006/math">
                    <m:oMathParaPr>
                      <m:jc m:val="center"/>
                    </m:oMathParaPr>
                    <m:oMath xmlns:m="http://schemas.openxmlformats.org/officeDocument/2006/math">
                      <m:r>
                        <a:rPr lang="es-EC" sz="2400" b="1" i="1">
                          <a:latin typeface="Cambria Math" charset="0"/>
                        </a:rPr>
                        <m:t>𝑫</m:t>
                      </m:r>
                      <m:r>
                        <a:rPr lang="es-EC" sz="2400" i="1">
                          <a:latin typeface="Cambria Math" charset="0"/>
                        </a:rPr>
                        <m:t>=</m:t>
                      </m:r>
                      <m:r>
                        <a:rPr lang="es-EC" sz="2400" i="1">
                          <a:latin typeface="Cambria Math" charset="0"/>
                        </a:rPr>
                        <m:t>𝑐𝑎𝑟𝑔𝑎</m:t>
                      </m:r>
                      <m:r>
                        <a:rPr lang="es-EC" sz="2400" i="1">
                          <a:latin typeface="Cambria Math" charset="0"/>
                        </a:rPr>
                        <m:t> </m:t>
                      </m:r>
                      <m:r>
                        <a:rPr lang="es-EC" sz="2400" i="1">
                          <a:latin typeface="Cambria Math" charset="0"/>
                        </a:rPr>
                        <m:t>𝑚𝑢𝑒𝑠𝑡𝑟𝑎</m:t>
                      </m:r>
                      <m:r>
                        <a:rPr lang="es-EC" sz="2400" i="1">
                          <a:latin typeface="Cambria Math" charset="0"/>
                        </a:rPr>
                        <m:t> </m:t>
                      </m:r>
                      <m:r>
                        <a:rPr lang="es-EC" sz="2400" i="1">
                          <a:latin typeface="Cambria Math" charset="0"/>
                        </a:rPr>
                        <m:t>𝑡𝑜𝑡𝑎𝑙</m:t>
                      </m:r>
                      <m:r>
                        <a:rPr lang="es-EC" sz="2400" i="1">
                          <a:latin typeface="Cambria Math" charset="0"/>
                        </a:rPr>
                        <m:t> </m:t>
                      </m:r>
                      <m:r>
                        <a:rPr lang="es-EC" sz="2400" i="1">
                          <a:latin typeface="Cambria Math" charset="0"/>
                        </a:rPr>
                        <m:t>𝑑𝑒</m:t>
                      </m:r>
                      <m:r>
                        <a:rPr lang="es-EC" sz="2400" i="1">
                          <a:latin typeface="Cambria Math" charset="0"/>
                        </a:rPr>
                        <m:t> </m:t>
                      </m:r>
                      <m:r>
                        <a:rPr lang="es-EC" sz="2400" i="1">
                          <a:latin typeface="Cambria Math" charset="0"/>
                        </a:rPr>
                        <m:t>𝑙𝑎</m:t>
                      </m:r>
                      <m:r>
                        <a:rPr lang="es-EC" sz="2400" i="1">
                          <a:latin typeface="Cambria Math" charset="0"/>
                        </a:rPr>
                        <m:t> </m:t>
                      </m:r>
                      <m:r>
                        <a:rPr lang="es-EC" sz="2400" i="1">
                          <a:latin typeface="Cambria Math" charset="0"/>
                        </a:rPr>
                        <m:t>𝑒𝑠𝑡𝑟𝑢𝑐𝑡𝑢𝑟𝑎</m:t>
                      </m:r>
                    </m:oMath>
                  </m:oMathPara>
                </a14:m>
                <a:endParaRPr lang="en-US" sz="2400" dirty="0"/>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blipFill rotWithShape="0">
                <a:blip r:embed="rId2"/>
                <a:stretch>
                  <a:fillRect t="-1752" r="-1481"/>
                </a:stretch>
              </a:blipFill>
            </p:spPr>
            <p:txBody>
              <a:bodyPr/>
              <a:lstStyle/>
              <a:p>
                <a:r>
                  <a:rPr lang="en-US">
                    <a:noFill/>
                  </a:rPr>
                  <a:t> </a:t>
                </a:r>
              </a:p>
            </p:txBody>
          </p:sp>
        </mc:Fallback>
      </mc:AlternateContent>
      <p:sp>
        <p:nvSpPr>
          <p:cNvPr id="6" name="Text Placeholder 5"/>
          <p:cNvSpPr>
            <a:spLocks noGrp="1"/>
          </p:cNvSpPr>
          <p:nvPr>
            <p:ph type="body" sz="half" idx="2"/>
          </p:nvPr>
        </p:nvSpPr>
        <p:spPr>
          <a:xfrm>
            <a:off x="839788" y="2538484"/>
            <a:ext cx="4046111" cy="3330504"/>
          </a:xfrm>
        </p:spPr>
        <p:txBody>
          <a:bodyPr>
            <a:normAutofit/>
          </a:bodyPr>
          <a:lstStyle/>
          <a:p>
            <a:pPr algn="just"/>
            <a:r>
              <a:rPr lang="es-EC" sz="2400" dirty="0">
                <a:latin typeface="Arial" charset="0"/>
                <a:ea typeface="Arial" charset="0"/>
                <a:cs typeface="Arial" charset="0"/>
              </a:rPr>
              <a:t>La carga sísmica </a:t>
            </a:r>
            <a:r>
              <a:rPr lang="es-EC" sz="2400" b="1" dirty="0">
                <a:latin typeface="Arial" charset="0"/>
                <a:ea typeface="Arial" charset="0"/>
                <a:cs typeface="Arial" charset="0"/>
              </a:rPr>
              <a:t>W </a:t>
            </a:r>
            <a:r>
              <a:rPr lang="es-EC" sz="2400" dirty="0">
                <a:latin typeface="Arial" charset="0"/>
                <a:ea typeface="Arial" charset="0"/>
                <a:cs typeface="Arial" charset="0"/>
              </a:rPr>
              <a:t>representa la carga reactiva por sismo, independientemente del método de análisis se usará la siguiente carga sísmica reactiva </a:t>
            </a:r>
            <a:r>
              <a:rPr lang="es-EC" sz="2400" b="1" dirty="0">
                <a:latin typeface="Arial" charset="0"/>
                <a:ea typeface="Arial" charset="0"/>
                <a:cs typeface="Arial" charset="0"/>
              </a:rPr>
              <a:t>W</a:t>
            </a:r>
            <a:r>
              <a:rPr lang="es-EC" sz="2400" dirty="0">
                <a:latin typeface="Arial" charset="0"/>
                <a:ea typeface="Arial" charset="0"/>
                <a:cs typeface="Arial" charset="0"/>
              </a:rPr>
              <a:t>.</a:t>
            </a:r>
            <a:r>
              <a:rPr lang="en-US" sz="2400" dirty="0">
                <a:latin typeface="Arial" charset="0"/>
                <a:ea typeface="Arial" charset="0"/>
                <a:cs typeface="Arial" charset="0"/>
              </a:rPr>
              <a:t> </a:t>
            </a:r>
          </a:p>
        </p:txBody>
      </p:sp>
      <p:pic>
        <p:nvPicPr>
          <p:cNvPr id="7" name="Imagen 62"/>
          <p:cNvPicPr/>
          <p:nvPr/>
        </p:nvPicPr>
        <p:blipFill rotWithShape="1">
          <a:blip r:embed="rId3"/>
          <a:srcRect b="8761"/>
          <a:stretch/>
        </p:blipFill>
        <p:spPr bwMode="auto">
          <a:xfrm>
            <a:off x="5792620" y="3057098"/>
            <a:ext cx="5412191" cy="2611129"/>
          </a:xfrm>
          <a:prstGeom prst="rect">
            <a:avLst/>
          </a:prstGeom>
          <a:ln>
            <a:noFill/>
          </a:ln>
          <a:extLst>
            <a:ext uri="{53640926-AAD7-44D8-BBD7-CCE9431645EC}">
              <a14:shadowObscured xmlns:a14="http://schemas.microsoft.com/office/drawing/2010/main"/>
            </a:ext>
          </a:extLst>
        </p:spPr>
      </p:pic>
      <p:sp>
        <p:nvSpPr>
          <p:cNvPr id="8"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4124249" y="6193101"/>
            <a:ext cx="159757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4"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5"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68</a:t>
            </a:r>
            <a:endParaRPr lang="es-ES" sz="2400" dirty="0">
              <a:ln>
                <a:solidFill>
                  <a:schemeClr val="tx1"/>
                </a:solidFill>
              </a:ln>
            </a:endParaRPr>
          </a:p>
        </p:txBody>
      </p:sp>
    </p:spTree>
    <p:extLst>
      <p:ext uri="{BB962C8B-B14F-4D97-AF65-F5344CB8AC3E}">
        <p14:creationId xmlns:p14="http://schemas.microsoft.com/office/powerpoint/2010/main" val="19691367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839789" y="739467"/>
            <a:ext cx="5157787" cy="823912"/>
          </a:xfrm>
        </p:spPr>
        <p:txBody>
          <a:bodyPr anchor="ctr">
            <a:normAutofit/>
          </a:bodyPr>
          <a:lstStyle/>
          <a:p>
            <a:pPr marL="0" lvl="2">
              <a:spcBef>
                <a:spcPts val="1000"/>
              </a:spcBef>
            </a:pPr>
            <a:r>
              <a:rPr lang="es-EC" sz="2400" dirty="0">
                <a:latin typeface="Arial" charset="0"/>
                <a:ea typeface="Arial" charset="0"/>
                <a:cs typeface="Arial" charset="0"/>
              </a:rPr>
              <a:t>Combinaciones </a:t>
            </a:r>
            <a:r>
              <a:rPr lang="es-EC" sz="2400">
                <a:latin typeface="Arial" charset="0"/>
                <a:ea typeface="Arial" charset="0"/>
                <a:cs typeface="Arial" charset="0"/>
              </a:rPr>
              <a:t>de </a:t>
            </a:r>
            <a:r>
              <a:rPr lang="es-EC" sz="2400" smtClean="0">
                <a:latin typeface="Arial" charset="0"/>
                <a:ea typeface="Arial" charset="0"/>
                <a:cs typeface="Arial" charset="0"/>
              </a:rPr>
              <a:t>cargas</a:t>
            </a:r>
            <a:endParaRPr lang="en-US" sz="2400" dirty="0">
              <a:latin typeface="Arial" charset="0"/>
              <a:ea typeface="Arial" charset="0"/>
              <a:cs typeface="Arial" charset="0"/>
            </a:endParaRPr>
          </a:p>
        </p:txBody>
      </p:sp>
      <p:sp>
        <p:nvSpPr>
          <p:cNvPr id="11" name="Text Placeholder 10"/>
          <p:cNvSpPr>
            <a:spLocks noGrp="1"/>
          </p:cNvSpPr>
          <p:nvPr>
            <p:ph type="body" sz="quarter" idx="3"/>
          </p:nvPr>
        </p:nvSpPr>
        <p:spPr>
          <a:xfrm>
            <a:off x="6172202" y="739467"/>
            <a:ext cx="5183188" cy="823912"/>
          </a:xfrm>
        </p:spPr>
        <p:txBody>
          <a:bodyPr vert="horz" lIns="91440" tIns="45720" rIns="91440" bIns="45720" rtlCol="0" anchor="ctr">
            <a:normAutofit/>
          </a:bodyPr>
          <a:lstStyle/>
          <a:p>
            <a:pPr marL="0" lvl="2">
              <a:spcBef>
                <a:spcPts val="1000"/>
              </a:spcBef>
            </a:pPr>
            <a:r>
              <a:rPr lang="es-EC" sz="2400" dirty="0">
                <a:latin typeface="Arial" charset="0"/>
                <a:ea typeface="Arial" charset="0"/>
                <a:cs typeface="Arial" charset="0"/>
              </a:rPr>
              <a:t>Espectro de respuesta</a:t>
            </a:r>
            <a:endParaRPr lang="en-US" sz="2400" dirty="0">
              <a:latin typeface="Arial" charset="0"/>
              <a:ea typeface="Arial" charset="0"/>
              <a:cs typeface="Arial" charset="0"/>
            </a:endParaRPr>
          </a:p>
        </p:txBody>
      </p:sp>
      <p:sp>
        <p:nvSpPr>
          <p:cNvPr id="12" name="Content Placeholder 11"/>
          <p:cNvSpPr>
            <a:spLocks noGrp="1"/>
          </p:cNvSpPr>
          <p:nvPr>
            <p:ph sz="quarter" idx="4"/>
          </p:nvPr>
        </p:nvSpPr>
        <p:spPr>
          <a:xfrm>
            <a:off x="6172202" y="1563379"/>
            <a:ext cx="5183188" cy="1725731"/>
          </a:xfrm>
        </p:spPr>
        <p:txBody>
          <a:bodyPr>
            <a:normAutofit/>
          </a:bodyPr>
          <a:lstStyle/>
          <a:p>
            <a:pPr algn="just"/>
            <a:r>
              <a:rPr lang="es-EC" sz="2400" dirty="0"/>
              <a:t>Para realizar el análisis dinámico de la estructura se coloca los parámetros del espectro </a:t>
            </a:r>
            <a:r>
              <a:rPr lang="es-EC" sz="2400" dirty="0" smtClean="0"/>
              <a:t>calculado.</a:t>
            </a:r>
            <a:endParaRPr lang="en-US" sz="2400" dirty="0"/>
          </a:p>
        </p:txBody>
      </p:sp>
      <p:pic>
        <p:nvPicPr>
          <p:cNvPr id="13" name="Imagen 468"/>
          <p:cNvPicPr>
            <a:picLocks noGrp="1"/>
          </p:cNvPicPr>
          <p:nvPr>
            <p:ph sz="half" idx="2"/>
          </p:nvPr>
        </p:nvPicPr>
        <p:blipFill rotWithShape="1">
          <a:blip r:embed="rId2"/>
          <a:srcRect r="730"/>
          <a:stretch/>
        </p:blipFill>
        <p:spPr bwMode="auto">
          <a:xfrm>
            <a:off x="839788" y="1888607"/>
            <a:ext cx="5157787" cy="3034749"/>
          </a:xfrm>
          <a:prstGeom prst="rect">
            <a:avLst/>
          </a:prstGeom>
          <a:ln>
            <a:noFill/>
          </a:ln>
          <a:extLst>
            <a:ext uri="{53640926-AAD7-44D8-BBD7-CCE9431645EC}">
              <a14:shadowObscured xmlns:a14="http://schemas.microsoft.com/office/drawing/2010/main"/>
            </a:ext>
          </a:extLst>
        </p:spPr>
      </p:pic>
      <p:pic>
        <p:nvPicPr>
          <p:cNvPr id="14" name="Imagen 469"/>
          <p:cNvPicPr/>
          <p:nvPr/>
        </p:nvPicPr>
        <p:blipFill rotWithShape="1">
          <a:blip r:embed="rId3"/>
          <a:srcRect b="15758"/>
          <a:stretch/>
        </p:blipFill>
        <p:spPr bwMode="auto">
          <a:xfrm>
            <a:off x="6320903" y="2750888"/>
            <a:ext cx="5306990" cy="3199535"/>
          </a:xfrm>
          <a:prstGeom prst="rect">
            <a:avLst/>
          </a:prstGeom>
          <a:ln>
            <a:noFill/>
          </a:ln>
          <a:extLst>
            <a:ext uri="{53640926-AAD7-44D8-BBD7-CCE9431645EC}">
              <a14:shadowObscured xmlns:a14="http://schemas.microsoft.com/office/drawing/2010/main"/>
            </a:ext>
          </a:extLst>
        </p:spPr>
      </p:pic>
      <p:sp>
        <p:nvSpPr>
          <p:cNvPr id="15"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6"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7"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8" name="3 Flecha a la derecha con muesca"/>
          <p:cNvSpPr/>
          <p:nvPr/>
        </p:nvSpPr>
        <p:spPr>
          <a:xfrm>
            <a:off x="4124249" y="6193101"/>
            <a:ext cx="159757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9"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20"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21"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2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69</a:t>
            </a:r>
            <a:endParaRPr lang="es-ES" sz="2400" dirty="0">
              <a:ln>
                <a:solidFill>
                  <a:schemeClr val="tx1"/>
                </a:solidFill>
              </a:ln>
            </a:endParaRPr>
          </a:p>
        </p:txBody>
      </p:sp>
    </p:spTree>
    <p:extLst>
      <p:ext uri="{BB962C8B-B14F-4D97-AF65-F5344CB8AC3E}">
        <p14:creationId xmlns:p14="http://schemas.microsoft.com/office/powerpoint/2010/main" val="7596555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1663" y="0"/>
            <a:ext cx="10396882" cy="956539"/>
          </a:xfrm>
        </p:spPr>
        <p:txBody>
          <a:bodyPr>
            <a:normAutofit/>
          </a:bodyPr>
          <a:lstStyle/>
          <a:p>
            <a:r>
              <a:rPr lang="es-EC" sz="3200" dirty="0" smtClean="0"/>
              <a:t>JUSTIFICACIÓN</a:t>
            </a:r>
            <a:endParaRPr lang="en-US" sz="3200"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t="7514"/>
          <a:stretch/>
        </p:blipFill>
        <p:spPr>
          <a:xfrm rot="5400000">
            <a:off x="5362353" y="2214423"/>
            <a:ext cx="4520289" cy="2743199"/>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146867" y="2175231"/>
            <a:ext cx="4520289" cy="2821577"/>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10024" y="2175232"/>
            <a:ext cx="4520287" cy="2821577"/>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120260" y="2175234"/>
            <a:ext cx="4520288" cy="2821578"/>
          </a:xfrm>
          <a:prstGeom prst="rect">
            <a:avLst/>
          </a:prstGeom>
        </p:spPr>
      </p:pic>
      <p:sp>
        <p:nvSpPr>
          <p:cNvPr id="11" name="CuadroTexto 10"/>
          <p:cNvSpPr txBox="1"/>
          <p:nvPr/>
        </p:nvSpPr>
        <p:spPr>
          <a:xfrm>
            <a:off x="2005242" y="956543"/>
            <a:ext cx="1913616" cy="369332"/>
          </a:xfrm>
          <a:prstGeom prst="rect">
            <a:avLst/>
          </a:prstGeom>
          <a:noFill/>
        </p:spPr>
        <p:txBody>
          <a:bodyPr wrap="square" rtlCol="0">
            <a:spAutoFit/>
          </a:bodyPr>
          <a:lstStyle/>
          <a:p>
            <a:r>
              <a:rPr lang="es-EC" dirty="0" smtClean="0"/>
              <a:t>Daño en ventanas</a:t>
            </a:r>
            <a:endParaRPr lang="en-US" dirty="0"/>
          </a:p>
        </p:txBody>
      </p:sp>
      <p:sp>
        <p:nvSpPr>
          <p:cNvPr id="12" name="CuadroTexto 11"/>
          <p:cNvSpPr txBox="1"/>
          <p:nvPr/>
        </p:nvSpPr>
        <p:spPr>
          <a:xfrm>
            <a:off x="7102396" y="967300"/>
            <a:ext cx="3055564" cy="369332"/>
          </a:xfrm>
          <a:prstGeom prst="rect">
            <a:avLst/>
          </a:prstGeom>
          <a:noFill/>
        </p:spPr>
        <p:txBody>
          <a:bodyPr wrap="square" rtlCol="0">
            <a:spAutoFit/>
          </a:bodyPr>
          <a:lstStyle/>
          <a:p>
            <a:r>
              <a:rPr lang="es-EC" dirty="0" smtClean="0"/>
              <a:t>Daño en mampostería interna</a:t>
            </a:r>
            <a:endParaRPr lang="en-US" dirty="0"/>
          </a:p>
        </p:txBody>
      </p:sp>
      <p:sp>
        <p:nvSpPr>
          <p:cNvPr id="13" name="3 Flecha a la derecha con muesca"/>
          <p:cNvSpPr/>
          <p:nvPr/>
        </p:nvSpPr>
        <p:spPr>
          <a:xfrm>
            <a:off x="8645116" y="627357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7339772" y="6326581"/>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RESTAURACION  (MUROS DE CORTE)</a:t>
            </a:r>
            <a:endParaRPr lang="es-ES" sz="1000" b="1" dirty="0">
              <a:effectLst>
                <a:outerShdw blurRad="38100" dist="38100" dir="2700000" algn="tl">
                  <a:srgbClr val="000000">
                    <a:alpha val="43137"/>
                  </a:srgbClr>
                </a:outerShdw>
              </a:effectLst>
            </a:endParaRPr>
          </a:p>
        </p:txBody>
      </p:sp>
      <p:sp>
        <p:nvSpPr>
          <p:cNvPr id="15" name="3 Flecha a la derecha con muesca"/>
          <p:cNvSpPr/>
          <p:nvPr/>
        </p:nvSpPr>
        <p:spPr>
          <a:xfrm>
            <a:off x="5719458" y="624707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6" name="3 Flecha a la derecha con muesca"/>
          <p:cNvSpPr/>
          <p:nvPr/>
        </p:nvSpPr>
        <p:spPr>
          <a:xfrm>
            <a:off x="4192328" y="6273576"/>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7" name="3 Flecha a la derecha con muesca"/>
          <p:cNvSpPr/>
          <p:nvPr/>
        </p:nvSpPr>
        <p:spPr>
          <a:xfrm>
            <a:off x="2659663" y="6286828"/>
            <a:ext cx="17497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3. FUNDAMENTACIÓN TEORICA</a:t>
            </a:r>
            <a:endParaRPr lang="es-ES" sz="1000" b="1" dirty="0">
              <a:effectLst>
                <a:outerShdw blurRad="38100" dist="38100" dir="2700000" algn="tl">
                  <a:srgbClr val="000000">
                    <a:alpha val="43137"/>
                  </a:srgbClr>
                </a:outerShdw>
              </a:effectLst>
            </a:endParaRPr>
          </a:p>
        </p:txBody>
      </p:sp>
      <p:sp>
        <p:nvSpPr>
          <p:cNvPr id="18" name="3 Flecha a la derecha con muesca"/>
          <p:cNvSpPr/>
          <p:nvPr/>
        </p:nvSpPr>
        <p:spPr>
          <a:xfrm>
            <a:off x="1296623" y="6273576"/>
            <a:ext cx="157682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2. </a:t>
            </a:r>
            <a:r>
              <a:rPr lang="es-ES" sz="1000" b="1" dirty="0">
                <a:effectLst>
                  <a:outerShdw blurRad="38100" dist="38100" dir="2700000" algn="tl">
                    <a:srgbClr val="000000">
                      <a:alpha val="43137"/>
                    </a:srgbClr>
                  </a:outerShdw>
                </a:effectLst>
              </a:rPr>
              <a:t>DESCRIPCIÓN DE LA ESTRUCTURA</a:t>
            </a:r>
          </a:p>
        </p:txBody>
      </p:sp>
      <p:sp>
        <p:nvSpPr>
          <p:cNvPr id="19" name="3 Flecha a la derecha con muesca"/>
          <p:cNvSpPr/>
          <p:nvPr/>
        </p:nvSpPr>
        <p:spPr>
          <a:xfrm>
            <a:off x="1" y="6353086"/>
            <a:ext cx="1495401" cy="524638"/>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20"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a:ln>
                  <a:solidFill>
                    <a:schemeClr val="tx1"/>
                  </a:solidFill>
                </a:ln>
              </a:rPr>
              <a:t>7</a:t>
            </a:r>
          </a:p>
        </p:txBody>
      </p:sp>
    </p:spTree>
    <p:extLst>
      <p:ext uri="{BB962C8B-B14F-4D97-AF65-F5344CB8AC3E}">
        <p14:creationId xmlns:p14="http://schemas.microsoft.com/office/powerpoint/2010/main" val="13047727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98"/>
          <p:cNvPicPr>
            <a:picLocks noGrp="1"/>
          </p:cNvPicPr>
          <p:nvPr>
            <p:ph sz="half" idx="1"/>
          </p:nvPr>
        </p:nvPicPr>
        <p:blipFill rotWithShape="1">
          <a:blip r:embed="rId2"/>
          <a:srcRect b="2502"/>
          <a:stretch/>
        </p:blipFill>
        <p:spPr bwMode="auto">
          <a:xfrm>
            <a:off x="926448" y="1340217"/>
            <a:ext cx="4279498" cy="4552879"/>
          </a:xfrm>
          <a:prstGeom prst="rect">
            <a:avLst/>
          </a:prstGeom>
          <a:ln>
            <a:noFill/>
          </a:ln>
          <a:extLst>
            <a:ext uri="{53640926-AAD7-44D8-BBD7-CCE9431645EC}">
              <a14:shadowObscured xmlns:a14="http://schemas.microsoft.com/office/drawing/2010/main"/>
            </a:ext>
          </a:extLst>
        </p:spPr>
      </p:pic>
      <p:sp>
        <p:nvSpPr>
          <p:cNvPr id="11" name="Rectangle 10"/>
          <p:cNvSpPr/>
          <p:nvPr/>
        </p:nvSpPr>
        <p:spPr>
          <a:xfrm>
            <a:off x="1246496" y="699114"/>
            <a:ext cx="3830472" cy="507831"/>
          </a:xfrm>
          <a:prstGeom prst="rect">
            <a:avLst/>
          </a:prstGeom>
        </p:spPr>
        <p:txBody>
          <a:bodyPr wrap="square">
            <a:spAutoFit/>
          </a:bodyPr>
          <a:lstStyle/>
          <a:p>
            <a:pPr>
              <a:lnSpc>
                <a:spcPct val="150000"/>
              </a:lnSpc>
              <a:spcAft>
                <a:spcPts val="1000"/>
              </a:spcAft>
            </a:pPr>
            <a:r>
              <a:rPr lang="es-EC" dirty="0">
                <a:latin typeface="Arial" charset="0"/>
                <a:ea typeface="Gulim" charset="-127"/>
                <a:cs typeface="Times New Roman" charset="0"/>
              </a:rPr>
              <a:t>Se ingresan los factores </a:t>
            </a:r>
            <a:r>
              <a:rPr lang="es-EC" dirty="0" smtClean="0">
                <a:latin typeface="Arial" charset="0"/>
                <a:ea typeface="Gulim" charset="-127"/>
                <a:cs typeface="Times New Roman" charset="0"/>
              </a:rPr>
              <a:t>de sitio.</a:t>
            </a:r>
            <a:endParaRPr lang="en-US" dirty="0">
              <a:effectLst/>
              <a:latin typeface="Arial" charset="0"/>
              <a:ea typeface="Gulim" charset="-127"/>
              <a:cs typeface="Times New Roman" charset="0"/>
            </a:endParaRPr>
          </a:p>
        </p:txBody>
      </p:sp>
      <p:pic>
        <p:nvPicPr>
          <p:cNvPr id="12" name="Imagen 471"/>
          <p:cNvPicPr/>
          <p:nvPr/>
        </p:nvPicPr>
        <p:blipFill rotWithShape="1">
          <a:blip r:embed="rId3"/>
          <a:srcRect b="13112"/>
          <a:stretch/>
        </p:blipFill>
        <p:spPr bwMode="auto">
          <a:xfrm>
            <a:off x="5900382" y="2047163"/>
            <a:ext cx="5659272" cy="2613545"/>
          </a:xfrm>
          <a:prstGeom prst="rect">
            <a:avLst/>
          </a:prstGeom>
          <a:ln>
            <a:noFill/>
          </a:ln>
          <a:extLst>
            <a:ext uri="{53640926-AAD7-44D8-BBD7-CCE9431645EC}">
              <a14:shadowObscured xmlns:a14="http://schemas.microsoft.com/office/drawing/2010/main"/>
            </a:ext>
          </a:extLst>
        </p:spPr>
      </p:pic>
      <p:sp>
        <p:nvSpPr>
          <p:cNvPr id="13" name="Rectangle 12"/>
          <p:cNvSpPr/>
          <p:nvPr/>
        </p:nvSpPr>
        <p:spPr>
          <a:xfrm>
            <a:off x="5900382" y="697575"/>
            <a:ext cx="5659272" cy="923330"/>
          </a:xfrm>
          <a:prstGeom prst="rect">
            <a:avLst/>
          </a:prstGeom>
        </p:spPr>
        <p:txBody>
          <a:bodyPr wrap="square">
            <a:spAutoFit/>
          </a:bodyPr>
          <a:lstStyle/>
          <a:p>
            <a:pPr>
              <a:lnSpc>
                <a:spcPct val="150000"/>
              </a:lnSpc>
              <a:spcAft>
                <a:spcPts val="1000"/>
              </a:spcAft>
            </a:pPr>
            <a:r>
              <a:rPr lang="es-EC">
                <a:latin typeface="Arial" charset="0"/>
                <a:ea typeface="Gulim" charset="-127"/>
                <a:cs typeface="Times New Roman" charset="0"/>
              </a:rPr>
              <a:t>Para continuar con el análisis dinámico, se crea la función con la que se corre el espectro.</a:t>
            </a:r>
            <a:endParaRPr lang="en-US" dirty="0">
              <a:effectLst/>
              <a:latin typeface="Arial" charset="0"/>
              <a:ea typeface="Gulim" charset="-127"/>
              <a:cs typeface="Times New Roman" charset="0"/>
            </a:endParaRPr>
          </a:p>
        </p:txBody>
      </p:sp>
      <p:sp>
        <p:nvSpPr>
          <p:cNvPr id="14" name="3 Flecha a la derecha con muesca"/>
          <p:cNvSpPr/>
          <p:nvPr/>
        </p:nvSpPr>
        <p:spPr>
          <a:xfrm>
            <a:off x="8397252" y="6192343"/>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5" name="3 Flecha a la derecha con muesca"/>
          <p:cNvSpPr/>
          <p:nvPr/>
        </p:nvSpPr>
        <p:spPr>
          <a:xfrm>
            <a:off x="7071525" y="6204259"/>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6" name="3 Flecha a la derecha con muesca"/>
          <p:cNvSpPr/>
          <p:nvPr/>
        </p:nvSpPr>
        <p:spPr>
          <a:xfrm>
            <a:off x="5473955" y="6151747"/>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7" name="3 Flecha a la derecha con muesca"/>
          <p:cNvSpPr/>
          <p:nvPr/>
        </p:nvSpPr>
        <p:spPr>
          <a:xfrm>
            <a:off x="4124249" y="6206749"/>
            <a:ext cx="159757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8" name="3 Flecha a la derecha con muesca"/>
          <p:cNvSpPr/>
          <p:nvPr/>
        </p:nvSpPr>
        <p:spPr>
          <a:xfrm>
            <a:off x="2659663" y="6206749"/>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9" name="3 Flecha a la derecha con muesca"/>
          <p:cNvSpPr/>
          <p:nvPr/>
        </p:nvSpPr>
        <p:spPr>
          <a:xfrm>
            <a:off x="1296623" y="6179849"/>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20" name="3 Flecha a la derecha con muesca"/>
          <p:cNvSpPr/>
          <p:nvPr/>
        </p:nvSpPr>
        <p:spPr>
          <a:xfrm>
            <a:off x="1" y="6259359"/>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21"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70</a:t>
            </a:r>
            <a:endParaRPr lang="es-ES" sz="2400" dirty="0">
              <a:ln>
                <a:solidFill>
                  <a:schemeClr val="tx1"/>
                </a:solidFill>
              </a:ln>
            </a:endParaRPr>
          </a:p>
        </p:txBody>
      </p:sp>
    </p:spTree>
    <p:extLst>
      <p:ext uri="{BB962C8B-B14F-4D97-AF65-F5344CB8AC3E}">
        <p14:creationId xmlns:p14="http://schemas.microsoft.com/office/powerpoint/2010/main" val="9930413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1549473" y="1787857"/>
            <a:ext cx="3159005" cy="1454197"/>
          </a:xfrm>
        </p:spPr>
        <p:style>
          <a:lnRef idx="2">
            <a:schemeClr val="accent6"/>
          </a:lnRef>
          <a:fillRef idx="1">
            <a:schemeClr val="lt1"/>
          </a:fillRef>
          <a:effectRef idx="0">
            <a:schemeClr val="accent6"/>
          </a:effectRef>
          <a:fontRef idx="minor">
            <a:schemeClr val="dk1"/>
          </a:fontRef>
        </p:style>
        <p:txBody>
          <a:bodyPr>
            <a:noAutofit/>
          </a:bodyPr>
          <a:lstStyle/>
          <a:p>
            <a:pPr algn="just"/>
            <a:r>
              <a:rPr lang="es-EC" b="0" dirty="0"/>
              <a:t>Se coloca el espectro en los dos primeros modos de vibrar, en los dos sentidos.</a:t>
            </a:r>
            <a:endParaRPr lang="en-US" b="0" dirty="0"/>
          </a:p>
        </p:txBody>
      </p:sp>
      <p:pic>
        <p:nvPicPr>
          <p:cNvPr id="10" name="Imagen 472"/>
          <p:cNvPicPr>
            <a:picLocks noGrp="1"/>
          </p:cNvPicPr>
          <p:nvPr>
            <p:ph sz="half" idx="2"/>
          </p:nvPr>
        </p:nvPicPr>
        <p:blipFill rotWithShape="1">
          <a:blip r:embed="rId2"/>
          <a:srcRect b="4266"/>
          <a:stretch/>
        </p:blipFill>
        <p:spPr bwMode="auto">
          <a:xfrm>
            <a:off x="5568286" y="894639"/>
            <a:ext cx="5390866" cy="5096727"/>
          </a:xfrm>
          <a:prstGeom prst="rect">
            <a:avLst/>
          </a:prstGeom>
          <a:ln>
            <a:noFill/>
          </a:ln>
          <a:extLst>
            <a:ext uri="{53640926-AAD7-44D8-BBD7-CCE9431645EC}">
              <a14:shadowObscured xmlns:a14="http://schemas.microsoft.com/office/drawing/2010/main"/>
            </a:ext>
          </a:extLst>
        </p:spPr>
      </p:pic>
      <p:sp>
        <p:nvSpPr>
          <p:cNvPr id="11" name="Rectangle 10"/>
          <p:cNvSpPr/>
          <p:nvPr/>
        </p:nvSpPr>
        <p:spPr>
          <a:xfrm>
            <a:off x="6792803" y="525307"/>
            <a:ext cx="2941831" cy="369332"/>
          </a:xfrm>
          <a:prstGeom prst="rect">
            <a:avLst/>
          </a:prstGeom>
        </p:spPr>
        <p:txBody>
          <a:bodyPr wrap="none">
            <a:spAutoFit/>
          </a:bodyPr>
          <a:lstStyle/>
          <a:p>
            <a:pPr algn="ctr">
              <a:spcAft>
                <a:spcPts val="1000"/>
              </a:spcAft>
            </a:pPr>
            <a:r>
              <a:rPr lang="es-EC" b="1" i="1" dirty="0">
                <a:latin typeface="Arial" charset="0"/>
                <a:ea typeface="Gulim" charset="-127"/>
                <a:cs typeface="Times New Roman" charset="0"/>
              </a:rPr>
              <a:t>Ingreso de aceleraciones</a:t>
            </a:r>
            <a:endParaRPr lang="en-US" sz="1100" i="1" dirty="0">
              <a:effectLst/>
              <a:latin typeface="Arial" charset="0"/>
              <a:ea typeface="Gulim" charset="-127"/>
              <a:cs typeface="Times New Roman" charset="0"/>
            </a:endParaRPr>
          </a:p>
        </p:txBody>
      </p:sp>
      <p:sp>
        <p:nvSpPr>
          <p:cNvPr id="12"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3"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5" name="3 Flecha a la derecha con muesca"/>
          <p:cNvSpPr/>
          <p:nvPr/>
        </p:nvSpPr>
        <p:spPr>
          <a:xfrm>
            <a:off x="4124249" y="6193101"/>
            <a:ext cx="159757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6"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7"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8"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9"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71</a:t>
            </a:r>
            <a:endParaRPr lang="es-ES" sz="2400" dirty="0">
              <a:ln>
                <a:solidFill>
                  <a:schemeClr val="tx1"/>
                </a:solidFill>
              </a:ln>
            </a:endParaRPr>
          </a:p>
        </p:txBody>
      </p:sp>
    </p:spTree>
    <p:extLst>
      <p:ext uri="{BB962C8B-B14F-4D97-AF65-F5344CB8AC3E}">
        <p14:creationId xmlns:p14="http://schemas.microsoft.com/office/powerpoint/2010/main" val="50226285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1260074" y="395784"/>
            <a:ext cx="5157787" cy="477672"/>
          </a:xfrm>
        </p:spPr>
        <p:txBody>
          <a:bodyPr anchor="ctr">
            <a:normAutofit fontScale="92500" lnSpcReduction="10000"/>
          </a:bodyPr>
          <a:lstStyle/>
          <a:p>
            <a:pPr lvl="2"/>
            <a:r>
              <a:rPr lang="es-EC" sz="3200" dirty="0"/>
              <a:t>Efecto </a:t>
            </a:r>
            <a:r>
              <a:rPr lang="es-EC" sz="3200" dirty="0" smtClean="0"/>
              <a:t>P-Delta</a:t>
            </a:r>
          </a:p>
          <a:p>
            <a:pPr lvl="2"/>
            <a:endParaRPr lang="en-US" sz="3200" dirty="0"/>
          </a:p>
        </p:txBody>
      </p:sp>
      <p:pic>
        <p:nvPicPr>
          <p:cNvPr id="15" name="Imagen 473"/>
          <p:cNvPicPr>
            <a:picLocks noGrp="1"/>
          </p:cNvPicPr>
          <p:nvPr>
            <p:ph sz="half" idx="2"/>
          </p:nvPr>
        </p:nvPicPr>
        <p:blipFill rotWithShape="1">
          <a:blip r:embed="rId2"/>
          <a:srcRect b="7355"/>
          <a:stretch/>
        </p:blipFill>
        <p:spPr bwMode="auto">
          <a:xfrm>
            <a:off x="1260074" y="1992573"/>
            <a:ext cx="4320546" cy="4197090"/>
          </a:xfrm>
          <a:prstGeom prst="rect">
            <a:avLst/>
          </a:prstGeom>
          <a:ln>
            <a:noFill/>
          </a:ln>
          <a:extLst>
            <a:ext uri="{53640926-AAD7-44D8-BBD7-CCE9431645EC}">
              <a14:shadowObscured xmlns:a14="http://schemas.microsoft.com/office/drawing/2010/main"/>
            </a:ext>
          </a:extLst>
        </p:spPr>
      </p:pic>
      <p:sp>
        <p:nvSpPr>
          <p:cNvPr id="17" name="Rectangle 16"/>
          <p:cNvSpPr/>
          <p:nvPr/>
        </p:nvSpPr>
        <p:spPr>
          <a:xfrm>
            <a:off x="1008247" y="737101"/>
            <a:ext cx="4676701" cy="1154675"/>
          </a:xfrm>
          <a:prstGeom prst="rect">
            <a:avLst/>
          </a:prstGeom>
        </p:spPr>
        <p:txBody>
          <a:bodyPr wrap="square">
            <a:spAutoFit/>
          </a:bodyPr>
          <a:lstStyle/>
          <a:p>
            <a:pPr algn="just">
              <a:lnSpc>
                <a:spcPct val="150000"/>
              </a:lnSpc>
              <a:spcAft>
                <a:spcPts val="1000"/>
              </a:spcAft>
            </a:pPr>
            <a:r>
              <a:rPr lang="es-EC" sz="1600" dirty="0">
                <a:latin typeface="Arial" charset="0"/>
                <a:ea typeface="Gulim" charset="-127"/>
                <a:cs typeface="Times New Roman" charset="0"/>
              </a:rPr>
              <a:t>Se ingresa el efecto P-Delta el cual consiste en aplicar cargas y obtener desplazamientos, con la combinación de carga ultima.</a:t>
            </a:r>
            <a:endParaRPr lang="en-US" sz="1600" dirty="0">
              <a:effectLst/>
              <a:latin typeface="Arial" charset="0"/>
              <a:ea typeface="Gulim" charset="-127"/>
              <a:cs typeface="Times New Roman" charset="0"/>
            </a:endParaRPr>
          </a:p>
        </p:txBody>
      </p:sp>
      <p:sp>
        <p:nvSpPr>
          <p:cNvPr id="18" name="Rectangle 17"/>
          <p:cNvSpPr/>
          <p:nvPr/>
        </p:nvSpPr>
        <p:spPr>
          <a:xfrm>
            <a:off x="7401948" y="211118"/>
            <a:ext cx="2295244" cy="470898"/>
          </a:xfrm>
          <a:prstGeom prst="rect">
            <a:avLst/>
          </a:prstGeom>
        </p:spPr>
        <p:txBody>
          <a:bodyPr wrap="none">
            <a:spAutoFit/>
          </a:bodyPr>
          <a:lstStyle/>
          <a:p>
            <a:pPr lvl="2">
              <a:lnSpc>
                <a:spcPct val="80000"/>
              </a:lnSpc>
              <a:spcBef>
                <a:spcPts val="500"/>
              </a:spcBef>
              <a:spcAft>
                <a:spcPts val="1000"/>
              </a:spcAft>
            </a:pPr>
            <a:r>
              <a:rPr lang="es-EC" sz="3000" b="1" dirty="0"/>
              <a:t>Derivas</a:t>
            </a:r>
            <a:endParaRPr lang="en-US" sz="3000" b="1" dirty="0"/>
          </a:p>
        </p:txBody>
      </p:sp>
      <p:sp>
        <p:nvSpPr>
          <p:cNvPr id="19" name="Rectangle 18"/>
          <p:cNvSpPr/>
          <p:nvPr/>
        </p:nvSpPr>
        <p:spPr>
          <a:xfrm>
            <a:off x="6185591" y="679237"/>
            <a:ext cx="5259390" cy="1154675"/>
          </a:xfrm>
          <a:prstGeom prst="rect">
            <a:avLst/>
          </a:prstGeom>
        </p:spPr>
        <p:txBody>
          <a:bodyPr wrap="square">
            <a:spAutoFit/>
          </a:bodyPr>
          <a:lstStyle/>
          <a:p>
            <a:pPr algn="just">
              <a:lnSpc>
                <a:spcPct val="150000"/>
              </a:lnSpc>
              <a:spcAft>
                <a:spcPts val="1000"/>
              </a:spcAft>
            </a:pPr>
            <a:r>
              <a:rPr lang="es-EC" sz="1600" dirty="0">
                <a:latin typeface="Arial" charset="0"/>
                <a:ea typeface="Gulim" charset="-127"/>
                <a:cs typeface="Times New Roman" charset="0"/>
              </a:rPr>
              <a:t>Se muestra la deriva máxima obtenida del análisis sísmico en los dos sentidos para calcular cual es la deriva máxima.</a:t>
            </a:r>
            <a:endParaRPr lang="en-US" sz="1600" dirty="0">
              <a:effectLst/>
              <a:latin typeface="Arial" charset="0"/>
              <a:ea typeface="Gulim" charset="-127"/>
              <a:cs typeface="Times New Roman" charset="0"/>
            </a:endParaRPr>
          </a:p>
        </p:txBody>
      </p:sp>
      <p:pic>
        <p:nvPicPr>
          <p:cNvPr id="20" name="Imagen 475"/>
          <p:cNvPicPr/>
          <p:nvPr/>
        </p:nvPicPr>
        <p:blipFill>
          <a:blip r:embed="rId3"/>
          <a:stretch>
            <a:fillRect/>
          </a:stretch>
        </p:blipFill>
        <p:spPr>
          <a:xfrm>
            <a:off x="6096000" y="2233093"/>
            <a:ext cx="2719286" cy="3956570"/>
          </a:xfrm>
          <a:prstGeom prst="rect">
            <a:avLst/>
          </a:prstGeom>
        </p:spPr>
      </p:pic>
      <p:pic>
        <p:nvPicPr>
          <p:cNvPr id="21" name="Imagen 476"/>
          <p:cNvPicPr>
            <a:picLocks noGrp="1"/>
          </p:cNvPicPr>
          <p:nvPr>
            <p:ph sz="quarter" idx="4"/>
          </p:nvPr>
        </p:nvPicPr>
        <p:blipFill>
          <a:blip r:embed="rId4"/>
          <a:stretch>
            <a:fillRect/>
          </a:stretch>
        </p:blipFill>
        <p:spPr>
          <a:xfrm>
            <a:off x="8993874" y="2233093"/>
            <a:ext cx="2893325" cy="3956570"/>
          </a:xfrm>
          <a:prstGeom prst="rect">
            <a:avLst/>
          </a:prstGeom>
        </p:spPr>
      </p:pic>
      <p:sp>
        <p:nvSpPr>
          <p:cNvPr id="24" name="Rectangle 23"/>
          <p:cNvSpPr/>
          <p:nvPr/>
        </p:nvSpPr>
        <p:spPr>
          <a:xfrm>
            <a:off x="7354603" y="1871379"/>
            <a:ext cx="3569695" cy="338554"/>
          </a:xfrm>
          <a:prstGeom prst="rect">
            <a:avLst/>
          </a:prstGeom>
        </p:spPr>
        <p:txBody>
          <a:bodyPr wrap="none">
            <a:spAutoFit/>
          </a:bodyPr>
          <a:lstStyle/>
          <a:p>
            <a:pPr algn="ctr">
              <a:spcAft>
                <a:spcPts val="1000"/>
              </a:spcAft>
            </a:pPr>
            <a:r>
              <a:rPr lang="es-EC" sz="1600" b="1" i="1" dirty="0">
                <a:latin typeface="Arial" charset="0"/>
                <a:ea typeface="Gulim" charset="-127"/>
                <a:cs typeface="Times New Roman" charset="0"/>
              </a:rPr>
              <a:t>Derivas de piso en el sentido X e Y</a:t>
            </a:r>
            <a:endParaRPr lang="en-US" sz="1050" i="1" dirty="0">
              <a:effectLst/>
              <a:latin typeface="Arial" charset="0"/>
              <a:ea typeface="Gulim" charset="-127"/>
              <a:cs typeface="Times New Roman" charset="0"/>
            </a:endParaRPr>
          </a:p>
        </p:txBody>
      </p:sp>
      <p:sp>
        <p:nvSpPr>
          <p:cNvPr id="25"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26"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27"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28" name="3 Flecha a la derecha con muesca"/>
          <p:cNvSpPr/>
          <p:nvPr/>
        </p:nvSpPr>
        <p:spPr>
          <a:xfrm>
            <a:off x="4124249" y="6193101"/>
            <a:ext cx="159757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29"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30"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31"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2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a:ln>
                  <a:solidFill>
                    <a:schemeClr val="tx1"/>
                  </a:solidFill>
                </a:ln>
              </a:rPr>
              <a:t>7</a:t>
            </a:r>
            <a:r>
              <a:rPr lang="es-ES" sz="2400" dirty="0" smtClean="0">
                <a:ln>
                  <a:solidFill>
                    <a:schemeClr val="tx1"/>
                  </a:solidFill>
                </a:ln>
              </a:rPr>
              <a:t>2</a:t>
            </a:r>
            <a:endParaRPr lang="es-ES" sz="2400" dirty="0">
              <a:ln>
                <a:solidFill>
                  <a:schemeClr val="tx1"/>
                </a:solidFill>
              </a:ln>
            </a:endParaRPr>
          </a:p>
        </p:txBody>
      </p:sp>
    </p:spTree>
    <p:extLst>
      <p:ext uri="{BB962C8B-B14F-4D97-AF65-F5344CB8AC3E}">
        <p14:creationId xmlns:p14="http://schemas.microsoft.com/office/powerpoint/2010/main" val="139616015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242" y="334706"/>
            <a:ext cx="7048618" cy="1325563"/>
          </a:xfrm>
        </p:spPr>
        <p:txBody>
          <a:bodyPr/>
          <a:lstStyle/>
          <a:p>
            <a:r>
              <a:rPr lang="es-ES_tradnl" b="1" dirty="0" smtClean="0">
                <a:latin typeface="Arial" charset="0"/>
                <a:ea typeface="Arial" charset="0"/>
                <a:cs typeface="Arial" charset="0"/>
              </a:rPr>
              <a:t>Ejecución del modelo</a:t>
            </a:r>
            <a:endParaRPr lang="es-ES_tradnl" b="1" dirty="0">
              <a:latin typeface="Arial" charset="0"/>
              <a:ea typeface="Arial" charset="0"/>
              <a:cs typeface="Arial" charset="0"/>
            </a:endParaRPr>
          </a:p>
        </p:txBody>
      </p:sp>
      <p:sp>
        <p:nvSpPr>
          <p:cNvPr id="5" name="Text Placeholder 4"/>
          <p:cNvSpPr>
            <a:spLocks noGrp="1"/>
          </p:cNvSpPr>
          <p:nvPr>
            <p:ph type="body" sz="quarter" idx="3"/>
          </p:nvPr>
        </p:nvSpPr>
        <p:spPr>
          <a:xfrm>
            <a:off x="914400" y="1844935"/>
            <a:ext cx="5183188" cy="3477691"/>
          </a:xfrm>
        </p:spPr>
        <p:txBody>
          <a:bodyPr>
            <a:normAutofit fontScale="92500" lnSpcReduction="10000"/>
          </a:bodyPr>
          <a:lstStyle/>
          <a:p>
            <a:pPr algn="just"/>
            <a:r>
              <a:rPr lang="es-EC" b="0" dirty="0">
                <a:latin typeface="Arial" charset="0"/>
                <a:ea typeface="Arial" charset="0"/>
                <a:cs typeface="Arial" charset="0"/>
              </a:rPr>
              <a:t>Ingresada toda la información necesaria, se hace una ejecución rápida del modelo, para chequear inicialmente sus modos de vibrar y observar cómo se está comportando la estructura visualmente, determinando que está actuando correctamente, después de eso se realiza un análisis mandando a diseñar el concreto, chequeando los resultados de las cuantías, observando que en vigas han superado sus límites.</a:t>
            </a:r>
            <a:endParaRPr lang="en-US" b="0" dirty="0">
              <a:latin typeface="Arial" charset="0"/>
              <a:ea typeface="Arial" charset="0"/>
              <a:cs typeface="Arial" charset="0"/>
            </a:endParaRPr>
          </a:p>
          <a:p>
            <a:pPr algn="just"/>
            <a:endParaRPr lang="en-US" b="0" dirty="0">
              <a:latin typeface="Arial" charset="0"/>
              <a:ea typeface="Arial" charset="0"/>
              <a:cs typeface="Arial" charset="0"/>
            </a:endParaRPr>
          </a:p>
        </p:txBody>
      </p:sp>
      <p:pic>
        <p:nvPicPr>
          <p:cNvPr id="7" name="Imagen 477"/>
          <p:cNvPicPr>
            <a:picLocks noGrp="1"/>
          </p:cNvPicPr>
          <p:nvPr>
            <p:ph sz="quarter" idx="4"/>
          </p:nvPr>
        </p:nvPicPr>
        <p:blipFill rotWithShape="1">
          <a:blip r:embed="rId2"/>
          <a:srcRect b="329"/>
          <a:stretch/>
        </p:blipFill>
        <p:spPr bwMode="auto">
          <a:xfrm>
            <a:off x="6892120" y="1844935"/>
            <a:ext cx="4408226" cy="4344728"/>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6273392" y="1383270"/>
            <a:ext cx="5918608" cy="369332"/>
          </a:xfrm>
          <a:prstGeom prst="rect">
            <a:avLst/>
          </a:prstGeom>
        </p:spPr>
        <p:txBody>
          <a:bodyPr wrap="none">
            <a:spAutoFit/>
          </a:bodyPr>
          <a:lstStyle/>
          <a:p>
            <a:r>
              <a:rPr lang="es-EC" b="1" i="1" dirty="0">
                <a:latin typeface="Arial" charset="0"/>
                <a:ea typeface="Gulim" charset="-127"/>
                <a:cs typeface="Times New Roman" charset="0"/>
              </a:rPr>
              <a:t>Cuantías de acero longitudinal en vigas y columnas</a:t>
            </a:r>
            <a:r>
              <a:rPr lang="en-US" dirty="0"/>
              <a:t> </a:t>
            </a:r>
          </a:p>
        </p:txBody>
      </p:sp>
      <p:sp>
        <p:nvSpPr>
          <p:cNvPr id="15"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6"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7"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8" name="3 Flecha a la derecha con muesca"/>
          <p:cNvSpPr/>
          <p:nvPr/>
        </p:nvSpPr>
        <p:spPr>
          <a:xfrm>
            <a:off x="4124249" y="6193101"/>
            <a:ext cx="159757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9"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20"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21"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3"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73</a:t>
            </a:r>
            <a:endParaRPr lang="es-ES" sz="2400" dirty="0">
              <a:ln>
                <a:solidFill>
                  <a:schemeClr val="tx1"/>
                </a:solidFill>
              </a:ln>
            </a:endParaRPr>
          </a:p>
        </p:txBody>
      </p:sp>
    </p:spTree>
    <p:extLst>
      <p:ext uri="{BB962C8B-B14F-4D97-AF65-F5344CB8AC3E}">
        <p14:creationId xmlns:p14="http://schemas.microsoft.com/office/powerpoint/2010/main" val="1306154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2912" y="74039"/>
            <a:ext cx="9581179" cy="869446"/>
          </a:xfrm>
        </p:spPr>
        <p:txBody>
          <a:bodyPr>
            <a:normAutofit/>
          </a:bodyPr>
          <a:lstStyle/>
          <a:p>
            <a:pPr lvl="2" algn="ctr" rtl="0">
              <a:lnSpc>
                <a:spcPct val="90000"/>
              </a:lnSpc>
              <a:spcBef>
                <a:spcPct val="0"/>
              </a:spcBef>
            </a:pPr>
            <a:r>
              <a:rPr lang="es-EC" sz="3200" b="1" dirty="0"/>
              <a:t>Derivas de </a:t>
            </a:r>
            <a:r>
              <a:rPr lang="es-EC" sz="3200" b="1" dirty="0" smtClean="0"/>
              <a:t>piso</a:t>
            </a:r>
            <a:endParaRPr lang="en-US" sz="3200" dirty="0"/>
          </a:p>
        </p:txBody>
      </p:sp>
      <p:graphicFrame>
        <p:nvGraphicFramePr>
          <p:cNvPr id="12" name="Content Placeholder 11"/>
          <p:cNvGraphicFramePr>
            <a:graphicFrameLocks noGrp="1"/>
          </p:cNvGraphicFramePr>
          <p:nvPr>
            <p:ph sz="quarter" idx="4"/>
            <p:extLst>
              <p:ext uri="{D42A27DB-BD31-4B8C-83A1-F6EECF244321}">
                <p14:modId xmlns:p14="http://schemas.microsoft.com/office/powerpoint/2010/main" val="525527680"/>
              </p:ext>
            </p:extLst>
          </p:nvPr>
        </p:nvGraphicFramePr>
        <p:xfrm>
          <a:off x="6538118" y="1027390"/>
          <a:ext cx="5404514" cy="4937760"/>
        </p:xfrm>
        <a:graphic>
          <a:graphicData uri="http://schemas.openxmlformats.org/drawingml/2006/table">
            <a:tbl>
              <a:tblPr firstRow="1" firstCol="1" bandRow="1"/>
              <a:tblGrid>
                <a:gridCol w="544288"/>
                <a:gridCol w="615773"/>
                <a:gridCol w="472803"/>
                <a:gridCol w="544288"/>
                <a:gridCol w="505922"/>
                <a:gridCol w="544288"/>
                <a:gridCol w="544288"/>
                <a:gridCol w="544288"/>
                <a:gridCol w="544288"/>
                <a:gridCol w="544288"/>
              </a:tblGrid>
              <a:tr h="189452">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X 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X</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0.008533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117</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23.7</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20.8</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6.01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3.20%</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FF0000"/>
                          </a:solidFill>
                          <a:effectLst/>
                          <a:latin typeface="Arial" charset="0"/>
                          <a:ea typeface="Gulim" charset="-127"/>
                          <a:cs typeface="Arial" charset="0"/>
                        </a:rPr>
                        <a:t>No pasa</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r>
              <a:tr h="189452">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X 2</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solidFill>
                            <a:srgbClr val="000000"/>
                          </a:solidFill>
                          <a:effectLst/>
                          <a:latin typeface="Arial" charset="0"/>
                          <a:ea typeface="Gulim" charset="-127"/>
                          <a:cs typeface="Arial" charset="0"/>
                        </a:rPr>
                        <a:t>X</a:t>
                      </a:r>
                      <a:endParaRPr lang="en-US" sz="1000" dirty="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0.008533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117</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23.7</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20.8</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6.01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3.20%</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FF0000"/>
                          </a:solidFill>
                          <a:effectLst/>
                          <a:latin typeface="Arial" charset="0"/>
                          <a:ea typeface="Gulim" charset="-127"/>
                          <a:cs typeface="Arial" charset="0"/>
                        </a:rPr>
                        <a:t>No pasa</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452">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X 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X</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0.008533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117</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23.7</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20.8</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6.01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3.20%</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FF0000"/>
                          </a:solidFill>
                          <a:effectLst/>
                          <a:latin typeface="Arial" charset="0"/>
                          <a:ea typeface="Gulim" charset="-127"/>
                          <a:cs typeface="Arial" charset="0"/>
                        </a:rPr>
                        <a:t>No pasa</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452">
                <a:tc>
                  <a:txBody>
                    <a:bodyPr/>
                    <a:lstStyle/>
                    <a:p>
                      <a:pPr algn="ctr">
                        <a:lnSpc>
                          <a:spcPct val="150000"/>
                        </a:lnSpc>
                        <a:spcAft>
                          <a:spcPts val="0"/>
                        </a:spcAft>
                      </a:pPr>
                      <a:r>
                        <a:rPr lang="es-EC" sz="900" dirty="0">
                          <a:solidFill>
                            <a:srgbClr val="000000"/>
                          </a:solidFill>
                          <a:effectLst/>
                          <a:latin typeface="Arial" charset="0"/>
                          <a:ea typeface="Gulim" charset="-127"/>
                          <a:cs typeface="Arial" charset="0"/>
                        </a:rPr>
                        <a:t>Story3</a:t>
                      </a:r>
                      <a:endParaRPr lang="en-US" sz="1000" dirty="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Y 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Y</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0.010631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28</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6.5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6.01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3.99%</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FF0000"/>
                          </a:solidFill>
                          <a:effectLst/>
                          <a:latin typeface="Arial" charset="0"/>
                          <a:ea typeface="Gulim" charset="-127"/>
                          <a:cs typeface="Arial" charset="0"/>
                        </a:rPr>
                        <a:t>No pasa</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452">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Y 2</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Y</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0.010631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28</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6.5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6.01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3.99%</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FF0000"/>
                          </a:solidFill>
                          <a:effectLst/>
                          <a:latin typeface="Arial" charset="0"/>
                          <a:ea typeface="Gulim" charset="-127"/>
                          <a:cs typeface="Arial" charset="0"/>
                        </a:rPr>
                        <a:t>No pasa</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452">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Y 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Y</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0.010631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28</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6.5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6.01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3.99%</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FF0000"/>
                          </a:solidFill>
                          <a:effectLst/>
                          <a:latin typeface="Arial" charset="0"/>
                          <a:ea typeface="Gulim" charset="-127"/>
                          <a:cs typeface="Arial" charset="0"/>
                        </a:rPr>
                        <a:t>No pasa</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452">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Story2</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X 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X</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0.006983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107</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20.8</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3.33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2.62%</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solidFill>
                            <a:srgbClr val="FF0000"/>
                          </a:solidFill>
                          <a:effectLst/>
                          <a:latin typeface="Arial" charset="0"/>
                          <a:ea typeface="Gulim" charset="-127"/>
                          <a:cs typeface="Arial" charset="0"/>
                        </a:rPr>
                        <a:t>No pasa</a:t>
                      </a:r>
                      <a:endParaRPr lang="en-US" sz="1000" dirty="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452">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Story2</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X 2</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solidFill>
                            <a:srgbClr val="000000"/>
                          </a:solidFill>
                          <a:effectLst/>
                          <a:latin typeface="Arial" charset="0"/>
                          <a:ea typeface="Gulim" charset="-127"/>
                          <a:cs typeface="Arial" charset="0"/>
                        </a:rPr>
                        <a:t>X</a:t>
                      </a:r>
                      <a:endParaRPr lang="en-US" sz="1000" dirty="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0.006983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107</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20.8</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3.33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2.62%</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FF0000"/>
                          </a:solidFill>
                          <a:effectLst/>
                          <a:latin typeface="Arial" charset="0"/>
                          <a:ea typeface="Gulim" charset="-127"/>
                          <a:cs typeface="Arial" charset="0"/>
                        </a:rPr>
                        <a:t>No pasa</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452">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Story2</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X 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X</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0.006983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107</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20.8</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3.33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2.62%</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FF0000"/>
                          </a:solidFill>
                          <a:effectLst/>
                          <a:latin typeface="Arial" charset="0"/>
                          <a:ea typeface="Gulim" charset="-127"/>
                          <a:cs typeface="Arial" charset="0"/>
                        </a:rPr>
                        <a:t>No pasa</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452">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Story2</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Y 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Y</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0.009967</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27</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solidFill>
                            <a:srgbClr val="000000"/>
                          </a:solidFill>
                          <a:effectLst/>
                          <a:latin typeface="Arial" charset="0"/>
                          <a:ea typeface="Gulim" charset="-127"/>
                          <a:cs typeface="Arial" charset="0"/>
                        </a:rPr>
                        <a:t>3.1</a:t>
                      </a:r>
                      <a:endParaRPr lang="en-US" sz="1000" dirty="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solidFill>
                            <a:srgbClr val="000000"/>
                          </a:solidFill>
                          <a:effectLst/>
                          <a:latin typeface="Arial" charset="0"/>
                          <a:ea typeface="Gulim" charset="-127"/>
                          <a:cs typeface="Arial" charset="0"/>
                        </a:rPr>
                        <a:t>3.33</a:t>
                      </a:r>
                      <a:endParaRPr lang="en-US" sz="1000" dirty="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solidFill>
                            <a:srgbClr val="000000"/>
                          </a:solidFill>
                          <a:effectLst/>
                          <a:latin typeface="Arial" charset="0"/>
                          <a:ea typeface="Gulim" charset="-127"/>
                          <a:cs typeface="Arial" charset="0"/>
                        </a:rPr>
                        <a:t>3.74%</a:t>
                      </a:r>
                      <a:endParaRPr lang="en-US" sz="1000" dirty="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solidFill>
                            <a:srgbClr val="FF0000"/>
                          </a:solidFill>
                          <a:effectLst/>
                          <a:latin typeface="Arial" charset="0"/>
                          <a:ea typeface="Gulim" charset="-127"/>
                          <a:cs typeface="Arial" charset="0"/>
                        </a:rPr>
                        <a:t>No pasa</a:t>
                      </a:r>
                      <a:endParaRPr lang="en-US" sz="1000" dirty="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452">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Story2</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Y 2</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Y</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0.009967</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27</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3.1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3.33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3.74%</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FF0000"/>
                          </a:solidFill>
                          <a:effectLst/>
                          <a:latin typeface="Arial" charset="0"/>
                          <a:ea typeface="Gulim" charset="-127"/>
                          <a:cs typeface="Arial" charset="0"/>
                        </a:rPr>
                        <a:t>No pasa</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452">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Story2</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Y 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Y</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0.009967</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27</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3.1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3.33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3.74%</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FF0000"/>
                          </a:solidFill>
                          <a:effectLst/>
                          <a:latin typeface="Arial" charset="0"/>
                          <a:ea typeface="Gulim" charset="-127"/>
                          <a:cs typeface="Arial" charset="0"/>
                        </a:rPr>
                        <a:t>No pasa</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452">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X 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X</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0.002068</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24</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13.55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8.3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0.65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0.78%</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Pasa</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452">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X 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Y</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0.000536</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13.55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11.6</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0.65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0.20%</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Pasa</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452">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X 2</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X</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0.002068</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24</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13.55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8.3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0.65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0.78%</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Pasa</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452">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X 2</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Y</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0.000536</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solidFill>
                            <a:srgbClr val="000000"/>
                          </a:solidFill>
                          <a:effectLst/>
                          <a:latin typeface="Arial" charset="0"/>
                          <a:ea typeface="Gulim" charset="-127"/>
                          <a:cs typeface="Arial" charset="0"/>
                        </a:rPr>
                        <a:t>13.55</a:t>
                      </a:r>
                      <a:endParaRPr lang="en-US" sz="1000" dirty="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11.6</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0.65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0.20%</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Pasa</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452">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X 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X</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0.002068</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24</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13.55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8.3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0.65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0.78%</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Pasa</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452">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X 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Y</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0.000536</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13.55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11.6</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0.65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0.20%</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Pasa</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452">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Y 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X</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0.000753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22</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10.15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8.3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0.65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0.28%</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Pasa</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452">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Y 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Y</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0.002933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30</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4</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3.1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0.65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1.10%</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Pasa</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452">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Y 2</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X</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0.000753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22</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10.15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8.3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0.65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0.28%</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Pasa</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452">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Y 2</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Y</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0.002933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30</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4</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3.1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0.65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1.10%</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Pasa</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452">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Y 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X</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0.000753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22</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10.15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8.3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0.65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0.28%</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Pasa</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452">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Y 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Y</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0.002933</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30</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4</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3.1</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0.65</a:t>
                      </a:r>
                      <a:endParaRPr lang="en-US" sz="1000">
                        <a:effectLst/>
                        <a:latin typeface="Arial" charset="0"/>
                        <a:ea typeface="Gulim" charset="-127"/>
                        <a:cs typeface="Times New Roman" charset="0"/>
                      </a:endParaRPr>
                    </a:p>
                  </a:txBody>
                  <a:tcPr marL="23029" marR="23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1.10%</a:t>
                      </a:r>
                      <a:endParaRPr lang="en-US" sz="100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solidFill>
                            <a:srgbClr val="000000"/>
                          </a:solidFill>
                          <a:effectLst/>
                          <a:latin typeface="Arial" charset="0"/>
                          <a:ea typeface="Gulim" charset="-127"/>
                          <a:cs typeface="Arial" charset="0"/>
                        </a:rPr>
                        <a:t>Pasa</a:t>
                      </a:r>
                      <a:endParaRPr lang="en-US" sz="1000" dirty="0">
                        <a:effectLst/>
                        <a:latin typeface="Arial" charset="0"/>
                        <a:ea typeface="Gulim" charset="-127"/>
                        <a:cs typeface="Times New Roman" charset="0"/>
                      </a:endParaRPr>
                    </a:p>
                  </a:txBody>
                  <a:tcPr marL="23029" marR="2302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287164720"/>
              </p:ext>
            </p:extLst>
          </p:nvPr>
        </p:nvGraphicFramePr>
        <p:xfrm>
          <a:off x="336527" y="970385"/>
          <a:ext cx="5827142" cy="4652370"/>
        </p:xfrm>
        <a:graphic>
          <a:graphicData uri="http://schemas.openxmlformats.org/drawingml/2006/table">
            <a:tbl>
              <a:tblPr firstRow="1" firstCol="1" bandRow="1"/>
              <a:tblGrid>
                <a:gridCol w="586851"/>
                <a:gridCol w="586851"/>
                <a:gridCol w="586851"/>
                <a:gridCol w="586851"/>
                <a:gridCol w="545483"/>
                <a:gridCol w="586851"/>
                <a:gridCol w="586851"/>
                <a:gridCol w="586851"/>
                <a:gridCol w="586851"/>
                <a:gridCol w="586851"/>
              </a:tblGrid>
              <a:tr h="170569">
                <a:tc rowSpan="2">
                  <a:txBody>
                    <a:bodyPr/>
                    <a:lstStyle/>
                    <a:p>
                      <a:pPr algn="ctr">
                        <a:lnSpc>
                          <a:spcPct val="150000"/>
                        </a:lnSpc>
                        <a:spcAft>
                          <a:spcPts val="0"/>
                        </a:spcAft>
                      </a:pPr>
                      <a:r>
                        <a:rPr lang="es-EC" sz="900" b="1" dirty="0">
                          <a:solidFill>
                            <a:srgbClr val="000000"/>
                          </a:solidFill>
                          <a:effectLst/>
                          <a:latin typeface="Arial" charset="0"/>
                          <a:ea typeface="Gulim" charset="-127"/>
                          <a:cs typeface="Arial" charset="0"/>
                        </a:rPr>
                        <a:t>Story</a:t>
                      </a:r>
                      <a:endParaRPr lang="en-US" sz="1000" dirty="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rowSpan="2">
                  <a:txBody>
                    <a:bodyPr/>
                    <a:lstStyle/>
                    <a:p>
                      <a:pPr algn="ctr">
                        <a:lnSpc>
                          <a:spcPct val="150000"/>
                        </a:lnSpc>
                        <a:spcAft>
                          <a:spcPts val="0"/>
                        </a:spcAft>
                      </a:pPr>
                      <a:r>
                        <a:rPr lang="es-EC" sz="900" b="1" dirty="0">
                          <a:solidFill>
                            <a:srgbClr val="000000"/>
                          </a:solidFill>
                          <a:effectLst/>
                          <a:latin typeface="Arial" charset="0"/>
                          <a:ea typeface="Gulim" charset="-127"/>
                          <a:cs typeface="Arial" charset="0"/>
                        </a:rPr>
                        <a:t>Load Case/Combo</a:t>
                      </a:r>
                      <a:endParaRPr lang="en-US" sz="1000" dirty="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rowSpan="2">
                  <a:txBody>
                    <a:bodyPr/>
                    <a:lstStyle/>
                    <a:p>
                      <a:pPr algn="ctr">
                        <a:lnSpc>
                          <a:spcPct val="150000"/>
                        </a:lnSpc>
                        <a:spcAft>
                          <a:spcPts val="0"/>
                        </a:spcAft>
                      </a:pPr>
                      <a:r>
                        <a:rPr lang="es-EC" sz="900" b="1">
                          <a:solidFill>
                            <a:srgbClr val="000000"/>
                          </a:solidFill>
                          <a:effectLst/>
                          <a:latin typeface="Arial" charset="0"/>
                          <a:ea typeface="Gulim" charset="-127"/>
                          <a:cs typeface="Arial" charset="0"/>
                        </a:rPr>
                        <a:t>Direction</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rowSpan="2">
                  <a:txBody>
                    <a:bodyPr/>
                    <a:lstStyle/>
                    <a:p>
                      <a:pPr algn="ctr">
                        <a:lnSpc>
                          <a:spcPct val="150000"/>
                        </a:lnSpc>
                        <a:spcAft>
                          <a:spcPts val="0"/>
                        </a:spcAft>
                      </a:pPr>
                      <a:r>
                        <a:rPr lang="es-EC" sz="900" b="1" dirty="0">
                          <a:solidFill>
                            <a:srgbClr val="000000"/>
                          </a:solidFill>
                          <a:effectLst/>
                          <a:latin typeface="Arial" charset="0"/>
                          <a:ea typeface="Gulim" charset="-127"/>
                          <a:cs typeface="Arial" charset="0"/>
                        </a:rPr>
                        <a:t>Drift</a:t>
                      </a:r>
                      <a:endParaRPr lang="en-US" sz="1000" dirty="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rowSpan="2">
                  <a:txBody>
                    <a:bodyPr/>
                    <a:lstStyle/>
                    <a:p>
                      <a:pPr algn="ctr">
                        <a:lnSpc>
                          <a:spcPct val="150000"/>
                        </a:lnSpc>
                        <a:spcAft>
                          <a:spcPts val="0"/>
                        </a:spcAft>
                      </a:pPr>
                      <a:r>
                        <a:rPr lang="es-EC" sz="900" b="1">
                          <a:solidFill>
                            <a:srgbClr val="000000"/>
                          </a:solidFill>
                          <a:effectLst/>
                          <a:latin typeface="Arial" charset="0"/>
                          <a:ea typeface="Gulim" charset="-127"/>
                          <a:cs typeface="Arial" charset="0"/>
                        </a:rPr>
                        <a:t>Label</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900" b="1">
                          <a:solidFill>
                            <a:srgbClr val="000000"/>
                          </a:solidFill>
                          <a:effectLst/>
                          <a:latin typeface="Arial" charset="0"/>
                          <a:ea typeface="Gulim" charset="-127"/>
                          <a:cs typeface="Arial" charset="0"/>
                        </a:rPr>
                        <a:t>X</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900" b="1">
                          <a:solidFill>
                            <a:srgbClr val="000000"/>
                          </a:solidFill>
                          <a:effectLst/>
                          <a:latin typeface="Arial" charset="0"/>
                          <a:ea typeface="Gulim" charset="-127"/>
                          <a:cs typeface="Arial" charset="0"/>
                        </a:rPr>
                        <a:t>Y</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900" b="1">
                          <a:solidFill>
                            <a:srgbClr val="000000"/>
                          </a:solidFill>
                          <a:effectLst/>
                          <a:latin typeface="Arial" charset="0"/>
                          <a:ea typeface="Gulim" charset="-127"/>
                          <a:cs typeface="Arial" charset="0"/>
                        </a:rPr>
                        <a:t>Z</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rowSpan="2">
                  <a:txBody>
                    <a:bodyPr/>
                    <a:lstStyle/>
                    <a:p>
                      <a:pPr>
                        <a:lnSpc>
                          <a:spcPct val="107000"/>
                        </a:lnSpc>
                      </a:pPr>
                      <a:endParaRPr lang="en-US" sz="900">
                        <a:effectLst/>
                        <a:latin typeface="Calibri"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rowSpan="2">
                  <a:txBody>
                    <a:bodyPr/>
                    <a:lstStyle/>
                    <a:p>
                      <a:pPr algn="ctr">
                        <a:lnSpc>
                          <a:spcPct val="150000"/>
                        </a:lnSpc>
                        <a:spcAft>
                          <a:spcPts val="0"/>
                        </a:spcAft>
                      </a:pPr>
                      <a:r>
                        <a:rPr lang="es-EC" sz="900" b="1" dirty="0">
                          <a:solidFill>
                            <a:srgbClr val="000000"/>
                          </a:solidFill>
                          <a:effectLst/>
                          <a:latin typeface="Arial" charset="0"/>
                          <a:ea typeface="Gulim" charset="-127"/>
                          <a:cs typeface="Arial" charset="0"/>
                        </a:rPr>
                        <a:t>Control</a:t>
                      </a:r>
                      <a:endParaRPr lang="en-US" sz="1000" dirty="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r>
              <a:tr h="34113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es-EC" sz="900" b="1" dirty="0">
                          <a:solidFill>
                            <a:srgbClr val="000000"/>
                          </a:solidFill>
                          <a:effectLst/>
                          <a:latin typeface="Arial" charset="0"/>
                          <a:ea typeface="Gulim" charset="-127"/>
                          <a:cs typeface="Arial" charset="0"/>
                        </a:rPr>
                        <a:t>m</a:t>
                      </a:r>
                      <a:endParaRPr lang="en-US" sz="1000" dirty="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900" b="1">
                          <a:solidFill>
                            <a:srgbClr val="000000"/>
                          </a:solidFill>
                          <a:effectLst/>
                          <a:latin typeface="Arial" charset="0"/>
                          <a:ea typeface="Gulim" charset="-127"/>
                          <a:cs typeface="Arial" charset="0"/>
                        </a:rPr>
                        <a:t>m</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900" b="1">
                          <a:solidFill>
                            <a:srgbClr val="000000"/>
                          </a:solidFill>
                          <a:effectLst/>
                          <a:latin typeface="Arial" charset="0"/>
                          <a:ea typeface="Gulim" charset="-127"/>
                          <a:cs typeface="Arial" charset="0"/>
                        </a:rPr>
                        <a:t>m</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vMerge="1">
                  <a:txBody>
                    <a:bodyPr/>
                    <a:lstStyle/>
                    <a:p>
                      <a:endParaRPr lang="en-US"/>
                    </a:p>
                  </a:txBody>
                  <a:tcPr/>
                </a:tc>
                <a:tc vMerge="1">
                  <a:txBody>
                    <a:bodyPr/>
                    <a:lstStyle/>
                    <a:p>
                      <a:endParaRPr lang="en-US"/>
                    </a:p>
                  </a:txBody>
                  <a:tcPr/>
                </a:tc>
              </a:tr>
              <a:tr h="224175">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Story6</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X 1</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X</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0.003157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107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solidFill>
                            <a:srgbClr val="000000"/>
                          </a:solidFill>
                          <a:effectLst/>
                          <a:latin typeface="Arial" charset="0"/>
                          <a:ea typeface="Gulim" charset="-127"/>
                          <a:cs typeface="Arial" charset="0"/>
                        </a:rPr>
                        <a:t>20.8</a:t>
                      </a:r>
                      <a:endParaRPr lang="en-US" sz="1000" dirty="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14.2</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1.18%</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Pasa</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4175">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Story6</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X 2</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X</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0.003157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107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20.8</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solidFill>
                            <a:srgbClr val="000000"/>
                          </a:solidFill>
                          <a:effectLst/>
                          <a:latin typeface="Arial" charset="0"/>
                          <a:ea typeface="Gulim" charset="-127"/>
                          <a:cs typeface="Arial" charset="0"/>
                        </a:rPr>
                        <a:t>14.2</a:t>
                      </a:r>
                      <a:endParaRPr lang="en-US" sz="1000" dirty="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1.18%</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Pasa</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4175">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Story6</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X 3</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X</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0.003157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107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20.8</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solidFill>
                            <a:srgbClr val="000000"/>
                          </a:solidFill>
                          <a:effectLst/>
                          <a:latin typeface="Arial" charset="0"/>
                          <a:ea typeface="Gulim" charset="-127"/>
                          <a:cs typeface="Arial" charset="0"/>
                        </a:rPr>
                        <a:t>14.2</a:t>
                      </a:r>
                      <a:endParaRPr lang="en-US" sz="1000" dirty="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solidFill>
                            <a:srgbClr val="000000"/>
                          </a:solidFill>
                          <a:effectLst/>
                          <a:latin typeface="Arial" charset="0"/>
                          <a:ea typeface="Gulim" charset="-127"/>
                          <a:cs typeface="Arial" charset="0"/>
                        </a:rPr>
                        <a:t>1.18%</a:t>
                      </a:r>
                      <a:endParaRPr lang="en-US" sz="1000" dirty="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Pasa</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4175">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Story6</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Y 1</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Y</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0.003668</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53</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11.6</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14.2</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1.38%</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Pasa</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4175">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Story6</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Y 2</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Y</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0.003668</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53</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11.6</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14.2</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1.38%</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Pasa</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4175">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Story6</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Y 3</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Y</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0.003668</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53</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11.6</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14.2</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1.38%</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Pasa</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4175">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Story5</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X 1</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X</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0.005384</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23.7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20.8</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11.37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solidFill>
                            <a:srgbClr val="000000"/>
                          </a:solidFill>
                          <a:effectLst/>
                          <a:latin typeface="Arial" charset="0"/>
                          <a:ea typeface="Gulim" charset="-127"/>
                          <a:cs typeface="Arial" charset="0"/>
                        </a:rPr>
                        <a:t>2.02%</a:t>
                      </a:r>
                      <a:endParaRPr lang="en-US" sz="1000" dirty="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FF0000"/>
                          </a:solidFill>
                          <a:effectLst/>
                          <a:latin typeface="Arial" charset="0"/>
                          <a:ea typeface="Gulim" charset="-127"/>
                          <a:cs typeface="Arial" charset="0"/>
                        </a:rPr>
                        <a:t>No pasa</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4175">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Story5</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X 2</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X</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0.005384</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23.7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20.8</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11.37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2.02%</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FF0000"/>
                          </a:solidFill>
                          <a:effectLst/>
                          <a:latin typeface="Arial" charset="0"/>
                          <a:ea typeface="Gulim" charset="-127"/>
                          <a:cs typeface="Arial" charset="0"/>
                        </a:rPr>
                        <a:t>No pasa</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4175">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Story5</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X 3</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X</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0.005384</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23.7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20.8</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11.37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solidFill>
                            <a:srgbClr val="000000"/>
                          </a:solidFill>
                          <a:effectLst/>
                          <a:latin typeface="Arial" charset="0"/>
                          <a:ea typeface="Gulim" charset="-127"/>
                          <a:cs typeface="Arial" charset="0"/>
                        </a:rPr>
                        <a:t>2.02%</a:t>
                      </a:r>
                      <a:endParaRPr lang="en-US" sz="1000" dirty="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FF0000"/>
                          </a:solidFill>
                          <a:effectLst/>
                          <a:latin typeface="Arial" charset="0"/>
                          <a:ea typeface="Gulim" charset="-127"/>
                          <a:cs typeface="Arial" charset="0"/>
                        </a:rPr>
                        <a:t>No pasa</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4175">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Story5</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Y 1</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Y</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0.005866</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19</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23.7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13.4</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11.37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2.20%</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FF0000"/>
                          </a:solidFill>
                          <a:effectLst/>
                          <a:latin typeface="Arial" charset="0"/>
                          <a:ea typeface="Gulim" charset="-127"/>
                          <a:cs typeface="Arial" charset="0"/>
                        </a:rPr>
                        <a:t>No pasa</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4175">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Story5</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Y 2</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Y</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0.005866</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19</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23.7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13.4</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11.37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solidFill>
                            <a:srgbClr val="000000"/>
                          </a:solidFill>
                          <a:effectLst/>
                          <a:latin typeface="Arial" charset="0"/>
                          <a:ea typeface="Gulim" charset="-127"/>
                          <a:cs typeface="Arial" charset="0"/>
                        </a:rPr>
                        <a:t>2.20%</a:t>
                      </a:r>
                      <a:endParaRPr lang="en-US" sz="1000" dirty="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FF0000"/>
                          </a:solidFill>
                          <a:effectLst/>
                          <a:latin typeface="Arial" charset="0"/>
                          <a:ea typeface="Gulim" charset="-127"/>
                          <a:cs typeface="Arial" charset="0"/>
                        </a:rPr>
                        <a:t>No pasa</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4175">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Story5</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Y 3</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Y</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0.005866</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19</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23.7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13.4</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11.37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2.20%</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FF0000"/>
                          </a:solidFill>
                          <a:effectLst/>
                          <a:latin typeface="Arial" charset="0"/>
                          <a:ea typeface="Gulim" charset="-127"/>
                          <a:cs typeface="Arial" charset="0"/>
                        </a:rPr>
                        <a:t>No pasa</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4175">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Story4</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X 1</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X</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0.007431</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23.7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20.8</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8.69</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solidFill>
                            <a:srgbClr val="000000"/>
                          </a:solidFill>
                          <a:effectLst/>
                          <a:latin typeface="Arial" charset="0"/>
                          <a:ea typeface="Gulim" charset="-127"/>
                          <a:cs typeface="Arial" charset="0"/>
                        </a:rPr>
                        <a:t>2.79%</a:t>
                      </a:r>
                      <a:endParaRPr lang="en-US" sz="1000" dirty="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FF0000"/>
                          </a:solidFill>
                          <a:effectLst/>
                          <a:latin typeface="Arial" charset="0"/>
                          <a:ea typeface="Gulim" charset="-127"/>
                          <a:cs typeface="Arial" charset="0"/>
                        </a:rPr>
                        <a:t>No pasa</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4175">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Story4</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X 2</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X</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0.007431</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23.7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20.8</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8.69</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2.79%</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solidFill>
                            <a:srgbClr val="FF0000"/>
                          </a:solidFill>
                          <a:effectLst/>
                          <a:latin typeface="Arial" charset="0"/>
                          <a:ea typeface="Gulim" charset="-127"/>
                          <a:cs typeface="Arial" charset="0"/>
                        </a:rPr>
                        <a:t>No pasa</a:t>
                      </a:r>
                      <a:endParaRPr lang="en-US" sz="1000" dirty="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4175">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Story4</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X 3</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X</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0.007431</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117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23.7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20.8</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8.69</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2.79%</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solidFill>
                            <a:srgbClr val="FF0000"/>
                          </a:solidFill>
                          <a:effectLst/>
                          <a:latin typeface="Arial" charset="0"/>
                          <a:ea typeface="Gulim" charset="-127"/>
                          <a:cs typeface="Arial" charset="0"/>
                        </a:rPr>
                        <a:t>No pasa</a:t>
                      </a:r>
                      <a:endParaRPr lang="en-US" sz="1000" dirty="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4175">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Story4</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Y 1</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Y</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0.008631</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19</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23.7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13.4</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8.69</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3.24%</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solidFill>
                            <a:srgbClr val="FF0000"/>
                          </a:solidFill>
                          <a:effectLst/>
                          <a:latin typeface="Arial" charset="0"/>
                          <a:ea typeface="Gulim" charset="-127"/>
                          <a:cs typeface="Arial" charset="0"/>
                        </a:rPr>
                        <a:t>No pasa</a:t>
                      </a:r>
                      <a:endParaRPr lang="en-US" sz="1000" dirty="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4175">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Story4</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Y 2</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Y</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0.008631</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19</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23.7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13.4</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8.69</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3.24%</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solidFill>
                            <a:srgbClr val="FF0000"/>
                          </a:solidFill>
                          <a:effectLst/>
                          <a:latin typeface="Arial" charset="0"/>
                          <a:ea typeface="Gulim" charset="-127"/>
                          <a:cs typeface="Arial" charset="0"/>
                        </a:rPr>
                        <a:t>No pasa</a:t>
                      </a:r>
                      <a:endParaRPr lang="en-US" sz="1000" dirty="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4175">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Story4</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Sismo Y 3</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Y</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0.008631</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19</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23.7</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13.4</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8.69</a:t>
                      </a:r>
                      <a:endParaRPr lang="en-US" sz="1000">
                        <a:effectLst/>
                        <a:latin typeface="Arial" charset="0"/>
                        <a:ea typeface="Gulim" charset="-127"/>
                        <a:cs typeface="Times New Roman" charset="0"/>
                      </a:endParaRPr>
                    </a:p>
                  </a:txBody>
                  <a:tcPr marL="32635" marR="326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a:solidFill>
                            <a:srgbClr val="000000"/>
                          </a:solidFill>
                          <a:effectLst/>
                          <a:latin typeface="Arial" charset="0"/>
                          <a:ea typeface="Gulim" charset="-127"/>
                          <a:cs typeface="Arial" charset="0"/>
                        </a:rPr>
                        <a:t>3.24%</a:t>
                      </a:r>
                      <a:endParaRPr lang="en-US" sz="100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900" dirty="0">
                          <a:solidFill>
                            <a:srgbClr val="FF0000"/>
                          </a:solidFill>
                          <a:effectLst/>
                          <a:latin typeface="Arial" charset="0"/>
                          <a:ea typeface="Gulim" charset="-127"/>
                          <a:cs typeface="Arial" charset="0"/>
                        </a:rPr>
                        <a:t>No pasa</a:t>
                      </a:r>
                      <a:endParaRPr lang="en-US" sz="1000" dirty="0">
                        <a:effectLst/>
                        <a:latin typeface="Arial" charset="0"/>
                        <a:ea typeface="Gulim" charset="-127"/>
                        <a:cs typeface="Times New Roman" charset="0"/>
                      </a:endParaRPr>
                    </a:p>
                  </a:txBody>
                  <a:tcPr marL="32635" marR="326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6"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7"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8" name="3 Flecha a la derecha con muesca"/>
          <p:cNvSpPr/>
          <p:nvPr/>
        </p:nvSpPr>
        <p:spPr>
          <a:xfrm>
            <a:off x="5473955" y="6138099"/>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9" name="3 Flecha a la derecha con muesca"/>
          <p:cNvSpPr/>
          <p:nvPr/>
        </p:nvSpPr>
        <p:spPr>
          <a:xfrm>
            <a:off x="4124249" y="6193101"/>
            <a:ext cx="1597570" cy="680627"/>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20"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21"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22"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3"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74</a:t>
            </a:r>
            <a:endParaRPr lang="es-ES" sz="2400" dirty="0">
              <a:ln>
                <a:solidFill>
                  <a:schemeClr val="tx1"/>
                </a:solidFill>
              </a:ln>
            </a:endParaRPr>
          </a:p>
        </p:txBody>
      </p:sp>
    </p:spTree>
    <p:extLst>
      <p:ext uri="{BB962C8B-B14F-4D97-AF65-F5344CB8AC3E}">
        <p14:creationId xmlns:p14="http://schemas.microsoft.com/office/powerpoint/2010/main" val="9220779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ctr"/>
            <a:r>
              <a:rPr lang="es-EC" sz="3200" b="1" cap="all" dirty="0"/>
              <a:t>Restauración y refuerzo de elementos estructurales mediante engrosamiento de secciones</a:t>
            </a:r>
            <a:endParaRPr lang="en-US" sz="3200" b="1" cap="all" dirty="0"/>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839789" y="3006725"/>
                <a:ext cx="5157787" cy="3182937"/>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s-EC" sz="2000" i="1">
                          <a:latin typeface="Cambria Math" charset="0"/>
                        </a:rPr>
                        <m:t>𝑆𝑖</m:t>
                      </m:r>
                      <m:r>
                        <a:rPr lang="es-EC" sz="2000" i="1">
                          <a:latin typeface="Cambria Math" charset="0"/>
                        </a:rPr>
                        <m:t> </m:t>
                      </m:r>
                      <m:f>
                        <m:fPr>
                          <m:ctrlPr>
                            <a:rPr lang="en-US" sz="2000" i="1">
                              <a:latin typeface="Cambria Math" charset="0"/>
                            </a:rPr>
                          </m:ctrlPr>
                        </m:fPr>
                        <m:num>
                          <m:r>
                            <a:rPr lang="es-EC" sz="2000" i="1">
                              <a:latin typeface="Cambria Math" charset="0"/>
                            </a:rPr>
                            <m:t>𝐿𝑢𝑧</m:t>
                          </m:r>
                          <m:r>
                            <a:rPr lang="es-EC" sz="2000" i="1">
                              <a:latin typeface="Cambria Math" charset="0"/>
                            </a:rPr>
                            <m:t> </m:t>
                          </m:r>
                          <m:r>
                            <a:rPr lang="es-EC" sz="2000" i="1">
                              <a:latin typeface="Cambria Math" charset="0"/>
                            </a:rPr>
                            <m:t>𝑚𝑎𝑦𝑜𝑟</m:t>
                          </m:r>
                        </m:num>
                        <m:den>
                          <m:r>
                            <a:rPr lang="es-EC" sz="2000" i="1">
                              <a:latin typeface="Cambria Math" charset="0"/>
                            </a:rPr>
                            <m:t>𝐿𝑢𝑧</m:t>
                          </m:r>
                          <m:r>
                            <a:rPr lang="es-EC" sz="2000" i="1">
                              <a:latin typeface="Cambria Math" charset="0"/>
                            </a:rPr>
                            <m:t> </m:t>
                          </m:r>
                          <m:r>
                            <a:rPr lang="es-EC" sz="2000" i="1">
                              <a:latin typeface="Cambria Math" charset="0"/>
                            </a:rPr>
                            <m:t>𝑚𝑒𝑛𝑜𝑟</m:t>
                          </m:r>
                        </m:den>
                      </m:f>
                      <m:r>
                        <a:rPr lang="es-EC" sz="2000" i="1">
                          <a:latin typeface="Cambria Math" charset="0"/>
                        </a:rPr>
                        <m:t>&lt;2 </m:t>
                      </m:r>
                      <m:r>
                        <a:rPr lang="es-EC" sz="2000" i="1">
                          <a:latin typeface="Cambria Math" charset="0"/>
                        </a:rPr>
                        <m:t>𝑒𝑛𝑡𝑜𝑛𝑐𝑒𝑠</m:t>
                      </m:r>
                      <m:r>
                        <a:rPr lang="es-EC" sz="2000" i="1">
                          <a:latin typeface="Cambria Math" charset="0"/>
                        </a:rPr>
                        <m:t> </m:t>
                      </m:r>
                      <m:r>
                        <a:rPr lang="es-EC" sz="2000" i="1">
                          <a:latin typeface="Cambria Math" charset="0"/>
                        </a:rPr>
                        <m:t>𝑒𝑠</m:t>
                      </m:r>
                      <m:r>
                        <a:rPr lang="es-EC" sz="2000" i="1">
                          <a:latin typeface="Cambria Math" charset="0"/>
                        </a:rPr>
                        <m:t> </m:t>
                      </m:r>
                      <m:r>
                        <a:rPr lang="es-EC" sz="2000" i="1">
                          <a:latin typeface="Cambria Math" charset="0"/>
                        </a:rPr>
                        <m:t>𝑏𝑖𝑑𝑖𝑟𝑒𝑐𝑐𝑖𝑜𝑛𝑎𝑙</m:t>
                      </m:r>
                    </m:oMath>
                  </m:oMathPara>
                </a14:m>
                <a:endParaRPr lang="en-US" sz="2000" dirty="0" smtClean="0"/>
              </a:p>
              <a:p>
                <a:pPr marL="0" indent="0">
                  <a:buNone/>
                </a:pPr>
                <a:endParaRPr lang="en-US" sz="2400" dirty="0"/>
              </a:p>
              <a:p>
                <a14:m>
                  <m:oMath xmlns:m="http://schemas.openxmlformats.org/officeDocument/2006/math">
                    <m:f>
                      <m:fPr>
                        <m:ctrlPr>
                          <a:rPr lang="en-US" sz="2400" i="1">
                            <a:latin typeface="Cambria Math" charset="0"/>
                          </a:rPr>
                        </m:ctrlPr>
                      </m:fPr>
                      <m:num>
                        <m:r>
                          <a:rPr lang="es-EC" sz="2400" i="1">
                            <a:latin typeface="Cambria Math" charset="0"/>
                          </a:rPr>
                          <m:t>𝐿𝑢𝑧</m:t>
                        </m:r>
                        <m:r>
                          <a:rPr lang="es-EC" sz="2400" i="1">
                            <a:latin typeface="Cambria Math" charset="0"/>
                          </a:rPr>
                          <m:t> </m:t>
                        </m:r>
                        <m:r>
                          <a:rPr lang="es-EC" sz="2400" i="1">
                            <a:latin typeface="Cambria Math" charset="0"/>
                          </a:rPr>
                          <m:t>𝑚𝑎𝑦𝑜𝑟</m:t>
                        </m:r>
                      </m:num>
                      <m:den>
                        <m:r>
                          <a:rPr lang="es-EC" sz="2400" i="1">
                            <a:latin typeface="Cambria Math" charset="0"/>
                          </a:rPr>
                          <m:t>𝐿𝑢𝑧</m:t>
                        </m:r>
                        <m:r>
                          <a:rPr lang="es-EC" sz="2400" i="1">
                            <a:latin typeface="Cambria Math" charset="0"/>
                          </a:rPr>
                          <m:t> </m:t>
                        </m:r>
                        <m:r>
                          <a:rPr lang="es-EC" sz="2400" i="1">
                            <a:latin typeface="Cambria Math" charset="0"/>
                          </a:rPr>
                          <m:t>𝑚𝑒𝑛𝑜𝑟</m:t>
                        </m:r>
                      </m:den>
                    </m:f>
                    <m:r>
                      <a:rPr lang="es-EC" sz="2400" i="1">
                        <a:latin typeface="Cambria Math" charset="0"/>
                      </a:rPr>
                      <m:t>=</m:t>
                    </m:r>
                    <m:f>
                      <m:fPr>
                        <m:ctrlPr>
                          <a:rPr lang="en-US" sz="2400" i="1">
                            <a:latin typeface="Cambria Math" charset="0"/>
                          </a:rPr>
                        </m:ctrlPr>
                      </m:fPr>
                      <m:num>
                        <m:r>
                          <a:rPr lang="es-EC" sz="2400" i="1">
                            <a:latin typeface="Cambria Math" charset="0"/>
                          </a:rPr>
                          <m:t>4.45</m:t>
                        </m:r>
                        <m:r>
                          <a:rPr lang="es-EC" sz="2400" i="1">
                            <a:latin typeface="Cambria Math" charset="0"/>
                          </a:rPr>
                          <m:t>𝑚</m:t>
                        </m:r>
                      </m:num>
                      <m:den>
                        <m:r>
                          <a:rPr lang="es-EC" sz="2400" i="1">
                            <a:latin typeface="Cambria Math" charset="0"/>
                          </a:rPr>
                          <m:t>3.40</m:t>
                        </m:r>
                        <m:r>
                          <a:rPr lang="es-EC" sz="2400" i="1">
                            <a:latin typeface="Cambria Math" charset="0"/>
                          </a:rPr>
                          <m:t>𝑚</m:t>
                        </m:r>
                      </m:den>
                    </m:f>
                  </m:oMath>
                </a14:m>
                <a:endParaRPr lang="en-US" sz="2400" dirty="0" smtClean="0"/>
              </a:p>
              <a:p>
                <a:endParaRPr lang="en-US" sz="2400" dirty="0"/>
              </a:p>
              <a:p>
                <a14:m>
                  <m:oMath xmlns:m="http://schemas.openxmlformats.org/officeDocument/2006/math">
                    <m:f>
                      <m:fPr>
                        <m:ctrlPr>
                          <a:rPr lang="en-US" sz="2400" i="1">
                            <a:latin typeface="Cambria Math" charset="0"/>
                          </a:rPr>
                        </m:ctrlPr>
                      </m:fPr>
                      <m:num>
                        <m:r>
                          <a:rPr lang="es-EC" sz="2400" i="1">
                            <a:latin typeface="Cambria Math" charset="0"/>
                          </a:rPr>
                          <m:t>𝐿𝑢𝑧</m:t>
                        </m:r>
                        <m:r>
                          <a:rPr lang="es-EC" sz="2400" i="1">
                            <a:latin typeface="Cambria Math" charset="0"/>
                          </a:rPr>
                          <m:t> </m:t>
                        </m:r>
                        <m:r>
                          <a:rPr lang="es-EC" sz="2400" i="1">
                            <a:latin typeface="Cambria Math" charset="0"/>
                          </a:rPr>
                          <m:t>𝑚𝑎𝑦𝑜𝑟</m:t>
                        </m:r>
                      </m:num>
                      <m:den>
                        <m:r>
                          <a:rPr lang="es-EC" sz="2400" i="1">
                            <a:latin typeface="Cambria Math" charset="0"/>
                          </a:rPr>
                          <m:t>𝐿𝑢𝑧</m:t>
                        </m:r>
                        <m:r>
                          <a:rPr lang="es-EC" sz="2400" i="1">
                            <a:latin typeface="Cambria Math" charset="0"/>
                          </a:rPr>
                          <m:t> </m:t>
                        </m:r>
                        <m:r>
                          <a:rPr lang="es-EC" sz="2400" i="1">
                            <a:latin typeface="Cambria Math" charset="0"/>
                          </a:rPr>
                          <m:t>𝑚𝑒𝑛𝑜𝑟</m:t>
                        </m:r>
                      </m:den>
                    </m:f>
                    <m:r>
                      <a:rPr lang="es-EC" sz="2400" i="1">
                        <a:latin typeface="Cambria Math" charset="0"/>
                      </a:rPr>
                      <m:t>=1.31&lt;2</m:t>
                    </m:r>
                  </m:oMath>
                </a14:m>
                <a:endParaRPr lang="en-US" sz="2400" dirty="0" smtClean="0"/>
              </a:p>
              <a:p>
                <a:pPr marL="0" indent="0">
                  <a:buNone/>
                </a:pPr>
                <a:endParaRPr lang="en-US" sz="2400"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839789" y="3006725"/>
                <a:ext cx="5157787" cy="3182937"/>
              </a:xfrm>
              <a:blipFill rotWithShape="0">
                <a:blip r:embed="rId2"/>
                <a:stretch>
                  <a:fillRect/>
                </a:stretch>
              </a:blipFill>
            </p:spPr>
            <p:txBody>
              <a:bodyPr/>
              <a:lstStyle/>
              <a:p>
                <a:r>
                  <a:rPr lang="en-US">
                    <a:noFill/>
                  </a:rPr>
                  <a:t> </a:t>
                </a:r>
              </a:p>
            </p:txBody>
          </p:sp>
        </mc:Fallback>
      </mc:AlternateContent>
      <p:sp>
        <p:nvSpPr>
          <p:cNvPr id="5" name="Text Placeholder 4"/>
          <p:cNvSpPr>
            <a:spLocks noGrp="1"/>
          </p:cNvSpPr>
          <p:nvPr>
            <p:ph type="body" sz="quarter" idx="3"/>
          </p:nvPr>
        </p:nvSpPr>
        <p:spPr>
          <a:xfrm>
            <a:off x="839788" y="2045775"/>
            <a:ext cx="10515602" cy="459299"/>
          </a:xfrm>
        </p:spPr>
        <p:txBody>
          <a:bodyPr/>
          <a:lstStyle/>
          <a:p>
            <a:pPr algn="ctr"/>
            <a:r>
              <a:rPr lang="es-EC" dirty="0"/>
              <a:t>Pre dimensionamiento losa bidireccional alivianada</a:t>
            </a:r>
            <a:endParaRPr lang="en-US" dirty="0"/>
          </a:p>
        </p:txBody>
      </p:sp>
      <mc:AlternateContent xmlns:mc="http://schemas.openxmlformats.org/markup-compatibility/2006" xmlns:a14="http://schemas.microsoft.com/office/drawing/2010/main">
        <mc:Choice Requires="a14">
          <p:sp>
            <p:nvSpPr>
              <p:cNvPr id="6" name="Content Placeholder 5"/>
              <p:cNvSpPr>
                <a:spLocks noGrp="1"/>
              </p:cNvSpPr>
              <p:nvPr>
                <p:ph sz="quarter" idx="4"/>
              </p:nvPr>
            </p:nvSpPr>
            <p:spPr>
              <a:xfrm>
                <a:off x="6496749" y="4045908"/>
                <a:ext cx="5014336" cy="1921684"/>
              </a:xfrm>
            </p:spPr>
            <p:txBody>
              <a:bodyPr>
                <a:normAutofit fontScale="92500" lnSpcReduction="20000"/>
              </a:bodyPr>
              <a:lstStyle/>
              <a:p>
                <a:pPr algn="just">
                  <a:lnSpc>
                    <a:spcPct val="100000"/>
                  </a:lnSpc>
                  <a:spcAft>
                    <a:spcPts val="1000"/>
                  </a:spcAft>
                </a:pPr>
                <a14:m>
                  <m:oMath xmlns:m="http://schemas.openxmlformats.org/officeDocument/2006/math">
                    <m:r>
                      <a:rPr lang="es-EC" sz="2200" b="1" i="1">
                        <a:latin typeface="Cambria Math" charset="0"/>
                        <a:ea typeface="Arial" charset="0"/>
                        <a:cs typeface="Arial" charset="0"/>
                      </a:rPr>
                      <m:t>𝑳𝒏</m:t>
                    </m:r>
                  </m:oMath>
                </a14:m>
                <a:r>
                  <a:rPr lang="es-EC" sz="2200" dirty="0">
                    <a:effectLst/>
                    <a:latin typeface="Arial" charset="0"/>
                    <a:ea typeface="Arial" charset="0"/>
                    <a:cs typeface="Arial" charset="0"/>
                  </a:rPr>
                  <a:t>	Será la diferencia entre la luz más crítica y 0.25 m que recomienda el NEC-15 cuando no se conoce las dimensiones de las </a:t>
                </a:r>
                <a:r>
                  <a:rPr lang="es-EC" sz="2200" dirty="0" smtClean="0">
                    <a:effectLst/>
                    <a:latin typeface="Arial" charset="0"/>
                    <a:ea typeface="Arial" charset="0"/>
                    <a:cs typeface="Arial" charset="0"/>
                  </a:rPr>
                  <a:t>vigas.</a:t>
                </a:r>
                <a:endParaRPr lang="en-US" sz="2200" dirty="0">
                  <a:effectLst/>
                  <a:latin typeface="Arial" charset="0"/>
                  <a:ea typeface="Arial" charset="0"/>
                  <a:cs typeface="Arial" charset="0"/>
                </a:endParaRPr>
              </a:p>
              <a:p>
                <a14:m>
                  <m:oMath xmlns:m="http://schemas.openxmlformats.org/officeDocument/2006/math">
                    <m:r>
                      <a:rPr lang="es-EC" sz="2200" b="1" i="1">
                        <a:effectLst/>
                        <a:latin typeface="Cambria Math" charset="0"/>
                        <a:ea typeface="Arial" charset="0"/>
                        <a:cs typeface="Arial" charset="0"/>
                      </a:rPr>
                      <m:t>𝑭𝒚</m:t>
                    </m:r>
                  </m:oMath>
                </a14:m>
                <a:r>
                  <a:rPr lang="es-EC" sz="2200" dirty="0">
                    <a:effectLst/>
                    <a:latin typeface="Arial" charset="0"/>
                    <a:ea typeface="Arial" charset="0"/>
                    <a:cs typeface="Arial" charset="0"/>
                  </a:rPr>
                  <a:t>	Esfuerzo de fluencia </a:t>
                </a:r>
                <a:r>
                  <a:rPr lang="es-EC" sz="2200" dirty="0">
                    <a:effectLst/>
                    <a:latin typeface="Arial" charset="0"/>
                    <a:ea typeface="Gulim" charset="-127"/>
                    <a:cs typeface="Times New Roman" charset="0"/>
                  </a:rPr>
                  <a:t>del acero </a:t>
                </a:r>
                <a14:m>
                  <m:oMath xmlns:m="http://schemas.openxmlformats.org/officeDocument/2006/math">
                    <m:r>
                      <a:rPr lang="es-EC" sz="2200" i="1">
                        <a:effectLst/>
                        <a:latin typeface="Cambria Math" charset="0"/>
                        <a:ea typeface="Gulim" charset="-127"/>
                        <a:cs typeface="Times New Roman" charset="0"/>
                      </a:rPr>
                      <m:t>4200 </m:t>
                    </m:r>
                    <m:r>
                      <a:rPr lang="es-EC" sz="2200" i="1">
                        <a:effectLst/>
                        <a:latin typeface="Cambria Math" charset="0"/>
                        <a:ea typeface="Gulim" charset="-127"/>
                        <a:cs typeface="Times New Roman" charset="0"/>
                      </a:rPr>
                      <m:t>𝑘𝑔</m:t>
                    </m:r>
                    <m:r>
                      <a:rPr lang="es-EC" sz="2200" i="1">
                        <a:effectLst/>
                        <a:latin typeface="Cambria Math" charset="0"/>
                        <a:ea typeface="Gulim" charset="-127"/>
                        <a:cs typeface="Times New Roman" charset="0"/>
                      </a:rPr>
                      <m:t>/</m:t>
                    </m:r>
                    <m:sSup>
                      <m:sSupPr>
                        <m:ctrlPr>
                          <a:rPr lang="en-US" sz="2200" i="1">
                            <a:effectLst/>
                            <a:latin typeface="Cambria Math" charset="0"/>
                          </a:rPr>
                        </m:ctrlPr>
                      </m:sSupPr>
                      <m:e>
                        <m:r>
                          <a:rPr lang="es-EC" sz="2200" i="1">
                            <a:effectLst/>
                            <a:latin typeface="Cambria Math" charset="0"/>
                            <a:ea typeface="Gulim" charset="-127"/>
                            <a:cs typeface="Times New Roman" charset="0"/>
                          </a:rPr>
                          <m:t>𝑐𝑚</m:t>
                        </m:r>
                      </m:e>
                      <m:sup>
                        <m:r>
                          <a:rPr lang="es-EC" sz="2200" i="1">
                            <a:effectLst/>
                            <a:latin typeface="Cambria Math" charset="0"/>
                            <a:ea typeface="Gulim" charset="-127"/>
                            <a:cs typeface="Times New Roman" charset="0"/>
                          </a:rPr>
                          <m:t>2</m:t>
                        </m:r>
                      </m:sup>
                    </m:sSup>
                  </m:oMath>
                </a14:m>
                <a:r>
                  <a:rPr lang="en-US" sz="2200" dirty="0" smtClean="0"/>
                  <a:t>.</a:t>
                </a:r>
                <a:endParaRPr lang="en-US" sz="2200" dirty="0"/>
              </a:p>
            </p:txBody>
          </p:sp>
        </mc:Choice>
        <mc:Fallback xmlns="">
          <p:sp>
            <p:nvSpPr>
              <p:cNvPr id="6" name="Content Placeholder 5"/>
              <p:cNvSpPr>
                <a:spLocks noGrp="1" noRot="1" noChangeAspect="1" noMove="1" noResize="1" noEditPoints="1" noAdjustHandles="1" noChangeArrowheads="1" noChangeShapeType="1" noTextEdit="1"/>
              </p:cNvSpPr>
              <p:nvPr>
                <p:ph sz="quarter" idx="4"/>
              </p:nvPr>
            </p:nvSpPr>
            <p:spPr>
              <a:xfrm>
                <a:off x="6496749" y="4045908"/>
                <a:ext cx="5014336" cy="1921684"/>
              </a:xfrm>
              <a:blipFill rotWithShape="0">
                <a:blip r:embed="rId3"/>
                <a:stretch>
                  <a:fillRect l="-1095" t="-4762" r="-1217" b="-17778"/>
                </a:stretch>
              </a:blipFill>
            </p:spPr>
            <p:txBody>
              <a:bodyPr/>
              <a:lstStyle/>
              <a:p>
                <a:r>
                  <a:rPr lang="en-US">
                    <a:noFill/>
                  </a:rPr>
                  <a:t> </a:t>
                </a:r>
              </a:p>
            </p:txBody>
          </p:sp>
        </mc:Fallback>
      </mc:AlternateContent>
      <p:sp>
        <p:nvSpPr>
          <p:cNvPr id="7"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3"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4" name="Rectangle 13"/>
          <p:cNvSpPr/>
          <p:nvPr/>
        </p:nvSpPr>
        <p:spPr>
          <a:xfrm>
            <a:off x="6688405" y="3022224"/>
            <a:ext cx="4631025" cy="868675"/>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Rectangle 14"/>
              <p:cNvSpPr/>
              <p:nvPr/>
            </p:nvSpPr>
            <p:spPr>
              <a:xfrm>
                <a:off x="7013830" y="3197247"/>
                <a:ext cx="3759362" cy="6199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a:latin typeface="Cambria Math" charset="0"/>
                        </a:rPr>
                        <m:t>𝒉</m:t>
                      </m:r>
                      <m:r>
                        <a:rPr lang="es-EC" b="1" i="1">
                          <a:latin typeface="Cambria Math" charset="0"/>
                        </a:rPr>
                        <m:t> </m:t>
                      </m:r>
                      <m:r>
                        <a:rPr lang="es-EC" b="1" i="1">
                          <a:latin typeface="Cambria Math" charset="0"/>
                        </a:rPr>
                        <m:t>𝒎𝒊𝒏</m:t>
                      </m:r>
                      <m:r>
                        <a:rPr lang="es-EC" b="1" i="1">
                          <a:latin typeface="Cambria Math" charset="0"/>
                        </a:rPr>
                        <m:t>=</m:t>
                      </m:r>
                      <m:f>
                        <m:fPr>
                          <m:ctrlPr>
                            <a:rPr lang="en-US" b="1" i="1">
                              <a:latin typeface="Cambria Math" charset="0"/>
                            </a:rPr>
                          </m:ctrlPr>
                        </m:fPr>
                        <m:num>
                          <m:r>
                            <a:rPr lang="es-EC" b="1" i="1">
                              <a:latin typeface="Cambria Math" charset="0"/>
                            </a:rPr>
                            <m:t>𝑳𝒏</m:t>
                          </m:r>
                          <m:r>
                            <a:rPr lang="es-EC" b="1" i="1">
                              <a:latin typeface="Cambria Math" charset="0"/>
                            </a:rPr>
                            <m:t>(</m:t>
                          </m:r>
                          <m:r>
                            <a:rPr lang="es-EC" b="1" i="1">
                              <a:latin typeface="Cambria Math" charset="0"/>
                            </a:rPr>
                            <m:t>𝟖𝟎𝟎</m:t>
                          </m:r>
                          <m:r>
                            <a:rPr lang="es-EC" b="1" i="1">
                              <a:latin typeface="Cambria Math" charset="0"/>
                            </a:rPr>
                            <m:t>+</m:t>
                          </m:r>
                          <m:r>
                            <a:rPr lang="es-EC" b="1" i="1">
                              <a:latin typeface="Cambria Math" charset="0"/>
                            </a:rPr>
                            <m:t>𝟎</m:t>
                          </m:r>
                          <m:r>
                            <a:rPr lang="es-EC" b="1" i="1">
                              <a:latin typeface="Cambria Math" charset="0"/>
                            </a:rPr>
                            <m:t>.</m:t>
                          </m:r>
                          <m:r>
                            <a:rPr lang="es-EC" b="1" i="1">
                              <a:latin typeface="Cambria Math" charset="0"/>
                            </a:rPr>
                            <m:t>𝟎𝟕𝟏𝟒𝟐</m:t>
                          </m:r>
                          <m:r>
                            <a:rPr lang="es-EC" b="1" i="1">
                              <a:latin typeface="Cambria Math" charset="0"/>
                            </a:rPr>
                            <m:t>∗</m:t>
                          </m:r>
                          <m:r>
                            <a:rPr lang="es-EC" b="1" i="1">
                              <a:latin typeface="Cambria Math" charset="0"/>
                            </a:rPr>
                            <m:t>𝑭𝒚</m:t>
                          </m:r>
                          <m:r>
                            <a:rPr lang="es-EC" b="1" i="1">
                              <a:latin typeface="Cambria Math" charset="0"/>
                            </a:rPr>
                            <m:t>)</m:t>
                          </m:r>
                        </m:num>
                        <m:den>
                          <m:r>
                            <a:rPr lang="es-EC" b="1" i="1">
                              <a:latin typeface="Cambria Math" charset="0"/>
                            </a:rPr>
                            <m:t>𝟑𝟔𝟎𝟎𝟎</m:t>
                          </m:r>
                        </m:den>
                      </m:f>
                    </m:oMath>
                  </m:oMathPara>
                </a14:m>
                <a:endParaRPr lang="en-US" dirty="0"/>
              </a:p>
            </p:txBody>
          </p:sp>
        </mc:Choice>
        <mc:Fallback xmlns="">
          <p:sp>
            <p:nvSpPr>
              <p:cNvPr id="15" name="Rectangle 14"/>
              <p:cNvSpPr>
                <a:spLocks noRot="1" noChangeAspect="1" noMove="1" noResize="1" noEditPoints="1" noAdjustHandles="1" noChangeArrowheads="1" noChangeShapeType="1" noTextEdit="1"/>
              </p:cNvSpPr>
              <p:nvPr/>
            </p:nvSpPr>
            <p:spPr>
              <a:xfrm>
                <a:off x="7013830" y="3197247"/>
                <a:ext cx="3759362" cy="619913"/>
              </a:xfrm>
              <a:prstGeom prst="rect">
                <a:avLst/>
              </a:prstGeom>
              <a:blipFill rotWithShape="0">
                <a:blip r:embed="rId4"/>
                <a:stretch>
                  <a:fillRect/>
                </a:stretch>
              </a:blipFill>
            </p:spPr>
            <p:txBody>
              <a:bodyPr/>
              <a:lstStyle/>
              <a:p>
                <a:r>
                  <a:rPr lang="en-US">
                    <a:noFill/>
                  </a:rPr>
                  <a:t> </a:t>
                </a:r>
              </a:p>
            </p:txBody>
          </p:sp>
        </mc:Fallback>
      </mc:AlternateContent>
      <p:sp>
        <p:nvSpPr>
          <p:cNvPr id="16"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a:ln>
                  <a:solidFill>
                    <a:schemeClr val="tx1"/>
                  </a:solidFill>
                </a:ln>
              </a:rPr>
              <a:t>7</a:t>
            </a:r>
            <a:r>
              <a:rPr lang="es-ES" sz="2400" dirty="0" smtClean="0">
                <a:ln>
                  <a:solidFill>
                    <a:schemeClr val="tx1"/>
                  </a:solidFill>
                </a:ln>
              </a:rPr>
              <a:t>5</a:t>
            </a:r>
            <a:endParaRPr lang="es-ES" sz="2400" dirty="0">
              <a:ln>
                <a:solidFill>
                  <a:schemeClr val="tx1"/>
                </a:solidFill>
              </a:ln>
            </a:endParaRPr>
          </a:p>
        </p:txBody>
      </p:sp>
    </p:spTree>
    <p:extLst>
      <p:ext uri="{BB962C8B-B14F-4D97-AF65-F5344CB8AC3E}">
        <p14:creationId xmlns:p14="http://schemas.microsoft.com/office/powerpoint/2010/main" val="13188170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itle 6"/>
              <p:cNvSpPr>
                <a:spLocks noGrp="1"/>
              </p:cNvSpPr>
              <p:nvPr>
                <p:ph type="title"/>
              </p:nvPr>
            </p:nvSpPr>
            <p:spPr>
              <a:xfrm>
                <a:off x="476244" y="1704813"/>
                <a:ext cx="5521600" cy="2541723"/>
              </a:xfrm>
            </p:spPr>
            <p:txBody>
              <a:bodyPr anchor="t">
                <a:noAutofit/>
              </a:bodyPr>
              <a:lstStyle/>
              <a:p>
                <a:pPr algn="ctr">
                  <a:lnSpc>
                    <a:spcPct val="150000"/>
                  </a:lnSpc>
                </a:pPr>
                <a14:m>
                  <m:oMathPara xmlns:m="http://schemas.openxmlformats.org/officeDocument/2006/math">
                    <m:oMathParaPr>
                      <m:jc m:val="centerGroup"/>
                    </m:oMathParaPr>
                    <m:oMath xmlns:m="http://schemas.openxmlformats.org/officeDocument/2006/math">
                      <m:r>
                        <a:rPr lang="es-EC" sz="2000" i="1">
                          <a:latin typeface="Cambria Math" charset="0"/>
                        </a:rPr>
                        <m:t>𝐿𝑛</m:t>
                      </m:r>
                      <m:r>
                        <a:rPr lang="es-EC" sz="2000" i="1">
                          <a:latin typeface="Cambria Math" charset="0"/>
                        </a:rPr>
                        <m:t>=4.45</m:t>
                      </m:r>
                      <m:r>
                        <a:rPr lang="es-EC" sz="2000" i="1">
                          <a:latin typeface="Cambria Math" charset="0"/>
                        </a:rPr>
                        <m:t>𝑚</m:t>
                      </m:r>
                      <m:r>
                        <a:rPr lang="es-EC" sz="2000" i="1">
                          <a:latin typeface="Cambria Math" charset="0"/>
                        </a:rPr>
                        <m:t>−0.25</m:t>
                      </m:r>
                      <m:r>
                        <a:rPr lang="es-EC" sz="2000" i="1">
                          <a:latin typeface="Cambria Math" charset="0"/>
                        </a:rPr>
                        <m:t>𝑚</m:t>
                      </m:r>
                    </m:oMath>
                    <m:oMath xmlns:m="http://schemas.openxmlformats.org/officeDocument/2006/math">
                      <m:r>
                        <a:rPr lang="es-EC" sz="2000" i="1">
                          <a:latin typeface="Cambria Math" charset="0"/>
                        </a:rPr>
                        <m:t>𝐿𝑛</m:t>
                      </m:r>
                      <m:r>
                        <a:rPr lang="es-EC" sz="2000" i="1">
                          <a:latin typeface="Cambria Math" charset="0"/>
                        </a:rPr>
                        <m:t>=4.20</m:t>
                      </m:r>
                      <m:r>
                        <a:rPr lang="es-EC" sz="2000" i="1">
                          <a:latin typeface="Cambria Math" charset="0"/>
                        </a:rPr>
                        <m:t>𝑚</m:t>
                      </m:r>
                    </m:oMath>
                    <m:oMath xmlns:m="http://schemas.openxmlformats.org/officeDocument/2006/math">
                      <m:r>
                        <a:rPr lang="es-EC" sz="2000" i="1">
                          <a:latin typeface="Cambria Math" charset="0"/>
                        </a:rPr>
                        <m:t>h</m:t>
                      </m:r>
                      <m:r>
                        <a:rPr lang="es-EC" sz="2000" i="1">
                          <a:latin typeface="Cambria Math" charset="0"/>
                        </a:rPr>
                        <m:t> </m:t>
                      </m:r>
                      <m:r>
                        <a:rPr lang="es-EC" sz="2000" i="1">
                          <a:latin typeface="Cambria Math" charset="0"/>
                        </a:rPr>
                        <m:t>𝑚𝑖𝑛</m:t>
                      </m:r>
                      <m:r>
                        <a:rPr lang="es-EC" sz="2000" i="1">
                          <a:latin typeface="Cambria Math" charset="0"/>
                        </a:rPr>
                        <m:t>=</m:t>
                      </m:r>
                      <m:f>
                        <m:fPr>
                          <m:ctrlPr>
                            <a:rPr lang="en-US" sz="2000" i="1">
                              <a:latin typeface="Cambria Math" charset="0"/>
                            </a:rPr>
                          </m:ctrlPr>
                        </m:fPr>
                        <m:num>
                          <m:r>
                            <a:rPr lang="es-EC" sz="2000" i="1">
                              <a:latin typeface="Cambria Math" charset="0"/>
                            </a:rPr>
                            <m:t>420</m:t>
                          </m:r>
                          <m:r>
                            <a:rPr lang="es-EC" sz="2000" i="1">
                              <a:latin typeface="Cambria Math" charset="0"/>
                            </a:rPr>
                            <m:t>𝑐𝑚</m:t>
                          </m:r>
                          <m:r>
                            <a:rPr lang="es-EC" sz="2000" i="1">
                              <a:latin typeface="Cambria Math" charset="0"/>
                            </a:rPr>
                            <m:t>(800+0.07142∗4200 </m:t>
                          </m:r>
                          <m:r>
                            <a:rPr lang="es-EC" sz="2000" i="1">
                              <a:latin typeface="Cambria Math" charset="0"/>
                            </a:rPr>
                            <m:t>𝑘𝑔</m:t>
                          </m:r>
                          <m:r>
                            <a:rPr lang="es-EC" sz="2000" i="1">
                              <a:latin typeface="Cambria Math" charset="0"/>
                            </a:rPr>
                            <m:t>/</m:t>
                          </m:r>
                          <m:sSup>
                            <m:sSupPr>
                              <m:ctrlPr>
                                <a:rPr lang="en-US" sz="2000" i="1">
                                  <a:latin typeface="Cambria Math" charset="0"/>
                                </a:rPr>
                              </m:ctrlPr>
                            </m:sSupPr>
                            <m:e>
                              <m:r>
                                <a:rPr lang="es-EC" sz="2000" i="1">
                                  <a:latin typeface="Cambria Math" charset="0"/>
                                </a:rPr>
                                <m:t>𝑐𝑚</m:t>
                              </m:r>
                            </m:e>
                            <m:sup>
                              <m:r>
                                <a:rPr lang="es-EC" sz="2000" i="1">
                                  <a:latin typeface="Cambria Math" charset="0"/>
                                </a:rPr>
                                <m:t>2</m:t>
                              </m:r>
                            </m:sup>
                          </m:sSup>
                          <m:r>
                            <a:rPr lang="es-EC" sz="2000" i="1">
                              <a:latin typeface="Cambria Math" charset="0"/>
                            </a:rPr>
                            <m:t>)</m:t>
                          </m:r>
                        </m:num>
                        <m:den>
                          <m:r>
                            <a:rPr lang="es-EC" sz="2000" i="1">
                              <a:latin typeface="Cambria Math" charset="0"/>
                            </a:rPr>
                            <m:t>36000</m:t>
                          </m:r>
                        </m:den>
                      </m:f>
                    </m:oMath>
                    <m:oMath xmlns:m="http://schemas.openxmlformats.org/officeDocument/2006/math">
                      <m:r>
                        <a:rPr lang="es-EC" sz="2000" i="1">
                          <a:latin typeface="Cambria Math" charset="0"/>
                        </a:rPr>
                        <m:t>h</m:t>
                      </m:r>
                      <m:r>
                        <a:rPr lang="es-EC" sz="2000" i="1">
                          <a:latin typeface="Cambria Math" charset="0"/>
                        </a:rPr>
                        <m:t> </m:t>
                      </m:r>
                      <m:r>
                        <a:rPr lang="es-EC" sz="2000" i="1">
                          <a:latin typeface="Cambria Math" charset="0"/>
                        </a:rPr>
                        <m:t>𝑚𝑖𝑛</m:t>
                      </m:r>
                      <m:r>
                        <a:rPr lang="es-EC" sz="2000" i="1">
                          <a:latin typeface="Cambria Math" charset="0"/>
                        </a:rPr>
                        <m:t>=12.83</m:t>
                      </m:r>
                      <m:r>
                        <a:rPr lang="es-EC" sz="2000" i="1">
                          <a:latin typeface="Cambria Math" charset="0"/>
                        </a:rPr>
                        <m:t>𝑐𝑚</m:t>
                      </m:r>
                    </m:oMath>
                  </m:oMathPara>
                </a14:m>
                <a:endParaRPr lang="en-US" sz="2000" dirty="0"/>
              </a:p>
            </p:txBody>
          </p:sp>
        </mc:Choice>
        <mc:Fallback xmlns="">
          <p:sp>
            <p:nvSpPr>
              <p:cNvPr id="7" name="Title 6"/>
              <p:cNvSpPr>
                <a:spLocks noGrp="1" noRot="1" noChangeAspect="1" noMove="1" noResize="1" noEditPoints="1" noAdjustHandles="1" noChangeArrowheads="1" noChangeShapeType="1" noTextEdit="1"/>
              </p:cNvSpPr>
              <p:nvPr>
                <p:ph type="title"/>
              </p:nvPr>
            </p:nvSpPr>
            <p:spPr>
              <a:xfrm>
                <a:off x="476244" y="1704813"/>
                <a:ext cx="5521600" cy="2541723"/>
              </a:xfrm>
              <a:blipFill rotWithShape="0">
                <a:blip r:embed="rId2"/>
                <a:stretch>
                  <a:fillRect/>
                </a:stretch>
              </a:blipFill>
            </p:spPr>
            <p:txBody>
              <a:bodyPr/>
              <a:lstStyle/>
              <a:p>
                <a:r>
                  <a:rPr lang="en-US">
                    <a:noFill/>
                  </a:rPr>
                  <a:t> </a:t>
                </a:r>
              </a:p>
            </p:txBody>
          </p:sp>
        </mc:Fallback>
      </mc:AlternateContent>
      <p:pic>
        <p:nvPicPr>
          <p:cNvPr id="9" name="Imagen 234"/>
          <p:cNvPicPr/>
          <p:nvPr/>
        </p:nvPicPr>
        <p:blipFill rotWithShape="1">
          <a:blip r:embed="rId3" cstate="print"/>
          <a:srcRect r="1778"/>
          <a:stretch/>
        </p:blipFill>
        <p:spPr bwMode="auto">
          <a:xfrm>
            <a:off x="6386155" y="1704813"/>
            <a:ext cx="5083351" cy="1580827"/>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2074363563"/>
                  </p:ext>
                </p:extLst>
              </p:nvPr>
            </p:nvGraphicFramePr>
            <p:xfrm>
              <a:off x="6262168" y="3735090"/>
              <a:ext cx="5207337" cy="1162376"/>
            </p:xfrm>
            <a:graphic>
              <a:graphicData uri="http://schemas.openxmlformats.org/drawingml/2006/table">
                <a:tbl>
                  <a:tblPr firstRow="1" firstCol="1" bandRow="1"/>
                  <a:tblGrid>
                    <a:gridCol w="1893321"/>
                    <a:gridCol w="3314016"/>
                  </a:tblGrid>
                  <a:tr h="290594">
                    <a:tc>
                      <a:txBody>
                        <a:bodyPr/>
                        <a:lstStyle/>
                        <a:p>
                          <a:pPr algn="ctr">
                            <a:lnSpc>
                              <a:spcPct val="150000"/>
                            </a:lnSpc>
                            <a:spcAft>
                              <a:spcPts val="0"/>
                            </a:spcAft>
                          </a:pPr>
                          <a:r>
                            <a:rPr lang="es-EC" sz="1200" b="1">
                              <a:effectLst/>
                              <a:latin typeface="Arial" charset="0"/>
                              <a:ea typeface="Gulim" charset="-127"/>
                              <a:cs typeface="Times New Roman" charset="0"/>
                            </a:rPr>
                            <a:t>h Losa Macizas (cm)</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a:effectLst/>
                              <a:latin typeface="Arial" charset="0"/>
                              <a:ea typeface="Gulim" charset="-127"/>
                              <a:cs typeface="Times New Roman" charset="0"/>
                            </a:rPr>
                            <a:t>h equivalente de Losa Alivianada (cm)</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290594">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charset="0"/>
                                    <a:ea typeface="Gulim" charset="-127"/>
                                    <a:cs typeface="Times New Roman" charset="0"/>
                                  </a:rPr>
                                  <m:t>h</m:t>
                                </m:r>
                                <m:r>
                                  <a:rPr lang="es-EC" sz="1200" i="1">
                                    <a:effectLst/>
                                    <a:latin typeface="Cambria Math" charset="0"/>
                                    <a:ea typeface="Gulim" charset="-127"/>
                                    <a:cs typeface="Times New Roman" charset="0"/>
                                  </a:rPr>
                                  <m:t>≤14.5</m:t>
                                </m:r>
                              </m:oMath>
                            </m:oMathPara>
                          </a14:m>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Gulim" charset="-127"/>
                              <a:cs typeface="Times New Roman" charset="0"/>
                            </a:rPr>
                            <a:t>20</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90594">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charset="0"/>
                                    <a:ea typeface="Gulim" charset="-127"/>
                                    <a:cs typeface="Times New Roman" charset="0"/>
                                  </a:rPr>
                                  <m:t>14.6≤</m:t>
                                </m:r>
                                <m:r>
                                  <a:rPr lang="es-EC" sz="1200" i="1">
                                    <a:effectLst/>
                                    <a:latin typeface="Cambria Math" charset="0"/>
                                    <a:ea typeface="Gulim" charset="-127"/>
                                    <a:cs typeface="Times New Roman" charset="0"/>
                                  </a:rPr>
                                  <m:t>h</m:t>
                                </m:r>
                                <m:r>
                                  <a:rPr lang="es-EC" sz="1200" i="1">
                                    <a:effectLst/>
                                    <a:latin typeface="Cambria Math" charset="0"/>
                                    <a:ea typeface="Gulim" charset="-127"/>
                                    <a:cs typeface="Times New Roman" charset="0"/>
                                  </a:rPr>
                                  <m:t>≤18.5</m:t>
                                </m:r>
                              </m:oMath>
                            </m:oMathPara>
                          </a14:m>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a:effectLst/>
                              <a:latin typeface="Arial" charset="0"/>
                              <a:ea typeface="Gulim" charset="-127"/>
                              <a:cs typeface="Times New Roman" charset="0"/>
                            </a:rPr>
                            <a:t>25</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90594">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charset="0"/>
                                    <a:ea typeface="Gulim" charset="-127"/>
                                    <a:cs typeface="Times New Roman" charset="0"/>
                                  </a:rPr>
                                  <m:t>18.6≤</m:t>
                                </m:r>
                                <m:r>
                                  <a:rPr lang="es-EC" sz="1200" i="1">
                                    <a:effectLst/>
                                    <a:latin typeface="Cambria Math" charset="0"/>
                                    <a:ea typeface="Gulim" charset="-127"/>
                                    <a:cs typeface="Times New Roman" charset="0"/>
                                  </a:rPr>
                                  <m:t>h</m:t>
                                </m:r>
                                <m:r>
                                  <a:rPr lang="es-EC" sz="1200" i="1">
                                    <a:effectLst/>
                                    <a:latin typeface="Cambria Math" charset="0"/>
                                    <a:ea typeface="Gulim" charset="-127"/>
                                    <a:cs typeface="Times New Roman" charset="0"/>
                                  </a:rPr>
                                  <m:t>≤21.4</m:t>
                                </m:r>
                              </m:oMath>
                            </m:oMathPara>
                          </a14:m>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200" dirty="0">
                              <a:effectLst/>
                              <a:latin typeface="Arial" charset="0"/>
                              <a:ea typeface="Gulim" charset="-127"/>
                              <a:cs typeface="Times New Roman" charset="0"/>
                            </a:rPr>
                            <a:t>30</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2074363563"/>
                  </p:ext>
                </p:extLst>
              </p:nvPr>
            </p:nvGraphicFramePr>
            <p:xfrm>
              <a:off x="6262168" y="3735090"/>
              <a:ext cx="5207337" cy="1162376"/>
            </p:xfrm>
            <a:graphic>
              <a:graphicData uri="http://schemas.openxmlformats.org/drawingml/2006/table">
                <a:tbl>
                  <a:tblPr firstRow="1" firstCol="1" bandRow="1"/>
                  <a:tblGrid>
                    <a:gridCol w="1893321"/>
                    <a:gridCol w="3314016"/>
                  </a:tblGrid>
                  <a:tr h="290594">
                    <a:tc>
                      <a:txBody>
                        <a:bodyPr/>
                        <a:lstStyle/>
                        <a:p>
                          <a:pPr algn="ctr">
                            <a:lnSpc>
                              <a:spcPct val="150000"/>
                            </a:lnSpc>
                            <a:spcAft>
                              <a:spcPts val="0"/>
                            </a:spcAft>
                          </a:pPr>
                          <a:r>
                            <a:rPr lang="es-EC" sz="1200" b="1">
                              <a:effectLst/>
                              <a:latin typeface="Arial" charset="0"/>
                              <a:ea typeface="Gulim" charset="-127"/>
                              <a:cs typeface="Times New Roman" charset="0"/>
                            </a:rPr>
                            <a:t>h Losa Macizas (cm)</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a:effectLst/>
                              <a:latin typeface="Arial" charset="0"/>
                              <a:ea typeface="Gulim" charset="-127"/>
                              <a:cs typeface="Times New Roman" charset="0"/>
                            </a:rPr>
                            <a:t>h equivalente de Losa Alivianada (cm)</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290594">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322" t="-102083" r="-175563" b="-216667"/>
                          </a:stretch>
                        </a:blipFill>
                      </a:tcPr>
                    </a:tc>
                    <a:tc>
                      <a:txBody>
                        <a:bodyPr/>
                        <a:lstStyle/>
                        <a:p>
                          <a:pPr algn="ctr">
                            <a:lnSpc>
                              <a:spcPct val="150000"/>
                            </a:lnSpc>
                            <a:spcAft>
                              <a:spcPts val="0"/>
                            </a:spcAft>
                          </a:pPr>
                          <a:r>
                            <a:rPr lang="es-EC" sz="1200">
                              <a:effectLst/>
                              <a:latin typeface="Arial" charset="0"/>
                              <a:ea typeface="Gulim" charset="-127"/>
                              <a:cs typeface="Times New Roman" charset="0"/>
                            </a:rPr>
                            <a:t>20</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90594">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322" t="-202083" r="-175563" b="-116667"/>
                          </a:stretch>
                        </a:blipFill>
                      </a:tcPr>
                    </a:tc>
                    <a:tc>
                      <a:txBody>
                        <a:bodyPr/>
                        <a:lstStyle/>
                        <a:p>
                          <a:pPr algn="ctr">
                            <a:lnSpc>
                              <a:spcPct val="150000"/>
                            </a:lnSpc>
                            <a:spcAft>
                              <a:spcPts val="0"/>
                            </a:spcAft>
                          </a:pPr>
                          <a:r>
                            <a:rPr lang="es-EC" sz="1200">
                              <a:effectLst/>
                              <a:latin typeface="Arial" charset="0"/>
                              <a:ea typeface="Gulim" charset="-127"/>
                              <a:cs typeface="Times New Roman" charset="0"/>
                            </a:rPr>
                            <a:t>25</a:t>
                          </a:r>
                          <a:endParaRPr lang="en-US" sz="120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90594">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322" t="-302083" r="-175563" b="-16667"/>
                          </a:stretch>
                        </a:blipFill>
                      </a:tcPr>
                    </a:tc>
                    <a:tc>
                      <a:txBody>
                        <a:bodyPr/>
                        <a:lstStyle/>
                        <a:p>
                          <a:pPr algn="ctr">
                            <a:lnSpc>
                              <a:spcPct val="150000"/>
                            </a:lnSpc>
                            <a:spcAft>
                              <a:spcPts val="0"/>
                            </a:spcAft>
                          </a:pPr>
                          <a:r>
                            <a:rPr lang="es-EC" sz="1200" dirty="0">
                              <a:effectLst/>
                              <a:latin typeface="Arial" charset="0"/>
                              <a:ea typeface="Gulim" charset="-127"/>
                              <a:cs typeface="Times New Roman" charset="0"/>
                            </a:rPr>
                            <a:t>30</a:t>
                          </a:r>
                          <a:endParaRPr lang="en-US" sz="1200" dirty="0">
                            <a:effectLst/>
                            <a:latin typeface="Arial" charset="0"/>
                            <a:ea typeface="Gulim" charset="-127"/>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mc:Fallback>
      </mc:AlternateContent>
      <mc:AlternateContent xmlns:mc="http://schemas.openxmlformats.org/markup-compatibility/2006" xmlns:a14="http://schemas.microsoft.com/office/drawing/2010/main">
        <mc:Choice Requires="a14">
          <p:sp>
            <p:nvSpPr>
              <p:cNvPr id="12" name="Rectangle 11"/>
              <p:cNvSpPr/>
              <p:nvPr/>
            </p:nvSpPr>
            <p:spPr>
              <a:xfrm>
                <a:off x="1943263" y="4897466"/>
                <a:ext cx="3545586" cy="461665"/>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n-US" sz="2400" b="1" i="1">
                          <a:latin typeface="Cambria Math" charset="0"/>
                        </a:rPr>
                        <m:t>𝒉</m:t>
                      </m:r>
                      <m:r>
                        <a:rPr lang="en-US" sz="2400" b="1" i="0">
                          <a:latin typeface="Cambria Math" charset="0"/>
                        </a:rPr>
                        <m:t> </m:t>
                      </m:r>
                      <m:r>
                        <a:rPr lang="en-US" sz="2400" b="1" i="1">
                          <a:latin typeface="Cambria Math" charset="0"/>
                        </a:rPr>
                        <m:t>𝒆𝒒𝒖𝒊𝒗𝒂𝒍𝒆𝒏𝒕𝒆</m:t>
                      </m:r>
                      <m:r>
                        <a:rPr lang="en-US" sz="2400" b="1" i="0">
                          <a:latin typeface="Cambria Math" charset="0"/>
                        </a:rPr>
                        <m:t>=</m:t>
                      </m:r>
                      <m:r>
                        <a:rPr lang="en-US" sz="2400" b="1" i="0">
                          <a:latin typeface="Cambria Math" charset="0"/>
                        </a:rPr>
                        <m:t>𝟐𝟎</m:t>
                      </m:r>
                      <m:r>
                        <a:rPr lang="en-US" sz="2400" b="1" i="1">
                          <a:latin typeface="Cambria Math" charset="0"/>
                        </a:rPr>
                        <m:t>𝒄𝒎</m:t>
                      </m:r>
                    </m:oMath>
                  </m:oMathPara>
                </a14:m>
                <a:endParaRPr lang="en-US" sz="2400" b="1" dirty="0"/>
              </a:p>
            </p:txBody>
          </p:sp>
        </mc:Choice>
        <mc:Fallback xmlns="">
          <p:sp>
            <p:nvSpPr>
              <p:cNvPr id="12" name="Rectangle 11"/>
              <p:cNvSpPr>
                <a:spLocks noRot="1" noChangeAspect="1" noMove="1" noResize="1" noEditPoints="1" noAdjustHandles="1" noChangeArrowheads="1" noChangeShapeType="1" noTextEdit="1"/>
              </p:cNvSpPr>
              <p:nvPr/>
            </p:nvSpPr>
            <p:spPr>
              <a:xfrm>
                <a:off x="1943263" y="4897466"/>
                <a:ext cx="3545586" cy="461665"/>
              </a:xfrm>
              <a:prstGeom prst="rect">
                <a:avLst/>
              </a:prstGeom>
              <a:blipFill rotWithShape="0">
                <a:blip r:embed="rId5"/>
                <a:stretch>
                  <a:fillRect t="-98718" b="-125641"/>
                </a:stretch>
              </a:blipFill>
            </p:spPr>
            <p:txBody>
              <a:bodyPr/>
              <a:lstStyle/>
              <a:p>
                <a:r>
                  <a:rPr lang="en-US">
                    <a:noFill/>
                  </a:rPr>
                  <a:t> </a:t>
                </a:r>
              </a:p>
            </p:txBody>
          </p:sp>
        </mc:Fallback>
      </mc:AlternateContent>
      <p:sp>
        <p:nvSpPr>
          <p:cNvPr id="13" name="Rectangle 12"/>
          <p:cNvSpPr/>
          <p:nvPr/>
        </p:nvSpPr>
        <p:spPr>
          <a:xfrm>
            <a:off x="242201" y="596528"/>
            <a:ext cx="11227304" cy="658835"/>
          </a:xfrm>
          <a:prstGeom prst="rect">
            <a:avLst/>
          </a:prstGeom>
        </p:spPr>
        <p:txBody>
          <a:bodyPr wrap="none">
            <a:spAutoFit/>
          </a:bodyPr>
          <a:lstStyle/>
          <a:p>
            <a:pPr lvl="3">
              <a:lnSpc>
                <a:spcPct val="150000"/>
              </a:lnSpc>
              <a:spcAft>
                <a:spcPts val="1000"/>
              </a:spcAft>
            </a:pPr>
            <a:r>
              <a:rPr lang="es-EC" sz="2800" b="1" dirty="0" smtClean="0">
                <a:solidFill>
                  <a:srgbClr val="000000"/>
                </a:solidFill>
                <a:latin typeface="Arial" charset="0"/>
                <a:ea typeface="Times New Roman" charset="0"/>
                <a:cs typeface="Times New Roman" charset="0"/>
              </a:rPr>
              <a:t>Altura </a:t>
            </a:r>
            <a:r>
              <a:rPr lang="es-EC" sz="2800" b="1" dirty="0">
                <a:solidFill>
                  <a:srgbClr val="000000"/>
                </a:solidFill>
                <a:latin typeface="Arial" charset="0"/>
                <a:ea typeface="Times New Roman" charset="0"/>
                <a:cs typeface="Times New Roman" charset="0"/>
              </a:rPr>
              <a:t>Equivalente de Losas Bidireccionales Alivianadas</a:t>
            </a:r>
            <a:endParaRPr lang="en-US" sz="2800" b="1" dirty="0">
              <a:solidFill>
                <a:srgbClr val="000000"/>
              </a:solidFill>
              <a:effectLst/>
              <a:latin typeface="Arial" charset="0"/>
              <a:ea typeface="Times New Roman" charset="0"/>
              <a:cs typeface="Times New Roman" charset="0"/>
            </a:endParaRPr>
          </a:p>
        </p:txBody>
      </p:sp>
      <p:sp>
        <p:nvSpPr>
          <p:cNvPr id="8"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6"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7"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8"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9"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76</a:t>
            </a:r>
            <a:endParaRPr lang="es-ES" sz="2400" dirty="0">
              <a:ln>
                <a:solidFill>
                  <a:schemeClr val="tx1"/>
                </a:solidFill>
              </a:ln>
            </a:endParaRPr>
          </a:p>
        </p:txBody>
      </p:sp>
    </p:spTree>
    <p:extLst>
      <p:ext uri="{BB962C8B-B14F-4D97-AF65-F5344CB8AC3E}">
        <p14:creationId xmlns:p14="http://schemas.microsoft.com/office/powerpoint/2010/main" val="11869695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93280" y="-89015"/>
            <a:ext cx="4498652" cy="1600200"/>
          </a:xfrm>
        </p:spPr>
        <p:txBody>
          <a:bodyPr>
            <a:normAutofit/>
          </a:bodyPr>
          <a:lstStyle/>
          <a:p>
            <a:pPr lvl="3" algn="l" rtl="0">
              <a:lnSpc>
                <a:spcPct val="90000"/>
              </a:lnSpc>
              <a:spcBef>
                <a:spcPct val="0"/>
              </a:spcBef>
            </a:pPr>
            <a:r>
              <a:rPr lang="es-EC" sz="3600" b="1" dirty="0" smtClean="0"/>
              <a:t>Carpeta a Compresión</a:t>
            </a:r>
            <a:r>
              <a:rPr lang="en-US" sz="3600" b="1" dirty="0" smtClean="0"/>
              <a:t/>
            </a:r>
            <a:br>
              <a:rPr lang="en-US" sz="3600" b="1" dirty="0" smtClean="0"/>
            </a:br>
            <a:endParaRPr lang="en-US" sz="2800" dirty="0"/>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5369167" y="790414"/>
                <a:ext cx="6172200" cy="5225623"/>
              </a:xfrm>
            </p:spPr>
            <p:txBody>
              <a:bodyPr>
                <a:normAutofit fontScale="85000" lnSpcReduction="20000"/>
              </a:bodyPr>
              <a:lstStyle/>
              <a:p>
                <a:r>
                  <a:rPr lang="es-EC" sz="3600" dirty="0"/>
                  <a:t>Para obtener la altura de la carpeta a compresión se utiliza la siguiente formula.  </a:t>
                </a:r>
                <a:endParaRPr lang="es-EC" sz="3600" dirty="0" smtClean="0"/>
              </a:p>
              <a:p>
                <a:endParaRPr lang="en-US" sz="3600" dirty="0"/>
              </a:p>
              <a:p>
                <a:pPr marL="0" indent="0">
                  <a:buNone/>
                </a:pPr>
                <a14:m>
                  <m:oMathPara xmlns:m="http://schemas.openxmlformats.org/officeDocument/2006/math">
                    <m:oMathParaPr>
                      <m:jc m:val="centerGroup"/>
                    </m:oMathParaPr>
                    <m:oMath xmlns:m="http://schemas.openxmlformats.org/officeDocument/2006/math">
                      <m:r>
                        <a:rPr lang="es-EC" sz="3600" b="1" i="1">
                          <a:latin typeface="Cambria Math" charset="0"/>
                        </a:rPr>
                        <m:t>𝒄</m:t>
                      </m:r>
                      <m:r>
                        <a:rPr lang="es-EC" sz="3600" b="1" i="1">
                          <a:latin typeface="Cambria Math" charset="0"/>
                        </a:rPr>
                        <m:t>=</m:t>
                      </m:r>
                      <m:r>
                        <a:rPr lang="es-EC" sz="3600" b="1" i="1">
                          <a:latin typeface="Cambria Math" charset="0"/>
                        </a:rPr>
                        <m:t>𝒅</m:t>
                      </m:r>
                      <m:r>
                        <a:rPr lang="es-EC" sz="3600" b="1" i="1">
                          <a:latin typeface="Cambria Math" charset="0"/>
                        </a:rPr>
                        <m:t>/</m:t>
                      </m:r>
                      <m:r>
                        <a:rPr lang="es-EC" sz="3600" b="1" i="1">
                          <a:latin typeface="Cambria Math" charset="0"/>
                        </a:rPr>
                        <m:t>𝟏𝟐</m:t>
                      </m:r>
                    </m:oMath>
                  </m:oMathPara>
                </a14:m>
                <a:endParaRPr lang="en-US" sz="3600" dirty="0" smtClean="0"/>
              </a:p>
              <a:p>
                <a:pPr marL="0" indent="0">
                  <a:buNone/>
                </a:pPr>
                <a:endParaRPr lang="en-US" sz="3600" dirty="0" smtClean="0"/>
              </a:p>
              <a:p>
                <a14:m>
                  <m:oMath xmlns:m="http://schemas.openxmlformats.org/officeDocument/2006/math">
                    <m:r>
                      <a:rPr lang="es-EC" sz="3600" b="1" i="1">
                        <a:latin typeface="Cambria Math" charset="0"/>
                      </a:rPr>
                      <m:t>𝒅</m:t>
                    </m:r>
                  </m:oMath>
                </a14:m>
                <a:r>
                  <a:rPr lang="es-EC" sz="3600" dirty="0"/>
                  <a:t>	Distancia entre los ejes de dos nervios 50 </a:t>
                </a:r>
                <a:r>
                  <a:rPr lang="es-EC" sz="3600" dirty="0" smtClean="0"/>
                  <a:t>cm</a:t>
                </a:r>
              </a:p>
              <a:p>
                <a:pPr marL="0" indent="0">
                  <a:buNone/>
                </a:pPr>
                <a:endParaRPr lang="en-US" sz="3600" dirty="0" smtClean="0"/>
              </a:p>
              <a:p>
                <a:pPr marL="0" indent="0">
                  <a:buNone/>
                </a:pPr>
                <a14:m>
                  <m:oMathPara xmlns:m="http://schemas.openxmlformats.org/officeDocument/2006/math">
                    <m:oMathParaPr>
                      <m:jc m:val="centerGroup"/>
                    </m:oMathParaPr>
                    <m:oMath xmlns:m="http://schemas.openxmlformats.org/officeDocument/2006/math">
                      <m:r>
                        <a:rPr lang="es-EC" sz="3600" i="1">
                          <a:latin typeface="Cambria Math" charset="0"/>
                        </a:rPr>
                        <m:t>𝑐</m:t>
                      </m:r>
                      <m:r>
                        <a:rPr lang="es-EC" sz="3600" i="1">
                          <a:latin typeface="Cambria Math" charset="0"/>
                        </a:rPr>
                        <m:t>=50</m:t>
                      </m:r>
                      <m:r>
                        <a:rPr lang="es-EC" sz="3600" i="1">
                          <a:latin typeface="Cambria Math" charset="0"/>
                        </a:rPr>
                        <m:t>𝑐𝑚</m:t>
                      </m:r>
                      <m:r>
                        <a:rPr lang="es-EC" sz="3600" i="1">
                          <a:latin typeface="Cambria Math" charset="0"/>
                        </a:rPr>
                        <m:t>/12</m:t>
                      </m:r>
                    </m:oMath>
                  </m:oMathPara>
                </a14:m>
                <a:endParaRPr lang="en-US" sz="3600" dirty="0" smtClean="0"/>
              </a:p>
              <a:p>
                <a:pPr marL="0" indent="0">
                  <a:buNone/>
                </a:pPr>
                <a:endParaRPr lang="en-US" sz="3600" dirty="0"/>
              </a:p>
              <a:p>
                <a:pPr marL="0" indent="0">
                  <a:buNone/>
                </a:pPr>
                <a14:m>
                  <m:oMathPara xmlns:m="http://schemas.openxmlformats.org/officeDocument/2006/math">
                    <m:oMathParaPr>
                      <m:jc m:val="centerGroup"/>
                    </m:oMathParaPr>
                    <m:oMath xmlns:m="http://schemas.openxmlformats.org/officeDocument/2006/math">
                      <m:r>
                        <a:rPr lang="es-EC" sz="3600" i="1">
                          <a:latin typeface="Cambria Math" charset="0"/>
                        </a:rPr>
                        <m:t>𝑐</m:t>
                      </m:r>
                      <m:r>
                        <a:rPr lang="es-EC" sz="3600" i="1">
                          <a:latin typeface="Cambria Math" charset="0"/>
                        </a:rPr>
                        <m:t>=4.167</m:t>
                      </m:r>
                      <m:r>
                        <a:rPr lang="es-EC" sz="3600" i="1">
                          <a:latin typeface="Cambria Math" charset="0"/>
                        </a:rPr>
                        <m:t>𝑐𝑚</m:t>
                      </m:r>
                      <m:r>
                        <a:rPr lang="es-EC" sz="3600" i="1">
                          <a:latin typeface="Cambria Math" charset="0"/>
                        </a:rPr>
                        <m:t>≈5.00</m:t>
                      </m:r>
                      <m:r>
                        <a:rPr lang="es-EC" sz="3600" i="1">
                          <a:latin typeface="Cambria Math" charset="0"/>
                        </a:rPr>
                        <m:t>𝑐𝑚</m:t>
                      </m:r>
                    </m:oMath>
                  </m:oMathPara>
                </a14:m>
                <a:endParaRPr lang="en-US" sz="3600"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5369167" y="790414"/>
                <a:ext cx="6172200" cy="5225623"/>
              </a:xfrm>
              <a:blipFill rotWithShape="0">
                <a:blip r:embed="rId2"/>
                <a:stretch>
                  <a:fillRect l="-2174" t="-3851" r="-1482"/>
                </a:stretch>
              </a:blipFill>
            </p:spPr>
            <p:txBody>
              <a:bodyPr/>
              <a:lstStyle/>
              <a:p>
                <a:r>
                  <a:rPr lang="en-US">
                    <a:noFill/>
                  </a:rPr>
                  <a:t> </a:t>
                </a:r>
              </a:p>
            </p:txBody>
          </p:sp>
        </mc:Fallback>
      </mc:AlternateContent>
      <p:pic>
        <p:nvPicPr>
          <p:cNvPr id="9" name="Imagen 22"/>
          <p:cNvPicPr/>
          <p:nvPr/>
        </p:nvPicPr>
        <p:blipFill rotWithShape="1">
          <a:blip r:embed="rId3"/>
          <a:srcRect t="2837"/>
          <a:stretch/>
        </p:blipFill>
        <p:spPr bwMode="auto">
          <a:xfrm>
            <a:off x="1149754" y="2057399"/>
            <a:ext cx="3019290" cy="2375115"/>
          </a:xfrm>
          <a:prstGeom prst="rect">
            <a:avLst/>
          </a:prstGeom>
          <a:ln>
            <a:noFill/>
          </a:ln>
          <a:extLst>
            <a:ext uri="{53640926-AAD7-44D8-BBD7-CCE9431645EC}">
              <a14:shadowObscured xmlns:a14="http://schemas.microsoft.com/office/drawing/2010/main"/>
            </a:ext>
          </a:extLst>
        </p:spPr>
      </p:pic>
      <p:sp>
        <p:nvSpPr>
          <p:cNvPr id="10" name="Rectangle 9"/>
          <p:cNvSpPr/>
          <p:nvPr/>
        </p:nvSpPr>
        <p:spPr>
          <a:xfrm>
            <a:off x="893905" y="1693256"/>
            <a:ext cx="3930884" cy="369332"/>
          </a:xfrm>
          <a:prstGeom prst="rect">
            <a:avLst/>
          </a:prstGeom>
        </p:spPr>
        <p:txBody>
          <a:bodyPr wrap="none">
            <a:spAutoFit/>
          </a:bodyPr>
          <a:lstStyle/>
          <a:p>
            <a:r>
              <a:rPr lang="es-EC" b="1" dirty="0">
                <a:latin typeface="Arial" charset="0"/>
                <a:ea typeface="Gulim" charset="-127"/>
                <a:cs typeface="Times New Roman" charset="0"/>
              </a:rPr>
              <a:t>Corte en planta losa bidireccional</a:t>
            </a:r>
            <a:r>
              <a:rPr lang="en-US" dirty="0"/>
              <a:t> </a:t>
            </a:r>
          </a:p>
        </p:txBody>
      </p:sp>
      <p:pic>
        <p:nvPicPr>
          <p:cNvPr id="11" name="Imagen 23"/>
          <p:cNvPicPr/>
          <p:nvPr/>
        </p:nvPicPr>
        <p:blipFill>
          <a:blip r:embed="rId4"/>
          <a:stretch>
            <a:fillRect/>
          </a:stretch>
        </p:blipFill>
        <p:spPr>
          <a:xfrm>
            <a:off x="931655" y="4889547"/>
            <a:ext cx="3168015" cy="1126490"/>
          </a:xfrm>
          <a:prstGeom prst="rect">
            <a:avLst/>
          </a:prstGeom>
        </p:spPr>
      </p:pic>
      <p:sp>
        <p:nvSpPr>
          <p:cNvPr id="12" name="TextBox 11"/>
          <p:cNvSpPr txBox="1"/>
          <p:nvPr/>
        </p:nvSpPr>
        <p:spPr>
          <a:xfrm>
            <a:off x="963557" y="4489219"/>
            <a:ext cx="3716274" cy="369332"/>
          </a:xfrm>
          <a:prstGeom prst="rect">
            <a:avLst/>
          </a:prstGeom>
          <a:noFill/>
        </p:spPr>
        <p:txBody>
          <a:bodyPr wrap="none" rtlCol="0">
            <a:spAutoFit/>
          </a:bodyPr>
          <a:lstStyle/>
          <a:p>
            <a:r>
              <a:rPr lang="es-EC" b="1" dirty="0"/>
              <a:t>Corte en elevación losa bidireccional</a:t>
            </a:r>
            <a:r>
              <a:rPr lang="en-US" dirty="0"/>
              <a:t> </a:t>
            </a:r>
          </a:p>
        </p:txBody>
      </p:sp>
      <p:sp>
        <p:nvSpPr>
          <p:cNvPr id="8"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3"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6"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7"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8"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9"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77</a:t>
            </a:r>
            <a:endParaRPr lang="es-ES" sz="2400" dirty="0">
              <a:ln>
                <a:solidFill>
                  <a:schemeClr val="tx1"/>
                </a:solidFill>
              </a:ln>
            </a:endParaRPr>
          </a:p>
        </p:txBody>
      </p:sp>
    </p:spTree>
    <p:extLst>
      <p:ext uri="{BB962C8B-B14F-4D97-AF65-F5344CB8AC3E}">
        <p14:creationId xmlns:p14="http://schemas.microsoft.com/office/powerpoint/2010/main" val="14167460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sz="half" idx="1"/>
              </p:nvPr>
            </p:nvSpPr>
            <p:spPr>
              <a:xfrm>
                <a:off x="896466" y="826094"/>
                <a:ext cx="4993037" cy="4916138"/>
              </a:xfrm>
            </p:spPr>
            <p:txBody>
              <a:bodyPr/>
              <a:lstStyle/>
              <a:p>
                <a:pPr marL="914400" lvl="2" indent="0">
                  <a:buNone/>
                </a:pPr>
                <a:r>
                  <a:rPr lang="es-EC" sz="3800" b="1" dirty="0"/>
                  <a:t>Altura de Nervio</a:t>
                </a:r>
                <a:endParaRPr lang="en-US" sz="3800" b="1" dirty="0"/>
              </a:p>
              <a:p>
                <a:pPr marL="0" indent="0" algn="just">
                  <a:buNone/>
                </a:pPr>
                <a:r>
                  <a:rPr lang="es-EC" sz="2400" dirty="0"/>
                  <a:t>La altura del nervio es la diferencia entre la altura equivalente de la losa bidireccional alivianada y la carpeta a compresión</a:t>
                </a:r>
                <a:r>
                  <a:rPr lang="es-EC" sz="2400" dirty="0" smtClean="0"/>
                  <a:t>.</a:t>
                </a:r>
              </a:p>
              <a:p>
                <a:pPr marL="0" indent="0" algn="just">
                  <a:buNone/>
                </a:pPr>
                <a:endParaRPr lang="en-US" sz="2000" dirty="0"/>
              </a:p>
              <a:p>
                <a:pPr marL="0" indent="0" algn="ctr">
                  <a:buNone/>
                </a:pPr>
                <a14:m>
                  <m:oMathPara xmlns:m="http://schemas.openxmlformats.org/officeDocument/2006/math">
                    <m:oMathParaPr>
                      <m:jc m:val="centerGroup"/>
                    </m:oMathParaPr>
                    <m:oMath xmlns:m="http://schemas.openxmlformats.org/officeDocument/2006/math">
                      <m:r>
                        <a:rPr lang="es-EC" sz="2000" i="1">
                          <a:latin typeface="Cambria Math" charset="0"/>
                        </a:rPr>
                        <m:t>𝐴𝑙𝑡𝑢𝑟𝑎</m:t>
                      </m:r>
                      <m:r>
                        <a:rPr lang="es-EC" sz="2000" i="1">
                          <a:latin typeface="Cambria Math" charset="0"/>
                        </a:rPr>
                        <m:t> </m:t>
                      </m:r>
                      <m:r>
                        <a:rPr lang="es-EC" sz="2000" i="1">
                          <a:latin typeface="Cambria Math" charset="0"/>
                        </a:rPr>
                        <m:t>𝑑𝑒𝑙</m:t>
                      </m:r>
                      <m:r>
                        <a:rPr lang="es-EC" sz="2000" i="1">
                          <a:latin typeface="Cambria Math" charset="0"/>
                        </a:rPr>
                        <m:t> </m:t>
                      </m:r>
                      <m:r>
                        <a:rPr lang="es-EC" sz="2000" i="1">
                          <a:latin typeface="Cambria Math" charset="0"/>
                        </a:rPr>
                        <m:t>𝑛𝑒𝑟𝑣𝑖𝑜</m:t>
                      </m:r>
                      <m:r>
                        <a:rPr lang="es-EC" sz="2000" i="1">
                          <a:latin typeface="Cambria Math" charset="0"/>
                        </a:rPr>
                        <m:t>=20.00 </m:t>
                      </m:r>
                      <m:r>
                        <a:rPr lang="es-EC" sz="2000" i="1">
                          <a:latin typeface="Cambria Math" charset="0"/>
                        </a:rPr>
                        <m:t>𝑐𝑚</m:t>
                      </m:r>
                      <m:r>
                        <a:rPr lang="es-EC" sz="2000" i="1">
                          <a:latin typeface="Cambria Math" charset="0"/>
                        </a:rPr>
                        <m:t>−5.00 </m:t>
                      </m:r>
                      <m:r>
                        <a:rPr lang="es-EC" sz="2000" i="1">
                          <a:latin typeface="Cambria Math" charset="0"/>
                        </a:rPr>
                        <m:t>𝑐𝑚</m:t>
                      </m:r>
                    </m:oMath>
                  </m:oMathPara>
                </a14:m>
                <a:endParaRPr lang="en-US" sz="2000" dirty="0" smtClean="0"/>
              </a:p>
              <a:p>
                <a:pPr marL="0" indent="0" algn="ctr">
                  <a:buNone/>
                </a:pPr>
                <a:endParaRPr lang="en-US" sz="2000" dirty="0"/>
              </a:p>
              <a:p>
                <a:pPr marL="0" indent="0" algn="ctr">
                  <a:buNone/>
                </a:pPr>
                <a14:m>
                  <m:oMathPara xmlns:m="http://schemas.openxmlformats.org/officeDocument/2006/math">
                    <m:oMathParaPr>
                      <m:jc m:val="centerGroup"/>
                    </m:oMathParaPr>
                    <m:oMath xmlns:m="http://schemas.openxmlformats.org/officeDocument/2006/math">
                      <m:r>
                        <a:rPr lang="es-EC" sz="2000" i="1">
                          <a:latin typeface="Cambria Math" charset="0"/>
                        </a:rPr>
                        <m:t>𝐴𝑙𝑡𝑢𝑟𝑎</m:t>
                      </m:r>
                      <m:r>
                        <a:rPr lang="es-EC" sz="2000" i="1">
                          <a:latin typeface="Cambria Math" charset="0"/>
                        </a:rPr>
                        <m:t> </m:t>
                      </m:r>
                      <m:r>
                        <a:rPr lang="es-EC" sz="2000" i="1">
                          <a:latin typeface="Cambria Math" charset="0"/>
                        </a:rPr>
                        <m:t>𝑑𝑒𝑙</m:t>
                      </m:r>
                      <m:r>
                        <a:rPr lang="es-EC" sz="2000" i="1">
                          <a:latin typeface="Cambria Math" charset="0"/>
                        </a:rPr>
                        <m:t> </m:t>
                      </m:r>
                      <m:r>
                        <a:rPr lang="es-EC" sz="2000" i="1">
                          <a:latin typeface="Cambria Math" charset="0"/>
                        </a:rPr>
                        <m:t>𝑛𝑒𝑟𝑣𝑖𝑜</m:t>
                      </m:r>
                      <m:r>
                        <a:rPr lang="es-EC" sz="2000" i="1">
                          <a:latin typeface="Cambria Math" charset="0"/>
                        </a:rPr>
                        <m:t>=15.00 </m:t>
                      </m:r>
                      <m:r>
                        <a:rPr lang="es-EC" sz="2000" i="1">
                          <a:latin typeface="Cambria Math" charset="0"/>
                        </a:rPr>
                        <m:t>𝑐𝑚</m:t>
                      </m:r>
                    </m:oMath>
                  </m:oMathPara>
                </a14:m>
                <a:endParaRPr lang="en-US" sz="2000" dirty="0"/>
              </a:p>
            </p:txBody>
          </p:sp>
        </mc:Choice>
        <mc:Fallback xmlns="">
          <p:sp>
            <p:nvSpPr>
              <p:cNvPr id="6" name="Content Placeholder 5"/>
              <p:cNvSpPr>
                <a:spLocks noGrp="1" noRot="1" noChangeAspect="1" noMove="1" noResize="1" noEditPoints="1" noAdjustHandles="1" noChangeArrowheads="1" noChangeShapeType="1" noTextEdit="1"/>
              </p:cNvSpPr>
              <p:nvPr>
                <p:ph sz="half" idx="1"/>
              </p:nvPr>
            </p:nvSpPr>
            <p:spPr>
              <a:xfrm>
                <a:off x="896466" y="826094"/>
                <a:ext cx="4993037" cy="4916138"/>
              </a:xfrm>
              <a:blipFill rotWithShape="0">
                <a:blip r:embed="rId2"/>
                <a:stretch>
                  <a:fillRect l="-1832" t="-3226" r="-19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6"/>
              <p:cNvSpPr>
                <a:spLocks noGrp="1"/>
              </p:cNvSpPr>
              <p:nvPr>
                <p:ph sz="half" idx="2"/>
              </p:nvPr>
            </p:nvSpPr>
            <p:spPr>
              <a:xfrm>
                <a:off x="6447295" y="833733"/>
                <a:ext cx="5408908" cy="4916138"/>
              </a:xfrm>
            </p:spPr>
            <p:txBody>
              <a:bodyPr/>
              <a:lstStyle/>
              <a:p>
                <a:pPr marL="914400" lvl="2" indent="0">
                  <a:buNone/>
                </a:pPr>
                <a:r>
                  <a:rPr lang="es-EC" sz="4200" b="1" dirty="0"/>
                  <a:t>Alivianamientos</a:t>
                </a:r>
                <a:endParaRPr lang="en-US" sz="4200" b="1" dirty="0"/>
              </a:p>
              <a:p>
                <a:pPr marL="0" indent="0" algn="just">
                  <a:buNone/>
                </a:pPr>
                <a:r>
                  <a:rPr lang="es-EC" sz="2400" dirty="0"/>
                  <a:t>El análisis de la losa bidireccional alivianada se lo realiza para </a:t>
                </a:r>
                <a14:m>
                  <m:oMath xmlns:m="http://schemas.openxmlformats.org/officeDocument/2006/math">
                    <m:r>
                      <a:rPr lang="es-EC" sz="2400" i="1">
                        <a:latin typeface="Cambria Math" charset="0"/>
                      </a:rPr>
                      <m:t>1</m:t>
                    </m:r>
                    <m:sSup>
                      <m:sSupPr>
                        <m:ctrlPr>
                          <a:rPr lang="en-US" sz="2400" i="1">
                            <a:latin typeface="Cambria Math" charset="0"/>
                          </a:rPr>
                        </m:ctrlPr>
                      </m:sSupPr>
                      <m:e>
                        <m:r>
                          <a:rPr lang="es-EC" sz="2400" i="1">
                            <a:latin typeface="Cambria Math" charset="0"/>
                          </a:rPr>
                          <m:t>𝑚</m:t>
                        </m:r>
                      </m:e>
                      <m:sup>
                        <m:r>
                          <a:rPr lang="es-EC" sz="2400" i="1">
                            <a:latin typeface="Cambria Math" charset="0"/>
                          </a:rPr>
                          <m:t>2</m:t>
                        </m:r>
                      </m:sup>
                    </m:sSup>
                  </m:oMath>
                </a14:m>
                <a:r>
                  <a:rPr lang="es-EC" sz="2400" dirty="0"/>
                  <a:t> por lo que se consideran 8 unidades de bloques de alivianamientos, el peso está dado por la siguiente tabla:</a:t>
                </a:r>
                <a:endParaRPr lang="en-US" sz="2400" dirty="0"/>
              </a:p>
              <a:p>
                <a:pPr marL="0" indent="0">
                  <a:buNone/>
                </a:pPr>
                <a:endParaRPr lang="en-US" dirty="0"/>
              </a:p>
            </p:txBody>
          </p:sp>
        </mc:Choice>
        <mc:Fallback xmlns="">
          <p:sp>
            <p:nvSpPr>
              <p:cNvPr id="7" name="Content Placeholder 6"/>
              <p:cNvSpPr>
                <a:spLocks noGrp="1" noRot="1" noChangeAspect="1" noMove="1" noResize="1" noEditPoints="1" noAdjustHandles="1" noChangeArrowheads="1" noChangeShapeType="1" noTextEdit="1"/>
              </p:cNvSpPr>
              <p:nvPr>
                <p:ph sz="half" idx="2"/>
              </p:nvPr>
            </p:nvSpPr>
            <p:spPr>
              <a:xfrm>
                <a:off x="6447295" y="833733"/>
                <a:ext cx="5408908" cy="4916138"/>
              </a:xfrm>
              <a:blipFill rotWithShape="0">
                <a:blip r:embed="rId3"/>
                <a:stretch>
                  <a:fillRect l="-1804" t="-3846" r="-1691"/>
                </a:stretch>
              </a:blipFill>
            </p:spPr>
            <p:txBody>
              <a:bodyPr/>
              <a:lstStyle/>
              <a:p>
                <a:r>
                  <a:rPr lang="en-US">
                    <a:noFill/>
                  </a:rPr>
                  <a:t> </a:t>
                </a:r>
              </a:p>
            </p:txBody>
          </p:sp>
        </mc:Fallback>
      </mc:AlternateContent>
      <p:pic>
        <p:nvPicPr>
          <p:cNvPr id="9" name="Imagen 23"/>
          <p:cNvPicPr/>
          <p:nvPr/>
        </p:nvPicPr>
        <p:blipFill>
          <a:blip r:embed="rId4"/>
          <a:stretch>
            <a:fillRect/>
          </a:stretch>
        </p:blipFill>
        <p:spPr>
          <a:xfrm>
            <a:off x="1126781" y="4258908"/>
            <a:ext cx="3965581" cy="1490963"/>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870236214"/>
              </p:ext>
            </p:extLst>
          </p:nvPr>
        </p:nvGraphicFramePr>
        <p:xfrm>
          <a:off x="6989737" y="3419333"/>
          <a:ext cx="4450595" cy="1152666"/>
        </p:xfrm>
        <a:graphic>
          <a:graphicData uri="http://schemas.openxmlformats.org/drawingml/2006/table">
            <a:tbl>
              <a:tblPr/>
              <a:tblGrid>
                <a:gridCol w="813971"/>
                <a:gridCol w="810837"/>
                <a:gridCol w="804570"/>
                <a:gridCol w="922866"/>
                <a:gridCol w="1098351"/>
              </a:tblGrid>
              <a:tr h="384222">
                <a:tc gridSpan="5">
                  <a:txBody>
                    <a:bodyPr/>
                    <a:lstStyle/>
                    <a:p>
                      <a:pPr algn="ctr">
                        <a:lnSpc>
                          <a:spcPct val="150000"/>
                        </a:lnSpc>
                        <a:spcAft>
                          <a:spcPts val="0"/>
                        </a:spcAft>
                      </a:pPr>
                      <a:r>
                        <a:rPr lang="es-EC" sz="1600" b="1" dirty="0">
                          <a:effectLst/>
                          <a:latin typeface="Arial" charset="0"/>
                          <a:ea typeface="Gulim" charset="-127"/>
                          <a:cs typeface="Times New Roman" charset="0"/>
                        </a:rPr>
                        <a:t>Dimensión y peso del bloque</a:t>
                      </a:r>
                      <a:endParaRPr lang="en-US" sz="1600" dirty="0">
                        <a:effectLst/>
                        <a:latin typeface="Arial" charset="0"/>
                        <a:ea typeface="Gulim" charset="-127"/>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84222">
                <a:tc>
                  <a:txBody>
                    <a:bodyPr/>
                    <a:lstStyle/>
                    <a:p>
                      <a:pPr algn="ctr">
                        <a:lnSpc>
                          <a:spcPct val="150000"/>
                        </a:lnSpc>
                        <a:spcAft>
                          <a:spcPts val="0"/>
                        </a:spcAft>
                      </a:pPr>
                      <a:r>
                        <a:rPr lang="es-EC" sz="1600" b="1">
                          <a:effectLst/>
                          <a:latin typeface="Arial" charset="0"/>
                          <a:ea typeface="Gulim" charset="-127"/>
                          <a:cs typeface="Times New Roman" charset="0"/>
                        </a:rPr>
                        <a:t>a (m)</a:t>
                      </a:r>
                      <a:endParaRPr lang="en-US" sz="1600">
                        <a:effectLst/>
                        <a:latin typeface="Arial" charset="0"/>
                        <a:ea typeface="Gulim" charset="-127"/>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b="1">
                          <a:effectLst/>
                          <a:latin typeface="Arial" charset="0"/>
                          <a:ea typeface="Gulim" charset="-127"/>
                          <a:cs typeface="Times New Roman" charset="0"/>
                        </a:rPr>
                        <a:t>b (m)</a:t>
                      </a:r>
                      <a:endParaRPr lang="en-US" sz="1600">
                        <a:effectLst/>
                        <a:latin typeface="Arial" charset="0"/>
                        <a:ea typeface="Gulim" charset="-127"/>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b="1">
                          <a:effectLst/>
                          <a:latin typeface="Arial" charset="0"/>
                          <a:ea typeface="Gulim" charset="-127"/>
                          <a:cs typeface="Times New Roman" charset="0"/>
                        </a:rPr>
                        <a:t>c (m)</a:t>
                      </a:r>
                      <a:endParaRPr lang="en-US" sz="1600">
                        <a:effectLst/>
                        <a:latin typeface="Arial" charset="0"/>
                        <a:ea typeface="Gulim" charset="-127"/>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b="1" dirty="0">
                          <a:effectLst/>
                          <a:latin typeface="Arial" charset="0"/>
                          <a:ea typeface="Gulim" charset="-127"/>
                          <a:cs typeface="Times New Roman" charset="0"/>
                        </a:rPr>
                        <a:t>a*b*c</a:t>
                      </a:r>
                      <a:endParaRPr lang="en-US" sz="1600" dirty="0">
                        <a:effectLst/>
                        <a:latin typeface="Arial" charset="0"/>
                        <a:ea typeface="Gulim" charset="-127"/>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b="1" dirty="0">
                          <a:effectLst/>
                          <a:latin typeface="Arial" charset="0"/>
                          <a:ea typeface="Gulim" charset="-127"/>
                          <a:cs typeface="Times New Roman" charset="0"/>
                        </a:rPr>
                        <a:t>Peso (Kg)</a:t>
                      </a:r>
                      <a:endParaRPr lang="en-US" sz="1600" dirty="0">
                        <a:effectLst/>
                        <a:latin typeface="Arial" charset="0"/>
                        <a:ea typeface="Gulim" charset="-127"/>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384222">
                <a:tc>
                  <a:txBody>
                    <a:bodyPr/>
                    <a:lstStyle/>
                    <a:p>
                      <a:pPr algn="ctr">
                        <a:lnSpc>
                          <a:spcPct val="150000"/>
                        </a:lnSpc>
                        <a:spcAft>
                          <a:spcPts val="0"/>
                        </a:spcAft>
                      </a:pPr>
                      <a:r>
                        <a:rPr lang="es-EC" sz="1600">
                          <a:effectLst/>
                          <a:latin typeface="Arial" charset="0"/>
                          <a:ea typeface="Gulim" charset="-127"/>
                          <a:cs typeface="Times New Roman" charset="0"/>
                        </a:rPr>
                        <a:t>0.20</a:t>
                      </a:r>
                      <a:endParaRPr lang="en-US" sz="1600">
                        <a:effectLst/>
                        <a:latin typeface="Arial" charset="0"/>
                        <a:ea typeface="Gulim" charset="-127"/>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a:effectLst/>
                          <a:latin typeface="Arial" charset="0"/>
                          <a:ea typeface="Gulim" charset="-127"/>
                          <a:cs typeface="Times New Roman" charset="0"/>
                        </a:rPr>
                        <a:t>0.40</a:t>
                      </a:r>
                      <a:endParaRPr lang="en-US" sz="1600">
                        <a:effectLst/>
                        <a:latin typeface="Arial" charset="0"/>
                        <a:ea typeface="Gulim" charset="-127"/>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a:effectLst/>
                          <a:latin typeface="Arial" charset="0"/>
                          <a:ea typeface="Gulim" charset="-127"/>
                          <a:cs typeface="Times New Roman" charset="0"/>
                        </a:rPr>
                        <a:t>0.15</a:t>
                      </a:r>
                      <a:endParaRPr lang="en-US" sz="1600">
                        <a:effectLst/>
                        <a:latin typeface="Arial" charset="0"/>
                        <a:ea typeface="Gulim" charset="-127"/>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a:effectLst/>
                          <a:latin typeface="Arial" charset="0"/>
                          <a:ea typeface="Gulim" charset="-127"/>
                          <a:cs typeface="Times New Roman" charset="0"/>
                        </a:rPr>
                        <a:t>0.012</a:t>
                      </a:r>
                      <a:endParaRPr lang="en-US" sz="1600">
                        <a:effectLst/>
                        <a:latin typeface="Arial" charset="0"/>
                        <a:ea typeface="Gulim" charset="-127"/>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dirty="0">
                          <a:effectLst/>
                          <a:latin typeface="Arial" charset="0"/>
                          <a:ea typeface="Gulim" charset="-127"/>
                          <a:cs typeface="Times New Roman" charset="0"/>
                        </a:rPr>
                        <a:t>10.00</a:t>
                      </a:r>
                      <a:endParaRPr lang="en-US" sz="1600" dirty="0">
                        <a:effectLst/>
                        <a:latin typeface="Arial" charset="0"/>
                        <a:ea typeface="Gulim" charset="-127"/>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16" name="Imagen 512"/>
          <p:cNvPicPr/>
          <p:nvPr/>
        </p:nvPicPr>
        <p:blipFill rotWithShape="1">
          <a:blip r:embed="rId5" cstate="print"/>
          <a:srcRect l="2848" t="3013" r="2467" b="2565"/>
          <a:stretch/>
        </p:blipFill>
        <p:spPr bwMode="auto">
          <a:xfrm>
            <a:off x="8647763" y="4662781"/>
            <a:ext cx="1495425" cy="1057275"/>
          </a:xfrm>
          <a:prstGeom prst="rect">
            <a:avLst/>
          </a:prstGeom>
          <a:noFill/>
          <a:ln>
            <a:noFill/>
          </a:ln>
          <a:extLst>
            <a:ext uri="{53640926-AAD7-44D8-BBD7-CCE9431645EC}">
              <a14:shadowObscured xmlns:a14="http://schemas.microsoft.com/office/drawing/2010/main"/>
            </a:ext>
          </a:extLst>
        </p:spPr>
      </p:pic>
      <p:sp>
        <p:nvSpPr>
          <p:cNvPr id="14" name="Cuadro de texto 470"/>
          <p:cNvSpPr txBox="1"/>
          <p:nvPr/>
        </p:nvSpPr>
        <p:spPr>
          <a:xfrm>
            <a:off x="9676269" y="5347991"/>
            <a:ext cx="247650" cy="2476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Aft>
                <a:spcPts val="1000"/>
              </a:spcAft>
            </a:pPr>
            <a:r>
              <a:rPr lang="es-EC" sz="1200">
                <a:solidFill>
                  <a:srgbClr val="FF0000"/>
                </a:solidFill>
                <a:effectLst/>
                <a:latin typeface="Arial" charset="0"/>
                <a:ea typeface="Gulim" charset="-127"/>
                <a:cs typeface="Times New Roman" charset="0"/>
              </a:rPr>
              <a:t>b</a:t>
            </a:r>
            <a:endParaRPr lang="en-US" sz="1200" dirty="0">
              <a:effectLst/>
              <a:latin typeface="Arial" charset="0"/>
              <a:ea typeface="Gulim" charset="-127"/>
              <a:cs typeface="Times New Roman" charset="0"/>
            </a:endParaRPr>
          </a:p>
        </p:txBody>
      </p:sp>
      <p:sp>
        <p:nvSpPr>
          <p:cNvPr id="13" name="Cuadro de texto 53"/>
          <p:cNvSpPr txBox="1"/>
          <p:nvPr/>
        </p:nvSpPr>
        <p:spPr>
          <a:xfrm>
            <a:off x="8771747" y="5494582"/>
            <a:ext cx="247650" cy="2476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Aft>
                <a:spcPts val="1000"/>
              </a:spcAft>
            </a:pPr>
            <a:r>
              <a:rPr lang="es-EC" sz="1200" dirty="0">
                <a:solidFill>
                  <a:srgbClr val="FF0000"/>
                </a:solidFill>
                <a:effectLst/>
                <a:latin typeface="Arial" charset="0"/>
                <a:ea typeface="Gulim" charset="-127"/>
                <a:cs typeface="Times New Roman" charset="0"/>
              </a:rPr>
              <a:t>a</a:t>
            </a:r>
            <a:endParaRPr lang="en-US" sz="1200" dirty="0">
              <a:effectLst/>
              <a:latin typeface="Arial" charset="0"/>
              <a:ea typeface="Gulim" charset="-127"/>
              <a:cs typeface="Times New Roman" charset="0"/>
            </a:endParaRPr>
          </a:p>
        </p:txBody>
      </p:sp>
      <p:sp>
        <p:nvSpPr>
          <p:cNvPr id="12" name="Cuadro de texto 41"/>
          <p:cNvSpPr txBox="1"/>
          <p:nvPr/>
        </p:nvSpPr>
        <p:spPr>
          <a:xfrm>
            <a:off x="8508468" y="5098589"/>
            <a:ext cx="247650" cy="2476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Aft>
                <a:spcPts val="1000"/>
              </a:spcAft>
            </a:pPr>
            <a:r>
              <a:rPr lang="es-EC" sz="1200">
                <a:solidFill>
                  <a:srgbClr val="FF0000"/>
                </a:solidFill>
                <a:effectLst/>
                <a:latin typeface="Arial" charset="0"/>
                <a:ea typeface="Gulim" charset="-127"/>
                <a:cs typeface="Times New Roman" charset="0"/>
              </a:rPr>
              <a:t>c</a:t>
            </a:r>
            <a:endParaRPr lang="en-US" sz="1200" dirty="0">
              <a:effectLst/>
              <a:latin typeface="Arial" charset="0"/>
              <a:ea typeface="Gulim" charset="-127"/>
              <a:cs typeface="Times New Roman" charset="0"/>
            </a:endParaRPr>
          </a:p>
        </p:txBody>
      </p:sp>
      <p:sp>
        <p:nvSpPr>
          <p:cNvPr id="10"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5"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7"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8"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9"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20"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21"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2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a:ln>
                  <a:solidFill>
                    <a:schemeClr val="tx1"/>
                  </a:solidFill>
                </a:ln>
              </a:rPr>
              <a:t>7</a:t>
            </a:r>
            <a:r>
              <a:rPr lang="es-ES" sz="2400" dirty="0" smtClean="0">
                <a:ln>
                  <a:solidFill>
                    <a:schemeClr val="tx1"/>
                  </a:solidFill>
                </a:ln>
              </a:rPr>
              <a:t>8</a:t>
            </a:r>
            <a:endParaRPr lang="es-ES" sz="2400" dirty="0">
              <a:ln>
                <a:solidFill>
                  <a:schemeClr val="tx1"/>
                </a:solidFill>
              </a:ln>
            </a:endParaRPr>
          </a:p>
        </p:txBody>
      </p:sp>
    </p:spTree>
    <p:extLst>
      <p:ext uri="{BB962C8B-B14F-4D97-AF65-F5344CB8AC3E}">
        <p14:creationId xmlns:p14="http://schemas.microsoft.com/office/powerpoint/2010/main" val="1594949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3121" y="247930"/>
            <a:ext cx="9043261" cy="1325563"/>
          </a:xfrm>
        </p:spPr>
        <p:txBody>
          <a:bodyPr>
            <a:normAutofit/>
          </a:bodyPr>
          <a:lstStyle/>
          <a:p>
            <a:pPr lvl="2"/>
            <a:r>
              <a:rPr lang="es-EC" sz="4000" b="1" dirty="0"/>
              <a:t>Pre dimensionamiento </a:t>
            </a:r>
            <a:r>
              <a:rPr lang="es-EC" sz="4000" b="1"/>
              <a:t>de </a:t>
            </a:r>
            <a:r>
              <a:rPr lang="es-EC" sz="4000" b="1" smtClean="0"/>
              <a:t>vigas</a:t>
            </a:r>
            <a:endParaRPr lang="en-US" sz="4000" b="1"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449451" y="1825623"/>
                <a:ext cx="5570349" cy="4559679"/>
              </a:xfrm>
            </p:spPr>
            <p:txBody>
              <a:bodyPr>
                <a:normAutofit fontScale="55000" lnSpcReduction="20000"/>
              </a:bodyPr>
              <a:lstStyle/>
              <a:p>
                <a:pPr marL="0" indent="0" algn="ctr">
                  <a:buNone/>
                </a:pPr>
                <a:r>
                  <a:rPr lang="es-EC" sz="4400" b="1" dirty="0"/>
                  <a:t>Carga </a:t>
                </a:r>
                <a:r>
                  <a:rPr lang="es-EC" sz="4400" b="1" dirty="0" smtClean="0"/>
                  <a:t>Muerta</a:t>
                </a:r>
                <a:endParaRPr lang="es-EC" sz="4400" b="1" dirty="0"/>
              </a:p>
              <a:p>
                <a:pPr marL="0" indent="0">
                  <a:buNone/>
                </a:pPr>
                <a:r>
                  <a:rPr lang="es-EC" b="1" dirty="0"/>
                  <a:t>Peso Propio de Losas</a:t>
                </a:r>
                <a:endParaRPr lang="en-US" b="1" dirty="0"/>
              </a:p>
              <a:p>
                <a:pPr lvl="0"/>
                <a:r>
                  <a:rPr lang="es-EC" dirty="0"/>
                  <a:t>Nervios</a:t>
                </a:r>
                <a:endParaRPr lang="en-US" dirty="0"/>
              </a:p>
              <a:p>
                <a:pPr marL="0" indent="0">
                  <a:buNone/>
                </a:pPr>
                <a14:m>
                  <m:oMathPara xmlns:m="http://schemas.openxmlformats.org/officeDocument/2006/math">
                    <m:oMathParaPr>
                      <m:jc m:val="centerGroup"/>
                    </m:oMathParaPr>
                    <m:oMath xmlns:m="http://schemas.openxmlformats.org/officeDocument/2006/math">
                      <m:r>
                        <a:rPr lang="es-EC" i="1">
                          <a:latin typeface="Cambria Math" charset="0"/>
                        </a:rPr>
                        <m:t>3.60</m:t>
                      </m:r>
                      <m:r>
                        <a:rPr lang="es-EC" i="1">
                          <a:latin typeface="Cambria Math" charset="0"/>
                        </a:rPr>
                        <m:t>𝑚</m:t>
                      </m:r>
                      <m:r>
                        <a:rPr lang="es-EC" i="1">
                          <a:latin typeface="Cambria Math" charset="0"/>
                        </a:rPr>
                        <m:t>∗0.10</m:t>
                      </m:r>
                      <m:r>
                        <a:rPr lang="es-EC" i="1">
                          <a:latin typeface="Cambria Math" charset="0"/>
                        </a:rPr>
                        <m:t>𝑚</m:t>
                      </m:r>
                      <m:r>
                        <a:rPr lang="es-EC" i="1">
                          <a:latin typeface="Cambria Math" charset="0"/>
                        </a:rPr>
                        <m:t>∗0.15</m:t>
                      </m:r>
                      <m:r>
                        <a:rPr lang="es-EC" i="1">
                          <a:latin typeface="Cambria Math" charset="0"/>
                        </a:rPr>
                        <m:t>𝑚</m:t>
                      </m:r>
                      <m:r>
                        <a:rPr lang="es-EC" i="1">
                          <a:latin typeface="Cambria Math" charset="0"/>
                        </a:rPr>
                        <m:t>∗2400</m:t>
                      </m:r>
                      <m:r>
                        <a:rPr lang="es-EC" i="1">
                          <a:latin typeface="Cambria Math" charset="0"/>
                        </a:rPr>
                        <m:t>𝑘𝑔</m:t>
                      </m:r>
                      <m:r>
                        <a:rPr lang="es-EC" i="1">
                          <a:latin typeface="Cambria Math" charset="0"/>
                        </a:rPr>
                        <m:t>/</m:t>
                      </m:r>
                      <m:sSup>
                        <m:sSupPr>
                          <m:ctrlPr>
                            <a:rPr lang="en-US" i="1">
                              <a:latin typeface="Cambria Math" charset="0"/>
                            </a:rPr>
                          </m:ctrlPr>
                        </m:sSupPr>
                        <m:e>
                          <m:r>
                            <a:rPr lang="es-EC" i="1">
                              <a:latin typeface="Cambria Math" charset="0"/>
                            </a:rPr>
                            <m:t>𝑚</m:t>
                          </m:r>
                        </m:e>
                        <m:sup>
                          <m:r>
                            <a:rPr lang="es-EC" i="1">
                              <a:latin typeface="Cambria Math" charset="0"/>
                            </a:rPr>
                            <m:t>3</m:t>
                          </m:r>
                        </m:sup>
                      </m:sSup>
                      <m:r>
                        <a:rPr lang="es-EC" i="1">
                          <a:latin typeface="Cambria Math" charset="0"/>
                        </a:rPr>
                        <m:t>=129.60</m:t>
                      </m:r>
                      <m:r>
                        <a:rPr lang="es-EC" i="1">
                          <a:latin typeface="Cambria Math" charset="0"/>
                        </a:rPr>
                        <m:t>𝑘𝑔</m:t>
                      </m:r>
                      <m:r>
                        <a:rPr lang="es-EC" i="1">
                          <a:latin typeface="Cambria Math" charset="0"/>
                        </a:rPr>
                        <m:t>/</m:t>
                      </m:r>
                      <m:sSup>
                        <m:sSupPr>
                          <m:ctrlPr>
                            <a:rPr lang="en-US" i="1">
                              <a:latin typeface="Cambria Math" charset="0"/>
                            </a:rPr>
                          </m:ctrlPr>
                        </m:sSupPr>
                        <m:e>
                          <m:r>
                            <a:rPr lang="es-EC" i="1">
                              <a:latin typeface="Cambria Math" charset="0"/>
                            </a:rPr>
                            <m:t>𝑚</m:t>
                          </m:r>
                        </m:e>
                        <m:sup>
                          <m:r>
                            <a:rPr lang="es-EC" i="1">
                              <a:latin typeface="Cambria Math" charset="0"/>
                            </a:rPr>
                            <m:t>2</m:t>
                          </m:r>
                        </m:sup>
                      </m:sSup>
                    </m:oMath>
                  </m:oMathPara>
                </a14:m>
                <a:endParaRPr lang="en-US" dirty="0"/>
              </a:p>
              <a:p>
                <a:pPr lvl="0"/>
                <a:r>
                  <a:rPr lang="es-EC" dirty="0"/>
                  <a:t>Carpeta a Compresión</a:t>
                </a:r>
                <a:endParaRPr lang="en-US" dirty="0"/>
              </a:p>
              <a:p>
                <a:pPr marL="0" indent="0">
                  <a:buNone/>
                </a:pPr>
                <a14:m>
                  <m:oMathPara xmlns:m="http://schemas.openxmlformats.org/officeDocument/2006/math">
                    <m:oMathParaPr>
                      <m:jc m:val="centerGroup"/>
                    </m:oMathParaPr>
                    <m:oMath xmlns:m="http://schemas.openxmlformats.org/officeDocument/2006/math">
                      <m:r>
                        <a:rPr lang="es-EC" i="1">
                          <a:latin typeface="Cambria Math" charset="0"/>
                        </a:rPr>
                        <m:t>1.00</m:t>
                      </m:r>
                      <m:r>
                        <a:rPr lang="es-EC" i="1">
                          <a:latin typeface="Cambria Math" charset="0"/>
                        </a:rPr>
                        <m:t>𝑚</m:t>
                      </m:r>
                      <m:r>
                        <a:rPr lang="es-EC" i="1">
                          <a:latin typeface="Cambria Math" charset="0"/>
                        </a:rPr>
                        <m:t>∗1.00</m:t>
                      </m:r>
                      <m:r>
                        <a:rPr lang="es-EC" i="1">
                          <a:latin typeface="Cambria Math" charset="0"/>
                        </a:rPr>
                        <m:t>𝑚</m:t>
                      </m:r>
                      <m:r>
                        <a:rPr lang="es-EC" i="1">
                          <a:latin typeface="Cambria Math" charset="0"/>
                        </a:rPr>
                        <m:t>∗0.05</m:t>
                      </m:r>
                      <m:r>
                        <a:rPr lang="es-EC" i="1">
                          <a:latin typeface="Cambria Math" charset="0"/>
                        </a:rPr>
                        <m:t>𝑚</m:t>
                      </m:r>
                      <m:r>
                        <a:rPr lang="es-EC" i="1">
                          <a:latin typeface="Cambria Math" charset="0"/>
                        </a:rPr>
                        <m:t>∗2400</m:t>
                      </m:r>
                      <m:r>
                        <a:rPr lang="es-EC" i="1">
                          <a:latin typeface="Cambria Math" charset="0"/>
                        </a:rPr>
                        <m:t>𝑘𝑔</m:t>
                      </m:r>
                      <m:r>
                        <a:rPr lang="es-EC" i="1">
                          <a:latin typeface="Cambria Math" charset="0"/>
                        </a:rPr>
                        <m:t>/</m:t>
                      </m:r>
                      <m:sSup>
                        <m:sSupPr>
                          <m:ctrlPr>
                            <a:rPr lang="en-US" i="1">
                              <a:latin typeface="Cambria Math" charset="0"/>
                            </a:rPr>
                          </m:ctrlPr>
                        </m:sSupPr>
                        <m:e>
                          <m:r>
                            <a:rPr lang="es-EC" i="1">
                              <a:latin typeface="Cambria Math" charset="0"/>
                            </a:rPr>
                            <m:t>𝑚</m:t>
                          </m:r>
                        </m:e>
                        <m:sup>
                          <m:r>
                            <a:rPr lang="es-EC" i="1">
                              <a:latin typeface="Cambria Math" charset="0"/>
                            </a:rPr>
                            <m:t>3</m:t>
                          </m:r>
                        </m:sup>
                      </m:sSup>
                      <m:r>
                        <a:rPr lang="es-EC" i="1">
                          <a:latin typeface="Cambria Math" charset="0"/>
                        </a:rPr>
                        <m:t>=120.00</m:t>
                      </m:r>
                      <m:r>
                        <a:rPr lang="es-EC" i="1">
                          <a:latin typeface="Cambria Math" charset="0"/>
                        </a:rPr>
                        <m:t>𝑘𝑔</m:t>
                      </m:r>
                      <m:r>
                        <a:rPr lang="es-EC" i="1">
                          <a:latin typeface="Cambria Math" charset="0"/>
                        </a:rPr>
                        <m:t>/</m:t>
                      </m:r>
                      <m:sSup>
                        <m:sSupPr>
                          <m:ctrlPr>
                            <a:rPr lang="en-US" i="1">
                              <a:latin typeface="Cambria Math" charset="0"/>
                            </a:rPr>
                          </m:ctrlPr>
                        </m:sSupPr>
                        <m:e>
                          <m:r>
                            <a:rPr lang="es-EC" i="1">
                              <a:latin typeface="Cambria Math" charset="0"/>
                            </a:rPr>
                            <m:t>𝑚</m:t>
                          </m:r>
                        </m:e>
                        <m:sup>
                          <m:r>
                            <a:rPr lang="es-EC" i="1">
                              <a:latin typeface="Cambria Math" charset="0"/>
                            </a:rPr>
                            <m:t>2</m:t>
                          </m:r>
                        </m:sup>
                      </m:sSup>
                    </m:oMath>
                  </m:oMathPara>
                </a14:m>
                <a:endParaRPr lang="en-US" dirty="0"/>
              </a:p>
              <a:p>
                <a:pPr lvl="0"/>
                <a:r>
                  <a:rPr lang="es-EC" dirty="0"/>
                  <a:t>Alivianamientos (Bloques)</a:t>
                </a:r>
                <a:endParaRPr lang="en-US" dirty="0"/>
              </a:p>
              <a:p>
                <a:pPr marL="0" indent="0">
                  <a:buNone/>
                </a:pPr>
                <a14:m>
                  <m:oMathPara xmlns:m="http://schemas.openxmlformats.org/officeDocument/2006/math">
                    <m:oMathParaPr>
                      <m:jc m:val="centerGroup"/>
                    </m:oMathParaPr>
                    <m:oMath xmlns:m="http://schemas.openxmlformats.org/officeDocument/2006/math">
                      <m:r>
                        <a:rPr lang="es-EC" i="1">
                          <a:latin typeface="Cambria Math" charset="0"/>
                        </a:rPr>
                        <m:t>8∗</m:t>
                      </m:r>
                      <m:d>
                        <m:dPr>
                          <m:ctrlPr>
                            <a:rPr lang="en-US" i="1">
                              <a:latin typeface="Cambria Math" charset="0"/>
                            </a:rPr>
                          </m:ctrlPr>
                        </m:dPr>
                        <m:e>
                          <m:r>
                            <a:rPr lang="es-EC" i="1">
                              <a:latin typeface="Cambria Math" charset="0"/>
                            </a:rPr>
                            <m:t>0.40</m:t>
                          </m:r>
                          <m:r>
                            <a:rPr lang="es-EC" i="1">
                              <a:latin typeface="Cambria Math" charset="0"/>
                            </a:rPr>
                            <m:t>𝑚</m:t>
                          </m:r>
                          <m:r>
                            <a:rPr lang="es-EC" i="1">
                              <a:latin typeface="Cambria Math" charset="0"/>
                            </a:rPr>
                            <m:t>∗0.20</m:t>
                          </m:r>
                          <m:r>
                            <a:rPr lang="es-EC" i="1">
                              <a:latin typeface="Cambria Math" charset="0"/>
                            </a:rPr>
                            <m:t>𝑚</m:t>
                          </m:r>
                          <m:r>
                            <a:rPr lang="es-EC" i="1">
                              <a:latin typeface="Cambria Math" charset="0"/>
                            </a:rPr>
                            <m:t>∗0.15</m:t>
                          </m:r>
                          <m:r>
                            <a:rPr lang="es-EC" i="1">
                              <a:latin typeface="Cambria Math" charset="0"/>
                            </a:rPr>
                            <m:t>𝑚</m:t>
                          </m:r>
                        </m:e>
                      </m:d>
                      <m:r>
                        <a:rPr lang="es-EC" i="1">
                          <a:latin typeface="Cambria Math" charset="0"/>
                        </a:rPr>
                        <m:t>∗1000</m:t>
                      </m:r>
                      <m:r>
                        <a:rPr lang="es-EC" i="1">
                          <a:latin typeface="Cambria Math" charset="0"/>
                        </a:rPr>
                        <m:t>𝑘𝑔</m:t>
                      </m:r>
                      <m:r>
                        <a:rPr lang="es-EC" i="1">
                          <a:latin typeface="Cambria Math" charset="0"/>
                        </a:rPr>
                        <m:t>/</m:t>
                      </m:r>
                      <m:sSup>
                        <m:sSupPr>
                          <m:ctrlPr>
                            <a:rPr lang="en-US" i="1">
                              <a:latin typeface="Cambria Math" charset="0"/>
                            </a:rPr>
                          </m:ctrlPr>
                        </m:sSupPr>
                        <m:e>
                          <m:r>
                            <a:rPr lang="es-EC" i="1">
                              <a:latin typeface="Cambria Math" charset="0"/>
                            </a:rPr>
                            <m:t>𝑚</m:t>
                          </m:r>
                        </m:e>
                        <m:sup>
                          <m:r>
                            <a:rPr lang="es-EC" i="1">
                              <a:latin typeface="Cambria Math" charset="0"/>
                            </a:rPr>
                            <m:t>3</m:t>
                          </m:r>
                        </m:sup>
                      </m:sSup>
                      <m:r>
                        <a:rPr lang="es-EC" i="1">
                          <a:latin typeface="Cambria Math" charset="0"/>
                        </a:rPr>
                        <m:t>=96</m:t>
                      </m:r>
                      <m:r>
                        <a:rPr lang="es-EC" i="1">
                          <a:latin typeface="Cambria Math" charset="0"/>
                        </a:rPr>
                        <m:t>𝑘𝑔</m:t>
                      </m:r>
                      <m:r>
                        <a:rPr lang="es-EC" i="1">
                          <a:latin typeface="Cambria Math" charset="0"/>
                        </a:rPr>
                        <m:t>/</m:t>
                      </m:r>
                      <m:sSup>
                        <m:sSupPr>
                          <m:ctrlPr>
                            <a:rPr lang="en-US" i="1">
                              <a:latin typeface="Cambria Math" charset="0"/>
                            </a:rPr>
                          </m:ctrlPr>
                        </m:sSupPr>
                        <m:e>
                          <m:r>
                            <a:rPr lang="es-EC" i="1">
                              <a:latin typeface="Cambria Math" charset="0"/>
                            </a:rPr>
                            <m:t>𝑚</m:t>
                          </m:r>
                        </m:e>
                        <m:sup>
                          <m:r>
                            <a:rPr lang="es-EC" i="1">
                              <a:latin typeface="Cambria Math" charset="0"/>
                            </a:rPr>
                            <m:t>2</m:t>
                          </m:r>
                        </m:sup>
                      </m:sSup>
                    </m:oMath>
                  </m:oMathPara>
                </a14:m>
                <a:endParaRPr lang="en-US" dirty="0"/>
              </a:p>
              <a:p>
                <a14:m>
                  <m:oMath xmlns:m="http://schemas.openxmlformats.org/officeDocument/2006/math">
                    <m:r>
                      <a:rPr lang="es-EC" i="1">
                        <a:latin typeface="Cambria Math" charset="0"/>
                      </a:rPr>
                      <m:t>𝑃𝑒𝑠𝑜</m:t>
                    </m:r>
                    <m:r>
                      <a:rPr lang="es-EC" i="1">
                        <a:latin typeface="Cambria Math" charset="0"/>
                      </a:rPr>
                      <m:t> </m:t>
                    </m:r>
                    <m:r>
                      <a:rPr lang="es-EC" i="1">
                        <a:latin typeface="Cambria Math" charset="0"/>
                      </a:rPr>
                      <m:t>𝑝𝑟𝑜𝑝𝑖𝑜</m:t>
                    </m:r>
                    <m:r>
                      <a:rPr lang="es-EC" i="1">
                        <a:latin typeface="Cambria Math" charset="0"/>
                      </a:rPr>
                      <m:t> </m:t>
                    </m:r>
                    <m:r>
                      <a:rPr lang="es-EC" i="1">
                        <a:latin typeface="Cambria Math" charset="0"/>
                      </a:rPr>
                      <m:t>𝑑𝑒</m:t>
                    </m:r>
                    <m:r>
                      <a:rPr lang="es-EC" i="1">
                        <a:latin typeface="Cambria Math" charset="0"/>
                      </a:rPr>
                      <m:t> </m:t>
                    </m:r>
                    <m:r>
                      <a:rPr lang="es-EC" i="1">
                        <a:latin typeface="Cambria Math" charset="0"/>
                      </a:rPr>
                      <m:t>𝑙𝑜𝑠𝑎𝑠</m:t>
                    </m:r>
                    <m:r>
                      <a:rPr lang="es-EC" i="1">
                        <a:latin typeface="Cambria Math" charset="0"/>
                      </a:rPr>
                      <m:t> =345.60</m:t>
                    </m:r>
                    <m:r>
                      <a:rPr lang="es-EC" i="1">
                        <a:latin typeface="Cambria Math" charset="0"/>
                      </a:rPr>
                      <m:t>𝑘𝑔</m:t>
                    </m:r>
                    <m:r>
                      <a:rPr lang="es-EC" i="1">
                        <a:latin typeface="Cambria Math" charset="0"/>
                      </a:rPr>
                      <m:t>/</m:t>
                    </m:r>
                    <m:sSup>
                      <m:sSupPr>
                        <m:ctrlPr>
                          <a:rPr lang="en-US" i="1">
                            <a:latin typeface="Cambria Math" charset="0"/>
                          </a:rPr>
                        </m:ctrlPr>
                      </m:sSupPr>
                      <m:e>
                        <m:r>
                          <a:rPr lang="es-EC" i="1">
                            <a:latin typeface="Cambria Math" charset="0"/>
                          </a:rPr>
                          <m:t>𝑚</m:t>
                        </m:r>
                      </m:e>
                      <m:sup>
                        <m:r>
                          <a:rPr lang="es-EC" i="1">
                            <a:latin typeface="Cambria Math" charset="0"/>
                          </a:rPr>
                          <m:t>2</m:t>
                        </m:r>
                      </m:sup>
                    </m:sSup>
                    <m:r>
                      <a:rPr lang="es-EC" i="1">
                        <a:latin typeface="Cambria Math" charset="0"/>
                      </a:rPr>
                      <m:t> </m:t>
                    </m:r>
                  </m:oMath>
                </a14:m>
                <a:endParaRPr lang="en-US" dirty="0"/>
              </a:p>
              <a:p>
                <a:pPr marL="0" indent="0">
                  <a:buNone/>
                </a:pPr>
                <a:r>
                  <a:rPr lang="es-EC" b="1" dirty="0"/>
                  <a:t>Peso de Paredes de Bloque</a:t>
                </a:r>
                <a:endParaRPr lang="en-US" b="1" dirty="0"/>
              </a:p>
              <a:p>
                <a14:m>
                  <m:oMath xmlns:m="http://schemas.openxmlformats.org/officeDocument/2006/math">
                    <m:r>
                      <a:rPr lang="es-EC" i="1">
                        <a:latin typeface="Cambria Math" charset="0"/>
                      </a:rPr>
                      <m:t>𝐴𝑠𝑢𝑚𝑖𝑚𝑜𝑠</m:t>
                    </m:r>
                    <m:r>
                      <a:rPr lang="es-EC" i="1">
                        <a:latin typeface="Cambria Math" charset="0"/>
                      </a:rPr>
                      <m:t>=150</m:t>
                    </m:r>
                    <m:r>
                      <a:rPr lang="es-EC" i="1">
                        <a:latin typeface="Cambria Math" charset="0"/>
                      </a:rPr>
                      <m:t>𝑘𝑔</m:t>
                    </m:r>
                    <m:r>
                      <a:rPr lang="es-EC" i="1">
                        <a:latin typeface="Cambria Math" charset="0"/>
                      </a:rPr>
                      <m:t>/</m:t>
                    </m:r>
                    <m:sSup>
                      <m:sSupPr>
                        <m:ctrlPr>
                          <a:rPr lang="en-US" i="1">
                            <a:latin typeface="Cambria Math" charset="0"/>
                          </a:rPr>
                        </m:ctrlPr>
                      </m:sSupPr>
                      <m:e>
                        <m:r>
                          <a:rPr lang="es-EC" i="1">
                            <a:latin typeface="Cambria Math" charset="0"/>
                          </a:rPr>
                          <m:t>𝑚</m:t>
                        </m:r>
                      </m:e>
                      <m:sup>
                        <m:r>
                          <a:rPr lang="es-EC" i="1">
                            <a:latin typeface="Cambria Math" charset="0"/>
                          </a:rPr>
                          <m:t>2</m:t>
                        </m:r>
                      </m:sup>
                    </m:sSup>
                  </m:oMath>
                </a14:m>
                <a:endParaRPr lang="en-US" dirty="0"/>
              </a:p>
              <a:p>
                <a:pPr marL="0" indent="0">
                  <a:buNone/>
                </a:pPr>
                <a:r>
                  <a:rPr lang="es-EC" b="1" dirty="0"/>
                  <a:t>Peso de Acabados</a:t>
                </a:r>
                <a:endParaRPr lang="en-US" b="1" dirty="0"/>
              </a:p>
              <a:p>
                <a14:m>
                  <m:oMath xmlns:m="http://schemas.openxmlformats.org/officeDocument/2006/math">
                    <m:r>
                      <a:rPr lang="es-EC" i="1">
                        <a:latin typeface="Cambria Math" charset="0"/>
                      </a:rPr>
                      <m:t>𝐴𝑠𝑢𝑚𝑖𝑚𝑜𝑠</m:t>
                    </m:r>
                    <m:r>
                      <a:rPr lang="es-EC" i="1">
                        <a:latin typeface="Cambria Math" charset="0"/>
                      </a:rPr>
                      <m:t>=120</m:t>
                    </m:r>
                    <m:r>
                      <a:rPr lang="es-EC" i="1">
                        <a:latin typeface="Cambria Math" charset="0"/>
                      </a:rPr>
                      <m:t>𝑘𝑔</m:t>
                    </m:r>
                    <m:r>
                      <a:rPr lang="es-EC" i="1">
                        <a:latin typeface="Cambria Math" charset="0"/>
                      </a:rPr>
                      <m:t>/</m:t>
                    </m:r>
                    <m:sSup>
                      <m:sSupPr>
                        <m:ctrlPr>
                          <a:rPr lang="en-US" i="1">
                            <a:latin typeface="Cambria Math" charset="0"/>
                          </a:rPr>
                        </m:ctrlPr>
                      </m:sSupPr>
                      <m:e>
                        <m:r>
                          <a:rPr lang="es-EC" i="1">
                            <a:latin typeface="Cambria Math" charset="0"/>
                          </a:rPr>
                          <m:t>𝑚</m:t>
                        </m:r>
                      </m:e>
                      <m:sup>
                        <m:r>
                          <a:rPr lang="es-EC" i="1">
                            <a:latin typeface="Cambria Math" charset="0"/>
                          </a:rPr>
                          <m:t>2</m:t>
                        </m:r>
                      </m:sup>
                    </m:sSup>
                  </m:oMath>
                </a14:m>
                <a:endParaRPr lang="en-US" dirty="0"/>
              </a:p>
              <a:p>
                <a:pPr marL="0" indent="0">
                  <a:buNone/>
                </a:pPr>
                <a14:m>
                  <m:oMathPara xmlns:m="http://schemas.openxmlformats.org/officeDocument/2006/math">
                    <m:oMathParaPr>
                      <m:jc m:val="centerGroup"/>
                    </m:oMathParaPr>
                    <m:oMath xmlns:m="http://schemas.openxmlformats.org/officeDocument/2006/math">
                      <m:r>
                        <a:rPr lang="es-EC" b="1" i="1" smtClean="0">
                          <a:solidFill>
                            <a:srgbClr val="FF0000"/>
                          </a:solidFill>
                          <a:latin typeface="Cambria Math" charset="0"/>
                        </a:rPr>
                        <m:t>𝑪𝒂𝒓𝒈𝒂</m:t>
                      </m:r>
                      <m:r>
                        <a:rPr lang="es-EC" b="1" i="1" smtClean="0">
                          <a:solidFill>
                            <a:srgbClr val="FF0000"/>
                          </a:solidFill>
                          <a:latin typeface="Cambria Math" charset="0"/>
                        </a:rPr>
                        <m:t> </m:t>
                      </m:r>
                      <m:r>
                        <a:rPr lang="es-EC" b="1" i="1" smtClean="0">
                          <a:solidFill>
                            <a:srgbClr val="FF0000"/>
                          </a:solidFill>
                          <a:latin typeface="Cambria Math" charset="0"/>
                        </a:rPr>
                        <m:t>𝑴𝒖𝒆𝒓𝒕𝒂</m:t>
                      </m:r>
                      <m:r>
                        <a:rPr lang="es-EC" b="1" i="1" smtClean="0">
                          <a:solidFill>
                            <a:srgbClr val="FF0000"/>
                          </a:solidFill>
                          <a:latin typeface="Cambria Math" charset="0"/>
                        </a:rPr>
                        <m:t>=</m:t>
                      </m:r>
                      <m:r>
                        <a:rPr lang="es-EC" i="1">
                          <a:solidFill>
                            <a:srgbClr val="FF0000"/>
                          </a:solidFill>
                          <a:latin typeface="Cambria Math" charset="0"/>
                        </a:rPr>
                        <m:t>615.60</m:t>
                      </m:r>
                      <m:f>
                        <m:fPr>
                          <m:ctrlPr>
                            <a:rPr lang="en-US" i="1">
                              <a:solidFill>
                                <a:srgbClr val="FF0000"/>
                              </a:solidFill>
                              <a:latin typeface="Cambria Math" charset="0"/>
                            </a:rPr>
                          </m:ctrlPr>
                        </m:fPr>
                        <m:num>
                          <m:r>
                            <a:rPr lang="es-EC" i="1">
                              <a:solidFill>
                                <a:srgbClr val="FF0000"/>
                              </a:solidFill>
                              <a:latin typeface="Cambria Math" charset="0"/>
                            </a:rPr>
                            <m:t>𝑘𝑔</m:t>
                          </m:r>
                        </m:num>
                        <m:den>
                          <m:sSup>
                            <m:sSupPr>
                              <m:ctrlPr>
                                <a:rPr lang="en-US" i="1">
                                  <a:solidFill>
                                    <a:srgbClr val="FF0000"/>
                                  </a:solidFill>
                                  <a:latin typeface="Cambria Math" charset="0"/>
                                </a:rPr>
                              </m:ctrlPr>
                            </m:sSupPr>
                            <m:e>
                              <m:r>
                                <a:rPr lang="es-EC" i="1">
                                  <a:solidFill>
                                    <a:srgbClr val="FF0000"/>
                                  </a:solidFill>
                                  <a:latin typeface="Cambria Math" charset="0"/>
                                </a:rPr>
                                <m:t>𝑚</m:t>
                              </m:r>
                            </m:e>
                            <m:sup>
                              <m:r>
                                <a:rPr lang="es-EC" i="1">
                                  <a:solidFill>
                                    <a:srgbClr val="FF0000"/>
                                  </a:solidFill>
                                  <a:latin typeface="Cambria Math" charset="0"/>
                                </a:rPr>
                                <m:t>2</m:t>
                              </m:r>
                            </m:sup>
                          </m:sSup>
                        </m:den>
                      </m:f>
                      <m:r>
                        <a:rPr lang="es-EC" b="1" i="1">
                          <a:solidFill>
                            <a:srgbClr val="FF0000"/>
                          </a:solidFill>
                          <a:latin typeface="Cambria Math" charset="0"/>
                        </a:rPr>
                        <m:t> </m:t>
                      </m:r>
                    </m:oMath>
                  </m:oMathPara>
                </a14:m>
                <a:endParaRPr lang="en-US" dirty="0">
                  <a:solidFill>
                    <a:srgbClr val="FF0000"/>
                  </a:solidFill>
                </a:endParaRPr>
              </a:p>
              <a:p>
                <a:pPr marL="0" indent="0">
                  <a:buNone/>
                </a:pPr>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449451" y="1825623"/>
                <a:ext cx="5570349" cy="4559679"/>
              </a:xfrm>
              <a:blipFill rotWithShape="0">
                <a:blip r:embed="rId2"/>
                <a:stretch>
                  <a:fillRect l="-438" t="-30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7001360" y="1884225"/>
                <a:ext cx="4428640" cy="1166862"/>
              </a:xfrm>
            </p:spPr>
            <p:txBody>
              <a:bodyPr>
                <a:normAutofit fontScale="55000" lnSpcReduction="20000"/>
              </a:bodyPr>
              <a:lstStyle/>
              <a:p>
                <a:pPr marL="0" indent="0" algn="ctr">
                  <a:buNone/>
                </a:pPr>
                <a:r>
                  <a:rPr lang="es-EC" sz="4400" b="1" dirty="0" smtClean="0"/>
                  <a:t>Carga Viva</a:t>
                </a:r>
                <a:endParaRPr lang="es-EC" sz="4400" b="1" dirty="0"/>
              </a:p>
              <a:p>
                <a:pPr marL="0" indent="0">
                  <a:buNone/>
                </a:pPr>
                <a:r>
                  <a:rPr lang="es-EC" dirty="0"/>
                  <a:t>De acuerdo a la sección 2.7.2, Tabla </a:t>
                </a:r>
                <a:r>
                  <a:rPr lang="es-EC" dirty="0" smtClean="0"/>
                  <a:t>2</a:t>
                </a:r>
                <a:endParaRPr lang="es-EC" b="1" i="1" dirty="0" smtClean="0"/>
              </a:p>
              <a:p>
                <a:pPr marL="0" indent="0">
                  <a:buNone/>
                </a:pPr>
                <a14:m>
                  <m:oMathPara xmlns:m="http://schemas.openxmlformats.org/officeDocument/2006/math">
                    <m:oMathParaPr>
                      <m:jc m:val="centerGroup"/>
                    </m:oMathParaPr>
                    <m:oMath xmlns:m="http://schemas.openxmlformats.org/officeDocument/2006/math">
                      <m:r>
                        <a:rPr lang="es-EC" b="1" i="1" smtClean="0">
                          <a:solidFill>
                            <a:srgbClr val="FF0000"/>
                          </a:solidFill>
                          <a:latin typeface="Cambria Math" charset="0"/>
                        </a:rPr>
                        <m:t>𝑪𝒂𝒓𝒈𝒂</m:t>
                      </m:r>
                      <m:r>
                        <a:rPr lang="es-EC" b="1" i="1" smtClean="0">
                          <a:solidFill>
                            <a:srgbClr val="FF0000"/>
                          </a:solidFill>
                          <a:latin typeface="Cambria Math" charset="0"/>
                        </a:rPr>
                        <m:t> </m:t>
                      </m:r>
                      <m:r>
                        <a:rPr lang="es-EC" b="1" i="1" smtClean="0">
                          <a:solidFill>
                            <a:srgbClr val="FF0000"/>
                          </a:solidFill>
                          <a:latin typeface="Cambria Math" charset="0"/>
                        </a:rPr>
                        <m:t>𝑽𝒊𝒗𝒂</m:t>
                      </m:r>
                      <m:r>
                        <a:rPr lang="es-EC" b="1" i="1" smtClean="0">
                          <a:solidFill>
                            <a:srgbClr val="FF0000"/>
                          </a:solidFill>
                          <a:latin typeface="Cambria Math" charset="0"/>
                        </a:rPr>
                        <m:t> </m:t>
                      </m:r>
                      <m:r>
                        <a:rPr lang="es-EC" i="1">
                          <a:solidFill>
                            <a:srgbClr val="FF0000"/>
                          </a:solidFill>
                          <a:latin typeface="Cambria Math" charset="0"/>
                        </a:rPr>
                        <m:t>=200</m:t>
                      </m:r>
                      <m:f>
                        <m:fPr>
                          <m:ctrlPr>
                            <a:rPr lang="en-US" i="1">
                              <a:solidFill>
                                <a:srgbClr val="FF0000"/>
                              </a:solidFill>
                              <a:latin typeface="Cambria Math" charset="0"/>
                            </a:rPr>
                          </m:ctrlPr>
                        </m:fPr>
                        <m:num>
                          <m:r>
                            <a:rPr lang="es-EC" i="1">
                              <a:solidFill>
                                <a:srgbClr val="FF0000"/>
                              </a:solidFill>
                              <a:latin typeface="Cambria Math" charset="0"/>
                            </a:rPr>
                            <m:t>𝑘𝑔</m:t>
                          </m:r>
                        </m:num>
                        <m:den>
                          <m:sSup>
                            <m:sSupPr>
                              <m:ctrlPr>
                                <a:rPr lang="en-US" i="1">
                                  <a:solidFill>
                                    <a:srgbClr val="FF0000"/>
                                  </a:solidFill>
                                  <a:latin typeface="Cambria Math" charset="0"/>
                                </a:rPr>
                              </m:ctrlPr>
                            </m:sSupPr>
                            <m:e>
                              <m:r>
                                <a:rPr lang="es-EC" i="1">
                                  <a:solidFill>
                                    <a:srgbClr val="FF0000"/>
                                  </a:solidFill>
                                  <a:latin typeface="Cambria Math" charset="0"/>
                                </a:rPr>
                                <m:t>𝑚</m:t>
                              </m:r>
                            </m:e>
                            <m:sup>
                              <m:r>
                                <a:rPr lang="es-EC" i="1">
                                  <a:solidFill>
                                    <a:srgbClr val="FF0000"/>
                                  </a:solidFill>
                                  <a:latin typeface="Cambria Math" charset="0"/>
                                </a:rPr>
                                <m:t>2</m:t>
                              </m:r>
                            </m:sup>
                          </m:sSup>
                        </m:den>
                      </m:f>
                    </m:oMath>
                  </m:oMathPara>
                </a14:m>
                <a:endParaRPr lang="en-US" dirty="0">
                  <a:solidFill>
                    <a:srgbClr val="FF0000"/>
                  </a:solidFill>
                </a:endParaRPr>
              </a:p>
              <a:p>
                <a:pPr marL="0" indent="0" algn="ctr">
                  <a:buNone/>
                </a:pPr>
                <a:endParaRPr lang="en-US" b="1" dirty="0">
                  <a:solidFill>
                    <a:srgbClr val="FF0000"/>
                  </a:solidFill>
                </a:endParaRP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7001360" y="1884225"/>
                <a:ext cx="4428640" cy="1166862"/>
              </a:xfrm>
              <a:blipFill rotWithShape="0">
                <a:blip r:embed="rId3"/>
                <a:stretch>
                  <a:fillRect l="-551" t="-11979" b="-12500"/>
                </a:stretch>
              </a:blipFill>
            </p:spPr>
            <p:txBody>
              <a:bodyPr/>
              <a:lstStyle/>
              <a:p>
                <a:r>
                  <a:rPr lang="en-US">
                    <a:noFill/>
                  </a:rPr>
                  <a:t> </a:t>
                </a:r>
              </a:p>
            </p:txBody>
          </p:sp>
        </mc:Fallback>
      </mc:AlternateContent>
      <p:sp>
        <p:nvSpPr>
          <p:cNvPr id="5" name="Rectangle 4"/>
          <p:cNvSpPr/>
          <p:nvPr/>
        </p:nvSpPr>
        <p:spPr>
          <a:xfrm>
            <a:off x="5061768" y="1388827"/>
            <a:ext cx="2220864" cy="369332"/>
          </a:xfrm>
          <a:prstGeom prst="rect">
            <a:avLst/>
          </a:prstGeom>
        </p:spPr>
        <p:txBody>
          <a:bodyPr wrap="none">
            <a:spAutoFit/>
          </a:bodyPr>
          <a:lstStyle/>
          <a:p>
            <a:pPr indent="-1371600"/>
            <a:r>
              <a:rPr lang="es-EC" b="1"/>
              <a:t>Análisis de cargas/m</a:t>
            </a:r>
            <a:r>
              <a:rPr lang="es-EC" b="1" baseline="30000"/>
              <a:t>2</a:t>
            </a:r>
            <a:endParaRPr lang="en-US" b="1" dirty="0"/>
          </a:p>
        </p:txBody>
      </p:sp>
      <mc:AlternateContent xmlns:mc="http://schemas.openxmlformats.org/markup-compatibility/2006" xmlns:a14="http://schemas.microsoft.com/office/drawing/2010/main">
        <mc:Choice Requires="a14">
          <p:sp>
            <p:nvSpPr>
              <p:cNvPr id="6" name="Content Placeholder 3"/>
              <p:cNvSpPr txBox="1">
                <a:spLocks/>
              </p:cNvSpPr>
              <p:nvPr/>
            </p:nvSpPr>
            <p:spPr>
              <a:xfrm>
                <a:off x="6834752" y="3177154"/>
                <a:ext cx="4742481" cy="3208148"/>
              </a:xfrm>
              <a:prstGeom prst="rect">
                <a:avLst/>
              </a:prstGeom>
            </p:spPr>
            <p:txBody>
              <a:bodyPr vert="horz" lIns="91440" tIns="45720" rIns="91440" bIns="45720" rtlCol="0">
                <a:normAutofit fontScale="25000" lnSpcReduction="20000"/>
              </a:bodyPr>
              <a:lstStyle>
                <a:lvl1pPr indent="0" algn="ctr">
                  <a:lnSpc>
                    <a:spcPct val="90000"/>
                  </a:lnSpc>
                  <a:spcBef>
                    <a:spcPts val="1000"/>
                  </a:spcBef>
                  <a:buFont typeface="Arial" panose="020B0604020202020204" pitchFamily="34" charset="0"/>
                  <a:buNone/>
                  <a:defRPr sz="28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EC" sz="9600" dirty="0"/>
                  <a:t>Carga </a:t>
                </a:r>
                <a:r>
                  <a:rPr lang="es-EC" sz="9600" dirty="0" smtClean="0"/>
                  <a:t>última</a:t>
                </a:r>
                <a:endParaRPr lang="es-EC" sz="9600" dirty="0"/>
              </a:p>
              <a:p>
                <a:endParaRPr lang="es-EC" dirty="0"/>
              </a:p>
              <a:p>
                <a:pPr algn="just"/>
                <a:r>
                  <a:rPr lang="es-EC" sz="6400" dirty="0"/>
                  <a:t>La resistencia requerida fue mayorada de acuerdo a la NEC-15, cargas sísmicas, sección 3.4.3, combinación 2</a:t>
                </a:r>
                <a:r>
                  <a:rPr lang="es-EC" sz="6400" dirty="0" smtClean="0"/>
                  <a:t>.</a:t>
                </a:r>
              </a:p>
              <a:p>
                <a:pPr algn="l"/>
                <a:endParaRPr lang="en-US" sz="7200" dirty="0"/>
              </a:p>
              <a:p>
                <a:pPr/>
                <a14:m>
                  <m:oMathPara xmlns:m="http://schemas.openxmlformats.org/officeDocument/2006/math">
                    <m:oMathParaPr>
                      <m:jc m:val="centerGroup"/>
                    </m:oMathParaPr>
                    <m:oMath xmlns:m="http://schemas.openxmlformats.org/officeDocument/2006/math">
                      <m:r>
                        <a:rPr lang="es-EC" sz="7200" i="1">
                          <a:latin typeface="Cambria Math" charset="0"/>
                        </a:rPr>
                        <m:t>𝑼</m:t>
                      </m:r>
                      <m:r>
                        <a:rPr lang="es-EC" sz="7200" i="1">
                          <a:latin typeface="Cambria Math" charset="0"/>
                        </a:rPr>
                        <m:t>=</m:t>
                      </m:r>
                      <m:r>
                        <a:rPr lang="es-EC" sz="7200" i="1">
                          <a:latin typeface="Cambria Math" charset="0"/>
                        </a:rPr>
                        <m:t>𝟏</m:t>
                      </m:r>
                      <m:r>
                        <a:rPr lang="es-EC" sz="7200" i="1">
                          <a:latin typeface="Cambria Math" charset="0"/>
                        </a:rPr>
                        <m:t>.</m:t>
                      </m:r>
                      <m:r>
                        <a:rPr lang="es-EC" sz="7200" i="1">
                          <a:latin typeface="Cambria Math" charset="0"/>
                        </a:rPr>
                        <m:t>𝟐</m:t>
                      </m:r>
                      <m:r>
                        <a:rPr lang="es-EC" sz="7200" i="1">
                          <a:latin typeface="Cambria Math" charset="0"/>
                        </a:rPr>
                        <m:t>𝑫</m:t>
                      </m:r>
                      <m:r>
                        <a:rPr lang="es-EC" sz="7200" i="1">
                          <a:latin typeface="Cambria Math" charset="0"/>
                        </a:rPr>
                        <m:t>+</m:t>
                      </m:r>
                      <m:r>
                        <a:rPr lang="es-EC" sz="7200" i="1">
                          <a:latin typeface="Cambria Math" charset="0"/>
                        </a:rPr>
                        <m:t>𝟏</m:t>
                      </m:r>
                      <m:r>
                        <a:rPr lang="es-EC" sz="7200" i="1">
                          <a:latin typeface="Cambria Math" charset="0"/>
                        </a:rPr>
                        <m:t>.</m:t>
                      </m:r>
                      <m:r>
                        <a:rPr lang="es-EC" sz="7200" i="1">
                          <a:latin typeface="Cambria Math" charset="0"/>
                        </a:rPr>
                        <m:t>𝟔</m:t>
                      </m:r>
                      <m:r>
                        <a:rPr lang="es-EC" sz="7200" i="1">
                          <a:latin typeface="Cambria Math" charset="0"/>
                        </a:rPr>
                        <m:t>𝑳</m:t>
                      </m:r>
                    </m:oMath>
                  </m:oMathPara>
                </a14:m>
                <a:endParaRPr lang="en-US" sz="7200" dirty="0"/>
              </a:p>
              <a:p>
                <a:pPr/>
                <a14:m>
                  <m:oMathPara xmlns:m="http://schemas.openxmlformats.org/officeDocument/2006/math">
                    <m:oMathParaPr>
                      <m:jc m:val="centerGroup"/>
                    </m:oMathParaPr>
                    <m:oMath xmlns:m="http://schemas.openxmlformats.org/officeDocument/2006/math">
                      <m:r>
                        <a:rPr lang="es-EC" sz="7200" i="1">
                          <a:latin typeface="Cambria Math" charset="0"/>
                        </a:rPr>
                        <m:t>𝑈</m:t>
                      </m:r>
                      <m:r>
                        <a:rPr lang="es-EC" sz="7200" i="1">
                          <a:latin typeface="Cambria Math" charset="0"/>
                        </a:rPr>
                        <m:t>=1.2∗</m:t>
                      </m:r>
                      <m:d>
                        <m:dPr>
                          <m:ctrlPr>
                            <a:rPr lang="en-US" sz="7200" i="1">
                              <a:latin typeface="Cambria Math" charset="0"/>
                            </a:rPr>
                          </m:ctrlPr>
                        </m:dPr>
                        <m:e>
                          <m:r>
                            <a:rPr lang="es-EC" sz="7200" i="1">
                              <a:latin typeface="Cambria Math" charset="0"/>
                            </a:rPr>
                            <m:t>615.60</m:t>
                          </m:r>
                          <m:f>
                            <m:fPr>
                              <m:ctrlPr>
                                <a:rPr lang="en-US" sz="7200" i="1">
                                  <a:latin typeface="Cambria Math" charset="0"/>
                                </a:rPr>
                              </m:ctrlPr>
                            </m:fPr>
                            <m:num>
                              <m:r>
                                <a:rPr lang="es-EC" sz="7200" i="1">
                                  <a:latin typeface="Cambria Math" charset="0"/>
                                </a:rPr>
                                <m:t>𝑘𝑔</m:t>
                              </m:r>
                            </m:num>
                            <m:den>
                              <m:sSup>
                                <m:sSupPr>
                                  <m:ctrlPr>
                                    <a:rPr lang="en-US" sz="7200" i="1">
                                      <a:latin typeface="Cambria Math" charset="0"/>
                                    </a:rPr>
                                  </m:ctrlPr>
                                </m:sSupPr>
                                <m:e>
                                  <m:r>
                                    <a:rPr lang="es-EC" sz="7200" i="1">
                                      <a:latin typeface="Cambria Math" charset="0"/>
                                    </a:rPr>
                                    <m:t>𝑚</m:t>
                                  </m:r>
                                </m:e>
                                <m:sup>
                                  <m:r>
                                    <a:rPr lang="es-EC" sz="7200" i="1">
                                      <a:latin typeface="Cambria Math" charset="0"/>
                                    </a:rPr>
                                    <m:t>2</m:t>
                                  </m:r>
                                </m:sup>
                              </m:sSup>
                            </m:den>
                          </m:f>
                        </m:e>
                      </m:d>
                      <m:r>
                        <a:rPr lang="es-EC" sz="7200" i="1">
                          <a:latin typeface="Cambria Math" charset="0"/>
                        </a:rPr>
                        <m:t>+1.6∗(200</m:t>
                      </m:r>
                      <m:f>
                        <m:fPr>
                          <m:ctrlPr>
                            <a:rPr lang="en-US" sz="7200" i="1">
                              <a:latin typeface="Cambria Math" charset="0"/>
                            </a:rPr>
                          </m:ctrlPr>
                        </m:fPr>
                        <m:num>
                          <m:r>
                            <a:rPr lang="es-EC" sz="7200" i="1">
                              <a:latin typeface="Cambria Math" charset="0"/>
                            </a:rPr>
                            <m:t>𝑘𝑔</m:t>
                          </m:r>
                        </m:num>
                        <m:den>
                          <m:sSup>
                            <m:sSupPr>
                              <m:ctrlPr>
                                <a:rPr lang="en-US" sz="7200" i="1">
                                  <a:latin typeface="Cambria Math" charset="0"/>
                                </a:rPr>
                              </m:ctrlPr>
                            </m:sSupPr>
                            <m:e>
                              <m:r>
                                <a:rPr lang="es-EC" sz="7200" i="1">
                                  <a:latin typeface="Cambria Math" charset="0"/>
                                </a:rPr>
                                <m:t>𝑚</m:t>
                              </m:r>
                            </m:e>
                            <m:sup>
                              <m:r>
                                <a:rPr lang="es-EC" sz="7200" i="1">
                                  <a:latin typeface="Cambria Math" charset="0"/>
                                </a:rPr>
                                <m:t>2</m:t>
                              </m:r>
                            </m:sup>
                          </m:sSup>
                        </m:den>
                      </m:f>
                      <m:r>
                        <a:rPr lang="es-EC" sz="7200" i="1">
                          <a:latin typeface="Cambria Math" charset="0"/>
                        </a:rPr>
                        <m:t>)</m:t>
                      </m:r>
                    </m:oMath>
                  </m:oMathPara>
                </a14:m>
                <a:endParaRPr lang="en-US" sz="7200" dirty="0"/>
              </a:p>
              <a:p>
                <a:pPr/>
                <a14:m>
                  <m:oMathPara xmlns:m="http://schemas.openxmlformats.org/officeDocument/2006/math">
                    <m:oMathParaPr>
                      <m:jc m:val="centerGroup"/>
                    </m:oMathParaPr>
                    <m:oMath xmlns:m="http://schemas.openxmlformats.org/officeDocument/2006/math">
                      <m:r>
                        <a:rPr lang="es-EC" sz="7200" i="1" smtClean="0">
                          <a:solidFill>
                            <a:srgbClr val="FF0000"/>
                          </a:solidFill>
                          <a:latin typeface="Cambria Math" charset="0"/>
                        </a:rPr>
                        <m:t>𝑈</m:t>
                      </m:r>
                      <m:r>
                        <a:rPr lang="es-EC" sz="7200" i="1" smtClean="0">
                          <a:solidFill>
                            <a:srgbClr val="FF0000"/>
                          </a:solidFill>
                          <a:latin typeface="Cambria Math" charset="0"/>
                        </a:rPr>
                        <m:t>=1058.72</m:t>
                      </m:r>
                      <m:f>
                        <m:fPr>
                          <m:ctrlPr>
                            <a:rPr lang="en-US" sz="7200" i="1">
                              <a:solidFill>
                                <a:srgbClr val="FF0000"/>
                              </a:solidFill>
                              <a:latin typeface="Cambria Math" charset="0"/>
                            </a:rPr>
                          </m:ctrlPr>
                        </m:fPr>
                        <m:num>
                          <m:r>
                            <a:rPr lang="es-EC" sz="7200" i="1">
                              <a:solidFill>
                                <a:srgbClr val="FF0000"/>
                              </a:solidFill>
                              <a:latin typeface="Cambria Math" charset="0"/>
                            </a:rPr>
                            <m:t>𝑘𝑔</m:t>
                          </m:r>
                        </m:num>
                        <m:den>
                          <m:sSup>
                            <m:sSupPr>
                              <m:ctrlPr>
                                <a:rPr lang="en-US" sz="7200" i="1">
                                  <a:solidFill>
                                    <a:srgbClr val="FF0000"/>
                                  </a:solidFill>
                                  <a:latin typeface="Cambria Math" charset="0"/>
                                </a:rPr>
                              </m:ctrlPr>
                            </m:sSupPr>
                            <m:e>
                              <m:r>
                                <a:rPr lang="es-EC" sz="7200" i="1">
                                  <a:solidFill>
                                    <a:srgbClr val="FF0000"/>
                                  </a:solidFill>
                                  <a:latin typeface="Cambria Math" charset="0"/>
                                </a:rPr>
                                <m:t>𝑚</m:t>
                              </m:r>
                            </m:e>
                            <m:sup>
                              <m:r>
                                <a:rPr lang="es-EC" sz="7200" i="1">
                                  <a:solidFill>
                                    <a:srgbClr val="FF0000"/>
                                  </a:solidFill>
                                  <a:latin typeface="Cambria Math" charset="0"/>
                                </a:rPr>
                                <m:t>2</m:t>
                              </m:r>
                            </m:sup>
                          </m:sSup>
                        </m:den>
                      </m:f>
                    </m:oMath>
                  </m:oMathPara>
                </a14:m>
                <a:endParaRPr lang="en-US" dirty="0"/>
              </a:p>
            </p:txBody>
          </p:sp>
        </mc:Choice>
        <mc:Fallback xmlns="">
          <p:sp>
            <p:nvSpPr>
              <p:cNvPr id="6" name="Content Placeholder 3"/>
              <p:cNvSpPr txBox="1">
                <a:spLocks noRot="1" noChangeAspect="1" noMove="1" noResize="1" noEditPoints="1" noAdjustHandles="1" noChangeArrowheads="1" noChangeShapeType="1" noTextEdit="1"/>
              </p:cNvSpPr>
              <p:nvPr/>
            </p:nvSpPr>
            <p:spPr>
              <a:xfrm>
                <a:off x="6834752" y="3177154"/>
                <a:ext cx="4742481" cy="3208148"/>
              </a:xfrm>
              <a:prstGeom prst="rect">
                <a:avLst/>
              </a:prstGeom>
              <a:blipFill rotWithShape="0">
                <a:blip r:embed="rId4"/>
                <a:stretch>
                  <a:fillRect l="-643" t="-4373" r="-771"/>
                </a:stretch>
              </a:blipFill>
            </p:spPr>
            <p:txBody>
              <a:bodyPr/>
              <a:lstStyle/>
              <a:p>
                <a:r>
                  <a:rPr lang="en-US">
                    <a:noFill/>
                  </a:rPr>
                  <a:t> </a:t>
                </a:r>
              </a:p>
            </p:txBody>
          </p:sp>
        </mc:Fallback>
      </mc:AlternateContent>
      <p:sp>
        <p:nvSpPr>
          <p:cNvPr id="7"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3"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4"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79</a:t>
            </a:r>
            <a:endParaRPr lang="es-ES" sz="2400" dirty="0">
              <a:ln>
                <a:solidFill>
                  <a:schemeClr val="tx1"/>
                </a:solidFill>
              </a:ln>
            </a:endParaRPr>
          </a:p>
        </p:txBody>
      </p:sp>
    </p:spTree>
    <p:extLst>
      <p:ext uri="{BB962C8B-B14F-4D97-AF65-F5344CB8AC3E}">
        <p14:creationId xmlns:p14="http://schemas.microsoft.com/office/powerpoint/2010/main" val="386190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19272" t="1576" r="7585" b="-1576"/>
          <a:stretch/>
        </p:blipFill>
        <p:spPr>
          <a:xfrm>
            <a:off x="688944" y="1416675"/>
            <a:ext cx="4947358" cy="3804719"/>
          </a:xfrm>
          <a:prstGeom prst="rect">
            <a:avLst/>
          </a:prstGeom>
        </p:spPr>
      </p:pic>
      <p:sp>
        <p:nvSpPr>
          <p:cNvPr id="13" name="CuadroTexto 12"/>
          <p:cNvSpPr txBox="1"/>
          <p:nvPr/>
        </p:nvSpPr>
        <p:spPr>
          <a:xfrm>
            <a:off x="4676463" y="798582"/>
            <a:ext cx="3120601" cy="369332"/>
          </a:xfrm>
          <a:prstGeom prst="rect">
            <a:avLst/>
          </a:prstGeom>
          <a:noFill/>
        </p:spPr>
        <p:txBody>
          <a:bodyPr wrap="square" rtlCol="0">
            <a:spAutoFit/>
          </a:bodyPr>
          <a:lstStyle/>
          <a:p>
            <a:r>
              <a:rPr lang="es-EC" dirty="0" smtClean="0"/>
              <a:t>Daño en mampostería interna</a:t>
            </a:r>
            <a:endParaRPr lang="en-US" dirty="0"/>
          </a:p>
        </p:txBody>
      </p:sp>
      <p:sp>
        <p:nvSpPr>
          <p:cNvPr id="2" name="Oval 1"/>
          <p:cNvSpPr/>
          <p:nvPr/>
        </p:nvSpPr>
        <p:spPr>
          <a:xfrm>
            <a:off x="7090950" y="1231976"/>
            <a:ext cx="4467069" cy="3949804"/>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10" name="Imagen 6"/>
          <p:cNvPicPr>
            <a:picLocks noChangeAspect="1"/>
          </p:cNvPicPr>
          <p:nvPr/>
        </p:nvPicPr>
        <p:blipFill rotWithShape="1">
          <a:blip r:embed="rId3" cstate="print">
            <a:extLst>
              <a:ext uri="{28A0092B-C50C-407E-A947-70E740481C1C}">
                <a14:useLocalDpi xmlns:a14="http://schemas.microsoft.com/office/drawing/2010/main" val="0"/>
              </a:ext>
            </a:extLst>
          </a:blip>
          <a:srcRect l="18616"/>
          <a:stretch/>
        </p:blipFill>
        <p:spPr>
          <a:xfrm>
            <a:off x="7235687" y="1416674"/>
            <a:ext cx="4169394" cy="3645655"/>
          </a:xfrm>
          <a:prstGeom prst="ellipse">
            <a:avLst/>
          </a:prstGeom>
          <a:ln>
            <a:noFill/>
          </a:ln>
          <a:effectLst>
            <a:softEdge rad="112500"/>
          </a:effectLst>
        </p:spPr>
      </p:pic>
      <p:cxnSp>
        <p:nvCxnSpPr>
          <p:cNvPr id="8" name="Curved Connector 7"/>
          <p:cNvCxnSpPr/>
          <p:nvPr/>
        </p:nvCxnSpPr>
        <p:spPr>
          <a:xfrm>
            <a:off x="3162623" y="2683239"/>
            <a:ext cx="3928327" cy="1334125"/>
          </a:xfrm>
          <a:prstGeom prst="curvedConnector3">
            <a:avLst>
              <a:gd name="adj1" fmla="val 50000"/>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7" name="3 Flecha a la derecha con muesca"/>
          <p:cNvSpPr/>
          <p:nvPr/>
        </p:nvSpPr>
        <p:spPr>
          <a:xfrm>
            <a:off x="8645116" y="627357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7339772" y="6326581"/>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RESTAURACION  (MUROS DE CORTE)</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5719458" y="624707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4192328" y="6273576"/>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2659663" y="6286828"/>
            <a:ext cx="17497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3. FUNDAMENTACIÓN TEORICA</a:t>
            </a:r>
            <a:endParaRPr lang="es-ES" sz="1000" b="1" dirty="0">
              <a:effectLst>
                <a:outerShdw blurRad="38100" dist="38100" dir="2700000" algn="tl">
                  <a:srgbClr val="000000">
                    <a:alpha val="43137"/>
                  </a:srgbClr>
                </a:outerShdw>
              </a:effectLst>
            </a:endParaRPr>
          </a:p>
        </p:txBody>
      </p:sp>
      <p:sp>
        <p:nvSpPr>
          <p:cNvPr id="15" name="3 Flecha a la derecha con muesca"/>
          <p:cNvSpPr/>
          <p:nvPr/>
        </p:nvSpPr>
        <p:spPr>
          <a:xfrm>
            <a:off x="1296623" y="6273576"/>
            <a:ext cx="157682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2. </a:t>
            </a:r>
            <a:r>
              <a:rPr lang="es-ES" sz="1000" b="1" dirty="0">
                <a:effectLst>
                  <a:outerShdw blurRad="38100" dist="38100" dir="2700000" algn="tl">
                    <a:srgbClr val="000000">
                      <a:alpha val="43137"/>
                    </a:srgbClr>
                  </a:outerShdw>
                </a:effectLst>
              </a:rPr>
              <a:t>DESCRIPCIÓN DE LA ESTRUCTURA</a:t>
            </a:r>
          </a:p>
        </p:txBody>
      </p:sp>
      <p:sp>
        <p:nvSpPr>
          <p:cNvPr id="16" name="3 Flecha a la derecha con muesca"/>
          <p:cNvSpPr/>
          <p:nvPr/>
        </p:nvSpPr>
        <p:spPr>
          <a:xfrm>
            <a:off x="1" y="6353086"/>
            <a:ext cx="1495401" cy="524638"/>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7"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a:ln>
                  <a:solidFill>
                    <a:schemeClr val="tx1"/>
                  </a:solidFill>
                </a:ln>
              </a:rPr>
              <a:t>8</a:t>
            </a:r>
          </a:p>
        </p:txBody>
      </p:sp>
    </p:spTree>
    <p:extLst>
      <p:ext uri="{BB962C8B-B14F-4D97-AF65-F5344CB8AC3E}">
        <p14:creationId xmlns:p14="http://schemas.microsoft.com/office/powerpoint/2010/main" val="142035180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732" y="151953"/>
            <a:ext cx="10515600" cy="1325563"/>
          </a:xfrm>
        </p:spPr>
        <p:txBody>
          <a:bodyPr/>
          <a:lstStyle/>
          <a:p>
            <a:r>
              <a:rPr lang="es-ES_tradnl" dirty="0" smtClean="0"/>
              <a:t>Mosaico de cargas</a:t>
            </a:r>
            <a:endParaRPr lang="es-ES_tradnl" dirty="0"/>
          </a:p>
        </p:txBody>
      </p:sp>
      <p:sp>
        <p:nvSpPr>
          <p:cNvPr id="4" name="Content Placeholder 3"/>
          <p:cNvSpPr>
            <a:spLocks noGrp="1"/>
          </p:cNvSpPr>
          <p:nvPr>
            <p:ph sz="half" idx="2"/>
          </p:nvPr>
        </p:nvSpPr>
        <p:spPr>
          <a:xfrm>
            <a:off x="6538993" y="894692"/>
            <a:ext cx="5653007" cy="371485"/>
          </a:xfrm>
        </p:spPr>
        <p:txBody>
          <a:bodyPr/>
          <a:lstStyle/>
          <a:p>
            <a:pPr marL="0" lvl="3" indent="0">
              <a:spcBef>
                <a:spcPts val="1000"/>
              </a:spcBef>
              <a:buNone/>
            </a:pPr>
            <a:r>
              <a:rPr lang="es-EC" b="1" dirty="0">
                <a:latin typeface="Arial" charset="0"/>
                <a:ea typeface="Arial" charset="0"/>
                <a:cs typeface="Arial" charset="0"/>
              </a:rPr>
              <a:t>Carga Triangular – Carga Rectangular</a:t>
            </a:r>
            <a:endParaRPr lang="en-US" b="1" dirty="0">
              <a:latin typeface="Arial" charset="0"/>
              <a:ea typeface="Arial" charset="0"/>
              <a:cs typeface="Arial" charset="0"/>
            </a:endParaRPr>
          </a:p>
          <a:p>
            <a:endParaRPr lang="en-US" dirty="0"/>
          </a:p>
        </p:txBody>
      </p:sp>
      <p:pic>
        <p:nvPicPr>
          <p:cNvPr id="5" name="Imagen 1"/>
          <p:cNvPicPr>
            <a:picLocks noGrp="1"/>
          </p:cNvPicPr>
          <p:nvPr>
            <p:ph sz="half" idx="1"/>
          </p:nvPr>
        </p:nvPicPr>
        <p:blipFill rotWithShape="1">
          <a:blip r:embed="rId2">
            <a:extLst>
              <a:ext uri="{28A0092B-C50C-407E-A947-70E740481C1C}">
                <a14:useLocalDpi xmlns:a14="http://schemas.microsoft.com/office/drawing/2010/main" val="0"/>
              </a:ext>
            </a:extLst>
          </a:blip>
          <a:srcRect l="23262" t="7843" r="14993" b="9976"/>
          <a:stretch/>
        </p:blipFill>
        <p:spPr bwMode="auto">
          <a:xfrm>
            <a:off x="543732" y="1477517"/>
            <a:ext cx="5628468" cy="3404450"/>
          </a:xfrm>
          <a:prstGeom prst="rect">
            <a:avLst/>
          </a:prstGeom>
          <a:noFill/>
          <a:extLst/>
        </p:spPr>
      </p:pic>
      <p:sp>
        <p:nvSpPr>
          <p:cNvPr id="6" name="Rectangle 5"/>
          <p:cNvSpPr/>
          <p:nvPr/>
        </p:nvSpPr>
        <p:spPr>
          <a:xfrm>
            <a:off x="1122336" y="5024954"/>
            <a:ext cx="4973664" cy="646331"/>
          </a:xfrm>
          <a:prstGeom prst="rect">
            <a:avLst/>
          </a:prstGeom>
        </p:spPr>
        <p:txBody>
          <a:bodyPr wrap="square">
            <a:spAutoFit/>
          </a:bodyPr>
          <a:lstStyle/>
          <a:p>
            <a:pPr algn="ctr"/>
            <a:r>
              <a:rPr lang="es-EC" b="1" i="1" dirty="0">
                <a:latin typeface="Arial" charset="0"/>
                <a:ea typeface="Gulim" charset="-127"/>
                <a:cs typeface="Times New Roman" charset="0"/>
              </a:rPr>
              <a:t>Mosaico de cargas triangulares, rectangulares y trapezoidales en vigas.</a:t>
            </a:r>
            <a:r>
              <a:rPr lang="en-US" dirty="0"/>
              <a:t> </a:t>
            </a:r>
          </a:p>
        </p:txBody>
      </p:sp>
      <p:pic>
        <p:nvPicPr>
          <p:cNvPr id="14" name="Imagen 48"/>
          <p:cNvPicPr/>
          <p:nvPr/>
        </p:nvPicPr>
        <p:blipFill rotWithShape="1">
          <a:blip r:embed="rId3"/>
          <a:srcRect l="3158" t="4693" b="2052"/>
          <a:stretch/>
        </p:blipFill>
        <p:spPr bwMode="auto">
          <a:xfrm>
            <a:off x="9162867" y="1363843"/>
            <a:ext cx="2486025" cy="1718310"/>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0" name="Rectangle 9"/>
              <p:cNvSpPr/>
              <p:nvPr/>
            </p:nvSpPr>
            <p:spPr>
              <a:xfrm>
                <a:off x="6914782" y="1688856"/>
                <a:ext cx="1362809"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charset="0"/>
                            </a:rPr>
                          </m:ctrlPr>
                        </m:sSubPr>
                        <m:e>
                          <m:r>
                            <a:rPr lang="en-US" b="1" i="1">
                              <a:latin typeface="Cambria Math" charset="0"/>
                            </a:rPr>
                            <m:t>𝑷</m:t>
                          </m:r>
                        </m:e>
                        <m:sub>
                          <m:r>
                            <a:rPr lang="en-US" b="0" i="0">
                              <a:latin typeface="Cambria Math" charset="0"/>
                            </a:rPr>
                            <m:t>0</m:t>
                          </m:r>
                        </m:sub>
                      </m:sSub>
                      <m:r>
                        <a:rPr lang="en-US" b="0" i="0">
                          <a:latin typeface="Cambria Math" charset="0"/>
                        </a:rPr>
                        <m:t>=</m:t>
                      </m:r>
                      <m:f>
                        <m:fPr>
                          <m:ctrlPr>
                            <a:rPr lang="en-US" b="0" i="1">
                              <a:latin typeface="Cambria Math" charset="0"/>
                            </a:rPr>
                          </m:ctrlPr>
                        </m:fPr>
                        <m:num>
                          <m:r>
                            <a:rPr lang="en-US" b="1" i="1">
                              <a:latin typeface="Cambria Math" charset="0"/>
                            </a:rPr>
                            <m:t>𝑾</m:t>
                          </m:r>
                          <m:r>
                            <a:rPr lang="en-US" b="0" i="0">
                              <a:latin typeface="Cambria Math" charset="0"/>
                            </a:rPr>
                            <m:t>∗</m:t>
                          </m:r>
                          <m:r>
                            <a:rPr lang="en-US" b="1" i="1">
                              <a:latin typeface="Cambria Math" charset="0"/>
                            </a:rPr>
                            <m:t>𝒔</m:t>
                          </m:r>
                        </m:num>
                        <m:den>
                          <m:r>
                            <a:rPr lang="en-US" b="0" i="0">
                              <a:latin typeface="Cambria Math" charset="0"/>
                            </a:rPr>
                            <m:t>3</m:t>
                          </m:r>
                        </m:den>
                      </m:f>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6914782" y="1688856"/>
                <a:ext cx="1362809" cy="610873"/>
              </a:xfrm>
              <a:prstGeom prst="rect">
                <a:avLst/>
              </a:prstGeom>
              <a:blipFill rotWithShape="0">
                <a:blip r:embed="rId4"/>
                <a:stretch>
                  <a:fillRect/>
                </a:stretch>
              </a:blipFill>
            </p:spPr>
            <p:txBody>
              <a:bodyPr/>
              <a:lstStyle/>
              <a:p>
                <a:r>
                  <a:rPr lang="en-US">
                    <a:noFill/>
                  </a:rPr>
                  <a:t> </a:t>
                </a:r>
              </a:p>
            </p:txBody>
          </p:sp>
        </mc:Fallback>
      </mc:AlternateContent>
      <p:sp>
        <p:nvSpPr>
          <p:cNvPr id="11" name="Rectangle 10"/>
          <p:cNvSpPr/>
          <p:nvPr/>
        </p:nvSpPr>
        <p:spPr>
          <a:xfrm>
            <a:off x="6538993" y="3253157"/>
            <a:ext cx="4968499" cy="503349"/>
          </a:xfrm>
          <a:prstGeom prst="rect">
            <a:avLst/>
          </a:prstGeom>
        </p:spPr>
        <p:txBody>
          <a:bodyPr vert="horz" lIns="91440" tIns="45720" rIns="91440" bIns="45720" rtlCol="0">
            <a:normAutofit/>
          </a:bodyPr>
          <a:lstStyle/>
          <a:p>
            <a:pPr>
              <a:lnSpc>
                <a:spcPct val="90000"/>
              </a:lnSpc>
              <a:spcBef>
                <a:spcPts val="1000"/>
              </a:spcBef>
            </a:pPr>
            <a:r>
              <a:rPr lang="es-EC" b="1" dirty="0">
                <a:latin typeface="Arial" charset="0"/>
                <a:ea typeface="Arial" charset="0"/>
                <a:cs typeface="Arial" charset="0"/>
              </a:rPr>
              <a:t>Carga Trapezoidal – Carga Rectangular</a:t>
            </a:r>
            <a:endParaRPr lang="en-US" b="1" dirty="0">
              <a:latin typeface="Arial" charset="0"/>
              <a:ea typeface="Arial" charset="0"/>
              <a:cs typeface="Arial" charset="0"/>
            </a:endParaRPr>
          </a:p>
        </p:txBody>
      </p:sp>
      <p:pic>
        <p:nvPicPr>
          <p:cNvPr id="17" name="Imagen 58"/>
          <p:cNvPicPr/>
          <p:nvPr/>
        </p:nvPicPr>
        <p:blipFill>
          <a:blip r:embed="rId5"/>
          <a:stretch>
            <a:fillRect/>
          </a:stretch>
        </p:blipFill>
        <p:spPr>
          <a:xfrm>
            <a:off x="8989017" y="3865437"/>
            <a:ext cx="2659875" cy="1280000"/>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6340319" y="3927510"/>
                <a:ext cx="2480579" cy="1964640"/>
              </a:xfrm>
              <a:prstGeom prst="rect">
                <a:avLst/>
              </a:prstGeom>
            </p:spPr>
            <p:txBody>
              <a:bodyPr wrap="square">
                <a:spAutoFit/>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n-US" sz="1600" b="1" i="1" smtClean="0">
                              <a:latin typeface="Cambria Math" charset="0"/>
                              <a:ea typeface="Times New Roman" charset="0"/>
                              <a:cs typeface="Arial" charset="0"/>
                            </a:rPr>
                          </m:ctrlPr>
                        </m:sSubPr>
                        <m:e>
                          <m:r>
                            <a:rPr lang="es-EC" sz="1600" b="1" i="1">
                              <a:effectLst/>
                              <a:latin typeface="Cambria Math" charset="0"/>
                              <a:ea typeface="Times New Roman" charset="0"/>
                              <a:cs typeface="Arial" charset="0"/>
                            </a:rPr>
                            <m:t>𝑷</m:t>
                          </m:r>
                        </m:e>
                        <m:sub>
                          <m:r>
                            <a:rPr lang="es-EC" sz="1600" b="1" i="1">
                              <a:effectLst/>
                              <a:latin typeface="Cambria Math" charset="0"/>
                              <a:ea typeface="Times New Roman" charset="0"/>
                              <a:cs typeface="Arial" charset="0"/>
                            </a:rPr>
                            <m:t>𝟎</m:t>
                          </m:r>
                        </m:sub>
                      </m:sSub>
                      <m:r>
                        <a:rPr lang="es-EC" sz="1600" b="1" i="1">
                          <a:effectLst/>
                          <a:latin typeface="Cambria Math" charset="0"/>
                          <a:ea typeface="Times New Roman" charset="0"/>
                          <a:cs typeface="Arial" charset="0"/>
                        </a:rPr>
                        <m:t>=</m:t>
                      </m:r>
                      <m:f>
                        <m:fPr>
                          <m:ctrlPr>
                            <a:rPr lang="en-US" sz="1600" b="1" i="1">
                              <a:effectLst/>
                              <a:latin typeface="Cambria Math" charset="0"/>
                              <a:ea typeface="Times New Roman" charset="0"/>
                              <a:cs typeface="Arial" charset="0"/>
                            </a:rPr>
                          </m:ctrlPr>
                        </m:fPr>
                        <m:num>
                          <m:r>
                            <a:rPr lang="es-EC" sz="1600" b="1" i="1">
                              <a:effectLst/>
                              <a:latin typeface="Cambria Math" charset="0"/>
                              <a:ea typeface="Times New Roman" charset="0"/>
                              <a:cs typeface="Arial" charset="0"/>
                            </a:rPr>
                            <m:t>𝑾</m:t>
                          </m:r>
                          <m:r>
                            <a:rPr lang="es-EC" sz="1600" b="1" i="1">
                              <a:effectLst/>
                              <a:latin typeface="Cambria Math" charset="0"/>
                              <a:ea typeface="Times New Roman" charset="0"/>
                              <a:cs typeface="Arial" charset="0"/>
                            </a:rPr>
                            <m:t>∗</m:t>
                          </m:r>
                          <m:r>
                            <a:rPr lang="es-EC" sz="1600" b="1" i="1">
                              <a:effectLst/>
                              <a:latin typeface="Cambria Math" charset="0"/>
                              <a:ea typeface="Times New Roman" charset="0"/>
                              <a:cs typeface="Arial" charset="0"/>
                            </a:rPr>
                            <m:t>𝒔</m:t>
                          </m:r>
                        </m:num>
                        <m:den>
                          <m:r>
                            <a:rPr lang="es-EC" sz="1600" b="1" i="1">
                              <a:effectLst/>
                              <a:latin typeface="Cambria Math" charset="0"/>
                              <a:ea typeface="Times New Roman" charset="0"/>
                              <a:cs typeface="Arial" charset="0"/>
                            </a:rPr>
                            <m:t>𝟑</m:t>
                          </m:r>
                        </m:den>
                      </m:f>
                      <m:r>
                        <a:rPr lang="es-EC" sz="1600" b="1" i="1">
                          <a:effectLst/>
                          <a:latin typeface="Cambria Math" charset="0"/>
                          <a:ea typeface="Times New Roman" charset="0"/>
                          <a:cs typeface="Arial" charset="0"/>
                        </a:rPr>
                        <m:t>∗</m:t>
                      </m:r>
                      <m:d>
                        <m:dPr>
                          <m:ctrlPr>
                            <a:rPr lang="en-US" sz="1600" b="1" i="1">
                              <a:effectLst/>
                              <a:latin typeface="Cambria Math" charset="0"/>
                              <a:ea typeface="Times New Roman" charset="0"/>
                              <a:cs typeface="Arial" charset="0"/>
                            </a:rPr>
                          </m:ctrlPr>
                        </m:dPr>
                        <m:e>
                          <m:f>
                            <m:fPr>
                              <m:ctrlPr>
                                <a:rPr lang="en-US" sz="1600" b="1" i="1">
                                  <a:effectLst/>
                                  <a:latin typeface="Cambria Math" charset="0"/>
                                  <a:ea typeface="Times New Roman" charset="0"/>
                                  <a:cs typeface="Arial" charset="0"/>
                                </a:rPr>
                              </m:ctrlPr>
                            </m:fPr>
                            <m:num>
                              <m:r>
                                <a:rPr lang="es-EC" sz="1600" b="1" i="1">
                                  <a:effectLst/>
                                  <a:latin typeface="Cambria Math" charset="0"/>
                                  <a:ea typeface="Times New Roman" charset="0"/>
                                  <a:cs typeface="Arial" charset="0"/>
                                </a:rPr>
                                <m:t>𝟑</m:t>
                              </m:r>
                              <m:r>
                                <a:rPr lang="es-EC" sz="1600" b="1" i="1">
                                  <a:effectLst/>
                                  <a:latin typeface="Cambria Math" charset="0"/>
                                  <a:ea typeface="Times New Roman" charset="0"/>
                                  <a:cs typeface="Arial" charset="0"/>
                                </a:rPr>
                                <m:t>−</m:t>
                              </m:r>
                              <m:sSup>
                                <m:sSupPr>
                                  <m:ctrlPr>
                                    <a:rPr lang="en-US" sz="1600" b="1" i="1">
                                      <a:effectLst/>
                                      <a:latin typeface="Cambria Math" charset="0"/>
                                      <a:ea typeface="Times New Roman" charset="0"/>
                                      <a:cs typeface="Arial" charset="0"/>
                                    </a:rPr>
                                  </m:ctrlPr>
                                </m:sSupPr>
                                <m:e>
                                  <m:r>
                                    <a:rPr lang="es-EC" sz="1600" b="1" i="1">
                                      <a:effectLst/>
                                      <a:latin typeface="Cambria Math" charset="0"/>
                                      <a:ea typeface="Times New Roman" charset="0"/>
                                      <a:cs typeface="Arial" charset="0"/>
                                    </a:rPr>
                                    <m:t>𝒎</m:t>
                                  </m:r>
                                </m:e>
                                <m:sup>
                                  <m:r>
                                    <a:rPr lang="es-EC" sz="1600" b="1" i="1">
                                      <a:effectLst/>
                                      <a:latin typeface="Cambria Math" charset="0"/>
                                      <a:ea typeface="Times New Roman" charset="0"/>
                                      <a:cs typeface="Arial" charset="0"/>
                                    </a:rPr>
                                    <m:t>𝟐</m:t>
                                  </m:r>
                                </m:sup>
                              </m:sSup>
                            </m:num>
                            <m:den>
                              <m:r>
                                <a:rPr lang="es-EC" sz="1600" b="1" i="1">
                                  <a:effectLst/>
                                  <a:latin typeface="Cambria Math" charset="0"/>
                                  <a:ea typeface="Times New Roman" charset="0"/>
                                  <a:cs typeface="Arial" charset="0"/>
                                </a:rPr>
                                <m:t>𝟐</m:t>
                              </m:r>
                            </m:den>
                          </m:f>
                        </m:e>
                      </m:d>
                    </m:oMath>
                  </m:oMathPara>
                </a14:m>
                <a:endParaRPr lang="en-US" sz="1600" dirty="0">
                  <a:effectLst/>
                  <a:latin typeface="Arial" charset="0"/>
                  <a:ea typeface="Gulim" charset="-127"/>
                  <a:cs typeface="Times New Roman" charset="0"/>
                </a:endParaRPr>
              </a:p>
              <a:p>
                <a:pPr algn="ctr">
                  <a:lnSpc>
                    <a:spcPct val="150000"/>
                  </a:lnSpc>
                  <a:spcAft>
                    <a:spcPts val="1000"/>
                  </a:spcAft>
                </a:pPr>
                <a14:m>
                  <m:oMathPara xmlns:m="http://schemas.openxmlformats.org/officeDocument/2006/math">
                    <m:oMathParaPr>
                      <m:jc m:val="centerGroup"/>
                    </m:oMathParaPr>
                    <m:oMath xmlns:m="http://schemas.openxmlformats.org/officeDocument/2006/math">
                      <m:r>
                        <a:rPr lang="es-EC" sz="1600" b="1" i="1">
                          <a:effectLst/>
                          <a:latin typeface="Cambria Math" charset="0"/>
                          <a:ea typeface="Times New Roman" charset="0"/>
                          <a:cs typeface="Arial" charset="0"/>
                        </a:rPr>
                        <m:t>𝒎</m:t>
                      </m:r>
                      <m:r>
                        <a:rPr lang="es-EC" sz="1600" b="1" i="1">
                          <a:effectLst/>
                          <a:latin typeface="Cambria Math" charset="0"/>
                          <a:ea typeface="Times New Roman" charset="0"/>
                          <a:cs typeface="Arial" charset="0"/>
                        </a:rPr>
                        <m:t>=</m:t>
                      </m:r>
                      <m:f>
                        <m:fPr>
                          <m:ctrlPr>
                            <a:rPr lang="en-US" sz="1600" b="1" i="1">
                              <a:effectLst/>
                              <a:latin typeface="Cambria Math" charset="0"/>
                              <a:ea typeface="Times New Roman" charset="0"/>
                              <a:cs typeface="Arial" charset="0"/>
                            </a:rPr>
                          </m:ctrlPr>
                        </m:fPr>
                        <m:num>
                          <m:r>
                            <a:rPr lang="es-EC" sz="1600" b="1" i="1">
                              <a:effectLst/>
                              <a:latin typeface="Cambria Math" charset="0"/>
                              <a:ea typeface="Times New Roman" charset="0"/>
                              <a:cs typeface="Arial" charset="0"/>
                            </a:rPr>
                            <m:t>𝒔</m:t>
                          </m:r>
                          <m:r>
                            <a:rPr lang="en-US" sz="1600" b="1" i="1" smtClean="0">
                              <a:effectLst/>
                              <a:latin typeface="Cambria Math" charset="0"/>
                              <a:ea typeface="Times New Roman" charset="0"/>
                              <a:cs typeface="Arial" charset="0"/>
                            </a:rPr>
                            <m:t> (</m:t>
                          </m:r>
                          <m:r>
                            <a:rPr lang="en-US" sz="1600" b="1" i="1" smtClean="0">
                              <a:effectLst/>
                              <a:latin typeface="Cambria Math" charset="0"/>
                              <a:ea typeface="Times New Roman" charset="0"/>
                              <a:cs typeface="Arial" charset="0"/>
                            </a:rPr>
                            <m:t>𝒎𝒆𝒏𝒐𝒓</m:t>
                          </m:r>
                          <m:r>
                            <a:rPr lang="en-US" sz="1600" b="1" i="1" smtClean="0">
                              <a:effectLst/>
                              <a:latin typeface="Cambria Math" charset="0"/>
                              <a:ea typeface="Times New Roman" charset="0"/>
                              <a:cs typeface="Arial" charset="0"/>
                            </a:rPr>
                            <m:t>)</m:t>
                          </m:r>
                        </m:num>
                        <m:den>
                          <m:r>
                            <a:rPr lang="es-EC" sz="1600" b="1" i="1">
                              <a:effectLst/>
                              <a:latin typeface="Cambria Math" charset="0"/>
                              <a:ea typeface="Times New Roman" charset="0"/>
                              <a:cs typeface="Arial" charset="0"/>
                            </a:rPr>
                            <m:t>𝑳</m:t>
                          </m:r>
                          <m:r>
                            <a:rPr lang="en-US" sz="1600" b="1" i="1" smtClean="0">
                              <a:effectLst/>
                              <a:latin typeface="Cambria Math" charset="0"/>
                              <a:ea typeface="Times New Roman" charset="0"/>
                              <a:cs typeface="Arial" charset="0"/>
                            </a:rPr>
                            <m:t> (</m:t>
                          </m:r>
                          <m:r>
                            <a:rPr lang="en-US" sz="1600" b="1" i="1" smtClean="0">
                              <a:effectLst/>
                              <a:latin typeface="Cambria Math" charset="0"/>
                              <a:ea typeface="Times New Roman" charset="0"/>
                              <a:cs typeface="Arial" charset="0"/>
                            </a:rPr>
                            <m:t>𝒎𝒂𝒚𝒐𝒓</m:t>
                          </m:r>
                          <m:r>
                            <a:rPr lang="en-US" sz="1600" b="1" i="1" smtClean="0">
                              <a:effectLst/>
                              <a:latin typeface="Cambria Math" charset="0"/>
                              <a:ea typeface="Times New Roman" charset="0"/>
                              <a:cs typeface="Arial" charset="0"/>
                            </a:rPr>
                            <m:t>)</m:t>
                          </m:r>
                        </m:den>
                      </m:f>
                    </m:oMath>
                  </m:oMathPara>
                </a14:m>
                <a:endParaRPr lang="en-US" sz="1600" dirty="0">
                  <a:effectLst/>
                  <a:latin typeface="Arial" charset="0"/>
                  <a:ea typeface="Gulim" charset="-127"/>
                  <a:cs typeface="Times New Roman"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340319" y="3927510"/>
                <a:ext cx="2480579" cy="1964640"/>
              </a:xfrm>
              <a:prstGeom prst="rect">
                <a:avLst/>
              </a:prstGeom>
              <a:blipFill rotWithShape="0">
                <a:blip r:embed="rId6"/>
                <a:stretch>
                  <a:fillRect/>
                </a:stretch>
              </a:blipFill>
            </p:spPr>
            <p:txBody>
              <a:bodyPr/>
              <a:lstStyle/>
              <a:p>
                <a:r>
                  <a:rPr lang="en-US">
                    <a:noFill/>
                  </a:rPr>
                  <a:t> </a:t>
                </a:r>
              </a:p>
            </p:txBody>
          </p:sp>
        </mc:Fallback>
      </mc:AlternateContent>
      <p:sp>
        <p:nvSpPr>
          <p:cNvPr id="19"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20"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21"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22"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23"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24"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25"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8"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a:ln>
                  <a:solidFill>
                    <a:schemeClr val="tx1"/>
                  </a:solidFill>
                </a:ln>
              </a:rPr>
              <a:t>8</a:t>
            </a:r>
            <a:r>
              <a:rPr lang="es-ES" sz="2400" dirty="0" smtClean="0">
                <a:ln>
                  <a:solidFill>
                    <a:schemeClr val="tx1"/>
                  </a:solidFill>
                </a:ln>
              </a:rPr>
              <a:t>0</a:t>
            </a:r>
            <a:endParaRPr lang="es-ES" sz="2400" dirty="0">
              <a:ln>
                <a:solidFill>
                  <a:schemeClr val="tx1"/>
                </a:solidFill>
              </a:ln>
            </a:endParaRPr>
          </a:p>
        </p:txBody>
      </p:sp>
    </p:spTree>
    <p:extLst>
      <p:ext uri="{BB962C8B-B14F-4D97-AF65-F5344CB8AC3E}">
        <p14:creationId xmlns:p14="http://schemas.microsoft.com/office/powerpoint/2010/main" val="8106280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18786"/>
            <a:ext cx="10515600" cy="571906"/>
          </a:xfrm>
        </p:spPr>
        <p:txBody>
          <a:bodyPr>
            <a:normAutofit/>
          </a:bodyPr>
          <a:lstStyle/>
          <a:p>
            <a:r>
              <a:rPr lang="es-EC" sz="2400" b="1" dirty="0"/>
              <a:t>Análisis de cargas sentido </a:t>
            </a:r>
            <a:r>
              <a:rPr lang="es-EC" sz="2400" b="1" dirty="0" smtClean="0"/>
              <a:t>X</a:t>
            </a:r>
            <a:endParaRPr lang="en-US" sz="2400"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1793628085"/>
              </p:ext>
            </p:extLst>
          </p:nvPr>
        </p:nvGraphicFramePr>
        <p:xfrm>
          <a:off x="373064" y="2356717"/>
          <a:ext cx="6151536" cy="3417163"/>
        </p:xfrm>
        <a:graphic>
          <a:graphicData uri="http://schemas.openxmlformats.org/drawingml/2006/table">
            <a:tbl>
              <a:tblPr firstRow="1" firstCol="1" bandRow="1"/>
              <a:tblGrid>
                <a:gridCol w="556647"/>
                <a:gridCol w="697424"/>
                <a:gridCol w="588936"/>
                <a:gridCol w="573437"/>
                <a:gridCol w="697424"/>
                <a:gridCol w="728420"/>
                <a:gridCol w="805912"/>
                <a:gridCol w="774915"/>
                <a:gridCol w="728421"/>
              </a:tblGrid>
              <a:tr h="536803">
                <a:tc>
                  <a:txBody>
                    <a:bodyPr/>
                    <a:lstStyle/>
                    <a:p>
                      <a:pPr>
                        <a:lnSpc>
                          <a:spcPct val="107000"/>
                        </a:lnSpc>
                      </a:pPr>
                      <a:endParaRPr lang="en-US" sz="1050" dirty="0">
                        <a:effectLst/>
                        <a:latin typeface="Calibri" charset="0"/>
                      </a:endParaRPr>
                    </a:p>
                  </a:txBody>
                  <a:tcPr marL="33293" marR="33293"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b="1" dirty="0">
                          <a:effectLst/>
                          <a:latin typeface="Arial" charset="0"/>
                          <a:ea typeface="Gulim" charset="-127"/>
                          <a:cs typeface="Arial" charset="0"/>
                        </a:rPr>
                        <a:t>Tramo</a:t>
                      </a:r>
                      <a:endParaRPr lang="en-US" sz="1100" dirty="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050" b="1" dirty="0">
                          <a:effectLst/>
                          <a:latin typeface="Arial" charset="0"/>
                          <a:ea typeface="Gulim" charset="-127"/>
                          <a:cs typeface="Arial" charset="0"/>
                        </a:rPr>
                        <a:t>Tipo</a:t>
                      </a:r>
                      <a:endParaRPr lang="en-US" sz="1100" dirty="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050" b="1" dirty="0">
                          <a:effectLst/>
                          <a:latin typeface="Arial" charset="0"/>
                          <a:ea typeface="Gulim" charset="-127"/>
                          <a:cs typeface="Arial" charset="0"/>
                        </a:rPr>
                        <a:t>S</a:t>
                      </a:r>
                      <a:endParaRPr lang="en-US" sz="1100" dirty="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050" b="1" dirty="0">
                          <a:effectLst/>
                          <a:latin typeface="Arial" charset="0"/>
                          <a:ea typeface="Gulim" charset="-127"/>
                          <a:cs typeface="Arial" charset="0"/>
                        </a:rPr>
                        <a:t>L</a:t>
                      </a:r>
                      <a:endParaRPr lang="en-US" sz="1100" dirty="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050" b="1" dirty="0">
                          <a:effectLst/>
                          <a:latin typeface="Arial" charset="0"/>
                          <a:ea typeface="Gulim" charset="-127"/>
                          <a:cs typeface="Arial" charset="0"/>
                        </a:rPr>
                        <a:t>Ancho coop</a:t>
                      </a:r>
                      <a:endParaRPr lang="en-US" sz="1100" dirty="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050" b="1" dirty="0" smtClean="0">
                          <a:effectLst/>
                          <a:latin typeface="Arial" charset="0"/>
                          <a:ea typeface="Gulim" charset="-127"/>
                          <a:cs typeface="Arial" charset="0"/>
                        </a:rPr>
                        <a:t>Q               (</a:t>
                      </a:r>
                      <a:r>
                        <a:rPr lang="es-EC" sz="1050" b="1" dirty="0">
                          <a:effectLst/>
                          <a:latin typeface="Arial" charset="0"/>
                          <a:ea typeface="Gulim" charset="-127"/>
                          <a:cs typeface="Arial" charset="0"/>
                        </a:rPr>
                        <a:t>T/m)</a:t>
                      </a:r>
                      <a:endParaRPr lang="en-US" sz="1100" dirty="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050" b="1" dirty="0">
                          <a:effectLst/>
                          <a:latin typeface="Arial" charset="0"/>
                          <a:ea typeface="Gulim" charset="-127"/>
                          <a:cs typeface="Arial" charset="0"/>
                        </a:rPr>
                        <a:t>Suma </a:t>
                      </a:r>
                      <a:r>
                        <a:rPr lang="es-EC" sz="1050" b="1" dirty="0" smtClean="0">
                          <a:effectLst/>
                          <a:latin typeface="Arial" charset="0"/>
                          <a:ea typeface="Gulim" charset="-127"/>
                          <a:cs typeface="Arial" charset="0"/>
                        </a:rPr>
                        <a:t>Q (</a:t>
                      </a:r>
                      <a:r>
                        <a:rPr lang="es-EC" sz="1050" b="1" dirty="0">
                          <a:effectLst/>
                          <a:latin typeface="Arial" charset="0"/>
                          <a:ea typeface="Gulim" charset="-127"/>
                          <a:cs typeface="Arial" charset="0"/>
                        </a:rPr>
                        <a:t>T/m)</a:t>
                      </a:r>
                      <a:endParaRPr lang="en-US" sz="1100" dirty="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050" b="1" dirty="0">
                          <a:effectLst/>
                          <a:latin typeface="Arial" charset="0"/>
                          <a:ea typeface="Gulim" charset="-127"/>
                          <a:cs typeface="Arial" charset="0"/>
                        </a:rPr>
                        <a:t>Q </a:t>
                      </a:r>
                      <a:r>
                        <a:rPr lang="es-EC" sz="1050" b="1" dirty="0" smtClean="0">
                          <a:effectLst/>
                          <a:latin typeface="Arial" charset="0"/>
                          <a:ea typeface="Gulim" charset="-127"/>
                          <a:cs typeface="Arial" charset="0"/>
                        </a:rPr>
                        <a:t>Total (</a:t>
                      </a:r>
                      <a:r>
                        <a:rPr lang="es-EC" sz="1050" b="1" dirty="0">
                          <a:effectLst/>
                          <a:latin typeface="Arial" charset="0"/>
                          <a:ea typeface="Gulim" charset="-127"/>
                          <a:cs typeface="Arial" charset="0"/>
                        </a:rPr>
                        <a:t>T/m)</a:t>
                      </a:r>
                      <a:endParaRPr lang="en-US" sz="1100" dirty="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r>
              <a:tr h="110975">
                <a:tc rowSpan="12">
                  <a:txBody>
                    <a:bodyPr/>
                    <a:lstStyle/>
                    <a:p>
                      <a:pPr algn="ctr">
                        <a:lnSpc>
                          <a:spcPct val="150000"/>
                        </a:lnSpc>
                        <a:spcAft>
                          <a:spcPts val="0"/>
                        </a:spcAft>
                      </a:pPr>
                      <a:r>
                        <a:rPr lang="es-EC" sz="1050" b="1">
                          <a:solidFill>
                            <a:srgbClr val="000000"/>
                          </a:solidFill>
                          <a:effectLst/>
                          <a:latin typeface="Arial" charset="0"/>
                          <a:ea typeface="Gulim" charset="-127"/>
                          <a:cs typeface="Arial" charset="0"/>
                        </a:rPr>
                        <a:t>Eje 1</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A-B</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Rec</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0.9</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0.95</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050">
                          <a:solidFill>
                            <a:srgbClr val="000000"/>
                          </a:solidFill>
                          <a:effectLst/>
                          <a:latin typeface="Arial" charset="0"/>
                          <a:ea typeface="Gulim" charset="-127"/>
                          <a:cs typeface="Arial" charset="0"/>
                        </a:rPr>
                        <a:t>2.27</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12">
                  <a:txBody>
                    <a:bodyPr/>
                    <a:lstStyle/>
                    <a:p>
                      <a:pPr algn="ctr">
                        <a:lnSpc>
                          <a:spcPct val="150000"/>
                        </a:lnSpc>
                        <a:spcAft>
                          <a:spcPts val="0"/>
                        </a:spcAft>
                      </a:pPr>
                      <a:r>
                        <a:rPr lang="es-EC" sz="1050">
                          <a:solidFill>
                            <a:srgbClr val="000000"/>
                          </a:solidFill>
                          <a:effectLst/>
                          <a:latin typeface="Arial" charset="0"/>
                          <a:ea typeface="Gulim" charset="-127"/>
                          <a:cs typeface="Arial" charset="0"/>
                        </a:rPr>
                        <a:t>2.67</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10975">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A-B</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Trap</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3.1</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4</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dirty="0">
                          <a:solidFill>
                            <a:srgbClr val="000000"/>
                          </a:solidFill>
                          <a:effectLst/>
                          <a:latin typeface="Arial" charset="0"/>
                          <a:ea typeface="Gulim" charset="-127"/>
                          <a:cs typeface="Arial" charset="0"/>
                        </a:rPr>
                        <a:t>1.31</a:t>
                      </a:r>
                      <a:endParaRPr lang="en-US" sz="1100" dirty="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r>
              <a:tr h="110975">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B-C</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Rec</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0.9</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dirty="0">
                          <a:solidFill>
                            <a:srgbClr val="000000"/>
                          </a:solidFill>
                          <a:effectLst/>
                          <a:latin typeface="Arial" charset="0"/>
                          <a:ea typeface="Gulim" charset="-127"/>
                          <a:cs typeface="Arial" charset="0"/>
                        </a:rPr>
                        <a:t>0.95</a:t>
                      </a:r>
                      <a:endParaRPr lang="en-US" sz="1100" dirty="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050">
                          <a:solidFill>
                            <a:srgbClr val="000000"/>
                          </a:solidFill>
                          <a:effectLst/>
                          <a:latin typeface="Arial" charset="0"/>
                          <a:ea typeface="Gulim" charset="-127"/>
                          <a:cs typeface="Arial" charset="0"/>
                        </a:rPr>
                        <a:t>2.33</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110975">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B-C</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Trap</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3.1</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4.45</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dirty="0">
                          <a:solidFill>
                            <a:srgbClr val="000000"/>
                          </a:solidFill>
                          <a:effectLst/>
                          <a:latin typeface="Arial" charset="0"/>
                          <a:ea typeface="Gulim" charset="-127"/>
                          <a:cs typeface="Arial" charset="0"/>
                        </a:rPr>
                        <a:t>1.38</a:t>
                      </a:r>
                      <a:endParaRPr lang="en-US" sz="1100" dirty="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r>
              <a:tr h="110975">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C-E</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Rec</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1.4</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1.48</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050" dirty="0">
                          <a:solidFill>
                            <a:srgbClr val="000000"/>
                          </a:solidFill>
                          <a:effectLst/>
                          <a:latin typeface="Arial" charset="0"/>
                          <a:ea typeface="Gulim" charset="-127"/>
                          <a:cs typeface="Arial" charset="0"/>
                        </a:rPr>
                        <a:t>2.67</a:t>
                      </a:r>
                      <a:endParaRPr lang="en-US" sz="1100" dirty="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110975">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C-E</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Trap</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3.1</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3.4</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dirty="0">
                          <a:solidFill>
                            <a:srgbClr val="000000"/>
                          </a:solidFill>
                          <a:effectLst/>
                          <a:latin typeface="Arial" charset="0"/>
                          <a:ea typeface="Gulim" charset="-127"/>
                          <a:cs typeface="Arial" charset="0"/>
                        </a:rPr>
                        <a:t>1.19</a:t>
                      </a:r>
                      <a:endParaRPr lang="en-US" sz="1100" dirty="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r>
              <a:tr h="110975">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E-G</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Rec</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1.4</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1.48</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050" dirty="0">
                          <a:solidFill>
                            <a:srgbClr val="000000"/>
                          </a:solidFill>
                          <a:effectLst/>
                          <a:latin typeface="Arial" charset="0"/>
                          <a:ea typeface="Gulim" charset="-127"/>
                          <a:cs typeface="Arial" charset="0"/>
                        </a:rPr>
                        <a:t>2.67</a:t>
                      </a:r>
                      <a:endParaRPr lang="en-US" sz="1100" dirty="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110975">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E-G</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Trap</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3.1</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3.4</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dirty="0">
                          <a:solidFill>
                            <a:srgbClr val="000000"/>
                          </a:solidFill>
                          <a:effectLst/>
                          <a:latin typeface="Arial" charset="0"/>
                          <a:ea typeface="Gulim" charset="-127"/>
                          <a:cs typeface="Arial" charset="0"/>
                        </a:rPr>
                        <a:t>1.19</a:t>
                      </a:r>
                      <a:endParaRPr lang="en-US" sz="1100" dirty="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r>
              <a:tr h="110975">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G-H</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Rec</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0.9</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0.95</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050" dirty="0">
                          <a:solidFill>
                            <a:srgbClr val="000000"/>
                          </a:solidFill>
                          <a:effectLst/>
                          <a:latin typeface="Arial" charset="0"/>
                          <a:ea typeface="Gulim" charset="-127"/>
                          <a:cs typeface="Arial" charset="0"/>
                        </a:rPr>
                        <a:t>2.33</a:t>
                      </a:r>
                      <a:endParaRPr lang="en-US" sz="1100" dirty="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110975">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G-H</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Trap</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3.1</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4.45</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dirty="0">
                          <a:solidFill>
                            <a:srgbClr val="000000"/>
                          </a:solidFill>
                          <a:effectLst/>
                          <a:latin typeface="Arial" charset="0"/>
                          <a:ea typeface="Gulim" charset="-127"/>
                          <a:cs typeface="Arial" charset="0"/>
                        </a:rPr>
                        <a:t>1.38</a:t>
                      </a:r>
                      <a:endParaRPr lang="en-US" sz="1100" dirty="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r>
              <a:tr h="110975">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H-I</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Rec</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0.9</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0.95</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050" dirty="0">
                          <a:solidFill>
                            <a:srgbClr val="000000"/>
                          </a:solidFill>
                          <a:effectLst/>
                          <a:latin typeface="Arial" charset="0"/>
                          <a:ea typeface="Gulim" charset="-127"/>
                          <a:cs typeface="Arial" charset="0"/>
                        </a:rPr>
                        <a:t>2.27</a:t>
                      </a:r>
                      <a:endParaRPr lang="en-US" sz="1100" dirty="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110975">
                <a:tc vMerge="1">
                  <a:txBody>
                    <a:bodyPr/>
                    <a:lstStyle/>
                    <a:p>
                      <a:endParaRPr lang="en-US"/>
                    </a:p>
                  </a:txBody>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H-I</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Trap</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3.1</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4</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a:solidFill>
                            <a:srgbClr val="000000"/>
                          </a:solidFill>
                          <a:effectLst/>
                          <a:latin typeface="Arial" charset="0"/>
                          <a:ea typeface="Gulim" charset="-127"/>
                          <a:cs typeface="Arial" charset="0"/>
                        </a:rPr>
                        <a:t>-</a:t>
                      </a:r>
                      <a:endParaRPr lang="en-US" sz="110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050" dirty="0">
                          <a:solidFill>
                            <a:srgbClr val="000000"/>
                          </a:solidFill>
                          <a:effectLst/>
                          <a:latin typeface="Arial" charset="0"/>
                          <a:ea typeface="Gulim" charset="-127"/>
                          <a:cs typeface="Arial" charset="0"/>
                        </a:rPr>
                        <a:t>1.31</a:t>
                      </a:r>
                      <a:endParaRPr lang="en-US" sz="1100" dirty="0">
                        <a:effectLst/>
                        <a:latin typeface="Arial" charset="0"/>
                        <a:ea typeface="Gulim" charset="-127"/>
                        <a:cs typeface="Times New Roman" charset="0"/>
                      </a:endParaRPr>
                    </a:p>
                  </a:txBody>
                  <a:tcPr marL="33293" marR="33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r>
            </a:tbl>
          </a:graphicData>
        </a:graphic>
      </p:graphicFrame>
      <p:sp>
        <p:nvSpPr>
          <p:cNvPr id="7" name="Rectangle 6"/>
          <p:cNvSpPr/>
          <p:nvPr/>
        </p:nvSpPr>
        <p:spPr>
          <a:xfrm>
            <a:off x="5584597" y="1463582"/>
            <a:ext cx="1597810" cy="646331"/>
          </a:xfrm>
          <a:prstGeom prst="rect">
            <a:avLst/>
          </a:prstGeom>
        </p:spPr>
        <p:txBody>
          <a:bodyPr wrap="none">
            <a:spAutoFit/>
          </a:bodyPr>
          <a:lstStyle/>
          <a:p>
            <a:pPr>
              <a:lnSpc>
                <a:spcPct val="150000"/>
              </a:lnSpc>
              <a:spcAft>
                <a:spcPts val="1000"/>
              </a:spcAft>
            </a:pPr>
            <a:r>
              <a:rPr lang="es-EC" sz="2400" b="1" dirty="0">
                <a:solidFill>
                  <a:srgbClr val="000000"/>
                </a:solidFill>
                <a:latin typeface="Arial" charset="0"/>
                <a:ea typeface="Times New Roman" charset="0"/>
                <a:cs typeface="Times New Roman" charset="0"/>
              </a:rPr>
              <a:t>V</a:t>
            </a:r>
            <a:r>
              <a:rPr lang="es-EC" sz="2400" b="1" dirty="0" smtClean="0">
                <a:solidFill>
                  <a:srgbClr val="000000"/>
                </a:solidFill>
                <a:latin typeface="Arial" charset="0"/>
                <a:ea typeface="Times New Roman" charset="0"/>
                <a:cs typeface="Times New Roman" charset="0"/>
              </a:rPr>
              <a:t>iga </a:t>
            </a:r>
            <a:r>
              <a:rPr lang="es-EC" sz="2400" b="1" dirty="0">
                <a:solidFill>
                  <a:srgbClr val="000000"/>
                </a:solidFill>
                <a:latin typeface="Arial" charset="0"/>
                <a:ea typeface="Times New Roman" charset="0"/>
                <a:cs typeface="Times New Roman" charset="0"/>
              </a:rPr>
              <a:t>eje 1</a:t>
            </a:r>
            <a:endParaRPr lang="en-US" sz="2400" b="1" dirty="0">
              <a:solidFill>
                <a:srgbClr val="000000"/>
              </a:solidFill>
              <a:effectLst/>
              <a:latin typeface="Arial" charset="0"/>
              <a:ea typeface="Times New Roman" charset="0"/>
              <a:cs typeface="Times New Roman" charset="0"/>
            </a:endParaRPr>
          </a:p>
        </p:txBody>
      </p:sp>
      <p:pic>
        <p:nvPicPr>
          <p:cNvPr id="8" name="Imagen 43"/>
          <p:cNvPicPr/>
          <p:nvPr/>
        </p:nvPicPr>
        <p:blipFill rotWithShape="1">
          <a:blip r:embed="rId2" cstate="print">
            <a:extLst>
              <a:ext uri="{28A0092B-C50C-407E-A947-70E740481C1C}">
                <a14:useLocalDpi xmlns:a14="http://schemas.microsoft.com/office/drawing/2010/main" val="0"/>
              </a:ext>
            </a:extLst>
          </a:blip>
          <a:srcRect t="53138" b="7388"/>
          <a:stretch/>
        </p:blipFill>
        <p:spPr bwMode="auto">
          <a:xfrm>
            <a:off x="6772760" y="2261274"/>
            <a:ext cx="5216525" cy="1037590"/>
          </a:xfrm>
          <a:prstGeom prst="rect">
            <a:avLst/>
          </a:prstGeom>
          <a:noFill/>
          <a:ln>
            <a:noFill/>
          </a:ln>
          <a:extLst>
            <a:ext uri="{53640926-AAD7-44D8-BBD7-CCE9431645EC}">
              <a14:shadowObscured xmlns:a14="http://schemas.microsoft.com/office/drawing/2010/main"/>
            </a:ext>
          </a:extLst>
        </p:spPr>
      </p:pic>
      <p:pic>
        <p:nvPicPr>
          <p:cNvPr id="9" name="Imagen 39"/>
          <p:cNvPicPr/>
          <p:nvPr/>
        </p:nvPicPr>
        <p:blipFill rotWithShape="1">
          <a:blip r:embed="rId3" cstate="print">
            <a:extLst>
              <a:ext uri="{28A0092B-C50C-407E-A947-70E740481C1C}">
                <a14:useLocalDpi xmlns:a14="http://schemas.microsoft.com/office/drawing/2010/main" val="0"/>
              </a:ext>
            </a:extLst>
          </a:blip>
          <a:srcRect l="788" t="41417" b="7769"/>
          <a:stretch/>
        </p:blipFill>
        <p:spPr bwMode="auto">
          <a:xfrm>
            <a:off x="6815305" y="3923667"/>
            <a:ext cx="5173980" cy="1335405"/>
          </a:xfrm>
          <a:prstGeom prst="rect">
            <a:avLst/>
          </a:prstGeom>
          <a:noFill/>
          <a:ln>
            <a:noFill/>
          </a:ln>
          <a:extLst>
            <a:ext uri="{53640926-AAD7-44D8-BBD7-CCE9431645EC}">
              <a14:shadowObscured xmlns:a14="http://schemas.microsoft.com/office/drawing/2010/main"/>
            </a:ext>
          </a:extLst>
        </p:spPr>
      </p:pic>
      <p:sp>
        <p:nvSpPr>
          <p:cNvPr id="10" name="Rectangle 9"/>
          <p:cNvSpPr/>
          <p:nvPr/>
        </p:nvSpPr>
        <p:spPr>
          <a:xfrm>
            <a:off x="7741162" y="5370923"/>
            <a:ext cx="3515706" cy="338554"/>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a:spAutoFit/>
          </a:bodyPr>
          <a:lstStyle/>
          <a:p>
            <a:pPr algn="ctr">
              <a:spcAft>
                <a:spcPts val="1000"/>
              </a:spcAft>
            </a:pPr>
            <a:r>
              <a:rPr lang="es-EC" sz="1600" b="1" i="1">
                <a:solidFill>
                  <a:schemeClr val="tx1"/>
                </a:solidFill>
                <a:latin typeface="Arial" charset="0"/>
                <a:ea typeface="Gulim" charset="-127"/>
                <a:cs typeface="Times New Roman" charset="0"/>
              </a:rPr>
              <a:t>Diagrama de momentos viga Eje 1</a:t>
            </a:r>
            <a:endParaRPr lang="en-US" sz="1050" i="1" dirty="0">
              <a:solidFill>
                <a:schemeClr val="tx1"/>
              </a:solidFill>
              <a:effectLst/>
              <a:latin typeface="Arial" charset="0"/>
              <a:ea typeface="Gulim" charset="-127"/>
              <a:cs typeface="Times New Roman" charset="0"/>
            </a:endParaRPr>
          </a:p>
        </p:txBody>
      </p:sp>
      <p:sp>
        <p:nvSpPr>
          <p:cNvPr id="11" name="TextBox 10"/>
          <p:cNvSpPr txBox="1"/>
          <p:nvPr/>
        </p:nvSpPr>
        <p:spPr>
          <a:xfrm>
            <a:off x="8268550" y="3323588"/>
            <a:ext cx="2460930" cy="369332"/>
          </a:xfrm>
          <a:prstGeom prst="rect">
            <a:avLst/>
          </a:prstGeom>
          <a:noFill/>
        </p:spPr>
        <p:txBody>
          <a:bodyPr wrap="none" rtlCol="0">
            <a:spAutoFit/>
          </a:bodyPr>
          <a:lstStyle/>
          <a:p>
            <a:r>
              <a:rPr lang="es-EC" b="1" i="1" dirty="0"/>
              <a:t>Análisis de la viga Eje 1</a:t>
            </a:r>
            <a:r>
              <a:rPr lang="en-US" dirty="0"/>
              <a:t> </a:t>
            </a:r>
          </a:p>
        </p:txBody>
      </p:sp>
      <p:sp>
        <p:nvSpPr>
          <p:cNvPr id="12"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3"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6"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7"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8"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9" name="Title 1"/>
          <p:cNvSpPr txBox="1">
            <a:spLocks/>
          </p:cNvSpPr>
          <p:nvPr/>
        </p:nvSpPr>
        <p:spPr>
          <a:xfrm>
            <a:off x="3688597" y="295514"/>
            <a:ext cx="7665203" cy="5719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b="1" smtClean="0">
                <a:latin typeface="Arial" charset="0"/>
                <a:ea typeface="Arial" charset="0"/>
                <a:cs typeface="Arial" charset="0"/>
              </a:rPr>
              <a:t>PREDIMENSIONAMIENTO DE VIGAS</a:t>
            </a:r>
            <a:endParaRPr lang="en-US" sz="2800" dirty="0">
              <a:latin typeface="Arial" charset="0"/>
              <a:ea typeface="Arial" charset="0"/>
              <a:cs typeface="Arial" charset="0"/>
            </a:endParaRPr>
          </a:p>
        </p:txBody>
      </p:sp>
      <p:sp>
        <p:nvSpPr>
          <p:cNvPr id="20"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8</a:t>
            </a:r>
            <a:r>
              <a:rPr lang="es-ES" sz="2400" dirty="0">
                <a:ln>
                  <a:solidFill>
                    <a:schemeClr val="tx1"/>
                  </a:solidFill>
                </a:ln>
              </a:rPr>
              <a:t>1</a:t>
            </a:r>
            <a:endParaRPr lang="es-ES" sz="2400" dirty="0">
              <a:ln>
                <a:solidFill>
                  <a:schemeClr val="tx1"/>
                </a:solidFill>
              </a:ln>
            </a:endParaRPr>
          </a:p>
        </p:txBody>
      </p:sp>
    </p:spTree>
    <p:extLst>
      <p:ext uri="{BB962C8B-B14F-4D97-AF65-F5344CB8AC3E}">
        <p14:creationId xmlns:p14="http://schemas.microsoft.com/office/powerpoint/2010/main" val="20349233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838200" y="774915"/>
                <a:ext cx="5181600" cy="5402048"/>
              </a:xfrm>
            </p:spPr>
            <p:txBody>
              <a:bodyPr>
                <a:normAutofit fontScale="92500" lnSpcReduction="20000"/>
              </a:bodyPr>
              <a:lstStyle/>
              <a:p>
                <a:pPr marL="0" indent="0">
                  <a:buNone/>
                </a:pPr>
                <a14:m>
                  <m:oMathPara xmlns:m="http://schemas.openxmlformats.org/officeDocument/2006/math">
                    <m:oMathParaPr>
                      <m:jc m:val="centerGroup"/>
                    </m:oMathParaPr>
                    <m:oMath xmlns:m="http://schemas.openxmlformats.org/officeDocument/2006/math">
                      <m:r>
                        <a:rPr lang="es-EC" sz="2000" i="1" smtClean="0">
                          <a:latin typeface="Cambria Math" charset="0"/>
                        </a:rPr>
                        <m:t>𝜑</m:t>
                      </m:r>
                      <m:r>
                        <a:rPr lang="es-EC" sz="2000" i="1" smtClean="0">
                          <a:latin typeface="Cambria Math" charset="0"/>
                        </a:rPr>
                        <m:t>=0.9;</m:t>
                      </m:r>
                      <m:r>
                        <a:rPr lang="es-EC" sz="2000" i="1" smtClean="0">
                          <a:latin typeface="Cambria Math" charset="0"/>
                        </a:rPr>
                        <m:t>𝐸𝑙𝑒𝑚𝑒𝑛𝑡𝑜</m:t>
                      </m:r>
                      <m:r>
                        <a:rPr lang="es-EC" sz="2000" i="1" smtClean="0">
                          <a:latin typeface="Cambria Math" charset="0"/>
                        </a:rPr>
                        <m:t> </m:t>
                      </m:r>
                      <m:r>
                        <a:rPr lang="es-EC" sz="2000" i="1" smtClean="0">
                          <a:latin typeface="Cambria Math" charset="0"/>
                        </a:rPr>
                        <m:t>𝑎</m:t>
                      </m:r>
                      <m:r>
                        <a:rPr lang="es-EC" sz="2000" i="1" smtClean="0">
                          <a:latin typeface="Cambria Math" charset="0"/>
                        </a:rPr>
                        <m:t> </m:t>
                      </m:r>
                      <m:r>
                        <a:rPr lang="es-EC" sz="2000" i="1" smtClean="0">
                          <a:latin typeface="Cambria Math" charset="0"/>
                        </a:rPr>
                        <m:t>𝑓𝑙𝑒𝑥𝑖</m:t>
                      </m:r>
                      <m:r>
                        <a:rPr lang="es-EC" sz="2000" i="1" smtClean="0">
                          <a:latin typeface="Cambria Math" charset="0"/>
                        </a:rPr>
                        <m:t>ó</m:t>
                      </m:r>
                      <m:r>
                        <a:rPr lang="es-EC" sz="2000" i="1" smtClean="0">
                          <a:latin typeface="Cambria Math" charset="0"/>
                        </a:rPr>
                        <m:t>𝑛</m:t>
                      </m:r>
                    </m:oMath>
                  </m:oMathPara>
                </a14:m>
                <a:endParaRPr lang="en-US" sz="2000" dirty="0" smtClean="0"/>
              </a:p>
              <a:p>
                <a:pPr marL="0" indent="0">
                  <a:buNone/>
                </a:pPr>
                <a:endParaRPr lang="en-US" sz="2000" dirty="0"/>
              </a:p>
              <a:p>
                <a:pPr marL="0" indent="0">
                  <a:buNone/>
                </a:pPr>
                <a14:m>
                  <m:oMathPara xmlns:m="http://schemas.openxmlformats.org/officeDocument/2006/math">
                    <m:oMathParaPr>
                      <m:jc m:val="centerGroup"/>
                    </m:oMathParaPr>
                    <m:oMath xmlns:m="http://schemas.openxmlformats.org/officeDocument/2006/math">
                      <m:r>
                        <a:rPr lang="es-EC" sz="2000" b="1" i="1">
                          <a:latin typeface="Cambria Math" charset="0"/>
                        </a:rPr>
                        <m:t>𝑴𝒖</m:t>
                      </m:r>
                      <m:r>
                        <a:rPr lang="es-EC" sz="2000" b="1" i="1">
                          <a:latin typeface="Cambria Math" charset="0"/>
                        </a:rPr>
                        <m:t>=</m:t>
                      </m:r>
                      <m:f>
                        <m:fPr>
                          <m:ctrlPr>
                            <a:rPr lang="en-US" sz="2000" b="1" i="1">
                              <a:latin typeface="Cambria Math" charset="0"/>
                            </a:rPr>
                          </m:ctrlPr>
                        </m:fPr>
                        <m:num>
                          <m:r>
                            <a:rPr lang="es-EC" sz="2000" b="1" i="1">
                              <a:latin typeface="Cambria Math" charset="0"/>
                            </a:rPr>
                            <m:t>𝑴𝒏</m:t>
                          </m:r>
                        </m:num>
                        <m:den>
                          <m:r>
                            <a:rPr lang="es-EC" sz="2000" b="1" i="1">
                              <a:latin typeface="Cambria Math" charset="0"/>
                            </a:rPr>
                            <m:t>𝝋</m:t>
                          </m:r>
                        </m:den>
                      </m:f>
                    </m:oMath>
                  </m:oMathPara>
                </a14:m>
                <a:endParaRPr lang="en-US" sz="2000" dirty="0" smtClean="0"/>
              </a:p>
              <a:p>
                <a:pPr marL="0" indent="0">
                  <a:buNone/>
                </a:pPr>
                <a:endParaRPr lang="en-US" sz="2000" dirty="0"/>
              </a:p>
              <a:p>
                <a:pPr marL="0" indent="0">
                  <a:buNone/>
                </a:pPr>
                <a14:m>
                  <m:oMathPara xmlns:m="http://schemas.openxmlformats.org/officeDocument/2006/math">
                    <m:oMathParaPr>
                      <m:jc m:val="centerGroup"/>
                    </m:oMathParaPr>
                    <m:oMath xmlns:m="http://schemas.openxmlformats.org/officeDocument/2006/math">
                      <m:r>
                        <a:rPr lang="es-EC" sz="2000" b="1" i="1">
                          <a:latin typeface="Cambria Math" charset="0"/>
                        </a:rPr>
                        <m:t>𝑹𝒖</m:t>
                      </m:r>
                      <m:r>
                        <a:rPr lang="es-EC" sz="2000" b="1" i="1">
                          <a:latin typeface="Cambria Math" charset="0"/>
                        </a:rPr>
                        <m:t>=</m:t>
                      </m:r>
                      <m:r>
                        <a:rPr lang="es-EC" sz="2000" b="1" i="1">
                          <a:latin typeface="Cambria Math" charset="0"/>
                        </a:rPr>
                        <m:t>𝝆</m:t>
                      </m:r>
                      <m:r>
                        <a:rPr lang="es-EC" sz="2000" b="1" i="1">
                          <a:latin typeface="Cambria Math" charset="0"/>
                        </a:rPr>
                        <m:t>. </m:t>
                      </m:r>
                      <m:r>
                        <a:rPr lang="es-EC" sz="2000" b="1" i="1">
                          <a:latin typeface="Cambria Math" charset="0"/>
                        </a:rPr>
                        <m:t>𝒇𝒚</m:t>
                      </m:r>
                      <m:d>
                        <m:dPr>
                          <m:ctrlPr>
                            <a:rPr lang="en-US" sz="2000" b="1" i="1">
                              <a:latin typeface="Cambria Math" charset="0"/>
                            </a:rPr>
                          </m:ctrlPr>
                        </m:dPr>
                        <m:e>
                          <m:r>
                            <a:rPr lang="es-EC" sz="2000" b="1" i="1">
                              <a:latin typeface="Cambria Math" charset="0"/>
                            </a:rPr>
                            <m:t>𝟏</m:t>
                          </m:r>
                          <m:r>
                            <a:rPr lang="es-EC" sz="2000" b="1" i="1">
                              <a:latin typeface="Cambria Math" charset="0"/>
                            </a:rPr>
                            <m:t>− </m:t>
                          </m:r>
                          <m:f>
                            <m:fPr>
                              <m:ctrlPr>
                                <a:rPr lang="en-US" sz="2000" b="1" i="1">
                                  <a:latin typeface="Cambria Math" charset="0"/>
                                </a:rPr>
                              </m:ctrlPr>
                            </m:fPr>
                            <m:num>
                              <m:r>
                                <a:rPr lang="es-EC" sz="2000" b="1" i="1">
                                  <a:latin typeface="Cambria Math" charset="0"/>
                                </a:rPr>
                                <m:t>𝝆</m:t>
                              </m:r>
                              <m:r>
                                <a:rPr lang="es-EC" sz="2000" b="1" i="1">
                                  <a:latin typeface="Cambria Math" charset="0"/>
                                </a:rPr>
                                <m:t>.</m:t>
                              </m:r>
                              <m:r>
                                <a:rPr lang="es-EC" sz="2000" b="1" i="1">
                                  <a:latin typeface="Cambria Math" charset="0"/>
                                </a:rPr>
                                <m:t>𝒇𝒚</m:t>
                              </m:r>
                            </m:num>
                            <m:den>
                              <m:r>
                                <a:rPr lang="es-EC" sz="2000" b="1" i="1">
                                  <a:latin typeface="Cambria Math" charset="0"/>
                                </a:rPr>
                                <m:t>𝟐</m:t>
                              </m:r>
                              <m:r>
                                <a:rPr lang="es-EC" sz="2000" b="1" i="1">
                                  <a:latin typeface="Cambria Math" charset="0"/>
                                </a:rPr>
                                <m:t>𝒙</m:t>
                              </m:r>
                              <m:r>
                                <a:rPr lang="es-EC" sz="2000" b="1" i="1">
                                  <a:latin typeface="Cambria Math" charset="0"/>
                                </a:rPr>
                                <m:t>𝟎</m:t>
                              </m:r>
                              <m:r>
                                <a:rPr lang="es-EC" sz="2000" b="1" i="1">
                                  <a:latin typeface="Cambria Math" charset="0"/>
                                </a:rPr>
                                <m:t>.</m:t>
                              </m:r>
                              <m:r>
                                <a:rPr lang="es-EC" sz="2000" b="1" i="1">
                                  <a:latin typeface="Cambria Math" charset="0"/>
                                </a:rPr>
                                <m:t>𝟖𝟓</m:t>
                              </m:r>
                              <m:r>
                                <a:rPr lang="es-EC" sz="2000" b="1" i="1">
                                  <a:latin typeface="Cambria Math" charset="0"/>
                                </a:rPr>
                                <m:t>𝒙𝒇</m:t>
                              </m:r>
                              <m:r>
                                <a:rPr lang="es-EC" sz="2000" b="1" i="1">
                                  <a:latin typeface="Cambria Math" charset="0"/>
                                </a:rPr>
                                <m:t>′</m:t>
                              </m:r>
                              <m:r>
                                <a:rPr lang="es-EC" sz="2000" b="1" i="1">
                                  <a:latin typeface="Cambria Math" charset="0"/>
                                </a:rPr>
                                <m:t>𝒄</m:t>
                              </m:r>
                            </m:den>
                          </m:f>
                        </m:e>
                      </m:d>
                      <m:r>
                        <a:rPr lang="es-EC" sz="2000" i="1">
                          <a:latin typeface="Cambria Math" charset="0"/>
                        </a:rPr>
                        <m:t>;</m:t>
                      </m:r>
                    </m:oMath>
                  </m:oMathPara>
                </a14:m>
                <a:endParaRPr lang="en-US" sz="2000" i="1" dirty="0" smtClean="0"/>
              </a:p>
              <a:p>
                <a:pPr marL="0" indent="0">
                  <a:buNone/>
                </a:pPr>
                <a:endParaRPr lang="en-US" sz="2000" i="1" dirty="0" smtClean="0"/>
              </a:p>
              <a:p>
                <a:pPr marL="0" indent="0">
                  <a:buNone/>
                </a:pPr>
                <a14:m>
                  <m:oMathPara xmlns:m="http://schemas.openxmlformats.org/officeDocument/2006/math">
                    <m:oMathParaPr>
                      <m:jc m:val="centerGroup"/>
                    </m:oMathParaPr>
                    <m:oMath xmlns:m="http://schemas.openxmlformats.org/officeDocument/2006/math">
                      <m:r>
                        <a:rPr lang="es-EC" sz="2000" i="1">
                          <a:latin typeface="Cambria Math" charset="0"/>
                        </a:rPr>
                        <m:t>𝑝𝑎𝑟𝑎</m:t>
                      </m:r>
                      <m:sSub>
                        <m:sSubPr>
                          <m:ctrlPr>
                            <a:rPr lang="en-US" sz="2000" i="1">
                              <a:latin typeface="Cambria Math" charset="0"/>
                            </a:rPr>
                          </m:ctrlPr>
                        </m:sSubPr>
                        <m:e>
                          <m:r>
                            <a:rPr lang="es-EC" sz="2000" i="1">
                              <a:latin typeface="Cambria Math" charset="0"/>
                            </a:rPr>
                            <m:t> </m:t>
                          </m:r>
                          <m:r>
                            <a:rPr lang="es-EC" sz="2000" i="1">
                              <a:latin typeface="Cambria Math" charset="0"/>
                            </a:rPr>
                            <m:t>𝜌</m:t>
                          </m:r>
                        </m:e>
                        <m:sub>
                          <m:r>
                            <a:rPr lang="es-EC" sz="2000" i="1">
                              <a:latin typeface="Cambria Math" charset="0"/>
                            </a:rPr>
                            <m:t>𝑚𝑎𝑥</m:t>
                          </m:r>
                        </m:sub>
                      </m:sSub>
                      <m:r>
                        <a:rPr lang="es-EC" sz="2000" i="1">
                          <a:latin typeface="Cambria Math" charset="0"/>
                        </a:rPr>
                        <m:t>=0.5 </m:t>
                      </m:r>
                      <m:sSub>
                        <m:sSubPr>
                          <m:ctrlPr>
                            <a:rPr lang="en-US" sz="2000" i="1">
                              <a:latin typeface="Cambria Math" charset="0"/>
                            </a:rPr>
                          </m:ctrlPr>
                        </m:sSubPr>
                        <m:e>
                          <m:r>
                            <a:rPr lang="es-EC" sz="2000" i="1">
                              <a:latin typeface="Cambria Math" charset="0"/>
                            </a:rPr>
                            <m:t>𝜌</m:t>
                          </m:r>
                        </m:e>
                        <m:sub>
                          <m:r>
                            <a:rPr lang="es-EC" sz="2000" i="1">
                              <a:latin typeface="Cambria Math" charset="0"/>
                            </a:rPr>
                            <m:t>𝑏𝑎𝑙</m:t>
                          </m:r>
                        </m:sub>
                      </m:sSub>
                    </m:oMath>
                  </m:oMathPara>
                </a14:m>
                <a:endParaRPr lang="en-US" sz="2000" dirty="0" smtClean="0"/>
              </a:p>
              <a:p>
                <a:pPr marL="0" indent="0">
                  <a:buNone/>
                </a:pPr>
                <a:endParaRPr lang="en-US" sz="2000" dirty="0"/>
              </a:p>
              <a:p>
                <a:pPr marL="0" indent="0">
                  <a:buNone/>
                </a:pPr>
                <a14:m>
                  <m:oMathPara xmlns:m="http://schemas.openxmlformats.org/officeDocument/2006/math">
                    <m:oMathParaPr>
                      <m:jc m:val="centerGroup"/>
                    </m:oMathParaPr>
                    <m:oMath xmlns:m="http://schemas.openxmlformats.org/officeDocument/2006/math">
                      <m:r>
                        <a:rPr lang="es-EC" sz="2000" i="1">
                          <a:latin typeface="Cambria Math" charset="0"/>
                        </a:rPr>
                        <m:t>𝑝𝑎𝑟𝑎</m:t>
                      </m:r>
                      <m:r>
                        <a:rPr lang="es-EC" sz="2000" i="1">
                          <a:latin typeface="Cambria Math" charset="0"/>
                        </a:rPr>
                        <m:t> </m:t>
                      </m:r>
                      <m:sSup>
                        <m:sSupPr>
                          <m:ctrlPr>
                            <a:rPr lang="en-US" sz="2000" i="1">
                              <a:latin typeface="Cambria Math" charset="0"/>
                            </a:rPr>
                          </m:ctrlPr>
                        </m:sSupPr>
                        <m:e>
                          <m:r>
                            <a:rPr lang="es-EC" sz="2000" i="1">
                              <a:latin typeface="Cambria Math" charset="0"/>
                            </a:rPr>
                            <m:t>𝑓</m:t>
                          </m:r>
                        </m:e>
                        <m:sup>
                          <m:r>
                            <a:rPr lang="es-EC" sz="2000" i="1">
                              <a:latin typeface="Cambria Math" charset="0"/>
                            </a:rPr>
                            <m:t>′</m:t>
                          </m:r>
                        </m:sup>
                      </m:sSup>
                      <m:r>
                        <a:rPr lang="es-EC" sz="2000" i="1">
                          <a:latin typeface="Cambria Math" charset="0"/>
                        </a:rPr>
                        <m:t>𝑐</m:t>
                      </m:r>
                      <m:r>
                        <a:rPr lang="es-EC" sz="2000" i="1">
                          <a:latin typeface="Cambria Math" charset="0"/>
                        </a:rPr>
                        <m:t>=210 </m:t>
                      </m:r>
                      <m:f>
                        <m:fPr>
                          <m:ctrlPr>
                            <a:rPr lang="en-US" sz="2000" i="1">
                              <a:latin typeface="Cambria Math" charset="0"/>
                            </a:rPr>
                          </m:ctrlPr>
                        </m:fPr>
                        <m:num>
                          <m:r>
                            <a:rPr lang="es-EC" sz="2000" i="1">
                              <a:latin typeface="Cambria Math" charset="0"/>
                            </a:rPr>
                            <m:t>𝑘𝑔</m:t>
                          </m:r>
                        </m:num>
                        <m:den>
                          <m:sSup>
                            <m:sSupPr>
                              <m:ctrlPr>
                                <a:rPr lang="en-US" sz="2000" i="1">
                                  <a:latin typeface="Cambria Math" charset="0"/>
                                </a:rPr>
                              </m:ctrlPr>
                            </m:sSupPr>
                            <m:e>
                              <m:r>
                                <a:rPr lang="es-EC" sz="2000" i="1">
                                  <a:latin typeface="Cambria Math" charset="0"/>
                                </a:rPr>
                                <m:t>𝑐𝑚</m:t>
                              </m:r>
                            </m:e>
                            <m:sup>
                              <m:r>
                                <a:rPr lang="es-EC" sz="2000" i="1">
                                  <a:latin typeface="Cambria Math" charset="0"/>
                                </a:rPr>
                                <m:t>2 </m:t>
                              </m:r>
                            </m:sup>
                          </m:sSup>
                        </m:den>
                      </m:f>
                      <m:r>
                        <a:rPr lang="es-EC" sz="2000" i="1">
                          <a:latin typeface="Cambria Math" charset="0"/>
                        </a:rPr>
                        <m:t> </m:t>
                      </m:r>
                      <m:r>
                        <a:rPr lang="es-EC" sz="2000" i="1">
                          <a:latin typeface="Cambria Math" charset="0"/>
                        </a:rPr>
                        <m:t>𝑦</m:t>
                      </m:r>
                      <m:r>
                        <a:rPr lang="es-EC" sz="2000" i="1">
                          <a:latin typeface="Cambria Math" charset="0"/>
                        </a:rPr>
                        <m:t> </m:t>
                      </m:r>
                      <m:r>
                        <a:rPr lang="es-EC" sz="2000" i="1">
                          <a:latin typeface="Cambria Math" charset="0"/>
                        </a:rPr>
                        <m:t>𝑓𝑦</m:t>
                      </m:r>
                      <m:r>
                        <a:rPr lang="es-EC" sz="2000" i="1">
                          <a:latin typeface="Cambria Math" charset="0"/>
                        </a:rPr>
                        <m:t>=4200 </m:t>
                      </m:r>
                      <m:f>
                        <m:fPr>
                          <m:ctrlPr>
                            <a:rPr lang="en-US" sz="2000" i="1">
                              <a:latin typeface="Cambria Math" charset="0"/>
                            </a:rPr>
                          </m:ctrlPr>
                        </m:fPr>
                        <m:num>
                          <m:r>
                            <a:rPr lang="es-EC" sz="2000" i="1">
                              <a:latin typeface="Cambria Math" charset="0"/>
                            </a:rPr>
                            <m:t>𝑘𝑔</m:t>
                          </m:r>
                        </m:num>
                        <m:den>
                          <m:sSup>
                            <m:sSupPr>
                              <m:ctrlPr>
                                <a:rPr lang="en-US" sz="2000" i="1">
                                  <a:latin typeface="Cambria Math" charset="0"/>
                                </a:rPr>
                              </m:ctrlPr>
                            </m:sSupPr>
                            <m:e>
                              <m:r>
                                <a:rPr lang="es-EC" sz="2000" i="1">
                                  <a:latin typeface="Cambria Math" charset="0"/>
                                </a:rPr>
                                <m:t>𝑐𝑚</m:t>
                              </m:r>
                            </m:e>
                            <m:sup>
                              <m:r>
                                <a:rPr lang="es-EC" sz="2000" i="1">
                                  <a:latin typeface="Cambria Math" charset="0"/>
                                </a:rPr>
                                <m:t>2</m:t>
                              </m:r>
                            </m:sup>
                          </m:sSup>
                        </m:den>
                      </m:f>
                      <m:r>
                        <a:rPr lang="es-EC" sz="2000" i="1">
                          <a:latin typeface="Cambria Math" charset="0"/>
                        </a:rPr>
                        <m:t> </m:t>
                      </m:r>
                    </m:oMath>
                  </m:oMathPara>
                </a14:m>
                <a:endParaRPr lang="en-US" sz="2000" i="1" dirty="0" smtClean="0"/>
              </a:p>
              <a:p>
                <a:pPr marL="0" indent="0">
                  <a:buNone/>
                </a:pPr>
                <a:endParaRPr lang="es-EC" sz="2000" i="1" dirty="0" smtClean="0"/>
              </a:p>
              <a:p>
                <a:pPr marL="0" indent="0">
                  <a:buNone/>
                </a:pPr>
                <a14:m>
                  <m:oMathPara xmlns:m="http://schemas.openxmlformats.org/officeDocument/2006/math">
                    <m:oMathParaPr>
                      <m:jc m:val="centerGroup"/>
                    </m:oMathParaPr>
                    <m:oMath xmlns:m="http://schemas.openxmlformats.org/officeDocument/2006/math">
                      <m:r>
                        <a:rPr lang="es-EC" sz="2000" i="1">
                          <a:latin typeface="Cambria Math" charset="0"/>
                        </a:rPr>
                        <m:t>→</m:t>
                      </m:r>
                      <m:r>
                        <a:rPr lang="es-EC" sz="2000" i="1">
                          <a:latin typeface="Cambria Math" charset="0"/>
                        </a:rPr>
                        <m:t>𝑅𝑢</m:t>
                      </m:r>
                      <m:r>
                        <a:rPr lang="es-EC" sz="2000" i="1">
                          <a:latin typeface="Cambria Math" charset="0"/>
                        </a:rPr>
                        <m:t>=39.71  </m:t>
                      </m:r>
                      <m:f>
                        <m:fPr>
                          <m:ctrlPr>
                            <a:rPr lang="en-US" sz="2000" i="1">
                              <a:latin typeface="Cambria Math" charset="0"/>
                            </a:rPr>
                          </m:ctrlPr>
                        </m:fPr>
                        <m:num>
                          <m:r>
                            <a:rPr lang="es-EC" sz="2000" i="1">
                              <a:latin typeface="Cambria Math" charset="0"/>
                            </a:rPr>
                            <m:t>𝑘𝑔</m:t>
                          </m:r>
                        </m:num>
                        <m:den>
                          <m:sSup>
                            <m:sSupPr>
                              <m:ctrlPr>
                                <a:rPr lang="en-US" sz="2000" i="1">
                                  <a:latin typeface="Cambria Math" charset="0"/>
                                </a:rPr>
                              </m:ctrlPr>
                            </m:sSupPr>
                            <m:e>
                              <m:r>
                                <a:rPr lang="es-EC" sz="2000" i="1">
                                  <a:latin typeface="Cambria Math" charset="0"/>
                                </a:rPr>
                                <m:t>𝑐𝑚</m:t>
                              </m:r>
                            </m:e>
                            <m:sup>
                              <m:r>
                                <a:rPr lang="es-EC" sz="2000" i="1">
                                  <a:latin typeface="Cambria Math" charset="0"/>
                                </a:rPr>
                                <m:t>2</m:t>
                              </m:r>
                            </m:sup>
                          </m:sSup>
                        </m:den>
                      </m:f>
                    </m:oMath>
                  </m:oMathPara>
                </a14:m>
                <a:endParaRPr lang="en-US" dirty="0" smtClean="0"/>
              </a:p>
              <a:p>
                <a:pPr marL="0" indent="0">
                  <a:buNone/>
                </a:pPr>
                <a14:m>
                  <m:oMathPara xmlns:m="http://schemas.openxmlformats.org/officeDocument/2006/math">
                    <m:oMathParaPr>
                      <m:jc m:val="centerGroup"/>
                    </m:oMathParaPr>
                    <m:oMath xmlns:m="http://schemas.openxmlformats.org/officeDocument/2006/math">
                      <m:sSub>
                        <m:sSubPr>
                          <m:ctrlPr>
                            <a:rPr lang="en-US" sz="2100" b="1" i="1">
                              <a:latin typeface="Cambria Math" charset="0"/>
                            </a:rPr>
                          </m:ctrlPr>
                        </m:sSubPr>
                        <m:e>
                          <m:r>
                            <a:rPr lang="es-EC" sz="2100" b="1" i="1">
                              <a:latin typeface="Cambria Math" charset="0"/>
                            </a:rPr>
                            <m:t>𝒅</m:t>
                          </m:r>
                        </m:e>
                        <m:sub>
                          <m:r>
                            <a:rPr lang="es-EC" sz="2100" b="1" i="1">
                              <a:latin typeface="Cambria Math" charset="0"/>
                            </a:rPr>
                            <m:t>𝒄𝒂𝒍𝒄𝒖𝒍𝒂𝒅𝒐</m:t>
                          </m:r>
                        </m:sub>
                      </m:sSub>
                      <m:r>
                        <a:rPr lang="es-EC" sz="2100" b="1" i="1">
                          <a:latin typeface="Cambria Math" charset="0"/>
                        </a:rPr>
                        <m:t>=</m:t>
                      </m:r>
                      <m:rad>
                        <m:radPr>
                          <m:degHide m:val="on"/>
                          <m:ctrlPr>
                            <a:rPr lang="en-US" sz="2100" b="1" i="1">
                              <a:latin typeface="Cambria Math" charset="0"/>
                            </a:rPr>
                          </m:ctrlPr>
                        </m:radPr>
                        <m:deg/>
                        <m:e>
                          <m:f>
                            <m:fPr>
                              <m:ctrlPr>
                                <a:rPr lang="en-US" sz="2100" b="1" i="1">
                                  <a:latin typeface="Cambria Math" charset="0"/>
                                </a:rPr>
                              </m:ctrlPr>
                            </m:fPr>
                            <m:num>
                              <m:r>
                                <a:rPr lang="es-EC" sz="2100" b="1" i="1">
                                  <a:latin typeface="Cambria Math" charset="0"/>
                                </a:rPr>
                                <m:t>𝑴𝒖</m:t>
                              </m:r>
                              <m:r>
                                <a:rPr lang="es-EC" sz="2100" b="1" i="1">
                                  <a:latin typeface="Cambria Math" charset="0"/>
                                </a:rPr>
                                <m:t> </m:t>
                              </m:r>
                              <m:r>
                                <a:rPr lang="es-EC" sz="2100" b="1" i="1">
                                  <a:latin typeface="Cambria Math" charset="0"/>
                                </a:rPr>
                                <m:t>𝒙</m:t>
                              </m:r>
                              <m:r>
                                <a:rPr lang="es-EC" sz="2100" b="1" i="1">
                                  <a:latin typeface="Cambria Math" charset="0"/>
                                </a:rPr>
                                <m:t> </m:t>
                              </m:r>
                              <m:r>
                                <a:rPr lang="es-EC" sz="2100" b="1" i="1">
                                  <a:latin typeface="Cambria Math" charset="0"/>
                                </a:rPr>
                                <m:t>𝟏</m:t>
                              </m:r>
                              <m:r>
                                <a:rPr lang="es-EC" sz="2100" b="1" i="1">
                                  <a:latin typeface="Cambria Math" charset="0"/>
                                </a:rPr>
                                <m:t>.</m:t>
                              </m:r>
                              <m:r>
                                <a:rPr lang="es-EC" sz="2100" b="1" i="1">
                                  <a:latin typeface="Cambria Math" charset="0"/>
                                </a:rPr>
                                <m:t>𝟑</m:t>
                              </m:r>
                            </m:num>
                            <m:den>
                              <m:r>
                                <a:rPr lang="es-EC" sz="2100" b="1" i="1">
                                  <a:latin typeface="Cambria Math" charset="0"/>
                                </a:rPr>
                                <m:t>𝝋</m:t>
                              </m:r>
                              <m:r>
                                <a:rPr lang="es-EC" sz="2100" b="1" i="1">
                                  <a:latin typeface="Cambria Math" charset="0"/>
                                </a:rPr>
                                <m:t> </m:t>
                              </m:r>
                              <m:r>
                                <a:rPr lang="es-EC" sz="2100" b="1" i="1">
                                  <a:latin typeface="Cambria Math" charset="0"/>
                                </a:rPr>
                                <m:t>𝒙</m:t>
                              </m:r>
                              <m:r>
                                <a:rPr lang="es-EC" sz="2100" b="1" i="1">
                                  <a:latin typeface="Cambria Math" charset="0"/>
                                </a:rPr>
                                <m:t> </m:t>
                              </m:r>
                              <m:r>
                                <a:rPr lang="es-EC" sz="2100" b="1" i="1">
                                  <a:latin typeface="Cambria Math" charset="0"/>
                                </a:rPr>
                                <m:t>𝑹𝒖</m:t>
                              </m:r>
                              <m:r>
                                <a:rPr lang="es-EC" sz="2100" b="1" i="1">
                                  <a:latin typeface="Cambria Math" charset="0"/>
                                </a:rPr>
                                <m:t> </m:t>
                              </m:r>
                              <m:r>
                                <a:rPr lang="es-EC" sz="2100" b="1" i="1">
                                  <a:latin typeface="Cambria Math" charset="0"/>
                                </a:rPr>
                                <m:t>𝒙</m:t>
                              </m:r>
                              <m:r>
                                <a:rPr lang="es-EC" sz="2100" b="1" i="1">
                                  <a:latin typeface="Cambria Math" charset="0"/>
                                </a:rPr>
                                <m:t> </m:t>
                              </m:r>
                              <m:r>
                                <a:rPr lang="es-EC" sz="2100" b="1" i="1">
                                  <a:latin typeface="Cambria Math" charset="0"/>
                                </a:rPr>
                                <m:t>𝒃</m:t>
                              </m:r>
                            </m:den>
                          </m:f>
                        </m:e>
                      </m:rad>
                      <m:r>
                        <a:rPr lang="es-EC" sz="2100" b="1" i="1">
                          <a:latin typeface="Cambria Math" charset="0"/>
                        </a:rPr>
                        <m:t> </m:t>
                      </m:r>
                      <m:r>
                        <a:rPr lang="es-EC" sz="2100" i="1">
                          <a:latin typeface="Cambria Math" charset="0"/>
                        </a:rPr>
                        <m:t> ;</m:t>
                      </m:r>
                    </m:oMath>
                  </m:oMathPara>
                </a14:m>
                <a:endParaRPr lang="en-US" sz="2100" i="1" dirty="0"/>
              </a:p>
              <a:p>
                <a:pPr marL="0" indent="0">
                  <a:buNone/>
                </a:pPr>
                <a14:m>
                  <m:oMathPara xmlns:m="http://schemas.openxmlformats.org/officeDocument/2006/math">
                    <m:oMathParaPr>
                      <m:jc m:val="centerGroup"/>
                    </m:oMathParaPr>
                    <m:oMath xmlns:m="http://schemas.openxmlformats.org/officeDocument/2006/math">
                      <m:r>
                        <a:rPr lang="es-EC" sz="2100" i="1">
                          <a:latin typeface="Cambria Math" charset="0"/>
                        </a:rPr>
                        <m:t>𝑓𝑎𝑐𝑡𝑜𝑟</m:t>
                      </m:r>
                      <m:r>
                        <a:rPr lang="es-EC" sz="2100" i="1">
                          <a:latin typeface="Cambria Math" charset="0"/>
                        </a:rPr>
                        <m:t> 1.3 </m:t>
                      </m:r>
                      <m:r>
                        <a:rPr lang="es-EC" sz="2100" i="1">
                          <a:latin typeface="Cambria Math" charset="0"/>
                        </a:rPr>
                        <m:t>𝑑𝑒𝑏𝑖𝑑𝑜</m:t>
                      </m:r>
                      <m:r>
                        <a:rPr lang="es-EC" sz="2100" i="1">
                          <a:latin typeface="Cambria Math" charset="0"/>
                        </a:rPr>
                        <m:t> </m:t>
                      </m:r>
                      <m:r>
                        <a:rPr lang="es-EC" sz="2100" i="1">
                          <a:latin typeface="Cambria Math" charset="0"/>
                        </a:rPr>
                        <m:t>𝑎</m:t>
                      </m:r>
                      <m:r>
                        <a:rPr lang="es-EC" sz="2100" i="1">
                          <a:latin typeface="Cambria Math" charset="0"/>
                        </a:rPr>
                        <m:t> </m:t>
                      </m:r>
                      <m:r>
                        <a:rPr lang="es-EC" sz="2100" i="1">
                          <a:latin typeface="Cambria Math" charset="0"/>
                        </a:rPr>
                        <m:t>𝑐𝑎𝑟𝑔𝑎</m:t>
                      </m:r>
                      <m:r>
                        <a:rPr lang="es-EC" sz="2100" i="1">
                          <a:latin typeface="Cambria Math" charset="0"/>
                        </a:rPr>
                        <m:t> </m:t>
                      </m:r>
                      <m:r>
                        <a:rPr lang="es-EC" sz="2100" i="1">
                          <a:latin typeface="Cambria Math" charset="0"/>
                        </a:rPr>
                        <m:t>𝑠</m:t>
                      </m:r>
                      <m:r>
                        <a:rPr lang="es-EC" sz="2100" i="1">
                          <a:latin typeface="Cambria Math" charset="0"/>
                        </a:rPr>
                        <m:t>í</m:t>
                      </m:r>
                      <m:r>
                        <a:rPr lang="es-EC" sz="2100" i="1">
                          <a:latin typeface="Cambria Math" charset="0"/>
                        </a:rPr>
                        <m:t>𝑠𝑚𝑖𝑐𝑎</m:t>
                      </m:r>
                    </m:oMath>
                  </m:oMathPara>
                </a14:m>
                <a:endParaRPr lang="en-US" sz="2100" dirty="0"/>
              </a:p>
              <a:p>
                <a:pPr marL="0" indent="0">
                  <a:buNone/>
                </a:pP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838200" y="774915"/>
                <a:ext cx="5181600" cy="5402048"/>
              </a:xfrm>
              <a:blipFill rotWithShape="0">
                <a:blip r:embed="rId2"/>
                <a:stretch>
                  <a:fillRect t="-7562" b="-80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6172200" y="774916"/>
                <a:ext cx="5181600" cy="5402048"/>
              </a:xfrm>
            </p:spPr>
            <p:txBody>
              <a:bodyPr>
                <a:normAutofit fontScale="92500" lnSpcReduction="20000"/>
              </a:bodyPr>
              <a:lstStyle/>
              <a:p>
                <a:pPr marL="0" indent="0">
                  <a:buNone/>
                </a:pPr>
                <a14:m>
                  <m:oMathPara xmlns:m="http://schemas.openxmlformats.org/officeDocument/2006/math">
                    <m:oMathParaPr>
                      <m:jc m:val="centerGroup"/>
                    </m:oMathParaPr>
                    <m:oMath xmlns:m="http://schemas.openxmlformats.org/officeDocument/2006/math">
                      <m:sSub>
                        <m:sSubPr>
                          <m:ctrlPr>
                            <a:rPr lang="en-US" sz="2400" i="1">
                              <a:latin typeface="Cambria Math" charset="0"/>
                            </a:rPr>
                          </m:ctrlPr>
                        </m:sSubPr>
                        <m:e>
                          <m:r>
                            <a:rPr lang="es-EC" sz="2400" i="1">
                              <a:latin typeface="Cambria Math" charset="0"/>
                            </a:rPr>
                            <m:t>𝑑</m:t>
                          </m:r>
                        </m:e>
                        <m:sub>
                          <m:r>
                            <a:rPr lang="es-EC" sz="2400" i="1">
                              <a:latin typeface="Cambria Math" charset="0"/>
                            </a:rPr>
                            <m:t>𝑐𝑎𝑙𝑐𝑢𝑙𝑎𝑑𝑜</m:t>
                          </m:r>
                        </m:sub>
                      </m:sSub>
                      <m:r>
                        <a:rPr lang="es-EC" sz="2400" i="1">
                          <a:latin typeface="Cambria Math" charset="0"/>
                        </a:rPr>
                        <m:t>=</m:t>
                      </m:r>
                      <m:rad>
                        <m:radPr>
                          <m:degHide m:val="on"/>
                          <m:ctrlPr>
                            <a:rPr lang="en-US" sz="2400" i="1">
                              <a:latin typeface="Cambria Math" charset="0"/>
                            </a:rPr>
                          </m:ctrlPr>
                        </m:radPr>
                        <m:deg/>
                        <m:e>
                          <m:f>
                            <m:fPr>
                              <m:ctrlPr>
                                <a:rPr lang="en-US" sz="2400" i="1">
                                  <a:latin typeface="Cambria Math" charset="0"/>
                                </a:rPr>
                              </m:ctrlPr>
                            </m:fPr>
                            <m:num>
                              <m:r>
                                <a:rPr lang="es-EC" sz="2400" i="1">
                                  <a:latin typeface="Cambria Math" charset="0"/>
                                </a:rPr>
                                <m:t>5.08 </m:t>
                              </m:r>
                              <m:r>
                                <a:rPr lang="es-EC" sz="2400" i="1">
                                  <a:latin typeface="Cambria Math" charset="0"/>
                                </a:rPr>
                                <m:t>𝑇</m:t>
                              </m:r>
                              <m:r>
                                <a:rPr lang="es-EC" sz="2400" i="1">
                                  <a:latin typeface="Cambria Math" charset="0"/>
                                </a:rPr>
                                <m:t>−</m:t>
                              </m:r>
                              <m:r>
                                <a:rPr lang="es-EC" sz="2400" i="1">
                                  <a:latin typeface="Cambria Math" charset="0"/>
                                </a:rPr>
                                <m:t>𝑚</m:t>
                              </m:r>
                              <m:r>
                                <a:rPr lang="es-EC" sz="2400" i="1">
                                  <a:latin typeface="Cambria Math" charset="0"/>
                                </a:rPr>
                                <m:t>∗100000∗1.3</m:t>
                              </m:r>
                            </m:num>
                            <m:den>
                              <m:r>
                                <a:rPr lang="es-EC" sz="2400" i="1">
                                  <a:latin typeface="Cambria Math" charset="0"/>
                                </a:rPr>
                                <m:t>0.9∗39.7∗25</m:t>
                              </m:r>
                              <m:r>
                                <a:rPr lang="es-EC" sz="2400" i="1">
                                  <a:latin typeface="Cambria Math" charset="0"/>
                                </a:rPr>
                                <m:t>𝑐𝑚</m:t>
                              </m:r>
                            </m:den>
                          </m:f>
                        </m:e>
                      </m:rad>
                    </m:oMath>
                  </m:oMathPara>
                </a14:m>
                <a:endParaRPr lang="en-US" sz="2400" dirty="0" smtClean="0"/>
              </a:p>
              <a:p>
                <a:pPr marL="0" indent="0">
                  <a:buNone/>
                </a:pPr>
                <a:endParaRPr lang="en-US" sz="2400" dirty="0"/>
              </a:p>
              <a:p>
                <a:pPr marL="0" indent="0">
                  <a:buNone/>
                </a:pPr>
                <a14:m>
                  <m:oMathPara xmlns:m="http://schemas.openxmlformats.org/officeDocument/2006/math">
                    <m:oMathParaPr>
                      <m:jc m:val="centerGroup"/>
                    </m:oMathParaPr>
                    <m:oMath xmlns:m="http://schemas.openxmlformats.org/officeDocument/2006/math">
                      <m:sSub>
                        <m:sSubPr>
                          <m:ctrlPr>
                            <a:rPr lang="en-US" sz="2400" i="1">
                              <a:latin typeface="Cambria Math" charset="0"/>
                            </a:rPr>
                          </m:ctrlPr>
                        </m:sSubPr>
                        <m:e>
                          <m:r>
                            <a:rPr lang="es-EC" sz="2400" i="1">
                              <a:latin typeface="Cambria Math" charset="0"/>
                            </a:rPr>
                            <m:t>𝑑</m:t>
                          </m:r>
                        </m:e>
                        <m:sub>
                          <m:r>
                            <a:rPr lang="es-EC" sz="2400" i="1">
                              <a:latin typeface="Cambria Math" charset="0"/>
                            </a:rPr>
                            <m:t>𝑐𝑎𝑙𝑐𝑢𝑙𝑎𝑑𝑜</m:t>
                          </m:r>
                        </m:sub>
                      </m:sSub>
                      <m:r>
                        <a:rPr lang="es-EC" sz="2400" i="1">
                          <a:latin typeface="Cambria Math" charset="0"/>
                        </a:rPr>
                        <m:t>=27.19</m:t>
                      </m:r>
                    </m:oMath>
                  </m:oMathPara>
                </a14:m>
                <a:endParaRPr lang="en-US" sz="2400" dirty="0"/>
              </a:p>
              <a:p>
                <a:pPr marL="0" indent="0">
                  <a:buNone/>
                </a:pPr>
                <a14:m>
                  <m:oMathPara xmlns:m="http://schemas.openxmlformats.org/officeDocument/2006/math">
                    <m:oMathParaPr>
                      <m:jc m:val="centerGroup"/>
                    </m:oMathParaPr>
                    <m:oMath xmlns:m="http://schemas.openxmlformats.org/officeDocument/2006/math">
                      <m:sSub>
                        <m:sSubPr>
                          <m:ctrlPr>
                            <a:rPr lang="en-US" sz="2400" i="1">
                              <a:latin typeface="Cambria Math" charset="0"/>
                            </a:rPr>
                          </m:ctrlPr>
                        </m:sSubPr>
                        <m:e>
                          <m:r>
                            <a:rPr lang="es-EC" sz="2400" i="1">
                              <a:latin typeface="Cambria Math" charset="0"/>
                            </a:rPr>
                            <m:t>𝑑</m:t>
                          </m:r>
                        </m:e>
                        <m:sub>
                          <m:r>
                            <a:rPr lang="es-EC" sz="2400" i="1">
                              <a:latin typeface="Cambria Math" charset="0"/>
                            </a:rPr>
                            <m:t>𝑎𝑠𝑢𝑚𝑖𝑑𝑜</m:t>
                          </m:r>
                          <m:r>
                            <a:rPr lang="es-EC" sz="2400" i="1">
                              <a:latin typeface="Cambria Math" charset="0"/>
                            </a:rPr>
                            <m:t> </m:t>
                          </m:r>
                        </m:sub>
                      </m:sSub>
                      <m:r>
                        <a:rPr lang="es-EC" sz="2400" i="1">
                          <a:latin typeface="Cambria Math" charset="0"/>
                        </a:rPr>
                        <m:t>=32.00 </m:t>
                      </m:r>
                      <m:r>
                        <a:rPr lang="es-EC" sz="2400" i="1">
                          <a:latin typeface="Cambria Math" charset="0"/>
                        </a:rPr>
                        <m:t>𝑐𝑚</m:t>
                      </m:r>
                    </m:oMath>
                  </m:oMathPara>
                </a14:m>
                <a:endParaRPr lang="en-US" sz="2400" dirty="0"/>
              </a:p>
              <a:p>
                <a:pPr marL="0" indent="0">
                  <a:buNone/>
                </a:pPr>
                <a14:m>
                  <m:oMathPara xmlns:m="http://schemas.openxmlformats.org/officeDocument/2006/math">
                    <m:oMathParaPr>
                      <m:jc m:val="centerGroup"/>
                    </m:oMathParaPr>
                    <m:oMath xmlns:m="http://schemas.openxmlformats.org/officeDocument/2006/math">
                      <m:sSub>
                        <m:sSubPr>
                          <m:ctrlPr>
                            <a:rPr lang="en-US" sz="2400" i="1">
                              <a:latin typeface="Cambria Math" charset="0"/>
                            </a:rPr>
                          </m:ctrlPr>
                        </m:sSubPr>
                        <m:e>
                          <m:r>
                            <a:rPr lang="es-EC" sz="2400" i="1">
                              <a:latin typeface="Cambria Math" charset="0"/>
                            </a:rPr>
                            <m:t>𝑑</m:t>
                          </m:r>
                        </m:e>
                        <m:sub>
                          <m:r>
                            <a:rPr lang="es-EC" sz="2400" i="1">
                              <a:latin typeface="Cambria Math" charset="0"/>
                            </a:rPr>
                            <m:t>𝑎𝑠𝑢𝑚𝑖𝑑𝑜</m:t>
                          </m:r>
                          <m:r>
                            <a:rPr lang="es-EC" sz="2400" i="1">
                              <a:latin typeface="Cambria Math" charset="0"/>
                            </a:rPr>
                            <m:t> </m:t>
                          </m:r>
                        </m:sub>
                      </m:sSub>
                      <m:r>
                        <a:rPr lang="es-EC" sz="2400" i="1">
                          <a:latin typeface="Cambria Math" charset="0"/>
                        </a:rPr>
                        <m:t>&gt; </m:t>
                      </m:r>
                      <m:sSub>
                        <m:sSubPr>
                          <m:ctrlPr>
                            <a:rPr lang="en-US" sz="2400" i="1">
                              <a:latin typeface="Cambria Math" charset="0"/>
                            </a:rPr>
                          </m:ctrlPr>
                        </m:sSubPr>
                        <m:e>
                          <m:r>
                            <a:rPr lang="es-EC" sz="2400" i="1">
                              <a:latin typeface="Cambria Math" charset="0"/>
                            </a:rPr>
                            <m:t>𝑑</m:t>
                          </m:r>
                        </m:e>
                        <m:sub>
                          <m:r>
                            <a:rPr lang="es-EC" sz="2400" i="1">
                              <a:latin typeface="Cambria Math" charset="0"/>
                            </a:rPr>
                            <m:t>𝑐𝑎𝑙𝑐𝑢𝑙𝑎𝑑𝑜</m:t>
                          </m:r>
                        </m:sub>
                      </m:sSub>
                    </m:oMath>
                  </m:oMathPara>
                </a14:m>
                <a:endParaRPr lang="en-US" sz="2400" dirty="0" smtClean="0"/>
              </a:p>
              <a:p>
                <a:pPr marL="0" indent="0">
                  <a:buNone/>
                </a:pPr>
                <a:endParaRPr lang="en-US" sz="2400" dirty="0"/>
              </a:p>
              <a:p>
                <a:pPr marL="0" indent="0">
                  <a:buNone/>
                </a:pPr>
                <a14:m>
                  <m:oMathPara xmlns:m="http://schemas.openxmlformats.org/officeDocument/2006/math">
                    <m:oMathParaPr>
                      <m:jc m:val="centerGroup"/>
                    </m:oMathParaPr>
                    <m:oMath xmlns:m="http://schemas.openxmlformats.org/officeDocument/2006/math">
                      <m:r>
                        <a:rPr lang="es-EC" sz="2400" i="1">
                          <a:latin typeface="Cambria Math" charset="0"/>
                        </a:rPr>
                        <m:t>𝑟𝑒𝑐𝑢𝑏𝑟𝑖𝑚𝑖𝑒𝑛𝑡𝑜</m:t>
                      </m:r>
                      <m:r>
                        <a:rPr lang="es-EC" sz="2400" i="1">
                          <a:latin typeface="Cambria Math" charset="0"/>
                        </a:rPr>
                        <m:t>=3 </m:t>
                      </m:r>
                      <m:r>
                        <a:rPr lang="es-EC" sz="2400" i="1">
                          <a:latin typeface="Cambria Math" charset="0"/>
                        </a:rPr>
                        <m:t>𝑐𝑚</m:t>
                      </m:r>
                      <m:r>
                        <a:rPr lang="es-EC" sz="2400" i="1">
                          <a:latin typeface="Cambria Math" charset="0"/>
                        </a:rPr>
                        <m:t>.</m:t>
                      </m:r>
                    </m:oMath>
                  </m:oMathPara>
                </a14:m>
                <a:endParaRPr lang="en-US" sz="2400" dirty="0" smtClean="0"/>
              </a:p>
              <a:p>
                <a:pPr marL="0" indent="0">
                  <a:buNone/>
                </a:pPr>
                <a:endParaRPr lang="en-US" sz="2400" dirty="0"/>
              </a:p>
              <a:p>
                <a:pPr marL="0" indent="0">
                  <a:buNone/>
                </a:pPr>
                <a14:m>
                  <m:oMathPara xmlns:m="http://schemas.openxmlformats.org/officeDocument/2006/math">
                    <m:oMathParaPr>
                      <m:jc m:val="centerGroup"/>
                    </m:oMathParaPr>
                    <m:oMath xmlns:m="http://schemas.openxmlformats.org/officeDocument/2006/math">
                      <m:r>
                        <a:rPr lang="es-EC" sz="2400" b="1" i="1">
                          <a:latin typeface="Cambria Math" charset="0"/>
                        </a:rPr>
                        <m:t>𝒉</m:t>
                      </m:r>
                      <m:r>
                        <a:rPr lang="es-EC" sz="2400" b="1" i="1">
                          <a:latin typeface="Cambria Math" charset="0"/>
                        </a:rPr>
                        <m:t>=</m:t>
                      </m:r>
                      <m:sSub>
                        <m:sSubPr>
                          <m:ctrlPr>
                            <a:rPr lang="en-US" sz="2400" b="1" i="1">
                              <a:latin typeface="Cambria Math" charset="0"/>
                            </a:rPr>
                          </m:ctrlPr>
                        </m:sSubPr>
                        <m:e>
                          <m:r>
                            <a:rPr lang="es-EC" sz="2400" b="1" i="1">
                              <a:latin typeface="Cambria Math" charset="0"/>
                            </a:rPr>
                            <m:t>𝒅</m:t>
                          </m:r>
                        </m:e>
                        <m:sub>
                          <m:r>
                            <a:rPr lang="es-EC" sz="2400" b="1" i="1">
                              <a:latin typeface="Cambria Math" charset="0"/>
                            </a:rPr>
                            <m:t>𝒂𝒔𝒖𝒎𝒊𝒅𝒐</m:t>
                          </m:r>
                        </m:sub>
                      </m:sSub>
                      <m:r>
                        <a:rPr lang="es-EC" sz="2400" b="1" i="1">
                          <a:latin typeface="Cambria Math" charset="0"/>
                        </a:rPr>
                        <m:t>+</m:t>
                      </m:r>
                      <m:r>
                        <a:rPr lang="es-EC" sz="2400" b="1" i="1">
                          <a:latin typeface="Cambria Math" charset="0"/>
                        </a:rPr>
                        <m:t>𝒓𝒆𝒄𝒖𝒃𝒓𝒊𝒎𝒊𝒆𝒏𝒕𝒐</m:t>
                      </m:r>
                      <m:r>
                        <a:rPr lang="es-EC" sz="2400" b="1" i="1">
                          <a:latin typeface="Cambria Math" charset="0"/>
                        </a:rPr>
                        <m:t>.</m:t>
                      </m:r>
                    </m:oMath>
                  </m:oMathPara>
                </a14:m>
                <a:endParaRPr lang="en-US" sz="2400" dirty="0" smtClean="0"/>
              </a:p>
              <a:p>
                <a:pPr marL="0" indent="0">
                  <a:buNone/>
                </a:pPr>
                <a:endParaRPr lang="en-US" sz="2400" dirty="0"/>
              </a:p>
              <a:p>
                <a:pPr marL="0" indent="0">
                  <a:buNone/>
                </a:pPr>
                <a14:m>
                  <m:oMathPara xmlns:m="http://schemas.openxmlformats.org/officeDocument/2006/math">
                    <m:oMathParaPr>
                      <m:jc m:val="centerGroup"/>
                    </m:oMathParaPr>
                    <m:oMath xmlns:m="http://schemas.openxmlformats.org/officeDocument/2006/math">
                      <m:r>
                        <a:rPr lang="es-EC" sz="2400" i="1">
                          <a:latin typeface="Cambria Math" charset="0"/>
                        </a:rPr>
                        <m:t>h</m:t>
                      </m:r>
                      <m:r>
                        <a:rPr lang="es-EC" sz="2400" i="1">
                          <a:latin typeface="Cambria Math" charset="0"/>
                        </a:rPr>
                        <m:t>=32.00 </m:t>
                      </m:r>
                      <m:r>
                        <a:rPr lang="es-EC" sz="2400" i="1">
                          <a:latin typeface="Cambria Math" charset="0"/>
                        </a:rPr>
                        <m:t>𝑐𝑚</m:t>
                      </m:r>
                      <m:r>
                        <a:rPr lang="es-EC" sz="2400" i="1">
                          <a:latin typeface="Cambria Math" charset="0"/>
                        </a:rPr>
                        <m:t>+3.00 </m:t>
                      </m:r>
                      <m:r>
                        <a:rPr lang="es-EC" sz="2400" i="1">
                          <a:latin typeface="Cambria Math" charset="0"/>
                        </a:rPr>
                        <m:t>𝑐𝑚</m:t>
                      </m:r>
                    </m:oMath>
                  </m:oMathPara>
                </a14:m>
                <a:endParaRPr lang="en-US" sz="2400" dirty="0" smtClean="0"/>
              </a:p>
              <a:p>
                <a:pPr marL="0" indent="0">
                  <a:buNone/>
                </a:pPr>
                <a:endParaRPr lang="en-US" sz="2400" dirty="0"/>
              </a:p>
              <a:p>
                <a:pPr marL="0" indent="0">
                  <a:buNone/>
                </a:pPr>
                <a14:m>
                  <m:oMathPara xmlns:m="http://schemas.openxmlformats.org/officeDocument/2006/math">
                    <m:oMathParaPr>
                      <m:jc m:val="centerGroup"/>
                    </m:oMathParaPr>
                    <m:oMath xmlns:m="http://schemas.openxmlformats.org/officeDocument/2006/math">
                      <m:r>
                        <a:rPr lang="es-EC" sz="2400" i="1">
                          <a:latin typeface="Cambria Math" charset="0"/>
                        </a:rPr>
                        <m:t>h</m:t>
                      </m:r>
                      <m:r>
                        <a:rPr lang="es-EC" sz="2400" i="1">
                          <a:latin typeface="Cambria Math" charset="0"/>
                        </a:rPr>
                        <m:t>=35.00 </m:t>
                      </m:r>
                      <m:r>
                        <a:rPr lang="es-EC" sz="2400" i="1">
                          <a:latin typeface="Cambria Math" charset="0"/>
                        </a:rPr>
                        <m:t>𝑐𝑚</m:t>
                      </m:r>
                    </m:oMath>
                  </m:oMathPara>
                </a14:m>
                <a:endParaRPr lang="en-US" sz="2400" dirty="0"/>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6172200" y="774916"/>
                <a:ext cx="5181600" cy="5402048"/>
              </a:xfrm>
              <a:blipFill rotWithShape="0">
                <a:blip r:embed="rId3"/>
                <a:stretch>
                  <a:fillRect b="-1129"/>
                </a:stretch>
              </a:blipFill>
            </p:spPr>
            <p:txBody>
              <a:bodyPr/>
              <a:lstStyle/>
              <a:p>
                <a:r>
                  <a:rPr lang="en-US">
                    <a:noFill/>
                  </a:rPr>
                  <a:t> </a:t>
                </a:r>
              </a:p>
            </p:txBody>
          </p:sp>
        </mc:Fallback>
      </mc:AlternateContent>
      <p:sp>
        <p:nvSpPr>
          <p:cNvPr id="5"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6"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8"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9"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1"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2"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82</a:t>
            </a:r>
            <a:endParaRPr lang="es-ES" sz="2400" dirty="0">
              <a:ln>
                <a:solidFill>
                  <a:schemeClr val="tx1"/>
                </a:solidFill>
              </a:ln>
            </a:endParaRPr>
          </a:p>
        </p:txBody>
      </p:sp>
    </p:spTree>
    <p:extLst>
      <p:ext uri="{BB962C8B-B14F-4D97-AF65-F5344CB8AC3E}">
        <p14:creationId xmlns:p14="http://schemas.microsoft.com/office/powerpoint/2010/main" val="16967771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1"/>
            <p:extLst>
              <p:ext uri="{D42A27DB-BD31-4B8C-83A1-F6EECF244321}">
                <p14:modId xmlns:p14="http://schemas.microsoft.com/office/powerpoint/2010/main" val="1321877142"/>
              </p:ext>
            </p:extLst>
          </p:nvPr>
        </p:nvGraphicFramePr>
        <p:xfrm>
          <a:off x="1501837" y="278952"/>
          <a:ext cx="5844361" cy="6286500"/>
        </p:xfrm>
        <a:graphic>
          <a:graphicData uri="http://schemas.openxmlformats.org/drawingml/2006/table">
            <a:tbl>
              <a:tblPr firstRow="1" firstCol="1" bandRow="1"/>
              <a:tblGrid>
                <a:gridCol w="2128414"/>
                <a:gridCol w="1238649"/>
                <a:gridCol w="1238649"/>
                <a:gridCol w="1238649"/>
              </a:tblGrid>
              <a:tr h="225656">
                <a:tc gridSpan="2">
                  <a:txBody>
                    <a:bodyPr/>
                    <a:lstStyle/>
                    <a:p>
                      <a:pPr algn="ctr">
                        <a:lnSpc>
                          <a:spcPct val="150000"/>
                        </a:lnSpc>
                        <a:spcAft>
                          <a:spcPts val="0"/>
                        </a:spcAft>
                      </a:pPr>
                      <a:r>
                        <a:rPr lang="es-EC" sz="1100" b="1" dirty="0">
                          <a:solidFill>
                            <a:srgbClr val="000000"/>
                          </a:solidFill>
                          <a:effectLst/>
                          <a:latin typeface="Arial" charset="0"/>
                          <a:ea typeface="Gulim" charset="-127"/>
                          <a:cs typeface="Arial" charset="0"/>
                        </a:rPr>
                        <a:t>Ubicación</a:t>
                      </a:r>
                      <a:endParaRPr lang="en-US" sz="1100" dirty="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hMerge="1">
                  <a:txBody>
                    <a:bodyPr/>
                    <a:lstStyle/>
                    <a:p>
                      <a:endParaRPr lang="en-US"/>
                    </a:p>
                  </a:txBody>
                  <a:tcPr/>
                </a:tc>
                <a:tc>
                  <a:txBody>
                    <a:bodyPr/>
                    <a:lstStyle/>
                    <a:p>
                      <a:pPr algn="ctr">
                        <a:lnSpc>
                          <a:spcPct val="150000"/>
                        </a:lnSpc>
                        <a:spcAft>
                          <a:spcPts val="0"/>
                        </a:spcAft>
                      </a:pPr>
                      <a:r>
                        <a:rPr lang="es-EC" sz="1100" b="1">
                          <a:solidFill>
                            <a:srgbClr val="000000"/>
                          </a:solidFill>
                          <a:effectLst/>
                          <a:latin typeface="Arial" charset="0"/>
                          <a:ea typeface="Gulim" charset="-127"/>
                          <a:cs typeface="Arial" charset="0"/>
                        </a:rPr>
                        <a:t>b (cm)</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100" b="1">
                          <a:solidFill>
                            <a:srgbClr val="000000"/>
                          </a:solidFill>
                          <a:effectLst/>
                          <a:latin typeface="Arial" charset="0"/>
                          <a:ea typeface="Gulim" charset="-127"/>
                          <a:cs typeface="Arial" charset="0"/>
                        </a:rPr>
                        <a:t>h (cm)</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r>
              <a:tr h="225656">
                <a:tc rowSpan="3">
                  <a:txBody>
                    <a:bodyPr/>
                    <a:lstStyle/>
                    <a:p>
                      <a:pPr algn="ctr">
                        <a:lnSpc>
                          <a:spcPct val="150000"/>
                        </a:lnSpc>
                        <a:spcAft>
                          <a:spcPts val="0"/>
                        </a:spcAft>
                      </a:pPr>
                      <a:r>
                        <a:rPr lang="es-EC" sz="1100" b="1" dirty="0">
                          <a:solidFill>
                            <a:srgbClr val="000000"/>
                          </a:solidFill>
                          <a:effectLst/>
                          <a:latin typeface="Arial" charset="0"/>
                          <a:ea typeface="Gulim" charset="-127"/>
                          <a:cs typeface="Arial" charset="0"/>
                        </a:rPr>
                        <a:t>Bloque 1</a:t>
                      </a:r>
                      <a:endParaRPr lang="en-US" sz="1100" dirty="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Eje 1</a:t>
                      </a:r>
                      <a:endParaRPr lang="en-US" sz="110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25.00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35.00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656">
                <a:tc vMerge="1">
                  <a:txBody>
                    <a:bodyPr/>
                    <a:lstStyle/>
                    <a:p>
                      <a:endParaRPr lang="en-US"/>
                    </a:p>
                  </a:txBody>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Eje 2</a:t>
                      </a:r>
                      <a:endParaRPr lang="en-US" sz="1100" dirty="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25.00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35.00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656">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Eje 3</a:t>
                      </a:r>
                      <a:endParaRPr lang="en-US" sz="110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25.00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35.00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656">
                <a:tc rowSpan="2">
                  <a:txBody>
                    <a:bodyPr/>
                    <a:lstStyle/>
                    <a:p>
                      <a:pPr algn="ctr">
                        <a:lnSpc>
                          <a:spcPct val="150000"/>
                        </a:lnSpc>
                        <a:spcAft>
                          <a:spcPts val="0"/>
                        </a:spcAft>
                      </a:pPr>
                      <a:r>
                        <a:rPr lang="es-EC" sz="1100" b="1" dirty="0">
                          <a:solidFill>
                            <a:srgbClr val="000000"/>
                          </a:solidFill>
                          <a:effectLst/>
                          <a:latin typeface="Arial" charset="0"/>
                          <a:ea typeface="Gulim" charset="-127"/>
                          <a:cs typeface="Arial" charset="0"/>
                        </a:rPr>
                        <a:t>Bloque gradas</a:t>
                      </a:r>
                      <a:endParaRPr lang="en-US" sz="1100" dirty="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Eje 4</a:t>
                      </a:r>
                      <a:endParaRPr lang="en-US" sz="1100" dirty="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30.00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656">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Eje 5</a:t>
                      </a:r>
                      <a:endParaRPr lang="en-US" sz="110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30.00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656">
                <a:tc rowSpan="3">
                  <a:txBody>
                    <a:bodyPr/>
                    <a:lstStyle/>
                    <a:p>
                      <a:pPr algn="ctr">
                        <a:lnSpc>
                          <a:spcPct val="150000"/>
                        </a:lnSpc>
                        <a:spcAft>
                          <a:spcPts val="0"/>
                        </a:spcAft>
                      </a:pPr>
                      <a:r>
                        <a:rPr lang="es-EC" sz="1100" b="1" dirty="0">
                          <a:solidFill>
                            <a:srgbClr val="000000"/>
                          </a:solidFill>
                          <a:effectLst/>
                          <a:latin typeface="Arial" charset="0"/>
                          <a:ea typeface="Gulim" charset="-127"/>
                          <a:cs typeface="Arial" charset="0"/>
                        </a:rPr>
                        <a:t>Bloque 2</a:t>
                      </a:r>
                      <a:endParaRPr lang="en-US" sz="1100" dirty="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Eje 6</a:t>
                      </a:r>
                      <a:endParaRPr lang="en-US" sz="110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25.00</a:t>
                      </a:r>
                      <a:endParaRPr lang="en-US" sz="1100" dirty="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35.00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656">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Eje 7</a:t>
                      </a:r>
                      <a:endParaRPr lang="en-US" sz="110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25.00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35.00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656">
                <a:tc vMerge="1">
                  <a:txBody>
                    <a:bodyPr/>
                    <a:lstStyle/>
                    <a:p>
                      <a:endParaRPr lang="en-US"/>
                    </a:p>
                  </a:txBody>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Eje 8</a:t>
                      </a:r>
                      <a:endParaRPr lang="en-US" sz="1100" dirty="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25.00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35.00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656">
                <a:tc rowSpan="7">
                  <a:txBody>
                    <a:bodyPr/>
                    <a:lstStyle/>
                    <a:p>
                      <a:pPr algn="ctr">
                        <a:lnSpc>
                          <a:spcPct val="150000"/>
                        </a:lnSpc>
                        <a:spcAft>
                          <a:spcPts val="0"/>
                        </a:spcAft>
                      </a:pPr>
                      <a:r>
                        <a:rPr lang="es-EC" sz="1100" b="1">
                          <a:solidFill>
                            <a:srgbClr val="000000"/>
                          </a:solidFill>
                          <a:effectLst/>
                          <a:latin typeface="Arial" charset="0"/>
                          <a:ea typeface="Gulim" charset="-127"/>
                          <a:cs typeface="Arial" charset="0"/>
                        </a:rPr>
                        <a:t>Bloque 1</a:t>
                      </a:r>
                      <a:endParaRPr lang="en-US" sz="110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Eje A</a:t>
                      </a:r>
                      <a:endParaRPr lang="en-US" sz="110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25.00</a:t>
                      </a:r>
                      <a:endParaRPr lang="en-US" sz="1100" dirty="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35.00</a:t>
                      </a:r>
                      <a:endParaRPr lang="en-US" sz="1100" dirty="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656">
                <a:tc vMerge="1">
                  <a:txBody>
                    <a:bodyPr/>
                    <a:lstStyle/>
                    <a:p>
                      <a:endParaRPr lang="en-US"/>
                    </a:p>
                  </a:txBody>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Eje B</a:t>
                      </a:r>
                      <a:endParaRPr lang="en-US" sz="1100" dirty="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25.00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35.00</a:t>
                      </a:r>
                      <a:endParaRPr lang="en-US" sz="1100" dirty="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656">
                <a:tc vMerge="1">
                  <a:txBody>
                    <a:bodyPr/>
                    <a:lstStyle/>
                    <a:p>
                      <a:endParaRPr lang="en-US"/>
                    </a:p>
                  </a:txBody>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Eje C</a:t>
                      </a:r>
                      <a:endParaRPr lang="en-US" sz="1100" dirty="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25.00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35.00</a:t>
                      </a:r>
                      <a:endParaRPr lang="en-US" sz="1100" dirty="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656">
                <a:tc vMerge="1">
                  <a:txBody>
                    <a:bodyPr/>
                    <a:lstStyle/>
                    <a:p>
                      <a:endParaRPr lang="en-US"/>
                    </a:p>
                  </a:txBody>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Eje E</a:t>
                      </a:r>
                      <a:endParaRPr lang="en-US" sz="1100" dirty="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25.00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35.00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656">
                <a:tc vMerge="1">
                  <a:txBody>
                    <a:bodyPr/>
                    <a:lstStyle/>
                    <a:p>
                      <a:endParaRPr lang="en-US"/>
                    </a:p>
                  </a:txBody>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Eje G</a:t>
                      </a:r>
                      <a:endParaRPr lang="en-US" sz="1100" dirty="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25.00</a:t>
                      </a:r>
                      <a:endParaRPr lang="en-US" sz="1100" dirty="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35.00</a:t>
                      </a:r>
                      <a:endParaRPr lang="en-US" sz="1100" dirty="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656">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Eje H</a:t>
                      </a:r>
                      <a:endParaRPr lang="en-US" sz="110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25.00</a:t>
                      </a:r>
                      <a:endParaRPr lang="en-US" sz="1100" dirty="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35.00</a:t>
                      </a:r>
                      <a:endParaRPr lang="en-US" sz="1100" dirty="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656">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Eje I</a:t>
                      </a:r>
                      <a:endParaRPr lang="en-US" sz="110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25.00</a:t>
                      </a:r>
                      <a:endParaRPr lang="en-US" sz="1100" dirty="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35.00</a:t>
                      </a:r>
                      <a:endParaRPr lang="en-US" sz="1100" dirty="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656">
                <a:tc rowSpan="2">
                  <a:txBody>
                    <a:bodyPr/>
                    <a:lstStyle/>
                    <a:p>
                      <a:pPr algn="ctr">
                        <a:lnSpc>
                          <a:spcPct val="150000"/>
                        </a:lnSpc>
                        <a:spcAft>
                          <a:spcPts val="0"/>
                        </a:spcAft>
                      </a:pPr>
                      <a:r>
                        <a:rPr lang="es-EC" sz="1100" b="1">
                          <a:solidFill>
                            <a:srgbClr val="000000"/>
                          </a:solidFill>
                          <a:effectLst/>
                          <a:latin typeface="Arial" charset="0"/>
                          <a:ea typeface="Gulim" charset="-127"/>
                          <a:cs typeface="Arial" charset="0"/>
                        </a:rPr>
                        <a:t>Bloque gradas</a:t>
                      </a:r>
                      <a:endParaRPr lang="en-US" sz="110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Eje D</a:t>
                      </a:r>
                      <a:endParaRPr lang="en-US" sz="110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30.00</a:t>
                      </a:r>
                      <a:endParaRPr lang="en-US" sz="1100" dirty="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50.00</a:t>
                      </a:r>
                      <a:endParaRPr lang="en-US" sz="1100" dirty="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656">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Eje F</a:t>
                      </a:r>
                      <a:endParaRPr lang="en-US" sz="110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30.00</a:t>
                      </a:r>
                      <a:endParaRPr lang="en-US" sz="1100" dirty="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50.00</a:t>
                      </a:r>
                      <a:endParaRPr lang="en-US" sz="1100" dirty="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656">
                <a:tc rowSpan="7">
                  <a:txBody>
                    <a:bodyPr/>
                    <a:lstStyle/>
                    <a:p>
                      <a:pPr algn="ctr">
                        <a:lnSpc>
                          <a:spcPct val="150000"/>
                        </a:lnSpc>
                        <a:spcAft>
                          <a:spcPts val="0"/>
                        </a:spcAft>
                      </a:pPr>
                      <a:r>
                        <a:rPr lang="es-EC" sz="1100" b="1">
                          <a:solidFill>
                            <a:srgbClr val="000000"/>
                          </a:solidFill>
                          <a:effectLst/>
                          <a:latin typeface="Arial" charset="0"/>
                          <a:ea typeface="Gulim" charset="-127"/>
                          <a:cs typeface="Arial" charset="0"/>
                        </a:rPr>
                        <a:t>Bloque 2</a:t>
                      </a:r>
                      <a:endParaRPr lang="en-US" sz="110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Eje A</a:t>
                      </a:r>
                      <a:endParaRPr lang="en-US" sz="110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25.00</a:t>
                      </a:r>
                      <a:endParaRPr lang="en-US" sz="1100" dirty="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35.00</a:t>
                      </a:r>
                      <a:endParaRPr lang="en-US" sz="1100" dirty="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656">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Eje B</a:t>
                      </a:r>
                      <a:endParaRPr lang="en-US" sz="110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25.00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35.00</a:t>
                      </a:r>
                      <a:endParaRPr lang="en-US" sz="1100" dirty="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656">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Eje C</a:t>
                      </a:r>
                      <a:endParaRPr lang="en-US" sz="110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25.00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35.00</a:t>
                      </a:r>
                      <a:endParaRPr lang="en-US" sz="1100" dirty="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656">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Eje E</a:t>
                      </a:r>
                      <a:endParaRPr lang="en-US" sz="110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25.00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35.00</a:t>
                      </a:r>
                      <a:endParaRPr lang="en-US" sz="1100" dirty="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656">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Eje G</a:t>
                      </a:r>
                      <a:endParaRPr lang="en-US" sz="110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25.00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35.00</a:t>
                      </a:r>
                      <a:endParaRPr lang="en-US" sz="1100" dirty="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656">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Eje H</a:t>
                      </a:r>
                      <a:endParaRPr lang="en-US" sz="110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25.00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35.00</a:t>
                      </a:r>
                      <a:endParaRPr lang="en-US" sz="1100" dirty="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656">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Eje I</a:t>
                      </a:r>
                      <a:endParaRPr lang="en-US" sz="1100">
                        <a:effectLst/>
                        <a:latin typeface="Arial" charset="0"/>
                        <a:ea typeface="Gulim" charset="-127"/>
                        <a:cs typeface="Times New Roman"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25.00</a:t>
                      </a:r>
                      <a:endParaRPr lang="en-US" sz="110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35.00</a:t>
                      </a:r>
                      <a:endParaRPr lang="en-US" sz="1100" dirty="0">
                        <a:effectLst/>
                        <a:latin typeface="Arial" charset="0"/>
                        <a:ea typeface="Gulim" charset="-127"/>
                        <a:cs typeface="Times New Roman"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7" name="Rectangle 6"/>
          <p:cNvSpPr/>
          <p:nvPr/>
        </p:nvSpPr>
        <p:spPr>
          <a:xfrm>
            <a:off x="7501179" y="2758861"/>
            <a:ext cx="3583823" cy="774571"/>
          </a:xfrm>
          <a:prstGeom prst="rect">
            <a:avLst/>
          </a:prstGeom>
        </p:spPr>
        <p:txBody>
          <a:bodyPr wrap="square">
            <a:spAutoFit/>
          </a:bodyPr>
          <a:lstStyle/>
          <a:p>
            <a:pPr algn="ctr">
              <a:spcAft>
                <a:spcPts val="1000"/>
              </a:spcAft>
            </a:pPr>
            <a:r>
              <a:rPr lang="es-EC" b="1" i="1" smtClean="0">
                <a:latin typeface="Arial" charset="0"/>
                <a:ea typeface="Gulim" charset="-127"/>
                <a:cs typeface="Times New Roman" charset="0"/>
              </a:rPr>
              <a:t>Resumen: </a:t>
            </a:r>
          </a:p>
          <a:p>
            <a:pPr algn="ctr">
              <a:spcAft>
                <a:spcPts val="1000"/>
              </a:spcAft>
            </a:pPr>
            <a:r>
              <a:rPr lang="es-EC" b="1" i="1" dirty="0" smtClean="0">
                <a:latin typeface="Arial" charset="0"/>
                <a:ea typeface="Gulim" charset="-127"/>
                <a:cs typeface="Times New Roman" charset="0"/>
              </a:rPr>
              <a:t>Pre </a:t>
            </a:r>
            <a:r>
              <a:rPr lang="es-EC" b="1" i="1" dirty="0">
                <a:latin typeface="Arial" charset="0"/>
                <a:ea typeface="Gulim" charset="-127"/>
                <a:cs typeface="Times New Roman" charset="0"/>
              </a:rPr>
              <a:t>dimensionamiento vigas</a:t>
            </a:r>
            <a:endParaRPr lang="en-US" sz="1100" i="1" dirty="0">
              <a:effectLst/>
              <a:latin typeface="Arial" charset="0"/>
              <a:ea typeface="Gulim" charset="-127"/>
              <a:cs typeface="Times New Roman" charset="0"/>
            </a:endParaRPr>
          </a:p>
        </p:txBody>
      </p:sp>
      <p:sp>
        <p:nvSpPr>
          <p:cNvPr id="4"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83</a:t>
            </a:r>
            <a:endParaRPr lang="es-ES" sz="2400" dirty="0">
              <a:ln>
                <a:solidFill>
                  <a:schemeClr val="tx1"/>
                </a:solidFill>
              </a:ln>
            </a:endParaRPr>
          </a:p>
        </p:txBody>
      </p:sp>
    </p:spTree>
    <p:extLst>
      <p:ext uri="{BB962C8B-B14F-4D97-AF65-F5344CB8AC3E}">
        <p14:creationId xmlns:p14="http://schemas.microsoft.com/office/powerpoint/2010/main" val="203951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034" y="853573"/>
            <a:ext cx="6363346" cy="571906"/>
          </a:xfrm>
        </p:spPr>
        <p:txBody>
          <a:bodyPr>
            <a:normAutofit/>
          </a:bodyPr>
          <a:lstStyle/>
          <a:p>
            <a:r>
              <a:rPr lang="es-EC" sz="2400" b="1" dirty="0"/>
              <a:t>Análisis de </a:t>
            </a:r>
            <a:r>
              <a:rPr lang="es-EC" sz="2400" b="1" dirty="0" smtClean="0"/>
              <a:t>cargas</a:t>
            </a:r>
            <a:endParaRPr lang="en-US" sz="2400" dirty="0"/>
          </a:p>
        </p:txBody>
      </p:sp>
      <p:sp>
        <p:nvSpPr>
          <p:cNvPr id="12"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3"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4"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6"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7"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8"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9" name="Title 1"/>
          <p:cNvSpPr txBox="1">
            <a:spLocks/>
          </p:cNvSpPr>
          <p:nvPr/>
        </p:nvSpPr>
        <p:spPr>
          <a:xfrm>
            <a:off x="2418296" y="177414"/>
            <a:ext cx="7665203" cy="5719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b="1" dirty="0" smtClean="0">
                <a:latin typeface="Arial" charset="0"/>
                <a:ea typeface="Arial" charset="0"/>
                <a:cs typeface="Arial" charset="0"/>
              </a:rPr>
              <a:t>PREDIMENSIONAMIENTO </a:t>
            </a:r>
            <a:r>
              <a:rPr lang="es-EC" sz="2800" b="1" smtClean="0">
                <a:latin typeface="Arial" charset="0"/>
                <a:ea typeface="Arial" charset="0"/>
                <a:cs typeface="Arial" charset="0"/>
              </a:rPr>
              <a:t>DE COLUMNAS</a:t>
            </a:r>
            <a:endParaRPr lang="en-US" sz="2800" dirty="0">
              <a:latin typeface="Arial" charset="0"/>
              <a:ea typeface="Arial" charset="0"/>
              <a:cs typeface="Arial"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820902" y="1633256"/>
                <a:ext cx="5562600" cy="4351338"/>
              </a:xfrm>
            </p:spPr>
            <p:txBody>
              <a:bodyPr>
                <a:noAutofit/>
              </a:bodyPr>
              <a:lstStyle/>
              <a:p>
                <a:pPr marL="0" indent="0">
                  <a:buNone/>
                </a:pPr>
                <a:r>
                  <a:rPr lang="es-EC" sz="2200" b="1" dirty="0" smtClean="0">
                    <a:latin typeface="Arial" charset="0"/>
                    <a:ea typeface="Arial" charset="0"/>
                    <a:cs typeface="Arial" charset="0"/>
                  </a:rPr>
                  <a:t>Peso </a:t>
                </a:r>
                <a:r>
                  <a:rPr lang="es-EC" sz="2200" b="1" dirty="0">
                    <a:latin typeface="Arial" charset="0"/>
                    <a:ea typeface="Arial" charset="0"/>
                    <a:cs typeface="Arial" charset="0"/>
                  </a:rPr>
                  <a:t>propio de Losas</a:t>
                </a:r>
                <a:endParaRPr lang="en-US" sz="2200" b="1" dirty="0">
                  <a:latin typeface="Arial" charset="0"/>
                  <a:ea typeface="Arial" charset="0"/>
                  <a:cs typeface="Arial" charset="0"/>
                </a:endParaRPr>
              </a:p>
              <a:p>
                <a14:m>
                  <m:oMath xmlns:m="http://schemas.openxmlformats.org/officeDocument/2006/math">
                    <m:r>
                      <a:rPr lang="es-EC" sz="2000" i="1">
                        <a:latin typeface="Cambria Math" charset="0"/>
                        <a:ea typeface="Arial" charset="0"/>
                        <a:cs typeface="Arial" charset="0"/>
                      </a:rPr>
                      <m:t>𝑃𝑒𝑠𝑜</m:t>
                    </m:r>
                    <m:r>
                      <a:rPr lang="es-EC" sz="2000" i="1">
                        <a:latin typeface="Cambria Math" charset="0"/>
                        <a:ea typeface="Arial" charset="0"/>
                        <a:cs typeface="Arial" charset="0"/>
                      </a:rPr>
                      <m:t> </m:t>
                    </m:r>
                    <m:r>
                      <a:rPr lang="es-EC" sz="2000" i="1">
                        <a:latin typeface="Cambria Math" charset="0"/>
                        <a:ea typeface="Arial" charset="0"/>
                        <a:cs typeface="Arial" charset="0"/>
                      </a:rPr>
                      <m:t>𝑝𝑟𝑜𝑝𝑖𝑜</m:t>
                    </m:r>
                    <m:r>
                      <a:rPr lang="es-EC" sz="2000" i="1">
                        <a:latin typeface="Cambria Math" charset="0"/>
                        <a:ea typeface="Arial" charset="0"/>
                        <a:cs typeface="Arial" charset="0"/>
                      </a:rPr>
                      <m:t> </m:t>
                    </m:r>
                    <m:r>
                      <a:rPr lang="es-EC" sz="2000" i="1">
                        <a:latin typeface="Cambria Math" charset="0"/>
                        <a:ea typeface="Arial" charset="0"/>
                        <a:cs typeface="Arial" charset="0"/>
                      </a:rPr>
                      <m:t>𝑑𝑒</m:t>
                    </m:r>
                    <m:r>
                      <a:rPr lang="es-EC" sz="2000" i="1">
                        <a:latin typeface="Cambria Math" charset="0"/>
                        <a:ea typeface="Arial" charset="0"/>
                        <a:cs typeface="Arial" charset="0"/>
                      </a:rPr>
                      <m:t> </m:t>
                    </m:r>
                    <m:r>
                      <a:rPr lang="es-EC" sz="2000" i="1">
                        <a:latin typeface="Cambria Math" charset="0"/>
                        <a:ea typeface="Arial" charset="0"/>
                        <a:cs typeface="Arial" charset="0"/>
                      </a:rPr>
                      <m:t>𝑙𝑜𝑠𝑎𝑠</m:t>
                    </m:r>
                    <m:r>
                      <a:rPr lang="es-EC" sz="2000" i="1">
                        <a:latin typeface="Cambria Math" charset="0"/>
                        <a:ea typeface="Arial" charset="0"/>
                        <a:cs typeface="Arial" charset="0"/>
                      </a:rPr>
                      <m:t> =345.60</m:t>
                    </m:r>
                    <m:r>
                      <a:rPr lang="es-EC" sz="2000" i="1">
                        <a:latin typeface="Cambria Math" charset="0"/>
                        <a:ea typeface="Arial" charset="0"/>
                        <a:cs typeface="Arial" charset="0"/>
                      </a:rPr>
                      <m:t>𝑘𝑔</m:t>
                    </m:r>
                    <m:r>
                      <a:rPr lang="es-EC" sz="2000" i="1">
                        <a:latin typeface="Cambria Math" charset="0"/>
                        <a:ea typeface="Arial" charset="0"/>
                        <a:cs typeface="Arial" charset="0"/>
                      </a:rPr>
                      <m:t>/</m:t>
                    </m:r>
                    <m:sSup>
                      <m:sSupPr>
                        <m:ctrlPr>
                          <a:rPr lang="en-US" sz="2000" i="1">
                            <a:latin typeface="Cambria Math" charset="0"/>
                            <a:ea typeface="Arial" charset="0"/>
                            <a:cs typeface="Arial" charset="0"/>
                          </a:rPr>
                        </m:ctrlPr>
                      </m:sSupPr>
                      <m:e>
                        <m:r>
                          <a:rPr lang="es-EC" sz="2000" i="1">
                            <a:latin typeface="Cambria Math" charset="0"/>
                            <a:ea typeface="Arial" charset="0"/>
                            <a:cs typeface="Arial" charset="0"/>
                          </a:rPr>
                          <m:t>𝑚</m:t>
                        </m:r>
                      </m:e>
                      <m:sup>
                        <m:r>
                          <a:rPr lang="es-EC" sz="2000" i="1">
                            <a:latin typeface="Cambria Math" charset="0"/>
                            <a:ea typeface="Arial" charset="0"/>
                            <a:cs typeface="Arial" charset="0"/>
                          </a:rPr>
                          <m:t>2</m:t>
                        </m:r>
                      </m:sup>
                    </m:sSup>
                    <m:r>
                      <a:rPr lang="es-EC" sz="2000" i="1">
                        <a:latin typeface="Cambria Math" charset="0"/>
                        <a:ea typeface="Arial" charset="0"/>
                        <a:cs typeface="Arial" charset="0"/>
                      </a:rPr>
                      <m:t> </m:t>
                    </m:r>
                  </m:oMath>
                </a14:m>
                <a:endParaRPr lang="en-US" sz="2200" dirty="0">
                  <a:latin typeface="Arial" charset="0"/>
                  <a:ea typeface="Arial" charset="0"/>
                  <a:cs typeface="Arial" charset="0"/>
                </a:endParaRPr>
              </a:p>
              <a:p>
                <a:pPr marL="0" indent="0">
                  <a:buNone/>
                </a:pPr>
                <a:r>
                  <a:rPr lang="es-EC" sz="2200" b="1" dirty="0">
                    <a:latin typeface="Arial" charset="0"/>
                    <a:ea typeface="Arial" charset="0"/>
                    <a:cs typeface="Arial" charset="0"/>
                  </a:rPr>
                  <a:t>Peso de Paredes de Bloque</a:t>
                </a:r>
                <a:endParaRPr lang="en-US" sz="2200" b="1" dirty="0">
                  <a:latin typeface="Arial" charset="0"/>
                  <a:ea typeface="Arial" charset="0"/>
                  <a:cs typeface="Arial" charset="0"/>
                </a:endParaRPr>
              </a:p>
              <a:p>
                <a14:m>
                  <m:oMath xmlns:m="http://schemas.openxmlformats.org/officeDocument/2006/math">
                    <m:r>
                      <a:rPr lang="es-EC" sz="2000" i="1">
                        <a:latin typeface="Cambria Math" charset="0"/>
                        <a:ea typeface="Arial" charset="0"/>
                        <a:cs typeface="Arial" charset="0"/>
                      </a:rPr>
                      <m:t>𝐴𝑠𝑢𝑚𝑖𝑚𝑜𝑠</m:t>
                    </m:r>
                    <m:r>
                      <a:rPr lang="es-EC" sz="2000" i="1">
                        <a:latin typeface="Cambria Math" charset="0"/>
                        <a:ea typeface="Arial" charset="0"/>
                        <a:cs typeface="Arial" charset="0"/>
                      </a:rPr>
                      <m:t>=150</m:t>
                    </m:r>
                    <m:r>
                      <a:rPr lang="es-EC" sz="2000" i="1">
                        <a:latin typeface="Cambria Math" charset="0"/>
                        <a:ea typeface="Arial" charset="0"/>
                        <a:cs typeface="Arial" charset="0"/>
                      </a:rPr>
                      <m:t>𝑘𝑔</m:t>
                    </m:r>
                    <m:r>
                      <a:rPr lang="es-EC" sz="2000" i="1">
                        <a:latin typeface="Cambria Math" charset="0"/>
                        <a:ea typeface="Arial" charset="0"/>
                        <a:cs typeface="Arial" charset="0"/>
                      </a:rPr>
                      <m:t>/</m:t>
                    </m:r>
                    <m:sSup>
                      <m:sSupPr>
                        <m:ctrlPr>
                          <a:rPr lang="en-US" sz="2000" i="1">
                            <a:latin typeface="Cambria Math" charset="0"/>
                            <a:ea typeface="Arial" charset="0"/>
                            <a:cs typeface="Arial" charset="0"/>
                          </a:rPr>
                        </m:ctrlPr>
                      </m:sSupPr>
                      <m:e>
                        <m:r>
                          <a:rPr lang="es-EC" sz="2000" i="1">
                            <a:latin typeface="Cambria Math" charset="0"/>
                            <a:ea typeface="Arial" charset="0"/>
                            <a:cs typeface="Arial" charset="0"/>
                          </a:rPr>
                          <m:t>𝑚</m:t>
                        </m:r>
                      </m:e>
                      <m:sup>
                        <m:r>
                          <a:rPr lang="es-EC" sz="2000" i="1">
                            <a:latin typeface="Cambria Math" charset="0"/>
                            <a:ea typeface="Arial" charset="0"/>
                            <a:cs typeface="Arial" charset="0"/>
                          </a:rPr>
                          <m:t>2</m:t>
                        </m:r>
                      </m:sup>
                    </m:sSup>
                  </m:oMath>
                </a14:m>
                <a:endParaRPr lang="en-US" sz="2200" dirty="0">
                  <a:latin typeface="Arial" charset="0"/>
                  <a:ea typeface="Arial" charset="0"/>
                  <a:cs typeface="Arial" charset="0"/>
                </a:endParaRPr>
              </a:p>
              <a:p>
                <a:pPr marL="0" indent="0">
                  <a:buNone/>
                </a:pPr>
                <a:r>
                  <a:rPr lang="es-EC" sz="2200" b="1" dirty="0">
                    <a:latin typeface="Arial" charset="0"/>
                    <a:ea typeface="Arial" charset="0"/>
                    <a:cs typeface="Arial" charset="0"/>
                  </a:rPr>
                  <a:t>Peso de Acabados</a:t>
                </a:r>
                <a:endParaRPr lang="en-US" sz="2200" b="1" dirty="0">
                  <a:latin typeface="Arial" charset="0"/>
                  <a:ea typeface="Arial" charset="0"/>
                  <a:cs typeface="Arial" charset="0"/>
                </a:endParaRPr>
              </a:p>
              <a:p>
                <a14:m>
                  <m:oMath xmlns:m="http://schemas.openxmlformats.org/officeDocument/2006/math">
                    <m:r>
                      <a:rPr lang="es-EC" sz="2000" i="1">
                        <a:latin typeface="Cambria Math" charset="0"/>
                        <a:ea typeface="Arial" charset="0"/>
                        <a:cs typeface="Arial" charset="0"/>
                      </a:rPr>
                      <m:t>𝐴𝑠𝑢𝑚𝑖𝑚𝑜𝑠</m:t>
                    </m:r>
                    <m:r>
                      <a:rPr lang="es-EC" sz="2000" i="1">
                        <a:latin typeface="Cambria Math" charset="0"/>
                        <a:ea typeface="Arial" charset="0"/>
                        <a:cs typeface="Arial" charset="0"/>
                      </a:rPr>
                      <m:t>=120</m:t>
                    </m:r>
                    <m:r>
                      <a:rPr lang="es-EC" sz="2000" i="1">
                        <a:latin typeface="Cambria Math" charset="0"/>
                        <a:ea typeface="Arial" charset="0"/>
                        <a:cs typeface="Arial" charset="0"/>
                      </a:rPr>
                      <m:t>𝑘𝑔</m:t>
                    </m:r>
                    <m:r>
                      <a:rPr lang="es-EC" sz="2000" i="1">
                        <a:latin typeface="Cambria Math" charset="0"/>
                        <a:ea typeface="Arial" charset="0"/>
                        <a:cs typeface="Arial" charset="0"/>
                      </a:rPr>
                      <m:t>/</m:t>
                    </m:r>
                    <m:sSup>
                      <m:sSupPr>
                        <m:ctrlPr>
                          <a:rPr lang="en-US" sz="2000" i="1">
                            <a:latin typeface="Cambria Math" charset="0"/>
                            <a:ea typeface="Arial" charset="0"/>
                            <a:cs typeface="Arial" charset="0"/>
                          </a:rPr>
                        </m:ctrlPr>
                      </m:sSupPr>
                      <m:e>
                        <m:r>
                          <a:rPr lang="es-EC" sz="2000" i="1">
                            <a:latin typeface="Cambria Math" charset="0"/>
                            <a:ea typeface="Arial" charset="0"/>
                            <a:cs typeface="Arial" charset="0"/>
                          </a:rPr>
                          <m:t>𝑚</m:t>
                        </m:r>
                      </m:e>
                      <m:sup>
                        <m:r>
                          <a:rPr lang="es-EC" sz="2000" i="1">
                            <a:latin typeface="Cambria Math" charset="0"/>
                            <a:ea typeface="Arial" charset="0"/>
                            <a:cs typeface="Arial" charset="0"/>
                          </a:rPr>
                          <m:t>2</m:t>
                        </m:r>
                      </m:sup>
                    </m:sSup>
                  </m:oMath>
                </a14:m>
                <a:endParaRPr lang="en-US" sz="2200" dirty="0">
                  <a:latin typeface="Arial" charset="0"/>
                  <a:ea typeface="Arial" charset="0"/>
                  <a:cs typeface="Arial" charset="0"/>
                </a:endParaRPr>
              </a:p>
              <a:p>
                <a:pPr marL="0" indent="0">
                  <a:buNone/>
                </a:pPr>
                <a:r>
                  <a:rPr lang="es-EC" sz="2200" b="1" dirty="0">
                    <a:latin typeface="Arial" charset="0"/>
                    <a:ea typeface="Arial" charset="0"/>
                    <a:cs typeface="Arial" charset="0"/>
                  </a:rPr>
                  <a:t>Peso propio de vigas</a:t>
                </a:r>
                <a:endParaRPr lang="en-US" sz="2200" b="1" dirty="0">
                  <a:latin typeface="Arial" charset="0"/>
                  <a:ea typeface="Arial" charset="0"/>
                  <a:cs typeface="Arial" charset="0"/>
                </a:endParaRPr>
              </a:p>
              <a:p>
                <a:pPr marL="0" indent="0">
                  <a:buNone/>
                </a:pPr>
                <a14:m>
                  <m:oMathPara xmlns:m="http://schemas.openxmlformats.org/officeDocument/2006/math">
                    <m:oMathParaPr>
                      <m:jc m:val="centerGroup"/>
                    </m:oMathParaPr>
                    <m:oMath xmlns:m="http://schemas.openxmlformats.org/officeDocument/2006/math">
                      <m:r>
                        <a:rPr lang="es-EC" sz="2200" b="1">
                          <a:latin typeface="Cambria Math" charset="0"/>
                          <a:ea typeface="Arial" charset="0"/>
                          <a:cs typeface="Arial" charset="0"/>
                        </a:rPr>
                        <m:t>𝑷𝒆𝒔𝒐</m:t>
                      </m:r>
                      <m:r>
                        <a:rPr lang="es-EC" sz="2200" b="1">
                          <a:latin typeface="Cambria Math" charset="0"/>
                          <a:ea typeface="Arial" charset="0"/>
                          <a:cs typeface="Arial" charset="0"/>
                        </a:rPr>
                        <m:t> </m:t>
                      </m:r>
                      <m:r>
                        <a:rPr lang="es-EC" sz="2200" b="1">
                          <a:latin typeface="Cambria Math" charset="0"/>
                          <a:ea typeface="Arial" charset="0"/>
                          <a:cs typeface="Arial" charset="0"/>
                        </a:rPr>
                        <m:t>𝒑𝒓𝒐𝒑𝒊𝒐</m:t>
                      </m:r>
                      <m:r>
                        <a:rPr lang="es-EC" sz="2200" b="1">
                          <a:latin typeface="Cambria Math" charset="0"/>
                          <a:ea typeface="Arial" charset="0"/>
                          <a:cs typeface="Arial" charset="0"/>
                        </a:rPr>
                        <m:t> </m:t>
                      </m:r>
                      <m:r>
                        <a:rPr lang="es-EC" sz="2200" b="1">
                          <a:latin typeface="Cambria Math" charset="0"/>
                          <a:ea typeface="Arial" charset="0"/>
                          <a:cs typeface="Arial" charset="0"/>
                        </a:rPr>
                        <m:t>𝒗𝒊𝒈𝒂</m:t>
                      </m:r>
                      <m:r>
                        <a:rPr lang="es-EC" sz="2200" b="1">
                          <a:latin typeface="Cambria Math" charset="0"/>
                          <a:ea typeface="Arial" charset="0"/>
                          <a:cs typeface="Arial" charset="0"/>
                        </a:rPr>
                        <m:t>=</m:t>
                      </m:r>
                      <m:r>
                        <a:rPr lang="es-EC" sz="2200" b="1">
                          <a:latin typeface="Cambria Math" charset="0"/>
                          <a:ea typeface="Arial" charset="0"/>
                          <a:cs typeface="Arial" charset="0"/>
                        </a:rPr>
                        <m:t>𝟐𝟎</m:t>
                      </m:r>
                      <m:r>
                        <a:rPr lang="es-EC" sz="2200" b="1">
                          <a:latin typeface="Cambria Math" charset="0"/>
                          <a:ea typeface="Arial" charset="0"/>
                          <a:cs typeface="Arial" charset="0"/>
                        </a:rPr>
                        <m:t>% </m:t>
                      </m:r>
                      <m:r>
                        <a:rPr lang="es-EC" sz="2200" b="1">
                          <a:latin typeface="Cambria Math" charset="0"/>
                          <a:ea typeface="Arial" charset="0"/>
                          <a:cs typeface="Arial" charset="0"/>
                        </a:rPr>
                        <m:t>𝒑</m:t>
                      </m:r>
                      <m:r>
                        <a:rPr lang="en-US" sz="2200" b="1" i="0" smtClean="0">
                          <a:latin typeface="Cambria Math" charset="0"/>
                          <a:ea typeface="Arial" charset="0"/>
                          <a:cs typeface="Arial" charset="0"/>
                        </a:rPr>
                        <m:t>.</m:t>
                      </m:r>
                      <m:r>
                        <a:rPr lang="es-EC" sz="2200" b="1">
                          <a:latin typeface="Cambria Math" charset="0"/>
                          <a:ea typeface="Arial" charset="0"/>
                          <a:cs typeface="Arial" charset="0"/>
                        </a:rPr>
                        <m:t> </m:t>
                      </m:r>
                      <m:r>
                        <a:rPr lang="es-EC" sz="2200" b="1">
                          <a:latin typeface="Cambria Math" charset="0"/>
                          <a:ea typeface="Arial" charset="0"/>
                          <a:cs typeface="Arial" charset="0"/>
                        </a:rPr>
                        <m:t>𝒑</m:t>
                      </m:r>
                      <m:r>
                        <a:rPr lang="en-US" sz="2200" b="1" i="0" smtClean="0">
                          <a:latin typeface="Cambria Math" charset="0"/>
                          <a:ea typeface="Arial" charset="0"/>
                          <a:cs typeface="Arial" charset="0"/>
                        </a:rPr>
                        <m:t>. </m:t>
                      </m:r>
                      <m:r>
                        <a:rPr lang="es-EC" sz="2200" b="1">
                          <a:latin typeface="Cambria Math" charset="0"/>
                          <a:ea typeface="Arial" charset="0"/>
                          <a:cs typeface="Arial" charset="0"/>
                        </a:rPr>
                        <m:t>𝒅𝒆</m:t>
                      </m:r>
                      <m:r>
                        <a:rPr lang="es-EC" sz="2200" b="1">
                          <a:latin typeface="Cambria Math" charset="0"/>
                          <a:ea typeface="Arial" charset="0"/>
                          <a:cs typeface="Arial" charset="0"/>
                        </a:rPr>
                        <m:t> </m:t>
                      </m:r>
                      <m:r>
                        <a:rPr lang="es-EC" sz="2200" b="1">
                          <a:latin typeface="Cambria Math" charset="0"/>
                          <a:ea typeface="Arial" charset="0"/>
                          <a:cs typeface="Arial" charset="0"/>
                        </a:rPr>
                        <m:t>𝒍𝒂</m:t>
                      </m:r>
                      <m:r>
                        <a:rPr lang="es-EC" sz="2200" b="1">
                          <a:latin typeface="Cambria Math" charset="0"/>
                          <a:ea typeface="Arial" charset="0"/>
                          <a:cs typeface="Arial" charset="0"/>
                        </a:rPr>
                        <m:t> </m:t>
                      </m:r>
                      <m:r>
                        <a:rPr lang="es-EC" sz="2200" b="1">
                          <a:latin typeface="Cambria Math" charset="0"/>
                          <a:ea typeface="Arial" charset="0"/>
                          <a:cs typeface="Arial" charset="0"/>
                        </a:rPr>
                        <m:t>𝒍𝒐𝒔𝒂</m:t>
                      </m:r>
                    </m:oMath>
                  </m:oMathPara>
                </a14:m>
                <a:endParaRPr lang="en-US" sz="2200" b="1" dirty="0">
                  <a:latin typeface="Arial" charset="0"/>
                  <a:ea typeface="Arial" charset="0"/>
                  <a:cs typeface="Arial" charset="0"/>
                </a:endParaRPr>
              </a:p>
              <a:p>
                <a14:m>
                  <m:oMath xmlns:m="http://schemas.openxmlformats.org/officeDocument/2006/math">
                    <m:r>
                      <a:rPr lang="es-EC" sz="2000" i="1">
                        <a:latin typeface="Cambria Math" charset="0"/>
                        <a:ea typeface="Arial" charset="0"/>
                        <a:cs typeface="Arial" charset="0"/>
                      </a:rPr>
                      <m:t>𝑃𝑒𝑠𝑜</m:t>
                    </m:r>
                    <m:r>
                      <a:rPr lang="es-EC" sz="2000" i="1">
                        <a:latin typeface="Cambria Math" charset="0"/>
                        <a:ea typeface="Arial" charset="0"/>
                        <a:cs typeface="Arial" charset="0"/>
                      </a:rPr>
                      <m:t> </m:t>
                    </m:r>
                    <m:r>
                      <a:rPr lang="es-EC" sz="2000" i="1">
                        <a:latin typeface="Cambria Math" charset="0"/>
                        <a:ea typeface="Arial" charset="0"/>
                        <a:cs typeface="Arial" charset="0"/>
                      </a:rPr>
                      <m:t>𝑝𝑟𝑜𝑝𝑖𝑜</m:t>
                    </m:r>
                    <m:r>
                      <a:rPr lang="es-EC" sz="2000" i="1">
                        <a:latin typeface="Cambria Math" charset="0"/>
                        <a:ea typeface="Arial" charset="0"/>
                        <a:cs typeface="Arial" charset="0"/>
                      </a:rPr>
                      <m:t> </m:t>
                    </m:r>
                    <m:r>
                      <a:rPr lang="es-EC" sz="2000" i="1">
                        <a:latin typeface="Cambria Math" charset="0"/>
                        <a:ea typeface="Arial" charset="0"/>
                        <a:cs typeface="Arial" charset="0"/>
                      </a:rPr>
                      <m:t>𝑣𝑖𝑔𝑎𝑠</m:t>
                    </m:r>
                    <m:r>
                      <a:rPr lang="es-EC" sz="2000" i="1">
                        <a:latin typeface="Cambria Math" charset="0"/>
                        <a:ea typeface="Arial" charset="0"/>
                        <a:cs typeface="Arial" charset="0"/>
                      </a:rPr>
                      <m:t>=20%(345.60</m:t>
                    </m:r>
                    <m:r>
                      <a:rPr lang="es-EC" sz="2000" i="1">
                        <a:latin typeface="Cambria Math" charset="0"/>
                        <a:ea typeface="Arial" charset="0"/>
                        <a:cs typeface="Arial" charset="0"/>
                      </a:rPr>
                      <m:t>𝑘𝑔</m:t>
                    </m:r>
                    <m:r>
                      <a:rPr lang="es-EC" sz="2000" i="1">
                        <a:latin typeface="Cambria Math" charset="0"/>
                        <a:ea typeface="Arial" charset="0"/>
                        <a:cs typeface="Arial" charset="0"/>
                      </a:rPr>
                      <m:t>/</m:t>
                    </m:r>
                    <m:sSup>
                      <m:sSupPr>
                        <m:ctrlPr>
                          <a:rPr lang="en-US" sz="2000" i="1">
                            <a:latin typeface="Cambria Math" charset="0"/>
                            <a:ea typeface="Arial" charset="0"/>
                            <a:cs typeface="Arial" charset="0"/>
                          </a:rPr>
                        </m:ctrlPr>
                      </m:sSupPr>
                      <m:e>
                        <m:r>
                          <a:rPr lang="es-EC" sz="2000" i="1">
                            <a:latin typeface="Cambria Math" charset="0"/>
                            <a:ea typeface="Arial" charset="0"/>
                            <a:cs typeface="Arial" charset="0"/>
                          </a:rPr>
                          <m:t>𝑚</m:t>
                        </m:r>
                      </m:e>
                      <m:sup>
                        <m:r>
                          <a:rPr lang="es-EC" sz="2000" i="1">
                            <a:latin typeface="Cambria Math" charset="0"/>
                            <a:ea typeface="Arial" charset="0"/>
                            <a:cs typeface="Arial" charset="0"/>
                          </a:rPr>
                          <m:t>2</m:t>
                        </m:r>
                      </m:sup>
                    </m:sSup>
                    <m:r>
                      <a:rPr lang="es-EC" sz="2000" i="1">
                        <a:latin typeface="Cambria Math" charset="0"/>
                        <a:ea typeface="Arial" charset="0"/>
                        <a:cs typeface="Arial" charset="0"/>
                      </a:rPr>
                      <m:t>)</m:t>
                    </m:r>
                  </m:oMath>
                </a14:m>
                <a:endParaRPr lang="en-US" sz="2000" dirty="0">
                  <a:latin typeface="Arial" charset="0"/>
                  <a:ea typeface="Arial" charset="0"/>
                  <a:cs typeface="Arial" charset="0"/>
                </a:endParaRPr>
              </a:p>
              <a:p>
                <a14:m>
                  <m:oMath xmlns:m="http://schemas.openxmlformats.org/officeDocument/2006/math">
                    <m:r>
                      <a:rPr lang="es-EC" sz="2000" i="1">
                        <a:latin typeface="Cambria Math" charset="0"/>
                        <a:ea typeface="Arial" charset="0"/>
                        <a:cs typeface="Arial" charset="0"/>
                      </a:rPr>
                      <m:t>𝑃𝑒𝑠𝑜</m:t>
                    </m:r>
                    <m:r>
                      <a:rPr lang="es-EC" sz="2000" i="1">
                        <a:latin typeface="Cambria Math" charset="0"/>
                        <a:ea typeface="Arial" charset="0"/>
                        <a:cs typeface="Arial" charset="0"/>
                      </a:rPr>
                      <m:t> </m:t>
                    </m:r>
                    <m:r>
                      <a:rPr lang="es-EC" sz="2000" i="1">
                        <a:latin typeface="Cambria Math" charset="0"/>
                        <a:ea typeface="Arial" charset="0"/>
                        <a:cs typeface="Arial" charset="0"/>
                      </a:rPr>
                      <m:t>𝑝𝑟𝑜𝑝𝑖𝑜</m:t>
                    </m:r>
                    <m:r>
                      <a:rPr lang="es-EC" sz="2000" i="1">
                        <a:latin typeface="Cambria Math" charset="0"/>
                        <a:ea typeface="Arial" charset="0"/>
                        <a:cs typeface="Arial" charset="0"/>
                      </a:rPr>
                      <m:t> </m:t>
                    </m:r>
                    <m:r>
                      <a:rPr lang="es-EC" sz="2000" i="1">
                        <a:latin typeface="Cambria Math" charset="0"/>
                        <a:ea typeface="Arial" charset="0"/>
                        <a:cs typeface="Arial" charset="0"/>
                      </a:rPr>
                      <m:t>𝑣𝑖𝑔𝑎𝑠</m:t>
                    </m:r>
                    <m:r>
                      <a:rPr lang="es-EC" sz="2000" i="1">
                        <a:latin typeface="Cambria Math" charset="0"/>
                        <a:ea typeface="Arial" charset="0"/>
                        <a:cs typeface="Arial" charset="0"/>
                      </a:rPr>
                      <m:t>=69.12</m:t>
                    </m:r>
                    <m:r>
                      <a:rPr lang="es-EC" sz="2000" i="1">
                        <a:latin typeface="Cambria Math" charset="0"/>
                        <a:ea typeface="Arial" charset="0"/>
                        <a:cs typeface="Arial" charset="0"/>
                      </a:rPr>
                      <m:t>𝑘𝑔</m:t>
                    </m:r>
                    <m:r>
                      <a:rPr lang="es-EC" sz="2000" i="1">
                        <a:latin typeface="Cambria Math" charset="0"/>
                        <a:ea typeface="Arial" charset="0"/>
                        <a:cs typeface="Arial" charset="0"/>
                      </a:rPr>
                      <m:t>/</m:t>
                    </m:r>
                    <m:sSup>
                      <m:sSupPr>
                        <m:ctrlPr>
                          <a:rPr lang="en-US" sz="2000" i="1">
                            <a:latin typeface="Cambria Math" charset="0"/>
                            <a:ea typeface="Arial" charset="0"/>
                            <a:cs typeface="Arial" charset="0"/>
                          </a:rPr>
                        </m:ctrlPr>
                      </m:sSupPr>
                      <m:e>
                        <m:r>
                          <a:rPr lang="es-EC" sz="2000" i="1">
                            <a:latin typeface="Cambria Math" charset="0"/>
                            <a:ea typeface="Arial" charset="0"/>
                            <a:cs typeface="Arial" charset="0"/>
                          </a:rPr>
                          <m:t>𝑚</m:t>
                        </m:r>
                      </m:e>
                      <m:sup>
                        <m:r>
                          <a:rPr lang="es-EC" sz="2000" i="1">
                            <a:latin typeface="Cambria Math" charset="0"/>
                            <a:ea typeface="Arial" charset="0"/>
                            <a:cs typeface="Arial" charset="0"/>
                          </a:rPr>
                          <m:t>2</m:t>
                        </m:r>
                      </m:sup>
                    </m:sSup>
                  </m:oMath>
                </a14:m>
                <a:endParaRPr lang="en-US" sz="2200" dirty="0">
                  <a:latin typeface="Arial" charset="0"/>
                  <a:ea typeface="Arial" charset="0"/>
                  <a:cs typeface="Arial" charset="0"/>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820902" y="1633256"/>
                <a:ext cx="5562600" cy="4351338"/>
              </a:xfrm>
              <a:blipFill rotWithShape="0">
                <a:blip r:embed="rId2"/>
                <a:stretch>
                  <a:fillRect l="-1425" t="-1681" b="-42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6826022" y="1732557"/>
                <a:ext cx="4921073" cy="5421228"/>
              </a:xfrm>
              <a:prstGeom prst="rect">
                <a:avLst/>
              </a:prstGeom>
            </p:spPr>
            <p:txBody>
              <a:bodyPr vert="horz" lIns="91440" tIns="45720" rIns="91440" bIns="45720" rtlCol="0">
                <a:normAutofit/>
              </a:bodyPr>
              <a:lstStyle/>
              <a:p>
                <a:pPr>
                  <a:lnSpc>
                    <a:spcPct val="90000"/>
                  </a:lnSpc>
                  <a:spcBef>
                    <a:spcPts val="1000"/>
                  </a:spcBef>
                  <a:buFont typeface="Arial" panose="020B0604020202020204" pitchFamily="34" charset="0"/>
                  <a:buNone/>
                </a:pPr>
                <a:r>
                  <a:rPr lang="es-EC" sz="2200" b="1" dirty="0">
                    <a:latin typeface="Arial" charset="0"/>
                    <a:ea typeface="Arial" charset="0"/>
                    <a:cs typeface="Arial" charset="0"/>
                  </a:rPr>
                  <a:t>Peso propio de </a:t>
                </a:r>
                <a:r>
                  <a:rPr lang="es-EC" sz="2200" b="1" dirty="0" smtClean="0">
                    <a:latin typeface="Arial" charset="0"/>
                    <a:ea typeface="Arial" charset="0"/>
                    <a:cs typeface="Arial" charset="0"/>
                  </a:rPr>
                  <a:t>columnas</a:t>
                </a:r>
                <a:endParaRPr lang="en-US" sz="2200" dirty="0">
                  <a:latin typeface="Arial" charset="0"/>
                  <a:ea typeface="Arial" charset="0"/>
                  <a:cs typeface="Arial" charset="0"/>
                </a:endParaRPr>
              </a:p>
              <a:p>
                <a:pPr algn="just">
                  <a:lnSpc>
                    <a:spcPct val="90000"/>
                  </a:lnSpc>
                  <a:spcBef>
                    <a:spcPts val="1000"/>
                  </a:spcBef>
                  <a:buFont typeface="Arial" panose="020B0604020202020204" pitchFamily="34" charset="0"/>
                  <a:buNone/>
                </a:pPr>
                <a:r>
                  <a:rPr lang="es-EC" sz="2200" dirty="0">
                    <a:latin typeface="Arial" charset="0"/>
                    <a:ea typeface="Arial" charset="0"/>
                    <a:cs typeface="Arial" charset="0"/>
                  </a:rPr>
                  <a:t>El peso propio de las columnas generalmente oscila entre </a:t>
                </a:r>
                <a14:m>
                  <m:oMath xmlns:m="http://schemas.openxmlformats.org/officeDocument/2006/math">
                    <m:r>
                      <a:rPr lang="es-EC" sz="2200" b="0">
                        <a:latin typeface="Cambria Math" charset="0"/>
                        <a:ea typeface="Arial" charset="0"/>
                        <a:cs typeface="Arial" charset="0"/>
                      </a:rPr>
                      <m:t>80−120 </m:t>
                    </m:r>
                    <m:r>
                      <m:rPr>
                        <m:sty m:val="p"/>
                      </m:rPr>
                      <a:rPr lang="es-EC" sz="2200" b="0" i="1">
                        <a:latin typeface="Cambria Math" charset="0"/>
                        <a:ea typeface="Arial" charset="0"/>
                        <a:cs typeface="Arial" charset="0"/>
                      </a:rPr>
                      <m:t>kg</m:t>
                    </m:r>
                    <m:r>
                      <a:rPr lang="es-EC" sz="2200" b="0">
                        <a:latin typeface="Cambria Math" charset="0"/>
                        <a:ea typeface="Arial" charset="0"/>
                        <a:cs typeface="Arial" charset="0"/>
                      </a:rPr>
                      <m:t>/</m:t>
                    </m:r>
                    <m:sSup>
                      <m:sSupPr>
                        <m:ctrlPr>
                          <a:rPr lang="en-US" sz="2200" i="1">
                            <a:latin typeface="Cambria Math" charset="0"/>
                            <a:ea typeface="Arial" charset="0"/>
                            <a:cs typeface="Arial" charset="0"/>
                          </a:rPr>
                        </m:ctrlPr>
                      </m:sSupPr>
                      <m:e>
                        <m:r>
                          <m:rPr>
                            <m:sty m:val="p"/>
                          </m:rPr>
                          <a:rPr lang="es-EC" sz="2200" b="0" i="1">
                            <a:latin typeface="Cambria Math" charset="0"/>
                            <a:ea typeface="Arial" charset="0"/>
                            <a:cs typeface="Arial" charset="0"/>
                          </a:rPr>
                          <m:t>m</m:t>
                        </m:r>
                      </m:e>
                      <m:sup>
                        <m:r>
                          <a:rPr lang="es-EC" sz="2200" b="0">
                            <a:latin typeface="Cambria Math" charset="0"/>
                            <a:ea typeface="Arial" charset="0"/>
                            <a:cs typeface="Arial" charset="0"/>
                          </a:rPr>
                          <m:t>2</m:t>
                        </m:r>
                      </m:sup>
                    </m:sSup>
                  </m:oMath>
                </a14:m>
                <a:r>
                  <a:rPr lang="es-EC" sz="2200" dirty="0">
                    <a:latin typeface="Arial" charset="0"/>
                    <a:ea typeface="Arial" charset="0"/>
                    <a:cs typeface="Arial" charset="0"/>
                  </a:rPr>
                  <a:t> .Por recomendación se toma un valor promedio de </a:t>
                </a:r>
                <a14:m>
                  <m:oMath xmlns:m="http://schemas.openxmlformats.org/officeDocument/2006/math">
                    <m:r>
                      <a:rPr lang="es-EC" sz="2200" b="0">
                        <a:latin typeface="Cambria Math" charset="0"/>
                        <a:ea typeface="Arial" charset="0"/>
                        <a:cs typeface="Arial" charset="0"/>
                      </a:rPr>
                      <m:t>100 </m:t>
                    </m:r>
                    <m:r>
                      <m:rPr>
                        <m:sty m:val="p"/>
                      </m:rPr>
                      <a:rPr lang="es-EC" sz="2200" b="0" i="1">
                        <a:latin typeface="Cambria Math" charset="0"/>
                        <a:ea typeface="Arial" charset="0"/>
                        <a:cs typeface="Arial" charset="0"/>
                      </a:rPr>
                      <m:t>kg</m:t>
                    </m:r>
                    <m:r>
                      <a:rPr lang="es-EC" sz="2200" b="0">
                        <a:latin typeface="Cambria Math" charset="0"/>
                        <a:ea typeface="Arial" charset="0"/>
                        <a:cs typeface="Arial" charset="0"/>
                      </a:rPr>
                      <m:t>/</m:t>
                    </m:r>
                    <m:sSup>
                      <m:sSupPr>
                        <m:ctrlPr>
                          <a:rPr lang="en-US" sz="2200" i="1">
                            <a:latin typeface="Cambria Math" charset="0"/>
                            <a:ea typeface="Arial" charset="0"/>
                            <a:cs typeface="Arial" charset="0"/>
                          </a:rPr>
                        </m:ctrlPr>
                      </m:sSupPr>
                      <m:e>
                        <m:r>
                          <m:rPr>
                            <m:sty m:val="p"/>
                          </m:rPr>
                          <a:rPr lang="es-EC" sz="2200" b="0" i="1">
                            <a:latin typeface="Cambria Math" charset="0"/>
                            <a:ea typeface="Arial" charset="0"/>
                            <a:cs typeface="Arial" charset="0"/>
                          </a:rPr>
                          <m:t>m</m:t>
                        </m:r>
                      </m:e>
                      <m:sup>
                        <m:r>
                          <a:rPr lang="es-EC" sz="2200" b="0">
                            <a:latin typeface="Cambria Math" charset="0"/>
                            <a:ea typeface="Arial" charset="0"/>
                            <a:cs typeface="Arial" charset="0"/>
                          </a:rPr>
                          <m:t>2</m:t>
                        </m:r>
                      </m:sup>
                    </m:sSup>
                  </m:oMath>
                </a14:m>
                <a:r>
                  <a:rPr lang="es-EC" sz="2200" dirty="0">
                    <a:latin typeface="Arial" charset="0"/>
                    <a:ea typeface="Arial" charset="0"/>
                    <a:cs typeface="Arial" charset="0"/>
                  </a:rPr>
                  <a:t>.</a:t>
                </a:r>
              </a:p>
              <a:p>
                <a:pPr>
                  <a:lnSpc>
                    <a:spcPct val="90000"/>
                  </a:lnSpc>
                  <a:spcBef>
                    <a:spcPts val="1000"/>
                  </a:spcBef>
                  <a:buFont typeface="Arial" panose="020B0604020202020204" pitchFamily="34" charset="0"/>
                  <a:buNone/>
                </a:pPr>
                <a:endParaRPr lang="en-US" sz="2200" b="1" dirty="0">
                  <a:latin typeface="Arial" charset="0"/>
                  <a:ea typeface="Arial" charset="0"/>
                  <a:cs typeface="Arial" charset="0"/>
                </a:endParaRPr>
              </a:p>
              <a:p>
                <a:pPr marL="342900" indent="-342900">
                  <a:lnSpc>
                    <a:spcPct val="90000"/>
                  </a:lnSpc>
                  <a:spcBef>
                    <a:spcPts val="1000"/>
                  </a:spcBef>
                  <a:buFont typeface="Arial" charset="0"/>
                  <a:buChar char="•"/>
                </a:pPr>
                <a14:m>
                  <m:oMath xmlns:m="http://schemas.openxmlformats.org/officeDocument/2006/math">
                    <m:r>
                      <a:rPr lang="es-EC" sz="2000" b="1">
                        <a:latin typeface="Cambria Math" charset="0"/>
                        <a:ea typeface="Arial" charset="0"/>
                        <a:cs typeface="Arial" charset="0"/>
                      </a:rPr>
                      <m:t>𝑃𝑒𝑠𝑜</m:t>
                    </m:r>
                    <m:r>
                      <a:rPr lang="es-EC" sz="2000" b="1">
                        <a:latin typeface="Cambria Math" charset="0"/>
                        <a:ea typeface="Arial" charset="0"/>
                        <a:cs typeface="Arial" charset="0"/>
                      </a:rPr>
                      <m:t> </m:t>
                    </m:r>
                    <m:r>
                      <a:rPr lang="es-EC" sz="2000" b="1">
                        <a:latin typeface="Cambria Math" charset="0"/>
                        <a:ea typeface="Arial" charset="0"/>
                        <a:cs typeface="Arial" charset="0"/>
                      </a:rPr>
                      <m:t>𝑝𝑟𝑜𝑝𝑖𝑜</m:t>
                    </m:r>
                    <m:r>
                      <a:rPr lang="es-EC" sz="2000" b="1">
                        <a:latin typeface="Cambria Math" charset="0"/>
                        <a:ea typeface="Arial" charset="0"/>
                        <a:cs typeface="Arial" charset="0"/>
                      </a:rPr>
                      <m:t> </m:t>
                    </m:r>
                    <m:r>
                      <a:rPr lang="es-EC" sz="2000" b="1">
                        <a:latin typeface="Cambria Math" charset="0"/>
                        <a:ea typeface="Arial" charset="0"/>
                        <a:cs typeface="Arial" charset="0"/>
                      </a:rPr>
                      <m:t>𝑐𝑜𝑙𝑢𝑚𝑛𝑎𝑠</m:t>
                    </m:r>
                    <m:r>
                      <a:rPr lang="es-EC" sz="2000" b="1">
                        <a:latin typeface="Cambria Math" charset="0"/>
                        <a:ea typeface="Arial" charset="0"/>
                        <a:cs typeface="Arial" charset="0"/>
                      </a:rPr>
                      <m:t>=100 </m:t>
                    </m:r>
                    <m:r>
                      <a:rPr lang="es-EC" sz="2000" b="1">
                        <a:latin typeface="Cambria Math" charset="0"/>
                        <a:ea typeface="Arial" charset="0"/>
                        <a:cs typeface="Arial" charset="0"/>
                      </a:rPr>
                      <m:t>𝑘𝑔</m:t>
                    </m:r>
                    <m:r>
                      <a:rPr lang="es-EC" sz="2000" b="1">
                        <a:latin typeface="Cambria Math" charset="0"/>
                        <a:ea typeface="Arial" charset="0"/>
                        <a:cs typeface="Arial" charset="0"/>
                      </a:rPr>
                      <m:t>/</m:t>
                    </m:r>
                    <m:sSup>
                      <m:sSupPr>
                        <m:ctrlPr>
                          <a:rPr lang="en-US" sz="2000" b="1" i="1">
                            <a:latin typeface="Cambria Math" charset="0"/>
                            <a:ea typeface="Arial" charset="0"/>
                            <a:cs typeface="Arial" charset="0"/>
                          </a:rPr>
                        </m:ctrlPr>
                      </m:sSupPr>
                      <m:e>
                        <m:r>
                          <a:rPr lang="es-EC" sz="2000" b="1">
                            <a:latin typeface="Cambria Math" charset="0"/>
                            <a:ea typeface="Arial" charset="0"/>
                            <a:cs typeface="Arial" charset="0"/>
                          </a:rPr>
                          <m:t>𝑚</m:t>
                        </m:r>
                      </m:e>
                      <m:sup>
                        <m:r>
                          <a:rPr lang="es-EC" sz="2000" b="1">
                            <a:latin typeface="Cambria Math" charset="0"/>
                            <a:ea typeface="Arial" charset="0"/>
                            <a:cs typeface="Arial" charset="0"/>
                          </a:rPr>
                          <m:t>2</m:t>
                        </m:r>
                      </m:sup>
                    </m:sSup>
                  </m:oMath>
                </a14:m>
                <a:endParaRPr lang="en-US" sz="2200" b="1" dirty="0">
                  <a:latin typeface="Arial" charset="0"/>
                  <a:ea typeface="Arial" charset="0"/>
                  <a:cs typeface="Arial" charset="0"/>
                </a:endParaRPr>
              </a:p>
              <a:p>
                <a:pPr>
                  <a:lnSpc>
                    <a:spcPct val="90000"/>
                  </a:lnSpc>
                  <a:spcBef>
                    <a:spcPts val="1000"/>
                  </a:spcBef>
                  <a:buFont typeface="Arial" panose="020B0604020202020204" pitchFamily="34" charset="0"/>
                  <a:buNone/>
                </a:pPr>
                <a:endParaRPr lang="en-US" sz="2200" b="1" dirty="0">
                  <a:latin typeface="Arial" charset="0"/>
                  <a:ea typeface="Arial" charset="0"/>
                  <a:cs typeface="Arial" charset="0"/>
                </a:endParaRPr>
              </a:p>
              <a:p>
                <a:pPr>
                  <a:lnSpc>
                    <a:spcPct val="90000"/>
                  </a:lnSpc>
                  <a:spcBef>
                    <a:spcPts val="1000"/>
                  </a:spcBef>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s-EC" sz="2200" b="1" smtClean="0">
                          <a:solidFill>
                            <a:srgbClr val="FF0000"/>
                          </a:solidFill>
                          <a:latin typeface="Cambria Math" charset="0"/>
                          <a:ea typeface="Arial" charset="0"/>
                          <a:cs typeface="Arial" charset="0"/>
                        </a:rPr>
                        <m:t>𝑪𝒂𝒓𝒈𝒂</m:t>
                      </m:r>
                      <m:r>
                        <a:rPr lang="es-EC" sz="2200" b="1" smtClean="0">
                          <a:solidFill>
                            <a:srgbClr val="FF0000"/>
                          </a:solidFill>
                          <a:latin typeface="Cambria Math" charset="0"/>
                          <a:ea typeface="Arial" charset="0"/>
                          <a:cs typeface="Arial" charset="0"/>
                        </a:rPr>
                        <m:t> </m:t>
                      </m:r>
                      <m:r>
                        <a:rPr lang="es-EC" sz="2200" b="1" smtClean="0">
                          <a:solidFill>
                            <a:srgbClr val="FF0000"/>
                          </a:solidFill>
                          <a:latin typeface="Cambria Math" charset="0"/>
                          <a:ea typeface="Arial" charset="0"/>
                          <a:cs typeface="Arial" charset="0"/>
                        </a:rPr>
                        <m:t>𝑴𝒖𝒆𝒓𝒕𝒂</m:t>
                      </m:r>
                      <m:r>
                        <a:rPr lang="es-EC" sz="2200" b="1" smtClean="0">
                          <a:solidFill>
                            <a:srgbClr val="FF0000"/>
                          </a:solidFill>
                          <a:latin typeface="Cambria Math" charset="0"/>
                          <a:ea typeface="Arial" charset="0"/>
                          <a:cs typeface="Arial" charset="0"/>
                        </a:rPr>
                        <m:t>=784.72</m:t>
                      </m:r>
                      <m:f>
                        <m:fPr>
                          <m:ctrlPr>
                            <a:rPr lang="en-US" sz="2200" b="1" i="1">
                              <a:solidFill>
                                <a:srgbClr val="FF0000"/>
                              </a:solidFill>
                              <a:latin typeface="Cambria Math" charset="0"/>
                              <a:ea typeface="Arial" charset="0"/>
                              <a:cs typeface="Arial" charset="0"/>
                            </a:rPr>
                          </m:ctrlPr>
                        </m:fPr>
                        <m:num>
                          <m:r>
                            <a:rPr lang="es-EC" sz="2200" b="1">
                              <a:solidFill>
                                <a:srgbClr val="FF0000"/>
                              </a:solidFill>
                              <a:latin typeface="Cambria Math" charset="0"/>
                              <a:ea typeface="Arial" charset="0"/>
                              <a:cs typeface="Arial" charset="0"/>
                            </a:rPr>
                            <m:t>𝑘𝑔</m:t>
                          </m:r>
                        </m:num>
                        <m:den>
                          <m:sSup>
                            <m:sSupPr>
                              <m:ctrlPr>
                                <a:rPr lang="en-US" sz="2200" b="1" i="1">
                                  <a:solidFill>
                                    <a:srgbClr val="FF0000"/>
                                  </a:solidFill>
                                  <a:latin typeface="Cambria Math" charset="0"/>
                                  <a:ea typeface="Arial" charset="0"/>
                                  <a:cs typeface="Arial" charset="0"/>
                                </a:rPr>
                              </m:ctrlPr>
                            </m:sSupPr>
                            <m:e>
                              <m:r>
                                <a:rPr lang="es-EC" sz="2200" b="1">
                                  <a:solidFill>
                                    <a:srgbClr val="FF0000"/>
                                  </a:solidFill>
                                  <a:latin typeface="Cambria Math" charset="0"/>
                                  <a:ea typeface="Arial" charset="0"/>
                                  <a:cs typeface="Arial" charset="0"/>
                                </a:rPr>
                                <m:t>𝑚</m:t>
                              </m:r>
                            </m:e>
                            <m:sup>
                              <m:r>
                                <a:rPr lang="es-EC" sz="2200" b="1">
                                  <a:solidFill>
                                    <a:srgbClr val="FF0000"/>
                                  </a:solidFill>
                                  <a:latin typeface="Cambria Math" charset="0"/>
                                  <a:ea typeface="Arial" charset="0"/>
                                  <a:cs typeface="Arial" charset="0"/>
                                </a:rPr>
                                <m:t>2</m:t>
                              </m:r>
                            </m:sup>
                          </m:sSup>
                        </m:den>
                      </m:f>
                      <m:r>
                        <a:rPr lang="es-EC" sz="2200" b="1">
                          <a:solidFill>
                            <a:srgbClr val="FF0000"/>
                          </a:solidFill>
                          <a:latin typeface="Cambria Math" charset="0"/>
                          <a:ea typeface="Arial" charset="0"/>
                          <a:cs typeface="Arial" charset="0"/>
                        </a:rPr>
                        <m:t> </m:t>
                      </m:r>
                    </m:oMath>
                  </m:oMathPara>
                </a14:m>
                <a:endParaRPr lang="en-US" sz="2200" b="1" dirty="0">
                  <a:solidFill>
                    <a:srgbClr val="FF0000"/>
                  </a:solidFill>
                  <a:latin typeface="Arial" charset="0"/>
                  <a:ea typeface="Arial" charset="0"/>
                  <a:cs typeface="Arial"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26022" y="1732557"/>
                <a:ext cx="4921073" cy="5421228"/>
              </a:xfrm>
              <a:prstGeom prst="rect">
                <a:avLst/>
              </a:prstGeom>
              <a:blipFill rotWithShape="0">
                <a:blip r:embed="rId3"/>
                <a:stretch>
                  <a:fillRect l="-1611" t="-1348" r="-1611"/>
                </a:stretch>
              </a:blipFill>
            </p:spPr>
            <p:txBody>
              <a:bodyPr/>
              <a:lstStyle/>
              <a:p>
                <a:r>
                  <a:rPr lang="en-US">
                    <a:noFill/>
                  </a:rPr>
                  <a:t> </a:t>
                </a:r>
              </a:p>
            </p:txBody>
          </p:sp>
        </mc:Fallback>
      </mc:AlternateContent>
      <p:sp>
        <p:nvSpPr>
          <p:cNvPr id="20"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84</a:t>
            </a:r>
            <a:endParaRPr lang="es-ES" sz="2400" dirty="0">
              <a:ln>
                <a:solidFill>
                  <a:schemeClr val="tx1"/>
                </a:solidFill>
              </a:ln>
            </a:endParaRPr>
          </a:p>
        </p:txBody>
      </p:sp>
    </p:spTree>
    <p:extLst>
      <p:ext uri="{BB962C8B-B14F-4D97-AF65-F5344CB8AC3E}">
        <p14:creationId xmlns:p14="http://schemas.microsoft.com/office/powerpoint/2010/main" val="16076758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838200" y="1534332"/>
                <a:ext cx="4958166" cy="4208677"/>
              </a:xfrm>
            </p:spPr>
            <p:txBody>
              <a:bodyPr>
                <a:normAutofit/>
              </a:bodyPr>
              <a:lstStyle/>
              <a:p>
                <a14:m>
                  <m:oMath xmlns:m="http://schemas.openxmlformats.org/officeDocument/2006/math">
                    <m:r>
                      <a:rPr lang="es-EC" sz="2000" b="1" i="1" smtClean="0">
                        <a:latin typeface="Cambria Math" charset="0"/>
                      </a:rPr>
                      <m:t>𝑪𝒂𝒓𝒈𝒂</m:t>
                    </m:r>
                    <m:r>
                      <a:rPr lang="es-EC" sz="2000" b="1" i="1" smtClean="0">
                        <a:latin typeface="Cambria Math" charset="0"/>
                      </a:rPr>
                      <m:t> </m:t>
                    </m:r>
                    <m:r>
                      <a:rPr lang="es-EC" sz="2000" b="1" i="1" smtClean="0">
                        <a:latin typeface="Cambria Math" charset="0"/>
                      </a:rPr>
                      <m:t>𝑽𝒊𝒗𝒂</m:t>
                    </m:r>
                    <m:r>
                      <a:rPr lang="es-EC" sz="2000" b="1" i="1" smtClean="0">
                        <a:latin typeface="Cambria Math" charset="0"/>
                      </a:rPr>
                      <m:t> </m:t>
                    </m:r>
                    <m:r>
                      <a:rPr lang="es-EC" sz="2000" i="1">
                        <a:latin typeface="Cambria Math" charset="0"/>
                      </a:rPr>
                      <m:t>=200</m:t>
                    </m:r>
                    <m:f>
                      <m:fPr>
                        <m:ctrlPr>
                          <a:rPr lang="en-US" sz="2000" i="1">
                            <a:latin typeface="Cambria Math" charset="0"/>
                          </a:rPr>
                        </m:ctrlPr>
                      </m:fPr>
                      <m:num>
                        <m:r>
                          <a:rPr lang="es-EC" sz="2000" i="1">
                            <a:latin typeface="Cambria Math" charset="0"/>
                          </a:rPr>
                          <m:t>𝑘𝑔</m:t>
                        </m:r>
                      </m:num>
                      <m:den>
                        <m:sSup>
                          <m:sSupPr>
                            <m:ctrlPr>
                              <a:rPr lang="en-US" sz="2000" i="1">
                                <a:latin typeface="Cambria Math" charset="0"/>
                              </a:rPr>
                            </m:ctrlPr>
                          </m:sSupPr>
                          <m:e>
                            <m:r>
                              <a:rPr lang="es-EC" sz="2000" i="1">
                                <a:latin typeface="Cambria Math" charset="0"/>
                              </a:rPr>
                              <m:t>𝑚</m:t>
                            </m:r>
                          </m:e>
                          <m:sup>
                            <m:r>
                              <a:rPr lang="es-EC" sz="2000" i="1">
                                <a:latin typeface="Cambria Math" charset="0"/>
                              </a:rPr>
                              <m:t>2</m:t>
                            </m:r>
                          </m:sup>
                        </m:sSup>
                      </m:den>
                    </m:f>
                  </m:oMath>
                </a14:m>
                <a:endParaRPr lang="en-US" sz="2000" dirty="0" smtClean="0"/>
              </a:p>
              <a:p>
                <a:pPr marL="0" indent="0">
                  <a:buNone/>
                </a:pPr>
                <a:endParaRPr lang="en-US" sz="2000" dirty="0" smtClean="0"/>
              </a:p>
              <a:p>
                <a14:m>
                  <m:oMath xmlns:m="http://schemas.openxmlformats.org/officeDocument/2006/math">
                    <m:r>
                      <a:rPr lang="es-EC" sz="2000" b="1" i="1">
                        <a:latin typeface="Cambria Math" charset="0"/>
                      </a:rPr>
                      <m:t>𝑪𝒂𝒓𝒈𝒂</m:t>
                    </m:r>
                    <m:r>
                      <a:rPr lang="es-EC" sz="2000" b="1" i="1">
                        <a:latin typeface="Cambria Math" charset="0"/>
                      </a:rPr>
                      <m:t> </m:t>
                    </m:r>
                    <m:r>
                      <a:rPr lang="en-US" sz="2000" b="1" i="1" smtClean="0">
                        <a:latin typeface="Cambria Math" charset="0"/>
                      </a:rPr>
                      <m:t>𝒅𝒆</m:t>
                    </m:r>
                    <m:r>
                      <a:rPr lang="en-US" sz="2000" b="1" i="1" smtClean="0">
                        <a:latin typeface="Cambria Math" charset="0"/>
                      </a:rPr>
                      <m:t> </m:t>
                    </m:r>
                    <m:r>
                      <a:rPr lang="en-US" sz="2000" b="1" i="1" smtClean="0">
                        <a:latin typeface="Cambria Math" charset="0"/>
                      </a:rPr>
                      <m:t>𝒔𝒆𝒓𝒗𝒊𝒄𝒊𝒐</m:t>
                    </m:r>
                  </m:oMath>
                </a14:m>
                <a:endParaRPr lang="en-US" sz="2000" dirty="0" smtClean="0"/>
              </a:p>
              <a:p>
                <a:pPr marL="0" indent="0">
                  <a:buNone/>
                </a:pPr>
                <a:endParaRPr lang="en-US" sz="2000" dirty="0" smtClean="0"/>
              </a:p>
              <a:p>
                <a:pPr marL="0" indent="0" algn="ctr">
                  <a:buNone/>
                </a:pPr>
                <a14:m>
                  <m:oMathPara xmlns:m="http://schemas.openxmlformats.org/officeDocument/2006/math">
                    <m:oMathParaPr>
                      <m:jc m:val="centerGroup"/>
                    </m:oMathParaPr>
                    <m:oMath xmlns:m="http://schemas.openxmlformats.org/officeDocument/2006/math">
                      <m:r>
                        <a:rPr lang="es-EC" sz="2000" b="1" i="1">
                          <a:latin typeface="Cambria Math" charset="0"/>
                        </a:rPr>
                        <m:t>𝑺</m:t>
                      </m:r>
                      <m:r>
                        <a:rPr lang="es-EC" sz="2000" b="1" i="1">
                          <a:latin typeface="Cambria Math" charset="0"/>
                        </a:rPr>
                        <m:t>=</m:t>
                      </m:r>
                      <m:r>
                        <a:rPr lang="es-EC" sz="2000" b="1" i="1">
                          <a:latin typeface="Cambria Math" charset="0"/>
                        </a:rPr>
                        <m:t>𝑫</m:t>
                      </m:r>
                      <m:r>
                        <a:rPr lang="es-EC" sz="2000" b="1" i="1">
                          <a:latin typeface="Cambria Math" charset="0"/>
                        </a:rPr>
                        <m:t>+</m:t>
                      </m:r>
                      <m:r>
                        <a:rPr lang="es-EC" sz="2000" b="1" i="1">
                          <a:latin typeface="Cambria Math" charset="0"/>
                        </a:rPr>
                        <m:t>𝑳</m:t>
                      </m:r>
                    </m:oMath>
                  </m:oMathPara>
                </a14:m>
                <a:endParaRPr lang="en-US" sz="2000" dirty="0"/>
              </a:p>
              <a:p>
                <a:pPr marL="0" indent="0" algn="ctr">
                  <a:buNone/>
                </a:pPr>
                <a14:m>
                  <m:oMathPara xmlns:m="http://schemas.openxmlformats.org/officeDocument/2006/math">
                    <m:oMathParaPr>
                      <m:jc m:val="centerGroup"/>
                    </m:oMathParaPr>
                    <m:oMath xmlns:m="http://schemas.openxmlformats.org/officeDocument/2006/math">
                      <m:r>
                        <a:rPr lang="es-EC" sz="2000" i="1">
                          <a:latin typeface="Cambria Math" charset="0"/>
                        </a:rPr>
                        <m:t>𝑆</m:t>
                      </m:r>
                      <m:r>
                        <a:rPr lang="es-EC" sz="2000" i="1">
                          <a:latin typeface="Cambria Math" charset="0"/>
                        </a:rPr>
                        <m:t>=784.72</m:t>
                      </m:r>
                      <m:f>
                        <m:fPr>
                          <m:ctrlPr>
                            <a:rPr lang="en-US" sz="2000" i="1">
                              <a:latin typeface="Cambria Math" charset="0"/>
                            </a:rPr>
                          </m:ctrlPr>
                        </m:fPr>
                        <m:num>
                          <m:r>
                            <a:rPr lang="es-EC" sz="2000" i="1">
                              <a:latin typeface="Cambria Math" charset="0"/>
                            </a:rPr>
                            <m:t>𝑘𝑔</m:t>
                          </m:r>
                        </m:num>
                        <m:den>
                          <m:sSup>
                            <m:sSupPr>
                              <m:ctrlPr>
                                <a:rPr lang="en-US" sz="2000" i="1">
                                  <a:latin typeface="Cambria Math" charset="0"/>
                                </a:rPr>
                              </m:ctrlPr>
                            </m:sSupPr>
                            <m:e>
                              <m:r>
                                <a:rPr lang="es-EC" sz="2000" i="1">
                                  <a:latin typeface="Cambria Math" charset="0"/>
                                </a:rPr>
                                <m:t>𝑚</m:t>
                              </m:r>
                            </m:e>
                            <m:sup>
                              <m:r>
                                <a:rPr lang="es-EC" sz="2000" i="1">
                                  <a:latin typeface="Cambria Math" charset="0"/>
                                </a:rPr>
                                <m:t>2</m:t>
                              </m:r>
                            </m:sup>
                          </m:sSup>
                        </m:den>
                      </m:f>
                      <m:r>
                        <a:rPr lang="es-EC" sz="2000" i="1">
                          <a:latin typeface="Cambria Math" charset="0"/>
                        </a:rPr>
                        <m:t>+200</m:t>
                      </m:r>
                      <m:f>
                        <m:fPr>
                          <m:ctrlPr>
                            <a:rPr lang="en-US" sz="2000" i="1">
                              <a:latin typeface="Cambria Math" charset="0"/>
                            </a:rPr>
                          </m:ctrlPr>
                        </m:fPr>
                        <m:num>
                          <m:r>
                            <a:rPr lang="es-EC" sz="2000" i="1">
                              <a:latin typeface="Cambria Math" charset="0"/>
                            </a:rPr>
                            <m:t>𝑘𝑔</m:t>
                          </m:r>
                        </m:num>
                        <m:den>
                          <m:sSup>
                            <m:sSupPr>
                              <m:ctrlPr>
                                <a:rPr lang="en-US" sz="2000" i="1">
                                  <a:latin typeface="Cambria Math" charset="0"/>
                                </a:rPr>
                              </m:ctrlPr>
                            </m:sSupPr>
                            <m:e>
                              <m:r>
                                <a:rPr lang="es-EC" sz="2000" i="1">
                                  <a:latin typeface="Cambria Math" charset="0"/>
                                </a:rPr>
                                <m:t>𝑚</m:t>
                              </m:r>
                            </m:e>
                            <m:sup>
                              <m:r>
                                <a:rPr lang="es-EC" sz="2000" i="1">
                                  <a:latin typeface="Cambria Math" charset="0"/>
                                </a:rPr>
                                <m:t>2</m:t>
                              </m:r>
                            </m:sup>
                          </m:sSup>
                        </m:den>
                      </m:f>
                    </m:oMath>
                  </m:oMathPara>
                </a14:m>
                <a:endParaRPr lang="en-US" sz="2000" dirty="0"/>
              </a:p>
              <a:p>
                <a:pPr marL="0" indent="0" algn="ctr">
                  <a:buNone/>
                </a:pPr>
                <a14:m>
                  <m:oMathPara xmlns:m="http://schemas.openxmlformats.org/officeDocument/2006/math">
                    <m:oMathParaPr>
                      <m:jc m:val="centerGroup"/>
                    </m:oMathParaPr>
                    <m:oMath xmlns:m="http://schemas.openxmlformats.org/officeDocument/2006/math">
                      <m:r>
                        <a:rPr lang="es-EC" sz="2000" i="1">
                          <a:latin typeface="Cambria Math" charset="0"/>
                        </a:rPr>
                        <m:t>𝑆</m:t>
                      </m:r>
                      <m:r>
                        <a:rPr lang="es-EC" sz="2000" i="1">
                          <a:latin typeface="Cambria Math" charset="0"/>
                        </a:rPr>
                        <m:t>=984.72</m:t>
                      </m:r>
                      <m:f>
                        <m:fPr>
                          <m:ctrlPr>
                            <a:rPr lang="en-US" sz="2000" i="1">
                              <a:latin typeface="Cambria Math" charset="0"/>
                            </a:rPr>
                          </m:ctrlPr>
                        </m:fPr>
                        <m:num>
                          <m:r>
                            <a:rPr lang="es-EC" sz="2000" i="1">
                              <a:latin typeface="Cambria Math" charset="0"/>
                            </a:rPr>
                            <m:t>𝑘𝑔</m:t>
                          </m:r>
                        </m:num>
                        <m:den>
                          <m:sSup>
                            <m:sSupPr>
                              <m:ctrlPr>
                                <a:rPr lang="en-US" sz="2000" i="1">
                                  <a:latin typeface="Cambria Math" charset="0"/>
                                </a:rPr>
                              </m:ctrlPr>
                            </m:sSupPr>
                            <m:e>
                              <m:r>
                                <a:rPr lang="es-EC" sz="2000" i="1">
                                  <a:latin typeface="Cambria Math" charset="0"/>
                                </a:rPr>
                                <m:t>𝑚</m:t>
                              </m:r>
                            </m:e>
                            <m:sup>
                              <m:r>
                                <a:rPr lang="es-EC" sz="2000" i="1">
                                  <a:latin typeface="Cambria Math" charset="0"/>
                                </a:rPr>
                                <m:t>2</m:t>
                              </m:r>
                            </m:sup>
                          </m:sSup>
                        </m:den>
                      </m:f>
                    </m:oMath>
                  </m:oMathPara>
                </a14:m>
                <a:endParaRPr lang="en-US" sz="2000" dirty="0"/>
              </a:p>
              <a:p>
                <a:pPr marL="0" indent="0">
                  <a:buNone/>
                </a:pPr>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838200" y="1534332"/>
                <a:ext cx="4958166" cy="4208677"/>
              </a:xfrm>
              <a:blipFill rotWithShape="0">
                <a:blip r:embed="rId2"/>
                <a:stretch>
                  <a:fillRect l="-1107"/>
                </a:stretch>
              </a:blipFill>
            </p:spPr>
            <p:txBody>
              <a:bodyPr/>
              <a:lstStyle/>
              <a:p>
                <a:r>
                  <a:rPr lang="en-US">
                    <a:noFill/>
                  </a:rPr>
                  <a:t> </a:t>
                </a:r>
              </a:p>
            </p:txBody>
          </p:sp>
        </mc:Fallback>
      </mc:AlternateContent>
      <p:pic>
        <p:nvPicPr>
          <p:cNvPr id="5" name="Imagen 3"/>
          <p:cNvPicPr>
            <a:picLocks noGrp="1"/>
          </p:cNvPicPr>
          <p:nvPr>
            <p:ph sz="half" idx="2"/>
          </p:nvPr>
        </p:nvPicPr>
        <p:blipFill rotWithShape="1">
          <a:blip r:embed="rId3">
            <a:extLst>
              <a:ext uri="{28A0092B-C50C-407E-A947-70E740481C1C}">
                <a14:useLocalDpi xmlns:a14="http://schemas.microsoft.com/office/drawing/2010/main" val="0"/>
              </a:ext>
            </a:extLst>
          </a:blip>
          <a:srcRect l="14823" t="15883" r="38794" b="22549"/>
          <a:stretch/>
        </p:blipFill>
        <p:spPr bwMode="auto">
          <a:xfrm>
            <a:off x="5796366" y="1339904"/>
            <a:ext cx="5949547" cy="2861804"/>
          </a:xfrm>
          <a:prstGeom prst="rect">
            <a:avLst/>
          </a:prstGeom>
          <a:noFill/>
          <a:extLst/>
        </p:spPr>
      </p:pic>
      <p:sp>
        <p:nvSpPr>
          <p:cNvPr id="6" name="Rectangle 5"/>
          <p:cNvSpPr/>
          <p:nvPr/>
        </p:nvSpPr>
        <p:spPr>
          <a:xfrm>
            <a:off x="5796366" y="4410237"/>
            <a:ext cx="6096000" cy="646331"/>
          </a:xfrm>
          <a:prstGeom prst="rect">
            <a:avLst/>
          </a:prstGeom>
        </p:spPr>
        <p:txBody>
          <a:bodyPr>
            <a:spAutoFit/>
          </a:bodyPr>
          <a:lstStyle/>
          <a:p>
            <a:pPr algn="ctr"/>
            <a:r>
              <a:rPr lang="es-EC" b="1" i="1" dirty="0">
                <a:latin typeface="Arial" charset="0"/>
                <a:ea typeface="Gulim" charset="-127"/>
                <a:cs typeface="Times New Roman" charset="0"/>
              </a:rPr>
              <a:t>Mosaico de cargas para pre dimensionamiento de columnas</a:t>
            </a:r>
            <a:r>
              <a:rPr lang="en-US" dirty="0"/>
              <a:t> </a:t>
            </a:r>
          </a:p>
        </p:txBody>
      </p:sp>
      <p:sp>
        <p:nvSpPr>
          <p:cNvPr id="7" name="3 Flecha a la derecha con muesca"/>
          <p:cNvSpPr/>
          <p:nvPr/>
        </p:nvSpPr>
        <p:spPr>
          <a:xfrm>
            <a:off x="8397252" y="619393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7071525" y="620585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5473955" y="615333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4124249" y="620834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2659663" y="620834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1296623" y="618144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3" name="3 Flecha a la derecha con muesca"/>
          <p:cNvSpPr/>
          <p:nvPr/>
        </p:nvSpPr>
        <p:spPr>
          <a:xfrm>
            <a:off x="1" y="626095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4"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85</a:t>
            </a:r>
            <a:endParaRPr lang="es-ES" sz="2400" dirty="0">
              <a:ln>
                <a:solidFill>
                  <a:schemeClr val="tx1"/>
                </a:solidFill>
              </a:ln>
            </a:endParaRPr>
          </a:p>
        </p:txBody>
      </p:sp>
    </p:spTree>
    <p:extLst>
      <p:ext uri="{BB962C8B-B14F-4D97-AF65-F5344CB8AC3E}">
        <p14:creationId xmlns:p14="http://schemas.microsoft.com/office/powerpoint/2010/main" val="3607500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2"/>
            <p:extLst>
              <p:ext uri="{D42A27DB-BD31-4B8C-83A1-F6EECF244321}">
                <p14:modId xmlns:p14="http://schemas.microsoft.com/office/powerpoint/2010/main" val="526494949"/>
              </p:ext>
            </p:extLst>
          </p:nvPr>
        </p:nvGraphicFramePr>
        <p:xfrm>
          <a:off x="2061275" y="604433"/>
          <a:ext cx="8803036" cy="5783580"/>
        </p:xfrm>
        <a:graphic>
          <a:graphicData uri="http://schemas.openxmlformats.org/drawingml/2006/table">
            <a:tbl>
              <a:tblPr firstRow="1" firstCol="1" bandRow="1"/>
              <a:tblGrid>
                <a:gridCol w="736938"/>
                <a:gridCol w="683341"/>
                <a:gridCol w="1259491"/>
                <a:gridCol w="857525"/>
                <a:gridCol w="1071906"/>
                <a:gridCol w="857525"/>
                <a:gridCol w="884324"/>
                <a:gridCol w="1085306"/>
                <a:gridCol w="1366680"/>
              </a:tblGrid>
              <a:tr h="482705">
                <a:tc>
                  <a:txBody>
                    <a:bodyPr/>
                    <a:lstStyle/>
                    <a:p>
                      <a:pPr algn="ctr">
                        <a:lnSpc>
                          <a:spcPct val="150000"/>
                        </a:lnSpc>
                        <a:spcAft>
                          <a:spcPts val="0"/>
                        </a:spcAft>
                      </a:pPr>
                      <a:r>
                        <a:rPr lang="es-EC" sz="1100" b="1" dirty="0">
                          <a:solidFill>
                            <a:srgbClr val="000000"/>
                          </a:solidFill>
                          <a:effectLst/>
                          <a:latin typeface="Arial" charset="0"/>
                          <a:ea typeface="Gulim" charset="-127"/>
                          <a:cs typeface="Arial" charset="0"/>
                        </a:rPr>
                        <a:t>Eje</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100" b="1" dirty="0">
                          <a:solidFill>
                            <a:srgbClr val="000000"/>
                          </a:solidFill>
                          <a:effectLst/>
                          <a:latin typeface="Arial" charset="0"/>
                          <a:ea typeface="Gulim" charset="-127"/>
                          <a:cs typeface="Arial" charset="0"/>
                        </a:rPr>
                        <a:t>Área</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100" b="1" dirty="0">
                          <a:solidFill>
                            <a:srgbClr val="000000"/>
                          </a:solidFill>
                          <a:effectLst/>
                          <a:latin typeface="Arial" charset="0"/>
                          <a:ea typeface="Gulim" charset="-127"/>
                          <a:cs typeface="Arial" charset="0"/>
                        </a:rPr>
                        <a:t>Área cooperante (m2)</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100" b="1">
                          <a:solidFill>
                            <a:srgbClr val="000000"/>
                          </a:solidFill>
                          <a:effectLst/>
                          <a:latin typeface="Arial" charset="0"/>
                          <a:ea typeface="Gulim" charset="-127"/>
                          <a:cs typeface="Arial" charset="0"/>
                        </a:rPr>
                        <a:t># pisos</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100" b="1">
                          <a:solidFill>
                            <a:srgbClr val="000000"/>
                          </a:solidFill>
                          <a:effectLst/>
                          <a:latin typeface="Arial" charset="0"/>
                          <a:ea typeface="Gulim" charset="-127"/>
                          <a:cs typeface="Arial" charset="0"/>
                        </a:rPr>
                        <a:t>Carga de servicio (T)</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100" b="1">
                          <a:solidFill>
                            <a:srgbClr val="000000"/>
                          </a:solidFill>
                          <a:effectLst/>
                          <a:latin typeface="Arial" charset="0"/>
                          <a:ea typeface="Gulim" charset="-127"/>
                          <a:cs typeface="Arial" charset="0"/>
                        </a:rPr>
                        <a:t>P (T)</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100" b="1" dirty="0">
                          <a:solidFill>
                            <a:srgbClr val="000000"/>
                          </a:solidFill>
                          <a:effectLst/>
                          <a:latin typeface="Arial" charset="0"/>
                          <a:ea typeface="Gulim" charset="-127"/>
                          <a:cs typeface="Arial" charset="0"/>
                        </a:rPr>
                        <a:t>21P</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100" b="1">
                          <a:solidFill>
                            <a:srgbClr val="000000"/>
                          </a:solidFill>
                          <a:effectLst/>
                          <a:latin typeface="Arial" charset="0"/>
                          <a:ea typeface="Gulim" charset="-127"/>
                          <a:cs typeface="Arial" charset="0"/>
                        </a:rPr>
                        <a:t>Sección mínima (cm)</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100" b="1">
                          <a:solidFill>
                            <a:srgbClr val="000000"/>
                          </a:solidFill>
                          <a:effectLst/>
                          <a:latin typeface="Arial" charset="0"/>
                          <a:ea typeface="Gulim" charset="-127"/>
                          <a:cs typeface="Arial" charset="0"/>
                        </a:rPr>
                        <a:t>Sección asumida (cmxcm)</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241352">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A1</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A1</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4.90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5.00</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0.95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23.24</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488.12</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22.09</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50x50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1352">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B1</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A2</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10.35</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0.95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49.10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1031.15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32.11</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50x50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1352">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C1</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A3</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10.47</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0.95</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49.65</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1042.60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32.29</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50x50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1352">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E1</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A4</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10.03</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0.95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47.58</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999.14</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31.61</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50x50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1352">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G1</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A5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10.47</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0.95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49.65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1042.60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32.29</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50x50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1352">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H1</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A6</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10.35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0.95</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49.10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1031.15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32.11</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50x50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1352">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I1</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A7</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4.90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0.95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23.24</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488.12</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22.09</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50x50</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1352">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A2</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A8</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6.50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0.95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30.83</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647.50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25.45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50x50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1352">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B2</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A9</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13.73</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0.95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65.14</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1367.85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36.98</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50x50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1352">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C2</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A10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12.76</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5.00</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0.95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60.51</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1270.72</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35.65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50x50</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1352">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E2</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A11</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11.05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0.95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52.42</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1100.75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33.18</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50x50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1352">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G2</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A12</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12.76</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0.95</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60.51</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1270.72</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35.65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50x50</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1352">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H2</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A13</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13.73</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0.95</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65.14</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1367.85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36.98</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50x50</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1352">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I2</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A14</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6.50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0.95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30.83</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647.50</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25.45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50x50</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1352">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A3</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A15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7.00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0.95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33.21</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697.31</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26.41</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50x50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1352">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B3</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A16</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14.79</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0.95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70.15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1473.07</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38.38</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50x50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1352">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C3</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A17</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13.74</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0.95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65.17</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1368.47</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36.99</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50x50</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1352">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E3</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A18</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11.90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0.95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56.45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1185.43</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34.43</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50x50</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1352">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G3</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A19</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13.74</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0.95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65.17</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1368.47</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36.99</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50x50</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1352">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H3</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A20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14.79</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0.95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70.15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1473.07</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38.38</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50x50</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1352">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I3</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A21</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7.00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5.00</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0.95</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a:solidFill>
                            <a:srgbClr val="000000"/>
                          </a:solidFill>
                          <a:effectLst/>
                          <a:latin typeface="Arial" charset="0"/>
                          <a:ea typeface="Gulim" charset="-127"/>
                          <a:cs typeface="Arial" charset="0"/>
                        </a:rPr>
                        <a:t>33.21</a:t>
                      </a:r>
                      <a:endParaRPr lang="en-US" sz="110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697.31</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26.41</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100" dirty="0">
                          <a:solidFill>
                            <a:srgbClr val="000000"/>
                          </a:solidFill>
                          <a:effectLst/>
                          <a:latin typeface="Arial" charset="0"/>
                          <a:ea typeface="Gulim" charset="-127"/>
                          <a:cs typeface="Arial" charset="0"/>
                        </a:rPr>
                        <a:t>50x50</a:t>
                      </a:r>
                      <a:endParaRPr lang="en-US" sz="1100" dirty="0">
                        <a:effectLst/>
                        <a:latin typeface="Arial" charset="0"/>
                        <a:ea typeface="Gulim" charset="-127"/>
                        <a:cs typeface="Times New Roman" charset="0"/>
                      </a:endParaRPr>
                    </a:p>
                  </a:txBody>
                  <a:tcPr marL="30721" marR="30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7" name="Rectangle 6"/>
          <p:cNvSpPr/>
          <p:nvPr/>
        </p:nvSpPr>
        <p:spPr>
          <a:xfrm>
            <a:off x="2585633" y="204105"/>
            <a:ext cx="7118888" cy="369332"/>
          </a:xfrm>
          <a:prstGeom prst="rect">
            <a:avLst/>
          </a:prstGeom>
        </p:spPr>
        <p:txBody>
          <a:bodyPr wrap="square">
            <a:spAutoFit/>
          </a:bodyPr>
          <a:lstStyle/>
          <a:p>
            <a:r>
              <a:rPr lang="es-EC" b="1" i="1" dirty="0">
                <a:latin typeface="Arial" charset="0"/>
                <a:ea typeface="Gulim" charset="-127"/>
                <a:cs typeface="Times New Roman" charset="0"/>
              </a:rPr>
              <a:t>Secciones asumidas en el pre dimensionamiento de columnas</a:t>
            </a:r>
            <a:r>
              <a:rPr lang="en-US" dirty="0"/>
              <a:t> </a:t>
            </a:r>
          </a:p>
        </p:txBody>
      </p:sp>
      <p:sp>
        <p:nvSpPr>
          <p:cNvPr id="4"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86</a:t>
            </a:r>
            <a:endParaRPr lang="es-ES" sz="2400" dirty="0">
              <a:ln>
                <a:solidFill>
                  <a:schemeClr val="tx1"/>
                </a:solidFill>
              </a:ln>
            </a:endParaRPr>
          </a:p>
        </p:txBody>
      </p:sp>
    </p:spTree>
    <p:extLst>
      <p:ext uri="{BB962C8B-B14F-4D97-AF65-F5344CB8AC3E}">
        <p14:creationId xmlns:p14="http://schemas.microsoft.com/office/powerpoint/2010/main" val="3901863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58312" y="929898"/>
            <a:ext cx="5061488" cy="464949"/>
          </a:xfrm>
        </p:spPr>
        <p:txBody>
          <a:bodyPr/>
          <a:lstStyle/>
          <a:p>
            <a:pPr marL="228600" lvl="3">
              <a:spcBef>
                <a:spcPts val="1000"/>
              </a:spcBef>
            </a:pPr>
            <a:r>
              <a:rPr lang="es-EC" b="1" dirty="0"/>
              <a:t>Redistribución de cargas</a:t>
            </a:r>
            <a:endParaRPr lang="en-US" b="1" dirty="0"/>
          </a:p>
          <a:p>
            <a:endParaRPr lang="en-US" dirty="0"/>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1690980279"/>
              </p:ext>
            </p:extLst>
          </p:nvPr>
        </p:nvGraphicFramePr>
        <p:xfrm>
          <a:off x="2418296" y="4463512"/>
          <a:ext cx="7819782" cy="1463040"/>
        </p:xfrm>
        <a:graphic>
          <a:graphicData uri="http://schemas.openxmlformats.org/drawingml/2006/table">
            <a:tbl>
              <a:tblPr firstRow="1" firstCol="1" bandRow="1"/>
              <a:tblGrid>
                <a:gridCol w="869908"/>
                <a:gridCol w="866778"/>
                <a:gridCol w="866778"/>
                <a:gridCol w="868343"/>
                <a:gridCol w="868343"/>
                <a:gridCol w="869908"/>
                <a:gridCol w="869908"/>
                <a:gridCol w="869908"/>
                <a:gridCol w="869908"/>
              </a:tblGrid>
              <a:tr h="213260">
                <a:tc>
                  <a:txBody>
                    <a:bodyPr/>
                    <a:lstStyle/>
                    <a:p>
                      <a:pPr>
                        <a:lnSpc>
                          <a:spcPct val="107000"/>
                        </a:lnSpc>
                      </a:pPr>
                      <a:endParaRPr lang="en-US" sz="1600" dirty="0">
                        <a:effectLst/>
                        <a:latin typeface="Calibri" charset="0"/>
                      </a:endParaRPr>
                    </a:p>
                  </a:txBody>
                  <a:tcPr marL="33006" marR="33006" marT="0" marB="0" anchor="ctr">
                    <a:lnL>
                      <a:noFill/>
                    </a:lnL>
                    <a:lnR w="12700" cap="flat" cmpd="sng" algn="ctr">
                      <a:solidFill>
                        <a:srgbClr val="FFFFFF"/>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dirty="0">
                          <a:solidFill>
                            <a:srgbClr val="000000"/>
                          </a:solidFill>
                          <a:effectLst/>
                          <a:latin typeface="Arial" charset="0"/>
                          <a:ea typeface="Gulim" charset="-127"/>
                          <a:cs typeface="Arial" charset="0"/>
                        </a:rPr>
                        <a:t> </a:t>
                      </a:r>
                      <a:endParaRPr lang="en-US" sz="1800" dirty="0">
                        <a:effectLst/>
                        <a:latin typeface="Arial" charset="0"/>
                        <a:ea typeface="Gulim" charset="-127"/>
                        <a:cs typeface="Times New Roman" charset="0"/>
                      </a:endParaRPr>
                    </a:p>
                  </a:txBody>
                  <a:tcPr marL="33006" marR="33006"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b="1" dirty="0">
                          <a:solidFill>
                            <a:srgbClr val="000000"/>
                          </a:solidFill>
                          <a:effectLst/>
                          <a:latin typeface="Arial" charset="0"/>
                          <a:ea typeface="Gulim" charset="-127"/>
                          <a:cs typeface="Arial" charset="0"/>
                        </a:rPr>
                        <a:t>Eje A</a:t>
                      </a:r>
                      <a:endParaRPr lang="en-US" sz="1800" dirty="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b="1">
                          <a:solidFill>
                            <a:srgbClr val="000000"/>
                          </a:solidFill>
                          <a:effectLst/>
                          <a:latin typeface="Arial" charset="0"/>
                          <a:ea typeface="Gulim" charset="-127"/>
                          <a:cs typeface="Arial" charset="0"/>
                        </a:rPr>
                        <a:t>Eje B</a:t>
                      </a:r>
                      <a:endParaRPr lang="en-US" sz="180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b="1">
                          <a:solidFill>
                            <a:srgbClr val="000000"/>
                          </a:solidFill>
                          <a:effectLst/>
                          <a:latin typeface="Arial" charset="0"/>
                          <a:ea typeface="Gulim" charset="-127"/>
                          <a:cs typeface="Arial" charset="0"/>
                        </a:rPr>
                        <a:t>Eje C</a:t>
                      </a:r>
                      <a:endParaRPr lang="en-US" sz="180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b="1" dirty="0">
                          <a:solidFill>
                            <a:srgbClr val="000000"/>
                          </a:solidFill>
                          <a:effectLst/>
                          <a:latin typeface="Arial" charset="0"/>
                          <a:ea typeface="Gulim" charset="-127"/>
                          <a:cs typeface="Arial" charset="0"/>
                        </a:rPr>
                        <a:t>Eje E</a:t>
                      </a:r>
                      <a:endParaRPr lang="en-US" sz="1800" dirty="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b="1">
                          <a:solidFill>
                            <a:srgbClr val="000000"/>
                          </a:solidFill>
                          <a:effectLst/>
                          <a:latin typeface="Arial" charset="0"/>
                          <a:ea typeface="Gulim" charset="-127"/>
                          <a:cs typeface="Arial" charset="0"/>
                        </a:rPr>
                        <a:t>Eje G</a:t>
                      </a:r>
                      <a:endParaRPr lang="en-US" sz="180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b="1">
                          <a:solidFill>
                            <a:srgbClr val="000000"/>
                          </a:solidFill>
                          <a:effectLst/>
                          <a:latin typeface="Arial" charset="0"/>
                          <a:ea typeface="Gulim" charset="-127"/>
                          <a:cs typeface="Arial" charset="0"/>
                        </a:rPr>
                        <a:t>Eje H</a:t>
                      </a:r>
                      <a:endParaRPr lang="en-US" sz="180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b="1">
                          <a:solidFill>
                            <a:srgbClr val="000000"/>
                          </a:solidFill>
                          <a:effectLst/>
                          <a:latin typeface="Arial" charset="0"/>
                          <a:ea typeface="Gulim" charset="-127"/>
                          <a:cs typeface="Arial" charset="0"/>
                        </a:rPr>
                        <a:t>Eje I</a:t>
                      </a:r>
                      <a:endParaRPr lang="en-US" sz="180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213260">
                <a:tc>
                  <a:txBody>
                    <a:bodyPr/>
                    <a:lstStyle/>
                    <a:p>
                      <a:pPr algn="ctr">
                        <a:lnSpc>
                          <a:spcPct val="150000"/>
                        </a:lnSpc>
                        <a:spcAft>
                          <a:spcPts val="0"/>
                        </a:spcAft>
                      </a:pPr>
                      <a:r>
                        <a:rPr lang="es-EC" sz="1600" b="1">
                          <a:solidFill>
                            <a:srgbClr val="000000"/>
                          </a:solidFill>
                          <a:effectLst/>
                          <a:latin typeface="Arial" charset="0"/>
                          <a:ea typeface="Gulim" charset="-127"/>
                          <a:cs typeface="Arial" charset="0"/>
                        </a:rPr>
                        <a:t>P (T)</a:t>
                      </a:r>
                      <a:endParaRPr lang="en-US" sz="180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b="1">
                          <a:solidFill>
                            <a:srgbClr val="000000"/>
                          </a:solidFill>
                          <a:effectLst/>
                          <a:latin typeface="Arial" charset="0"/>
                          <a:ea typeface="Gulim" charset="-127"/>
                          <a:cs typeface="Arial" charset="0"/>
                        </a:rPr>
                        <a:t>Eje 1</a:t>
                      </a:r>
                      <a:endParaRPr lang="en-US" sz="180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dirty="0">
                          <a:solidFill>
                            <a:srgbClr val="000000"/>
                          </a:solidFill>
                          <a:effectLst/>
                          <a:latin typeface="Arial" charset="0"/>
                          <a:ea typeface="Gulim" charset="-127"/>
                          <a:cs typeface="Arial" charset="0"/>
                        </a:rPr>
                        <a:t>23.24</a:t>
                      </a:r>
                      <a:endParaRPr lang="en-US" sz="1800" dirty="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dirty="0">
                          <a:solidFill>
                            <a:srgbClr val="000000"/>
                          </a:solidFill>
                          <a:effectLst/>
                          <a:latin typeface="Arial" charset="0"/>
                          <a:ea typeface="Gulim" charset="-127"/>
                          <a:cs typeface="Arial" charset="0"/>
                        </a:rPr>
                        <a:t>49.10</a:t>
                      </a:r>
                      <a:endParaRPr lang="en-US" sz="1800" dirty="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a:solidFill>
                            <a:srgbClr val="000000"/>
                          </a:solidFill>
                          <a:effectLst/>
                          <a:latin typeface="Arial" charset="0"/>
                          <a:ea typeface="Gulim" charset="-127"/>
                          <a:cs typeface="Arial" charset="0"/>
                        </a:rPr>
                        <a:t>49.65</a:t>
                      </a:r>
                      <a:endParaRPr lang="en-US" sz="180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a:solidFill>
                            <a:srgbClr val="000000"/>
                          </a:solidFill>
                          <a:effectLst/>
                          <a:latin typeface="Arial" charset="0"/>
                          <a:ea typeface="Gulim" charset="-127"/>
                          <a:cs typeface="Arial" charset="0"/>
                        </a:rPr>
                        <a:t>47.58</a:t>
                      </a:r>
                      <a:endParaRPr lang="en-US" sz="180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a:solidFill>
                            <a:srgbClr val="000000"/>
                          </a:solidFill>
                          <a:effectLst/>
                          <a:latin typeface="Arial" charset="0"/>
                          <a:ea typeface="Gulim" charset="-127"/>
                          <a:cs typeface="Arial" charset="0"/>
                        </a:rPr>
                        <a:t>49.65</a:t>
                      </a:r>
                      <a:endParaRPr lang="en-US" sz="180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a:solidFill>
                            <a:srgbClr val="000000"/>
                          </a:solidFill>
                          <a:effectLst/>
                          <a:latin typeface="Arial" charset="0"/>
                          <a:ea typeface="Gulim" charset="-127"/>
                          <a:cs typeface="Arial" charset="0"/>
                        </a:rPr>
                        <a:t>49.10</a:t>
                      </a:r>
                      <a:endParaRPr lang="en-US" sz="180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a:solidFill>
                            <a:srgbClr val="000000"/>
                          </a:solidFill>
                          <a:effectLst/>
                          <a:latin typeface="Arial" charset="0"/>
                          <a:ea typeface="Gulim" charset="-127"/>
                          <a:cs typeface="Arial" charset="0"/>
                        </a:rPr>
                        <a:t>23.24</a:t>
                      </a:r>
                      <a:endParaRPr lang="en-US" sz="180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3260">
                <a:tc>
                  <a:txBody>
                    <a:bodyPr/>
                    <a:lstStyle/>
                    <a:p>
                      <a:pPr algn="ctr">
                        <a:lnSpc>
                          <a:spcPct val="150000"/>
                        </a:lnSpc>
                        <a:spcAft>
                          <a:spcPts val="0"/>
                        </a:spcAft>
                      </a:pPr>
                      <a:r>
                        <a:rPr lang="es-EC" sz="1600" b="1">
                          <a:solidFill>
                            <a:srgbClr val="000000"/>
                          </a:solidFill>
                          <a:effectLst/>
                          <a:latin typeface="Arial" charset="0"/>
                          <a:ea typeface="Gulim" charset="-127"/>
                          <a:cs typeface="Arial" charset="0"/>
                        </a:rPr>
                        <a:t>P (T)</a:t>
                      </a:r>
                      <a:endParaRPr lang="en-US" sz="180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b="1">
                          <a:solidFill>
                            <a:srgbClr val="000000"/>
                          </a:solidFill>
                          <a:effectLst/>
                          <a:latin typeface="Arial" charset="0"/>
                          <a:ea typeface="Gulim" charset="-127"/>
                          <a:cs typeface="Arial" charset="0"/>
                        </a:rPr>
                        <a:t>Eje 2</a:t>
                      </a:r>
                      <a:endParaRPr lang="en-US" sz="180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a:solidFill>
                            <a:srgbClr val="000000"/>
                          </a:solidFill>
                          <a:effectLst/>
                          <a:latin typeface="Arial" charset="0"/>
                          <a:ea typeface="Gulim" charset="-127"/>
                          <a:cs typeface="Arial" charset="0"/>
                        </a:rPr>
                        <a:t>30.83</a:t>
                      </a:r>
                      <a:endParaRPr lang="en-US" sz="180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dirty="0">
                          <a:solidFill>
                            <a:srgbClr val="000000"/>
                          </a:solidFill>
                          <a:effectLst/>
                          <a:latin typeface="Arial" charset="0"/>
                          <a:ea typeface="Gulim" charset="-127"/>
                          <a:cs typeface="Arial" charset="0"/>
                        </a:rPr>
                        <a:t>65.14</a:t>
                      </a:r>
                      <a:endParaRPr lang="en-US" sz="1800" dirty="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dirty="0">
                          <a:solidFill>
                            <a:srgbClr val="000000"/>
                          </a:solidFill>
                          <a:effectLst/>
                          <a:latin typeface="Arial" charset="0"/>
                          <a:ea typeface="Gulim" charset="-127"/>
                          <a:cs typeface="Arial" charset="0"/>
                        </a:rPr>
                        <a:t>60.51</a:t>
                      </a:r>
                      <a:endParaRPr lang="en-US" sz="1800" dirty="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a:solidFill>
                            <a:srgbClr val="000000"/>
                          </a:solidFill>
                          <a:effectLst/>
                          <a:latin typeface="Arial" charset="0"/>
                          <a:ea typeface="Gulim" charset="-127"/>
                          <a:cs typeface="Arial" charset="0"/>
                        </a:rPr>
                        <a:t>52.42</a:t>
                      </a:r>
                      <a:endParaRPr lang="en-US" sz="180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a:solidFill>
                            <a:srgbClr val="000000"/>
                          </a:solidFill>
                          <a:effectLst/>
                          <a:latin typeface="Arial" charset="0"/>
                          <a:ea typeface="Gulim" charset="-127"/>
                          <a:cs typeface="Arial" charset="0"/>
                        </a:rPr>
                        <a:t>60.51</a:t>
                      </a:r>
                      <a:endParaRPr lang="en-US" sz="180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a:solidFill>
                            <a:srgbClr val="000000"/>
                          </a:solidFill>
                          <a:effectLst/>
                          <a:latin typeface="Arial" charset="0"/>
                          <a:ea typeface="Gulim" charset="-127"/>
                          <a:cs typeface="Arial" charset="0"/>
                        </a:rPr>
                        <a:t>65.14</a:t>
                      </a:r>
                      <a:endParaRPr lang="en-US" sz="180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a:solidFill>
                            <a:srgbClr val="000000"/>
                          </a:solidFill>
                          <a:effectLst/>
                          <a:latin typeface="Arial" charset="0"/>
                          <a:ea typeface="Gulim" charset="-127"/>
                          <a:cs typeface="Arial" charset="0"/>
                        </a:rPr>
                        <a:t>30.83</a:t>
                      </a:r>
                      <a:endParaRPr lang="en-US" sz="180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3260">
                <a:tc>
                  <a:txBody>
                    <a:bodyPr/>
                    <a:lstStyle/>
                    <a:p>
                      <a:pPr algn="ctr">
                        <a:lnSpc>
                          <a:spcPct val="150000"/>
                        </a:lnSpc>
                        <a:spcAft>
                          <a:spcPts val="0"/>
                        </a:spcAft>
                      </a:pPr>
                      <a:r>
                        <a:rPr lang="es-EC" sz="1600" b="1">
                          <a:solidFill>
                            <a:srgbClr val="000000"/>
                          </a:solidFill>
                          <a:effectLst/>
                          <a:latin typeface="Arial" charset="0"/>
                          <a:ea typeface="Gulim" charset="-127"/>
                          <a:cs typeface="Arial" charset="0"/>
                        </a:rPr>
                        <a:t>P (T)</a:t>
                      </a:r>
                      <a:endParaRPr lang="en-US" sz="180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b="1">
                          <a:solidFill>
                            <a:srgbClr val="000000"/>
                          </a:solidFill>
                          <a:effectLst/>
                          <a:latin typeface="Arial" charset="0"/>
                          <a:ea typeface="Gulim" charset="-127"/>
                          <a:cs typeface="Arial" charset="0"/>
                        </a:rPr>
                        <a:t>Eje 3</a:t>
                      </a:r>
                      <a:endParaRPr lang="en-US" sz="180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a:solidFill>
                            <a:srgbClr val="000000"/>
                          </a:solidFill>
                          <a:effectLst/>
                          <a:latin typeface="Arial" charset="0"/>
                          <a:ea typeface="Gulim" charset="-127"/>
                          <a:cs typeface="Arial" charset="0"/>
                        </a:rPr>
                        <a:t>33.21</a:t>
                      </a:r>
                      <a:endParaRPr lang="en-US" sz="180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a:solidFill>
                            <a:srgbClr val="000000"/>
                          </a:solidFill>
                          <a:effectLst/>
                          <a:latin typeface="Arial" charset="0"/>
                          <a:ea typeface="Gulim" charset="-127"/>
                          <a:cs typeface="Arial" charset="0"/>
                        </a:rPr>
                        <a:t>70.15</a:t>
                      </a:r>
                      <a:endParaRPr lang="en-US" sz="180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a:solidFill>
                            <a:srgbClr val="000000"/>
                          </a:solidFill>
                          <a:effectLst/>
                          <a:latin typeface="Arial" charset="0"/>
                          <a:ea typeface="Gulim" charset="-127"/>
                          <a:cs typeface="Arial" charset="0"/>
                        </a:rPr>
                        <a:t>65.17</a:t>
                      </a:r>
                      <a:endParaRPr lang="en-US" sz="180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dirty="0">
                          <a:solidFill>
                            <a:srgbClr val="000000"/>
                          </a:solidFill>
                          <a:effectLst/>
                          <a:latin typeface="Arial" charset="0"/>
                          <a:ea typeface="Gulim" charset="-127"/>
                          <a:cs typeface="Arial" charset="0"/>
                        </a:rPr>
                        <a:t>56.45</a:t>
                      </a:r>
                      <a:endParaRPr lang="en-US" sz="1800" dirty="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dirty="0">
                          <a:solidFill>
                            <a:srgbClr val="000000"/>
                          </a:solidFill>
                          <a:effectLst/>
                          <a:latin typeface="Arial" charset="0"/>
                          <a:ea typeface="Gulim" charset="-127"/>
                          <a:cs typeface="Arial" charset="0"/>
                        </a:rPr>
                        <a:t>65.17</a:t>
                      </a:r>
                      <a:endParaRPr lang="en-US" sz="1800" dirty="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dirty="0">
                          <a:solidFill>
                            <a:srgbClr val="000000"/>
                          </a:solidFill>
                          <a:effectLst/>
                          <a:latin typeface="Arial" charset="0"/>
                          <a:ea typeface="Gulim" charset="-127"/>
                          <a:cs typeface="Arial" charset="0"/>
                        </a:rPr>
                        <a:t>70.15</a:t>
                      </a:r>
                      <a:endParaRPr lang="en-US" sz="1800" dirty="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dirty="0">
                          <a:solidFill>
                            <a:srgbClr val="000000"/>
                          </a:solidFill>
                          <a:effectLst/>
                          <a:latin typeface="Arial" charset="0"/>
                          <a:ea typeface="Gulim" charset="-127"/>
                          <a:cs typeface="Arial" charset="0"/>
                        </a:rPr>
                        <a:t>33.21</a:t>
                      </a:r>
                      <a:endParaRPr lang="en-US" sz="1800" dirty="0">
                        <a:effectLst/>
                        <a:latin typeface="Arial" charset="0"/>
                        <a:ea typeface="Gulim" charset="-127"/>
                        <a:cs typeface="Times New Roman" charset="0"/>
                      </a:endParaRPr>
                    </a:p>
                  </a:txBody>
                  <a:tcPr marL="33006" marR="330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5" name="Title 1"/>
          <p:cNvSpPr txBox="1">
            <a:spLocks/>
          </p:cNvSpPr>
          <p:nvPr/>
        </p:nvSpPr>
        <p:spPr>
          <a:xfrm>
            <a:off x="2418296" y="177414"/>
            <a:ext cx="7665203" cy="5719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b="1" dirty="0" smtClean="0">
                <a:latin typeface="Arial" charset="0"/>
                <a:ea typeface="Arial" charset="0"/>
                <a:cs typeface="Arial" charset="0"/>
              </a:rPr>
              <a:t>PREDIMENSIONAMIENTO </a:t>
            </a:r>
            <a:r>
              <a:rPr lang="es-EC" sz="2800" b="1" smtClean="0">
                <a:latin typeface="Arial" charset="0"/>
                <a:ea typeface="Arial" charset="0"/>
                <a:cs typeface="Arial" charset="0"/>
              </a:rPr>
              <a:t>DE COLUMNAS</a:t>
            </a:r>
            <a:endParaRPr lang="en-US" sz="2800" dirty="0">
              <a:latin typeface="Arial" charset="0"/>
              <a:ea typeface="Arial" charset="0"/>
              <a:cs typeface="Arial" charset="0"/>
            </a:endParaRPr>
          </a:p>
        </p:txBody>
      </p:sp>
      <p:pic>
        <p:nvPicPr>
          <p:cNvPr id="6" name="Imagen 34"/>
          <p:cNvPicPr/>
          <p:nvPr/>
        </p:nvPicPr>
        <p:blipFill rotWithShape="1">
          <a:blip r:embed="rId2">
            <a:extLst>
              <a:ext uri="{28A0092B-C50C-407E-A947-70E740481C1C}">
                <a14:useLocalDpi xmlns:a14="http://schemas.microsoft.com/office/drawing/2010/main" val="0"/>
              </a:ext>
            </a:extLst>
          </a:blip>
          <a:srcRect l="5390" r="20249" b="15789"/>
          <a:stretch/>
        </p:blipFill>
        <p:spPr bwMode="auto">
          <a:xfrm>
            <a:off x="3925464" y="929898"/>
            <a:ext cx="6468001" cy="3244547"/>
          </a:xfrm>
          <a:prstGeom prst="rect">
            <a:avLst/>
          </a:prstGeom>
          <a:noFill/>
          <a:ln>
            <a:noFill/>
          </a:ln>
          <a:extLst>
            <a:ext uri="{53640926-AAD7-44D8-BBD7-CCE9431645EC}">
              <a14:shadowObscured xmlns:a14="http://schemas.microsoft.com/office/drawing/2010/main"/>
            </a:ext>
          </a:extLst>
        </p:spPr>
      </p:pic>
      <p:sp>
        <p:nvSpPr>
          <p:cNvPr id="7"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4"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5"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87</a:t>
            </a:r>
            <a:endParaRPr lang="es-ES" sz="2400" dirty="0">
              <a:ln>
                <a:solidFill>
                  <a:schemeClr val="tx1"/>
                </a:solidFill>
              </a:ln>
            </a:endParaRPr>
          </a:p>
        </p:txBody>
      </p:sp>
    </p:spTree>
    <p:extLst>
      <p:ext uri="{BB962C8B-B14F-4D97-AF65-F5344CB8AC3E}">
        <p14:creationId xmlns:p14="http://schemas.microsoft.com/office/powerpoint/2010/main" val="1288685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193963" y="692728"/>
                <a:ext cx="5763491" cy="1842654"/>
              </a:xfrm>
            </p:spPr>
            <p:txBody>
              <a:bodyPr>
                <a:normAutofit/>
              </a:bodyPr>
              <a:lstStyle/>
              <a:p>
                <a:pPr marL="0" indent="0">
                  <a:lnSpc>
                    <a:spcPct val="150000"/>
                  </a:lnSpc>
                  <a:buNone/>
                </a:pPr>
                <a14:m>
                  <m:oMathPara xmlns:m="http://schemas.openxmlformats.org/officeDocument/2006/math">
                    <m:oMathParaPr>
                      <m:jc m:val="centerGroup"/>
                    </m:oMathParaPr>
                    <m:oMath xmlns:m="http://schemas.openxmlformats.org/officeDocument/2006/math">
                      <m:r>
                        <a:rPr lang="es-EC" sz="1800" i="1">
                          <a:latin typeface="Cambria Math" panose="02040503050406030204" pitchFamily="18" charset="0"/>
                        </a:rPr>
                        <m:t>𝛴</m:t>
                      </m:r>
                      <m:r>
                        <a:rPr lang="es-EC" sz="1800" i="1">
                          <a:latin typeface="Cambria Math" panose="02040503050406030204" pitchFamily="18" charset="0"/>
                        </a:rPr>
                        <m:t>𝐿𝑥</m:t>
                      </m:r>
                      <m:r>
                        <a:rPr lang="es-EC" sz="1800" i="1" smtClean="0">
                          <a:latin typeface="Cambria Math" panose="02040503050406030204" pitchFamily="18" charset="0"/>
                        </a:rPr>
                        <m:t>=3.00∗</m:t>
                      </m:r>
                      <m:d>
                        <m:dPr>
                          <m:ctrlPr>
                            <a:rPr lang="en-US" sz="1800" i="1">
                              <a:latin typeface="Cambria Math" charset="0"/>
                            </a:rPr>
                          </m:ctrlPr>
                        </m:dPr>
                        <m:e>
                          <m:r>
                            <a:rPr lang="es-EC" sz="1800" i="1">
                              <a:latin typeface="Cambria Math" panose="02040503050406030204" pitchFamily="18" charset="0"/>
                            </a:rPr>
                            <m:t>4.00+4.45+3.40+3.40+4.45+4.00</m:t>
                          </m:r>
                        </m:e>
                      </m:d>
                    </m:oMath>
                  </m:oMathPara>
                </a14:m>
                <a:endParaRPr lang="en-US" sz="1800" dirty="0"/>
              </a:p>
              <a:p>
                <a:pPr marL="0" indent="0">
                  <a:lnSpc>
                    <a:spcPct val="150000"/>
                  </a:lnSpc>
                  <a:buNone/>
                </a:pPr>
                <a14:m>
                  <m:oMathPara xmlns:m="http://schemas.openxmlformats.org/officeDocument/2006/math">
                    <m:oMathParaPr>
                      <m:jc m:val="centerGroup"/>
                    </m:oMathParaPr>
                    <m:oMath xmlns:m="http://schemas.openxmlformats.org/officeDocument/2006/math">
                      <m:r>
                        <a:rPr lang="es-EC" sz="1800" i="1">
                          <a:latin typeface="Cambria Math" panose="02040503050406030204" pitchFamily="18" charset="0"/>
                        </a:rPr>
                        <m:t>𝛴</m:t>
                      </m:r>
                      <m:r>
                        <a:rPr lang="es-EC" sz="1800" i="1">
                          <a:latin typeface="Cambria Math" panose="02040503050406030204" pitchFamily="18" charset="0"/>
                        </a:rPr>
                        <m:t>𝐿𝑥</m:t>
                      </m:r>
                      <m:r>
                        <a:rPr lang="es-EC" sz="1800" i="1">
                          <a:latin typeface="Cambria Math" panose="02040503050406030204" pitchFamily="18" charset="0"/>
                        </a:rPr>
                        <m:t>=71.10</m:t>
                      </m:r>
                      <m:r>
                        <a:rPr lang="es-EC" sz="1800" i="1">
                          <a:latin typeface="Cambria Math" panose="02040503050406030204" pitchFamily="18" charset="0"/>
                        </a:rPr>
                        <m:t>𝑚</m:t>
                      </m:r>
                    </m:oMath>
                  </m:oMathPara>
                </a14:m>
                <a:endParaRPr lang="en-US" sz="1800" dirty="0"/>
              </a:p>
              <a:p>
                <a:pPr marL="0" indent="0">
                  <a:lnSpc>
                    <a:spcPct val="150000"/>
                  </a:lnSpc>
                  <a:buNone/>
                </a:pPr>
                <a14:m>
                  <m:oMathPara xmlns:m="http://schemas.openxmlformats.org/officeDocument/2006/math">
                    <m:oMathParaPr>
                      <m:jc m:val="centerGroup"/>
                    </m:oMathParaPr>
                    <m:oMath xmlns:m="http://schemas.openxmlformats.org/officeDocument/2006/math">
                      <m:r>
                        <a:rPr lang="es-EC" sz="1800" i="1">
                          <a:latin typeface="Cambria Math" panose="02040503050406030204" pitchFamily="18" charset="0"/>
                        </a:rPr>
                        <m:t>𝛴</m:t>
                      </m:r>
                      <m:r>
                        <a:rPr lang="es-EC" sz="1800" i="1">
                          <a:latin typeface="Cambria Math" panose="02040503050406030204" pitchFamily="18" charset="0"/>
                        </a:rPr>
                        <m:t>𝐿𝑦</m:t>
                      </m:r>
                      <m:r>
                        <a:rPr lang="es-EC" sz="1800" i="1">
                          <a:latin typeface="Cambria Math" panose="02040503050406030204" pitchFamily="18" charset="0"/>
                        </a:rPr>
                        <m:t>=7.00∗</m:t>
                      </m:r>
                      <m:d>
                        <m:dPr>
                          <m:ctrlPr>
                            <a:rPr lang="en-US" sz="1800" i="1">
                              <a:latin typeface="Cambria Math" charset="0"/>
                            </a:rPr>
                          </m:ctrlPr>
                        </m:dPr>
                        <m:e>
                          <m:r>
                            <a:rPr lang="es-EC" sz="1800" i="1">
                              <a:latin typeface="Cambria Math" panose="02040503050406030204" pitchFamily="18" charset="0"/>
                            </a:rPr>
                            <m:t>3.10+3.40</m:t>
                          </m:r>
                        </m:e>
                      </m:d>
                    </m:oMath>
                  </m:oMathPara>
                </a14:m>
                <a:endParaRPr lang="en-US" sz="1800" dirty="0"/>
              </a:p>
              <a:p>
                <a:pPr marL="0" indent="0">
                  <a:lnSpc>
                    <a:spcPct val="150000"/>
                  </a:lnSpc>
                  <a:buNone/>
                </a:pPr>
                <a14:m>
                  <m:oMathPara xmlns:m="http://schemas.openxmlformats.org/officeDocument/2006/math">
                    <m:oMathParaPr>
                      <m:jc m:val="centerGroup"/>
                    </m:oMathParaPr>
                    <m:oMath xmlns:m="http://schemas.openxmlformats.org/officeDocument/2006/math">
                      <m:r>
                        <a:rPr lang="es-EC" sz="1800" i="1">
                          <a:latin typeface="Cambria Math" panose="02040503050406030204" pitchFamily="18" charset="0"/>
                        </a:rPr>
                        <m:t>𝛴</m:t>
                      </m:r>
                      <m:r>
                        <a:rPr lang="es-EC" sz="1800" i="1">
                          <a:latin typeface="Cambria Math" panose="02040503050406030204" pitchFamily="18" charset="0"/>
                        </a:rPr>
                        <m:t>𝐿𝑦</m:t>
                      </m:r>
                      <m:r>
                        <a:rPr lang="es-EC" sz="1800" i="1">
                          <a:latin typeface="Cambria Math" panose="02040503050406030204" pitchFamily="18" charset="0"/>
                        </a:rPr>
                        <m:t>=45.50</m:t>
                      </m:r>
                      <m:r>
                        <a:rPr lang="es-EC" sz="1800" i="1">
                          <a:latin typeface="Cambria Math" panose="02040503050406030204" pitchFamily="18" charset="0"/>
                        </a:rPr>
                        <m:t>𝑚</m:t>
                      </m:r>
                    </m:oMath>
                  </m:oMathPara>
                </a14:m>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193963" y="692728"/>
                <a:ext cx="5763491" cy="1842654"/>
              </a:xfrm>
              <a:blipFill>
                <a:blip r:embed="rId2"/>
                <a:stretch>
                  <a:fillRect/>
                </a:stretch>
              </a:blipFill>
            </p:spPr>
            <p:txBody>
              <a:bodyPr/>
              <a:lstStyle/>
              <a:p>
                <a:r>
                  <a:rPr lang="en-US">
                    <a:noFill/>
                  </a:rPr>
                  <a:t> </a:t>
                </a:r>
              </a:p>
            </p:txBody>
          </p:sp>
        </mc:Fallback>
      </mc:AlternateContent>
      <p:graphicFrame>
        <p:nvGraphicFramePr>
          <p:cNvPr id="5" name="Tabla 4"/>
          <p:cNvGraphicFramePr>
            <a:graphicFrameLocks noGrp="1"/>
          </p:cNvGraphicFramePr>
          <p:nvPr>
            <p:extLst/>
          </p:nvPr>
        </p:nvGraphicFramePr>
        <p:xfrm>
          <a:off x="1136071" y="3023142"/>
          <a:ext cx="10515602" cy="1282192"/>
        </p:xfrm>
        <a:graphic>
          <a:graphicData uri="http://schemas.openxmlformats.org/drawingml/2006/table">
            <a:tbl>
              <a:tblPr firstRow="1" firstCol="1" bandRow="1"/>
              <a:tblGrid>
                <a:gridCol w="1169335">
                  <a:extLst>
                    <a:ext uri="{9D8B030D-6E8A-4147-A177-3AD203B41FA5}">
                      <a16:colId xmlns:a16="http://schemas.microsoft.com/office/drawing/2014/main" xmlns="" val="1889056390"/>
                    </a:ext>
                  </a:extLst>
                </a:gridCol>
                <a:gridCol w="1169335">
                  <a:extLst>
                    <a:ext uri="{9D8B030D-6E8A-4147-A177-3AD203B41FA5}">
                      <a16:colId xmlns:a16="http://schemas.microsoft.com/office/drawing/2014/main" xmlns="" val="3600685350"/>
                    </a:ext>
                  </a:extLst>
                </a:gridCol>
                <a:gridCol w="1169335">
                  <a:extLst>
                    <a:ext uri="{9D8B030D-6E8A-4147-A177-3AD203B41FA5}">
                      <a16:colId xmlns:a16="http://schemas.microsoft.com/office/drawing/2014/main" xmlns="" val="1008173078"/>
                    </a:ext>
                  </a:extLst>
                </a:gridCol>
                <a:gridCol w="1169335">
                  <a:extLst>
                    <a:ext uri="{9D8B030D-6E8A-4147-A177-3AD203B41FA5}">
                      <a16:colId xmlns:a16="http://schemas.microsoft.com/office/drawing/2014/main" xmlns="" val="977384980"/>
                    </a:ext>
                  </a:extLst>
                </a:gridCol>
                <a:gridCol w="1169335">
                  <a:extLst>
                    <a:ext uri="{9D8B030D-6E8A-4147-A177-3AD203B41FA5}">
                      <a16:colId xmlns:a16="http://schemas.microsoft.com/office/drawing/2014/main" xmlns="" val="1928395511"/>
                    </a:ext>
                  </a:extLst>
                </a:gridCol>
                <a:gridCol w="1169335">
                  <a:extLst>
                    <a:ext uri="{9D8B030D-6E8A-4147-A177-3AD203B41FA5}">
                      <a16:colId xmlns:a16="http://schemas.microsoft.com/office/drawing/2014/main" xmlns="" val="4171238369"/>
                    </a:ext>
                  </a:extLst>
                </a:gridCol>
                <a:gridCol w="1169335">
                  <a:extLst>
                    <a:ext uri="{9D8B030D-6E8A-4147-A177-3AD203B41FA5}">
                      <a16:colId xmlns:a16="http://schemas.microsoft.com/office/drawing/2014/main" xmlns="" val="1712870627"/>
                    </a:ext>
                  </a:extLst>
                </a:gridCol>
                <a:gridCol w="1169335">
                  <a:extLst>
                    <a:ext uri="{9D8B030D-6E8A-4147-A177-3AD203B41FA5}">
                      <a16:colId xmlns:a16="http://schemas.microsoft.com/office/drawing/2014/main" xmlns="" val="2251284915"/>
                    </a:ext>
                  </a:extLst>
                </a:gridCol>
                <a:gridCol w="1160922">
                  <a:extLst>
                    <a:ext uri="{9D8B030D-6E8A-4147-A177-3AD203B41FA5}">
                      <a16:colId xmlns:a16="http://schemas.microsoft.com/office/drawing/2014/main" xmlns="" val="1588464275"/>
                    </a:ext>
                  </a:extLst>
                </a:gridCol>
              </a:tblGrid>
              <a:tr h="251460">
                <a:tc>
                  <a:txBody>
                    <a:bodyPr/>
                    <a:lstStyle/>
                    <a:p>
                      <a:pPr>
                        <a:lnSpc>
                          <a:spcPct val="107000"/>
                        </a:lnSpc>
                      </a:pPr>
                      <a:endParaRPr lang="en-US" sz="1600" dirty="0">
                        <a:effectLst/>
                        <a:latin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600" dirty="0">
                        <a:effectLst/>
                        <a:latin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dirty="0">
                          <a:solidFill>
                            <a:srgbClr val="000000"/>
                          </a:solidFill>
                          <a:effectLst/>
                          <a:latin typeface="Arial" panose="020B0604020202020204" pitchFamily="34" charset="0"/>
                          <a:ea typeface="Gulim"/>
                          <a:cs typeface="Arial" panose="020B0604020202020204" pitchFamily="34" charset="0"/>
                        </a:rPr>
                        <a:t>Eje A</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dirty="0">
                          <a:solidFill>
                            <a:srgbClr val="000000"/>
                          </a:solidFill>
                          <a:effectLst/>
                          <a:latin typeface="Arial" panose="020B0604020202020204" pitchFamily="34" charset="0"/>
                          <a:ea typeface="Gulim"/>
                          <a:cs typeface="Arial" panose="020B0604020202020204" pitchFamily="34" charset="0"/>
                        </a:rPr>
                        <a:t>Eje B</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dirty="0">
                          <a:solidFill>
                            <a:srgbClr val="000000"/>
                          </a:solidFill>
                          <a:effectLst/>
                          <a:latin typeface="Arial" panose="020B0604020202020204" pitchFamily="34" charset="0"/>
                          <a:ea typeface="Gulim"/>
                          <a:cs typeface="Arial" panose="020B0604020202020204" pitchFamily="34" charset="0"/>
                        </a:rPr>
                        <a:t>Eje C</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dirty="0">
                          <a:solidFill>
                            <a:srgbClr val="000000"/>
                          </a:solidFill>
                          <a:effectLst/>
                          <a:latin typeface="Arial" panose="020B0604020202020204" pitchFamily="34" charset="0"/>
                          <a:ea typeface="Gulim"/>
                          <a:cs typeface="Arial" panose="020B0604020202020204" pitchFamily="34" charset="0"/>
                        </a:rPr>
                        <a:t>Eje E</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a:solidFill>
                            <a:srgbClr val="000000"/>
                          </a:solidFill>
                          <a:effectLst/>
                          <a:latin typeface="Arial" panose="020B0604020202020204" pitchFamily="34" charset="0"/>
                          <a:ea typeface="Gulim"/>
                          <a:cs typeface="Arial" panose="020B0604020202020204" pitchFamily="34" charset="0"/>
                        </a:rPr>
                        <a:t>Eje G</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a:solidFill>
                            <a:srgbClr val="000000"/>
                          </a:solidFill>
                          <a:effectLst/>
                          <a:latin typeface="Arial" panose="020B0604020202020204" pitchFamily="34" charset="0"/>
                          <a:ea typeface="Gulim"/>
                          <a:cs typeface="Arial" panose="020B0604020202020204" pitchFamily="34" charset="0"/>
                        </a:rPr>
                        <a:t>Eje H</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a:solidFill>
                            <a:srgbClr val="000000"/>
                          </a:solidFill>
                          <a:effectLst/>
                          <a:latin typeface="Arial" panose="020B0604020202020204" pitchFamily="34" charset="0"/>
                          <a:ea typeface="Gulim"/>
                          <a:cs typeface="Arial" panose="020B0604020202020204" pitchFamily="34" charset="0"/>
                        </a:rPr>
                        <a:t>Eje I</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36425917"/>
                  </a:ext>
                </a:extLst>
              </a:tr>
              <a:tr h="251460">
                <a:tc>
                  <a:txBody>
                    <a:bodyPr/>
                    <a:lstStyle/>
                    <a:p>
                      <a:pPr algn="ctr">
                        <a:lnSpc>
                          <a:spcPct val="150000"/>
                        </a:lnSpc>
                        <a:spcAft>
                          <a:spcPts val="0"/>
                        </a:spcAft>
                      </a:pPr>
                      <a:r>
                        <a:rPr lang="es-EC" sz="1600" b="1">
                          <a:solidFill>
                            <a:srgbClr val="000000"/>
                          </a:solidFill>
                          <a:effectLst/>
                          <a:latin typeface="Arial" panose="020B0604020202020204" pitchFamily="34" charset="0"/>
                          <a:ea typeface="Gulim"/>
                          <a:cs typeface="Arial" panose="020B0604020202020204" pitchFamily="34" charset="0"/>
                        </a:rPr>
                        <a:t>P (T)</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a:solidFill>
                            <a:srgbClr val="000000"/>
                          </a:solidFill>
                          <a:effectLst/>
                          <a:latin typeface="Arial" panose="020B0604020202020204" pitchFamily="34" charset="0"/>
                          <a:ea typeface="Gulim"/>
                          <a:cs typeface="Arial" panose="020B0604020202020204" pitchFamily="34" charset="0"/>
                        </a:rPr>
                        <a:t>Eje 1</a:t>
                      </a:r>
                      <a:endParaRPr lang="en-US" sz="16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14.17</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rgbClr val="000000"/>
                          </a:solidFill>
                          <a:effectLst/>
                          <a:latin typeface="Arial" panose="020B0604020202020204" pitchFamily="34" charset="0"/>
                          <a:ea typeface="Gulim"/>
                          <a:cs typeface="Arial" panose="020B0604020202020204" pitchFamily="34" charset="0"/>
                        </a:rPr>
                        <a:t>29.94</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rgbClr val="000000"/>
                          </a:solidFill>
                          <a:effectLst/>
                          <a:latin typeface="Arial" panose="020B0604020202020204" pitchFamily="34" charset="0"/>
                          <a:ea typeface="Gulim"/>
                          <a:cs typeface="Arial" panose="020B0604020202020204" pitchFamily="34" charset="0"/>
                        </a:rPr>
                        <a:t>30.27</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rgbClr val="000000"/>
                          </a:solidFill>
                          <a:effectLst/>
                          <a:latin typeface="Arial" panose="020B0604020202020204" pitchFamily="34" charset="0"/>
                          <a:ea typeface="Gulim"/>
                          <a:cs typeface="Arial" panose="020B0604020202020204" pitchFamily="34" charset="0"/>
                        </a:rPr>
                        <a:t>29.01</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rgbClr val="000000"/>
                          </a:solidFill>
                          <a:effectLst/>
                          <a:latin typeface="Arial" panose="020B0604020202020204" pitchFamily="34" charset="0"/>
                          <a:ea typeface="Gulim"/>
                          <a:cs typeface="Arial" panose="020B0604020202020204" pitchFamily="34" charset="0"/>
                        </a:rPr>
                        <a:t>30.27</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29.94</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14.17</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38816734"/>
                  </a:ext>
                </a:extLst>
              </a:tr>
              <a:tr h="251460">
                <a:tc>
                  <a:txBody>
                    <a:bodyPr/>
                    <a:lstStyle/>
                    <a:p>
                      <a:pPr algn="ctr">
                        <a:lnSpc>
                          <a:spcPct val="150000"/>
                        </a:lnSpc>
                        <a:spcAft>
                          <a:spcPts val="0"/>
                        </a:spcAft>
                      </a:pPr>
                      <a:r>
                        <a:rPr lang="es-EC" sz="1600" b="1">
                          <a:solidFill>
                            <a:srgbClr val="000000"/>
                          </a:solidFill>
                          <a:effectLst/>
                          <a:latin typeface="Arial" panose="020B0604020202020204" pitchFamily="34" charset="0"/>
                          <a:ea typeface="Gulim"/>
                          <a:cs typeface="Arial" panose="020B0604020202020204" pitchFamily="34" charset="0"/>
                        </a:rPr>
                        <a:t>P (T)</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a:solidFill>
                            <a:srgbClr val="000000"/>
                          </a:solidFill>
                          <a:effectLst/>
                          <a:latin typeface="Arial" panose="020B0604020202020204" pitchFamily="34" charset="0"/>
                          <a:ea typeface="Gulim"/>
                          <a:cs typeface="Arial" panose="020B0604020202020204" pitchFamily="34" charset="0"/>
                        </a:rPr>
                        <a:t>Eje 2</a:t>
                      </a:r>
                      <a:endParaRPr lang="en-US" sz="16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18.80</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39.72</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36.90</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31.96</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rgbClr val="000000"/>
                          </a:solidFill>
                          <a:effectLst/>
                          <a:latin typeface="Arial" panose="020B0604020202020204" pitchFamily="34" charset="0"/>
                          <a:ea typeface="Gulim"/>
                          <a:cs typeface="Arial" panose="020B0604020202020204" pitchFamily="34" charset="0"/>
                        </a:rPr>
                        <a:t>36.90</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rgbClr val="000000"/>
                          </a:solidFill>
                          <a:effectLst/>
                          <a:latin typeface="Arial" panose="020B0604020202020204" pitchFamily="34" charset="0"/>
                          <a:ea typeface="Gulim"/>
                          <a:cs typeface="Arial" panose="020B0604020202020204" pitchFamily="34" charset="0"/>
                        </a:rPr>
                        <a:t>39.72</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18.80</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33164107"/>
                  </a:ext>
                </a:extLst>
              </a:tr>
              <a:tr h="251460">
                <a:tc>
                  <a:txBody>
                    <a:bodyPr/>
                    <a:lstStyle/>
                    <a:p>
                      <a:pPr algn="ctr">
                        <a:lnSpc>
                          <a:spcPct val="150000"/>
                        </a:lnSpc>
                        <a:spcAft>
                          <a:spcPts val="0"/>
                        </a:spcAft>
                      </a:pPr>
                      <a:r>
                        <a:rPr lang="es-EC" sz="1600" b="1">
                          <a:solidFill>
                            <a:srgbClr val="000000"/>
                          </a:solidFill>
                          <a:effectLst/>
                          <a:latin typeface="Arial" panose="020B0604020202020204" pitchFamily="34" charset="0"/>
                          <a:ea typeface="Gulim"/>
                          <a:cs typeface="Arial" panose="020B0604020202020204" pitchFamily="34" charset="0"/>
                        </a:rPr>
                        <a:t>P (T)</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a:solidFill>
                            <a:srgbClr val="000000"/>
                          </a:solidFill>
                          <a:effectLst/>
                          <a:latin typeface="Arial" panose="020B0604020202020204" pitchFamily="34" charset="0"/>
                          <a:ea typeface="Gulim"/>
                          <a:cs typeface="Arial" panose="020B0604020202020204" pitchFamily="34" charset="0"/>
                        </a:rPr>
                        <a:t>Eje 3</a:t>
                      </a:r>
                      <a:endParaRPr lang="en-US" sz="16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dirty="0">
                          <a:solidFill>
                            <a:srgbClr val="000000"/>
                          </a:solidFill>
                          <a:effectLst/>
                          <a:latin typeface="Arial" panose="020B0604020202020204" pitchFamily="34" charset="0"/>
                          <a:ea typeface="Gulim"/>
                          <a:cs typeface="Arial" panose="020B0604020202020204" pitchFamily="34" charset="0"/>
                        </a:rPr>
                        <a:t>20.25</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42.77</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39.74</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34.42</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39.74</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rgbClr val="000000"/>
                          </a:solidFill>
                          <a:effectLst/>
                          <a:latin typeface="Arial" panose="020B0604020202020204" pitchFamily="34" charset="0"/>
                          <a:ea typeface="Gulim"/>
                          <a:cs typeface="Arial" panose="020B0604020202020204" pitchFamily="34" charset="0"/>
                        </a:rPr>
                        <a:t>42.77</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rgbClr val="000000"/>
                          </a:solidFill>
                          <a:effectLst/>
                          <a:latin typeface="Arial" panose="020B0604020202020204" pitchFamily="34" charset="0"/>
                          <a:ea typeface="Gulim"/>
                          <a:cs typeface="Arial" panose="020B0604020202020204" pitchFamily="34" charset="0"/>
                        </a:rPr>
                        <a:t>20.25</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60354661"/>
                  </a:ext>
                </a:extLst>
              </a:tr>
            </a:tbl>
          </a:graphicData>
        </a:graphic>
      </p:graphicFrame>
      <mc:AlternateContent xmlns:mc="http://schemas.openxmlformats.org/markup-compatibility/2006" xmlns:a14="http://schemas.microsoft.com/office/drawing/2010/main">
        <mc:Choice Requires="a14">
          <p:sp>
            <p:nvSpPr>
              <p:cNvPr id="6" name="Rectángulo 5"/>
              <p:cNvSpPr/>
              <p:nvPr/>
            </p:nvSpPr>
            <p:spPr>
              <a:xfrm>
                <a:off x="5555673" y="401783"/>
                <a:ext cx="6096000" cy="2621359"/>
              </a:xfrm>
              <a:prstGeom prst="rect">
                <a:avLst/>
              </a:prstGeom>
            </p:spPr>
            <p:txBody>
              <a:bodyPr>
                <a:spAutoFit/>
              </a:bodyPr>
              <a:lstStyle/>
              <a:p>
                <a:pPr>
                  <a:lnSpc>
                    <a:spcPct val="150000"/>
                  </a:lnSpc>
                </a:pPr>
                <a14:m>
                  <m:oMathPara xmlns:m="http://schemas.openxmlformats.org/officeDocument/2006/math">
                    <m:oMathParaPr>
                      <m:jc m:val="centerGroup"/>
                    </m:oMathParaPr>
                    <m:oMath xmlns:m="http://schemas.openxmlformats.org/officeDocument/2006/math">
                      <m:r>
                        <a:rPr lang="es-EC" b="1" i="1">
                          <a:latin typeface="Cambria Math" panose="02040503050406030204" pitchFamily="18" charset="0"/>
                        </a:rPr>
                        <m:t>𝒇𝒅𝒙</m:t>
                      </m:r>
                      <m:r>
                        <a:rPr lang="es-EC" b="1" i="1">
                          <a:latin typeface="Cambria Math" panose="02040503050406030204" pitchFamily="18" charset="0"/>
                        </a:rPr>
                        <m:t>=</m:t>
                      </m:r>
                      <m:f>
                        <m:fPr>
                          <m:ctrlPr>
                            <a:rPr lang="en-US" b="1" i="1">
                              <a:latin typeface="Cambria Math" charset="0"/>
                            </a:rPr>
                          </m:ctrlPr>
                        </m:fPr>
                        <m:num>
                          <m:r>
                            <a:rPr lang="es-EC" b="1" i="1">
                              <a:latin typeface="Cambria Math" panose="02040503050406030204" pitchFamily="18" charset="0"/>
                            </a:rPr>
                            <m:t>𝜮</m:t>
                          </m:r>
                          <m:r>
                            <a:rPr lang="es-EC" b="1" i="1">
                              <a:latin typeface="Cambria Math" panose="02040503050406030204" pitchFamily="18" charset="0"/>
                            </a:rPr>
                            <m:t>𝑳𝒙</m:t>
                          </m:r>
                        </m:num>
                        <m:den>
                          <m:r>
                            <a:rPr lang="es-EC" b="1" i="1">
                              <a:latin typeface="Cambria Math" panose="02040503050406030204" pitchFamily="18" charset="0"/>
                            </a:rPr>
                            <m:t>𝜮</m:t>
                          </m:r>
                          <m:r>
                            <a:rPr lang="es-EC" b="1" i="1">
                              <a:latin typeface="Cambria Math" panose="02040503050406030204" pitchFamily="18" charset="0"/>
                            </a:rPr>
                            <m:t>𝑳𝒙</m:t>
                          </m:r>
                          <m:r>
                            <a:rPr lang="es-EC" b="1" i="1">
                              <a:latin typeface="Cambria Math" panose="02040503050406030204" pitchFamily="18" charset="0"/>
                            </a:rPr>
                            <m:t>+</m:t>
                          </m:r>
                          <m:r>
                            <a:rPr lang="es-EC" b="1" i="1">
                              <a:latin typeface="Cambria Math" panose="02040503050406030204" pitchFamily="18" charset="0"/>
                            </a:rPr>
                            <m:t>𝜮</m:t>
                          </m:r>
                          <m:r>
                            <a:rPr lang="es-EC" b="1" i="1">
                              <a:latin typeface="Cambria Math" panose="02040503050406030204" pitchFamily="18" charset="0"/>
                            </a:rPr>
                            <m:t>𝑳𝒚</m:t>
                          </m:r>
                        </m:den>
                      </m:f>
                    </m:oMath>
                  </m:oMathPara>
                </a14:m>
                <a:endParaRPr lang="en-US" dirty="0"/>
              </a:p>
              <a:p>
                <a:pPr>
                  <a:lnSpc>
                    <a:spcPct val="150000"/>
                  </a:lnSpc>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0,61</m:t>
                      </m:r>
                    </m:oMath>
                  </m:oMathPara>
                </a14:m>
                <a:endParaRPr lang="en-US" dirty="0"/>
              </a:p>
              <a:p>
                <a:pPr>
                  <a:lnSpc>
                    <a:spcPct val="150000"/>
                  </a:lnSpc>
                </a:pPr>
                <a14:m>
                  <m:oMathPara xmlns:m="http://schemas.openxmlformats.org/officeDocument/2006/math">
                    <m:oMathParaPr>
                      <m:jc m:val="centerGroup"/>
                    </m:oMathParaPr>
                    <m:oMath xmlns:m="http://schemas.openxmlformats.org/officeDocument/2006/math">
                      <m:r>
                        <a:rPr lang="es-EC" b="1" i="1">
                          <a:latin typeface="Cambria Math" panose="02040503050406030204" pitchFamily="18" charset="0"/>
                        </a:rPr>
                        <m:t>𝒇𝒅𝒚</m:t>
                      </m:r>
                      <m:r>
                        <a:rPr lang="es-EC" b="1" i="1">
                          <a:latin typeface="Cambria Math" panose="02040503050406030204" pitchFamily="18" charset="0"/>
                        </a:rPr>
                        <m:t>=</m:t>
                      </m:r>
                      <m:f>
                        <m:fPr>
                          <m:ctrlPr>
                            <a:rPr lang="en-US" b="1" i="1">
                              <a:latin typeface="Cambria Math" charset="0"/>
                            </a:rPr>
                          </m:ctrlPr>
                        </m:fPr>
                        <m:num>
                          <m:r>
                            <a:rPr lang="es-EC" b="1" i="1">
                              <a:latin typeface="Cambria Math" panose="02040503050406030204" pitchFamily="18" charset="0"/>
                            </a:rPr>
                            <m:t>𝜮</m:t>
                          </m:r>
                          <m:r>
                            <a:rPr lang="es-EC" b="1" i="1">
                              <a:latin typeface="Cambria Math" panose="02040503050406030204" pitchFamily="18" charset="0"/>
                            </a:rPr>
                            <m:t>𝒚𝒙</m:t>
                          </m:r>
                        </m:num>
                        <m:den>
                          <m:r>
                            <a:rPr lang="es-EC" b="1" i="1">
                              <a:latin typeface="Cambria Math" panose="02040503050406030204" pitchFamily="18" charset="0"/>
                            </a:rPr>
                            <m:t>𝜮</m:t>
                          </m:r>
                          <m:r>
                            <a:rPr lang="es-EC" b="1" i="1">
                              <a:latin typeface="Cambria Math" panose="02040503050406030204" pitchFamily="18" charset="0"/>
                            </a:rPr>
                            <m:t>𝑳𝒙</m:t>
                          </m:r>
                          <m:r>
                            <a:rPr lang="es-EC" b="1" i="1">
                              <a:latin typeface="Cambria Math" panose="02040503050406030204" pitchFamily="18" charset="0"/>
                            </a:rPr>
                            <m:t>+</m:t>
                          </m:r>
                          <m:r>
                            <a:rPr lang="es-EC" b="1" i="1">
                              <a:latin typeface="Cambria Math" panose="02040503050406030204" pitchFamily="18" charset="0"/>
                            </a:rPr>
                            <m:t>𝜮</m:t>
                          </m:r>
                          <m:r>
                            <a:rPr lang="es-EC" b="1" i="1">
                              <a:latin typeface="Cambria Math" panose="02040503050406030204" pitchFamily="18" charset="0"/>
                            </a:rPr>
                            <m:t>𝑳𝒚</m:t>
                          </m:r>
                        </m:den>
                      </m:f>
                    </m:oMath>
                  </m:oMathPara>
                </a14:m>
                <a:endParaRPr lang="en-US" dirty="0"/>
              </a:p>
              <a:p>
                <a:pPr>
                  <a:lnSpc>
                    <a:spcPct val="150000"/>
                  </a:lnSpc>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0,39</m:t>
                      </m:r>
                    </m:oMath>
                  </m:oMathPara>
                </a14:m>
                <a:endParaRPr lang="en-US" dirty="0"/>
              </a:p>
            </p:txBody>
          </p:sp>
        </mc:Choice>
        <mc:Fallback xmlns="">
          <p:sp>
            <p:nvSpPr>
              <p:cNvPr id="6" name="Rectángulo 5"/>
              <p:cNvSpPr>
                <a:spLocks noRot="1" noChangeAspect="1" noMove="1" noResize="1" noEditPoints="1" noAdjustHandles="1" noChangeArrowheads="1" noChangeShapeType="1" noTextEdit="1"/>
              </p:cNvSpPr>
              <p:nvPr/>
            </p:nvSpPr>
            <p:spPr>
              <a:xfrm>
                <a:off x="5555673" y="401783"/>
                <a:ext cx="6096000" cy="2621359"/>
              </a:xfrm>
              <a:prstGeom prst="rect">
                <a:avLst/>
              </a:prstGeom>
              <a:blipFill>
                <a:blip r:embed="rId3"/>
                <a:stretch>
                  <a:fillRect/>
                </a:stretch>
              </a:blipFill>
            </p:spPr>
            <p:txBody>
              <a:bodyPr/>
              <a:lstStyle/>
              <a:p>
                <a:r>
                  <a:rPr lang="en-US">
                    <a:noFill/>
                  </a:rPr>
                  <a:t> </a:t>
                </a:r>
              </a:p>
            </p:txBody>
          </p:sp>
        </mc:Fallback>
      </mc:AlternateContent>
      <p:graphicFrame>
        <p:nvGraphicFramePr>
          <p:cNvPr id="12" name="Tabla 11"/>
          <p:cNvGraphicFramePr>
            <a:graphicFrameLocks noGrp="1"/>
          </p:cNvGraphicFramePr>
          <p:nvPr>
            <p:extLst/>
          </p:nvPr>
        </p:nvGraphicFramePr>
        <p:xfrm>
          <a:off x="1018307" y="4653821"/>
          <a:ext cx="10515602" cy="1282192"/>
        </p:xfrm>
        <a:graphic>
          <a:graphicData uri="http://schemas.openxmlformats.org/drawingml/2006/table">
            <a:tbl>
              <a:tblPr firstRow="1" firstCol="1" bandRow="1"/>
              <a:tblGrid>
                <a:gridCol w="1169335">
                  <a:extLst>
                    <a:ext uri="{9D8B030D-6E8A-4147-A177-3AD203B41FA5}">
                      <a16:colId xmlns:a16="http://schemas.microsoft.com/office/drawing/2014/main" xmlns="" val="2039834037"/>
                    </a:ext>
                  </a:extLst>
                </a:gridCol>
                <a:gridCol w="1169335">
                  <a:extLst>
                    <a:ext uri="{9D8B030D-6E8A-4147-A177-3AD203B41FA5}">
                      <a16:colId xmlns:a16="http://schemas.microsoft.com/office/drawing/2014/main" xmlns="" val="3354394517"/>
                    </a:ext>
                  </a:extLst>
                </a:gridCol>
                <a:gridCol w="1169335">
                  <a:extLst>
                    <a:ext uri="{9D8B030D-6E8A-4147-A177-3AD203B41FA5}">
                      <a16:colId xmlns:a16="http://schemas.microsoft.com/office/drawing/2014/main" xmlns="" val="1535894599"/>
                    </a:ext>
                  </a:extLst>
                </a:gridCol>
                <a:gridCol w="1169335">
                  <a:extLst>
                    <a:ext uri="{9D8B030D-6E8A-4147-A177-3AD203B41FA5}">
                      <a16:colId xmlns:a16="http://schemas.microsoft.com/office/drawing/2014/main" xmlns="" val="2463875938"/>
                    </a:ext>
                  </a:extLst>
                </a:gridCol>
                <a:gridCol w="1169335">
                  <a:extLst>
                    <a:ext uri="{9D8B030D-6E8A-4147-A177-3AD203B41FA5}">
                      <a16:colId xmlns:a16="http://schemas.microsoft.com/office/drawing/2014/main" xmlns="" val="3868130279"/>
                    </a:ext>
                  </a:extLst>
                </a:gridCol>
                <a:gridCol w="1169335">
                  <a:extLst>
                    <a:ext uri="{9D8B030D-6E8A-4147-A177-3AD203B41FA5}">
                      <a16:colId xmlns:a16="http://schemas.microsoft.com/office/drawing/2014/main" xmlns="" val="4255252544"/>
                    </a:ext>
                  </a:extLst>
                </a:gridCol>
                <a:gridCol w="1169335">
                  <a:extLst>
                    <a:ext uri="{9D8B030D-6E8A-4147-A177-3AD203B41FA5}">
                      <a16:colId xmlns:a16="http://schemas.microsoft.com/office/drawing/2014/main" xmlns="" val="3721901602"/>
                    </a:ext>
                  </a:extLst>
                </a:gridCol>
                <a:gridCol w="1169335">
                  <a:extLst>
                    <a:ext uri="{9D8B030D-6E8A-4147-A177-3AD203B41FA5}">
                      <a16:colId xmlns:a16="http://schemas.microsoft.com/office/drawing/2014/main" xmlns="" val="105266210"/>
                    </a:ext>
                  </a:extLst>
                </a:gridCol>
                <a:gridCol w="1160922">
                  <a:extLst>
                    <a:ext uri="{9D8B030D-6E8A-4147-A177-3AD203B41FA5}">
                      <a16:colId xmlns:a16="http://schemas.microsoft.com/office/drawing/2014/main" xmlns="" val="1210386906"/>
                    </a:ext>
                  </a:extLst>
                </a:gridCol>
              </a:tblGrid>
              <a:tr h="251460">
                <a:tc>
                  <a:txBody>
                    <a:bodyPr/>
                    <a:lstStyle/>
                    <a:p>
                      <a:pPr>
                        <a:lnSpc>
                          <a:spcPct val="107000"/>
                        </a:lnSpc>
                      </a:pPr>
                      <a:endParaRPr lang="en-US" sz="1600" dirty="0">
                        <a:effectLst/>
                        <a:latin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FFFFFF"/>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rgbClr val="000000"/>
                          </a:solidFill>
                          <a:effectLst/>
                          <a:latin typeface="Arial" panose="020B0604020202020204" pitchFamily="34" charset="0"/>
                          <a:ea typeface="Gulim"/>
                          <a:cs typeface="Arial" panose="020B0604020202020204" pitchFamily="34" charset="0"/>
                        </a:rPr>
                        <a:t> </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a:solidFill>
                            <a:srgbClr val="000000"/>
                          </a:solidFill>
                          <a:effectLst/>
                          <a:latin typeface="Arial" panose="020B0604020202020204" pitchFamily="34" charset="0"/>
                          <a:ea typeface="Gulim"/>
                          <a:cs typeface="Arial" panose="020B0604020202020204" pitchFamily="34" charset="0"/>
                        </a:rPr>
                        <a:t>Eje A</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b="1">
                          <a:solidFill>
                            <a:srgbClr val="000000"/>
                          </a:solidFill>
                          <a:effectLst/>
                          <a:latin typeface="Arial" panose="020B0604020202020204" pitchFamily="34" charset="0"/>
                          <a:ea typeface="Gulim"/>
                          <a:cs typeface="Arial" panose="020B0604020202020204" pitchFamily="34" charset="0"/>
                        </a:rPr>
                        <a:t>Eje B</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b="1" dirty="0">
                          <a:solidFill>
                            <a:srgbClr val="000000"/>
                          </a:solidFill>
                          <a:effectLst/>
                          <a:latin typeface="Arial" panose="020B0604020202020204" pitchFamily="34" charset="0"/>
                          <a:ea typeface="Gulim"/>
                          <a:cs typeface="Arial" panose="020B0604020202020204" pitchFamily="34" charset="0"/>
                        </a:rPr>
                        <a:t>Eje C</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b="1">
                          <a:solidFill>
                            <a:srgbClr val="000000"/>
                          </a:solidFill>
                          <a:effectLst/>
                          <a:latin typeface="Arial" panose="020B0604020202020204" pitchFamily="34" charset="0"/>
                          <a:ea typeface="Gulim"/>
                          <a:cs typeface="Arial" panose="020B0604020202020204" pitchFamily="34" charset="0"/>
                        </a:rPr>
                        <a:t>Eje E</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b="1">
                          <a:solidFill>
                            <a:srgbClr val="000000"/>
                          </a:solidFill>
                          <a:effectLst/>
                          <a:latin typeface="Arial" panose="020B0604020202020204" pitchFamily="34" charset="0"/>
                          <a:ea typeface="Gulim"/>
                          <a:cs typeface="Arial" panose="020B0604020202020204" pitchFamily="34" charset="0"/>
                        </a:rPr>
                        <a:t>Eje G</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b="1">
                          <a:solidFill>
                            <a:srgbClr val="000000"/>
                          </a:solidFill>
                          <a:effectLst/>
                          <a:latin typeface="Arial" panose="020B0604020202020204" pitchFamily="34" charset="0"/>
                          <a:ea typeface="Gulim"/>
                          <a:cs typeface="Arial" panose="020B0604020202020204" pitchFamily="34" charset="0"/>
                        </a:rPr>
                        <a:t>Eje H</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600" b="1">
                          <a:solidFill>
                            <a:srgbClr val="000000"/>
                          </a:solidFill>
                          <a:effectLst/>
                          <a:latin typeface="Arial" panose="020B0604020202020204" pitchFamily="34" charset="0"/>
                          <a:ea typeface="Gulim"/>
                          <a:cs typeface="Arial" panose="020B0604020202020204" pitchFamily="34" charset="0"/>
                        </a:rPr>
                        <a:t>Eje I</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xmlns="" val="106701327"/>
                  </a:ext>
                </a:extLst>
              </a:tr>
              <a:tr h="251460">
                <a:tc>
                  <a:txBody>
                    <a:bodyPr/>
                    <a:lstStyle/>
                    <a:p>
                      <a:pPr algn="ctr">
                        <a:lnSpc>
                          <a:spcPct val="150000"/>
                        </a:lnSpc>
                        <a:spcAft>
                          <a:spcPts val="0"/>
                        </a:spcAft>
                      </a:pPr>
                      <a:r>
                        <a:rPr lang="es-EC" sz="1600" b="1" dirty="0">
                          <a:solidFill>
                            <a:srgbClr val="000000"/>
                          </a:solidFill>
                          <a:effectLst/>
                          <a:latin typeface="Arial" panose="020B0604020202020204" pitchFamily="34" charset="0"/>
                          <a:ea typeface="Gulim"/>
                          <a:cs typeface="Arial" panose="020B0604020202020204" pitchFamily="34" charset="0"/>
                        </a:rPr>
                        <a:t>P (T)</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dirty="0">
                          <a:solidFill>
                            <a:srgbClr val="000000"/>
                          </a:solidFill>
                          <a:effectLst/>
                          <a:latin typeface="Arial" panose="020B0604020202020204" pitchFamily="34" charset="0"/>
                          <a:ea typeface="Gulim"/>
                          <a:cs typeface="Arial" panose="020B0604020202020204" pitchFamily="34" charset="0"/>
                        </a:rPr>
                        <a:t>Eje 1</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9.07</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19.16</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19.37</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18.57</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19.37</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19.16</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9.07</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87588930"/>
                  </a:ext>
                </a:extLst>
              </a:tr>
              <a:tr h="251460">
                <a:tc>
                  <a:txBody>
                    <a:bodyPr/>
                    <a:lstStyle/>
                    <a:p>
                      <a:pPr algn="ctr">
                        <a:lnSpc>
                          <a:spcPct val="150000"/>
                        </a:lnSpc>
                        <a:spcAft>
                          <a:spcPts val="0"/>
                        </a:spcAft>
                      </a:pPr>
                      <a:r>
                        <a:rPr lang="es-EC" sz="1600" b="1">
                          <a:solidFill>
                            <a:srgbClr val="000000"/>
                          </a:solidFill>
                          <a:effectLst/>
                          <a:latin typeface="Arial" panose="020B0604020202020204" pitchFamily="34" charset="0"/>
                          <a:ea typeface="Gulim"/>
                          <a:cs typeface="Arial" panose="020B0604020202020204" pitchFamily="34" charset="0"/>
                        </a:rPr>
                        <a:t>P (T)</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dirty="0">
                          <a:solidFill>
                            <a:srgbClr val="000000"/>
                          </a:solidFill>
                          <a:effectLst/>
                          <a:latin typeface="Arial" panose="020B0604020202020204" pitchFamily="34" charset="0"/>
                          <a:ea typeface="Gulim"/>
                          <a:cs typeface="Arial" panose="020B0604020202020204" pitchFamily="34" charset="0"/>
                        </a:rPr>
                        <a:t>Eje 2</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dirty="0">
                          <a:solidFill>
                            <a:srgbClr val="000000"/>
                          </a:solidFill>
                          <a:effectLst/>
                          <a:latin typeface="Arial" panose="020B0604020202020204" pitchFamily="34" charset="0"/>
                          <a:ea typeface="Gulim"/>
                          <a:cs typeface="Arial" panose="020B0604020202020204" pitchFamily="34" charset="0"/>
                        </a:rPr>
                        <a:t>12.03</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rgbClr val="000000"/>
                          </a:solidFill>
                          <a:effectLst/>
                          <a:latin typeface="Arial" panose="020B0604020202020204" pitchFamily="34" charset="0"/>
                          <a:ea typeface="Gulim"/>
                          <a:cs typeface="Arial" panose="020B0604020202020204" pitchFamily="34" charset="0"/>
                        </a:rPr>
                        <a:t>25.42</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rgbClr val="000000"/>
                          </a:solidFill>
                          <a:effectLst/>
                          <a:latin typeface="Arial" panose="020B0604020202020204" pitchFamily="34" charset="0"/>
                          <a:ea typeface="Gulim"/>
                          <a:cs typeface="Arial" panose="020B0604020202020204" pitchFamily="34" charset="0"/>
                        </a:rPr>
                        <a:t>23.61</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rgbClr val="000000"/>
                          </a:solidFill>
                          <a:effectLst/>
                          <a:latin typeface="Arial" panose="020B0604020202020204" pitchFamily="34" charset="0"/>
                          <a:ea typeface="Gulim"/>
                          <a:cs typeface="Arial" panose="020B0604020202020204" pitchFamily="34" charset="0"/>
                        </a:rPr>
                        <a:t>20.45</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rgbClr val="000000"/>
                          </a:solidFill>
                          <a:effectLst/>
                          <a:latin typeface="Arial" panose="020B0604020202020204" pitchFamily="34" charset="0"/>
                          <a:ea typeface="Gulim"/>
                          <a:cs typeface="Arial" panose="020B0604020202020204" pitchFamily="34" charset="0"/>
                        </a:rPr>
                        <a:t>23.61</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rgbClr val="000000"/>
                          </a:solidFill>
                          <a:effectLst/>
                          <a:latin typeface="Arial" panose="020B0604020202020204" pitchFamily="34" charset="0"/>
                          <a:ea typeface="Gulim"/>
                          <a:cs typeface="Arial" panose="020B0604020202020204" pitchFamily="34" charset="0"/>
                        </a:rPr>
                        <a:t>25.42</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12.03</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74485324"/>
                  </a:ext>
                </a:extLst>
              </a:tr>
              <a:tr h="251460">
                <a:tc>
                  <a:txBody>
                    <a:bodyPr/>
                    <a:lstStyle/>
                    <a:p>
                      <a:pPr algn="ctr">
                        <a:lnSpc>
                          <a:spcPct val="150000"/>
                        </a:lnSpc>
                        <a:spcAft>
                          <a:spcPts val="0"/>
                        </a:spcAft>
                      </a:pPr>
                      <a:r>
                        <a:rPr lang="es-EC" sz="1600" b="1">
                          <a:solidFill>
                            <a:srgbClr val="000000"/>
                          </a:solidFill>
                          <a:effectLst/>
                          <a:latin typeface="Arial" panose="020B0604020202020204" pitchFamily="34" charset="0"/>
                          <a:ea typeface="Gulim"/>
                          <a:cs typeface="Arial" panose="020B0604020202020204" pitchFamily="34" charset="0"/>
                        </a:rPr>
                        <a:t>P (T)</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a:solidFill>
                            <a:srgbClr val="000000"/>
                          </a:solidFill>
                          <a:effectLst/>
                          <a:latin typeface="Arial" panose="020B0604020202020204" pitchFamily="34" charset="0"/>
                          <a:ea typeface="Gulim"/>
                          <a:cs typeface="Arial" panose="020B0604020202020204" pitchFamily="34" charset="0"/>
                        </a:rPr>
                        <a:t>Eje 3</a:t>
                      </a:r>
                      <a:endParaRPr lang="en-US" sz="16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12.96</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27.37</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25.43</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22.03</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Arial" panose="020B0604020202020204" pitchFamily="34" charset="0"/>
                          <a:ea typeface="Gulim"/>
                          <a:cs typeface="Arial" panose="020B0604020202020204" pitchFamily="34" charset="0"/>
                        </a:rPr>
                        <a:t>25.43</a:t>
                      </a:r>
                      <a:endParaRPr lang="en-US" sz="16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rgbClr val="000000"/>
                          </a:solidFill>
                          <a:effectLst/>
                          <a:latin typeface="Arial" panose="020B0604020202020204" pitchFamily="34" charset="0"/>
                          <a:ea typeface="Gulim"/>
                          <a:cs typeface="Arial" panose="020B0604020202020204" pitchFamily="34" charset="0"/>
                        </a:rPr>
                        <a:t>27.37</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rgbClr val="000000"/>
                          </a:solidFill>
                          <a:effectLst/>
                          <a:latin typeface="Arial" panose="020B0604020202020204" pitchFamily="34" charset="0"/>
                          <a:ea typeface="Gulim"/>
                          <a:cs typeface="Arial" panose="020B0604020202020204" pitchFamily="34" charset="0"/>
                        </a:rPr>
                        <a:t>12.96</a:t>
                      </a:r>
                      <a:endParaRPr lang="en-US" sz="16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48375571"/>
                  </a:ext>
                </a:extLst>
              </a:tr>
            </a:tbl>
          </a:graphicData>
        </a:graphic>
      </p:graphicFrame>
      <p:sp>
        <p:nvSpPr>
          <p:cNvPr id="7"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4"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5"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88</a:t>
            </a:r>
            <a:endParaRPr lang="es-ES" sz="2400" dirty="0">
              <a:ln>
                <a:solidFill>
                  <a:schemeClr val="tx1"/>
                </a:solidFill>
              </a:ln>
            </a:endParaRPr>
          </a:p>
        </p:txBody>
      </p:sp>
    </p:spTree>
    <p:extLst>
      <p:ext uri="{BB962C8B-B14F-4D97-AF65-F5344CB8AC3E}">
        <p14:creationId xmlns:p14="http://schemas.microsoft.com/office/powerpoint/2010/main" val="9975384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Marcador de contenido 2"/>
              <p:cNvSpPr>
                <a:spLocks noGrp="1"/>
              </p:cNvSpPr>
              <p:nvPr>
                <p:ph sz="half" idx="1"/>
              </p:nvPr>
            </p:nvSpPr>
            <p:spPr>
              <a:xfrm>
                <a:off x="519544" y="758824"/>
                <a:ext cx="5673437" cy="5531139"/>
              </a:xfrm>
            </p:spPr>
            <p:txBody>
              <a:bodyPr>
                <a:normAutofit fontScale="40000" lnSpcReduction="20000"/>
              </a:bodyPr>
              <a:lstStyle/>
              <a:p>
                <a:pPr marL="0" indent="0">
                  <a:lnSpc>
                    <a:spcPct val="160000"/>
                  </a:lnSpc>
                  <a:buNone/>
                </a:pPr>
                <a14:m>
                  <m:oMathPara xmlns:m="http://schemas.openxmlformats.org/officeDocument/2006/math">
                    <m:oMathParaPr>
                      <m:jc m:val="centerGroup"/>
                    </m:oMathParaPr>
                    <m:oMath xmlns:m="http://schemas.openxmlformats.org/officeDocument/2006/math">
                      <m:r>
                        <a:rPr lang="es-EC" sz="3400" i="1" smtClean="0">
                          <a:latin typeface="Cambria Math" charset="0"/>
                        </a:rPr>
                        <m:t>𝛴</m:t>
                      </m:r>
                      <m:r>
                        <a:rPr lang="es-EC" sz="3400" i="1" smtClean="0">
                          <a:latin typeface="Cambria Math" charset="0"/>
                        </a:rPr>
                        <m:t>𝐹𝑦</m:t>
                      </m:r>
                      <m:r>
                        <a:rPr lang="es-EC" sz="3400" i="1" smtClean="0">
                          <a:latin typeface="Cambria Math" charset="0"/>
                        </a:rPr>
                        <m:t>=34.06 </m:t>
                      </m:r>
                      <m:r>
                        <a:rPr lang="es-EC" sz="3400" i="1" smtClean="0">
                          <a:latin typeface="Cambria Math" charset="0"/>
                        </a:rPr>
                        <m:t>𝑇</m:t>
                      </m:r>
                    </m:oMath>
                  </m:oMathPara>
                </a14:m>
                <a:endParaRPr lang="en-US" sz="3400" dirty="0"/>
              </a:p>
              <a:p>
                <a:pPr marL="0" indent="0">
                  <a:lnSpc>
                    <a:spcPct val="160000"/>
                  </a:lnSpc>
                  <a:buNone/>
                </a:pPr>
                <a14:m>
                  <m:oMathPara xmlns:m="http://schemas.openxmlformats.org/officeDocument/2006/math">
                    <m:oMathParaPr>
                      <m:jc m:val="centerGroup"/>
                    </m:oMathParaPr>
                    <m:oMath xmlns:m="http://schemas.openxmlformats.org/officeDocument/2006/math">
                      <m:r>
                        <a:rPr lang="es-EC" sz="3400" i="1">
                          <a:latin typeface="Cambria Math" charset="0"/>
                        </a:rPr>
                        <m:t>𝑅</m:t>
                      </m:r>
                      <m:r>
                        <a:rPr lang="es-EC" sz="3400" i="1">
                          <a:latin typeface="Cambria Math" charset="0"/>
                        </a:rPr>
                        <m:t>=34.06 </m:t>
                      </m:r>
                      <m:r>
                        <a:rPr lang="es-EC" sz="3400" i="1">
                          <a:latin typeface="Cambria Math" charset="0"/>
                        </a:rPr>
                        <m:t>𝑇</m:t>
                      </m:r>
                    </m:oMath>
                  </m:oMathPara>
                </a14:m>
                <a:endParaRPr lang="en-US" sz="3400" dirty="0"/>
              </a:p>
              <a:p>
                <a:pPr marL="0" indent="0">
                  <a:lnSpc>
                    <a:spcPct val="160000"/>
                  </a:lnSpc>
                  <a:buNone/>
                </a:pPr>
                <a14:m>
                  <m:oMathPara xmlns:m="http://schemas.openxmlformats.org/officeDocument/2006/math">
                    <m:oMathParaPr>
                      <m:jc m:val="centerGroup"/>
                    </m:oMathParaPr>
                    <m:oMath xmlns:m="http://schemas.openxmlformats.org/officeDocument/2006/math">
                      <m:r>
                        <a:rPr lang="es-EC" sz="3400" i="1">
                          <a:latin typeface="Cambria Math" charset="0"/>
                        </a:rPr>
                        <m:t>𝛴</m:t>
                      </m:r>
                      <m:r>
                        <a:rPr lang="es-EC" sz="3400" i="1">
                          <a:latin typeface="Cambria Math" charset="0"/>
                        </a:rPr>
                        <m:t>𝑀</m:t>
                      </m:r>
                      <m:r>
                        <a:rPr lang="es-EC" sz="3400" i="1">
                          <a:latin typeface="Cambria Math" charset="0"/>
                        </a:rPr>
                        <m:t>=121.53 </m:t>
                      </m:r>
                      <m:r>
                        <a:rPr lang="es-EC" sz="3400" i="1">
                          <a:latin typeface="Cambria Math" charset="0"/>
                        </a:rPr>
                        <m:t>𝑇</m:t>
                      </m:r>
                      <m:r>
                        <a:rPr lang="es-EC" sz="3400" i="1">
                          <a:latin typeface="Cambria Math" charset="0"/>
                        </a:rPr>
                        <m:t>−</m:t>
                      </m:r>
                      <m:r>
                        <a:rPr lang="es-EC" sz="3400" i="1">
                          <a:latin typeface="Cambria Math" charset="0"/>
                        </a:rPr>
                        <m:t>𝑚</m:t>
                      </m:r>
                    </m:oMath>
                  </m:oMathPara>
                </a14:m>
                <a:endParaRPr lang="en-US" sz="3400" dirty="0"/>
              </a:p>
              <a:p>
                <a:pPr marL="0" indent="0">
                  <a:lnSpc>
                    <a:spcPct val="160000"/>
                  </a:lnSpc>
                  <a:buNone/>
                </a:pPr>
                <a14:m>
                  <m:oMathPara xmlns:m="http://schemas.openxmlformats.org/officeDocument/2006/math">
                    <m:oMathParaPr>
                      <m:jc m:val="centerGroup"/>
                    </m:oMathParaPr>
                    <m:oMath xmlns:m="http://schemas.openxmlformats.org/officeDocument/2006/math">
                      <m:r>
                        <a:rPr lang="es-EC" sz="3400" b="1" i="1">
                          <a:latin typeface="Cambria Math" charset="0"/>
                        </a:rPr>
                        <m:t>𝒙</m:t>
                      </m:r>
                      <m:r>
                        <a:rPr lang="es-EC" sz="3400" b="1" i="1">
                          <a:latin typeface="Cambria Math" charset="0"/>
                        </a:rPr>
                        <m:t>=</m:t>
                      </m:r>
                      <m:f>
                        <m:fPr>
                          <m:ctrlPr>
                            <a:rPr lang="en-US" sz="3400" b="1" i="1">
                              <a:latin typeface="Cambria Math" charset="0"/>
                            </a:rPr>
                          </m:ctrlPr>
                        </m:fPr>
                        <m:num>
                          <m:r>
                            <a:rPr lang="es-EC" sz="3400" b="1" i="1">
                              <a:latin typeface="Cambria Math" charset="0"/>
                            </a:rPr>
                            <m:t>𝜮</m:t>
                          </m:r>
                          <m:r>
                            <a:rPr lang="es-EC" sz="3400" b="1" i="1">
                              <a:latin typeface="Cambria Math" charset="0"/>
                            </a:rPr>
                            <m:t>𝑴</m:t>
                          </m:r>
                        </m:num>
                        <m:den>
                          <m:r>
                            <a:rPr lang="es-EC" sz="3400" b="1" i="1">
                              <a:latin typeface="Cambria Math" charset="0"/>
                            </a:rPr>
                            <m:t>𝑹</m:t>
                          </m:r>
                        </m:den>
                      </m:f>
                      <m:r>
                        <a:rPr lang="es-EC" sz="3400" b="1" i="1">
                          <a:latin typeface="Cambria Math" charset="0"/>
                        </a:rPr>
                        <m:t>=</m:t>
                      </m:r>
                      <m:f>
                        <m:fPr>
                          <m:ctrlPr>
                            <a:rPr lang="en-US" sz="3400" i="1">
                              <a:latin typeface="Cambria Math" charset="0"/>
                            </a:rPr>
                          </m:ctrlPr>
                        </m:fPr>
                        <m:num>
                          <m:r>
                            <a:rPr lang="es-EC" sz="3400" i="1">
                              <a:latin typeface="Cambria Math" charset="0"/>
                            </a:rPr>
                            <m:t>121.53</m:t>
                          </m:r>
                        </m:num>
                        <m:den>
                          <m:r>
                            <a:rPr lang="es-EC" sz="3400" i="1">
                              <a:latin typeface="Cambria Math" charset="0"/>
                            </a:rPr>
                            <m:t>3.568</m:t>
                          </m:r>
                        </m:den>
                      </m:f>
                      <m:r>
                        <a:rPr lang="es-EC" sz="3400" i="1">
                          <a:latin typeface="Cambria Math" charset="0"/>
                        </a:rPr>
                        <m:t>=3.57 </m:t>
                      </m:r>
                      <m:r>
                        <a:rPr lang="es-EC" sz="3400" i="1">
                          <a:latin typeface="Cambria Math" charset="0"/>
                        </a:rPr>
                        <m:t>𝑚</m:t>
                      </m:r>
                    </m:oMath>
                  </m:oMathPara>
                </a14:m>
                <a:endParaRPr lang="en-US" sz="3400" dirty="0"/>
              </a:p>
              <a:p>
                <a:pPr marL="0" indent="0">
                  <a:lnSpc>
                    <a:spcPct val="160000"/>
                  </a:lnSpc>
                  <a:buNone/>
                </a:pPr>
                <a14:m>
                  <m:oMathPara xmlns:m="http://schemas.openxmlformats.org/officeDocument/2006/math">
                    <m:oMathParaPr>
                      <m:jc m:val="centerGroup"/>
                    </m:oMathParaPr>
                    <m:oMath xmlns:m="http://schemas.openxmlformats.org/officeDocument/2006/math">
                      <m:r>
                        <a:rPr lang="es-EC" sz="3400" b="1" i="1">
                          <a:latin typeface="Cambria Math" charset="0"/>
                        </a:rPr>
                        <m:t>𝑨𝑭</m:t>
                      </m:r>
                      <m:r>
                        <a:rPr lang="es-EC" sz="3400" b="1" i="1">
                          <a:latin typeface="Cambria Math" charset="0"/>
                        </a:rPr>
                        <m:t>=</m:t>
                      </m:r>
                      <m:f>
                        <m:fPr>
                          <m:ctrlPr>
                            <a:rPr lang="en-US" sz="3400" b="1" i="1">
                              <a:latin typeface="Cambria Math" charset="0"/>
                            </a:rPr>
                          </m:ctrlPr>
                        </m:fPr>
                        <m:num>
                          <m:r>
                            <a:rPr lang="es-EC" sz="3400" b="1" i="1">
                              <a:latin typeface="Cambria Math" charset="0"/>
                            </a:rPr>
                            <m:t>𝑷</m:t>
                          </m:r>
                          <m:r>
                            <a:rPr lang="es-EC" sz="3400" b="1" i="1">
                              <a:latin typeface="Cambria Math" charset="0"/>
                            </a:rPr>
                            <m:t>+%</m:t>
                          </m:r>
                          <m:r>
                            <a:rPr lang="es-EC" sz="3400" b="1" i="1">
                              <a:latin typeface="Cambria Math" charset="0"/>
                            </a:rPr>
                            <m:t>𝑷</m:t>
                          </m:r>
                        </m:num>
                        <m:den>
                          <m:r>
                            <a:rPr lang="es-EC" sz="3400" b="1" i="1">
                              <a:latin typeface="Cambria Math" charset="0"/>
                            </a:rPr>
                            <m:t>𝝈</m:t>
                          </m:r>
                          <m:r>
                            <a:rPr lang="es-EC" sz="3400" b="1" i="1">
                              <a:latin typeface="Cambria Math" charset="0"/>
                            </a:rPr>
                            <m:t>𝒔</m:t>
                          </m:r>
                        </m:den>
                      </m:f>
                      <m:r>
                        <a:rPr lang="es-EC" sz="3400" b="1" i="1">
                          <a:latin typeface="Cambria Math" charset="0"/>
                        </a:rPr>
                        <m:t>=</m:t>
                      </m:r>
                      <m:f>
                        <m:fPr>
                          <m:ctrlPr>
                            <a:rPr lang="en-US" sz="3400" i="1">
                              <a:latin typeface="Cambria Math" charset="0"/>
                            </a:rPr>
                          </m:ctrlPr>
                        </m:fPr>
                        <m:num>
                          <m:r>
                            <a:rPr lang="es-EC" sz="3400" i="1">
                              <a:latin typeface="Cambria Math" charset="0"/>
                            </a:rPr>
                            <m:t>34.06∗1.10</m:t>
                          </m:r>
                        </m:num>
                        <m:den>
                          <m:r>
                            <a:rPr lang="es-EC" sz="3400" i="1">
                              <a:latin typeface="Cambria Math" charset="0"/>
                            </a:rPr>
                            <m:t>10</m:t>
                          </m:r>
                        </m:den>
                      </m:f>
                      <m:r>
                        <a:rPr lang="es-EC" sz="3400" i="1">
                          <a:latin typeface="Cambria Math" charset="0"/>
                        </a:rPr>
                        <m:t>=3.746 </m:t>
                      </m:r>
                      <m:sSup>
                        <m:sSupPr>
                          <m:ctrlPr>
                            <a:rPr lang="en-US" sz="3400" i="1">
                              <a:latin typeface="Cambria Math" charset="0"/>
                            </a:rPr>
                          </m:ctrlPr>
                        </m:sSupPr>
                        <m:e>
                          <m:r>
                            <a:rPr lang="es-EC" sz="3400" i="1">
                              <a:latin typeface="Cambria Math" charset="0"/>
                            </a:rPr>
                            <m:t>𝑚</m:t>
                          </m:r>
                        </m:e>
                        <m:sup>
                          <m:r>
                            <a:rPr lang="es-EC" sz="3400" i="1">
                              <a:latin typeface="Cambria Math" charset="0"/>
                            </a:rPr>
                            <m:t>2</m:t>
                          </m:r>
                        </m:sup>
                      </m:sSup>
                    </m:oMath>
                  </m:oMathPara>
                </a14:m>
                <a:endParaRPr lang="en-US" sz="3400" dirty="0" smtClean="0"/>
              </a:p>
              <a:p>
                <a:pPr marL="0" indent="0">
                  <a:lnSpc>
                    <a:spcPct val="160000"/>
                  </a:lnSpc>
                  <a:buNone/>
                </a:pPr>
                <a14:m>
                  <m:oMathPara xmlns:m="http://schemas.openxmlformats.org/officeDocument/2006/math">
                    <m:oMathParaPr>
                      <m:jc m:val="centerGroup"/>
                    </m:oMathParaPr>
                    <m:oMath xmlns:m="http://schemas.openxmlformats.org/officeDocument/2006/math">
                      <m:r>
                        <a:rPr lang="es-EC" sz="3400" b="0" i="1" smtClean="0">
                          <a:latin typeface="Cambria Math" panose="02040503050406030204" pitchFamily="18" charset="0"/>
                        </a:rPr>
                        <m:t>𝐿</m:t>
                      </m:r>
                      <m:r>
                        <a:rPr lang="es-EC" sz="3400" b="0" i="1" smtClean="0">
                          <a:latin typeface="Cambria Math" panose="02040503050406030204" pitchFamily="18" charset="0"/>
                        </a:rPr>
                        <m:t>=6.7</m:t>
                      </m:r>
                      <m:r>
                        <a:rPr lang="es-EC" sz="3400" b="0" i="1" smtClean="0">
                          <a:latin typeface="Cambria Math" panose="02040503050406030204" pitchFamily="18" charset="0"/>
                        </a:rPr>
                        <m:t>𝑚</m:t>
                      </m:r>
                    </m:oMath>
                  </m:oMathPara>
                </a14:m>
                <a:endParaRPr lang="en-US" sz="3400" dirty="0" smtClean="0"/>
              </a:p>
              <a:p>
                <a:pPr marL="0" indent="0">
                  <a:lnSpc>
                    <a:spcPct val="160000"/>
                  </a:lnSpc>
                  <a:buNone/>
                </a:pPr>
                <a14:m>
                  <m:oMathPara xmlns:m="http://schemas.openxmlformats.org/officeDocument/2006/math">
                    <m:oMathParaPr>
                      <m:jc m:val="centerGroup"/>
                    </m:oMathParaPr>
                    <m:oMath xmlns:m="http://schemas.openxmlformats.org/officeDocument/2006/math">
                      <m:r>
                        <a:rPr lang="es-EC" sz="3400" b="0" i="1" smtClean="0">
                          <a:latin typeface="Cambria Math" panose="02040503050406030204" pitchFamily="18" charset="0"/>
                        </a:rPr>
                        <m:t>𝐴𝑠𝑢𝑚𝑖𝑚𝑜𝑠</m:t>
                      </m:r>
                      <m:r>
                        <a:rPr lang="es-EC" sz="3400" b="0" i="1" smtClean="0">
                          <a:latin typeface="Cambria Math" panose="02040503050406030204" pitchFamily="18" charset="0"/>
                        </a:rPr>
                        <m:t> </m:t>
                      </m:r>
                      <m:r>
                        <a:rPr lang="es-EC" sz="3400" b="0" i="1" smtClean="0">
                          <a:latin typeface="Cambria Math" panose="02040503050406030204" pitchFamily="18" charset="0"/>
                        </a:rPr>
                        <m:t>𝐵</m:t>
                      </m:r>
                      <m:r>
                        <a:rPr lang="es-EC" sz="3400" b="0" i="1" smtClean="0">
                          <a:latin typeface="Cambria Math" panose="02040503050406030204" pitchFamily="18" charset="0"/>
                        </a:rPr>
                        <m:t>=1.10</m:t>
                      </m:r>
                      <m:r>
                        <a:rPr lang="es-EC" sz="3400" b="0" i="1" smtClean="0">
                          <a:latin typeface="Cambria Math" panose="02040503050406030204" pitchFamily="18" charset="0"/>
                        </a:rPr>
                        <m:t>𝑚</m:t>
                      </m:r>
                    </m:oMath>
                  </m:oMathPara>
                </a14:m>
                <a:endParaRPr lang="en-US" sz="3400" dirty="0"/>
              </a:p>
              <a:p>
                <a:pPr marL="0" indent="0">
                  <a:lnSpc>
                    <a:spcPct val="160000"/>
                  </a:lnSpc>
                  <a:buNone/>
                </a:pPr>
                <a14:m>
                  <m:oMathPara xmlns:m="http://schemas.openxmlformats.org/officeDocument/2006/math">
                    <m:oMathParaPr>
                      <m:jc m:val="centerGroup"/>
                    </m:oMathParaPr>
                    <m:oMath xmlns:m="http://schemas.openxmlformats.org/officeDocument/2006/math">
                      <m:r>
                        <a:rPr lang="es-EC" sz="3400" b="1" i="1" smtClean="0">
                          <a:latin typeface="Cambria Math" panose="02040503050406030204" pitchFamily="18" charset="0"/>
                        </a:rPr>
                        <m:t>𝒑𝒓𝒆𝒔𝒊𝒐𝒏</m:t>
                      </m:r>
                      <m:r>
                        <a:rPr lang="es-EC" sz="3400" b="1" i="1" smtClean="0">
                          <a:latin typeface="Cambria Math" panose="02040503050406030204" pitchFamily="18" charset="0"/>
                        </a:rPr>
                        <m:t> </m:t>
                      </m:r>
                      <m:r>
                        <a:rPr lang="es-EC" sz="3400" b="1" i="1" smtClean="0">
                          <a:latin typeface="Cambria Math" panose="02040503050406030204" pitchFamily="18" charset="0"/>
                        </a:rPr>
                        <m:t>𝒅𝒆𝒍</m:t>
                      </m:r>
                      <m:r>
                        <a:rPr lang="es-EC" sz="3400" b="1" i="1" smtClean="0">
                          <a:latin typeface="Cambria Math" panose="02040503050406030204" pitchFamily="18" charset="0"/>
                        </a:rPr>
                        <m:t> </m:t>
                      </m:r>
                      <m:r>
                        <a:rPr lang="es-EC" sz="3400" b="1" i="1" smtClean="0">
                          <a:latin typeface="Cambria Math" panose="02040503050406030204" pitchFamily="18" charset="0"/>
                        </a:rPr>
                        <m:t>𝒔𝒖𝒆𝒍𝒐</m:t>
                      </m:r>
                      <m:r>
                        <a:rPr lang="es-EC" sz="3400" b="1" i="1" smtClean="0">
                          <a:latin typeface="Cambria Math" panose="02040503050406030204" pitchFamily="18" charset="0"/>
                        </a:rPr>
                        <m:t> </m:t>
                      </m:r>
                      <m:r>
                        <a:rPr lang="es-EC" sz="3400" b="1" i="1">
                          <a:latin typeface="Cambria Math" charset="0"/>
                        </a:rPr>
                        <m:t>𝒒𝒔</m:t>
                      </m:r>
                      <m:r>
                        <a:rPr lang="es-EC" sz="3400" b="1" i="1">
                          <a:latin typeface="Cambria Math" charset="0"/>
                        </a:rPr>
                        <m:t>=</m:t>
                      </m:r>
                      <m:f>
                        <m:fPr>
                          <m:ctrlPr>
                            <a:rPr lang="en-US" sz="3400" b="1" i="1">
                              <a:latin typeface="Cambria Math" charset="0"/>
                            </a:rPr>
                          </m:ctrlPr>
                        </m:fPr>
                        <m:num>
                          <m:r>
                            <a:rPr lang="es-EC" sz="3400" b="1" i="1">
                              <a:latin typeface="Cambria Math" charset="0"/>
                            </a:rPr>
                            <m:t>𝜮</m:t>
                          </m:r>
                          <m:r>
                            <a:rPr lang="es-EC" sz="3400" b="1" i="1">
                              <a:latin typeface="Cambria Math" charset="0"/>
                            </a:rPr>
                            <m:t>𝑷</m:t>
                          </m:r>
                        </m:num>
                        <m:den>
                          <m:r>
                            <a:rPr lang="es-EC" sz="3400" b="1" i="1">
                              <a:latin typeface="Cambria Math" charset="0"/>
                            </a:rPr>
                            <m:t>𝑨𝑭𝒅𝒊𝒔𝒆</m:t>
                          </m:r>
                          <m:r>
                            <a:rPr lang="es-EC" sz="3400" b="1" i="1">
                              <a:latin typeface="Cambria Math" charset="0"/>
                            </a:rPr>
                            <m:t>ñ</m:t>
                          </m:r>
                          <m:r>
                            <a:rPr lang="es-EC" sz="3400" b="1" i="1">
                              <a:latin typeface="Cambria Math" charset="0"/>
                            </a:rPr>
                            <m:t>𝒐</m:t>
                          </m:r>
                        </m:den>
                      </m:f>
                      <m:r>
                        <a:rPr lang="es-EC" sz="3400" i="1">
                          <a:latin typeface="Cambria Math" charset="0"/>
                        </a:rPr>
                        <m:t>=</m:t>
                      </m:r>
                      <m:f>
                        <m:fPr>
                          <m:ctrlPr>
                            <a:rPr lang="en-US" sz="3400" i="1">
                              <a:latin typeface="Cambria Math" charset="0"/>
                            </a:rPr>
                          </m:ctrlPr>
                        </m:fPr>
                        <m:num>
                          <m:r>
                            <a:rPr lang="es-EC" sz="3400" i="1">
                              <a:latin typeface="Cambria Math" charset="0"/>
                            </a:rPr>
                            <m:t>34.06</m:t>
                          </m:r>
                        </m:num>
                        <m:den>
                          <m:r>
                            <a:rPr lang="es-EC" sz="3400" i="1">
                              <a:latin typeface="Cambria Math" charset="0"/>
                            </a:rPr>
                            <m:t>1.10∗</m:t>
                          </m:r>
                          <m:r>
                            <a:rPr lang="es-EC" sz="3400" b="0" i="1" smtClean="0">
                              <a:latin typeface="Cambria Math" panose="02040503050406030204" pitchFamily="18" charset="0"/>
                            </a:rPr>
                            <m:t>6.5</m:t>
                          </m:r>
                        </m:den>
                      </m:f>
                      <m:r>
                        <a:rPr lang="es-EC" sz="3400" i="1">
                          <a:latin typeface="Cambria Math" charset="0"/>
                        </a:rPr>
                        <m:t>=3.95</m:t>
                      </m:r>
                      <m:f>
                        <m:fPr>
                          <m:ctrlPr>
                            <a:rPr lang="en-US" sz="3400" i="1">
                              <a:latin typeface="Cambria Math" charset="0"/>
                            </a:rPr>
                          </m:ctrlPr>
                        </m:fPr>
                        <m:num>
                          <m:r>
                            <a:rPr lang="es-EC" sz="3400" i="1">
                              <a:latin typeface="Cambria Math" charset="0"/>
                            </a:rPr>
                            <m:t>𝑇</m:t>
                          </m:r>
                        </m:num>
                        <m:den>
                          <m:sSup>
                            <m:sSupPr>
                              <m:ctrlPr>
                                <a:rPr lang="en-US" sz="3400" i="1">
                                  <a:latin typeface="Cambria Math" charset="0"/>
                                </a:rPr>
                              </m:ctrlPr>
                            </m:sSupPr>
                            <m:e>
                              <m:r>
                                <a:rPr lang="es-EC" sz="3400" i="1">
                                  <a:latin typeface="Cambria Math" charset="0"/>
                                </a:rPr>
                                <m:t>𝑚</m:t>
                              </m:r>
                            </m:e>
                            <m:sup>
                              <m:r>
                                <a:rPr lang="es-EC" sz="3400" i="1">
                                  <a:latin typeface="Cambria Math" charset="0"/>
                                </a:rPr>
                                <m:t>2</m:t>
                              </m:r>
                            </m:sup>
                          </m:sSup>
                        </m:den>
                      </m:f>
                    </m:oMath>
                  </m:oMathPara>
                </a14:m>
                <a:endParaRPr lang="en-US" sz="3400" dirty="0"/>
              </a:p>
              <a:p>
                <a:pPr marL="0" indent="0">
                  <a:lnSpc>
                    <a:spcPct val="160000"/>
                  </a:lnSpc>
                  <a:buNone/>
                </a:pPr>
                <a14:m>
                  <m:oMathPara xmlns:m="http://schemas.openxmlformats.org/officeDocument/2006/math">
                    <m:oMathParaPr>
                      <m:jc m:val="centerGroup"/>
                    </m:oMathParaPr>
                    <m:oMath xmlns:m="http://schemas.openxmlformats.org/officeDocument/2006/math">
                      <m:r>
                        <a:rPr lang="es-EC" sz="3400" b="1" i="1">
                          <a:latin typeface="Cambria Math" charset="0"/>
                        </a:rPr>
                        <m:t>𝒒𝒔</m:t>
                      </m:r>
                      <m:r>
                        <a:rPr lang="es-EC" sz="3400" b="1" i="1">
                          <a:latin typeface="Cambria Math" charset="0"/>
                        </a:rPr>
                        <m:t>&lt; </m:t>
                      </m:r>
                      <m:r>
                        <a:rPr lang="es-EC" sz="3400" b="1" i="1">
                          <a:latin typeface="Cambria Math" charset="0"/>
                        </a:rPr>
                        <m:t>𝝈</m:t>
                      </m:r>
                      <m:r>
                        <a:rPr lang="es-EC" sz="3400" b="1" i="1">
                          <a:latin typeface="Cambria Math" charset="0"/>
                        </a:rPr>
                        <m:t>𝒔</m:t>
                      </m:r>
                    </m:oMath>
                  </m:oMathPara>
                </a14:m>
                <a:endParaRPr lang="en-US" sz="3400" b="1" dirty="0"/>
              </a:p>
              <a:p>
                <a:pPr marL="0" indent="0">
                  <a:lnSpc>
                    <a:spcPct val="170000"/>
                  </a:lnSpc>
                  <a:buNone/>
                </a:pPr>
                <a:r>
                  <a:rPr lang="es-EC" sz="3400" dirty="0"/>
                  <a:t>Carga por metro lineal:</a:t>
                </a:r>
                <a:endParaRPr lang="en-US" sz="3400" dirty="0"/>
              </a:p>
              <a:p>
                <a:pPr marL="0" indent="0">
                  <a:lnSpc>
                    <a:spcPct val="170000"/>
                  </a:lnSpc>
                  <a:buNone/>
                </a:pPr>
                <a14:m>
                  <m:oMathPara xmlns:m="http://schemas.openxmlformats.org/officeDocument/2006/math">
                    <m:oMathParaPr>
                      <m:jc m:val="centerGroup"/>
                    </m:oMathParaPr>
                    <m:oMath xmlns:m="http://schemas.openxmlformats.org/officeDocument/2006/math">
                      <m:r>
                        <a:rPr lang="es-EC" sz="3400" i="1">
                          <a:latin typeface="Cambria Math" panose="02040503050406030204" pitchFamily="18" charset="0"/>
                        </a:rPr>
                        <m:t>𝑊</m:t>
                      </m:r>
                      <m:r>
                        <a:rPr lang="es-EC" sz="3400" i="1">
                          <a:latin typeface="Cambria Math" panose="02040503050406030204" pitchFamily="18" charset="0"/>
                        </a:rPr>
                        <m:t>=</m:t>
                      </m:r>
                      <m:f>
                        <m:fPr>
                          <m:ctrlPr>
                            <a:rPr lang="en-US" sz="3400" i="1">
                              <a:latin typeface="Cambria Math" charset="0"/>
                            </a:rPr>
                          </m:ctrlPr>
                        </m:fPr>
                        <m:num>
                          <m:r>
                            <a:rPr lang="es-EC" sz="3400" i="1">
                              <a:latin typeface="Cambria Math" panose="02040503050406030204" pitchFamily="18" charset="0"/>
                            </a:rPr>
                            <m:t>3.95</m:t>
                          </m:r>
                          <m:r>
                            <a:rPr lang="es-EC" sz="3400" i="1">
                              <a:latin typeface="Cambria Math" panose="02040503050406030204" pitchFamily="18" charset="0"/>
                            </a:rPr>
                            <m:t>𝑇</m:t>
                          </m:r>
                        </m:num>
                        <m:den>
                          <m:sSup>
                            <m:sSupPr>
                              <m:ctrlPr>
                                <a:rPr lang="en-US" sz="3400" i="1">
                                  <a:latin typeface="Cambria Math" charset="0"/>
                                </a:rPr>
                              </m:ctrlPr>
                            </m:sSupPr>
                            <m:e>
                              <m:r>
                                <a:rPr lang="es-EC" sz="3400" i="1">
                                  <a:latin typeface="Cambria Math" panose="02040503050406030204" pitchFamily="18" charset="0"/>
                                </a:rPr>
                                <m:t>𝑚</m:t>
                              </m:r>
                            </m:e>
                            <m:sup>
                              <m:r>
                                <a:rPr lang="es-EC" sz="3400" i="1">
                                  <a:latin typeface="Cambria Math" panose="02040503050406030204" pitchFamily="18" charset="0"/>
                                </a:rPr>
                                <m:t>2</m:t>
                              </m:r>
                            </m:sup>
                          </m:sSup>
                        </m:den>
                      </m:f>
                      <m:r>
                        <a:rPr lang="es-EC" sz="3400" i="1">
                          <a:latin typeface="Cambria Math" panose="02040503050406030204" pitchFamily="18" charset="0"/>
                        </a:rPr>
                        <m:t>∗1.10</m:t>
                      </m:r>
                      <m:r>
                        <a:rPr lang="es-EC" sz="3400" i="1">
                          <a:latin typeface="Cambria Math" panose="02040503050406030204" pitchFamily="18" charset="0"/>
                        </a:rPr>
                        <m:t>𝑚</m:t>
                      </m:r>
                      <m:r>
                        <a:rPr lang="es-EC" sz="3400" i="1">
                          <a:latin typeface="Cambria Math" panose="02040503050406030204" pitchFamily="18" charset="0"/>
                        </a:rPr>
                        <m:t>=4.35</m:t>
                      </m:r>
                      <m:f>
                        <m:fPr>
                          <m:ctrlPr>
                            <a:rPr lang="en-US" sz="3400" i="1">
                              <a:latin typeface="Cambria Math" charset="0"/>
                            </a:rPr>
                          </m:ctrlPr>
                        </m:fPr>
                        <m:num>
                          <m:r>
                            <a:rPr lang="es-EC" sz="3400" i="1">
                              <a:latin typeface="Cambria Math" panose="02040503050406030204" pitchFamily="18" charset="0"/>
                            </a:rPr>
                            <m:t>𝑇</m:t>
                          </m:r>
                        </m:num>
                        <m:den>
                          <m:r>
                            <a:rPr lang="es-EC" sz="3400" i="1">
                              <a:latin typeface="Cambria Math" panose="02040503050406030204" pitchFamily="18" charset="0"/>
                            </a:rPr>
                            <m:t>𝑚</m:t>
                          </m:r>
                        </m:den>
                      </m:f>
                    </m:oMath>
                  </m:oMathPara>
                </a14:m>
                <a:endParaRPr lang="en-US" dirty="0"/>
              </a:p>
            </p:txBody>
          </p:sp>
        </mc:Choice>
        <mc:Fallback xmlns="">
          <p:sp>
            <p:nvSpPr>
              <p:cNvPr id="3" name="Marcador de contenido 2"/>
              <p:cNvSpPr>
                <a:spLocks noGrp="1" noRot="1" noChangeAspect="1" noMove="1" noResize="1" noEditPoints="1" noAdjustHandles="1" noChangeArrowheads="1" noChangeShapeType="1" noTextEdit="1"/>
              </p:cNvSpPr>
              <p:nvPr>
                <p:ph sz="half" idx="1"/>
              </p:nvPr>
            </p:nvSpPr>
            <p:spPr>
              <a:xfrm>
                <a:off x="519544" y="758824"/>
                <a:ext cx="5673437" cy="5531139"/>
              </a:xfrm>
              <a:blipFill>
                <a:blip r:embed="rId2"/>
                <a:stretch>
                  <a:fillRect l="-322"/>
                </a:stretch>
              </a:blipFill>
            </p:spPr>
            <p:txBody>
              <a:bodyPr/>
              <a:lstStyle/>
              <a:p>
                <a:r>
                  <a:rPr lang="en-US">
                    <a:noFill/>
                  </a:rPr>
                  <a:t> </a:t>
                </a:r>
              </a:p>
            </p:txBody>
          </p:sp>
        </mc:Fallback>
      </mc:AlternateContent>
      <p:sp>
        <p:nvSpPr>
          <p:cNvPr id="4" name="Marcador de contenido 3"/>
          <p:cNvSpPr>
            <a:spLocks noGrp="1"/>
          </p:cNvSpPr>
          <p:nvPr>
            <p:ph sz="half" idx="2"/>
          </p:nvPr>
        </p:nvSpPr>
        <p:spPr>
          <a:xfrm>
            <a:off x="6463146" y="537152"/>
            <a:ext cx="5181600" cy="4351338"/>
          </a:xfrm>
        </p:spPr>
        <p:txBody>
          <a:bodyPr>
            <a:normAutofit fontScale="40000" lnSpcReduction="20000"/>
          </a:bodyPr>
          <a:lstStyle/>
          <a:p>
            <a:pPr marL="0" indent="0">
              <a:lnSpc>
                <a:spcPct val="170000"/>
              </a:lnSpc>
              <a:buNone/>
            </a:pPr>
            <a:endParaRPr lang="en-US" dirty="0"/>
          </a:p>
          <a:p>
            <a:endParaRPr lang="en-US" dirty="0"/>
          </a:p>
        </p:txBody>
      </p:sp>
      <p:pic>
        <p:nvPicPr>
          <p:cNvPr id="5" name="Imagen 4"/>
          <p:cNvPicPr/>
          <p:nvPr/>
        </p:nvPicPr>
        <p:blipFill rotWithShape="1">
          <a:blip r:embed="rId3" cstate="print">
            <a:extLst>
              <a:ext uri="{28A0092B-C50C-407E-A947-70E740481C1C}">
                <a14:useLocalDpi xmlns:a14="http://schemas.microsoft.com/office/drawing/2010/main" val="0"/>
              </a:ext>
            </a:extLst>
          </a:blip>
          <a:srcRect l="6205" t="26475" r="6547" b="25649"/>
          <a:stretch/>
        </p:blipFill>
        <p:spPr bwMode="auto">
          <a:xfrm>
            <a:off x="6463145" y="674673"/>
            <a:ext cx="4994563" cy="1529051"/>
          </a:xfrm>
          <a:prstGeom prst="rect">
            <a:avLst/>
          </a:prstGeom>
          <a:noFill/>
          <a:ln>
            <a:noFill/>
          </a:ln>
          <a:extLst>
            <a:ext uri="{53640926-AAD7-44D8-BBD7-CCE9431645EC}">
              <a14:shadowObscured xmlns:a14="http://schemas.microsoft.com/office/drawing/2010/main"/>
            </a:ext>
          </a:extLst>
        </p:spPr>
      </p:pic>
      <p:pic>
        <p:nvPicPr>
          <p:cNvPr id="6" name="Imagen 5"/>
          <p:cNvPicPr/>
          <p:nvPr/>
        </p:nvPicPr>
        <p:blipFill rotWithShape="1">
          <a:blip r:embed="rId4" cstate="print">
            <a:extLst>
              <a:ext uri="{28A0092B-C50C-407E-A947-70E740481C1C}">
                <a14:useLocalDpi xmlns:a14="http://schemas.microsoft.com/office/drawing/2010/main" val="0"/>
              </a:ext>
            </a:extLst>
          </a:blip>
          <a:srcRect l="6206" t="13418" r="6353" b="26374"/>
          <a:stretch/>
        </p:blipFill>
        <p:spPr bwMode="auto">
          <a:xfrm>
            <a:off x="6463144" y="2341245"/>
            <a:ext cx="4994563" cy="1546369"/>
          </a:xfrm>
          <a:prstGeom prst="rect">
            <a:avLst/>
          </a:prstGeom>
          <a:noFill/>
          <a:ln>
            <a:noFill/>
          </a:ln>
          <a:extLst>
            <a:ext uri="{53640926-AAD7-44D8-BBD7-CCE9431645EC}">
              <a14:shadowObscured xmlns:a14="http://schemas.microsoft.com/office/drawing/2010/main"/>
            </a:ext>
          </a:extLst>
        </p:spPr>
      </p:pic>
      <p:graphicFrame>
        <p:nvGraphicFramePr>
          <p:cNvPr id="8" name="Tabla 7"/>
          <p:cNvGraphicFramePr>
            <a:graphicFrameLocks noGrp="1"/>
          </p:cNvGraphicFramePr>
          <p:nvPr>
            <p:extLst/>
          </p:nvPr>
        </p:nvGraphicFramePr>
        <p:xfrm>
          <a:off x="7544129" y="4065891"/>
          <a:ext cx="2832591" cy="1683325"/>
        </p:xfrm>
        <a:graphic>
          <a:graphicData uri="http://schemas.openxmlformats.org/drawingml/2006/table">
            <a:tbl>
              <a:tblPr firstRow="1" firstCol="1" bandRow="1"/>
              <a:tblGrid>
                <a:gridCol w="1033231">
                  <a:extLst>
                    <a:ext uri="{9D8B030D-6E8A-4147-A177-3AD203B41FA5}">
                      <a16:colId xmlns:a16="http://schemas.microsoft.com/office/drawing/2014/main" xmlns="" val="1817479014"/>
                    </a:ext>
                  </a:extLst>
                </a:gridCol>
                <a:gridCol w="638320">
                  <a:extLst>
                    <a:ext uri="{9D8B030D-6E8A-4147-A177-3AD203B41FA5}">
                      <a16:colId xmlns:a16="http://schemas.microsoft.com/office/drawing/2014/main" xmlns="" val="2536226792"/>
                    </a:ext>
                  </a:extLst>
                </a:gridCol>
                <a:gridCol w="1161040">
                  <a:extLst>
                    <a:ext uri="{9D8B030D-6E8A-4147-A177-3AD203B41FA5}">
                      <a16:colId xmlns:a16="http://schemas.microsoft.com/office/drawing/2014/main" xmlns="" val="2510686442"/>
                    </a:ext>
                  </a:extLst>
                </a:gridCol>
              </a:tblGrid>
              <a:tr h="190500">
                <a:tc gridSpan="3">
                  <a:txBody>
                    <a:bodyPr/>
                    <a:lstStyle/>
                    <a:p>
                      <a:pPr algn="ctr">
                        <a:lnSpc>
                          <a:spcPct val="150000"/>
                        </a:lnSpc>
                        <a:spcAft>
                          <a:spcPts val="0"/>
                        </a:spcAft>
                      </a:pPr>
                      <a:r>
                        <a:rPr lang="es-EC" sz="1200" b="1" dirty="0">
                          <a:solidFill>
                            <a:srgbClr val="000000"/>
                          </a:solidFill>
                          <a:effectLst/>
                          <a:latin typeface="Arial" panose="020B0604020202020204" pitchFamily="34" charset="0"/>
                          <a:ea typeface="Gulim"/>
                          <a:cs typeface="Arial" panose="020B0604020202020204" pitchFamily="34" charset="0"/>
                        </a:rPr>
                        <a:t>Altura del alma</a:t>
                      </a:r>
                      <a:endParaRPr lang="en-US" sz="12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964780018"/>
                  </a:ext>
                </a:extLst>
              </a:tr>
              <a:tr h="190500">
                <a:tc>
                  <a:txBody>
                    <a:bodyPr/>
                    <a:lstStyle/>
                    <a:p>
                      <a:pPr algn="ctr">
                        <a:lnSpc>
                          <a:spcPct val="150000"/>
                        </a:lnSpc>
                        <a:spcAft>
                          <a:spcPts val="0"/>
                        </a:spcAft>
                      </a:pPr>
                      <a:r>
                        <a:rPr lang="es-EC" sz="1200" b="1">
                          <a:solidFill>
                            <a:srgbClr val="000000"/>
                          </a:solidFill>
                          <a:effectLst/>
                          <a:latin typeface="Arial" panose="020B0604020202020204" pitchFamily="34" charset="0"/>
                          <a:ea typeface="Gulim"/>
                          <a:cs typeface="Arial" panose="020B0604020202020204" pitchFamily="34" charset="0"/>
                        </a:rPr>
                        <a:t>W</a:t>
                      </a:r>
                      <a:endParaRPr lang="en-US" sz="12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Gulim"/>
                          <a:cs typeface="Arial" panose="020B0604020202020204" pitchFamily="34" charset="0"/>
                        </a:rPr>
                        <a:t>4.346</a:t>
                      </a:r>
                      <a:endParaRPr lang="en-US" sz="12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Gulim"/>
                          <a:cs typeface="Arial" panose="020B0604020202020204" pitchFamily="34" charset="0"/>
                        </a:rPr>
                        <a:t>T/m</a:t>
                      </a:r>
                      <a:endParaRPr lang="en-US" sz="12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56726943"/>
                  </a:ext>
                </a:extLst>
              </a:tr>
              <a:tr h="190500">
                <a:tc>
                  <a:txBody>
                    <a:bodyPr/>
                    <a:lstStyle/>
                    <a:p>
                      <a:pPr algn="ctr">
                        <a:lnSpc>
                          <a:spcPct val="150000"/>
                        </a:lnSpc>
                        <a:spcAft>
                          <a:spcPts val="0"/>
                        </a:spcAft>
                      </a:pPr>
                      <a:r>
                        <a:rPr lang="es-EC" sz="1200" b="1">
                          <a:solidFill>
                            <a:srgbClr val="000000"/>
                          </a:solidFill>
                          <a:effectLst/>
                          <a:latin typeface="Arial" panose="020B0604020202020204" pitchFamily="34" charset="0"/>
                          <a:ea typeface="Gulim"/>
                          <a:cs typeface="Arial" panose="020B0604020202020204" pitchFamily="34" charset="0"/>
                        </a:rPr>
                        <a:t>M ext</a:t>
                      </a:r>
                      <a:endParaRPr lang="en-US" sz="12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solidFill>
                            <a:srgbClr val="FF0000"/>
                          </a:solidFill>
                          <a:effectLst/>
                          <a:latin typeface="Arial" panose="020B0604020202020204" pitchFamily="34" charset="0"/>
                          <a:ea typeface="Gulim"/>
                          <a:cs typeface="Arial" panose="020B0604020202020204" pitchFamily="34" charset="0"/>
                        </a:rPr>
                        <a:t>5.770</a:t>
                      </a:r>
                      <a:endParaRPr lang="en-US" sz="1200" dirty="0">
                        <a:solidFill>
                          <a:srgbClr val="FF0000"/>
                        </a:solidFill>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solidFill>
                            <a:srgbClr val="000000"/>
                          </a:solidFill>
                          <a:effectLst/>
                          <a:latin typeface="Arial" panose="020B0604020202020204" pitchFamily="34" charset="0"/>
                          <a:ea typeface="Gulim"/>
                          <a:cs typeface="Arial" panose="020B0604020202020204" pitchFamily="34" charset="0"/>
                        </a:rPr>
                        <a:t>T-m</a:t>
                      </a:r>
                      <a:endParaRPr lang="en-US" sz="12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17507403"/>
                  </a:ext>
                </a:extLst>
              </a:tr>
              <a:tr h="190500">
                <a:tc>
                  <a:txBody>
                    <a:bodyPr/>
                    <a:lstStyle/>
                    <a:p>
                      <a:pPr algn="ctr">
                        <a:lnSpc>
                          <a:spcPct val="150000"/>
                        </a:lnSpc>
                        <a:spcAft>
                          <a:spcPts val="0"/>
                        </a:spcAft>
                      </a:pPr>
                      <a:r>
                        <a:rPr lang="es-EC" sz="1200" b="1">
                          <a:solidFill>
                            <a:srgbClr val="000000"/>
                          </a:solidFill>
                          <a:effectLst/>
                          <a:latin typeface="Arial" panose="020B0604020202020204" pitchFamily="34" charset="0"/>
                          <a:ea typeface="Gulim"/>
                          <a:cs typeface="Arial" panose="020B0604020202020204" pitchFamily="34" charset="0"/>
                        </a:rPr>
                        <a:t>Ru</a:t>
                      </a:r>
                      <a:endParaRPr lang="en-US" sz="12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Gulim"/>
                          <a:cs typeface="Arial" panose="020B0604020202020204" pitchFamily="34" charset="0"/>
                        </a:rPr>
                        <a:t>39.700</a:t>
                      </a:r>
                      <a:endParaRPr lang="en-US" sz="12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Gulim"/>
                          <a:cs typeface="Arial" panose="020B0604020202020204" pitchFamily="34" charset="0"/>
                        </a:rPr>
                        <a:t>adimensional</a:t>
                      </a:r>
                      <a:endParaRPr lang="en-US" sz="12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480382"/>
                  </a:ext>
                </a:extLst>
              </a:tr>
              <a:tr h="190500">
                <a:tc>
                  <a:txBody>
                    <a:bodyPr/>
                    <a:lstStyle/>
                    <a:p>
                      <a:pPr algn="ctr">
                        <a:lnSpc>
                          <a:spcPct val="150000"/>
                        </a:lnSpc>
                        <a:spcAft>
                          <a:spcPts val="0"/>
                        </a:spcAft>
                      </a:pPr>
                      <a:r>
                        <a:rPr lang="es-EC" sz="1200" b="1">
                          <a:solidFill>
                            <a:srgbClr val="000000"/>
                          </a:solidFill>
                          <a:effectLst/>
                          <a:latin typeface="Arial" panose="020B0604020202020204" pitchFamily="34" charset="0"/>
                          <a:ea typeface="Gulim"/>
                          <a:cs typeface="Arial" panose="020B0604020202020204" pitchFamily="34" charset="0"/>
                        </a:rPr>
                        <a:t>MR</a:t>
                      </a:r>
                      <a:endParaRPr lang="en-US" sz="12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Gulim"/>
                          <a:cs typeface="Arial" panose="020B0604020202020204" pitchFamily="34" charset="0"/>
                        </a:rPr>
                        <a:t>6.411</a:t>
                      </a:r>
                      <a:endParaRPr lang="en-US" sz="12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Gulim"/>
                          <a:cs typeface="Arial" panose="020B0604020202020204" pitchFamily="34" charset="0"/>
                        </a:rPr>
                        <a:t>T-m</a:t>
                      </a:r>
                      <a:endParaRPr lang="en-US" sz="12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64207922"/>
                  </a:ext>
                </a:extLst>
              </a:tr>
              <a:tr h="190500">
                <a:tc>
                  <a:txBody>
                    <a:bodyPr/>
                    <a:lstStyle/>
                    <a:p>
                      <a:pPr algn="ctr">
                        <a:lnSpc>
                          <a:spcPct val="150000"/>
                        </a:lnSpc>
                        <a:spcAft>
                          <a:spcPts val="0"/>
                        </a:spcAft>
                      </a:pPr>
                      <a:r>
                        <a:rPr lang="es-EC" sz="1200" b="1">
                          <a:solidFill>
                            <a:srgbClr val="000000"/>
                          </a:solidFill>
                          <a:effectLst/>
                          <a:latin typeface="Arial" panose="020B0604020202020204" pitchFamily="34" charset="0"/>
                          <a:ea typeface="Gulim"/>
                          <a:cs typeface="Arial" panose="020B0604020202020204" pitchFamily="34" charset="0"/>
                        </a:rPr>
                        <a:t>d</a:t>
                      </a:r>
                      <a:endParaRPr lang="en-US" sz="12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Gulim"/>
                          <a:cs typeface="Arial" panose="020B0604020202020204" pitchFamily="34" charset="0"/>
                        </a:rPr>
                        <a:t>0.121</a:t>
                      </a:r>
                      <a:endParaRPr lang="en-US" sz="12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Gulim"/>
                          <a:cs typeface="Arial" panose="020B0604020202020204" pitchFamily="34" charset="0"/>
                        </a:rPr>
                        <a:t>m</a:t>
                      </a:r>
                      <a:endParaRPr lang="en-US" sz="12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51729215"/>
                  </a:ext>
                </a:extLst>
              </a:tr>
              <a:tr h="190500">
                <a:tc>
                  <a:txBody>
                    <a:bodyPr/>
                    <a:lstStyle/>
                    <a:p>
                      <a:pPr algn="ctr">
                        <a:lnSpc>
                          <a:spcPct val="150000"/>
                        </a:lnSpc>
                        <a:spcAft>
                          <a:spcPts val="0"/>
                        </a:spcAft>
                      </a:pPr>
                      <a:r>
                        <a:rPr lang="es-EC" sz="1200" b="1">
                          <a:solidFill>
                            <a:srgbClr val="000000"/>
                          </a:solidFill>
                          <a:effectLst/>
                          <a:latin typeface="Arial" panose="020B0604020202020204" pitchFamily="34" charset="0"/>
                          <a:ea typeface="Gulim"/>
                          <a:cs typeface="Arial" panose="020B0604020202020204" pitchFamily="34" charset="0"/>
                        </a:rPr>
                        <a:t>h asumido</a:t>
                      </a:r>
                      <a:endParaRPr lang="en-US" sz="12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Gulim"/>
                          <a:cs typeface="Arial" panose="020B0604020202020204" pitchFamily="34" charset="0"/>
                        </a:rPr>
                        <a:t>0.35</a:t>
                      </a:r>
                      <a:endParaRPr lang="en-US" sz="120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solidFill>
                            <a:srgbClr val="000000"/>
                          </a:solidFill>
                          <a:effectLst/>
                          <a:latin typeface="Arial" panose="020B0604020202020204" pitchFamily="34" charset="0"/>
                          <a:ea typeface="Gulim"/>
                          <a:cs typeface="Arial" panose="020B0604020202020204" pitchFamily="34" charset="0"/>
                        </a:rPr>
                        <a:t>m</a:t>
                      </a:r>
                      <a:endParaRPr lang="en-US" sz="1200" dirty="0">
                        <a:effectLst/>
                        <a:latin typeface="Arial" panose="020B0604020202020204" pitchFamily="34" charset="0"/>
                        <a:ea typeface="Gulim"/>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82958816"/>
                  </a:ext>
                </a:extLst>
              </a:tr>
            </a:tbl>
          </a:graphicData>
        </a:graphic>
      </p:graphicFrame>
      <p:sp>
        <p:nvSpPr>
          <p:cNvPr id="7"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4"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5"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89</a:t>
            </a:r>
            <a:endParaRPr lang="es-ES" sz="2400" dirty="0">
              <a:ln>
                <a:solidFill>
                  <a:schemeClr val="tx1"/>
                </a:solidFill>
              </a:ln>
            </a:endParaRPr>
          </a:p>
        </p:txBody>
      </p:sp>
    </p:spTree>
    <p:extLst>
      <p:ext uri="{BB962C8B-B14F-4D97-AF65-F5344CB8AC3E}">
        <p14:creationId xmlns:p14="http://schemas.microsoft.com/office/powerpoint/2010/main" val="15256282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6228" y="1387981"/>
            <a:ext cx="6326711" cy="3558775"/>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51528" y="2194749"/>
            <a:ext cx="4896768" cy="2754431"/>
          </a:xfrm>
          <a:prstGeom prst="rect">
            <a:avLst/>
          </a:prstGeom>
        </p:spPr>
      </p:pic>
      <p:sp>
        <p:nvSpPr>
          <p:cNvPr id="6" name="CuadroTexto 10"/>
          <p:cNvSpPr txBox="1"/>
          <p:nvPr/>
        </p:nvSpPr>
        <p:spPr>
          <a:xfrm>
            <a:off x="7388860" y="754248"/>
            <a:ext cx="2781448" cy="369332"/>
          </a:xfrm>
          <a:prstGeom prst="rect">
            <a:avLst/>
          </a:prstGeom>
          <a:noFill/>
        </p:spPr>
        <p:txBody>
          <a:bodyPr wrap="square" rtlCol="0">
            <a:spAutoFit/>
          </a:bodyPr>
          <a:lstStyle/>
          <a:p>
            <a:r>
              <a:rPr lang="es-EC" dirty="0" smtClean="0"/>
              <a:t>Asentamiento en veredas</a:t>
            </a:r>
            <a:endParaRPr lang="en-US" dirty="0"/>
          </a:p>
        </p:txBody>
      </p:sp>
      <p:sp>
        <p:nvSpPr>
          <p:cNvPr id="7" name="CuadroTexto 11"/>
          <p:cNvSpPr txBox="1"/>
          <p:nvPr/>
        </p:nvSpPr>
        <p:spPr>
          <a:xfrm>
            <a:off x="1373118" y="754249"/>
            <a:ext cx="3120601" cy="369332"/>
          </a:xfrm>
          <a:prstGeom prst="rect">
            <a:avLst/>
          </a:prstGeom>
          <a:noFill/>
        </p:spPr>
        <p:txBody>
          <a:bodyPr wrap="square" rtlCol="0">
            <a:spAutoFit/>
          </a:bodyPr>
          <a:lstStyle/>
          <a:p>
            <a:r>
              <a:rPr lang="es-EC" dirty="0" smtClean="0"/>
              <a:t>Daño en mampostería externa</a:t>
            </a:r>
            <a:endParaRPr lang="en-US" dirty="0"/>
          </a:p>
        </p:txBody>
      </p:sp>
      <p:sp>
        <p:nvSpPr>
          <p:cNvPr id="8" name="3 Flecha a la derecha con muesca"/>
          <p:cNvSpPr/>
          <p:nvPr/>
        </p:nvSpPr>
        <p:spPr>
          <a:xfrm>
            <a:off x="8645116" y="627357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7339772" y="6326581"/>
            <a:ext cx="1537253" cy="627621"/>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RESTAURACION  (MUROS DE CORTE)</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5719458" y="6247071"/>
            <a:ext cx="1819094" cy="78983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5. RESTAURACIÓN (AUM. DE SECCIONES)</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4192328" y="6273576"/>
            <a:ext cx="1795908"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4. MODELACIÓN Y AN. ESTRUCTURAL</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2659663" y="6286828"/>
            <a:ext cx="17497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3. FUNDAMENTACIÓN TEORICA</a:t>
            </a:r>
            <a:endParaRPr lang="es-ES" sz="1000" b="1" dirty="0">
              <a:effectLst>
                <a:outerShdw blurRad="38100" dist="38100" dir="2700000" algn="tl">
                  <a:srgbClr val="000000">
                    <a:alpha val="43137"/>
                  </a:srgbClr>
                </a:outerShdw>
              </a:effectLst>
            </a:endParaRPr>
          </a:p>
        </p:txBody>
      </p:sp>
      <p:sp>
        <p:nvSpPr>
          <p:cNvPr id="13" name="3 Flecha a la derecha con muesca"/>
          <p:cNvSpPr/>
          <p:nvPr/>
        </p:nvSpPr>
        <p:spPr>
          <a:xfrm>
            <a:off x="1296623" y="6273576"/>
            <a:ext cx="157682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2. </a:t>
            </a:r>
            <a:r>
              <a:rPr lang="es-ES" sz="1000" b="1" dirty="0">
                <a:effectLst>
                  <a:outerShdw blurRad="38100" dist="38100" dir="2700000" algn="tl">
                    <a:srgbClr val="000000">
                      <a:alpha val="43137"/>
                    </a:srgbClr>
                  </a:outerShdw>
                </a:effectLst>
              </a:rPr>
              <a:t>DESCRIPCIÓN DE LA ESTRUCTURA</a:t>
            </a:r>
          </a:p>
        </p:txBody>
      </p:sp>
      <p:sp>
        <p:nvSpPr>
          <p:cNvPr id="14" name="3 Flecha a la derecha con muesca"/>
          <p:cNvSpPr/>
          <p:nvPr/>
        </p:nvSpPr>
        <p:spPr>
          <a:xfrm>
            <a:off x="1" y="6353086"/>
            <a:ext cx="1495401" cy="524638"/>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5"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9</a:t>
            </a:r>
            <a:endParaRPr lang="es-ES" sz="2400" dirty="0">
              <a:ln>
                <a:solidFill>
                  <a:schemeClr val="tx1"/>
                </a:solidFill>
              </a:ln>
            </a:endParaRPr>
          </a:p>
        </p:txBody>
      </p:sp>
    </p:spTree>
    <p:extLst>
      <p:ext uri="{BB962C8B-B14F-4D97-AF65-F5344CB8AC3E}">
        <p14:creationId xmlns:p14="http://schemas.microsoft.com/office/powerpoint/2010/main" val="200385916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965416956"/>
              </p:ext>
            </p:extLst>
          </p:nvPr>
        </p:nvGraphicFramePr>
        <p:xfrm>
          <a:off x="6129195" y="105258"/>
          <a:ext cx="4858844" cy="6021225"/>
        </p:xfrm>
        <a:graphic>
          <a:graphicData uri="http://schemas.openxmlformats.org/drawingml/2006/table">
            <a:tbl>
              <a:tblPr firstRow="1" firstCol="1" bandRow="1"/>
              <a:tblGrid>
                <a:gridCol w="1385656">
                  <a:extLst>
                    <a:ext uri="{9D8B030D-6E8A-4147-A177-3AD203B41FA5}">
                      <a16:colId xmlns:a16="http://schemas.microsoft.com/office/drawing/2014/main" xmlns="" val="3960470286"/>
                    </a:ext>
                  </a:extLst>
                </a:gridCol>
                <a:gridCol w="868297">
                  <a:extLst>
                    <a:ext uri="{9D8B030D-6E8A-4147-A177-3AD203B41FA5}">
                      <a16:colId xmlns:a16="http://schemas.microsoft.com/office/drawing/2014/main" xmlns="" val="3290501112"/>
                    </a:ext>
                  </a:extLst>
                </a:gridCol>
                <a:gridCol w="868297">
                  <a:extLst>
                    <a:ext uri="{9D8B030D-6E8A-4147-A177-3AD203B41FA5}">
                      <a16:colId xmlns:a16="http://schemas.microsoft.com/office/drawing/2014/main" xmlns="" val="309037947"/>
                    </a:ext>
                  </a:extLst>
                </a:gridCol>
                <a:gridCol w="868297">
                  <a:extLst>
                    <a:ext uri="{9D8B030D-6E8A-4147-A177-3AD203B41FA5}">
                      <a16:colId xmlns:a16="http://schemas.microsoft.com/office/drawing/2014/main" xmlns="" val="2286671093"/>
                    </a:ext>
                  </a:extLst>
                </a:gridCol>
                <a:gridCol w="868297">
                  <a:extLst>
                    <a:ext uri="{9D8B030D-6E8A-4147-A177-3AD203B41FA5}">
                      <a16:colId xmlns:a16="http://schemas.microsoft.com/office/drawing/2014/main" xmlns="" val="4036645630"/>
                    </a:ext>
                  </a:extLst>
                </a:gridCol>
              </a:tblGrid>
              <a:tr h="240849">
                <a:tc gridSpan="2">
                  <a:txBody>
                    <a:bodyPr/>
                    <a:lstStyle/>
                    <a:p>
                      <a:pPr algn="ctr">
                        <a:lnSpc>
                          <a:spcPct val="150000"/>
                        </a:lnSpc>
                        <a:spcAft>
                          <a:spcPts val="0"/>
                        </a:spcAft>
                      </a:pPr>
                      <a:r>
                        <a:rPr lang="es-EC" sz="1100" b="1" dirty="0">
                          <a:solidFill>
                            <a:srgbClr val="000000"/>
                          </a:solidFill>
                          <a:effectLst/>
                          <a:latin typeface="Arial" panose="020B0604020202020204" pitchFamily="34" charset="0"/>
                          <a:ea typeface="Gulim"/>
                          <a:cs typeface="Arial" panose="020B0604020202020204" pitchFamily="34" charset="0"/>
                        </a:rPr>
                        <a:t>Ubicación</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hMerge="1">
                  <a:txBody>
                    <a:bodyPr/>
                    <a:lstStyle/>
                    <a:p>
                      <a:endParaRPr lang="en-US"/>
                    </a:p>
                  </a:txBody>
                  <a:tcPr/>
                </a:tc>
                <a:tc>
                  <a:txBody>
                    <a:bodyPr/>
                    <a:lstStyle/>
                    <a:p>
                      <a:pPr algn="ctr">
                        <a:lnSpc>
                          <a:spcPct val="150000"/>
                        </a:lnSpc>
                        <a:spcAft>
                          <a:spcPts val="0"/>
                        </a:spcAft>
                      </a:pPr>
                      <a:r>
                        <a:rPr lang="es-EC" sz="1100" b="1">
                          <a:solidFill>
                            <a:srgbClr val="000000"/>
                          </a:solidFill>
                          <a:effectLst/>
                          <a:latin typeface="Arial" panose="020B0604020202020204" pitchFamily="34" charset="0"/>
                          <a:ea typeface="Gulim"/>
                          <a:cs typeface="Arial" panose="020B0604020202020204" pitchFamily="34" charset="0"/>
                        </a:rPr>
                        <a:t>b (m)</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100" b="1">
                          <a:solidFill>
                            <a:srgbClr val="000000"/>
                          </a:solidFill>
                          <a:effectLst/>
                          <a:latin typeface="Arial" panose="020B0604020202020204" pitchFamily="34" charset="0"/>
                          <a:ea typeface="Gulim"/>
                          <a:cs typeface="Arial" panose="020B0604020202020204" pitchFamily="34" charset="0"/>
                        </a:rPr>
                        <a:t>h (m)</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lnSpc>
                          <a:spcPct val="150000"/>
                        </a:lnSpc>
                        <a:spcAft>
                          <a:spcPts val="0"/>
                        </a:spcAft>
                      </a:pPr>
                      <a:r>
                        <a:rPr lang="es-EC" sz="1100" b="1">
                          <a:solidFill>
                            <a:srgbClr val="000000"/>
                          </a:solidFill>
                          <a:effectLst/>
                          <a:latin typeface="Arial" panose="020B0604020202020204" pitchFamily="34" charset="0"/>
                          <a:ea typeface="Gulim"/>
                          <a:cs typeface="Arial" panose="020B0604020202020204" pitchFamily="34" charset="0"/>
                        </a:rPr>
                        <a:t>L (m)</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xmlns="" val="551617391"/>
                  </a:ext>
                </a:extLst>
              </a:tr>
              <a:tr h="240849">
                <a:tc rowSpan="3">
                  <a:txBody>
                    <a:bodyPr/>
                    <a:lstStyle/>
                    <a:p>
                      <a:pPr algn="ctr">
                        <a:lnSpc>
                          <a:spcPct val="150000"/>
                        </a:lnSpc>
                        <a:spcAft>
                          <a:spcPts val="0"/>
                        </a:spcAft>
                      </a:pPr>
                      <a:r>
                        <a:rPr lang="es-EC" sz="1100" b="1" dirty="0">
                          <a:solidFill>
                            <a:srgbClr val="000000"/>
                          </a:solidFill>
                          <a:effectLst/>
                          <a:latin typeface="Arial" panose="020B0604020202020204" pitchFamily="34" charset="0"/>
                          <a:ea typeface="Gulim"/>
                          <a:cs typeface="Arial" panose="020B0604020202020204" pitchFamily="34" charset="0"/>
                        </a:rPr>
                        <a:t>Bloque 1</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Eje 1</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1.50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0.3</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24.40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55307592"/>
                  </a:ext>
                </a:extLst>
              </a:tr>
              <a:tr h="240849">
                <a:tc vMerge="1">
                  <a:txBody>
                    <a:bodyPr/>
                    <a:lstStyle/>
                    <a:p>
                      <a:endParaRPr lang="en-US"/>
                    </a:p>
                  </a:txBody>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Eje 2</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1.50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0.3</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24.40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57716134"/>
                  </a:ext>
                </a:extLst>
              </a:tr>
              <a:tr h="240849">
                <a:tc vMerge="1">
                  <a:txBody>
                    <a:bodyPr/>
                    <a:lstStyle/>
                    <a:p>
                      <a:endParaRPr lang="en-US"/>
                    </a:p>
                  </a:txBody>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Eje 3</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1.50</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0.3</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24.40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15738094"/>
                  </a:ext>
                </a:extLst>
              </a:tr>
              <a:tr h="240849">
                <a:tc rowSpan="2">
                  <a:txBody>
                    <a:bodyPr/>
                    <a:lstStyle/>
                    <a:p>
                      <a:pPr algn="ctr">
                        <a:lnSpc>
                          <a:spcPct val="150000"/>
                        </a:lnSpc>
                        <a:spcAft>
                          <a:spcPts val="0"/>
                        </a:spcAft>
                      </a:pPr>
                      <a:r>
                        <a:rPr lang="es-EC" sz="1100" b="1">
                          <a:solidFill>
                            <a:srgbClr val="000000"/>
                          </a:solidFill>
                          <a:effectLst/>
                          <a:latin typeface="Arial" panose="020B0604020202020204" pitchFamily="34" charset="0"/>
                          <a:ea typeface="Gulim"/>
                          <a:cs typeface="Arial" panose="020B0604020202020204" pitchFamily="34" charset="0"/>
                        </a:rPr>
                        <a:t>Bloque gradas</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Eje 4</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1.45</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0.3</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5.80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2017631"/>
                  </a:ext>
                </a:extLst>
              </a:tr>
              <a:tr h="240849">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Eje 5</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1.45</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0.3</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5.80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57201011"/>
                  </a:ext>
                </a:extLst>
              </a:tr>
              <a:tr h="240849">
                <a:tc rowSpan="3">
                  <a:txBody>
                    <a:bodyPr/>
                    <a:lstStyle/>
                    <a:p>
                      <a:pPr algn="ctr">
                        <a:lnSpc>
                          <a:spcPct val="150000"/>
                        </a:lnSpc>
                        <a:spcAft>
                          <a:spcPts val="0"/>
                        </a:spcAft>
                      </a:pPr>
                      <a:r>
                        <a:rPr lang="es-EC" sz="1100" b="1">
                          <a:solidFill>
                            <a:srgbClr val="000000"/>
                          </a:solidFill>
                          <a:effectLst/>
                          <a:latin typeface="Arial" panose="020B0604020202020204" pitchFamily="34" charset="0"/>
                          <a:ea typeface="Gulim"/>
                          <a:cs typeface="Arial" panose="020B0604020202020204" pitchFamily="34" charset="0"/>
                        </a:rPr>
                        <a:t>Bloque 2</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Eje 6</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1.50</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0.3</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23.70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39194945"/>
                  </a:ext>
                </a:extLst>
              </a:tr>
              <a:tr h="240849">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Eje 7</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1.50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0.3</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23.70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65595962"/>
                  </a:ext>
                </a:extLst>
              </a:tr>
              <a:tr h="240849">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Eje 8</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1.50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0.3</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23.70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52462135"/>
                  </a:ext>
                </a:extLst>
              </a:tr>
              <a:tr h="240849">
                <a:tc rowSpan="7">
                  <a:txBody>
                    <a:bodyPr/>
                    <a:lstStyle/>
                    <a:p>
                      <a:pPr algn="ctr">
                        <a:lnSpc>
                          <a:spcPct val="150000"/>
                        </a:lnSpc>
                        <a:spcAft>
                          <a:spcPts val="0"/>
                        </a:spcAft>
                      </a:pPr>
                      <a:r>
                        <a:rPr lang="es-EC" sz="1100" b="1">
                          <a:solidFill>
                            <a:srgbClr val="000000"/>
                          </a:solidFill>
                          <a:effectLst/>
                          <a:latin typeface="Arial" panose="020B0604020202020204" pitchFamily="34" charset="0"/>
                          <a:ea typeface="Gulim"/>
                          <a:cs typeface="Arial" panose="020B0604020202020204" pitchFamily="34" charset="0"/>
                        </a:rPr>
                        <a:t>Bloque 1</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Eje A</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1.10</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0.3</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7.84</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14108654"/>
                  </a:ext>
                </a:extLst>
              </a:tr>
              <a:tr h="240849">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Eje B</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1.10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0.3</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7.84</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84564879"/>
                  </a:ext>
                </a:extLst>
              </a:tr>
              <a:tr h="240849">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Eje C</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1.10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0.3</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7.67</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86549962"/>
                  </a:ext>
                </a:extLst>
              </a:tr>
              <a:tr h="240849">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Eje E</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1.10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0.3</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7.47</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84546750"/>
                  </a:ext>
                </a:extLst>
              </a:tr>
              <a:tr h="240849">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Eje G</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1.10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0.3</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7.67</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27798568"/>
                  </a:ext>
                </a:extLst>
              </a:tr>
              <a:tr h="240849">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Eje H</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1.10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0.3</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7.84</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55801873"/>
                  </a:ext>
                </a:extLst>
              </a:tr>
              <a:tr h="240849">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Eje I</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1.10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0.3</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7.84</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120840"/>
                  </a:ext>
                </a:extLst>
              </a:tr>
              <a:tr h="240849">
                <a:tc rowSpan="2">
                  <a:txBody>
                    <a:bodyPr/>
                    <a:lstStyle/>
                    <a:p>
                      <a:pPr algn="ctr">
                        <a:lnSpc>
                          <a:spcPct val="150000"/>
                        </a:lnSpc>
                        <a:spcAft>
                          <a:spcPts val="0"/>
                        </a:spcAft>
                      </a:pPr>
                      <a:r>
                        <a:rPr lang="es-EC" sz="1100" b="1">
                          <a:solidFill>
                            <a:srgbClr val="000000"/>
                          </a:solidFill>
                          <a:effectLst/>
                          <a:latin typeface="Arial" panose="020B0604020202020204" pitchFamily="34" charset="0"/>
                          <a:ea typeface="Gulim"/>
                          <a:cs typeface="Arial" panose="020B0604020202020204" pitchFamily="34" charset="0"/>
                        </a:rPr>
                        <a:t>Bloque gradas</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Eje D</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2.40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0.3</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3.60</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8411182"/>
                  </a:ext>
                </a:extLst>
              </a:tr>
              <a:tr h="240849">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Eje F</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2.40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0.3</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3.60</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81026529"/>
                  </a:ext>
                </a:extLst>
              </a:tr>
              <a:tr h="240849">
                <a:tc rowSpan="7">
                  <a:txBody>
                    <a:bodyPr/>
                    <a:lstStyle/>
                    <a:p>
                      <a:pPr algn="ctr">
                        <a:lnSpc>
                          <a:spcPct val="150000"/>
                        </a:lnSpc>
                        <a:spcAft>
                          <a:spcPts val="0"/>
                        </a:spcAft>
                      </a:pPr>
                      <a:r>
                        <a:rPr lang="es-EC" sz="1100" b="1">
                          <a:solidFill>
                            <a:srgbClr val="000000"/>
                          </a:solidFill>
                          <a:effectLst/>
                          <a:latin typeface="Arial" panose="020B0604020202020204" pitchFamily="34" charset="0"/>
                          <a:ea typeface="Gulim"/>
                          <a:cs typeface="Arial" panose="020B0604020202020204" pitchFamily="34" charset="0"/>
                        </a:rPr>
                        <a:t>Bloque 2</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Eje A</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1.10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0.3</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7.84</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12094957"/>
                  </a:ext>
                </a:extLst>
              </a:tr>
              <a:tr h="240849">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Eje B</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1.10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0.3</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7.84</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01646652"/>
                  </a:ext>
                </a:extLst>
              </a:tr>
              <a:tr h="240849">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Eje C</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1.10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0.3</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7.67</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75825064"/>
                  </a:ext>
                </a:extLst>
              </a:tr>
              <a:tr h="240849">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Eje E</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1.10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0.3</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7.47</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29704051"/>
                  </a:ext>
                </a:extLst>
              </a:tr>
              <a:tr h="240849">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Eje G</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1.10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0.3</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7.67</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63823784"/>
                  </a:ext>
                </a:extLst>
              </a:tr>
              <a:tr h="240849">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Eje H</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1.10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0.3</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7.84</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13614138"/>
                  </a:ext>
                </a:extLst>
              </a:tr>
              <a:tr h="240849">
                <a:tc vMerge="1">
                  <a:txBody>
                    <a:bodyPr/>
                    <a:lstStyle/>
                    <a:p>
                      <a:endParaRPr lang="en-US"/>
                    </a:p>
                  </a:txBody>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Eje I</a:t>
                      </a:r>
                      <a:endParaRPr lang="en-US" sz="1100">
                        <a:effectLst/>
                        <a:latin typeface="Arial" panose="020B0604020202020204" pitchFamily="34" charset="0"/>
                        <a:ea typeface="Gulim"/>
                        <a:cs typeface="Times New Roman" panose="02020603050405020304" pitchFamily="18"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1.10</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Gulim"/>
                          <a:cs typeface="Arial" panose="020B0604020202020204" pitchFamily="34" charset="0"/>
                        </a:rPr>
                        <a:t>0.3</a:t>
                      </a:r>
                      <a:endParaRPr lang="en-US" sz="110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Gulim"/>
                          <a:cs typeface="Arial" panose="020B0604020202020204" pitchFamily="34" charset="0"/>
                        </a:rPr>
                        <a:t>7.84</a:t>
                      </a:r>
                      <a:endParaRPr lang="en-US" sz="1100" dirty="0">
                        <a:effectLst/>
                        <a:latin typeface="Arial" panose="020B0604020202020204" pitchFamily="34" charset="0"/>
                        <a:ea typeface="Gulim"/>
                        <a:cs typeface="Times New Roman" panose="02020603050405020304" pitchFamily="18"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34864858"/>
                  </a:ext>
                </a:extLst>
              </a:tr>
            </a:tbl>
          </a:graphicData>
        </a:graphic>
      </p:graphicFrame>
      <p:sp>
        <p:nvSpPr>
          <p:cNvPr id="7" name="CuadroTexto 6"/>
          <p:cNvSpPr txBox="1"/>
          <p:nvPr/>
        </p:nvSpPr>
        <p:spPr>
          <a:xfrm>
            <a:off x="900546" y="2887927"/>
            <a:ext cx="4405746" cy="646331"/>
          </a:xfrm>
          <a:prstGeom prst="rect">
            <a:avLst/>
          </a:prstGeom>
          <a:noFill/>
        </p:spPr>
        <p:txBody>
          <a:bodyPr wrap="square" rtlCol="0">
            <a:spAutoFit/>
          </a:bodyPr>
          <a:lstStyle/>
          <a:p>
            <a:pPr algn="ctr"/>
            <a:r>
              <a:rPr lang="es-EC" b="1" i="1" dirty="0" smtClean="0">
                <a:latin typeface="Arial" panose="020B0604020202020204" pitchFamily="34" charset="0"/>
                <a:cs typeface="Arial" panose="020B0604020202020204" pitchFamily="34" charset="0"/>
              </a:rPr>
              <a:t>Resumen pre dimensionamiento vigas de cimentación</a:t>
            </a:r>
            <a:endParaRPr lang="en-US" b="1" i="1" dirty="0">
              <a:latin typeface="Arial" panose="020B0604020202020204" pitchFamily="34" charset="0"/>
              <a:cs typeface="Arial" panose="020B0604020202020204" pitchFamily="34" charset="0"/>
            </a:endParaRPr>
          </a:p>
        </p:txBody>
      </p:sp>
      <p:sp>
        <p:nvSpPr>
          <p:cNvPr id="9" name="Rectángulo 8"/>
          <p:cNvSpPr/>
          <p:nvPr/>
        </p:nvSpPr>
        <p:spPr>
          <a:xfrm>
            <a:off x="655319" y="3784708"/>
            <a:ext cx="3444241" cy="1200329"/>
          </a:xfrm>
          <a:prstGeom prst="rect">
            <a:avLst/>
          </a:prstGeom>
        </p:spPr>
        <p:txBody>
          <a:bodyPr wrap="square">
            <a:spAutoFit/>
          </a:bodyPr>
          <a:lstStyle/>
          <a:p>
            <a:pPr indent="449580" algn="ctr">
              <a:lnSpc>
                <a:spcPct val="150000"/>
              </a:lnSpc>
              <a:spcAft>
                <a:spcPts val="1000"/>
              </a:spcAft>
            </a:pPr>
            <a:r>
              <a:rPr lang="es-EC" sz="1600" b="1" dirty="0">
                <a:latin typeface="Arial" panose="020B0604020202020204" pitchFamily="34" charset="0"/>
                <a:ea typeface="Times New Roman" panose="02020603050405020304" pitchFamily="18" charset="0"/>
                <a:cs typeface="Times New Roman" panose="02020603050405020304" pitchFamily="18" charset="0"/>
              </a:rPr>
              <a:t>Nota:</a:t>
            </a:r>
            <a:r>
              <a:rPr lang="es-EC" sz="1600" dirty="0">
                <a:latin typeface="Arial" panose="020B0604020202020204" pitchFamily="34" charset="0"/>
                <a:ea typeface="Times New Roman" panose="02020603050405020304" pitchFamily="18" charset="0"/>
                <a:cs typeface="Times New Roman" panose="02020603050405020304" pitchFamily="18" charset="0"/>
              </a:rPr>
              <a:t> El proceso de cálculo del pre dimensionamiento de las vigas se detalla en el </a:t>
            </a:r>
            <a:r>
              <a:rPr lang="es-EC" sz="1600" b="1" dirty="0">
                <a:latin typeface="Arial" panose="020B0604020202020204" pitchFamily="34" charset="0"/>
                <a:ea typeface="Times New Roman" panose="02020603050405020304" pitchFamily="18" charset="0"/>
                <a:cs typeface="Times New Roman" panose="02020603050405020304" pitchFamily="18" charset="0"/>
              </a:rPr>
              <a:t>ANEXO 05.</a:t>
            </a:r>
            <a:endParaRPr lang="en-US" sz="1600" dirty="0">
              <a:effectLst/>
              <a:latin typeface="Arial" panose="020B0604020202020204" pitchFamily="34" charset="0"/>
              <a:ea typeface="Gulim"/>
              <a:cs typeface="Times New Roman" panose="02020603050405020304" pitchFamily="18" charset="0"/>
            </a:endParaRPr>
          </a:p>
        </p:txBody>
      </p:sp>
      <p:sp>
        <p:nvSpPr>
          <p:cNvPr id="5"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4"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5"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a:ln>
                  <a:solidFill>
                    <a:schemeClr val="tx1"/>
                  </a:solidFill>
                </a:ln>
              </a:rPr>
              <a:t>9</a:t>
            </a:r>
            <a:r>
              <a:rPr lang="es-ES" sz="2400" dirty="0" smtClean="0">
                <a:ln>
                  <a:solidFill>
                    <a:schemeClr val="tx1"/>
                  </a:solidFill>
                </a:ln>
              </a:rPr>
              <a:t>0</a:t>
            </a:r>
            <a:endParaRPr lang="es-ES" sz="2400" dirty="0">
              <a:ln>
                <a:solidFill>
                  <a:schemeClr val="tx1"/>
                </a:solidFill>
              </a:ln>
            </a:endParaRPr>
          </a:p>
        </p:txBody>
      </p:sp>
    </p:spTree>
    <p:extLst>
      <p:ext uri="{BB962C8B-B14F-4D97-AF65-F5344CB8AC3E}">
        <p14:creationId xmlns:p14="http://schemas.microsoft.com/office/powerpoint/2010/main" val="27933660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p:nvPr/>
        </p:nvPicPr>
        <p:blipFill rotWithShape="1">
          <a:blip r:embed="rId2"/>
          <a:srcRect b="6789"/>
          <a:stretch/>
        </p:blipFill>
        <p:spPr bwMode="auto">
          <a:xfrm>
            <a:off x="4023994" y="1181533"/>
            <a:ext cx="3762261" cy="2969895"/>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3"/>
          <a:srcRect b="7623"/>
          <a:stretch/>
        </p:blipFill>
        <p:spPr bwMode="auto">
          <a:xfrm>
            <a:off x="122526" y="1181533"/>
            <a:ext cx="3800475" cy="2969895"/>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4"/>
          <a:srcRect t="530" r="547" b="6898"/>
          <a:stretch/>
        </p:blipFill>
        <p:spPr bwMode="auto">
          <a:xfrm>
            <a:off x="7887248" y="1181533"/>
            <a:ext cx="3893127" cy="2971684"/>
          </a:xfrm>
          <a:prstGeom prst="rect">
            <a:avLst/>
          </a:prstGeom>
          <a:ln>
            <a:noFill/>
          </a:ln>
          <a:extLst>
            <a:ext uri="{53640926-AAD7-44D8-BBD7-CCE9431645EC}">
              <a14:shadowObscured xmlns:a14="http://schemas.microsoft.com/office/drawing/2010/main"/>
            </a:ext>
          </a:extLst>
        </p:spPr>
      </p:pic>
      <p:sp>
        <p:nvSpPr>
          <p:cNvPr id="10" name="CuadroTexto 9"/>
          <p:cNvSpPr txBox="1"/>
          <p:nvPr/>
        </p:nvSpPr>
        <p:spPr>
          <a:xfrm>
            <a:off x="2022763" y="615781"/>
            <a:ext cx="8035636" cy="400110"/>
          </a:xfrm>
          <a:prstGeom prst="rect">
            <a:avLst/>
          </a:prstGeom>
          <a:noFill/>
        </p:spPr>
        <p:txBody>
          <a:bodyPr wrap="square" rtlCol="0">
            <a:spAutoFit/>
          </a:bodyPr>
          <a:lstStyle/>
          <a:p>
            <a:pPr algn="ctr"/>
            <a:r>
              <a:rPr lang="es-EC" sz="2000" b="1" dirty="0" smtClean="0">
                <a:latin typeface="Arial" panose="020B0604020202020204" pitchFamily="34" charset="0"/>
                <a:cs typeface="Arial" panose="020B0604020202020204" pitchFamily="34" charset="0"/>
              </a:rPr>
              <a:t>Ingreso de secciones para el reforzamiento</a:t>
            </a:r>
            <a:endParaRPr lang="en-US" sz="2000" b="1" dirty="0">
              <a:latin typeface="Arial" panose="020B0604020202020204" pitchFamily="34" charset="0"/>
              <a:cs typeface="Arial" panose="020B0604020202020204" pitchFamily="34" charset="0"/>
            </a:endParaRPr>
          </a:p>
        </p:txBody>
      </p:sp>
      <p:sp>
        <p:nvSpPr>
          <p:cNvPr id="6"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6"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7"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91</a:t>
            </a:r>
            <a:endParaRPr lang="es-ES" sz="2400" dirty="0">
              <a:ln>
                <a:solidFill>
                  <a:schemeClr val="tx1"/>
                </a:solidFill>
              </a:ln>
            </a:endParaRPr>
          </a:p>
        </p:txBody>
      </p:sp>
    </p:spTree>
    <p:extLst>
      <p:ext uri="{BB962C8B-B14F-4D97-AF65-F5344CB8AC3E}">
        <p14:creationId xmlns:p14="http://schemas.microsoft.com/office/powerpoint/2010/main" val="41106789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2"/>
          <a:stretch>
            <a:fillRect/>
          </a:stretch>
        </p:blipFill>
        <p:spPr>
          <a:xfrm>
            <a:off x="1589116" y="944880"/>
            <a:ext cx="5476702" cy="5041669"/>
          </a:xfrm>
          <a:prstGeom prst="rect">
            <a:avLst/>
          </a:prstGeom>
        </p:spPr>
      </p:pic>
      <p:sp>
        <p:nvSpPr>
          <p:cNvPr id="6" name="CuadroTexto 5"/>
          <p:cNvSpPr txBox="1"/>
          <p:nvPr/>
        </p:nvSpPr>
        <p:spPr>
          <a:xfrm>
            <a:off x="7065818" y="2499999"/>
            <a:ext cx="4987637" cy="461665"/>
          </a:xfrm>
          <a:prstGeom prst="rect">
            <a:avLst/>
          </a:prstGeom>
          <a:noFill/>
        </p:spPr>
        <p:txBody>
          <a:bodyPr wrap="square" rtlCol="0">
            <a:spAutoFit/>
          </a:bodyPr>
          <a:lstStyle/>
          <a:p>
            <a:pPr algn="ctr"/>
            <a:r>
              <a:rPr lang="es-EC" sz="2400" b="1" dirty="0" smtClean="0">
                <a:latin typeface="Arial" panose="020B0604020202020204" pitchFamily="34" charset="0"/>
                <a:cs typeface="Arial" panose="020B0604020202020204" pitchFamily="34" charset="0"/>
              </a:rPr>
              <a:t>Modelo reforzamiento</a:t>
            </a:r>
            <a:endParaRPr lang="en-US" sz="2400" b="1" dirty="0">
              <a:latin typeface="Arial" panose="020B0604020202020204" pitchFamily="34" charset="0"/>
              <a:cs typeface="Arial" panose="020B0604020202020204" pitchFamily="34" charset="0"/>
            </a:endParaRPr>
          </a:p>
        </p:txBody>
      </p:sp>
      <p:sp>
        <p:nvSpPr>
          <p:cNvPr id="4"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9"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2"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3"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92</a:t>
            </a:r>
            <a:endParaRPr lang="es-ES" sz="2400" dirty="0">
              <a:ln>
                <a:solidFill>
                  <a:schemeClr val="tx1"/>
                </a:solidFill>
              </a:ln>
            </a:endParaRPr>
          </a:p>
        </p:txBody>
      </p:sp>
    </p:spTree>
    <p:extLst>
      <p:ext uri="{BB962C8B-B14F-4D97-AF65-F5344CB8AC3E}">
        <p14:creationId xmlns:p14="http://schemas.microsoft.com/office/powerpoint/2010/main" val="36318525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6" name="Tabla 5"/>
              <p:cNvGraphicFramePr>
                <a:graphicFrameLocks noGrp="1"/>
              </p:cNvGraphicFramePr>
              <p:nvPr>
                <p:extLst>
                  <p:ext uri="{D42A27DB-BD31-4B8C-83A1-F6EECF244321}">
                    <p14:modId xmlns:p14="http://schemas.microsoft.com/office/powerpoint/2010/main" val="1066605706"/>
                  </p:ext>
                </p:extLst>
              </p:nvPr>
            </p:nvGraphicFramePr>
            <p:xfrm>
              <a:off x="1200657" y="558848"/>
              <a:ext cx="3890889" cy="5412762"/>
            </p:xfrm>
            <a:graphic>
              <a:graphicData uri="http://schemas.openxmlformats.org/drawingml/2006/table">
                <a:tbl>
                  <a:tblPr firstRow="1" firstCol="1" bandRow="1"/>
                  <a:tblGrid>
                    <a:gridCol w="2800846">
                      <a:extLst>
                        <a:ext uri="{9D8B030D-6E8A-4147-A177-3AD203B41FA5}">
                          <a16:colId xmlns:a16="http://schemas.microsoft.com/office/drawing/2014/main" xmlns="" val="2532420198"/>
                        </a:ext>
                      </a:extLst>
                    </a:gridCol>
                    <a:gridCol w="1090043">
                      <a:extLst>
                        <a:ext uri="{9D8B030D-6E8A-4147-A177-3AD203B41FA5}">
                          <a16:colId xmlns:a16="http://schemas.microsoft.com/office/drawing/2014/main" xmlns="" val="423646530"/>
                        </a:ext>
                      </a:extLst>
                    </a:gridCol>
                  </a:tblGrid>
                  <a:tr h="193154">
                    <a:tc gridSpan="2">
                      <a:txBody>
                        <a:bodyPr/>
                        <a:lstStyle/>
                        <a:p>
                          <a:pPr algn="ctr">
                            <a:lnSpc>
                              <a:spcPct val="150000"/>
                            </a:lnSpc>
                            <a:spcAft>
                              <a:spcPts val="0"/>
                            </a:spcAft>
                          </a:pPr>
                          <a:r>
                            <a:rPr lang="es-EC" sz="1200" b="1" dirty="0">
                              <a:effectLst/>
                              <a:latin typeface="Arial" panose="020B0604020202020204" pitchFamily="34" charset="0"/>
                              <a:ea typeface="Gulim"/>
                              <a:cs typeface="Arial" panose="020B0604020202020204" pitchFamily="34" charset="0"/>
                            </a:rPr>
                            <a:t>DATOS</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US"/>
                        </a:p>
                      </a:txBody>
                      <a:tcPr/>
                    </a:tc>
                    <a:extLst>
                      <a:ext uri="{0D108BD9-81ED-4DB2-BD59-A6C34878D82A}">
                        <a16:rowId xmlns:a16="http://schemas.microsoft.com/office/drawing/2014/main" xmlns="" val="2323426318"/>
                      </a:ext>
                    </a:extLst>
                  </a:tr>
                  <a:tr h="193154">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Zona Sísmica</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panose="020B0604020202020204" pitchFamily="34" charset="0"/>
                              <a:ea typeface="Gulim"/>
                              <a:cs typeface="Arial" panose="020B0604020202020204" pitchFamily="34" charset="0"/>
                            </a:rPr>
                            <a:t>5.00</a:t>
                          </a:r>
                          <a:endParaRPr lang="en-US" sz="120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83612107"/>
                      </a:ext>
                    </a:extLst>
                  </a:tr>
                  <a:tr h="193154">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Valor del factor </a:t>
                          </a:r>
                          <a14:m>
                            <m:oMath xmlns:m="http://schemas.openxmlformats.org/officeDocument/2006/math">
                              <m:r>
                                <a:rPr lang="es-EC" sz="1200" b="1" i="1">
                                  <a:effectLst/>
                                  <a:latin typeface="Cambria Math" panose="02040503050406030204" pitchFamily="18" charset="0"/>
                                  <a:ea typeface="Gulim"/>
                                  <a:cs typeface="Arial" panose="020B0604020202020204" pitchFamily="34" charset="0"/>
                                </a:rPr>
                                <m:t>𝒁</m:t>
                              </m:r>
                            </m:oMath>
                          </a14:m>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panose="020B0604020202020204" pitchFamily="34" charset="0"/>
                              <a:ea typeface="Gulim"/>
                              <a:cs typeface="Arial" panose="020B0604020202020204" pitchFamily="34" charset="0"/>
                            </a:rPr>
                            <a:t>0.40</a:t>
                          </a:r>
                          <a:endParaRPr lang="en-US" sz="120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27240910"/>
                      </a:ext>
                    </a:extLst>
                  </a:tr>
                  <a:tr h="193154">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Característica de la amenaza sísmica</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panose="020B0604020202020204" pitchFamily="34" charset="0"/>
                              <a:ea typeface="Gulim"/>
                              <a:cs typeface="Arial" panose="020B0604020202020204" pitchFamily="34" charset="0"/>
                            </a:rPr>
                            <a:t> Alta</a:t>
                          </a:r>
                          <a:endParaRPr lang="en-US" sz="120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14861047"/>
                      </a:ext>
                    </a:extLst>
                  </a:tr>
                  <a:tr h="193154">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Tipo de perfil del suelo</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panose="020B0604020202020204" pitchFamily="34" charset="0"/>
                              <a:ea typeface="Gulim"/>
                              <a:cs typeface="Arial" panose="020B0604020202020204" pitchFamily="34" charset="0"/>
                            </a:rPr>
                            <a:t>E</a:t>
                          </a:r>
                          <a:endParaRPr lang="en-US" sz="120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92512248"/>
                      </a:ext>
                    </a:extLst>
                  </a:tr>
                  <a:tr h="193154">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Factor de sitio </a:t>
                          </a:r>
                          <a14:m>
                            <m:oMath xmlns:m="http://schemas.openxmlformats.org/officeDocument/2006/math">
                              <m:sSub>
                                <m:sSubPr>
                                  <m:ctrlPr>
                                    <a:rPr lang="en-US" sz="1200" b="1" i="1">
                                      <a:effectLst/>
                                      <a:latin typeface="Cambria Math" charset="0"/>
                                      <a:ea typeface="Gulim"/>
                                      <a:cs typeface="Arial" panose="020B0604020202020204" pitchFamily="34" charset="0"/>
                                    </a:rPr>
                                  </m:ctrlPr>
                                </m:sSubPr>
                                <m:e>
                                  <m:r>
                                    <a:rPr lang="es-EC" sz="1200" b="1" i="1">
                                      <a:effectLst/>
                                      <a:latin typeface="Cambria Math" panose="02040503050406030204" pitchFamily="18" charset="0"/>
                                      <a:ea typeface="Gulim"/>
                                      <a:cs typeface="Arial" panose="020B0604020202020204" pitchFamily="34" charset="0"/>
                                    </a:rPr>
                                    <m:t>𝑭</m:t>
                                  </m:r>
                                </m:e>
                                <m:sub>
                                  <m:r>
                                    <a:rPr lang="es-EC" sz="1200" b="1" i="1">
                                      <a:effectLst/>
                                      <a:latin typeface="Cambria Math" panose="02040503050406030204" pitchFamily="18" charset="0"/>
                                      <a:ea typeface="Gulim"/>
                                      <a:cs typeface="Arial" panose="020B0604020202020204" pitchFamily="34" charset="0"/>
                                    </a:rPr>
                                    <m:t>𝒂</m:t>
                                  </m:r>
                                </m:sub>
                              </m:sSub>
                            </m:oMath>
                          </a14:m>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panose="020B0604020202020204" pitchFamily="34" charset="0"/>
                              <a:ea typeface="Gulim"/>
                              <a:cs typeface="Arial" panose="020B0604020202020204" pitchFamily="34" charset="0"/>
                            </a:rPr>
                            <a:t>1.00</a:t>
                          </a:r>
                          <a:endParaRPr lang="en-US" sz="120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26287665"/>
                      </a:ext>
                    </a:extLst>
                  </a:tr>
                  <a:tr h="193154">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Factor del comportamiento </a:t>
                          </a:r>
                          <a14:m>
                            <m:oMath xmlns:m="http://schemas.openxmlformats.org/officeDocument/2006/math">
                              <m:sSub>
                                <m:sSubPr>
                                  <m:ctrlPr>
                                    <a:rPr lang="en-US" sz="1200" b="1" i="1">
                                      <a:effectLst/>
                                      <a:latin typeface="Cambria Math" charset="0"/>
                                      <a:ea typeface="Gulim"/>
                                      <a:cs typeface="Arial" panose="020B0604020202020204" pitchFamily="34" charset="0"/>
                                    </a:rPr>
                                  </m:ctrlPr>
                                </m:sSubPr>
                                <m:e>
                                  <m:r>
                                    <a:rPr lang="es-EC" sz="1200" b="1" i="1">
                                      <a:effectLst/>
                                      <a:latin typeface="Cambria Math" panose="02040503050406030204" pitchFamily="18" charset="0"/>
                                      <a:ea typeface="Gulim"/>
                                      <a:cs typeface="Arial" panose="020B0604020202020204" pitchFamily="34" charset="0"/>
                                    </a:rPr>
                                    <m:t>𝑭</m:t>
                                  </m:r>
                                </m:e>
                                <m:sub>
                                  <m:r>
                                    <a:rPr lang="es-EC" sz="1200" b="1" i="1">
                                      <a:effectLst/>
                                      <a:latin typeface="Cambria Math" panose="02040503050406030204" pitchFamily="18" charset="0"/>
                                      <a:ea typeface="Gulim"/>
                                      <a:cs typeface="Arial" panose="020B0604020202020204" pitchFamily="34" charset="0"/>
                                    </a:rPr>
                                    <m:t>𝒔</m:t>
                                  </m:r>
                                </m:sub>
                              </m:sSub>
                            </m:oMath>
                          </a14:m>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panose="020B0604020202020204" pitchFamily="34" charset="0"/>
                              <a:ea typeface="Gulim"/>
                              <a:cs typeface="Arial" panose="020B0604020202020204" pitchFamily="34" charset="0"/>
                            </a:rPr>
                            <a:t>1.90</a:t>
                          </a:r>
                          <a:endParaRPr lang="en-US" sz="120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97642574"/>
                      </a:ext>
                    </a:extLst>
                  </a:tr>
                  <a:tr h="193154">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Factor de sitio </a:t>
                          </a:r>
                          <a14:m>
                            <m:oMath xmlns:m="http://schemas.openxmlformats.org/officeDocument/2006/math">
                              <m:sSub>
                                <m:sSubPr>
                                  <m:ctrlPr>
                                    <a:rPr lang="en-US" sz="1200" b="1" i="1">
                                      <a:effectLst/>
                                      <a:latin typeface="Cambria Math" charset="0"/>
                                      <a:ea typeface="Gulim"/>
                                      <a:cs typeface="Arial" panose="020B0604020202020204" pitchFamily="34" charset="0"/>
                                    </a:rPr>
                                  </m:ctrlPr>
                                </m:sSubPr>
                                <m:e>
                                  <m:r>
                                    <a:rPr lang="es-EC" sz="1200" b="1" i="1">
                                      <a:effectLst/>
                                      <a:latin typeface="Cambria Math" panose="02040503050406030204" pitchFamily="18" charset="0"/>
                                      <a:ea typeface="Gulim"/>
                                      <a:cs typeface="Arial" panose="020B0604020202020204" pitchFamily="34" charset="0"/>
                                    </a:rPr>
                                    <m:t>𝑭</m:t>
                                  </m:r>
                                </m:e>
                                <m:sub>
                                  <m:r>
                                    <a:rPr lang="es-EC" sz="1200" b="1" i="1">
                                      <a:effectLst/>
                                      <a:latin typeface="Cambria Math" panose="02040503050406030204" pitchFamily="18" charset="0"/>
                                      <a:ea typeface="Gulim"/>
                                      <a:cs typeface="Arial" panose="020B0604020202020204" pitchFamily="34" charset="0"/>
                                    </a:rPr>
                                    <m:t>𝒅</m:t>
                                  </m:r>
                                </m:sub>
                              </m:sSub>
                            </m:oMath>
                          </a14:m>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panose="020B0604020202020204" pitchFamily="34" charset="0"/>
                              <a:ea typeface="Gulim"/>
                              <a:cs typeface="Arial" panose="020B0604020202020204" pitchFamily="34" charset="0"/>
                            </a:rPr>
                            <a:t>1.60</a:t>
                          </a:r>
                          <a:endParaRPr lang="en-US" sz="120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57312029"/>
                      </a:ext>
                    </a:extLst>
                  </a:tr>
                  <a:tr h="193154">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Región</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panose="020B0604020202020204" pitchFamily="34" charset="0"/>
                              <a:ea typeface="Gulim"/>
                              <a:cs typeface="Arial" panose="020B0604020202020204" pitchFamily="34" charset="0"/>
                            </a:rPr>
                            <a:t>Costa</a:t>
                          </a:r>
                          <a:endParaRPr lang="en-US" sz="120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31526016"/>
                      </a:ext>
                    </a:extLst>
                  </a:tr>
                  <a:tr h="193154">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panose="02040503050406030204" pitchFamily="18" charset="0"/>
                                    <a:ea typeface="Gulim"/>
                                    <a:cs typeface="Arial" panose="020B0604020202020204" pitchFamily="34" charset="0"/>
                                  </a:rPr>
                                  <m:t>𝜼</m:t>
                                </m:r>
                              </m:oMath>
                            </m:oMathPara>
                          </a14:m>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panose="020B0604020202020204" pitchFamily="34" charset="0"/>
                              <a:ea typeface="Gulim"/>
                              <a:cs typeface="Arial" panose="020B0604020202020204" pitchFamily="34" charset="0"/>
                            </a:rPr>
                            <a:t>1.80</a:t>
                          </a:r>
                          <a:endParaRPr lang="en-US" sz="120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0501268"/>
                      </a:ext>
                    </a:extLst>
                  </a:tr>
                  <a:tr h="193154">
                    <a:tc>
                      <a:txBody>
                        <a:bodyPr/>
                        <a:lstStyle/>
                        <a:p>
                          <a:pPr algn="ctr">
                            <a:lnSpc>
                              <a:spcPct val="150000"/>
                            </a:lnSpc>
                            <a:spcAft>
                              <a:spcPts val="0"/>
                            </a:spcAft>
                          </a:pPr>
                          <a:r>
                            <a:rPr lang="es-EC" sz="1200" dirty="0">
                              <a:solidFill>
                                <a:srgbClr val="000000"/>
                              </a:solidFill>
                              <a:effectLst/>
                              <a:latin typeface="Arial" panose="020B0604020202020204" pitchFamily="34" charset="0"/>
                              <a:ea typeface="Gulim"/>
                              <a:cs typeface="Arial" panose="020B0604020202020204" pitchFamily="34" charset="0"/>
                            </a:rPr>
                            <a:t>Coeficiente </a:t>
                          </a:r>
                          <a14:m>
                            <m:oMath xmlns:m="http://schemas.openxmlformats.org/officeDocument/2006/math">
                              <m:sSub>
                                <m:sSubPr>
                                  <m:ctrlPr>
                                    <a:rPr lang="en-US" sz="1200" b="1" i="1">
                                      <a:solidFill>
                                        <a:srgbClr val="000000"/>
                                      </a:solidFill>
                                      <a:effectLst/>
                                      <a:latin typeface="Cambria Math" charset="0"/>
                                      <a:ea typeface="Gulim"/>
                                      <a:cs typeface="Arial" panose="020B0604020202020204" pitchFamily="34" charset="0"/>
                                    </a:rPr>
                                  </m:ctrlPr>
                                </m:sSubPr>
                                <m:e>
                                  <m:r>
                                    <a:rPr lang="es-EC" sz="1200" b="1" i="1">
                                      <a:solidFill>
                                        <a:srgbClr val="000000"/>
                                      </a:solidFill>
                                      <a:effectLst/>
                                      <a:latin typeface="Cambria Math" panose="02040503050406030204" pitchFamily="18" charset="0"/>
                                      <a:ea typeface="Gulim"/>
                                      <a:cs typeface="Arial" panose="020B0604020202020204" pitchFamily="34" charset="0"/>
                                    </a:rPr>
                                    <m:t>𝑪</m:t>
                                  </m:r>
                                </m:e>
                                <m:sub>
                                  <m:r>
                                    <a:rPr lang="es-EC" sz="1200" b="1" i="1">
                                      <a:solidFill>
                                        <a:srgbClr val="000000"/>
                                      </a:solidFill>
                                      <a:effectLst/>
                                      <a:latin typeface="Cambria Math" panose="02040503050406030204" pitchFamily="18" charset="0"/>
                                      <a:ea typeface="Gulim"/>
                                      <a:cs typeface="Arial" panose="020B0604020202020204" pitchFamily="34" charset="0"/>
                                    </a:rPr>
                                    <m:t>𝒕</m:t>
                                  </m:r>
                                </m:sub>
                              </m:sSub>
                            </m:oMath>
                          </a14:m>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0.055</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36484879"/>
                      </a:ext>
                    </a:extLst>
                  </a:tr>
                  <a:tr h="193154">
                    <a:tc>
                      <a:txBody>
                        <a:bodyPr/>
                        <a:lstStyle/>
                        <a:p>
                          <a:pPr algn="ctr">
                            <a:lnSpc>
                              <a:spcPct val="150000"/>
                            </a:lnSpc>
                            <a:spcAft>
                              <a:spcPts val="0"/>
                            </a:spcAft>
                          </a:pPr>
                          <a:r>
                            <a:rPr lang="es-EC" sz="1200" dirty="0">
                              <a:solidFill>
                                <a:srgbClr val="000000"/>
                              </a:solidFill>
                              <a:effectLst/>
                              <a:latin typeface="Arial" panose="020B0604020202020204" pitchFamily="34" charset="0"/>
                              <a:ea typeface="Gulim"/>
                              <a:cs typeface="Arial" panose="020B0604020202020204" pitchFamily="34" charset="0"/>
                            </a:rPr>
                            <a:t>Coeficiente </a:t>
                          </a:r>
                          <a14:m>
                            <m:oMath xmlns:m="http://schemas.openxmlformats.org/officeDocument/2006/math">
                              <m:r>
                                <a:rPr lang="es-EC" sz="1200" b="1" i="1">
                                  <a:solidFill>
                                    <a:srgbClr val="000000"/>
                                  </a:solidFill>
                                  <a:effectLst/>
                                  <a:latin typeface="Cambria Math" panose="02040503050406030204" pitchFamily="18" charset="0"/>
                                  <a:ea typeface="Gulim"/>
                                  <a:cs typeface="Arial" panose="020B0604020202020204" pitchFamily="34" charset="0"/>
                                </a:rPr>
                                <m:t>𝜶</m:t>
                              </m:r>
                            </m:oMath>
                          </a14:m>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0.900</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17291426"/>
                      </a:ext>
                    </a:extLst>
                  </a:tr>
                  <a:tr h="193154">
                    <a:tc>
                      <a:txBody>
                        <a:bodyPr/>
                        <a:lstStyle/>
                        <a:p>
                          <a:pPr algn="ctr">
                            <a:lnSpc>
                              <a:spcPct val="150000"/>
                            </a:lnSpc>
                            <a:spcAft>
                              <a:spcPts val="0"/>
                            </a:spcAft>
                          </a:pPr>
                          <a:r>
                            <a:rPr lang="es-EC" sz="1200" dirty="0">
                              <a:solidFill>
                                <a:srgbClr val="000000"/>
                              </a:solidFill>
                              <a:effectLst/>
                              <a:latin typeface="Arial" panose="020B0604020202020204" pitchFamily="34" charset="0"/>
                              <a:ea typeface="Gulim"/>
                              <a:cs typeface="Arial" panose="020B0604020202020204" pitchFamily="34" charset="0"/>
                            </a:rPr>
                            <a:t>Altura máxima del edificio </a:t>
                          </a:r>
                          <a14:m>
                            <m:oMath xmlns:m="http://schemas.openxmlformats.org/officeDocument/2006/math">
                              <m:r>
                                <a:rPr lang="es-EC" sz="1200" b="1" i="1">
                                  <a:solidFill>
                                    <a:srgbClr val="000000"/>
                                  </a:solidFill>
                                  <a:effectLst/>
                                  <a:latin typeface="Cambria Math" panose="02040503050406030204" pitchFamily="18" charset="0"/>
                                  <a:ea typeface="Gulim"/>
                                  <a:cs typeface="Arial" panose="020B0604020202020204" pitchFamily="34" charset="0"/>
                                </a:rPr>
                                <m:t>𝒉</m:t>
                              </m:r>
                            </m:oMath>
                          </a14:m>
                          <a:r>
                            <a:rPr lang="es-EC" sz="1200" dirty="0">
                              <a:solidFill>
                                <a:srgbClr val="000000"/>
                              </a:solidFill>
                              <a:effectLst/>
                              <a:latin typeface="Arial" panose="020B0604020202020204" pitchFamily="34" charset="0"/>
                              <a:ea typeface="Gulim"/>
                              <a:cs typeface="Arial" panose="020B0604020202020204" pitchFamily="34" charset="0"/>
                            </a:rPr>
                            <a:t> (m)</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17.92</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87409867"/>
                      </a:ext>
                    </a:extLst>
                  </a:tr>
                  <a:tr h="295097">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Periodo de Vibración </a:t>
                          </a:r>
                          <a14:m>
                            <m:oMath xmlns:m="http://schemas.openxmlformats.org/officeDocument/2006/math">
                              <m:r>
                                <a:rPr lang="es-EC" sz="1200" b="1" i="1">
                                  <a:effectLst/>
                                  <a:latin typeface="Cambria Math" panose="02040503050406030204" pitchFamily="18" charset="0"/>
                                  <a:ea typeface="Gulim"/>
                                  <a:cs typeface="Arial" panose="020B0604020202020204" pitchFamily="34" charset="0"/>
                                </a:rPr>
                                <m:t>𝑻</m:t>
                              </m:r>
                            </m:oMath>
                          </a14:m>
                          <a:r>
                            <a:rPr lang="es-EC" sz="1200" dirty="0">
                              <a:effectLst/>
                              <a:latin typeface="Arial" panose="020B0604020202020204" pitchFamily="34" charset="0"/>
                              <a:ea typeface="Gulim"/>
                              <a:cs typeface="Arial" panose="020B0604020202020204" pitchFamily="34" charset="0"/>
                            </a:rPr>
                            <a:t>  (</a:t>
                          </a:r>
                          <a:r>
                            <a:rPr lang="es-EC" sz="1200" dirty="0" err="1">
                              <a:effectLst/>
                              <a:latin typeface="Arial" panose="020B0604020202020204" pitchFamily="34" charset="0"/>
                              <a:ea typeface="Gulim"/>
                              <a:cs typeface="Arial" panose="020B0604020202020204" pitchFamily="34" charset="0"/>
                            </a:rPr>
                            <a:t>seg</a:t>
                          </a:r>
                          <a:r>
                            <a:rPr lang="es-EC" sz="1200" dirty="0">
                              <a:effectLst/>
                              <a:latin typeface="Arial" panose="020B0604020202020204" pitchFamily="34" charset="0"/>
                              <a:ea typeface="Gulim"/>
                              <a:cs typeface="Arial" panose="020B0604020202020204" pitchFamily="34" charset="0"/>
                            </a:rPr>
                            <a:t>)</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0.74</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93748123"/>
                      </a:ext>
                    </a:extLst>
                  </a:tr>
                  <a:tr h="193154">
                    <a:tc>
                      <a:txBody>
                        <a:bodyPr/>
                        <a:lstStyle/>
                        <a:p>
                          <a:pPr algn="ctr">
                            <a:lnSpc>
                              <a:spcPct val="150000"/>
                            </a:lnSpc>
                            <a:spcAft>
                              <a:spcPts val="0"/>
                            </a:spcAft>
                          </a:pPr>
                          <a:r>
                            <a:rPr lang="es-EC" sz="1200" dirty="0">
                              <a:solidFill>
                                <a:srgbClr val="000000"/>
                              </a:solidFill>
                              <a:effectLst/>
                              <a:latin typeface="Arial" panose="020B0604020202020204" pitchFamily="34" charset="0"/>
                              <a:ea typeface="Gulim"/>
                              <a:cs typeface="Arial" panose="020B0604020202020204" pitchFamily="34" charset="0"/>
                            </a:rPr>
                            <a:t>Factor de Importancia </a:t>
                          </a:r>
                          <a14:m>
                            <m:oMath xmlns:m="http://schemas.openxmlformats.org/officeDocument/2006/math">
                              <m:r>
                                <a:rPr lang="es-EC" sz="1200" b="1" i="1">
                                  <a:solidFill>
                                    <a:srgbClr val="000000"/>
                                  </a:solidFill>
                                  <a:effectLst/>
                                  <a:latin typeface="Cambria Math" panose="02040503050406030204" pitchFamily="18" charset="0"/>
                                  <a:ea typeface="Gulim"/>
                                  <a:cs typeface="Arial" panose="020B0604020202020204" pitchFamily="34" charset="0"/>
                                </a:rPr>
                                <m:t>𝑰</m:t>
                              </m:r>
                            </m:oMath>
                          </a14:m>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1.00</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5010091"/>
                      </a:ext>
                    </a:extLst>
                  </a:tr>
                  <a:tr h="193154">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Factor </a:t>
                          </a:r>
                          <a14:m>
                            <m:oMath xmlns:m="http://schemas.openxmlformats.org/officeDocument/2006/math">
                              <m:r>
                                <a:rPr lang="es-EC" sz="1200" b="1" i="1">
                                  <a:effectLst/>
                                  <a:latin typeface="Cambria Math" panose="02040503050406030204" pitchFamily="18" charset="0"/>
                                  <a:ea typeface="Gulim"/>
                                  <a:cs typeface="Arial" panose="020B0604020202020204" pitchFamily="34" charset="0"/>
                                </a:rPr>
                                <m:t>𝒓</m:t>
                              </m:r>
                            </m:oMath>
                          </a14:m>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1.50</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83803241"/>
                      </a:ext>
                    </a:extLst>
                  </a:tr>
                  <a:tr h="193154">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Periodo límite de vibración </a:t>
                          </a:r>
                          <a14:m>
                            <m:oMath xmlns:m="http://schemas.openxmlformats.org/officeDocument/2006/math">
                              <m:sSub>
                                <m:sSubPr>
                                  <m:ctrlPr>
                                    <a:rPr lang="en-US" sz="1200" b="1" i="1">
                                      <a:effectLst/>
                                      <a:latin typeface="Cambria Math" charset="0"/>
                                      <a:ea typeface="Gulim"/>
                                      <a:cs typeface="Arial" panose="020B0604020202020204" pitchFamily="34" charset="0"/>
                                    </a:rPr>
                                  </m:ctrlPr>
                                </m:sSubPr>
                                <m:e>
                                  <m:r>
                                    <a:rPr lang="es-EC" sz="1200" b="1" i="1">
                                      <a:effectLst/>
                                      <a:latin typeface="Cambria Math" panose="02040503050406030204" pitchFamily="18" charset="0"/>
                                      <a:ea typeface="Gulim"/>
                                      <a:cs typeface="Arial" panose="020B0604020202020204" pitchFamily="34" charset="0"/>
                                    </a:rPr>
                                    <m:t>𝑻</m:t>
                                  </m:r>
                                </m:e>
                                <m:sub>
                                  <m:r>
                                    <a:rPr lang="es-EC" sz="1200" b="1" i="1">
                                      <a:effectLst/>
                                      <a:latin typeface="Cambria Math" panose="02040503050406030204" pitchFamily="18" charset="0"/>
                                      <a:ea typeface="Gulim"/>
                                      <a:cs typeface="Arial" panose="020B0604020202020204" pitchFamily="34" charset="0"/>
                                    </a:rPr>
                                    <m:t>𝟎</m:t>
                                  </m:r>
                                </m:sub>
                              </m:sSub>
                            </m:oMath>
                          </a14:m>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0.30</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56444174"/>
                      </a:ext>
                    </a:extLst>
                  </a:tr>
                  <a:tr h="193154">
                    <a:tc>
                      <a:txBody>
                        <a:bodyPr/>
                        <a:lstStyle/>
                        <a:p>
                          <a:pPr algn="ctr">
                            <a:lnSpc>
                              <a:spcPct val="150000"/>
                            </a:lnSpc>
                            <a:spcAft>
                              <a:spcPts val="0"/>
                            </a:spcAft>
                          </a:pPr>
                          <a:r>
                            <a:rPr lang="es-EC" sz="1200">
                              <a:effectLst/>
                              <a:latin typeface="Arial" panose="020B0604020202020204" pitchFamily="34" charset="0"/>
                              <a:ea typeface="Gulim"/>
                              <a:cs typeface="Arial" panose="020B0604020202020204" pitchFamily="34" charset="0"/>
                            </a:rPr>
                            <a:t>Periodo límite de vibración </a:t>
                          </a:r>
                          <a14:m>
                            <m:oMath xmlns:m="http://schemas.openxmlformats.org/officeDocument/2006/math">
                              <m:sSub>
                                <m:sSubPr>
                                  <m:ctrlPr>
                                    <a:rPr lang="en-US" sz="1200" b="1" i="1">
                                      <a:effectLst/>
                                      <a:latin typeface="Cambria Math" charset="0"/>
                                      <a:ea typeface="Gulim"/>
                                      <a:cs typeface="Arial" panose="020B0604020202020204" pitchFamily="34" charset="0"/>
                                    </a:rPr>
                                  </m:ctrlPr>
                                </m:sSubPr>
                                <m:e>
                                  <m:r>
                                    <a:rPr lang="es-EC" sz="1200" b="1" i="1">
                                      <a:effectLst/>
                                      <a:latin typeface="Cambria Math" panose="02040503050406030204" pitchFamily="18" charset="0"/>
                                      <a:ea typeface="Gulim"/>
                                      <a:cs typeface="Arial" panose="020B0604020202020204" pitchFamily="34" charset="0"/>
                                    </a:rPr>
                                    <m:t>𝑻</m:t>
                                  </m:r>
                                </m:e>
                                <m:sub>
                                  <m:r>
                                    <a:rPr lang="es-EC" sz="1200" b="1" i="1">
                                      <a:effectLst/>
                                      <a:latin typeface="Cambria Math" panose="02040503050406030204" pitchFamily="18" charset="0"/>
                                      <a:ea typeface="Gulim"/>
                                      <a:cs typeface="Arial" panose="020B0604020202020204" pitchFamily="34" charset="0"/>
                                    </a:rPr>
                                    <m:t>𝑪</m:t>
                                  </m:r>
                                </m:sub>
                              </m:sSub>
                            </m:oMath>
                          </a14:m>
                          <a:endParaRPr lang="en-US" sz="120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1.67</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32183665"/>
                      </a:ext>
                    </a:extLst>
                  </a:tr>
                  <a:tr h="193154">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sz="1200" b="1" i="1">
                                        <a:effectLst/>
                                        <a:latin typeface="Cambria Math" charset="0"/>
                                        <a:ea typeface="Gulim"/>
                                        <a:cs typeface="Arial" panose="020B0604020202020204" pitchFamily="34" charset="0"/>
                                      </a:rPr>
                                    </m:ctrlPr>
                                  </m:sSubPr>
                                  <m:e>
                                    <m:r>
                                      <a:rPr lang="es-EC" sz="1200" b="1" i="1">
                                        <a:effectLst/>
                                        <a:latin typeface="Cambria Math" panose="02040503050406030204" pitchFamily="18" charset="0"/>
                                        <a:ea typeface="Gulim"/>
                                        <a:cs typeface="Arial" panose="020B0604020202020204" pitchFamily="34" charset="0"/>
                                      </a:rPr>
                                      <m:t>𝑺</m:t>
                                    </m:r>
                                  </m:e>
                                  <m:sub>
                                    <m:r>
                                      <a:rPr lang="es-EC" sz="1200" b="1" i="1">
                                        <a:effectLst/>
                                        <a:latin typeface="Cambria Math" panose="02040503050406030204" pitchFamily="18" charset="0"/>
                                        <a:ea typeface="Gulim"/>
                                        <a:cs typeface="Arial" panose="020B0604020202020204" pitchFamily="34" charset="0"/>
                                      </a:rPr>
                                      <m:t>𝒂</m:t>
                                    </m:r>
                                  </m:sub>
                                </m:sSub>
                                <m:r>
                                  <a:rPr lang="es-EC" sz="1200" b="1" i="1">
                                    <a:effectLst/>
                                    <a:latin typeface="Cambria Math" panose="02040503050406030204" pitchFamily="18" charset="0"/>
                                    <a:ea typeface="Gulim"/>
                                    <a:cs typeface="Arial" panose="020B0604020202020204" pitchFamily="34" charset="0"/>
                                  </a:rPr>
                                  <m:t>(</m:t>
                                </m:r>
                                <m:sSub>
                                  <m:sSubPr>
                                    <m:ctrlPr>
                                      <a:rPr lang="en-US" sz="1200" b="1" i="1">
                                        <a:effectLst/>
                                        <a:latin typeface="Cambria Math" charset="0"/>
                                        <a:ea typeface="Gulim"/>
                                        <a:cs typeface="Arial" panose="020B0604020202020204" pitchFamily="34" charset="0"/>
                                      </a:rPr>
                                    </m:ctrlPr>
                                  </m:sSubPr>
                                  <m:e>
                                    <m:r>
                                      <a:rPr lang="es-EC" sz="1200" b="1" i="1">
                                        <a:effectLst/>
                                        <a:latin typeface="Cambria Math" panose="02040503050406030204" pitchFamily="18" charset="0"/>
                                        <a:ea typeface="Gulim"/>
                                        <a:cs typeface="Arial" panose="020B0604020202020204" pitchFamily="34" charset="0"/>
                                      </a:rPr>
                                      <m:t>𝑻</m:t>
                                    </m:r>
                                  </m:e>
                                  <m:sub>
                                    <m:r>
                                      <a:rPr lang="es-EC" sz="1200" b="1" i="1">
                                        <a:effectLst/>
                                        <a:latin typeface="Cambria Math" panose="02040503050406030204" pitchFamily="18" charset="0"/>
                                        <a:ea typeface="Gulim"/>
                                        <a:cs typeface="Arial" panose="020B0604020202020204" pitchFamily="34" charset="0"/>
                                      </a:rPr>
                                      <m:t>𝟎</m:t>
                                    </m:r>
                                  </m:sub>
                                </m:sSub>
                                <m:r>
                                  <a:rPr lang="es-EC" sz="1200" b="1" i="1">
                                    <a:effectLst/>
                                    <a:latin typeface="Cambria Math" panose="02040503050406030204" pitchFamily="18" charset="0"/>
                                    <a:ea typeface="Gulim"/>
                                    <a:cs typeface="Arial" panose="020B0604020202020204" pitchFamily="34" charset="0"/>
                                  </a:rPr>
                                  <m:t>)</m:t>
                                </m:r>
                              </m:oMath>
                            </m:oMathPara>
                          </a14:m>
                          <a:endParaRPr lang="en-US" sz="120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0.40</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96938808"/>
                      </a:ext>
                    </a:extLst>
                  </a:tr>
                  <a:tr h="193154">
                    <a:tc>
                      <a:txBody>
                        <a:bodyPr/>
                        <a:lstStyle/>
                        <a:p>
                          <a:pPr algn="ctr">
                            <a:lnSpc>
                              <a:spcPct val="150000"/>
                            </a:lnSpc>
                            <a:spcAft>
                              <a:spcPts val="0"/>
                            </a:spcAft>
                          </a:pPr>
                          <a:r>
                            <a:rPr lang="es-EC" sz="1200">
                              <a:solidFill>
                                <a:srgbClr val="000000"/>
                              </a:solidFill>
                              <a:effectLst/>
                              <a:latin typeface="Arial" panose="020B0604020202020204" pitchFamily="34" charset="0"/>
                              <a:ea typeface="Gulim"/>
                              <a:cs typeface="Arial" panose="020B0604020202020204" pitchFamily="34" charset="0"/>
                            </a:rPr>
                            <a:t>Irregularidades en Planta </a:t>
                          </a:r>
                          <a14:m>
                            <m:oMath xmlns:m="http://schemas.openxmlformats.org/officeDocument/2006/math">
                              <m:sSub>
                                <m:sSubPr>
                                  <m:ctrlPr>
                                    <a:rPr lang="en-US" sz="1200" b="1" i="1">
                                      <a:effectLst/>
                                      <a:latin typeface="Cambria Math" charset="0"/>
                                      <a:ea typeface="Gulim"/>
                                      <a:cs typeface="Arial" panose="020B0604020202020204" pitchFamily="34" charset="0"/>
                                    </a:rPr>
                                  </m:ctrlPr>
                                </m:sSubPr>
                                <m:e>
                                  <m:r>
                                    <a:rPr lang="es-EC" sz="1200" b="1" i="1">
                                      <a:effectLst/>
                                      <a:latin typeface="Cambria Math" panose="02040503050406030204" pitchFamily="18" charset="0"/>
                                      <a:ea typeface="Gulim"/>
                                      <a:cs typeface="Arial" panose="020B0604020202020204" pitchFamily="34" charset="0"/>
                                    </a:rPr>
                                    <m:t>∅</m:t>
                                  </m:r>
                                </m:e>
                                <m:sub>
                                  <m:r>
                                    <a:rPr lang="es-EC" sz="1200" b="1" i="1">
                                      <a:effectLst/>
                                      <a:latin typeface="Cambria Math" panose="02040503050406030204" pitchFamily="18" charset="0"/>
                                      <a:ea typeface="Gulim"/>
                                      <a:cs typeface="Arial" panose="020B0604020202020204" pitchFamily="34" charset="0"/>
                                    </a:rPr>
                                    <m:t>𝑷</m:t>
                                  </m:r>
                                </m:sub>
                              </m:sSub>
                            </m:oMath>
                          </a14:m>
                          <a:endParaRPr lang="en-US" sz="120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0.90</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43142530"/>
                      </a:ext>
                    </a:extLst>
                  </a:tr>
                  <a:tr h="193154">
                    <a:tc>
                      <a:txBody>
                        <a:bodyPr/>
                        <a:lstStyle/>
                        <a:p>
                          <a:pPr algn="ctr">
                            <a:lnSpc>
                              <a:spcPct val="150000"/>
                            </a:lnSpc>
                            <a:spcAft>
                              <a:spcPts val="0"/>
                            </a:spcAft>
                          </a:pPr>
                          <a:r>
                            <a:rPr lang="es-EC" sz="1200">
                              <a:solidFill>
                                <a:srgbClr val="000000"/>
                              </a:solidFill>
                              <a:effectLst/>
                              <a:latin typeface="Arial" panose="020B0604020202020204" pitchFamily="34" charset="0"/>
                              <a:ea typeface="Gulim"/>
                              <a:cs typeface="Arial" panose="020B0604020202020204" pitchFamily="34" charset="0"/>
                            </a:rPr>
                            <a:t>Irregularidades en Elevación </a:t>
                          </a:r>
                          <a14:m>
                            <m:oMath xmlns:m="http://schemas.openxmlformats.org/officeDocument/2006/math">
                              <m:sSub>
                                <m:sSubPr>
                                  <m:ctrlPr>
                                    <a:rPr lang="en-US" sz="1200" b="1" i="1">
                                      <a:effectLst/>
                                      <a:latin typeface="Cambria Math" charset="0"/>
                                      <a:ea typeface="Gulim"/>
                                      <a:cs typeface="Arial" panose="020B0604020202020204" pitchFamily="34" charset="0"/>
                                    </a:rPr>
                                  </m:ctrlPr>
                                </m:sSubPr>
                                <m:e>
                                  <m:r>
                                    <a:rPr lang="es-EC" sz="1200" b="1" i="1">
                                      <a:effectLst/>
                                      <a:latin typeface="Cambria Math" panose="02040503050406030204" pitchFamily="18" charset="0"/>
                                      <a:ea typeface="Gulim"/>
                                      <a:cs typeface="Arial" panose="020B0604020202020204" pitchFamily="34" charset="0"/>
                                    </a:rPr>
                                    <m:t>∅</m:t>
                                  </m:r>
                                </m:e>
                                <m:sub>
                                  <m:r>
                                    <a:rPr lang="es-EC" sz="1200" b="1" i="1">
                                      <a:effectLst/>
                                      <a:latin typeface="Cambria Math" panose="02040503050406030204" pitchFamily="18" charset="0"/>
                                      <a:ea typeface="Gulim"/>
                                      <a:cs typeface="Arial" panose="020B0604020202020204" pitchFamily="34" charset="0"/>
                                    </a:rPr>
                                    <m:t>𝑬</m:t>
                                  </m:r>
                                </m:sub>
                              </m:sSub>
                            </m:oMath>
                          </a14:m>
                          <a:endParaRPr lang="en-US" sz="120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0.90</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6109798"/>
                      </a:ext>
                    </a:extLst>
                  </a:tr>
                  <a:tr h="193154">
                    <a:tc>
                      <a:txBody>
                        <a:bodyPr/>
                        <a:lstStyle/>
                        <a:p>
                          <a:pPr algn="ctr">
                            <a:lnSpc>
                              <a:spcPct val="150000"/>
                            </a:lnSpc>
                            <a:spcAft>
                              <a:spcPts val="0"/>
                            </a:spcAft>
                          </a:pPr>
                          <a:r>
                            <a:rPr lang="es-EC" sz="1200">
                              <a:solidFill>
                                <a:srgbClr val="000000"/>
                              </a:solidFill>
                              <a:effectLst/>
                              <a:latin typeface="Arial" panose="020B0604020202020204" pitchFamily="34" charset="0"/>
                              <a:ea typeface="Gulim"/>
                              <a:cs typeface="Arial" panose="020B0604020202020204" pitchFamily="34" charset="0"/>
                            </a:rPr>
                            <a:t>Coeficiente de Reducción Sísmica </a:t>
                          </a:r>
                          <a14:m>
                            <m:oMath xmlns:m="http://schemas.openxmlformats.org/officeDocument/2006/math">
                              <m:r>
                                <a:rPr lang="es-EC" sz="1200" b="1" i="1">
                                  <a:solidFill>
                                    <a:srgbClr val="000000"/>
                                  </a:solidFill>
                                  <a:effectLst/>
                                  <a:latin typeface="Cambria Math" panose="02040503050406030204" pitchFamily="18" charset="0"/>
                                  <a:ea typeface="Gulim"/>
                                  <a:cs typeface="Arial" panose="020B0604020202020204" pitchFamily="34" charset="0"/>
                                </a:rPr>
                                <m:t>𝑹</m:t>
                              </m:r>
                            </m:oMath>
                          </a14:m>
                          <a:endParaRPr lang="en-US" sz="120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solidFill>
                                <a:srgbClr val="FF0000"/>
                              </a:solidFill>
                              <a:effectLst/>
                              <a:latin typeface="Arial" panose="020B0604020202020204" pitchFamily="34" charset="0"/>
                              <a:ea typeface="Gulim"/>
                              <a:cs typeface="Arial" panose="020B0604020202020204" pitchFamily="34" charset="0"/>
                            </a:rPr>
                            <a:t>8.00</a:t>
                          </a:r>
                          <a:endParaRPr lang="en-US" sz="1200" dirty="0">
                            <a:solidFill>
                              <a:srgbClr val="FF0000"/>
                            </a:solidFill>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65451907"/>
                      </a:ext>
                    </a:extLst>
                  </a:tr>
                </a:tbl>
              </a:graphicData>
            </a:graphic>
          </p:graphicFrame>
        </mc:Choice>
        <mc:Fallback>
          <p:graphicFrame>
            <p:nvGraphicFramePr>
              <p:cNvPr id="6" name="Tabla 5"/>
              <p:cNvGraphicFramePr>
                <a:graphicFrameLocks noGrp="1"/>
              </p:cNvGraphicFramePr>
              <p:nvPr>
                <p:extLst>
                  <p:ext uri="{D42A27DB-BD31-4B8C-83A1-F6EECF244321}">
                    <p14:modId xmlns:p14="http://schemas.microsoft.com/office/powerpoint/2010/main" val="1066605706"/>
                  </p:ext>
                </p:extLst>
              </p:nvPr>
            </p:nvGraphicFramePr>
            <p:xfrm>
              <a:off x="1200657" y="558848"/>
              <a:ext cx="3890889" cy="5412762"/>
            </p:xfrm>
            <a:graphic>
              <a:graphicData uri="http://schemas.openxmlformats.org/drawingml/2006/table">
                <a:tbl>
                  <a:tblPr firstRow="1" firstCol="1" bandRow="1"/>
                  <a:tblGrid>
                    <a:gridCol w="2800846">
                      <a:extLst>
                        <a:ext uri="{9D8B030D-6E8A-4147-A177-3AD203B41FA5}">
                          <a16:colId xmlns:a16="http://schemas.microsoft.com/office/drawing/2014/main" xmlns:a14="http://schemas.microsoft.com/office/drawing/2010/main" xmlns="" val="2532420198"/>
                        </a:ext>
                      </a:extLst>
                    </a:gridCol>
                    <a:gridCol w="1090043">
                      <a:extLst>
                        <a:ext uri="{9D8B030D-6E8A-4147-A177-3AD203B41FA5}">
                          <a16:colId xmlns:a16="http://schemas.microsoft.com/office/drawing/2014/main" xmlns:a14="http://schemas.microsoft.com/office/drawing/2010/main" xmlns="" val="423646530"/>
                        </a:ext>
                      </a:extLst>
                    </a:gridCol>
                  </a:tblGrid>
                  <a:tr h="240475">
                    <a:tc gridSpan="2">
                      <a:txBody>
                        <a:bodyPr/>
                        <a:lstStyle/>
                        <a:p>
                          <a:pPr algn="ctr">
                            <a:lnSpc>
                              <a:spcPct val="150000"/>
                            </a:lnSpc>
                            <a:spcAft>
                              <a:spcPts val="0"/>
                            </a:spcAft>
                          </a:pPr>
                          <a:r>
                            <a:rPr lang="es-EC" sz="1200" b="1" dirty="0">
                              <a:effectLst/>
                              <a:latin typeface="Arial" panose="020B0604020202020204" pitchFamily="34" charset="0"/>
                              <a:ea typeface="Gulim"/>
                              <a:cs typeface="Arial" panose="020B0604020202020204" pitchFamily="34" charset="0"/>
                            </a:rPr>
                            <a:t>DATOS</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US"/>
                        </a:p>
                      </a:txBody>
                      <a:tcPr/>
                    </a:tc>
                    <a:extLst>
                      <a:ext uri="{0D108BD9-81ED-4DB2-BD59-A6C34878D82A}">
                        <a16:rowId xmlns:a16="http://schemas.microsoft.com/office/drawing/2014/main" xmlns:a14="http://schemas.microsoft.com/office/drawing/2010/main" xmlns="" val="2323426318"/>
                      </a:ext>
                    </a:extLst>
                  </a:tr>
                  <a:tr h="240475">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Zona Sísmica</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panose="020B0604020202020204" pitchFamily="34" charset="0"/>
                              <a:ea typeface="Gulim"/>
                              <a:cs typeface="Arial" panose="020B0604020202020204" pitchFamily="34" charset="0"/>
                            </a:rPr>
                            <a:t>5.00</a:t>
                          </a:r>
                          <a:endParaRPr lang="en-US" sz="120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1083612107"/>
                      </a:ext>
                    </a:extLst>
                  </a:tr>
                  <a:tr h="240475">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17" t="-205128" r="-39262" b="-2015385"/>
                          </a:stretch>
                        </a:blipFill>
                      </a:tcPr>
                    </a:tc>
                    <a:tc>
                      <a:txBody>
                        <a:bodyPr/>
                        <a:lstStyle/>
                        <a:p>
                          <a:pPr algn="ctr">
                            <a:lnSpc>
                              <a:spcPct val="150000"/>
                            </a:lnSpc>
                            <a:spcAft>
                              <a:spcPts val="0"/>
                            </a:spcAft>
                          </a:pPr>
                          <a:r>
                            <a:rPr lang="es-EC" sz="1200">
                              <a:effectLst/>
                              <a:latin typeface="Arial" panose="020B0604020202020204" pitchFamily="34" charset="0"/>
                              <a:ea typeface="Gulim"/>
                              <a:cs typeface="Arial" panose="020B0604020202020204" pitchFamily="34" charset="0"/>
                            </a:rPr>
                            <a:t>0.40</a:t>
                          </a:r>
                          <a:endParaRPr lang="en-US" sz="120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2827240910"/>
                      </a:ext>
                    </a:extLst>
                  </a:tr>
                  <a:tr h="240475">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Característica de la amenaza sísmica</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panose="020B0604020202020204" pitchFamily="34" charset="0"/>
                              <a:ea typeface="Gulim"/>
                              <a:cs typeface="Arial" panose="020B0604020202020204" pitchFamily="34" charset="0"/>
                            </a:rPr>
                            <a:t> Alta</a:t>
                          </a:r>
                          <a:endParaRPr lang="en-US" sz="120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2914861047"/>
                      </a:ext>
                    </a:extLst>
                  </a:tr>
                  <a:tr h="240475">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Tipo de perfil del suelo</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panose="020B0604020202020204" pitchFamily="34" charset="0"/>
                              <a:ea typeface="Gulim"/>
                              <a:cs typeface="Arial" panose="020B0604020202020204" pitchFamily="34" charset="0"/>
                            </a:rPr>
                            <a:t>E</a:t>
                          </a:r>
                          <a:endParaRPr lang="en-US" sz="120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4292512248"/>
                      </a:ext>
                    </a:extLst>
                  </a:tr>
                  <a:tr h="240475">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17" t="-495000" r="-39262" b="-1667500"/>
                          </a:stretch>
                        </a:blipFill>
                      </a:tcPr>
                    </a:tc>
                    <a:tc>
                      <a:txBody>
                        <a:bodyPr/>
                        <a:lstStyle/>
                        <a:p>
                          <a:pPr algn="ctr">
                            <a:lnSpc>
                              <a:spcPct val="150000"/>
                            </a:lnSpc>
                            <a:spcAft>
                              <a:spcPts val="0"/>
                            </a:spcAft>
                          </a:pPr>
                          <a:r>
                            <a:rPr lang="es-EC" sz="1200">
                              <a:effectLst/>
                              <a:latin typeface="Arial" panose="020B0604020202020204" pitchFamily="34" charset="0"/>
                              <a:ea typeface="Gulim"/>
                              <a:cs typeface="Arial" panose="020B0604020202020204" pitchFamily="34" charset="0"/>
                            </a:rPr>
                            <a:t>1.00</a:t>
                          </a:r>
                          <a:endParaRPr lang="en-US" sz="120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2526287665"/>
                      </a:ext>
                    </a:extLst>
                  </a:tr>
                  <a:tr h="240475">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17" t="-610256" r="-39262" b="-1610256"/>
                          </a:stretch>
                        </a:blipFill>
                      </a:tcPr>
                    </a:tc>
                    <a:tc>
                      <a:txBody>
                        <a:bodyPr/>
                        <a:lstStyle/>
                        <a:p>
                          <a:pPr algn="ctr">
                            <a:lnSpc>
                              <a:spcPct val="150000"/>
                            </a:lnSpc>
                            <a:spcAft>
                              <a:spcPts val="0"/>
                            </a:spcAft>
                          </a:pPr>
                          <a:r>
                            <a:rPr lang="es-EC" sz="1200">
                              <a:effectLst/>
                              <a:latin typeface="Arial" panose="020B0604020202020204" pitchFamily="34" charset="0"/>
                              <a:ea typeface="Gulim"/>
                              <a:cs typeface="Arial" panose="020B0604020202020204" pitchFamily="34" charset="0"/>
                            </a:rPr>
                            <a:t>1.90</a:t>
                          </a:r>
                          <a:endParaRPr lang="en-US" sz="120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2197642574"/>
                      </a:ext>
                    </a:extLst>
                  </a:tr>
                  <a:tr h="240475">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17" t="-692500" r="-39262" b="-1470000"/>
                          </a:stretch>
                        </a:blipFill>
                      </a:tcPr>
                    </a:tc>
                    <a:tc>
                      <a:txBody>
                        <a:bodyPr/>
                        <a:lstStyle/>
                        <a:p>
                          <a:pPr algn="ctr">
                            <a:lnSpc>
                              <a:spcPct val="150000"/>
                            </a:lnSpc>
                            <a:spcAft>
                              <a:spcPts val="0"/>
                            </a:spcAft>
                          </a:pPr>
                          <a:r>
                            <a:rPr lang="es-EC" sz="1200">
                              <a:effectLst/>
                              <a:latin typeface="Arial" panose="020B0604020202020204" pitchFamily="34" charset="0"/>
                              <a:ea typeface="Gulim"/>
                              <a:cs typeface="Arial" panose="020B0604020202020204" pitchFamily="34" charset="0"/>
                            </a:rPr>
                            <a:t>1.60</a:t>
                          </a:r>
                          <a:endParaRPr lang="en-US" sz="120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2457312029"/>
                      </a:ext>
                    </a:extLst>
                  </a:tr>
                  <a:tr h="240475">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Región</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panose="020B0604020202020204" pitchFamily="34" charset="0"/>
                              <a:ea typeface="Gulim"/>
                              <a:cs typeface="Arial" panose="020B0604020202020204" pitchFamily="34" charset="0"/>
                            </a:rPr>
                            <a:t>Costa</a:t>
                          </a:r>
                          <a:endParaRPr lang="en-US" sz="120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431526016"/>
                      </a:ext>
                    </a:extLst>
                  </a:tr>
                  <a:tr h="274320">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17" t="-773913" r="-39262" b="-1093478"/>
                          </a:stretch>
                        </a:blipFill>
                      </a:tcPr>
                    </a:tc>
                    <a:tc>
                      <a:txBody>
                        <a:bodyPr/>
                        <a:lstStyle/>
                        <a:p>
                          <a:pPr algn="ctr">
                            <a:lnSpc>
                              <a:spcPct val="150000"/>
                            </a:lnSpc>
                            <a:spcAft>
                              <a:spcPts val="0"/>
                            </a:spcAft>
                          </a:pPr>
                          <a:r>
                            <a:rPr lang="es-EC" sz="1200">
                              <a:effectLst/>
                              <a:latin typeface="Arial" panose="020B0604020202020204" pitchFamily="34" charset="0"/>
                              <a:ea typeface="Gulim"/>
                              <a:cs typeface="Arial" panose="020B0604020202020204" pitchFamily="34" charset="0"/>
                            </a:rPr>
                            <a:t>1.80</a:t>
                          </a:r>
                          <a:endParaRPr lang="en-US" sz="120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90501268"/>
                      </a:ext>
                    </a:extLst>
                  </a:tr>
                  <a:tr h="240475">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17" t="-1030769" r="-39262" b="-1189744"/>
                          </a:stretch>
                        </a:blipFill>
                      </a:tcPr>
                    </a:tc>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0.055</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2036484879"/>
                      </a:ext>
                    </a:extLst>
                  </a:tr>
                  <a:tr h="240475">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17" t="-1102500" r="-39262" b="-1060000"/>
                          </a:stretch>
                        </a:blipFill>
                      </a:tcPr>
                    </a:tc>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0.900</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2817291426"/>
                      </a:ext>
                    </a:extLst>
                  </a:tr>
                  <a:tr h="240475">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17" t="-1233333" r="-39262" b="-987179"/>
                          </a:stretch>
                        </a:blipFill>
                      </a:tcPr>
                    </a:tc>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17.92</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2187409867"/>
                      </a:ext>
                    </a:extLst>
                  </a:tr>
                  <a:tr h="295097">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17" t="-1083333" r="-39262" b="-702083"/>
                          </a:stretch>
                        </a:blipFill>
                      </a:tcPr>
                    </a:tc>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0.74</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593748123"/>
                      </a:ext>
                    </a:extLst>
                  </a:tr>
                  <a:tr h="240475">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17" t="-1420000" r="-39262" b="-742500"/>
                          </a:stretch>
                        </a:blipFill>
                      </a:tcPr>
                    </a:tc>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1.00</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135010091"/>
                      </a:ext>
                    </a:extLst>
                  </a:tr>
                  <a:tr h="240475">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17" t="-1558974" r="-39262" b="-661538"/>
                          </a:stretch>
                        </a:blipFill>
                      </a:tcPr>
                    </a:tc>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1.50</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3483803241"/>
                      </a:ext>
                    </a:extLst>
                  </a:tr>
                  <a:tr h="240475">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17" t="-1617500" r="-39262" b="-545000"/>
                          </a:stretch>
                        </a:blipFill>
                      </a:tcPr>
                    </a:tc>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0.30</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2956444174"/>
                      </a:ext>
                    </a:extLst>
                  </a:tr>
                  <a:tr h="240475">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17" t="-1761538" r="-39262" b="-458974"/>
                          </a:stretch>
                        </a:blipFill>
                      </a:tcPr>
                    </a:tc>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1.67</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1132183665"/>
                      </a:ext>
                    </a:extLst>
                  </a:tr>
                  <a:tr h="274320">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17" t="-1578261" r="-39262" b="-289130"/>
                          </a:stretch>
                        </a:blipFill>
                      </a:tcPr>
                    </a:tc>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0.40</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2896938808"/>
                      </a:ext>
                    </a:extLst>
                  </a:tr>
                  <a:tr h="240475">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17" t="-1979487" r="-39262" b="-241026"/>
                          </a:stretch>
                        </a:blipFill>
                      </a:tcPr>
                    </a:tc>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0.90</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3043142530"/>
                      </a:ext>
                    </a:extLst>
                  </a:tr>
                  <a:tr h="240475">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17" t="-2027500" r="-39262" b="-135000"/>
                          </a:stretch>
                        </a:blipFill>
                      </a:tcPr>
                    </a:tc>
                    <a:tc>
                      <a:txBody>
                        <a:bodyPr/>
                        <a:lstStyle/>
                        <a:p>
                          <a:pPr algn="ctr">
                            <a:lnSpc>
                              <a:spcPct val="150000"/>
                            </a:lnSpc>
                            <a:spcAft>
                              <a:spcPts val="0"/>
                            </a:spcAft>
                          </a:pPr>
                          <a:r>
                            <a:rPr lang="es-EC" sz="1200" dirty="0">
                              <a:effectLst/>
                              <a:latin typeface="Arial" panose="020B0604020202020204" pitchFamily="34" charset="0"/>
                              <a:ea typeface="Gulim"/>
                              <a:cs typeface="Arial" panose="020B0604020202020204" pitchFamily="34" charset="0"/>
                            </a:rPr>
                            <a:t>0.90</a:t>
                          </a:r>
                          <a:endParaRPr lang="en-US" sz="1200" dirty="0">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376109798"/>
                      </a:ext>
                    </a:extLst>
                  </a:tr>
                  <a:tr h="240475">
                    <a:tc>
                      <a:txBody>
                        <a:bodyPr/>
                        <a:lstStyle/>
                        <a:p>
                          <a:endParaRPr lang="en-US"/>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17" t="-2182051" r="-39262" b="-38462"/>
                          </a:stretch>
                        </a:blipFill>
                      </a:tcPr>
                    </a:tc>
                    <a:tc>
                      <a:txBody>
                        <a:bodyPr/>
                        <a:lstStyle/>
                        <a:p>
                          <a:pPr algn="ctr">
                            <a:lnSpc>
                              <a:spcPct val="150000"/>
                            </a:lnSpc>
                            <a:spcAft>
                              <a:spcPts val="0"/>
                            </a:spcAft>
                          </a:pPr>
                          <a:r>
                            <a:rPr lang="es-EC" sz="1200" dirty="0">
                              <a:solidFill>
                                <a:srgbClr val="FF0000"/>
                              </a:solidFill>
                              <a:effectLst/>
                              <a:latin typeface="Arial" panose="020B0604020202020204" pitchFamily="34" charset="0"/>
                              <a:ea typeface="Gulim"/>
                              <a:cs typeface="Arial" panose="020B0604020202020204" pitchFamily="34" charset="0"/>
                            </a:rPr>
                            <a:t>8.00</a:t>
                          </a:r>
                          <a:endParaRPr lang="en-US" sz="1200" dirty="0">
                            <a:solidFill>
                              <a:srgbClr val="FF0000"/>
                            </a:solidFill>
                            <a:effectLst/>
                            <a:latin typeface="Arial" panose="020B0604020202020204" pitchFamily="34" charset="0"/>
                            <a:ea typeface="Gulim"/>
                            <a:cs typeface="Times New Roman" panose="02020603050405020304" pitchFamily="18" charset="0"/>
                          </a:endParaRPr>
                        </a:p>
                      </a:txBody>
                      <a:tcPr marL="48289" marR="48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1565451907"/>
                      </a:ext>
                    </a:extLst>
                  </a:tr>
                </a:tbl>
              </a:graphicData>
            </a:graphic>
          </p:graphicFrame>
        </mc:Fallback>
      </mc:AlternateContent>
      <p:graphicFrame>
        <p:nvGraphicFramePr>
          <p:cNvPr id="8" name="Tabla 7"/>
          <p:cNvGraphicFramePr>
            <a:graphicFrameLocks noGrp="1"/>
          </p:cNvGraphicFramePr>
          <p:nvPr>
            <p:extLst/>
          </p:nvPr>
        </p:nvGraphicFramePr>
        <p:xfrm>
          <a:off x="6205072" y="558848"/>
          <a:ext cx="4464685" cy="721425"/>
        </p:xfrm>
        <a:graphic>
          <a:graphicData uri="http://schemas.openxmlformats.org/drawingml/2006/table">
            <a:tbl>
              <a:tblPr firstRow="1" firstCol="1" bandRow="1"/>
              <a:tblGrid>
                <a:gridCol w="1206500">
                  <a:extLst>
                    <a:ext uri="{9D8B030D-6E8A-4147-A177-3AD203B41FA5}">
                      <a16:colId xmlns:a16="http://schemas.microsoft.com/office/drawing/2014/main" xmlns="" val="3311573765"/>
                    </a:ext>
                  </a:extLst>
                </a:gridCol>
                <a:gridCol w="984885">
                  <a:extLst>
                    <a:ext uri="{9D8B030D-6E8A-4147-A177-3AD203B41FA5}">
                      <a16:colId xmlns:a16="http://schemas.microsoft.com/office/drawing/2014/main" xmlns="" val="3312067204"/>
                    </a:ext>
                  </a:extLst>
                </a:gridCol>
                <a:gridCol w="2273300">
                  <a:extLst>
                    <a:ext uri="{9D8B030D-6E8A-4147-A177-3AD203B41FA5}">
                      <a16:colId xmlns:a16="http://schemas.microsoft.com/office/drawing/2014/main" xmlns="" val="2517969558"/>
                    </a:ext>
                  </a:extLst>
                </a:gridCol>
              </a:tblGrid>
              <a:tr h="190500">
                <a:tc>
                  <a:txBody>
                    <a:bodyPr/>
                    <a:lstStyle/>
                    <a:p>
                      <a:pPr algn="ctr">
                        <a:lnSpc>
                          <a:spcPct val="150000"/>
                        </a:lnSpc>
                        <a:spcAft>
                          <a:spcPts val="0"/>
                        </a:spcAft>
                      </a:pPr>
                      <a:r>
                        <a:rPr lang="es-EC" sz="1200" b="1">
                          <a:effectLst/>
                          <a:latin typeface="Arial" panose="020B0604020202020204" pitchFamily="34" charset="0"/>
                          <a:ea typeface="Gulim"/>
                          <a:cs typeface="Arial" panose="020B0604020202020204" pitchFamily="34" charset="0"/>
                        </a:rPr>
                        <a:t>Periodo (T)</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a:effectLst/>
                          <a:latin typeface="Arial" panose="020B0604020202020204" pitchFamily="34" charset="0"/>
                          <a:ea typeface="Gulim"/>
                          <a:cs typeface="Arial" panose="020B0604020202020204" pitchFamily="34" charset="0"/>
                        </a:rPr>
                        <a:t>Sa Elástico</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C" sz="1200" b="1">
                          <a:effectLst/>
                          <a:latin typeface="Arial" panose="020B0604020202020204" pitchFamily="34" charset="0"/>
                          <a:ea typeface="Gulim"/>
                          <a:cs typeface="Arial" panose="020B0604020202020204" pitchFamily="34" charset="0"/>
                        </a:rPr>
                        <a:t>Coeficiente basal %</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xmlns="" val="824089877"/>
                  </a:ext>
                </a:extLst>
              </a:tr>
              <a:tr h="190500">
                <a:tc>
                  <a:txBody>
                    <a:bodyPr/>
                    <a:lstStyle/>
                    <a:p>
                      <a:pPr algn="ctr">
                        <a:lnSpc>
                          <a:spcPct val="150000"/>
                        </a:lnSpc>
                        <a:spcAft>
                          <a:spcPts val="0"/>
                        </a:spcAft>
                      </a:pPr>
                      <a:r>
                        <a:rPr lang="es-EC" sz="1200">
                          <a:solidFill>
                            <a:srgbClr val="000000"/>
                          </a:solidFill>
                          <a:effectLst/>
                          <a:latin typeface="Arial" panose="020B0604020202020204" pitchFamily="34" charset="0"/>
                          <a:ea typeface="Gulim"/>
                          <a:cs typeface="Arial" panose="020B0604020202020204" pitchFamily="34" charset="0"/>
                        </a:rPr>
                        <a:t>0.74</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Gulim"/>
                          <a:cs typeface="Arial" panose="020B0604020202020204" pitchFamily="34" charset="0"/>
                        </a:rPr>
                        <a:t>0.720</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solidFill>
                            <a:srgbClr val="000000"/>
                          </a:solidFill>
                          <a:effectLst/>
                          <a:latin typeface="Arial" panose="020B0604020202020204" pitchFamily="34" charset="0"/>
                          <a:ea typeface="Gulim"/>
                          <a:cs typeface="Arial" panose="020B0604020202020204" pitchFamily="34" charset="0"/>
                        </a:rPr>
                        <a:t>0.11111</a:t>
                      </a:r>
                      <a:endParaRPr lang="en-US" sz="1200" dirty="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73421612"/>
                  </a:ext>
                </a:extLst>
              </a:tr>
              <a:tr h="190500">
                <a:tc>
                  <a:txBody>
                    <a:bodyPr/>
                    <a:lstStyle/>
                    <a:p>
                      <a:pPr algn="ctr">
                        <a:lnSpc>
                          <a:spcPct val="150000"/>
                        </a:lnSpc>
                        <a:spcAft>
                          <a:spcPts val="0"/>
                        </a:spcAft>
                      </a:pPr>
                      <a:r>
                        <a:rPr lang="es-EC" sz="1200">
                          <a:solidFill>
                            <a:srgbClr val="000000"/>
                          </a:solidFill>
                          <a:effectLst/>
                          <a:latin typeface="Arial" panose="020B0604020202020204" pitchFamily="34" charset="0"/>
                          <a:ea typeface="Gulim"/>
                          <a:cs typeface="Arial" panose="020B0604020202020204" pitchFamily="34" charset="0"/>
                        </a:rPr>
                        <a:t>0.74</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Gulim"/>
                          <a:cs typeface="Arial" panose="020B0604020202020204" pitchFamily="34" charset="0"/>
                        </a:rPr>
                        <a:t>K</a:t>
                      </a:r>
                      <a:endParaRPr lang="en-US" sz="120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solidFill>
                            <a:srgbClr val="000000"/>
                          </a:solidFill>
                          <a:effectLst/>
                          <a:latin typeface="Arial" panose="020B0604020202020204" pitchFamily="34" charset="0"/>
                          <a:ea typeface="Gulim"/>
                          <a:cs typeface="Arial" panose="020B0604020202020204" pitchFamily="34" charset="0"/>
                        </a:rPr>
                        <a:t>1.12</a:t>
                      </a:r>
                      <a:endParaRPr lang="en-US" sz="1200" dirty="0">
                        <a:effectLst/>
                        <a:latin typeface="Arial" panose="020B0604020202020204" pitchFamily="34" charset="0"/>
                        <a:ea typeface="Gulim"/>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9073382"/>
                  </a:ext>
                </a:extLst>
              </a:tr>
            </a:tbl>
          </a:graphicData>
        </a:graphic>
      </p:graphicFrame>
      <p:pic>
        <p:nvPicPr>
          <p:cNvPr id="9" name="Imagen 8"/>
          <p:cNvPicPr/>
          <p:nvPr/>
        </p:nvPicPr>
        <p:blipFill>
          <a:blip r:embed="rId3"/>
          <a:stretch>
            <a:fillRect/>
          </a:stretch>
        </p:blipFill>
        <p:spPr>
          <a:xfrm>
            <a:off x="5845028" y="1412636"/>
            <a:ext cx="5184775" cy="2286000"/>
          </a:xfrm>
          <a:prstGeom prst="rect">
            <a:avLst/>
          </a:prstGeom>
        </p:spPr>
      </p:pic>
      <p:pic>
        <p:nvPicPr>
          <p:cNvPr id="10" name="Imagen 9"/>
          <p:cNvPicPr/>
          <p:nvPr/>
        </p:nvPicPr>
        <p:blipFill>
          <a:blip r:embed="rId4"/>
          <a:stretch>
            <a:fillRect/>
          </a:stretch>
        </p:blipFill>
        <p:spPr>
          <a:xfrm>
            <a:off x="5852015" y="3760292"/>
            <a:ext cx="5177790" cy="2295525"/>
          </a:xfrm>
          <a:prstGeom prst="rect">
            <a:avLst/>
          </a:prstGeom>
        </p:spPr>
      </p:pic>
      <p:sp>
        <p:nvSpPr>
          <p:cNvPr id="7"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6"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7"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93</a:t>
            </a:r>
            <a:endParaRPr lang="es-ES" sz="2400" dirty="0">
              <a:ln>
                <a:solidFill>
                  <a:schemeClr val="tx1"/>
                </a:solidFill>
              </a:ln>
            </a:endParaRPr>
          </a:p>
        </p:txBody>
      </p:sp>
    </p:spTree>
    <p:extLst>
      <p:ext uri="{BB962C8B-B14F-4D97-AF65-F5344CB8AC3E}">
        <p14:creationId xmlns:p14="http://schemas.microsoft.com/office/powerpoint/2010/main" val="9060055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rotWithShape="1">
          <a:blip r:embed="rId2"/>
          <a:srcRect l="5371" t="17583" r="7502" b="16325"/>
          <a:stretch/>
        </p:blipFill>
        <p:spPr bwMode="auto">
          <a:xfrm>
            <a:off x="5572299" y="701040"/>
            <a:ext cx="6132021" cy="5116484"/>
          </a:xfrm>
          <a:prstGeom prst="rect">
            <a:avLst/>
          </a:prstGeom>
          <a:ln>
            <a:noFill/>
          </a:ln>
          <a:extLst>
            <a:ext uri="{53640926-AAD7-44D8-BBD7-CCE9431645EC}">
              <a14:shadowObscured xmlns:a14="http://schemas.microsoft.com/office/drawing/2010/main"/>
            </a:ext>
          </a:extLst>
        </p:spPr>
      </p:pic>
      <p:pic>
        <p:nvPicPr>
          <p:cNvPr id="6" name="Imagen 5"/>
          <p:cNvPicPr>
            <a:picLocks noChangeAspect="1"/>
          </p:cNvPicPr>
          <p:nvPr/>
        </p:nvPicPr>
        <p:blipFill>
          <a:blip r:embed="rId3"/>
          <a:stretch>
            <a:fillRect/>
          </a:stretch>
        </p:blipFill>
        <p:spPr>
          <a:xfrm>
            <a:off x="349135" y="497866"/>
            <a:ext cx="5030585" cy="5441404"/>
          </a:xfrm>
          <a:prstGeom prst="rect">
            <a:avLst/>
          </a:prstGeom>
        </p:spPr>
      </p:pic>
      <p:sp>
        <p:nvSpPr>
          <p:cNvPr id="4"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7"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8"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9"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0"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2"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3"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94</a:t>
            </a:r>
            <a:endParaRPr lang="es-ES" sz="2400" dirty="0">
              <a:ln>
                <a:solidFill>
                  <a:schemeClr val="tx1"/>
                </a:solidFill>
              </a:ln>
            </a:endParaRPr>
          </a:p>
        </p:txBody>
      </p:sp>
    </p:spTree>
    <p:extLst>
      <p:ext uri="{BB962C8B-B14F-4D97-AF65-F5344CB8AC3E}">
        <p14:creationId xmlns:p14="http://schemas.microsoft.com/office/powerpoint/2010/main" val="15768939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ángulo 5"/>
              <p:cNvSpPr/>
              <p:nvPr/>
            </p:nvSpPr>
            <p:spPr>
              <a:xfrm>
                <a:off x="0" y="753243"/>
                <a:ext cx="3214255" cy="4774512"/>
              </a:xfrm>
              <a:prstGeom prst="rect">
                <a:avLst/>
              </a:prstGeom>
            </p:spPr>
            <p:txBody>
              <a:bodyPr wrap="square">
                <a:spAutoFit/>
              </a:bodyPr>
              <a:lstStyle/>
              <a:p>
                <a:pPr algn="ctr">
                  <a:lnSpc>
                    <a:spcPct val="150000"/>
                  </a:lnSpc>
                  <a:spcAft>
                    <a:spcPts val="1000"/>
                  </a:spcAft>
                </a:pPr>
                <a:r>
                  <a:rPr lang="es-EC" b="1" dirty="0" smtClean="0">
                    <a:latin typeface="Arial" panose="020B0604020202020204" pitchFamily="34" charset="0"/>
                    <a:ea typeface="Gulim"/>
                    <a:cs typeface="Arial" panose="020B0604020202020204" pitchFamily="34" charset="0"/>
                  </a:rPr>
                  <a:t>Vigas</a:t>
                </a:r>
              </a:p>
              <a:p>
                <a:pPr algn="ctr">
                  <a:lnSpc>
                    <a:spcPct val="150000"/>
                  </a:lnSpc>
                  <a:spcAft>
                    <a:spcPts val="1000"/>
                  </a:spcAft>
                </a:pPr>
                <a:r>
                  <a:rPr lang="es-EC" b="1" dirty="0" smtClean="0">
                    <a:solidFill>
                      <a:srgbClr val="FF0000"/>
                    </a:solidFill>
                    <a:latin typeface="Arial" panose="020B0604020202020204" pitchFamily="34" charset="0"/>
                    <a:ea typeface="Gulim"/>
                    <a:cs typeface="Arial" panose="020B0604020202020204" pitchFamily="34" charset="0"/>
                  </a:rPr>
                  <a:t>Cuantía mínima</a:t>
                </a:r>
              </a:p>
              <a:p>
                <a:pPr>
                  <a:lnSpc>
                    <a:spcPct val="150000"/>
                  </a:lnSpc>
                  <a:spcAft>
                    <a:spcPts val="1000"/>
                  </a:spcAft>
                </a:pPr>
                <a14:m>
                  <m:oMathPara xmlns:m="http://schemas.openxmlformats.org/officeDocument/2006/math">
                    <m:oMathParaPr>
                      <m:jc m:val="centerGroup"/>
                    </m:oMathParaPr>
                    <m:oMath xmlns:m="http://schemas.openxmlformats.org/officeDocument/2006/math">
                      <m:r>
                        <a:rPr lang="es-EC" b="1" i="1">
                          <a:latin typeface="Cambria Math" panose="02040503050406030204" pitchFamily="18" charset="0"/>
                          <a:ea typeface="Gulim"/>
                          <a:cs typeface="Times New Roman" panose="02020603050405020304" pitchFamily="18" charset="0"/>
                        </a:rPr>
                        <m:t>𝝆</m:t>
                      </m:r>
                      <m:r>
                        <a:rPr lang="es-EC" b="1" i="1">
                          <a:latin typeface="Cambria Math" panose="02040503050406030204" pitchFamily="18" charset="0"/>
                          <a:ea typeface="Gulim"/>
                          <a:cs typeface="Times New Roman" panose="02020603050405020304" pitchFamily="18" charset="0"/>
                        </a:rPr>
                        <m:t>𝒎𝒊𝒏</m:t>
                      </m:r>
                      <m:r>
                        <a:rPr lang="es-EC" b="1" i="1">
                          <a:latin typeface="Cambria Math" panose="02040503050406030204" pitchFamily="18" charset="0"/>
                          <a:ea typeface="Gulim"/>
                          <a:cs typeface="Times New Roman" panose="02020603050405020304" pitchFamily="18" charset="0"/>
                        </a:rPr>
                        <m:t>= </m:t>
                      </m:r>
                      <m:f>
                        <m:fPr>
                          <m:ctrlPr>
                            <a:rPr lang="en-US" b="1" i="1">
                              <a:latin typeface="Cambria Math" charset="0"/>
                              <a:ea typeface="Gulim"/>
                              <a:cs typeface="Times New Roman" panose="02020603050405020304" pitchFamily="18" charset="0"/>
                            </a:rPr>
                          </m:ctrlPr>
                        </m:fPr>
                        <m:num>
                          <m:r>
                            <a:rPr lang="es-EC" b="1" i="1">
                              <a:latin typeface="Cambria Math" panose="02040503050406030204" pitchFamily="18" charset="0"/>
                              <a:ea typeface="Gulim"/>
                              <a:cs typeface="Times New Roman" panose="02020603050405020304" pitchFamily="18" charset="0"/>
                            </a:rPr>
                            <m:t>𝟏𝟒</m:t>
                          </m:r>
                        </m:num>
                        <m:den>
                          <m:r>
                            <a:rPr lang="es-EC" b="1" i="1">
                              <a:latin typeface="Cambria Math" panose="02040503050406030204" pitchFamily="18" charset="0"/>
                              <a:ea typeface="Gulim"/>
                              <a:cs typeface="Times New Roman" panose="02020603050405020304" pitchFamily="18" charset="0"/>
                            </a:rPr>
                            <m:t>𝒇𝒚</m:t>
                          </m:r>
                        </m:den>
                      </m:f>
                    </m:oMath>
                  </m:oMathPara>
                </a14:m>
                <a:endParaRPr lang="en-US" dirty="0">
                  <a:latin typeface="Arial" panose="020B0604020202020204" pitchFamily="34" charset="0"/>
                  <a:ea typeface="Gulim"/>
                  <a:cs typeface="Times New Roman" panose="02020603050405020304" pitchFamily="18" charset="0"/>
                </a:endParaRPr>
              </a:p>
              <a:p>
                <a:pPr>
                  <a:lnSpc>
                    <a:spcPct val="150000"/>
                  </a:lnSpc>
                  <a:spcAft>
                    <a:spcPts val="10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Gulim"/>
                          <a:cs typeface="Times New Roman" panose="02020603050405020304" pitchFamily="18" charset="0"/>
                        </a:rPr>
                        <m:t>𝜌</m:t>
                      </m:r>
                      <m:r>
                        <a:rPr lang="es-EC" i="1">
                          <a:latin typeface="Cambria Math" panose="02040503050406030204" pitchFamily="18" charset="0"/>
                          <a:ea typeface="Gulim"/>
                          <a:cs typeface="Times New Roman" panose="02020603050405020304" pitchFamily="18" charset="0"/>
                        </a:rPr>
                        <m:t>𝑚𝑖𝑛</m:t>
                      </m:r>
                      <m:r>
                        <a:rPr lang="es-EC" i="1">
                          <a:latin typeface="Cambria Math" panose="02040503050406030204" pitchFamily="18" charset="0"/>
                          <a:ea typeface="Gulim"/>
                          <a:cs typeface="Times New Roman" panose="02020603050405020304" pitchFamily="18" charset="0"/>
                        </a:rPr>
                        <m:t>= </m:t>
                      </m:r>
                      <m:f>
                        <m:fPr>
                          <m:ctrlPr>
                            <a:rPr lang="en-US" i="1">
                              <a:latin typeface="Cambria Math" charset="0"/>
                              <a:ea typeface="Gulim"/>
                              <a:cs typeface="Times New Roman" panose="02020603050405020304" pitchFamily="18" charset="0"/>
                            </a:rPr>
                          </m:ctrlPr>
                        </m:fPr>
                        <m:num>
                          <m:r>
                            <a:rPr lang="es-EC" i="1">
                              <a:latin typeface="Cambria Math" panose="02040503050406030204" pitchFamily="18" charset="0"/>
                              <a:ea typeface="Gulim"/>
                              <a:cs typeface="Times New Roman" panose="02020603050405020304" pitchFamily="18" charset="0"/>
                            </a:rPr>
                            <m:t>14</m:t>
                          </m:r>
                        </m:num>
                        <m:den>
                          <m:r>
                            <a:rPr lang="es-EC" i="1">
                              <a:latin typeface="Cambria Math" panose="02040503050406030204" pitchFamily="18" charset="0"/>
                              <a:ea typeface="Gulim"/>
                              <a:cs typeface="Times New Roman" panose="02020603050405020304" pitchFamily="18" charset="0"/>
                            </a:rPr>
                            <m:t>4200 </m:t>
                          </m:r>
                          <m:r>
                            <a:rPr lang="es-EC" i="1">
                              <a:latin typeface="Cambria Math" panose="02040503050406030204" pitchFamily="18" charset="0"/>
                              <a:ea typeface="Gulim"/>
                              <a:cs typeface="Times New Roman" panose="02020603050405020304" pitchFamily="18" charset="0"/>
                            </a:rPr>
                            <m:t>𝑘𝑔</m:t>
                          </m:r>
                          <m:r>
                            <a:rPr lang="es-EC" i="1">
                              <a:latin typeface="Cambria Math" panose="02040503050406030204" pitchFamily="18" charset="0"/>
                              <a:ea typeface="Gulim"/>
                              <a:cs typeface="Times New Roman" panose="02020603050405020304" pitchFamily="18" charset="0"/>
                            </a:rPr>
                            <m:t>/</m:t>
                          </m:r>
                          <m:sSup>
                            <m:sSupPr>
                              <m:ctrlPr>
                                <a:rPr lang="en-US" i="1">
                                  <a:latin typeface="Cambria Math" charset="0"/>
                                  <a:ea typeface="Gulim"/>
                                  <a:cs typeface="Times New Roman" panose="02020603050405020304" pitchFamily="18" charset="0"/>
                                </a:rPr>
                              </m:ctrlPr>
                            </m:sSupPr>
                            <m:e>
                              <m:r>
                                <a:rPr lang="es-EC" i="1">
                                  <a:latin typeface="Cambria Math" panose="02040503050406030204" pitchFamily="18" charset="0"/>
                                  <a:ea typeface="Gulim"/>
                                  <a:cs typeface="Times New Roman" panose="02020603050405020304" pitchFamily="18" charset="0"/>
                                </a:rPr>
                                <m:t>𝑐𝑚</m:t>
                              </m:r>
                            </m:e>
                            <m:sup>
                              <m:r>
                                <a:rPr lang="es-EC" i="1">
                                  <a:latin typeface="Cambria Math" panose="02040503050406030204" pitchFamily="18" charset="0"/>
                                  <a:ea typeface="Gulim"/>
                                  <a:cs typeface="Times New Roman" panose="02020603050405020304" pitchFamily="18" charset="0"/>
                                </a:rPr>
                                <m:t>2</m:t>
                              </m:r>
                            </m:sup>
                          </m:sSup>
                        </m:den>
                      </m:f>
                    </m:oMath>
                  </m:oMathPara>
                </a14:m>
                <a:endParaRPr lang="en-US" dirty="0">
                  <a:latin typeface="Arial" panose="020B0604020202020204" pitchFamily="34" charset="0"/>
                  <a:ea typeface="Gulim"/>
                  <a:cs typeface="Times New Roman" panose="02020603050405020304" pitchFamily="18" charset="0"/>
                </a:endParaRPr>
              </a:p>
              <a:p>
                <a:pPr>
                  <a:lnSpc>
                    <a:spcPct val="150000"/>
                  </a:lnSpc>
                  <a:spcAft>
                    <a:spcPts val="1000"/>
                  </a:spcAft>
                </a:pPr>
                <a14:m>
                  <m:oMathPara xmlns:m="http://schemas.openxmlformats.org/officeDocument/2006/math">
                    <m:oMathParaPr>
                      <m:jc m:val="centerGroup"/>
                    </m:oMathParaPr>
                    <m:oMath xmlns:m="http://schemas.openxmlformats.org/officeDocument/2006/math">
                      <m:r>
                        <a:rPr lang="es-EC" b="1" i="1">
                          <a:latin typeface="Cambria Math" panose="02040503050406030204" pitchFamily="18" charset="0"/>
                          <a:ea typeface="Gulim"/>
                          <a:cs typeface="Times New Roman" panose="02020603050405020304" pitchFamily="18" charset="0"/>
                        </a:rPr>
                        <m:t>𝝆</m:t>
                      </m:r>
                      <m:r>
                        <a:rPr lang="es-EC" b="1" i="1">
                          <a:latin typeface="Cambria Math" panose="02040503050406030204" pitchFamily="18" charset="0"/>
                          <a:ea typeface="Gulim"/>
                          <a:cs typeface="Times New Roman" panose="02020603050405020304" pitchFamily="18" charset="0"/>
                        </a:rPr>
                        <m:t>𝒎𝒊𝒏</m:t>
                      </m:r>
                      <m:r>
                        <a:rPr lang="es-EC" b="1" i="1">
                          <a:latin typeface="Cambria Math" panose="02040503050406030204" pitchFamily="18" charset="0"/>
                          <a:ea typeface="Gulim"/>
                          <a:cs typeface="Times New Roman" panose="02020603050405020304" pitchFamily="18" charset="0"/>
                        </a:rPr>
                        <m:t>=</m:t>
                      </m:r>
                      <m:r>
                        <a:rPr lang="es-EC" b="1" i="1" smtClean="0">
                          <a:latin typeface="Cambria Math" panose="02040503050406030204" pitchFamily="18" charset="0"/>
                          <a:ea typeface="Gulim"/>
                          <a:cs typeface="Times New Roman" panose="02020603050405020304" pitchFamily="18" charset="0"/>
                        </a:rPr>
                        <m:t>𝟎</m:t>
                      </m:r>
                      <m:r>
                        <a:rPr lang="es-EC" b="1" i="1" smtClean="0">
                          <a:latin typeface="Cambria Math" panose="02040503050406030204" pitchFamily="18" charset="0"/>
                          <a:ea typeface="Gulim"/>
                          <a:cs typeface="Times New Roman" panose="02020603050405020304" pitchFamily="18" charset="0"/>
                        </a:rPr>
                        <m:t>.</m:t>
                      </m:r>
                      <m:r>
                        <a:rPr lang="es-EC" b="1" i="1" smtClean="0">
                          <a:latin typeface="Cambria Math" panose="02040503050406030204" pitchFamily="18" charset="0"/>
                          <a:ea typeface="Gulim"/>
                          <a:cs typeface="Times New Roman" panose="02020603050405020304" pitchFamily="18" charset="0"/>
                        </a:rPr>
                        <m:t>𝟑</m:t>
                      </m:r>
                      <m:r>
                        <a:rPr lang="es-EC" b="1" i="1" smtClean="0">
                          <a:latin typeface="Cambria Math" panose="02040503050406030204" pitchFamily="18" charset="0"/>
                          <a:ea typeface="Gulim"/>
                          <a:cs typeface="Times New Roman" panose="02020603050405020304" pitchFamily="18" charset="0"/>
                        </a:rPr>
                        <m:t>%=</m:t>
                      </m:r>
                      <m:r>
                        <a:rPr lang="es-EC" b="1" i="1">
                          <a:latin typeface="Cambria Math" panose="02040503050406030204" pitchFamily="18" charset="0"/>
                          <a:ea typeface="Gulim"/>
                          <a:cs typeface="Times New Roman" panose="02020603050405020304" pitchFamily="18" charset="0"/>
                        </a:rPr>
                        <m:t>𝟎</m:t>
                      </m:r>
                      <m:r>
                        <a:rPr lang="es-EC" b="1" i="1">
                          <a:latin typeface="Cambria Math" panose="02040503050406030204" pitchFamily="18" charset="0"/>
                          <a:ea typeface="Gulim"/>
                          <a:cs typeface="Times New Roman" panose="02020603050405020304" pitchFamily="18" charset="0"/>
                        </a:rPr>
                        <m:t>.</m:t>
                      </m:r>
                      <m:r>
                        <a:rPr lang="es-EC" b="1" i="1">
                          <a:latin typeface="Cambria Math" panose="02040503050406030204" pitchFamily="18" charset="0"/>
                          <a:ea typeface="Gulim"/>
                          <a:cs typeface="Times New Roman" panose="02020603050405020304" pitchFamily="18" charset="0"/>
                        </a:rPr>
                        <m:t>𝟎𝟎𝟑𝟑𝟑𝟑𝟑</m:t>
                      </m:r>
                    </m:oMath>
                  </m:oMathPara>
                </a14:m>
                <a:endParaRPr lang="en-US" dirty="0" smtClean="0">
                  <a:latin typeface="Arial" panose="020B0604020202020204" pitchFamily="34" charset="0"/>
                  <a:ea typeface="Gulim"/>
                  <a:cs typeface="Times New Roman" panose="02020603050405020304" pitchFamily="18" charset="0"/>
                </a:endParaRPr>
              </a:p>
              <a:p>
                <a:pPr algn="ctr">
                  <a:lnSpc>
                    <a:spcPct val="150000"/>
                  </a:lnSpc>
                  <a:spcAft>
                    <a:spcPts val="1000"/>
                  </a:spcAft>
                </a:pPr>
                <a:r>
                  <a:rPr lang="es-EC" b="1" dirty="0">
                    <a:solidFill>
                      <a:srgbClr val="FF0000"/>
                    </a:solidFill>
                    <a:latin typeface="Arial" panose="020B0604020202020204" pitchFamily="34" charset="0"/>
                    <a:ea typeface="Gulim"/>
                    <a:cs typeface="Arial" panose="020B0604020202020204" pitchFamily="34" charset="0"/>
                  </a:rPr>
                  <a:t>Cuantía </a:t>
                </a:r>
                <a:r>
                  <a:rPr lang="es-EC" b="1" dirty="0" smtClean="0">
                    <a:solidFill>
                      <a:srgbClr val="FF0000"/>
                    </a:solidFill>
                    <a:latin typeface="Arial" panose="020B0604020202020204" pitchFamily="34" charset="0"/>
                    <a:ea typeface="Gulim"/>
                    <a:cs typeface="Arial" panose="020B0604020202020204" pitchFamily="34" charset="0"/>
                  </a:rPr>
                  <a:t>máxima</a:t>
                </a:r>
              </a:p>
              <a:p>
                <a:pPr algn="ctr">
                  <a:lnSpc>
                    <a:spcPct val="150000"/>
                  </a:lnSpc>
                  <a:spcAft>
                    <a:spcPts val="1000"/>
                  </a:spcAft>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rPr>
                        <m:t>𝝆</m:t>
                      </m:r>
                      <m:r>
                        <a:rPr lang="en-US" b="1" i="1">
                          <a:latin typeface="Cambria Math" panose="02040503050406030204" pitchFamily="18" charset="0"/>
                        </a:rPr>
                        <m:t>𝒎𝒂𝒙</m:t>
                      </m:r>
                      <m:r>
                        <a:rPr lang="en-US">
                          <a:latin typeface="Cambria Math" panose="02040503050406030204" pitchFamily="18" charset="0"/>
                        </a:rPr>
                        <m:t>=</m:t>
                      </m:r>
                      <m:r>
                        <a:rPr lang="es-EC" b="0" i="0" smtClean="0">
                          <a:latin typeface="Cambria Math" panose="02040503050406030204" pitchFamily="18" charset="0"/>
                        </a:rPr>
                        <m:t>2.5%=</m:t>
                      </m:r>
                      <m:r>
                        <a:rPr lang="en-US">
                          <a:latin typeface="Cambria Math" panose="02040503050406030204" pitchFamily="18" charset="0"/>
                        </a:rPr>
                        <m:t>0.025</m:t>
                      </m:r>
                    </m:oMath>
                  </m:oMathPara>
                </a14:m>
                <a:endParaRPr lang="en-US" dirty="0"/>
              </a:p>
            </p:txBody>
          </p:sp>
        </mc:Choice>
        <mc:Fallback xmlns="">
          <p:sp>
            <p:nvSpPr>
              <p:cNvPr id="6" name="Rectángulo 5"/>
              <p:cNvSpPr>
                <a:spLocks noRot="1" noChangeAspect="1" noMove="1" noResize="1" noEditPoints="1" noAdjustHandles="1" noChangeArrowheads="1" noChangeShapeType="1" noTextEdit="1"/>
              </p:cNvSpPr>
              <p:nvPr/>
            </p:nvSpPr>
            <p:spPr>
              <a:xfrm>
                <a:off x="0" y="753243"/>
                <a:ext cx="3214255" cy="477451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3096466" y="771476"/>
                <a:ext cx="2239716" cy="2426305"/>
              </a:xfrm>
              <a:prstGeom prst="rect">
                <a:avLst/>
              </a:prstGeom>
            </p:spPr>
            <p:txBody>
              <a:bodyPr wrap="none">
                <a:spAutoFit/>
              </a:bodyPr>
              <a:lstStyle/>
              <a:p>
                <a:pPr algn="ctr">
                  <a:lnSpc>
                    <a:spcPct val="150000"/>
                  </a:lnSpc>
                </a:pPr>
                <a:r>
                  <a:rPr lang="es-EC" b="1" dirty="0" smtClean="0">
                    <a:latin typeface="Arial" panose="020B0604020202020204" pitchFamily="34" charset="0"/>
                    <a:ea typeface="Gulim"/>
                    <a:cs typeface="Arial" panose="020B0604020202020204" pitchFamily="34" charset="0"/>
                  </a:rPr>
                  <a:t>Columnas</a:t>
                </a:r>
              </a:p>
              <a:p>
                <a:pPr algn="ctr">
                  <a:lnSpc>
                    <a:spcPct val="150000"/>
                  </a:lnSpc>
                </a:pPr>
                <a:r>
                  <a:rPr lang="es-EC" b="1" dirty="0" smtClean="0">
                    <a:solidFill>
                      <a:srgbClr val="FF0000"/>
                    </a:solidFill>
                    <a:latin typeface="Arial" panose="020B0604020202020204" pitchFamily="34" charset="0"/>
                    <a:ea typeface="Gulim"/>
                    <a:cs typeface="Arial" panose="020B0604020202020204" pitchFamily="34" charset="0"/>
                  </a:rPr>
                  <a:t>Cuantía mínima</a:t>
                </a:r>
              </a:p>
              <a:p>
                <a:pPr algn="ctr">
                  <a:lnSpc>
                    <a:spcPct val="150000"/>
                  </a:lnSpc>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𝜌</m:t>
                      </m:r>
                      <m:r>
                        <a:rPr lang="en-US" i="1">
                          <a:latin typeface="Cambria Math" panose="02040503050406030204" pitchFamily="18" charset="0"/>
                        </a:rPr>
                        <m:t>𝑚𝑖𝑛</m:t>
                      </m:r>
                      <m:r>
                        <a:rPr lang="en-US" i="0">
                          <a:latin typeface="Cambria Math" panose="02040503050406030204" pitchFamily="18" charset="0"/>
                        </a:rPr>
                        <m:t>= 1%=0.01</m:t>
                      </m:r>
                    </m:oMath>
                  </m:oMathPara>
                </a14:m>
                <a:endParaRPr lang="es-EC" dirty="0" smtClean="0"/>
              </a:p>
              <a:p>
                <a:pPr algn="ctr">
                  <a:lnSpc>
                    <a:spcPct val="150000"/>
                  </a:lnSpc>
                  <a:spcAft>
                    <a:spcPts val="1000"/>
                  </a:spcAft>
                </a:pPr>
                <a:r>
                  <a:rPr lang="es-EC" b="1" dirty="0">
                    <a:solidFill>
                      <a:srgbClr val="FF0000"/>
                    </a:solidFill>
                    <a:latin typeface="Arial" panose="020B0604020202020204" pitchFamily="34" charset="0"/>
                    <a:ea typeface="Gulim"/>
                    <a:cs typeface="Arial" panose="020B0604020202020204" pitchFamily="34" charset="0"/>
                  </a:rPr>
                  <a:t>Cuantía máxima</a:t>
                </a:r>
              </a:p>
              <a:p>
                <a:pPr algn="ctr">
                  <a:lnSpc>
                    <a:spcPct val="150000"/>
                  </a:lnSpc>
                  <a:spcAft>
                    <a:spcPts val="1000"/>
                  </a:spcAft>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rPr>
                        <m:t>𝝆</m:t>
                      </m:r>
                      <m:r>
                        <a:rPr lang="en-US" b="1" i="1">
                          <a:latin typeface="Cambria Math" panose="02040503050406030204" pitchFamily="18" charset="0"/>
                        </a:rPr>
                        <m:t>𝒎𝒂𝒙</m:t>
                      </m:r>
                      <m:r>
                        <a:rPr lang="en-US">
                          <a:latin typeface="Cambria Math" panose="02040503050406030204" pitchFamily="18" charset="0"/>
                        </a:rPr>
                        <m:t>=</m:t>
                      </m:r>
                      <m:r>
                        <a:rPr lang="es-EC" b="0" i="0" smtClean="0">
                          <a:latin typeface="Cambria Math" panose="02040503050406030204" pitchFamily="18" charset="0"/>
                        </a:rPr>
                        <m:t>3%=</m:t>
                      </m:r>
                      <m:r>
                        <a:rPr lang="en-US">
                          <a:latin typeface="Cambria Math" panose="02040503050406030204" pitchFamily="18" charset="0"/>
                        </a:rPr>
                        <m:t>0.0</m:t>
                      </m:r>
                      <m:r>
                        <a:rPr lang="es-EC" b="0" i="0" smtClean="0">
                          <a:latin typeface="Cambria Math" panose="02040503050406030204" pitchFamily="18" charset="0"/>
                        </a:rPr>
                        <m:t>3</m:t>
                      </m:r>
                    </m:oMath>
                  </m:oMathPara>
                </a14:m>
                <a:endParaRPr lang="en-US" dirty="0"/>
              </a:p>
            </p:txBody>
          </p:sp>
        </mc:Choice>
        <mc:Fallback xmlns="">
          <p:sp>
            <p:nvSpPr>
              <p:cNvPr id="8" name="Rectángulo 7"/>
              <p:cNvSpPr>
                <a:spLocks noRot="1" noChangeAspect="1" noMove="1" noResize="1" noEditPoints="1" noAdjustHandles="1" noChangeArrowheads="1" noChangeShapeType="1" noTextEdit="1"/>
              </p:cNvSpPr>
              <p:nvPr/>
            </p:nvSpPr>
            <p:spPr>
              <a:xfrm>
                <a:off x="3096466" y="771476"/>
                <a:ext cx="2239716" cy="2426305"/>
              </a:xfrm>
              <a:prstGeom prst="rect">
                <a:avLst/>
              </a:prstGeom>
              <a:blipFill>
                <a:blip r:embed="rId3"/>
                <a:stretch>
                  <a:fillRect/>
                </a:stretch>
              </a:blipFill>
            </p:spPr>
            <p:txBody>
              <a:bodyPr/>
              <a:lstStyle/>
              <a:p>
                <a:r>
                  <a:rPr lang="en-US">
                    <a:noFill/>
                  </a:rPr>
                  <a:t> </a:t>
                </a:r>
              </a:p>
            </p:txBody>
          </p:sp>
        </mc:Fallback>
      </mc:AlternateContent>
      <p:sp>
        <p:nvSpPr>
          <p:cNvPr id="9" name="CuadroTexto 8"/>
          <p:cNvSpPr txBox="1"/>
          <p:nvPr/>
        </p:nvSpPr>
        <p:spPr>
          <a:xfrm>
            <a:off x="4921815" y="248256"/>
            <a:ext cx="1717963" cy="523220"/>
          </a:xfrm>
          <a:prstGeom prst="rect">
            <a:avLst/>
          </a:prstGeom>
          <a:noFill/>
        </p:spPr>
        <p:txBody>
          <a:bodyPr wrap="square" rtlCol="0">
            <a:spAutoFit/>
          </a:bodyPr>
          <a:lstStyle/>
          <a:p>
            <a:pPr algn="ctr"/>
            <a:r>
              <a:rPr lang="es-EC" sz="2800" b="1" dirty="0" smtClean="0">
                <a:latin typeface="Arial" panose="020B0604020202020204" pitchFamily="34" charset="0"/>
                <a:cs typeface="Arial" panose="020B0604020202020204" pitchFamily="34" charset="0"/>
              </a:rPr>
              <a:t>Cuantías</a:t>
            </a:r>
            <a:endParaRPr lang="en-US" b="1" dirty="0">
              <a:latin typeface="Arial" panose="020B0604020202020204" pitchFamily="34" charset="0"/>
              <a:cs typeface="Arial" panose="020B0604020202020204" pitchFamily="34" charset="0"/>
            </a:endParaRPr>
          </a:p>
        </p:txBody>
      </p:sp>
      <p:pic>
        <p:nvPicPr>
          <p:cNvPr id="10" name="Imagen 9"/>
          <p:cNvPicPr/>
          <p:nvPr/>
        </p:nvPicPr>
        <p:blipFill>
          <a:blip r:embed="rId4"/>
          <a:stretch>
            <a:fillRect/>
          </a:stretch>
        </p:blipFill>
        <p:spPr>
          <a:xfrm>
            <a:off x="5459989" y="881062"/>
            <a:ext cx="6510338" cy="4951702"/>
          </a:xfrm>
          <a:prstGeom prst="rect">
            <a:avLst/>
          </a:prstGeom>
        </p:spPr>
      </p:pic>
      <p:sp>
        <p:nvSpPr>
          <p:cNvPr id="7"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6"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7"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95</a:t>
            </a:r>
            <a:endParaRPr lang="es-ES" sz="2400" dirty="0">
              <a:ln>
                <a:solidFill>
                  <a:schemeClr val="tx1"/>
                </a:solidFill>
              </a:ln>
            </a:endParaRPr>
          </a:p>
        </p:txBody>
      </p:sp>
    </p:spTree>
    <p:extLst>
      <p:ext uri="{BB962C8B-B14F-4D97-AF65-F5344CB8AC3E}">
        <p14:creationId xmlns:p14="http://schemas.microsoft.com/office/powerpoint/2010/main" val="7600896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p:nvPr/>
        </p:nvPicPr>
        <p:blipFill>
          <a:blip r:embed="rId2"/>
          <a:stretch>
            <a:fillRect/>
          </a:stretch>
        </p:blipFill>
        <p:spPr>
          <a:xfrm>
            <a:off x="4890567" y="500323"/>
            <a:ext cx="6482629" cy="5349586"/>
          </a:xfrm>
          <a:prstGeom prst="rect">
            <a:avLst/>
          </a:prstGeom>
        </p:spPr>
      </p:pic>
      <p:sp>
        <p:nvSpPr>
          <p:cNvPr id="7" name="Rectángulo 6"/>
          <p:cNvSpPr/>
          <p:nvPr/>
        </p:nvSpPr>
        <p:spPr>
          <a:xfrm>
            <a:off x="1190850" y="1363958"/>
            <a:ext cx="3426870" cy="1051570"/>
          </a:xfrm>
          <a:prstGeom prst="rect">
            <a:avLst/>
          </a:prstGeom>
        </p:spPr>
        <p:txBody>
          <a:bodyPr wrap="square">
            <a:spAutoFit/>
          </a:bodyPr>
          <a:lstStyle/>
          <a:p>
            <a:pPr algn="ctr">
              <a:lnSpc>
                <a:spcPct val="150000"/>
              </a:lnSpc>
              <a:spcAft>
                <a:spcPts val="1000"/>
              </a:spcAft>
            </a:pPr>
            <a:r>
              <a:rPr lang="es-EC" b="1" dirty="0" smtClean="0">
                <a:latin typeface="Arial" panose="020B0604020202020204" pitchFamily="34" charset="0"/>
                <a:ea typeface="Gulim"/>
                <a:cs typeface="Arial" panose="020B0604020202020204" pitchFamily="34" charset="0"/>
              </a:rPr>
              <a:t>Chequeo </a:t>
            </a:r>
            <a:endParaRPr lang="es-EC" b="1" dirty="0" smtClean="0">
              <a:latin typeface="Arial" panose="020B0604020202020204" pitchFamily="34" charset="0"/>
              <a:ea typeface="Gulim"/>
              <a:cs typeface="Arial" panose="020B0604020202020204" pitchFamily="34" charset="0"/>
            </a:endParaRPr>
          </a:p>
          <a:p>
            <a:pPr algn="ctr">
              <a:lnSpc>
                <a:spcPct val="150000"/>
              </a:lnSpc>
              <a:spcAft>
                <a:spcPts val="1000"/>
              </a:spcAft>
            </a:pPr>
            <a:r>
              <a:rPr lang="es-EC" b="1" dirty="0" smtClean="0">
                <a:latin typeface="Arial" panose="020B0604020202020204" pitchFamily="34" charset="0"/>
                <a:ea typeface="Gulim"/>
                <a:cs typeface="Arial" panose="020B0604020202020204" pitchFamily="34" charset="0"/>
              </a:rPr>
              <a:t>columna </a:t>
            </a:r>
            <a:r>
              <a:rPr lang="es-EC" b="1" dirty="0" smtClean="0">
                <a:latin typeface="Arial" panose="020B0604020202020204" pitchFamily="34" charset="0"/>
                <a:ea typeface="Gulim"/>
                <a:cs typeface="Arial" panose="020B0604020202020204" pitchFamily="34" charset="0"/>
              </a:rPr>
              <a:t>fuerte – viga débil</a:t>
            </a:r>
            <a:endParaRPr lang="es-EC" b="1" dirty="0">
              <a:latin typeface="Arial" panose="020B0604020202020204" pitchFamily="34" charset="0"/>
              <a:ea typeface="Gulim"/>
              <a:cs typeface="Arial" panose="020B0604020202020204" pitchFamily="34" charset="0"/>
            </a:endParaRPr>
          </a:p>
        </p:txBody>
      </p:sp>
      <p:sp>
        <p:nvSpPr>
          <p:cNvPr id="8" name="Rectángulo 7"/>
          <p:cNvSpPr/>
          <p:nvPr/>
        </p:nvSpPr>
        <p:spPr>
          <a:xfrm>
            <a:off x="1190850" y="3053196"/>
            <a:ext cx="3063241" cy="923330"/>
          </a:xfrm>
          <a:prstGeom prst="rect">
            <a:avLst/>
          </a:prstGeom>
        </p:spPr>
        <p:txBody>
          <a:bodyPr wrap="square">
            <a:spAutoFit/>
          </a:bodyPr>
          <a:lstStyle/>
          <a:p>
            <a:pPr algn="ctr"/>
            <a:r>
              <a:rPr lang="es-EC" dirty="0">
                <a:latin typeface="Arial" panose="020B0604020202020204" pitchFamily="34" charset="0"/>
                <a:ea typeface="Gulim"/>
                <a:cs typeface="Times New Roman" panose="02020603050405020304" pitchFamily="18" charset="0"/>
              </a:rPr>
              <a:t>Capacidad de Columna/Capacidad de </a:t>
            </a:r>
            <a:r>
              <a:rPr lang="es-EC" dirty="0" smtClean="0">
                <a:latin typeface="Arial" panose="020B0604020202020204" pitchFamily="34" charset="0"/>
                <a:ea typeface="Gulim"/>
                <a:cs typeface="Times New Roman" panose="02020603050405020304" pitchFamily="18" charset="0"/>
              </a:rPr>
              <a:t>Viga ≥ 1.2</a:t>
            </a:r>
            <a:endParaRPr lang="en-US" dirty="0"/>
          </a:p>
        </p:txBody>
      </p:sp>
      <p:sp>
        <p:nvSpPr>
          <p:cNvPr id="5"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4"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5"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96</a:t>
            </a:r>
            <a:endParaRPr lang="es-ES" sz="2400" dirty="0">
              <a:ln>
                <a:solidFill>
                  <a:schemeClr val="tx1"/>
                </a:solidFill>
              </a:ln>
            </a:endParaRPr>
          </a:p>
        </p:txBody>
      </p:sp>
    </p:spTree>
    <p:extLst>
      <p:ext uri="{BB962C8B-B14F-4D97-AF65-F5344CB8AC3E}">
        <p14:creationId xmlns:p14="http://schemas.microsoft.com/office/powerpoint/2010/main" val="15944017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Imagen 518"/>
          <p:cNvPicPr>
            <a:picLocks noChangeAspect="1" noChangeArrowheads="1"/>
          </p:cNvPicPr>
          <p:nvPr/>
        </p:nvPicPr>
        <p:blipFill rotWithShape="1">
          <a:blip r:embed="rId2">
            <a:extLst>
              <a:ext uri="{28A0092B-C50C-407E-A947-70E740481C1C}">
                <a14:useLocalDpi xmlns:a14="http://schemas.microsoft.com/office/drawing/2010/main" val="0"/>
              </a:ext>
            </a:extLst>
          </a:blip>
          <a:srcRect l="16512" t="14676" r="13666"/>
          <a:stretch/>
        </p:blipFill>
        <p:spPr bwMode="auto">
          <a:xfrm>
            <a:off x="9048776" y="2428009"/>
            <a:ext cx="2651760" cy="2121478"/>
          </a:xfrm>
          <a:prstGeom prst="rect">
            <a:avLst/>
          </a:prstGeom>
          <a:noFill/>
          <a:extLst>
            <a:ext uri="{909E8E84-426E-40DD-AFC4-6F175D3DCCD1}">
              <a14:hiddenFill xmlns:a14="http://schemas.microsoft.com/office/drawing/2010/main">
                <a:solidFill>
                  <a:srgbClr val="FFFFFF"/>
                </a:solidFill>
              </a14:hiddenFill>
            </a:ext>
          </a:extLst>
        </p:spPr>
      </p:pic>
      <p:pic>
        <p:nvPicPr>
          <p:cNvPr id="7172" name="Imagen 519"/>
          <p:cNvPicPr>
            <a:picLocks noChangeAspect="1" noChangeArrowheads="1"/>
          </p:cNvPicPr>
          <p:nvPr/>
        </p:nvPicPr>
        <p:blipFill>
          <a:blip r:embed="rId3">
            <a:extLst>
              <a:ext uri="{28A0092B-C50C-407E-A947-70E740481C1C}">
                <a14:useLocalDpi xmlns:a14="http://schemas.microsoft.com/office/drawing/2010/main" val="0"/>
              </a:ext>
            </a:extLst>
          </a:blip>
          <a:srcRect t="1231" b="22884"/>
          <a:stretch>
            <a:fillRect/>
          </a:stretch>
        </p:blipFill>
        <p:spPr bwMode="auto">
          <a:xfrm>
            <a:off x="482742" y="1084637"/>
            <a:ext cx="8566034" cy="38531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ko-KR" sz="1800" b="0" i="0" u="none" strike="noStrike" cap="none" normalizeH="0" baseline="0" smtClean="0">
              <a:ln>
                <a:noFill/>
              </a:ln>
              <a:solidFill>
                <a:schemeClr val="tx1"/>
              </a:solidFill>
              <a:effectLst/>
              <a:latin typeface="Arial" panose="020B0604020202020204" pitchFamily="34" charset="0"/>
            </a:endParaRPr>
          </a:p>
        </p:txBody>
      </p:sp>
      <p:sp>
        <p:nvSpPr>
          <p:cNvPr id="6" name="Rectangle 7"/>
          <p:cNvSpPr>
            <a:spLocks noChangeArrowheads="1"/>
          </p:cNvSpPr>
          <p:nvPr/>
        </p:nvSpPr>
        <p:spPr bwMode="auto">
          <a:xfrm>
            <a:off x="0" y="18192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8"/>
          <p:cNvSpPr>
            <a:spLocks noChangeArrowheads="1"/>
          </p:cNvSpPr>
          <p:nvPr/>
        </p:nvSpPr>
        <p:spPr bwMode="auto">
          <a:xfrm>
            <a:off x="0" y="4124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9"/>
          <p:cNvSpPr>
            <a:spLocks noChangeArrowheads="1"/>
          </p:cNvSpPr>
          <p:nvPr/>
        </p:nvSpPr>
        <p:spPr bwMode="auto">
          <a:xfrm>
            <a:off x="0" y="4781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0"/>
          <p:cNvSpPr>
            <a:spLocks noChangeArrowheads="1"/>
          </p:cNvSpPr>
          <p:nvPr/>
        </p:nvSpPr>
        <p:spPr bwMode="auto">
          <a:xfrm>
            <a:off x="0" y="6410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1"/>
          <p:cNvSpPr>
            <a:spLocks noChangeArrowheads="1"/>
          </p:cNvSpPr>
          <p:nvPr/>
        </p:nvSpPr>
        <p:spPr bwMode="auto">
          <a:xfrm>
            <a:off x="0" y="80676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2"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3"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6"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7"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8"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97</a:t>
            </a:r>
            <a:endParaRPr lang="es-ES" sz="2400" dirty="0">
              <a:ln>
                <a:solidFill>
                  <a:schemeClr val="tx1"/>
                </a:solidFill>
              </a:ln>
            </a:endParaRPr>
          </a:p>
        </p:txBody>
      </p:sp>
    </p:spTree>
    <p:extLst>
      <p:ext uri="{BB962C8B-B14F-4D97-AF65-F5344CB8AC3E}">
        <p14:creationId xmlns:p14="http://schemas.microsoft.com/office/powerpoint/2010/main" val="80934901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93"/>
          <p:cNvPicPr>
            <a:picLocks noChangeAspect="1" noChangeArrowheads="1"/>
          </p:cNvPicPr>
          <p:nvPr/>
        </p:nvPicPr>
        <p:blipFill rotWithShape="1">
          <a:blip r:embed="rId2">
            <a:extLst>
              <a:ext uri="{28A0092B-C50C-407E-A947-70E740481C1C}">
                <a14:useLocalDpi xmlns:a14="http://schemas.microsoft.com/office/drawing/2010/main" val="0"/>
              </a:ext>
            </a:extLst>
          </a:blip>
          <a:srcRect l="7051" t="78372" r="7104"/>
          <a:stretch/>
        </p:blipFill>
        <p:spPr bwMode="auto">
          <a:xfrm>
            <a:off x="444038" y="1450781"/>
            <a:ext cx="6553200" cy="97906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992" y="2780000"/>
            <a:ext cx="6449292" cy="243988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p:nvPr/>
        </p:nvPicPr>
        <p:blipFill>
          <a:blip r:embed="rId4"/>
          <a:stretch>
            <a:fillRect/>
          </a:stretch>
        </p:blipFill>
        <p:spPr>
          <a:xfrm>
            <a:off x="6997238" y="1940312"/>
            <a:ext cx="4869874" cy="2677407"/>
          </a:xfrm>
          <a:prstGeom prst="rect">
            <a:avLst/>
          </a:prstGeom>
        </p:spPr>
      </p:pic>
      <p:sp>
        <p:nvSpPr>
          <p:cNvPr id="7"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9"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0"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1"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2"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3"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4"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5"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98</a:t>
            </a:r>
            <a:endParaRPr lang="es-ES" sz="2400" dirty="0">
              <a:ln>
                <a:solidFill>
                  <a:schemeClr val="tx1"/>
                </a:solidFill>
              </a:ln>
            </a:endParaRPr>
          </a:p>
        </p:txBody>
      </p:sp>
    </p:spTree>
    <p:extLst>
      <p:ext uri="{BB962C8B-B14F-4D97-AF65-F5344CB8AC3E}">
        <p14:creationId xmlns:p14="http://schemas.microsoft.com/office/powerpoint/2010/main" val="56754223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Imagen 522"/>
          <p:cNvPicPr>
            <a:picLocks noChangeAspect="1" noChangeArrowheads="1"/>
          </p:cNvPicPr>
          <p:nvPr/>
        </p:nvPicPr>
        <p:blipFill>
          <a:blip r:embed="rId2">
            <a:extLst>
              <a:ext uri="{28A0092B-C50C-407E-A947-70E740481C1C}">
                <a14:useLocalDpi xmlns:a14="http://schemas.microsoft.com/office/drawing/2010/main" val="0"/>
              </a:ext>
            </a:extLst>
          </a:blip>
          <a:srcRect t="14651"/>
          <a:stretch>
            <a:fillRect/>
          </a:stretch>
        </p:blipFill>
        <p:spPr bwMode="auto">
          <a:xfrm>
            <a:off x="1573876" y="457200"/>
            <a:ext cx="3435928" cy="1911820"/>
          </a:xfrm>
          <a:prstGeom prst="rect">
            <a:avLst/>
          </a:prstGeom>
          <a:noFill/>
          <a:extLst>
            <a:ext uri="{909E8E84-426E-40DD-AFC4-6F175D3DCCD1}">
              <a14:hiddenFill xmlns:a14="http://schemas.microsoft.com/office/drawing/2010/main">
                <a:solidFill>
                  <a:srgbClr val="FFFFFF"/>
                </a:solidFill>
              </a14:hiddenFill>
            </a:ext>
          </a:extLst>
        </p:spPr>
      </p:pic>
      <p:pic>
        <p:nvPicPr>
          <p:cNvPr id="8194" name="Imagen 523"/>
          <p:cNvPicPr>
            <a:picLocks noChangeAspect="1" noChangeArrowheads="1"/>
          </p:cNvPicPr>
          <p:nvPr/>
        </p:nvPicPr>
        <p:blipFill rotWithShape="1">
          <a:blip r:embed="rId3">
            <a:extLst>
              <a:ext uri="{28A0092B-C50C-407E-A947-70E740481C1C}">
                <a14:useLocalDpi xmlns:a14="http://schemas.microsoft.com/office/drawing/2010/main" val="0"/>
              </a:ext>
            </a:extLst>
          </a:blip>
          <a:srcRect b="29334"/>
          <a:stretch/>
        </p:blipFill>
        <p:spPr bwMode="auto">
          <a:xfrm>
            <a:off x="292300" y="2554119"/>
            <a:ext cx="6639159" cy="3099193"/>
          </a:xfrm>
          <a:prstGeom prst="rect">
            <a:avLst/>
          </a:prstGeom>
          <a:noFill/>
          <a:extLst>
            <a:ext uri="{909E8E84-426E-40DD-AFC4-6F175D3DCCD1}">
              <a14:hiddenFill xmlns:a14="http://schemas.microsoft.com/office/drawing/2010/main">
                <a:solidFill>
                  <a:srgbClr val="FFFFFF"/>
                </a:solidFill>
              </a14:hiddenFill>
            </a:ext>
          </a:extLst>
        </p:spPr>
      </p:pic>
      <p:pic>
        <p:nvPicPr>
          <p:cNvPr id="8193" name="Imagen 524"/>
          <p:cNvPicPr>
            <a:picLocks noChangeAspect="1" noChangeArrowheads="1"/>
          </p:cNvPicPr>
          <p:nvPr/>
        </p:nvPicPr>
        <p:blipFill>
          <a:blip r:embed="rId4">
            <a:extLst>
              <a:ext uri="{28A0092B-C50C-407E-A947-70E740481C1C}">
                <a14:useLocalDpi xmlns:a14="http://schemas.microsoft.com/office/drawing/2010/main" val="0"/>
              </a:ext>
            </a:extLst>
          </a:blip>
          <a:srcRect t="2306" b="-2"/>
          <a:stretch>
            <a:fillRect/>
          </a:stretch>
        </p:blipFill>
        <p:spPr bwMode="auto">
          <a:xfrm>
            <a:off x="6493799" y="3731432"/>
            <a:ext cx="5317201" cy="19218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ko-KR" sz="1800" b="0" i="0" u="none" strike="noStrike" cap="none" normalizeH="0" baseline="0" smtClean="0">
              <a:ln>
                <a:noFill/>
              </a:ln>
              <a:solidFill>
                <a:schemeClr val="tx1"/>
              </a:solidFill>
              <a:effectLst/>
              <a:latin typeface="Arial" panose="020B0604020202020204" pitchFamily="34" charset="0"/>
            </a:endParaRPr>
          </a:p>
        </p:txBody>
      </p:sp>
      <p:sp>
        <p:nvSpPr>
          <p:cNvPr id="6" name="Rectangle 5"/>
          <p:cNvSpPr>
            <a:spLocks noChangeArrowheads="1"/>
          </p:cNvSpPr>
          <p:nvPr/>
        </p:nvSpPr>
        <p:spPr bwMode="auto">
          <a:xfrm>
            <a:off x="0" y="18192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a:spLocks noChangeArrowheads="1"/>
          </p:cNvSpPr>
          <p:nvPr/>
        </p:nvSpPr>
        <p:spPr bwMode="auto">
          <a:xfrm>
            <a:off x="0" y="5267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0" y="6696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Imagen 523"/>
          <p:cNvPicPr>
            <a:picLocks noChangeAspect="1" noChangeArrowheads="1"/>
          </p:cNvPicPr>
          <p:nvPr/>
        </p:nvPicPr>
        <p:blipFill rotWithShape="1">
          <a:blip r:embed="rId3">
            <a:extLst>
              <a:ext uri="{28A0092B-C50C-407E-A947-70E740481C1C}">
                <a14:useLocalDpi xmlns:a14="http://schemas.microsoft.com/office/drawing/2010/main" val="0"/>
              </a:ext>
            </a:extLst>
          </a:blip>
          <a:srcRect l="12836" t="72208" r="13012"/>
          <a:stretch/>
        </p:blipFill>
        <p:spPr bwMode="auto">
          <a:xfrm>
            <a:off x="6281504" y="920633"/>
            <a:ext cx="5288381" cy="1309363"/>
          </a:xfrm>
          <a:prstGeom prst="rect">
            <a:avLst/>
          </a:prstGeom>
          <a:noFill/>
          <a:extLst>
            <a:ext uri="{909E8E84-426E-40DD-AFC4-6F175D3DCCD1}">
              <a14:hiddenFill xmlns:a14="http://schemas.microsoft.com/office/drawing/2010/main">
                <a:solidFill>
                  <a:srgbClr val="FFFFFF"/>
                </a:solidFill>
              </a14:hiddenFill>
            </a:ext>
          </a:extLst>
        </p:spPr>
      </p:pic>
      <p:sp>
        <p:nvSpPr>
          <p:cNvPr id="10" name="3 Flecha a la derecha con muesca"/>
          <p:cNvSpPr/>
          <p:nvPr/>
        </p:nvSpPr>
        <p:spPr>
          <a:xfrm>
            <a:off x="8397252" y="6178695"/>
            <a:ext cx="1686247" cy="719823"/>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a:effectLst>
                  <a:outerShdw blurRad="38100" dist="38100" dir="2700000" algn="tl">
                    <a:srgbClr val="000000">
                      <a:alpha val="43137"/>
                    </a:srgbClr>
                  </a:outerShdw>
                </a:effectLst>
              </a:rPr>
              <a:t>7</a:t>
            </a:r>
            <a:r>
              <a:rPr lang="es-ES" sz="1000" b="1" dirty="0" smtClean="0">
                <a:effectLst>
                  <a:outerShdw blurRad="38100" dist="38100" dir="2700000" algn="tl">
                    <a:srgbClr val="000000">
                      <a:alpha val="43137"/>
                    </a:srgbClr>
                  </a:outerShdw>
                </a:effectLst>
              </a:rPr>
              <a:t>. CONCLUSIONES Y RECOMENDACIONES</a:t>
            </a:r>
            <a:endParaRPr lang="es-ES" sz="1000" b="1" dirty="0">
              <a:effectLst>
                <a:outerShdw blurRad="38100" dist="38100" dir="2700000" algn="tl">
                  <a:srgbClr val="000000">
                    <a:alpha val="43137"/>
                  </a:srgbClr>
                </a:outerShdw>
              </a:effectLst>
            </a:endParaRPr>
          </a:p>
        </p:txBody>
      </p:sp>
      <p:sp>
        <p:nvSpPr>
          <p:cNvPr id="11" name="3 Flecha a la derecha con muesca"/>
          <p:cNvSpPr/>
          <p:nvPr/>
        </p:nvSpPr>
        <p:spPr>
          <a:xfrm>
            <a:off x="7071525" y="6190611"/>
            <a:ext cx="1571230" cy="68311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effectLst>
                  <a:outerShdw blurRad="38100" dist="38100" dir="2700000" algn="tl">
                    <a:srgbClr val="000000">
                      <a:alpha val="43137"/>
                    </a:srgbClr>
                  </a:outerShdw>
                </a:effectLst>
              </a:rPr>
              <a:t>6. RESTAURACIÓN  (MUROS DE CORTE)</a:t>
            </a:r>
            <a:endParaRPr lang="es-ES" sz="1000" b="1" dirty="0">
              <a:effectLst>
                <a:outerShdw blurRad="38100" dist="38100" dir="2700000" algn="tl">
                  <a:srgbClr val="000000">
                    <a:alpha val="43137"/>
                  </a:srgbClr>
                </a:outerShdw>
              </a:effectLst>
            </a:endParaRPr>
          </a:p>
        </p:txBody>
      </p:sp>
      <p:sp>
        <p:nvSpPr>
          <p:cNvPr id="13" name="3 Flecha a la derecha con muesca"/>
          <p:cNvSpPr/>
          <p:nvPr/>
        </p:nvSpPr>
        <p:spPr>
          <a:xfrm>
            <a:off x="5473955" y="6138099"/>
            <a:ext cx="1819094" cy="789833"/>
          </a:xfrm>
          <a:prstGeom prst="notch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5. RESTAURACIÓN (AUM. DE SECCIONES)</a:t>
            </a:r>
            <a:endParaRPr lang="es-ES" sz="1000" b="1" dirty="0">
              <a:solidFill>
                <a:schemeClr val="tx1"/>
              </a:solidFill>
              <a:effectLst>
                <a:outerShdw blurRad="38100" dist="38100" dir="2700000" algn="tl">
                  <a:srgbClr val="000000">
                    <a:alpha val="43137"/>
                  </a:srgbClr>
                </a:outerShdw>
              </a:effectLst>
            </a:endParaRPr>
          </a:p>
        </p:txBody>
      </p:sp>
      <p:sp>
        <p:nvSpPr>
          <p:cNvPr id="14" name="3 Flecha a la derecha con muesca"/>
          <p:cNvSpPr/>
          <p:nvPr/>
        </p:nvSpPr>
        <p:spPr>
          <a:xfrm>
            <a:off x="4124249" y="6193101"/>
            <a:ext cx="1597570"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4. MODELACIÓN Y AN. ESTRUCTURAL</a:t>
            </a:r>
            <a:endParaRPr lang="es-ES" sz="1000" b="1" dirty="0">
              <a:solidFill>
                <a:schemeClr val="tx1"/>
              </a:solidFill>
              <a:effectLst>
                <a:outerShdw blurRad="38100" dist="38100" dir="2700000" algn="tl">
                  <a:srgbClr val="000000">
                    <a:alpha val="43137"/>
                  </a:srgbClr>
                </a:outerShdw>
              </a:effectLst>
            </a:endParaRPr>
          </a:p>
        </p:txBody>
      </p:sp>
      <p:sp>
        <p:nvSpPr>
          <p:cNvPr id="15" name="3 Flecha a la derecha con muesca"/>
          <p:cNvSpPr/>
          <p:nvPr/>
        </p:nvSpPr>
        <p:spPr>
          <a:xfrm>
            <a:off x="2659663" y="6193101"/>
            <a:ext cx="1710089"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3. FUNDAMENTACIÓN TEORICA</a:t>
            </a:r>
            <a:endParaRPr lang="es-ES" sz="1000" b="1" dirty="0">
              <a:solidFill>
                <a:schemeClr val="tx1"/>
              </a:solidFill>
              <a:effectLst>
                <a:outerShdw blurRad="38100" dist="38100" dir="2700000" algn="tl">
                  <a:srgbClr val="000000">
                    <a:alpha val="43137"/>
                  </a:srgbClr>
                </a:outerShdw>
              </a:effectLst>
            </a:endParaRPr>
          </a:p>
        </p:txBody>
      </p:sp>
      <p:sp>
        <p:nvSpPr>
          <p:cNvPr id="16" name="3 Flecha a la derecha con muesca"/>
          <p:cNvSpPr/>
          <p:nvPr/>
        </p:nvSpPr>
        <p:spPr>
          <a:xfrm>
            <a:off x="1296623" y="6166201"/>
            <a:ext cx="1576820" cy="680627"/>
          </a:xfrm>
          <a:prstGeom prst="notchedRightArrow">
            <a:avLst/>
          </a:prstGeom>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000" b="1" dirty="0" smtClean="0">
                <a:solidFill>
                  <a:schemeClr val="tx1"/>
                </a:solidFill>
                <a:effectLst>
                  <a:outerShdw blurRad="38100" dist="38100" dir="2700000" algn="tl">
                    <a:srgbClr val="000000">
                      <a:alpha val="43137"/>
                    </a:srgbClr>
                  </a:outerShdw>
                </a:effectLst>
              </a:rPr>
              <a:t>2. </a:t>
            </a:r>
            <a:r>
              <a:rPr lang="es-ES" sz="1000" b="1" dirty="0">
                <a:solidFill>
                  <a:schemeClr val="tx1"/>
                </a:solidFill>
                <a:effectLst>
                  <a:outerShdw blurRad="38100" dist="38100" dir="2700000" algn="tl">
                    <a:srgbClr val="000000">
                      <a:alpha val="43137"/>
                    </a:srgbClr>
                  </a:outerShdw>
                </a:effectLst>
              </a:rPr>
              <a:t>DESCRIPCIÓN DE LA ESTRUCTURA</a:t>
            </a:r>
          </a:p>
        </p:txBody>
      </p:sp>
      <p:sp>
        <p:nvSpPr>
          <p:cNvPr id="17" name="3 Flecha a la derecha con muesca"/>
          <p:cNvSpPr/>
          <p:nvPr/>
        </p:nvSpPr>
        <p:spPr>
          <a:xfrm>
            <a:off x="1" y="6245711"/>
            <a:ext cx="1495401" cy="524638"/>
          </a:xfrm>
          <a:prstGeom prst="notchedRightArrow">
            <a:avLst/>
          </a:prstGeom>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050" b="1" dirty="0" smtClean="0">
                <a:solidFill>
                  <a:schemeClr val="tx1"/>
                </a:solidFill>
                <a:effectLst>
                  <a:outerShdw blurRad="38100" dist="38100" dir="2700000" algn="tl">
                    <a:srgbClr val="000000">
                      <a:alpha val="43137"/>
                    </a:srgbClr>
                  </a:outerShdw>
                </a:effectLst>
              </a:rPr>
              <a:t>1. </a:t>
            </a:r>
            <a:r>
              <a:rPr lang="es-ES" sz="1000" b="1" dirty="0" smtClean="0">
                <a:solidFill>
                  <a:schemeClr val="tx1"/>
                </a:solidFill>
                <a:effectLst>
                  <a:outerShdw blurRad="38100" dist="38100" dir="2700000" algn="tl">
                    <a:srgbClr val="000000">
                      <a:alpha val="43137"/>
                    </a:srgbClr>
                  </a:outerShdw>
                </a:effectLst>
              </a:rPr>
              <a:t>GENERALIDADES</a:t>
            </a:r>
            <a:endParaRPr lang="es-ES" sz="1050" b="1" dirty="0">
              <a:solidFill>
                <a:schemeClr val="tx1"/>
              </a:solidFill>
              <a:effectLst>
                <a:outerShdw blurRad="38100" dist="38100" dir="2700000" algn="tl">
                  <a:srgbClr val="000000">
                    <a:alpha val="43137"/>
                  </a:srgbClr>
                </a:outerShdw>
              </a:effectLst>
            </a:endParaRPr>
          </a:p>
        </p:txBody>
      </p:sp>
      <p:sp>
        <p:nvSpPr>
          <p:cNvPr id="18" name="3 CuadroTexto"/>
          <p:cNvSpPr txBox="1"/>
          <p:nvPr/>
        </p:nvSpPr>
        <p:spPr>
          <a:xfrm>
            <a:off x="11405081" y="66260"/>
            <a:ext cx="656823" cy="461665"/>
          </a:xfrm>
          <a:prstGeom prst="rect">
            <a:avLst/>
          </a:prstGeom>
          <a:noFill/>
          <a:ln>
            <a:noFill/>
          </a:ln>
        </p:spPr>
        <p:txBody>
          <a:bodyPr wrap="square" rtlCol="0">
            <a:spAutoFit/>
          </a:bodyPr>
          <a:lstStyle/>
          <a:p>
            <a:pPr algn="ctr"/>
            <a:r>
              <a:rPr lang="es-ES" sz="2400" dirty="0" smtClean="0">
                <a:ln>
                  <a:solidFill>
                    <a:schemeClr val="tx1"/>
                  </a:solidFill>
                </a:ln>
              </a:rPr>
              <a:t>99</a:t>
            </a:r>
            <a:endParaRPr lang="es-ES" sz="2400" dirty="0">
              <a:ln>
                <a:solidFill>
                  <a:schemeClr val="tx1"/>
                </a:solidFill>
              </a:ln>
            </a:endParaRPr>
          </a:p>
        </p:txBody>
      </p:sp>
    </p:spTree>
    <p:extLst>
      <p:ext uri="{BB962C8B-B14F-4D97-AF65-F5344CB8AC3E}">
        <p14:creationId xmlns:p14="http://schemas.microsoft.com/office/powerpoint/2010/main" val="1707467318"/>
      </p:ext>
    </p:extLst>
  </p:cSld>
  <p:clrMapOvr>
    <a:masterClrMapping/>
  </p:clrMapOvr>
  <p:timing>
    <p:tnLst>
      <p:par>
        <p:cTn id="1" dur="indefinite" restart="never" nodeType="tmRoot"/>
      </p:par>
    </p:tnLst>
  </p:timing>
</p:sld>
</file>

<file path=ppt/theme/theme1.xml><?xml version="1.0" encoding="utf-8"?>
<a:theme xmlns:a="http://schemas.openxmlformats.org/drawingml/2006/main" name="EXPO ESP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O ESPE" id="{BF4F023E-05FA-6343-B191-DB04172D558D}" vid="{9E4FE4C8-E632-3A4E-BEF1-2E1CFD25D9F9}"/>
    </a:ext>
  </a:extLst>
</a:theme>
</file>

<file path=docProps/app.xml><?xml version="1.0" encoding="utf-8"?>
<Properties xmlns="http://schemas.openxmlformats.org/officeDocument/2006/extended-properties" xmlns:vt="http://schemas.openxmlformats.org/officeDocument/2006/docPropsVTypes">
  <Template>EXPO ESPE</Template>
  <TotalTime>2530</TotalTime>
  <Words>17920</Words>
  <Application>Microsoft Macintosh PowerPoint</Application>
  <PresentationFormat>Widescreen</PresentationFormat>
  <Paragraphs>5672</Paragraphs>
  <Slides>163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163</vt:i4>
      </vt:variant>
    </vt:vector>
  </HeadingPairs>
  <TitlesOfParts>
    <vt:vector size="172" baseType="lpstr">
      <vt:lpstr>Calibri</vt:lpstr>
      <vt:lpstr>Calibri Light</vt:lpstr>
      <vt:lpstr>Cambria Math</vt:lpstr>
      <vt:lpstr>Gulim</vt:lpstr>
      <vt:lpstr>Symbol</vt:lpstr>
      <vt:lpstr>Times New Roman</vt:lpstr>
      <vt:lpstr>맑은 고딕</vt:lpstr>
      <vt:lpstr>Arial</vt:lpstr>
      <vt:lpstr>EXPO ESPE</vt:lpstr>
      <vt:lpstr>PowerPoint Presentation</vt:lpstr>
      <vt:lpstr>CONDOMINIOS QUITO </vt:lpstr>
      <vt:lpstr>CONTENIDO</vt:lpstr>
      <vt:lpstr>INTRODUCCIÓN</vt:lpstr>
      <vt:lpstr>ANTECEDENTES</vt:lpstr>
      <vt:lpstr>CEC 77     NEC 2015</vt:lpstr>
      <vt:lpstr>JUSTIFICACIÓN</vt:lpstr>
      <vt:lpstr>PowerPoint Presentation</vt:lpstr>
      <vt:lpstr>PowerPoint Presentation</vt:lpstr>
      <vt:lpstr>PowerPoint Presentation</vt:lpstr>
      <vt:lpstr>DESCRIPCIÓN DE LA ESTRUCTURA</vt:lpstr>
      <vt:lpstr>VISTA LATERAL IZQUIERDA</vt:lpstr>
      <vt:lpstr>VISTA LATERAL DERECHA</vt:lpstr>
      <vt:lpstr>VISTA FRONTAL</vt:lpstr>
      <vt:lpstr>VISTA POSTERIOR</vt:lpstr>
      <vt:lpstr>ESTUDIO DE SUELOS</vt:lpstr>
      <vt:lpstr>PowerPoint Presentation</vt:lpstr>
      <vt:lpstr>PowerPoint Presentation</vt:lpstr>
      <vt:lpstr>Análisis de resultados</vt:lpstr>
      <vt:lpstr>ACERO EN ELEMENTOS ESTRUCTURALES</vt:lpstr>
      <vt:lpstr>Análisis de resultados</vt:lpstr>
      <vt:lpstr>PowerPoint Presentation</vt:lpstr>
      <vt:lpstr>HORMIGÓN EN ELEMENTOS ESTRUCTURALES</vt:lpstr>
      <vt:lpstr>Análisis de resultados</vt:lpstr>
      <vt:lpstr>CARGA GRAVITATORIA</vt:lpstr>
      <vt:lpstr>Carga Viva</vt:lpstr>
      <vt:lpstr>ZONIFICACIÓN SÍSMICA</vt:lpstr>
      <vt:lpstr>PERFIL DEL SUELO </vt:lpstr>
      <vt:lpstr>PowerPoint Presentation</vt:lpstr>
      <vt:lpstr>Espectro elástico de aceleraciones que representa el sismo de diseño </vt:lpstr>
      <vt:lpstr>Amplificación Espectral</vt:lpstr>
      <vt:lpstr>PowerPoint Presentation</vt:lpstr>
      <vt:lpstr>Categoría de edificio y coeficiente de importancia I</vt:lpstr>
      <vt:lpstr>PowerPoint Presentation</vt:lpstr>
      <vt:lpstr>PowerPoint Presentation</vt:lpstr>
      <vt:lpstr>Regularidad/configuración estructural</vt:lpstr>
      <vt:lpstr>Regularidad/configuración estructural</vt:lpstr>
      <vt:lpstr>Regularidad/configuración estructural</vt:lpstr>
      <vt:lpstr>Coeficientes de irregularidad en planta</vt:lpstr>
      <vt:lpstr>Coeficientes de irregularidad en altura </vt:lpstr>
      <vt:lpstr>Análisis Espectral</vt:lpstr>
      <vt:lpstr>Reducción de las fuerzas dinámicas de respuesta elástica para diseño</vt:lpstr>
      <vt:lpstr>Cortante basal de diseño V  </vt:lpstr>
      <vt:lpstr>Periodos de vibración  </vt:lpstr>
      <vt:lpstr>Ductilidad y factor de reducción de resistencia sísmica R</vt:lpstr>
      <vt:lpstr>Coeficiente R para sistemas estructurales dúctiles </vt:lpstr>
      <vt:lpstr>Coeficiente R para sistemas estructurales de ductilidad limitada </vt:lpstr>
      <vt:lpstr>Distribución vertical de fuerzas sísmicas laterales </vt:lpstr>
      <vt:lpstr>PowerPoint Presentation</vt:lpstr>
      <vt:lpstr>Espectro de diseño</vt:lpstr>
      <vt:lpstr>PowerPoint Presentation</vt:lpstr>
      <vt:lpstr>Declaración del hormigón</vt:lpstr>
      <vt:lpstr>Modelación y análisis estructural </vt:lpstr>
      <vt:lpstr>Modelado de la estructura</vt:lpstr>
      <vt:lpstr>PowerPoint Presentation</vt:lpstr>
      <vt:lpstr>Definición de materiales </vt:lpstr>
      <vt:lpstr>PowerPoint Presentation</vt:lpstr>
      <vt:lpstr>PowerPoint Presentation</vt:lpstr>
      <vt:lpstr>Inercia de las secciones agrietadas </vt:lpstr>
      <vt:lpstr>Viga</vt:lpstr>
      <vt:lpstr>PowerPoint Presentation</vt:lpstr>
      <vt:lpstr>Losa </vt:lpstr>
      <vt:lpstr>Modelo matemático  3D</vt:lpstr>
      <vt:lpstr>Cargas</vt:lpstr>
      <vt:lpstr>Coeficiente basal</vt:lpstr>
      <vt:lpstr>PowerPoint Presentation</vt:lpstr>
      <vt:lpstr>PowerPoint Presentation</vt:lpstr>
      <vt:lpstr>Carga sísmica reactiva</vt:lpstr>
      <vt:lpstr>PowerPoint Presentation</vt:lpstr>
      <vt:lpstr>PowerPoint Presentation</vt:lpstr>
      <vt:lpstr>PowerPoint Presentation</vt:lpstr>
      <vt:lpstr>PowerPoint Presentation</vt:lpstr>
      <vt:lpstr>Ejecución del modelo</vt:lpstr>
      <vt:lpstr>Derivas de piso</vt:lpstr>
      <vt:lpstr>Restauración y refuerzo de elementos estructurales mediante engrosamiento de secciones</vt:lpstr>
      <vt:lpstr>Ln=4.45m-0.25m Ln=4.20m h min=(420cm(800+0.07142∗4200 kg/〖cm〗^2))/36000 h min=12.83cm</vt:lpstr>
      <vt:lpstr>Carpeta a Compresión </vt:lpstr>
      <vt:lpstr>PowerPoint Presentation</vt:lpstr>
      <vt:lpstr>Pre dimensionamiento de vigas</vt:lpstr>
      <vt:lpstr>Mosaico de cargas</vt:lpstr>
      <vt:lpstr>Análisis de cargas sentido X</vt:lpstr>
      <vt:lpstr>PowerPoint Presentation</vt:lpstr>
      <vt:lpstr>PowerPoint Presentation</vt:lpstr>
      <vt:lpstr>Análisis de cargas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COLUMNAS</vt:lpstr>
      <vt:lpstr>PowerPoint Presentation</vt:lpstr>
      <vt:lpstr>PowerPoint Presentation</vt:lpstr>
      <vt:lpstr>Columnas cortas</vt:lpstr>
      <vt:lpstr>PowerPoint Presentation</vt:lpstr>
      <vt:lpstr>PowerPoint Presentation</vt:lpstr>
      <vt:lpstr>Diseño de las vigas de cimentación</vt:lpstr>
      <vt:lpstr>PowerPoint Presentation</vt:lpstr>
      <vt:lpstr>PowerPoint Presentation</vt:lpstr>
      <vt:lpstr>PowerPoint Presentation</vt:lpstr>
      <vt:lpstr>PowerPoint Presentation</vt:lpstr>
      <vt:lpstr>Área de fundación</vt:lpstr>
      <vt:lpstr>Área de fundación adoptada</vt:lpstr>
      <vt:lpstr>Tipo de viga utilizados en el reforzamiento</vt:lpstr>
      <vt:lpstr>Corte unidireccional</vt:lpstr>
      <vt:lpstr>PowerPoint Presentation</vt:lpstr>
      <vt:lpstr>PowerPoint Presentation</vt:lpstr>
      <vt:lpstr>Diseño a flexión</vt:lpstr>
      <vt:lpstr>PowerPoint Presentation</vt:lpstr>
      <vt:lpstr>Armado Longitudinal de las alas</vt:lpstr>
      <vt:lpstr>Diseño de alma</vt:lpstr>
      <vt:lpstr>PowerPoint Presentation</vt:lpstr>
      <vt:lpstr>Codificación para el programa</vt:lpstr>
      <vt:lpstr>PowerPoint Presentation</vt:lpstr>
      <vt:lpstr>Vigcim</vt:lpstr>
      <vt:lpstr>PowerPoint Presentation</vt:lpstr>
      <vt:lpstr>PowerPoint Presentation</vt:lpstr>
      <vt:lpstr>Diseño del alma</vt:lpstr>
      <vt:lpstr>PowerPoint Presentation</vt:lpstr>
      <vt:lpstr>PowerPoint Presentation</vt:lpstr>
      <vt:lpstr>Diseño a corte de los estribos </vt:lpstr>
      <vt:lpstr>PowerPoint Presentation</vt:lpstr>
      <vt:lpstr>Presupuesto </vt:lpstr>
      <vt:lpstr>Restauración y refuerzo de elementos estructurales con muros de corte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Derivas de piso</vt:lpstr>
      <vt:lpstr>RESUMEN DE MUROS</vt:lpstr>
      <vt:lpstr>Diseño de la cimentación </vt:lpstr>
      <vt:lpstr>PowerPoint Presentation</vt:lpstr>
      <vt:lpstr>PowerPoint Presentation</vt:lpstr>
      <vt:lpstr>Análisis en el sentido X</vt:lpstr>
      <vt:lpstr>PowerPoint Presentation</vt:lpstr>
      <vt:lpstr>PowerPoint Presentation</vt:lpstr>
      <vt:lpstr>Análisis en el sentido Y</vt:lpstr>
      <vt:lpstr>PowerPoint Presentation</vt:lpstr>
      <vt:lpstr>ARMADO DEL PLINTO</vt:lpstr>
      <vt:lpstr>PRESUPUESTO DEL REFORZAMIENTO CON MUROS</vt:lpstr>
      <vt:lpstr>Conclusiones </vt:lpstr>
      <vt:lpstr>PowerPoint Presentation</vt:lpstr>
      <vt:lpstr>Recomendaciones</vt:lpstr>
      <vt:lpstr>PowerPoint Presentation</vt:lpstr>
    </vt:vector>
  </TitlesOfParts>
  <Company>Dibu.net</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DE LA TIERRA Y LA CONSTRUCCIÓN  CARRERA DE INGENIERÍA CIVIL</dc:title>
  <dc:creator>Alexis Ocaña Riofrio</dc:creator>
  <cp:lastModifiedBy>Microsoft Office User</cp:lastModifiedBy>
  <cp:revision>177</cp:revision>
  <dcterms:created xsi:type="dcterms:W3CDTF">2018-02-26T00:53:43Z</dcterms:created>
  <dcterms:modified xsi:type="dcterms:W3CDTF">2018-03-09T04:53:16Z</dcterms:modified>
</cp:coreProperties>
</file>