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8" r:id="rId2"/>
    <p:sldId id="259" r:id="rId3"/>
    <p:sldId id="261" r:id="rId4"/>
    <p:sldId id="267" r:id="rId5"/>
    <p:sldId id="262" r:id="rId6"/>
    <p:sldId id="270" r:id="rId7"/>
    <p:sldId id="275" r:id="rId8"/>
    <p:sldId id="269" r:id="rId9"/>
    <p:sldId id="273" r:id="rId10"/>
    <p:sldId id="271" r:id="rId11"/>
    <p:sldId id="274" r:id="rId12"/>
    <p:sldId id="260" r:id="rId13"/>
    <p:sldId id="264" r:id="rId14"/>
    <p:sldId id="277" r:id="rId15"/>
    <p:sldId id="279" r:id="rId16"/>
    <p:sldId id="280" r:id="rId17"/>
    <p:sldId id="278" r:id="rId18"/>
    <p:sldId id="265" r:id="rId19"/>
    <p:sldId id="284" r:id="rId20"/>
    <p:sldId id="283" r:id="rId21"/>
    <p:sldId id="282" r:id="rId22"/>
    <p:sldId id="285" r:id="rId23"/>
    <p:sldId id="266" r:id="rId24"/>
    <p:sldId id="287" r:id="rId25"/>
    <p:sldId id="286" r:id="rId26"/>
    <p:sldId id="289" r:id="rId27"/>
    <p:sldId id="290" r:id="rId28"/>
    <p:sldId id="288" r:id="rId29"/>
    <p:sldId id="292" r:id="rId30"/>
    <p:sldId id="293" r:id="rId31"/>
    <p:sldId id="291" r:id="rId32"/>
    <p:sldId id="294" r:id="rId33"/>
    <p:sldId id="295" r:id="rId34"/>
    <p:sldId id="296" r:id="rId35"/>
    <p:sldId id="298" r:id="rId36"/>
    <p:sldId id="299" r:id="rId37"/>
    <p:sldId id="300" r:id="rId38"/>
    <p:sldId id="301" r:id="rId39"/>
    <p:sldId id="302" r:id="rId40"/>
    <p:sldId id="297" r:id="rId4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de Windows" initials="UdW" lastIdx="1" clrIdx="0">
    <p:extLst>
      <p:ext uri="{19B8F6BF-5375-455C-9EA6-DF929625EA0E}">
        <p15:presenceInfo xmlns:p15="http://schemas.microsoft.com/office/powerpoint/2012/main" userId="Usuario de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64" autoAdjust="0"/>
  </p:normalViewPr>
  <p:slideViewPr>
    <p:cSldViewPr snapToGrid="0">
      <p:cViewPr varScale="1">
        <p:scale>
          <a:sx n="73" d="100"/>
          <a:sy n="73" d="100"/>
        </p:scale>
        <p:origin x="618" y="78"/>
      </p:cViewPr>
      <p:guideLst/>
    </p:cSldViewPr>
  </p:slideViewPr>
  <p:notesTextViewPr>
    <p:cViewPr>
      <p:scale>
        <a:sx n="1" d="1"/>
        <a:sy n="1" d="1"/>
      </p:scale>
      <p:origin x="0" y="0"/>
    </p:cViewPr>
  </p:notesTextViewPr>
  <p:sorterViewPr>
    <p:cViewPr>
      <p:scale>
        <a:sx n="100" d="100"/>
        <a:sy n="100" d="100"/>
      </p:scale>
      <p:origin x="0" y="-38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D:\Tesis\Datos\Promedios_mensual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Tesis\Datos\Promedios_mensual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Tesis\Datos\Promedios_mensual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Tesis\Datos\Promedios_mensual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Tesis\Datos\Promedios_mensual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Tesis\Datos\Promedios_mensual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Tesis\Datos\Promedios_mensual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Tesis\Datos\Promedios_mensuale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Tesis\Datos\ICA\ica_sta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'HNM2016'!$C$4</c:f>
              <c:strCache>
                <c:ptCount val="1"/>
                <c:pt idx="0">
                  <c:v>La Tola M0002</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strRef>
              <c:f>'HNM2016'!$B$5:$B$17</c:f>
              <c:strCache>
                <c:ptCount val="13"/>
                <c:pt idx="1">
                  <c:v>ENERO</c:v>
                </c:pt>
                <c:pt idx="2">
                  <c:v>FEBRERO</c:v>
                </c:pt>
                <c:pt idx="3">
                  <c:v>MARZO</c:v>
                </c:pt>
                <c:pt idx="4">
                  <c:v>ABRIL</c:v>
                </c:pt>
                <c:pt idx="5">
                  <c:v>MAYO</c:v>
                </c:pt>
                <c:pt idx="6">
                  <c:v>JUNIO</c:v>
                </c:pt>
                <c:pt idx="7">
                  <c:v>JULIO</c:v>
                </c:pt>
                <c:pt idx="8">
                  <c:v>AGOSTO</c:v>
                </c:pt>
                <c:pt idx="9">
                  <c:v>SEPTIEMBRE</c:v>
                </c:pt>
                <c:pt idx="10">
                  <c:v>OCTUBRE</c:v>
                </c:pt>
                <c:pt idx="11">
                  <c:v>NOVIEMBRE</c:v>
                </c:pt>
                <c:pt idx="12">
                  <c:v>DICIEMBRE</c:v>
                </c:pt>
              </c:strCache>
            </c:strRef>
          </c:cat>
          <c:val>
            <c:numRef>
              <c:f>'HNM2016'!$C$5:$C$17</c:f>
              <c:numCache>
                <c:formatCode>General</c:formatCode>
                <c:ptCount val="13"/>
                <c:pt idx="1">
                  <c:v>57.3</c:v>
                </c:pt>
                <c:pt idx="2">
                  <c:v>4.2</c:v>
                </c:pt>
                <c:pt idx="3">
                  <c:v>112.3</c:v>
                </c:pt>
                <c:pt idx="4">
                  <c:v>191.3</c:v>
                </c:pt>
                <c:pt idx="5">
                  <c:v>42.7</c:v>
                </c:pt>
                <c:pt idx="6">
                  <c:v>26.3</c:v>
                </c:pt>
                <c:pt idx="7">
                  <c:v>6.4</c:v>
                </c:pt>
                <c:pt idx="8">
                  <c:v>5.6</c:v>
                </c:pt>
                <c:pt idx="9">
                  <c:v>46.3</c:v>
                </c:pt>
                <c:pt idx="10">
                  <c:v>98</c:v>
                </c:pt>
                <c:pt idx="11">
                  <c:v>30</c:v>
                </c:pt>
                <c:pt idx="12">
                  <c:v>74.7</c:v>
                </c:pt>
              </c:numCache>
            </c:numRef>
          </c:val>
          <c:extLst>
            <c:ext xmlns:c16="http://schemas.microsoft.com/office/drawing/2014/chart" uri="{C3380CC4-5D6E-409C-BE32-E72D297353CC}">
              <c16:uniqueId val="{00000000-8C3E-4A8E-B6EE-53B01DE4FD2F}"/>
            </c:ext>
          </c:extLst>
        </c:ser>
        <c:ser>
          <c:idx val="1"/>
          <c:order val="1"/>
          <c:tx>
            <c:strRef>
              <c:f>'HNM2016'!$D$4</c:f>
              <c:strCache>
                <c:ptCount val="1"/>
                <c:pt idx="0">
                  <c:v>IZOBAMBA M0003</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cat>
            <c:strRef>
              <c:f>'HNM2016'!$B$5:$B$17</c:f>
              <c:strCache>
                <c:ptCount val="13"/>
                <c:pt idx="1">
                  <c:v>ENERO</c:v>
                </c:pt>
                <c:pt idx="2">
                  <c:v>FEBRERO</c:v>
                </c:pt>
                <c:pt idx="3">
                  <c:v>MARZO</c:v>
                </c:pt>
                <c:pt idx="4">
                  <c:v>ABRIL</c:v>
                </c:pt>
                <c:pt idx="5">
                  <c:v>MAYO</c:v>
                </c:pt>
                <c:pt idx="6">
                  <c:v>JUNIO</c:v>
                </c:pt>
                <c:pt idx="7">
                  <c:v>JULIO</c:v>
                </c:pt>
                <c:pt idx="8">
                  <c:v>AGOSTO</c:v>
                </c:pt>
                <c:pt idx="9">
                  <c:v>SEPTIEMBRE</c:v>
                </c:pt>
                <c:pt idx="10">
                  <c:v>OCTUBRE</c:v>
                </c:pt>
                <c:pt idx="11">
                  <c:v>NOVIEMBRE</c:v>
                </c:pt>
                <c:pt idx="12">
                  <c:v>DICIEMBRE</c:v>
                </c:pt>
              </c:strCache>
            </c:strRef>
          </c:cat>
          <c:val>
            <c:numRef>
              <c:f>'HNM2016'!$D$5:$D$17</c:f>
              <c:numCache>
                <c:formatCode>General</c:formatCode>
                <c:ptCount val="13"/>
                <c:pt idx="1">
                  <c:v>166.6</c:v>
                </c:pt>
                <c:pt idx="2">
                  <c:v>103.7</c:v>
                </c:pt>
                <c:pt idx="3">
                  <c:v>185.2</c:v>
                </c:pt>
                <c:pt idx="4">
                  <c:v>318.7</c:v>
                </c:pt>
                <c:pt idx="5">
                  <c:v>131.4</c:v>
                </c:pt>
                <c:pt idx="6">
                  <c:v>44.3</c:v>
                </c:pt>
                <c:pt idx="7">
                  <c:v>18.399999999999999</c:v>
                </c:pt>
                <c:pt idx="8">
                  <c:v>10.6</c:v>
                </c:pt>
                <c:pt idx="9">
                  <c:v>82</c:v>
                </c:pt>
                <c:pt idx="10">
                  <c:v>110.9</c:v>
                </c:pt>
                <c:pt idx="11">
                  <c:v>28.9</c:v>
                </c:pt>
                <c:pt idx="12">
                  <c:v>193.3</c:v>
                </c:pt>
              </c:numCache>
            </c:numRef>
          </c:val>
          <c:extLst>
            <c:ext xmlns:c16="http://schemas.microsoft.com/office/drawing/2014/chart" uri="{C3380CC4-5D6E-409C-BE32-E72D297353CC}">
              <c16:uniqueId val="{00000001-8C3E-4A8E-B6EE-53B01DE4FD2F}"/>
            </c:ext>
          </c:extLst>
        </c:ser>
        <c:ser>
          <c:idx val="2"/>
          <c:order val="2"/>
          <c:tx>
            <c:strRef>
              <c:f>'HNM2016'!$E$4</c:f>
              <c:strCache>
                <c:ptCount val="1"/>
                <c:pt idx="0">
                  <c:v>IÑAQUITO M0024</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cat>
            <c:strRef>
              <c:f>'HNM2016'!$B$5:$B$17</c:f>
              <c:strCache>
                <c:ptCount val="13"/>
                <c:pt idx="1">
                  <c:v>ENERO</c:v>
                </c:pt>
                <c:pt idx="2">
                  <c:v>FEBRERO</c:v>
                </c:pt>
                <c:pt idx="3">
                  <c:v>MARZO</c:v>
                </c:pt>
                <c:pt idx="4">
                  <c:v>ABRIL</c:v>
                </c:pt>
                <c:pt idx="5">
                  <c:v>MAYO</c:v>
                </c:pt>
                <c:pt idx="6">
                  <c:v>JUNIO</c:v>
                </c:pt>
                <c:pt idx="7">
                  <c:v>JULIO</c:v>
                </c:pt>
                <c:pt idx="8">
                  <c:v>AGOSTO</c:v>
                </c:pt>
                <c:pt idx="9">
                  <c:v>SEPTIEMBRE</c:v>
                </c:pt>
                <c:pt idx="10">
                  <c:v>OCTUBRE</c:v>
                </c:pt>
                <c:pt idx="11">
                  <c:v>NOVIEMBRE</c:v>
                </c:pt>
                <c:pt idx="12">
                  <c:v>DICIEMBRE</c:v>
                </c:pt>
              </c:strCache>
            </c:strRef>
          </c:cat>
          <c:val>
            <c:numRef>
              <c:f>'HNM2016'!$E$5:$E$17</c:f>
              <c:numCache>
                <c:formatCode>General</c:formatCode>
                <c:ptCount val="13"/>
                <c:pt idx="1">
                  <c:v>119.8</c:v>
                </c:pt>
                <c:pt idx="2">
                  <c:v>18.600000000000001</c:v>
                </c:pt>
                <c:pt idx="3">
                  <c:v>99.5</c:v>
                </c:pt>
                <c:pt idx="4">
                  <c:v>307.2</c:v>
                </c:pt>
                <c:pt idx="5">
                  <c:v>70.599999999999994</c:v>
                </c:pt>
                <c:pt idx="6">
                  <c:v>40.299999999999997</c:v>
                </c:pt>
                <c:pt idx="7">
                  <c:v>0.9</c:v>
                </c:pt>
                <c:pt idx="8">
                  <c:v>16.2</c:v>
                </c:pt>
                <c:pt idx="9">
                  <c:v>64</c:v>
                </c:pt>
                <c:pt idx="10">
                  <c:v>95.5</c:v>
                </c:pt>
                <c:pt idx="11">
                  <c:v>46.8</c:v>
                </c:pt>
                <c:pt idx="12">
                  <c:v>83.8</c:v>
                </c:pt>
              </c:numCache>
            </c:numRef>
          </c:val>
          <c:extLst>
            <c:ext xmlns:c16="http://schemas.microsoft.com/office/drawing/2014/chart" uri="{C3380CC4-5D6E-409C-BE32-E72D297353CC}">
              <c16:uniqueId val="{00000002-8C3E-4A8E-B6EE-53B01DE4FD2F}"/>
            </c:ext>
          </c:extLst>
        </c:ser>
        <c:dLbls>
          <c:showLegendKey val="0"/>
          <c:showVal val="0"/>
          <c:showCatName val="0"/>
          <c:showSerName val="0"/>
          <c:showPercent val="0"/>
          <c:showBubbleSize val="0"/>
        </c:dLbls>
        <c:gapWidth val="100"/>
        <c:overlap val="-24"/>
        <c:axId val="120597888"/>
        <c:axId val="120903552"/>
      </c:barChart>
      <c:catAx>
        <c:axId val="120597888"/>
        <c:scaling>
          <c:orientation val="minMax"/>
        </c:scaling>
        <c:delete val="0"/>
        <c:axPos val="b"/>
        <c:title>
          <c:tx>
            <c:rich>
              <a:bodyPr rot="0" spcFirstLastPara="1" vertOverflow="ellipsis" vert="horz" wrap="square" anchor="ctr" anchorCtr="1"/>
              <a:lstStyle/>
              <a:p>
                <a:pPr>
                  <a:defRPr sz="1100" b="1" i="0" u="none" strike="noStrike" kern="1200" cap="all" baseline="0">
                    <a:solidFill>
                      <a:schemeClr val="tx1">
                        <a:lumMod val="50000"/>
                        <a:lumOff val="50000"/>
                      </a:schemeClr>
                    </a:solidFill>
                    <a:latin typeface="+mn-lt"/>
                    <a:ea typeface="+mn-ea"/>
                    <a:cs typeface="+mn-cs"/>
                  </a:defRPr>
                </a:pPr>
                <a:r>
                  <a:rPr lang="es-EC" sz="1100" b="1"/>
                  <a:t>Estaciones</a:t>
                </a:r>
              </a:p>
            </c:rich>
          </c:tx>
          <c:layout>
            <c:manualLayout>
              <c:xMode val="edge"/>
              <c:yMode val="edge"/>
              <c:x val="0.43399810627349295"/>
              <c:y val="0.7705754226559764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crossAx val="120903552"/>
        <c:crosses val="autoZero"/>
        <c:auto val="1"/>
        <c:lblAlgn val="ctr"/>
        <c:lblOffset val="100"/>
        <c:noMultiLvlLbl val="0"/>
      </c:catAx>
      <c:valAx>
        <c:axId val="1209035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cap="all" baseline="0">
                    <a:solidFill>
                      <a:schemeClr val="tx1">
                        <a:lumMod val="50000"/>
                        <a:lumOff val="50000"/>
                      </a:schemeClr>
                    </a:solidFill>
                    <a:latin typeface="+mn-lt"/>
                    <a:ea typeface="+mn-ea"/>
                    <a:cs typeface="+mn-cs"/>
                  </a:defRPr>
                </a:pPr>
                <a:r>
                  <a:rPr lang="es-EC" sz="1000" b="1"/>
                  <a:t>Precipitación Total Mensual (mm)</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crossAx val="120597888"/>
        <c:crosses val="autoZero"/>
        <c:crossBetween val="between"/>
      </c:valAx>
      <c:spPr>
        <a:noFill/>
        <a:ln>
          <a:noFill/>
        </a:ln>
        <a:effectLst/>
      </c:spPr>
    </c:plotArea>
    <c:legend>
      <c:legendPos val="b"/>
      <c:layout>
        <c:manualLayout>
          <c:xMode val="edge"/>
          <c:yMode val="edge"/>
          <c:x val="0.11443918832671926"/>
          <c:y val="0.84813833846595854"/>
          <c:w val="0.77112162334656142"/>
          <c:h val="8.800761364350551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'HNM2017'!$C$4</c:f>
              <c:strCache>
                <c:ptCount val="1"/>
                <c:pt idx="0">
                  <c:v>La Tola M0002</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strRef>
              <c:f>'HNM2017'!$B$5:$B$17</c:f>
              <c:strCache>
                <c:ptCount val="13"/>
                <c:pt idx="1">
                  <c:v>ENERO</c:v>
                </c:pt>
                <c:pt idx="2">
                  <c:v>FEBRERO</c:v>
                </c:pt>
                <c:pt idx="3">
                  <c:v>MARZO</c:v>
                </c:pt>
                <c:pt idx="4">
                  <c:v>ABRIL</c:v>
                </c:pt>
                <c:pt idx="5">
                  <c:v>MAYO</c:v>
                </c:pt>
                <c:pt idx="6">
                  <c:v>JUNIO</c:v>
                </c:pt>
                <c:pt idx="7">
                  <c:v>JULIO</c:v>
                </c:pt>
                <c:pt idx="8">
                  <c:v>AGOSTO</c:v>
                </c:pt>
                <c:pt idx="9">
                  <c:v>SEPTIEMBRE</c:v>
                </c:pt>
                <c:pt idx="10">
                  <c:v>OCTUBRE</c:v>
                </c:pt>
                <c:pt idx="11">
                  <c:v>NOVIEMBRE</c:v>
                </c:pt>
                <c:pt idx="12">
                  <c:v>DICIEMBRE</c:v>
                </c:pt>
              </c:strCache>
            </c:strRef>
          </c:cat>
          <c:val>
            <c:numRef>
              <c:f>'HNM2017'!$C$5:$C$17</c:f>
              <c:numCache>
                <c:formatCode>General</c:formatCode>
                <c:ptCount val="13"/>
                <c:pt idx="1">
                  <c:v>203.8</c:v>
                </c:pt>
                <c:pt idx="2">
                  <c:v>74.3</c:v>
                </c:pt>
                <c:pt idx="3">
                  <c:v>230.7</c:v>
                </c:pt>
                <c:pt idx="4">
                  <c:v>107.7</c:v>
                </c:pt>
                <c:pt idx="5">
                  <c:v>133.6</c:v>
                </c:pt>
                <c:pt idx="6">
                  <c:v>63.9</c:v>
                </c:pt>
                <c:pt idx="7">
                  <c:v>0.8</c:v>
                </c:pt>
                <c:pt idx="8">
                  <c:v>29.5</c:v>
                </c:pt>
                <c:pt idx="9">
                  <c:v>25.5</c:v>
                </c:pt>
                <c:pt idx="10">
                  <c:v>124.1</c:v>
                </c:pt>
                <c:pt idx="11">
                  <c:v>20.3</c:v>
                </c:pt>
                <c:pt idx="12">
                  <c:v>153.6</c:v>
                </c:pt>
              </c:numCache>
            </c:numRef>
          </c:val>
          <c:extLst>
            <c:ext xmlns:c16="http://schemas.microsoft.com/office/drawing/2014/chart" uri="{C3380CC4-5D6E-409C-BE32-E72D297353CC}">
              <c16:uniqueId val="{00000000-A0B7-4338-92F7-F292CE4A6D31}"/>
            </c:ext>
          </c:extLst>
        </c:ser>
        <c:ser>
          <c:idx val="1"/>
          <c:order val="1"/>
          <c:tx>
            <c:strRef>
              <c:f>'HNM2017'!$D$4</c:f>
              <c:strCache>
                <c:ptCount val="1"/>
                <c:pt idx="0">
                  <c:v>IZOBAMBA M0003</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cat>
            <c:strRef>
              <c:f>'HNM2017'!$B$5:$B$17</c:f>
              <c:strCache>
                <c:ptCount val="13"/>
                <c:pt idx="1">
                  <c:v>ENERO</c:v>
                </c:pt>
                <c:pt idx="2">
                  <c:v>FEBRERO</c:v>
                </c:pt>
                <c:pt idx="3">
                  <c:v>MARZO</c:v>
                </c:pt>
                <c:pt idx="4">
                  <c:v>ABRIL</c:v>
                </c:pt>
                <c:pt idx="5">
                  <c:v>MAYO</c:v>
                </c:pt>
                <c:pt idx="6">
                  <c:v>JUNIO</c:v>
                </c:pt>
                <c:pt idx="7">
                  <c:v>JULIO</c:v>
                </c:pt>
                <c:pt idx="8">
                  <c:v>AGOSTO</c:v>
                </c:pt>
                <c:pt idx="9">
                  <c:v>SEPTIEMBRE</c:v>
                </c:pt>
                <c:pt idx="10">
                  <c:v>OCTUBRE</c:v>
                </c:pt>
                <c:pt idx="11">
                  <c:v>NOVIEMBRE</c:v>
                </c:pt>
                <c:pt idx="12">
                  <c:v>DICIEMBRE</c:v>
                </c:pt>
              </c:strCache>
            </c:strRef>
          </c:cat>
          <c:val>
            <c:numRef>
              <c:f>'HNM2017'!$D$5:$D$17</c:f>
              <c:numCache>
                <c:formatCode>General</c:formatCode>
                <c:ptCount val="13"/>
                <c:pt idx="1">
                  <c:v>171.3</c:v>
                </c:pt>
                <c:pt idx="2">
                  <c:v>170.6</c:v>
                </c:pt>
                <c:pt idx="3">
                  <c:v>331.1</c:v>
                </c:pt>
                <c:pt idx="4">
                  <c:v>163.5</c:v>
                </c:pt>
                <c:pt idx="5">
                  <c:v>227.7</c:v>
                </c:pt>
                <c:pt idx="6">
                  <c:v>149.69999999999999</c:v>
                </c:pt>
                <c:pt idx="7">
                  <c:v>5.0999999999999996</c:v>
                </c:pt>
                <c:pt idx="8">
                  <c:v>42.1</c:v>
                </c:pt>
                <c:pt idx="9">
                  <c:v>53.8</c:v>
                </c:pt>
                <c:pt idx="10">
                  <c:v>113</c:v>
                </c:pt>
                <c:pt idx="11">
                  <c:v>124.4</c:v>
                </c:pt>
                <c:pt idx="12">
                  <c:v>170.4</c:v>
                </c:pt>
              </c:numCache>
            </c:numRef>
          </c:val>
          <c:extLst>
            <c:ext xmlns:c16="http://schemas.microsoft.com/office/drawing/2014/chart" uri="{C3380CC4-5D6E-409C-BE32-E72D297353CC}">
              <c16:uniqueId val="{00000001-A0B7-4338-92F7-F292CE4A6D31}"/>
            </c:ext>
          </c:extLst>
        </c:ser>
        <c:ser>
          <c:idx val="2"/>
          <c:order val="2"/>
          <c:tx>
            <c:strRef>
              <c:f>'HNM2017'!$E$4</c:f>
              <c:strCache>
                <c:ptCount val="1"/>
                <c:pt idx="0">
                  <c:v>IÑAQUITO M0024</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cat>
            <c:strRef>
              <c:f>'HNM2017'!$B$5:$B$17</c:f>
              <c:strCache>
                <c:ptCount val="13"/>
                <c:pt idx="1">
                  <c:v>ENERO</c:v>
                </c:pt>
                <c:pt idx="2">
                  <c:v>FEBRERO</c:v>
                </c:pt>
                <c:pt idx="3">
                  <c:v>MARZO</c:v>
                </c:pt>
                <c:pt idx="4">
                  <c:v>ABRIL</c:v>
                </c:pt>
                <c:pt idx="5">
                  <c:v>MAYO</c:v>
                </c:pt>
                <c:pt idx="6">
                  <c:v>JUNIO</c:v>
                </c:pt>
                <c:pt idx="7">
                  <c:v>JULIO</c:v>
                </c:pt>
                <c:pt idx="8">
                  <c:v>AGOSTO</c:v>
                </c:pt>
                <c:pt idx="9">
                  <c:v>SEPTIEMBRE</c:v>
                </c:pt>
                <c:pt idx="10">
                  <c:v>OCTUBRE</c:v>
                </c:pt>
                <c:pt idx="11">
                  <c:v>NOVIEMBRE</c:v>
                </c:pt>
                <c:pt idx="12">
                  <c:v>DICIEMBRE</c:v>
                </c:pt>
              </c:strCache>
            </c:strRef>
          </c:cat>
          <c:val>
            <c:numRef>
              <c:f>'HNM2017'!$E$5:$E$17</c:f>
              <c:numCache>
                <c:formatCode>General</c:formatCode>
                <c:ptCount val="13"/>
                <c:pt idx="1">
                  <c:v>204.9</c:v>
                </c:pt>
                <c:pt idx="2">
                  <c:v>162.9</c:v>
                </c:pt>
                <c:pt idx="3">
                  <c:v>294.2</c:v>
                </c:pt>
                <c:pt idx="4">
                  <c:v>174.1</c:v>
                </c:pt>
                <c:pt idx="5">
                  <c:v>236.3</c:v>
                </c:pt>
                <c:pt idx="6">
                  <c:v>88.8</c:v>
                </c:pt>
                <c:pt idx="7">
                  <c:v>1.1000000000000001</c:v>
                </c:pt>
                <c:pt idx="8">
                  <c:v>39.299999999999997</c:v>
                </c:pt>
                <c:pt idx="9">
                  <c:v>16.899999999999999</c:v>
                </c:pt>
                <c:pt idx="10">
                  <c:v>166.4</c:v>
                </c:pt>
                <c:pt idx="11">
                  <c:v>64.900000000000006</c:v>
                </c:pt>
                <c:pt idx="12">
                  <c:v>146.9</c:v>
                </c:pt>
              </c:numCache>
            </c:numRef>
          </c:val>
          <c:extLst>
            <c:ext xmlns:c16="http://schemas.microsoft.com/office/drawing/2014/chart" uri="{C3380CC4-5D6E-409C-BE32-E72D297353CC}">
              <c16:uniqueId val="{00000002-A0B7-4338-92F7-F292CE4A6D31}"/>
            </c:ext>
          </c:extLst>
        </c:ser>
        <c:dLbls>
          <c:showLegendKey val="0"/>
          <c:showVal val="0"/>
          <c:showCatName val="0"/>
          <c:showSerName val="0"/>
          <c:showPercent val="0"/>
          <c:showBubbleSize val="0"/>
        </c:dLbls>
        <c:gapWidth val="100"/>
        <c:overlap val="-24"/>
        <c:axId val="78852864"/>
        <c:axId val="78854784"/>
      </c:barChart>
      <c:catAx>
        <c:axId val="78852864"/>
        <c:scaling>
          <c:orientation val="minMax"/>
        </c:scaling>
        <c:delete val="0"/>
        <c:axPos val="b"/>
        <c:title>
          <c:tx>
            <c:rich>
              <a:bodyPr rot="0" spcFirstLastPara="1" vertOverflow="ellipsis" vert="horz" wrap="square" anchor="ctr" anchorCtr="1"/>
              <a:lstStyle/>
              <a:p>
                <a:pPr>
                  <a:defRPr sz="1050" b="1" i="0" u="none" strike="noStrike" kern="1200" cap="all" baseline="0">
                    <a:solidFill>
                      <a:schemeClr val="tx1">
                        <a:lumMod val="50000"/>
                        <a:lumOff val="50000"/>
                      </a:schemeClr>
                    </a:solidFill>
                    <a:latin typeface="+mn-lt"/>
                    <a:ea typeface="+mn-ea"/>
                    <a:cs typeface="+mn-cs"/>
                  </a:defRPr>
                </a:pPr>
                <a:r>
                  <a:rPr lang="es-EC" sz="1050" b="1"/>
                  <a:t>Estaciones</a:t>
                </a:r>
              </a:p>
            </c:rich>
          </c:tx>
          <c:layout>
            <c:manualLayout>
              <c:xMode val="edge"/>
              <c:yMode val="edge"/>
              <c:x val="0.45719532560991349"/>
              <c:y val="0.8106404836109929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crossAx val="78854784"/>
        <c:crosses val="autoZero"/>
        <c:auto val="1"/>
        <c:lblAlgn val="ctr"/>
        <c:lblOffset val="100"/>
        <c:noMultiLvlLbl val="0"/>
      </c:catAx>
      <c:valAx>
        <c:axId val="78854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tx1">
                        <a:lumMod val="50000"/>
                        <a:lumOff val="50000"/>
                      </a:schemeClr>
                    </a:solidFill>
                    <a:latin typeface="+mn-lt"/>
                    <a:ea typeface="+mn-ea"/>
                    <a:cs typeface="+mn-cs"/>
                  </a:defRPr>
                </a:pPr>
                <a:r>
                  <a:rPr lang="es-EC" b="1"/>
                  <a:t>Precipitación Total Mensual (mm)</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crossAx val="78852864"/>
        <c:crosses val="autoZero"/>
        <c:crossBetween val="between"/>
      </c:valAx>
      <c:spPr>
        <a:noFill/>
        <a:ln>
          <a:noFill/>
        </a:ln>
        <a:effectLst/>
      </c:spPr>
    </c:plotArea>
    <c:legend>
      <c:legendPos val="b"/>
      <c:layout>
        <c:manualLayout>
          <c:xMode val="edge"/>
          <c:yMode val="edge"/>
          <c:x val="0.10786937685555699"/>
          <c:y val="0.87250374022982502"/>
          <c:w val="0.77913829546921387"/>
          <c:h val="6.8694348708065289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50000"/>
                  <a:lumOff val="50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Guamaní</a:t>
            </a:r>
            <a:r>
              <a:rPr lang="es-EC" baseline="0"/>
              <a:t> - OZONO  (µg/m3)</a:t>
            </a:r>
            <a:endParaRPr lang="es-EC"/>
          </a:p>
        </c:rich>
      </c:tx>
      <c:overlay val="0"/>
      <c:spPr>
        <a:noFill/>
        <a:ln>
          <a:noFill/>
        </a:ln>
        <a:effectLst/>
      </c:spPr>
    </c:title>
    <c:autoTitleDeleted val="0"/>
    <c:plotArea>
      <c:layout/>
      <c:lineChart>
        <c:grouping val="standard"/>
        <c:varyColors val="0"/>
        <c:ser>
          <c:idx val="0"/>
          <c:order val="0"/>
          <c:tx>
            <c:v>O3</c:v>
          </c:tx>
          <c:spPr>
            <a:ln w="28575" cap="rnd">
              <a:solidFill>
                <a:schemeClr val="accent1"/>
              </a:solidFill>
              <a:round/>
            </a:ln>
            <a:effectLst/>
          </c:spPr>
          <c:marker>
            <c:symbol val="none"/>
          </c:marker>
          <c:cat>
            <c:strRef>
              <c:f>grf_ctrl16!$B$6:$B$17</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grf_ctrl16!$AG$5:$AG$17</c:f>
              <c:numCache>
                <c:formatCode>0.00</c:formatCode>
                <c:ptCount val="13"/>
                <c:pt idx="1">
                  <c:v>29.62157967032967</c:v>
                </c:pt>
                <c:pt idx="2">
                  <c:v>29.567659883720946</c:v>
                </c:pt>
                <c:pt idx="3">
                  <c:v>26.191841397849512</c:v>
                </c:pt>
                <c:pt idx="4">
                  <c:v>24.423165236051542</c:v>
                </c:pt>
                <c:pt idx="5">
                  <c:v>21.719145547945239</c:v>
                </c:pt>
                <c:pt idx="6">
                  <c:v>22.714132475660641</c:v>
                </c:pt>
                <c:pt idx="7">
                  <c:v>25.547792732166897</c:v>
                </c:pt>
                <c:pt idx="8">
                  <c:v>30.156521739130401</c:v>
                </c:pt>
                <c:pt idx="9">
                  <c:v>28.167401164313894</c:v>
                </c:pt>
                <c:pt idx="10">
                  <c:v>38.238607383556868</c:v>
                </c:pt>
                <c:pt idx="11">
                  <c:v>34.668411774221461</c:v>
                </c:pt>
                <c:pt idx="12">
                  <c:v>30.006919446870338</c:v>
                </c:pt>
              </c:numCache>
            </c:numRef>
          </c:val>
          <c:smooth val="0"/>
          <c:extLst>
            <c:ext xmlns:c16="http://schemas.microsoft.com/office/drawing/2014/chart" uri="{C3380CC4-5D6E-409C-BE32-E72D297353CC}">
              <c16:uniqueId val="{00000000-B70A-47D6-8D7F-02B825F81ACA}"/>
            </c:ext>
          </c:extLst>
        </c:ser>
        <c:ser>
          <c:idx val="1"/>
          <c:order val="1"/>
          <c:tx>
            <c:strRef>
              <c:f>grf_ctrl16!$AH$4</c:f>
              <c:strCache>
                <c:ptCount val="1"/>
                <c:pt idx="0">
                  <c:v>x</c:v>
                </c:pt>
              </c:strCache>
            </c:strRef>
          </c:tx>
          <c:spPr>
            <a:ln w="28575" cap="rnd">
              <a:solidFill>
                <a:schemeClr val="accent2"/>
              </a:solidFill>
              <a:round/>
            </a:ln>
            <a:effectLst/>
          </c:spPr>
          <c:marker>
            <c:symbol val="none"/>
          </c:marker>
          <c:cat>
            <c:strRef>
              <c:f>grf_ctrl16!$B$6:$B$17</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grf_ctrl16!$AH$5:$AH$17</c:f>
              <c:numCache>
                <c:formatCode>0.00</c:formatCode>
                <c:ptCount val="13"/>
                <c:pt idx="1">
                  <c:v>28.418598204318116</c:v>
                </c:pt>
                <c:pt idx="2">
                  <c:v>28.418598204318116</c:v>
                </c:pt>
                <c:pt idx="3">
                  <c:v>28.418598204318116</c:v>
                </c:pt>
                <c:pt idx="4">
                  <c:v>28.418598204318116</c:v>
                </c:pt>
                <c:pt idx="5">
                  <c:v>28.418598204318116</c:v>
                </c:pt>
                <c:pt idx="6">
                  <c:v>28.418598204318116</c:v>
                </c:pt>
                <c:pt idx="7">
                  <c:v>28.418598204318116</c:v>
                </c:pt>
                <c:pt idx="8">
                  <c:v>28.418598204318116</c:v>
                </c:pt>
                <c:pt idx="9">
                  <c:v>28.418598204318116</c:v>
                </c:pt>
                <c:pt idx="10">
                  <c:v>28.418598204318116</c:v>
                </c:pt>
                <c:pt idx="11">
                  <c:v>28.418598204318116</c:v>
                </c:pt>
                <c:pt idx="12">
                  <c:v>28.418598204318116</c:v>
                </c:pt>
              </c:numCache>
            </c:numRef>
          </c:val>
          <c:smooth val="0"/>
          <c:extLst>
            <c:ext xmlns:c16="http://schemas.microsoft.com/office/drawing/2014/chart" uri="{C3380CC4-5D6E-409C-BE32-E72D297353CC}">
              <c16:uniqueId val="{00000001-B70A-47D6-8D7F-02B825F81ACA}"/>
            </c:ext>
          </c:extLst>
        </c:ser>
        <c:ser>
          <c:idx val="2"/>
          <c:order val="2"/>
          <c:tx>
            <c:strRef>
              <c:f>grf_ctrl16!$AI$4</c:f>
              <c:strCache>
                <c:ptCount val="1"/>
                <c:pt idx="0">
                  <c:v>Las</c:v>
                </c:pt>
              </c:strCache>
            </c:strRef>
          </c:tx>
          <c:spPr>
            <a:ln w="28575" cap="rnd">
              <a:solidFill>
                <a:schemeClr val="accent3"/>
              </a:solidFill>
              <a:round/>
            </a:ln>
            <a:effectLst/>
          </c:spPr>
          <c:marker>
            <c:symbol val="none"/>
          </c:marker>
          <c:cat>
            <c:strRef>
              <c:f>grf_ctrl16!$B$6:$B$17</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grf_ctrl16!$AI$5:$AI$17</c:f>
              <c:numCache>
                <c:formatCode>0.00</c:formatCode>
                <c:ptCount val="13"/>
                <c:pt idx="1">
                  <c:v>37.961869023586743</c:v>
                </c:pt>
                <c:pt idx="2">
                  <c:v>37.961869023586743</c:v>
                </c:pt>
                <c:pt idx="3">
                  <c:v>37.961869023586743</c:v>
                </c:pt>
                <c:pt idx="4">
                  <c:v>37.961869023586743</c:v>
                </c:pt>
                <c:pt idx="5">
                  <c:v>37.961869023586743</c:v>
                </c:pt>
                <c:pt idx="6">
                  <c:v>37.961869023586743</c:v>
                </c:pt>
                <c:pt idx="7">
                  <c:v>37.961869023586743</c:v>
                </c:pt>
                <c:pt idx="8">
                  <c:v>37.961869023586743</c:v>
                </c:pt>
                <c:pt idx="9">
                  <c:v>37.961869023586743</c:v>
                </c:pt>
                <c:pt idx="10">
                  <c:v>37.961869023586743</c:v>
                </c:pt>
                <c:pt idx="11">
                  <c:v>37.961869023586743</c:v>
                </c:pt>
                <c:pt idx="12">
                  <c:v>37.961869023586743</c:v>
                </c:pt>
              </c:numCache>
            </c:numRef>
          </c:val>
          <c:smooth val="0"/>
          <c:extLst>
            <c:ext xmlns:c16="http://schemas.microsoft.com/office/drawing/2014/chart" uri="{C3380CC4-5D6E-409C-BE32-E72D297353CC}">
              <c16:uniqueId val="{00000002-B70A-47D6-8D7F-02B825F81ACA}"/>
            </c:ext>
          </c:extLst>
        </c:ser>
        <c:ser>
          <c:idx val="3"/>
          <c:order val="3"/>
          <c:tx>
            <c:strRef>
              <c:f>grf_ctrl16!$AJ$4</c:f>
              <c:strCache>
                <c:ptCount val="1"/>
                <c:pt idx="0">
                  <c:v>Lai</c:v>
                </c:pt>
              </c:strCache>
            </c:strRef>
          </c:tx>
          <c:spPr>
            <a:ln w="28575" cap="rnd">
              <a:solidFill>
                <a:schemeClr val="accent4"/>
              </a:solidFill>
              <a:round/>
            </a:ln>
            <a:effectLst/>
          </c:spPr>
          <c:marker>
            <c:symbol val="none"/>
          </c:marker>
          <c:cat>
            <c:strRef>
              <c:f>grf_ctrl16!$B$6:$B$17</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grf_ctrl16!$AJ$5:$AJ$17</c:f>
              <c:numCache>
                <c:formatCode>0.00</c:formatCode>
                <c:ptCount val="13"/>
                <c:pt idx="1">
                  <c:v>18.875327385049488</c:v>
                </c:pt>
                <c:pt idx="2">
                  <c:v>18.875327385049488</c:v>
                </c:pt>
                <c:pt idx="3">
                  <c:v>18.875327385049488</c:v>
                </c:pt>
                <c:pt idx="4">
                  <c:v>18.875327385049488</c:v>
                </c:pt>
                <c:pt idx="5">
                  <c:v>18.875327385049488</c:v>
                </c:pt>
                <c:pt idx="6">
                  <c:v>18.875327385049488</c:v>
                </c:pt>
                <c:pt idx="7">
                  <c:v>18.875327385049488</c:v>
                </c:pt>
                <c:pt idx="8">
                  <c:v>18.875327385049488</c:v>
                </c:pt>
                <c:pt idx="9">
                  <c:v>18.875327385049488</c:v>
                </c:pt>
                <c:pt idx="10">
                  <c:v>18.875327385049488</c:v>
                </c:pt>
                <c:pt idx="11">
                  <c:v>18.875327385049488</c:v>
                </c:pt>
                <c:pt idx="12">
                  <c:v>18.875327385049488</c:v>
                </c:pt>
              </c:numCache>
            </c:numRef>
          </c:val>
          <c:smooth val="0"/>
          <c:extLst>
            <c:ext xmlns:c16="http://schemas.microsoft.com/office/drawing/2014/chart" uri="{C3380CC4-5D6E-409C-BE32-E72D297353CC}">
              <c16:uniqueId val="{00000003-B70A-47D6-8D7F-02B825F81ACA}"/>
            </c:ext>
          </c:extLst>
        </c:ser>
        <c:ser>
          <c:idx val="4"/>
          <c:order val="4"/>
          <c:tx>
            <c:strRef>
              <c:f>grf_ctrl16!$AK$4</c:f>
              <c:strCache>
                <c:ptCount val="1"/>
                <c:pt idx="0">
                  <c:v>Lcs</c:v>
                </c:pt>
              </c:strCache>
            </c:strRef>
          </c:tx>
          <c:spPr>
            <a:ln w="28575" cap="rnd">
              <a:solidFill>
                <a:schemeClr val="accent5"/>
              </a:solidFill>
              <a:round/>
            </a:ln>
            <a:effectLst/>
          </c:spPr>
          <c:marker>
            <c:symbol val="none"/>
          </c:marker>
          <c:cat>
            <c:strRef>
              <c:f>grf_ctrl16!$B$6:$B$17</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grf_ctrl16!$AK$5:$AK$17</c:f>
              <c:numCache>
                <c:formatCode>0.00</c:formatCode>
                <c:ptCount val="13"/>
                <c:pt idx="1">
                  <c:v>42.733504433221057</c:v>
                </c:pt>
                <c:pt idx="2">
                  <c:v>42.733504433221057</c:v>
                </c:pt>
                <c:pt idx="3">
                  <c:v>42.733504433221057</c:v>
                </c:pt>
                <c:pt idx="4">
                  <c:v>42.733504433221057</c:v>
                </c:pt>
                <c:pt idx="5">
                  <c:v>42.733504433221057</c:v>
                </c:pt>
                <c:pt idx="6">
                  <c:v>42.733504433221057</c:v>
                </c:pt>
                <c:pt idx="7">
                  <c:v>42.733504433221057</c:v>
                </c:pt>
                <c:pt idx="8">
                  <c:v>42.733504433221057</c:v>
                </c:pt>
                <c:pt idx="9">
                  <c:v>42.733504433221057</c:v>
                </c:pt>
                <c:pt idx="10">
                  <c:v>42.733504433221057</c:v>
                </c:pt>
                <c:pt idx="11">
                  <c:v>42.733504433221057</c:v>
                </c:pt>
                <c:pt idx="12">
                  <c:v>42.733504433221057</c:v>
                </c:pt>
              </c:numCache>
            </c:numRef>
          </c:val>
          <c:smooth val="0"/>
          <c:extLst>
            <c:ext xmlns:c16="http://schemas.microsoft.com/office/drawing/2014/chart" uri="{C3380CC4-5D6E-409C-BE32-E72D297353CC}">
              <c16:uniqueId val="{00000004-B70A-47D6-8D7F-02B825F81ACA}"/>
            </c:ext>
          </c:extLst>
        </c:ser>
        <c:ser>
          <c:idx val="5"/>
          <c:order val="5"/>
          <c:tx>
            <c:strRef>
              <c:f>grf_ctrl16!$AL$4</c:f>
              <c:strCache>
                <c:ptCount val="1"/>
                <c:pt idx="0">
                  <c:v>Lci</c:v>
                </c:pt>
              </c:strCache>
            </c:strRef>
          </c:tx>
          <c:spPr>
            <a:ln w="28575" cap="rnd">
              <a:solidFill>
                <a:schemeClr val="accent6"/>
              </a:solidFill>
              <a:round/>
            </a:ln>
            <a:effectLst/>
          </c:spPr>
          <c:marker>
            <c:symbol val="none"/>
          </c:marker>
          <c:cat>
            <c:strRef>
              <c:f>grf_ctrl16!$B$6:$B$17</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grf_ctrl16!$AL$5:$AL$17</c:f>
              <c:numCache>
                <c:formatCode>0.00</c:formatCode>
                <c:ptCount val="13"/>
                <c:pt idx="1">
                  <c:v>14.103691975415177</c:v>
                </c:pt>
                <c:pt idx="2">
                  <c:v>14.103691975415177</c:v>
                </c:pt>
                <c:pt idx="3">
                  <c:v>14.103691975415177</c:v>
                </c:pt>
                <c:pt idx="4">
                  <c:v>14.103691975415177</c:v>
                </c:pt>
                <c:pt idx="5">
                  <c:v>14.103691975415177</c:v>
                </c:pt>
                <c:pt idx="6">
                  <c:v>14.103691975415177</c:v>
                </c:pt>
                <c:pt idx="7">
                  <c:v>14.103691975415177</c:v>
                </c:pt>
                <c:pt idx="8">
                  <c:v>14.103691975415177</c:v>
                </c:pt>
                <c:pt idx="9">
                  <c:v>14.103691975415177</c:v>
                </c:pt>
                <c:pt idx="10">
                  <c:v>14.103691975415177</c:v>
                </c:pt>
                <c:pt idx="11">
                  <c:v>14.103691975415177</c:v>
                </c:pt>
                <c:pt idx="12">
                  <c:v>14.103691975415177</c:v>
                </c:pt>
              </c:numCache>
            </c:numRef>
          </c:val>
          <c:smooth val="0"/>
          <c:extLst>
            <c:ext xmlns:c16="http://schemas.microsoft.com/office/drawing/2014/chart" uri="{C3380CC4-5D6E-409C-BE32-E72D297353CC}">
              <c16:uniqueId val="{00000005-B70A-47D6-8D7F-02B825F81ACA}"/>
            </c:ext>
          </c:extLst>
        </c:ser>
        <c:dLbls>
          <c:showLegendKey val="0"/>
          <c:showVal val="0"/>
          <c:showCatName val="0"/>
          <c:showSerName val="0"/>
          <c:showPercent val="0"/>
          <c:showBubbleSize val="0"/>
        </c:dLbls>
        <c:smooth val="0"/>
        <c:axId val="78976512"/>
        <c:axId val="78978048"/>
      </c:lineChart>
      <c:catAx>
        <c:axId val="7897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78978048"/>
        <c:crosses val="autoZero"/>
        <c:auto val="1"/>
        <c:lblAlgn val="ctr"/>
        <c:lblOffset val="100"/>
        <c:noMultiLvlLbl val="0"/>
      </c:catAx>
      <c:valAx>
        <c:axId val="789780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7897651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Guamaní - NO2 (µg/m3)</a:t>
            </a:r>
          </a:p>
        </c:rich>
      </c:tx>
      <c:overlay val="0"/>
      <c:spPr>
        <a:noFill/>
        <a:ln>
          <a:noFill/>
        </a:ln>
        <a:effectLst/>
      </c:spPr>
    </c:title>
    <c:autoTitleDeleted val="0"/>
    <c:plotArea>
      <c:layout/>
      <c:lineChart>
        <c:grouping val="standard"/>
        <c:varyColors val="0"/>
        <c:ser>
          <c:idx val="0"/>
          <c:order val="0"/>
          <c:tx>
            <c:v>NO2</c:v>
          </c:tx>
          <c:spPr>
            <a:ln w="28575" cap="rnd">
              <a:solidFill>
                <a:schemeClr val="accent1"/>
              </a:solidFill>
              <a:round/>
            </a:ln>
            <a:effectLst/>
          </c:spPr>
          <c:marker>
            <c:symbol val="none"/>
          </c:marker>
          <c:cat>
            <c:strRef>
              <c:f>grf_ctrl16!$B$18:$B$29</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grf_ctrl16!$AG$18:$AG$29</c:f>
              <c:numCache>
                <c:formatCode>0.00</c:formatCode>
                <c:ptCount val="12"/>
                <c:pt idx="0">
                  <c:v>20.645954301075278</c:v>
                </c:pt>
                <c:pt idx="1">
                  <c:v>25.930251436781621</c:v>
                </c:pt>
                <c:pt idx="2">
                  <c:v>26.191841397849512</c:v>
                </c:pt>
                <c:pt idx="3">
                  <c:v>21.118409722222204</c:v>
                </c:pt>
                <c:pt idx="4">
                  <c:v>17.778359060402682</c:v>
                </c:pt>
                <c:pt idx="5">
                  <c:v>17.900323365785798</c:v>
                </c:pt>
                <c:pt idx="6">
                  <c:v>18.427967698519534</c:v>
                </c:pt>
                <c:pt idx="7">
                  <c:v>20.564639389736453</c:v>
                </c:pt>
                <c:pt idx="8">
                  <c:v>24.234367187500009</c:v>
                </c:pt>
                <c:pt idx="9">
                  <c:v>22.679123328380395</c:v>
                </c:pt>
                <c:pt idx="10">
                  <c:v>21.906965277777772</c:v>
                </c:pt>
                <c:pt idx="11">
                  <c:v>26.005225134408626</c:v>
                </c:pt>
              </c:numCache>
            </c:numRef>
          </c:val>
          <c:smooth val="0"/>
          <c:extLst>
            <c:ext xmlns:c16="http://schemas.microsoft.com/office/drawing/2014/chart" uri="{C3380CC4-5D6E-409C-BE32-E72D297353CC}">
              <c16:uniqueId val="{00000000-E308-407C-9D70-2DD88B651288}"/>
            </c:ext>
          </c:extLst>
        </c:ser>
        <c:ser>
          <c:idx val="1"/>
          <c:order val="1"/>
          <c:tx>
            <c:strRef>
              <c:f>grf_ctrl16!$AH$4</c:f>
              <c:strCache>
                <c:ptCount val="1"/>
                <c:pt idx="0">
                  <c:v>x</c:v>
                </c:pt>
              </c:strCache>
            </c:strRef>
          </c:tx>
          <c:spPr>
            <a:ln w="28575" cap="rnd">
              <a:solidFill>
                <a:schemeClr val="accent2"/>
              </a:solidFill>
              <a:round/>
            </a:ln>
            <a:effectLst/>
          </c:spPr>
          <c:marker>
            <c:symbol val="none"/>
          </c:marker>
          <c:cat>
            <c:strRef>
              <c:f>grf_ctrl16!$B$18:$B$29</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grf_ctrl16!$AH$18:$AH$29</c:f>
              <c:numCache>
                <c:formatCode>0.00</c:formatCode>
                <c:ptCount val="12"/>
                <c:pt idx="0">
                  <c:v>21.94861894170332</c:v>
                </c:pt>
                <c:pt idx="1">
                  <c:v>21.94861894170332</c:v>
                </c:pt>
                <c:pt idx="2">
                  <c:v>21.94861894170332</c:v>
                </c:pt>
                <c:pt idx="3">
                  <c:v>21.94861894170332</c:v>
                </c:pt>
                <c:pt idx="4">
                  <c:v>21.94861894170332</c:v>
                </c:pt>
                <c:pt idx="5">
                  <c:v>21.94861894170332</c:v>
                </c:pt>
                <c:pt idx="6">
                  <c:v>21.94861894170332</c:v>
                </c:pt>
                <c:pt idx="7">
                  <c:v>21.94861894170332</c:v>
                </c:pt>
                <c:pt idx="8">
                  <c:v>21.94861894170332</c:v>
                </c:pt>
                <c:pt idx="9">
                  <c:v>21.94861894170332</c:v>
                </c:pt>
                <c:pt idx="10">
                  <c:v>21.94861894170332</c:v>
                </c:pt>
                <c:pt idx="11">
                  <c:v>21.94861894170332</c:v>
                </c:pt>
              </c:numCache>
            </c:numRef>
          </c:val>
          <c:smooth val="0"/>
          <c:extLst>
            <c:ext xmlns:c16="http://schemas.microsoft.com/office/drawing/2014/chart" uri="{C3380CC4-5D6E-409C-BE32-E72D297353CC}">
              <c16:uniqueId val="{00000001-E308-407C-9D70-2DD88B651288}"/>
            </c:ext>
          </c:extLst>
        </c:ser>
        <c:ser>
          <c:idx val="2"/>
          <c:order val="2"/>
          <c:tx>
            <c:strRef>
              <c:f>grf_ctrl16!$AI$4</c:f>
              <c:strCache>
                <c:ptCount val="1"/>
                <c:pt idx="0">
                  <c:v>Las</c:v>
                </c:pt>
              </c:strCache>
            </c:strRef>
          </c:tx>
          <c:spPr>
            <a:ln w="28575" cap="rnd">
              <a:solidFill>
                <a:schemeClr val="accent3"/>
              </a:solidFill>
              <a:round/>
            </a:ln>
            <a:effectLst/>
          </c:spPr>
          <c:marker>
            <c:symbol val="none"/>
          </c:marker>
          <c:cat>
            <c:strRef>
              <c:f>grf_ctrl16!$B$18:$B$29</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grf_ctrl16!$AI$18:$AI$29</c:f>
              <c:numCache>
                <c:formatCode>0.00</c:formatCode>
                <c:ptCount val="12"/>
                <c:pt idx="0">
                  <c:v>28.173225137608153</c:v>
                </c:pt>
                <c:pt idx="1">
                  <c:v>28.173225137608153</c:v>
                </c:pt>
                <c:pt idx="2">
                  <c:v>28.173225137608153</c:v>
                </c:pt>
                <c:pt idx="3">
                  <c:v>28.173225137608153</c:v>
                </c:pt>
                <c:pt idx="4">
                  <c:v>28.173225137608153</c:v>
                </c:pt>
                <c:pt idx="5">
                  <c:v>28.173225137608153</c:v>
                </c:pt>
                <c:pt idx="6">
                  <c:v>28.173225137608153</c:v>
                </c:pt>
                <c:pt idx="7">
                  <c:v>28.173225137608153</c:v>
                </c:pt>
                <c:pt idx="8">
                  <c:v>28.173225137608153</c:v>
                </c:pt>
                <c:pt idx="9">
                  <c:v>28.173225137608153</c:v>
                </c:pt>
                <c:pt idx="10">
                  <c:v>28.173225137608153</c:v>
                </c:pt>
                <c:pt idx="11">
                  <c:v>28.173225137608153</c:v>
                </c:pt>
              </c:numCache>
            </c:numRef>
          </c:val>
          <c:smooth val="0"/>
          <c:extLst>
            <c:ext xmlns:c16="http://schemas.microsoft.com/office/drawing/2014/chart" uri="{C3380CC4-5D6E-409C-BE32-E72D297353CC}">
              <c16:uniqueId val="{00000002-E308-407C-9D70-2DD88B651288}"/>
            </c:ext>
          </c:extLst>
        </c:ser>
        <c:ser>
          <c:idx val="3"/>
          <c:order val="3"/>
          <c:tx>
            <c:strRef>
              <c:f>grf_ctrl16!$AJ$4</c:f>
              <c:strCache>
                <c:ptCount val="1"/>
                <c:pt idx="0">
                  <c:v>Lai</c:v>
                </c:pt>
              </c:strCache>
            </c:strRef>
          </c:tx>
          <c:spPr>
            <a:ln w="28575" cap="rnd">
              <a:solidFill>
                <a:schemeClr val="accent4"/>
              </a:solidFill>
              <a:round/>
            </a:ln>
            <a:effectLst/>
          </c:spPr>
          <c:marker>
            <c:symbol val="none"/>
          </c:marker>
          <c:cat>
            <c:strRef>
              <c:f>grf_ctrl16!$B$18:$B$29</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grf_ctrl16!$AJ$18:$AJ$29</c:f>
              <c:numCache>
                <c:formatCode>0.00</c:formatCode>
                <c:ptCount val="12"/>
                <c:pt idx="0">
                  <c:v>15.724012745798486</c:v>
                </c:pt>
                <c:pt idx="1">
                  <c:v>15.724012745798486</c:v>
                </c:pt>
                <c:pt idx="2">
                  <c:v>15.724012745798486</c:v>
                </c:pt>
                <c:pt idx="3">
                  <c:v>15.724012745798486</c:v>
                </c:pt>
                <c:pt idx="4">
                  <c:v>15.724012745798486</c:v>
                </c:pt>
                <c:pt idx="5">
                  <c:v>15.724012745798486</c:v>
                </c:pt>
                <c:pt idx="6">
                  <c:v>15.724012745798486</c:v>
                </c:pt>
                <c:pt idx="7">
                  <c:v>15.724012745798486</c:v>
                </c:pt>
                <c:pt idx="8">
                  <c:v>15.724012745798486</c:v>
                </c:pt>
                <c:pt idx="9">
                  <c:v>15.724012745798486</c:v>
                </c:pt>
                <c:pt idx="10">
                  <c:v>15.724012745798486</c:v>
                </c:pt>
                <c:pt idx="11">
                  <c:v>15.724012745798486</c:v>
                </c:pt>
              </c:numCache>
            </c:numRef>
          </c:val>
          <c:smooth val="0"/>
          <c:extLst>
            <c:ext xmlns:c16="http://schemas.microsoft.com/office/drawing/2014/chart" uri="{C3380CC4-5D6E-409C-BE32-E72D297353CC}">
              <c16:uniqueId val="{00000003-E308-407C-9D70-2DD88B651288}"/>
            </c:ext>
          </c:extLst>
        </c:ser>
        <c:ser>
          <c:idx val="4"/>
          <c:order val="4"/>
          <c:tx>
            <c:strRef>
              <c:f>grf_ctrl16!$AK$4</c:f>
              <c:strCache>
                <c:ptCount val="1"/>
                <c:pt idx="0">
                  <c:v>Lcs</c:v>
                </c:pt>
              </c:strCache>
            </c:strRef>
          </c:tx>
          <c:spPr>
            <a:ln w="28575" cap="rnd">
              <a:solidFill>
                <a:schemeClr val="accent5"/>
              </a:solidFill>
              <a:round/>
            </a:ln>
            <a:effectLst/>
          </c:spPr>
          <c:marker>
            <c:symbol val="none"/>
          </c:marker>
          <c:cat>
            <c:strRef>
              <c:f>grf_ctrl16!$B$18:$B$29</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grf_ctrl16!$AK$18:$AK$29</c:f>
              <c:numCache>
                <c:formatCode>0.00</c:formatCode>
                <c:ptCount val="12"/>
                <c:pt idx="0">
                  <c:v>31.285528235560569</c:v>
                </c:pt>
                <c:pt idx="1">
                  <c:v>31.285528235560569</c:v>
                </c:pt>
                <c:pt idx="2">
                  <c:v>31.285528235560569</c:v>
                </c:pt>
                <c:pt idx="3">
                  <c:v>31.285528235560569</c:v>
                </c:pt>
                <c:pt idx="4">
                  <c:v>31.285528235560569</c:v>
                </c:pt>
                <c:pt idx="5">
                  <c:v>31.285528235560569</c:v>
                </c:pt>
                <c:pt idx="6">
                  <c:v>31.285528235560569</c:v>
                </c:pt>
                <c:pt idx="7">
                  <c:v>31.285528235560569</c:v>
                </c:pt>
                <c:pt idx="8">
                  <c:v>31.285528235560569</c:v>
                </c:pt>
                <c:pt idx="9">
                  <c:v>31.285528235560569</c:v>
                </c:pt>
                <c:pt idx="10">
                  <c:v>31.285528235560569</c:v>
                </c:pt>
                <c:pt idx="11">
                  <c:v>31.285528235560569</c:v>
                </c:pt>
              </c:numCache>
            </c:numRef>
          </c:val>
          <c:smooth val="0"/>
          <c:extLst>
            <c:ext xmlns:c16="http://schemas.microsoft.com/office/drawing/2014/chart" uri="{C3380CC4-5D6E-409C-BE32-E72D297353CC}">
              <c16:uniqueId val="{00000004-E308-407C-9D70-2DD88B651288}"/>
            </c:ext>
          </c:extLst>
        </c:ser>
        <c:ser>
          <c:idx val="5"/>
          <c:order val="5"/>
          <c:tx>
            <c:strRef>
              <c:f>grf_ctrl16!$AL$4</c:f>
              <c:strCache>
                <c:ptCount val="1"/>
                <c:pt idx="0">
                  <c:v>Lci</c:v>
                </c:pt>
              </c:strCache>
            </c:strRef>
          </c:tx>
          <c:spPr>
            <a:ln w="28575" cap="rnd">
              <a:solidFill>
                <a:schemeClr val="accent6"/>
              </a:solidFill>
              <a:round/>
            </a:ln>
            <a:effectLst/>
          </c:spPr>
          <c:marker>
            <c:symbol val="none"/>
          </c:marker>
          <c:cat>
            <c:strRef>
              <c:f>grf_ctrl16!$B$18:$B$29</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grf_ctrl16!$AL$18:$AL$29</c:f>
              <c:numCache>
                <c:formatCode>0.00</c:formatCode>
                <c:ptCount val="12"/>
                <c:pt idx="0">
                  <c:v>12.61170964784607</c:v>
                </c:pt>
                <c:pt idx="1">
                  <c:v>12.61170964784607</c:v>
                </c:pt>
                <c:pt idx="2">
                  <c:v>12.61170964784607</c:v>
                </c:pt>
                <c:pt idx="3">
                  <c:v>12.61170964784607</c:v>
                </c:pt>
                <c:pt idx="4">
                  <c:v>12.61170964784607</c:v>
                </c:pt>
                <c:pt idx="5">
                  <c:v>12.61170964784607</c:v>
                </c:pt>
                <c:pt idx="6">
                  <c:v>12.61170964784607</c:v>
                </c:pt>
                <c:pt idx="7">
                  <c:v>12.61170964784607</c:v>
                </c:pt>
                <c:pt idx="8">
                  <c:v>12.61170964784607</c:v>
                </c:pt>
                <c:pt idx="9">
                  <c:v>12.61170964784607</c:v>
                </c:pt>
                <c:pt idx="10">
                  <c:v>12.61170964784607</c:v>
                </c:pt>
                <c:pt idx="11">
                  <c:v>12.61170964784607</c:v>
                </c:pt>
              </c:numCache>
            </c:numRef>
          </c:val>
          <c:smooth val="0"/>
          <c:extLst>
            <c:ext xmlns:c16="http://schemas.microsoft.com/office/drawing/2014/chart" uri="{C3380CC4-5D6E-409C-BE32-E72D297353CC}">
              <c16:uniqueId val="{00000005-E308-407C-9D70-2DD88B651288}"/>
            </c:ext>
          </c:extLst>
        </c:ser>
        <c:dLbls>
          <c:showLegendKey val="0"/>
          <c:showVal val="0"/>
          <c:showCatName val="0"/>
          <c:showSerName val="0"/>
          <c:showPercent val="0"/>
          <c:showBubbleSize val="0"/>
        </c:dLbls>
        <c:smooth val="0"/>
        <c:axId val="79037952"/>
        <c:axId val="79039488"/>
      </c:lineChart>
      <c:catAx>
        <c:axId val="7903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79039488"/>
        <c:crosses val="autoZero"/>
        <c:auto val="1"/>
        <c:lblAlgn val="ctr"/>
        <c:lblOffset val="100"/>
        <c:noMultiLvlLbl val="0"/>
      </c:catAx>
      <c:valAx>
        <c:axId val="79039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790379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Guamaní - RAD_SOLAR (W/m2)</a:t>
            </a:r>
          </a:p>
        </c:rich>
      </c:tx>
      <c:overlay val="0"/>
      <c:spPr>
        <a:noFill/>
        <a:ln>
          <a:noFill/>
        </a:ln>
        <a:effectLst/>
      </c:spPr>
    </c:title>
    <c:autoTitleDeleted val="0"/>
    <c:plotArea>
      <c:layout/>
      <c:lineChart>
        <c:grouping val="standard"/>
        <c:varyColors val="0"/>
        <c:ser>
          <c:idx val="0"/>
          <c:order val="0"/>
          <c:tx>
            <c:v>RAD_SOLAR</c:v>
          </c:tx>
          <c:spPr>
            <a:ln w="28575" cap="rnd">
              <a:solidFill>
                <a:schemeClr val="accent1"/>
              </a:solidFill>
              <a:round/>
            </a:ln>
            <a:effectLst/>
          </c:spPr>
          <c:marker>
            <c:symbol val="none"/>
          </c:marker>
          <c:cat>
            <c:strRef>
              <c:f>grf_ctrl16!$B$30:$B$41</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grf_ctrl16!$AG$30:$AG$41</c:f>
              <c:numCache>
                <c:formatCode>0.00</c:formatCode>
                <c:ptCount val="12"/>
                <c:pt idx="0">
                  <c:v>0</c:v>
                </c:pt>
                <c:pt idx="1">
                  <c:v>0</c:v>
                </c:pt>
                <c:pt idx="2">
                  <c:v>0</c:v>
                </c:pt>
                <c:pt idx="3">
                  <c:v>0</c:v>
                </c:pt>
                <c:pt idx="4">
                  <c:v>0</c:v>
                </c:pt>
                <c:pt idx="5">
                  <c:v>0</c:v>
                </c:pt>
                <c:pt idx="6">
                  <c:v>0</c:v>
                </c:pt>
                <c:pt idx="7">
                  <c:v>0</c:v>
                </c:pt>
                <c:pt idx="8">
                  <c:v>216.13220270270281</c:v>
                </c:pt>
                <c:pt idx="9">
                  <c:v>231.26049034175347</c:v>
                </c:pt>
                <c:pt idx="10">
                  <c:v>240.98491655076486</c:v>
                </c:pt>
                <c:pt idx="11">
                  <c:v>208.20732694892482</c:v>
                </c:pt>
              </c:numCache>
            </c:numRef>
          </c:val>
          <c:smooth val="0"/>
          <c:extLst>
            <c:ext xmlns:c16="http://schemas.microsoft.com/office/drawing/2014/chart" uri="{C3380CC4-5D6E-409C-BE32-E72D297353CC}">
              <c16:uniqueId val="{00000000-DE55-4F56-8CA6-279EA7E9A6CE}"/>
            </c:ext>
          </c:extLst>
        </c:ser>
        <c:ser>
          <c:idx val="1"/>
          <c:order val="1"/>
          <c:tx>
            <c:strRef>
              <c:f>grf_ctrl16!$AH$4</c:f>
              <c:strCache>
                <c:ptCount val="1"/>
                <c:pt idx="0">
                  <c:v>x</c:v>
                </c:pt>
              </c:strCache>
            </c:strRef>
          </c:tx>
          <c:spPr>
            <a:ln w="28575" cap="rnd">
              <a:solidFill>
                <a:schemeClr val="accent2"/>
              </a:solidFill>
              <a:round/>
            </a:ln>
            <a:effectLst/>
          </c:spPr>
          <c:marker>
            <c:symbol val="none"/>
          </c:marker>
          <c:cat>
            <c:strRef>
              <c:f>grf_ctrl16!$B$30:$B$41</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grf_ctrl16!$AH$30:$AH$41</c:f>
              <c:numCache>
                <c:formatCode>0.00</c:formatCode>
                <c:ptCount val="12"/>
                <c:pt idx="0">
                  <c:v>224.1462341360365</c:v>
                </c:pt>
                <c:pt idx="1">
                  <c:v>224.1462341360365</c:v>
                </c:pt>
                <c:pt idx="2">
                  <c:v>224.1462341360365</c:v>
                </c:pt>
                <c:pt idx="3">
                  <c:v>224.1462341360365</c:v>
                </c:pt>
                <c:pt idx="4">
                  <c:v>224.1462341360365</c:v>
                </c:pt>
                <c:pt idx="5">
                  <c:v>224.1462341360365</c:v>
                </c:pt>
                <c:pt idx="6">
                  <c:v>224.1462341360365</c:v>
                </c:pt>
                <c:pt idx="7">
                  <c:v>224.1462341360365</c:v>
                </c:pt>
                <c:pt idx="8">
                  <c:v>224.1462341360365</c:v>
                </c:pt>
                <c:pt idx="9">
                  <c:v>224.1462341360365</c:v>
                </c:pt>
                <c:pt idx="10">
                  <c:v>224.1462341360365</c:v>
                </c:pt>
                <c:pt idx="11">
                  <c:v>224.1462341360365</c:v>
                </c:pt>
              </c:numCache>
            </c:numRef>
          </c:val>
          <c:smooth val="0"/>
          <c:extLst>
            <c:ext xmlns:c16="http://schemas.microsoft.com/office/drawing/2014/chart" uri="{C3380CC4-5D6E-409C-BE32-E72D297353CC}">
              <c16:uniqueId val="{00000001-DE55-4F56-8CA6-279EA7E9A6CE}"/>
            </c:ext>
          </c:extLst>
        </c:ser>
        <c:ser>
          <c:idx val="2"/>
          <c:order val="2"/>
          <c:tx>
            <c:strRef>
              <c:f>grf_ctrl16!$AI$4</c:f>
              <c:strCache>
                <c:ptCount val="1"/>
                <c:pt idx="0">
                  <c:v>Las</c:v>
                </c:pt>
              </c:strCache>
            </c:strRef>
          </c:tx>
          <c:spPr>
            <a:ln w="28575" cap="rnd">
              <a:solidFill>
                <a:schemeClr val="accent3"/>
              </a:solidFill>
              <a:round/>
            </a:ln>
            <a:effectLst/>
          </c:spPr>
          <c:marker>
            <c:symbol val="none"/>
          </c:marker>
          <c:cat>
            <c:strRef>
              <c:f>grf_ctrl16!$B$30:$B$41</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grf_ctrl16!$AI$30:$AI$41</c:f>
              <c:numCache>
                <c:formatCode>0.00</c:formatCode>
                <c:ptCount val="12"/>
                <c:pt idx="0">
                  <c:v>445.40696233498409</c:v>
                </c:pt>
                <c:pt idx="1">
                  <c:v>445.40696233498409</c:v>
                </c:pt>
                <c:pt idx="2">
                  <c:v>445.40696233498409</c:v>
                </c:pt>
                <c:pt idx="3">
                  <c:v>445.40696233498409</c:v>
                </c:pt>
                <c:pt idx="4">
                  <c:v>445.40696233498409</c:v>
                </c:pt>
                <c:pt idx="5">
                  <c:v>445.40696233498409</c:v>
                </c:pt>
                <c:pt idx="6">
                  <c:v>445.40696233498409</c:v>
                </c:pt>
                <c:pt idx="7">
                  <c:v>445.40696233498409</c:v>
                </c:pt>
                <c:pt idx="8">
                  <c:v>445.40696233498409</c:v>
                </c:pt>
                <c:pt idx="9">
                  <c:v>445.40696233498409</c:v>
                </c:pt>
                <c:pt idx="10">
                  <c:v>445.40696233498409</c:v>
                </c:pt>
                <c:pt idx="11">
                  <c:v>445.40696233498409</c:v>
                </c:pt>
              </c:numCache>
            </c:numRef>
          </c:val>
          <c:smooth val="0"/>
          <c:extLst>
            <c:ext xmlns:c16="http://schemas.microsoft.com/office/drawing/2014/chart" uri="{C3380CC4-5D6E-409C-BE32-E72D297353CC}">
              <c16:uniqueId val="{00000002-DE55-4F56-8CA6-279EA7E9A6CE}"/>
            </c:ext>
          </c:extLst>
        </c:ser>
        <c:ser>
          <c:idx val="3"/>
          <c:order val="3"/>
          <c:tx>
            <c:strRef>
              <c:f>grf_ctrl16!$AJ$4</c:f>
              <c:strCache>
                <c:ptCount val="1"/>
                <c:pt idx="0">
                  <c:v>Lai</c:v>
                </c:pt>
              </c:strCache>
            </c:strRef>
          </c:tx>
          <c:spPr>
            <a:ln w="28575" cap="rnd">
              <a:solidFill>
                <a:schemeClr val="accent4"/>
              </a:solidFill>
              <a:round/>
            </a:ln>
            <a:effectLst/>
          </c:spPr>
          <c:marker>
            <c:symbol val="none"/>
          </c:marker>
          <c:cat>
            <c:strRef>
              <c:f>grf_ctrl16!$B$30:$B$41</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grf_ctrl16!$AJ$30:$AJ$41</c:f>
              <c:numCache>
                <c:formatCode>0.00</c:formatCode>
                <c:ptCount val="12"/>
                <c:pt idx="0">
                  <c:v>2.8855059370889364</c:v>
                </c:pt>
                <c:pt idx="1">
                  <c:v>2.8855059370889364</c:v>
                </c:pt>
                <c:pt idx="2">
                  <c:v>2.8855059370889364</c:v>
                </c:pt>
                <c:pt idx="3">
                  <c:v>2.8855059370889364</c:v>
                </c:pt>
                <c:pt idx="4">
                  <c:v>2.8855059370889364</c:v>
                </c:pt>
                <c:pt idx="5">
                  <c:v>2.8855059370889364</c:v>
                </c:pt>
                <c:pt idx="6">
                  <c:v>2.8855059370889364</c:v>
                </c:pt>
                <c:pt idx="7">
                  <c:v>2.8855059370889364</c:v>
                </c:pt>
                <c:pt idx="8">
                  <c:v>2.8855059370889364</c:v>
                </c:pt>
                <c:pt idx="9">
                  <c:v>2.8855059370889364</c:v>
                </c:pt>
                <c:pt idx="10">
                  <c:v>2.8855059370889364</c:v>
                </c:pt>
                <c:pt idx="11">
                  <c:v>2.8855059370889364</c:v>
                </c:pt>
              </c:numCache>
            </c:numRef>
          </c:val>
          <c:smooth val="0"/>
          <c:extLst>
            <c:ext xmlns:c16="http://schemas.microsoft.com/office/drawing/2014/chart" uri="{C3380CC4-5D6E-409C-BE32-E72D297353CC}">
              <c16:uniqueId val="{00000003-DE55-4F56-8CA6-279EA7E9A6CE}"/>
            </c:ext>
          </c:extLst>
        </c:ser>
        <c:ser>
          <c:idx val="4"/>
          <c:order val="4"/>
          <c:tx>
            <c:strRef>
              <c:f>grf_ctrl16!$AK$4</c:f>
              <c:strCache>
                <c:ptCount val="1"/>
                <c:pt idx="0">
                  <c:v>Lcs</c:v>
                </c:pt>
              </c:strCache>
            </c:strRef>
          </c:tx>
          <c:spPr>
            <a:ln w="28575" cap="rnd">
              <a:solidFill>
                <a:schemeClr val="accent5"/>
              </a:solidFill>
              <a:round/>
            </a:ln>
            <a:effectLst/>
          </c:spPr>
          <c:marker>
            <c:symbol val="none"/>
          </c:marker>
          <c:cat>
            <c:strRef>
              <c:f>grf_ctrl16!$B$30:$B$41</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grf_ctrl16!$AK$30:$AK$41</c:f>
              <c:numCache>
                <c:formatCode>0.00</c:formatCode>
                <c:ptCount val="12"/>
                <c:pt idx="0">
                  <c:v>556.03732643445778</c:v>
                </c:pt>
                <c:pt idx="1">
                  <c:v>556.03732643445778</c:v>
                </c:pt>
                <c:pt idx="2">
                  <c:v>556.03732643445778</c:v>
                </c:pt>
                <c:pt idx="3">
                  <c:v>556.03732643445778</c:v>
                </c:pt>
                <c:pt idx="4">
                  <c:v>556.03732643445778</c:v>
                </c:pt>
                <c:pt idx="5">
                  <c:v>556.03732643445778</c:v>
                </c:pt>
                <c:pt idx="6">
                  <c:v>556.03732643445778</c:v>
                </c:pt>
                <c:pt idx="7">
                  <c:v>556.03732643445778</c:v>
                </c:pt>
                <c:pt idx="8">
                  <c:v>556.03732643445778</c:v>
                </c:pt>
                <c:pt idx="9">
                  <c:v>556.03732643445778</c:v>
                </c:pt>
                <c:pt idx="10">
                  <c:v>556.03732643445778</c:v>
                </c:pt>
                <c:pt idx="11">
                  <c:v>556.03732643445778</c:v>
                </c:pt>
              </c:numCache>
            </c:numRef>
          </c:val>
          <c:smooth val="0"/>
          <c:extLst>
            <c:ext xmlns:c16="http://schemas.microsoft.com/office/drawing/2014/chart" uri="{C3380CC4-5D6E-409C-BE32-E72D297353CC}">
              <c16:uniqueId val="{00000004-DE55-4F56-8CA6-279EA7E9A6CE}"/>
            </c:ext>
          </c:extLst>
        </c:ser>
        <c:ser>
          <c:idx val="5"/>
          <c:order val="5"/>
          <c:tx>
            <c:strRef>
              <c:f>grf_ctrl16!$AL$4</c:f>
              <c:strCache>
                <c:ptCount val="1"/>
                <c:pt idx="0">
                  <c:v>Lci</c:v>
                </c:pt>
              </c:strCache>
            </c:strRef>
          </c:tx>
          <c:spPr>
            <a:ln w="28575" cap="rnd">
              <a:solidFill>
                <a:schemeClr val="accent6"/>
              </a:solidFill>
              <a:round/>
            </a:ln>
            <a:effectLst/>
          </c:spPr>
          <c:marker>
            <c:symbol val="none"/>
          </c:marker>
          <c:cat>
            <c:strRef>
              <c:f>grf_ctrl16!$B$30:$B$41</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grf_ctrl16!$AL$30:$AL$41</c:f>
              <c:numCache>
                <c:formatCode>0.00</c:formatCode>
                <c:ptCount val="12"/>
                <c:pt idx="0">
                  <c:v>-107.74485816238482</c:v>
                </c:pt>
                <c:pt idx="1">
                  <c:v>-107.74485816238482</c:v>
                </c:pt>
                <c:pt idx="2">
                  <c:v>-107.74485816238482</c:v>
                </c:pt>
                <c:pt idx="3">
                  <c:v>-107.74485816238482</c:v>
                </c:pt>
                <c:pt idx="4">
                  <c:v>-107.74485816238482</c:v>
                </c:pt>
                <c:pt idx="5">
                  <c:v>-107.74485816238482</c:v>
                </c:pt>
                <c:pt idx="6">
                  <c:v>-107.74485816238482</c:v>
                </c:pt>
                <c:pt idx="7">
                  <c:v>-107.74485816238482</c:v>
                </c:pt>
                <c:pt idx="8">
                  <c:v>-107.74485816238482</c:v>
                </c:pt>
                <c:pt idx="9">
                  <c:v>-107.74485816238482</c:v>
                </c:pt>
                <c:pt idx="10">
                  <c:v>-107.74485816238482</c:v>
                </c:pt>
                <c:pt idx="11">
                  <c:v>-107.74485816238482</c:v>
                </c:pt>
              </c:numCache>
            </c:numRef>
          </c:val>
          <c:smooth val="0"/>
          <c:extLst>
            <c:ext xmlns:c16="http://schemas.microsoft.com/office/drawing/2014/chart" uri="{C3380CC4-5D6E-409C-BE32-E72D297353CC}">
              <c16:uniqueId val="{00000005-DE55-4F56-8CA6-279EA7E9A6CE}"/>
            </c:ext>
          </c:extLst>
        </c:ser>
        <c:dLbls>
          <c:showLegendKey val="0"/>
          <c:showVal val="0"/>
          <c:showCatName val="0"/>
          <c:showSerName val="0"/>
          <c:showPercent val="0"/>
          <c:showBubbleSize val="0"/>
        </c:dLbls>
        <c:smooth val="0"/>
        <c:axId val="79341056"/>
        <c:axId val="79342592"/>
      </c:lineChart>
      <c:catAx>
        <c:axId val="7934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79342592"/>
        <c:crosses val="autoZero"/>
        <c:auto val="1"/>
        <c:lblAlgn val="ctr"/>
        <c:lblOffset val="100"/>
        <c:noMultiLvlLbl val="0"/>
      </c:catAx>
      <c:valAx>
        <c:axId val="793425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793410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s-EC"/>
              <a:t>Guamaní</a:t>
            </a:r>
            <a:r>
              <a:rPr lang="es-EC" baseline="0"/>
              <a:t> - OZONO  (µg/m3)</a:t>
            </a:r>
            <a:endParaRPr lang="es-EC"/>
          </a:p>
        </c:rich>
      </c:tx>
      <c:layout>
        <c:manualLayout>
          <c:xMode val="edge"/>
          <c:yMode val="edge"/>
          <c:x val="0.2676702112967822"/>
          <c:y val="3.3540967896502155E-2"/>
        </c:manualLayout>
      </c:layout>
      <c:overlay val="0"/>
      <c:spPr>
        <a:noFill/>
        <a:ln>
          <a:noFill/>
        </a:ln>
        <a:effectLst/>
      </c:spPr>
    </c:title>
    <c:autoTitleDeleted val="0"/>
    <c:plotArea>
      <c:layout/>
      <c:lineChart>
        <c:grouping val="standard"/>
        <c:varyColors val="0"/>
        <c:ser>
          <c:idx val="0"/>
          <c:order val="0"/>
          <c:tx>
            <c:strRef>
              <c:f>grf_ctrl17!$AG$4</c:f>
              <c:strCache>
                <c:ptCount val="1"/>
                <c:pt idx="0">
                  <c:v>Guamaní</c:v>
                </c:pt>
              </c:strCache>
            </c:strRef>
          </c:tx>
          <c:spPr>
            <a:ln w="28575" cap="rnd">
              <a:solidFill>
                <a:schemeClr val="accent1"/>
              </a:solidFill>
              <a:round/>
            </a:ln>
            <a:effectLst/>
          </c:spPr>
          <c:marker>
            <c:symbol val="none"/>
          </c:marker>
          <c:cat>
            <c:strRef>
              <c:f>grf_ctrl17!$B$6:$B$17</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grf_ctrl17!$AG$6:$AG$17</c:f>
              <c:numCache>
                <c:formatCode>0.00</c:formatCode>
                <c:ptCount val="12"/>
                <c:pt idx="0">
                  <c:v>22.201102150537654</c:v>
                </c:pt>
                <c:pt idx="1">
                  <c:v>22.743329613095238</c:v>
                </c:pt>
                <c:pt idx="2">
                  <c:v>21.897463037634395</c:v>
                </c:pt>
                <c:pt idx="3">
                  <c:v>21.443193481276019</c:v>
                </c:pt>
                <c:pt idx="4">
                  <c:v>18.280272177419345</c:v>
                </c:pt>
                <c:pt idx="5">
                  <c:v>23.790618055555534</c:v>
                </c:pt>
                <c:pt idx="6">
                  <c:v>32.1387802419355</c:v>
                </c:pt>
                <c:pt idx="7">
                  <c:v>36.88551747311827</c:v>
                </c:pt>
                <c:pt idx="8">
                  <c:v>46.710607638888852</c:v>
                </c:pt>
                <c:pt idx="9">
                  <c:v>31.868219086021519</c:v>
                </c:pt>
                <c:pt idx="10">
                  <c:v>29.239999999999974</c:v>
                </c:pt>
                <c:pt idx="11">
                  <c:v>28.277147177419383</c:v>
                </c:pt>
              </c:numCache>
            </c:numRef>
          </c:val>
          <c:smooth val="0"/>
          <c:extLst>
            <c:ext xmlns:c16="http://schemas.microsoft.com/office/drawing/2014/chart" uri="{C3380CC4-5D6E-409C-BE32-E72D297353CC}">
              <c16:uniqueId val="{00000000-105C-465A-B52D-03A1EB6DE3E7}"/>
            </c:ext>
          </c:extLst>
        </c:ser>
        <c:ser>
          <c:idx val="1"/>
          <c:order val="1"/>
          <c:tx>
            <c:strRef>
              <c:f>grf_ctrl17!$AH$4</c:f>
              <c:strCache>
                <c:ptCount val="1"/>
                <c:pt idx="0">
                  <c:v>x</c:v>
                </c:pt>
              </c:strCache>
            </c:strRef>
          </c:tx>
          <c:spPr>
            <a:ln w="28575" cap="rnd">
              <a:solidFill>
                <a:schemeClr val="accent2"/>
              </a:solidFill>
              <a:round/>
            </a:ln>
            <a:effectLst/>
          </c:spPr>
          <c:marker>
            <c:symbol val="none"/>
          </c:marker>
          <c:cat>
            <c:strRef>
              <c:f>grf_ctrl17!$B$6:$B$17</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grf_ctrl17!$AH$6:$AH$17</c:f>
              <c:numCache>
                <c:formatCode>0.00</c:formatCode>
                <c:ptCount val="12"/>
                <c:pt idx="0">
                  <c:v>27.956354177741805</c:v>
                </c:pt>
                <c:pt idx="1">
                  <c:v>27.956354177741805</c:v>
                </c:pt>
                <c:pt idx="2">
                  <c:v>27.956354177741805</c:v>
                </c:pt>
                <c:pt idx="3">
                  <c:v>27.956354177741805</c:v>
                </c:pt>
                <c:pt idx="4">
                  <c:v>27.956354177741805</c:v>
                </c:pt>
                <c:pt idx="5">
                  <c:v>27.956354177741805</c:v>
                </c:pt>
                <c:pt idx="6">
                  <c:v>27.956354177741805</c:v>
                </c:pt>
                <c:pt idx="7">
                  <c:v>27.956354177741805</c:v>
                </c:pt>
                <c:pt idx="8">
                  <c:v>27.956354177741805</c:v>
                </c:pt>
                <c:pt idx="9">
                  <c:v>27.956354177741805</c:v>
                </c:pt>
                <c:pt idx="10">
                  <c:v>27.956354177741805</c:v>
                </c:pt>
                <c:pt idx="11">
                  <c:v>27.956354177741805</c:v>
                </c:pt>
              </c:numCache>
            </c:numRef>
          </c:val>
          <c:smooth val="0"/>
          <c:extLst>
            <c:ext xmlns:c16="http://schemas.microsoft.com/office/drawing/2014/chart" uri="{C3380CC4-5D6E-409C-BE32-E72D297353CC}">
              <c16:uniqueId val="{00000001-105C-465A-B52D-03A1EB6DE3E7}"/>
            </c:ext>
          </c:extLst>
        </c:ser>
        <c:ser>
          <c:idx val="2"/>
          <c:order val="2"/>
          <c:tx>
            <c:strRef>
              <c:f>grf_ctrl17!$AI$4</c:f>
              <c:strCache>
                <c:ptCount val="1"/>
                <c:pt idx="0">
                  <c:v>Las</c:v>
                </c:pt>
              </c:strCache>
            </c:strRef>
          </c:tx>
          <c:spPr>
            <a:ln w="28575" cap="rnd">
              <a:solidFill>
                <a:schemeClr val="accent3"/>
              </a:solidFill>
              <a:round/>
            </a:ln>
            <a:effectLst/>
          </c:spPr>
          <c:marker>
            <c:symbol val="none"/>
          </c:marker>
          <c:cat>
            <c:strRef>
              <c:f>grf_ctrl17!$B$6:$B$17</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grf_ctrl17!$AI$6:$AI$17</c:f>
              <c:numCache>
                <c:formatCode>0.00</c:formatCode>
                <c:ptCount val="12"/>
                <c:pt idx="0">
                  <c:v>44.096737242473019</c:v>
                </c:pt>
                <c:pt idx="1">
                  <c:v>44.096737242473019</c:v>
                </c:pt>
                <c:pt idx="2">
                  <c:v>44.096737242473019</c:v>
                </c:pt>
                <c:pt idx="3">
                  <c:v>44.096737242473019</c:v>
                </c:pt>
                <c:pt idx="4">
                  <c:v>44.096737242473019</c:v>
                </c:pt>
                <c:pt idx="5">
                  <c:v>44.096737242473019</c:v>
                </c:pt>
                <c:pt idx="6">
                  <c:v>44.096737242473019</c:v>
                </c:pt>
                <c:pt idx="7">
                  <c:v>44.096737242473019</c:v>
                </c:pt>
                <c:pt idx="8">
                  <c:v>44.096737242473019</c:v>
                </c:pt>
                <c:pt idx="9">
                  <c:v>44.096737242473019</c:v>
                </c:pt>
                <c:pt idx="10">
                  <c:v>44.096737242473019</c:v>
                </c:pt>
                <c:pt idx="11">
                  <c:v>44.096737242473019</c:v>
                </c:pt>
              </c:numCache>
            </c:numRef>
          </c:val>
          <c:smooth val="0"/>
          <c:extLst>
            <c:ext xmlns:c16="http://schemas.microsoft.com/office/drawing/2014/chart" uri="{C3380CC4-5D6E-409C-BE32-E72D297353CC}">
              <c16:uniqueId val="{00000002-105C-465A-B52D-03A1EB6DE3E7}"/>
            </c:ext>
          </c:extLst>
        </c:ser>
        <c:ser>
          <c:idx val="3"/>
          <c:order val="3"/>
          <c:tx>
            <c:strRef>
              <c:f>grf_ctrl17!$AJ$4</c:f>
              <c:strCache>
                <c:ptCount val="1"/>
                <c:pt idx="0">
                  <c:v>Lai</c:v>
                </c:pt>
              </c:strCache>
            </c:strRef>
          </c:tx>
          <c:spPr>
            <a:ln w="28575" cap="rnd">
              <a:solidFill>
                <a:schemeClr val="accent4"/>
              </a:solidFill>
              <a:round/>
            </a:ln>
            <a:effectLst/>
          </c:spPr>
          <c:marker>
            <c:symbol val="none"/>
          </c:marker>
          <c:cat>
            <c:strRef>
              <c:f>grf_ctrl17!$B$6:$B$17</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grf_ctrl17!$AJ$6:$AJ$17</c:f>
              <c:numCache>
                <c:formatCode>0.00</c:formatCode>
                <c:ptCount val="12"/>
                <c:pt idx="0">
                  <c:v>11.81597111301059</c:v>
                </c:pt>
                <c:pt idx="1">
                  <c:v>11.81597111301059</c:v>
                </c:pt>
                <c:pt idx="2">
                  <c:v>11.81597111301059</c:v>
                </c:pt>
                <c:pt idx="3">
                  <c:v>11.81597111301059</c:v>
                </c:pt>
                <c:pt idx="4">
                  <c:v>11.81597111301059</c:v>
                </c:pt>
                <c:pt idx="5">
                  <c:v>11.81597111301059</c:v>
                </c:pt>
                <c:pt idx="6">
                  <c:v>11.81597111301059</c:v>
                </c:pt>
                <c:pt idx="7">
                  <c:v>11.81597111301059</c:v>
                </c:pt>
                <c:pt idx="8">
                  <c:v>11.81597111301059</c:v>
                </c:pt>
                <c:pt idx="9">
                  <c:v>11.81597111301059</c:v>
                </c:pt>
                <c:pt idx="10">
                  <c:v>11.81597111301059</c:v>
                </c:pt>
                <c:pt idx="11">
                  <c:v>11.81597111301059</c:v>
                </c:pt>
              </c:numCache>
            </c:numRef>
          </c:val>
          <c:smooth val="0"/>
          <c:extLst>
            <c:ext xmlns:c16="http://schemas.microsoft.com/office/drawing/2014/chart" uri="{C3380CC4-5D6E-409C-BE32-E72D297353CC}">
              <c16:uniqueId val="{00000003-105C-465A-B52D-03A1EB6DE3E7}"/>
            </c:ext>
          </c:extLst>
        </c:ser>
        <c:ser>
          <c:idx val="4"/>
          <c:order val="4"/>
          <c:tx>
            <c:strRef>
              <c:f>grf_ctrl17!$AK$4</c:f>
              <c:strCache>
                <c:ptCount val="1"/>
                <c:pt idx="0">
                  <c:v>Lcs</c:v>
                </c:pt>
              </c:strCache>
            </c:strRef>
          </c:tx>
          <c:spPr>
            <a:ln w="28575" cap="rnd">
              <a:solidFill>
                <a:schemeClr val="accent5"/>
              </a:solidFill>
              <a:round/>
            </a:ln>
            <a:effectLst/>
          </c:spPr>
          <c:marker>
            <c:symbol val="none"/>
          </c:marker>
          <c:cat>
            <c:strRef>
              <c:f>grf_ctrl17!$B$6:$B$17</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grf_ctrl17!$AK$6:$AK$17</c:f>
              <c:numCache>
                <c:formatCode>0.00</c:formatCode>
                <c:ptCount val="12"/>
                <c:pt idx="0">
                  <c:v>52.166928774838624</c:v>
                </c:pt>
                <c:pt idx="1">
                  <c:v>52.166928774838624</c:v>
                </c:pt>
                <c:pt idx="2">
                  <c:v>52.166928774838624</c:v>
                </c:pt>
                <c:pt idx="3">
                  <c:v>52.166928774838624</c:v>
                </c:pt>
                <c:pt idx="4">
                  <c:v>52.166928774838624</c:v>
                </c:pt>
                <c:pt idx="5">
                  <c:v>52.166928774838624</c:v>
                </c:pt>
                <c:pt idx="6">
                  <c:v>52.166928774838624</c:v>
                </c:pt>
                <c:pt idx="7">
                  <c:v>52.166928774838624</c:v>
                </c:pt>
                <c:pt idx="8">
                  <c:v>52.166928774838624</c:v>
                </c:pt>
                <c:pt idx="9">
                  <c:v>52.166928774838624</c:v>
                </c:pt>
                <c:pt idx="10">
                  <c:v>52.166928774838624</c:v>
                </c:pt>
                <c:pt idx="11">
                  <c:v>52.166928774838624</c:v>
                </c:pt>
              </c:numCache>
            </c:numRef>
          </c:val>
          <c:smooth val="0"/>
          <c:extLst>
            <c:ext xmlns:c16="http://schemas.microsoft.com/office/drawing/2014/chart" uri="{C3380CC4-5D6E-409C-BE32-E72D297353CC}">
              <c16:uniqueId val="{00000004-105C-465A-B52D-03A1EB6DE3E7}"/>
            </c:ext>
          </c:extLst>
        </c:ser>
        <c:ser>
          <c:idx val="5"/>
          <c:order val="5"/>
          <c:tx>
            <c:strRef>
              <c:f>grf_ctrl17!$AL$4</c:f>
              <c:strCache>
                <c:ptCount val="1"/>
                <c:pt idx="0">
                  <c:v>Lci</c:v>
                </c:pt>
              </c:strCache>
            </c:strRef>
          </c:tx>
          <c:spPr>
            <a:ln w="28575" cap="rnd">
              <a:solidFill>
                <a:schemeClr val="accent6"/>
              </a:solidFill>
              <a:round/>
            </a:ln>
            <a:effectLst/>
          </c:spPr>
          <c:marker>
            <c:symbol val="none"/>
          </c:marker>
          <c:cat>
            <c:strRef>
              <c:f>grf_ctrl17!$B$6:$B$17</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grf_ctrl17!$AL$6:$AL$17</c:f>
              <c:numCache>
                <c:formatCode>0.00</c:formatCode>
                <c:ptCount val="12"/>
                <c:pt idx="0">
                  <c:v>3.7457795806449816</c:v>
                </c:pt>
                <c:pt idx="1">
                  <c:v>3.7457795806449816</c:v>
                </c:pt>
                <c:pt idx="2">
                  <c:v>3.7457795806449816</c:v>
                </c:pt>
                <c:pt idx="3">
                  <c:v>3.7457795806449816</c:v>
                </c:pt>
                <c:pt idx="4">
                  <c:v>3.7457795806449816</c:v>
                </c:pt>
                <c:pt idx="5">
                  <c:v>3.7457795806449816</c:v>
                </c:pt>
                <c:pt idx="6">
                  <c:v>3.7457795806449816</c:v>
                </c:pt>
                <c:pt idx="7">
                  <c:v>3.7457795806449816</c:v>
                </c:pt>
                <c:pt idx="8">
                  <c:v>3.7457795806449816</c:v>
                </c:pt>
                <c:pt idx="9">
                  <c:v>3.7457795806449816</c:v>
                </c:pt>
                <c:pt idx="10">
                  <c:v>3.7457795806449816</c:v>
                </c:pt>
                <c:pt idx="11">
                  <c:v>3.7457795806449816</c:v>
                </c:pt>
              </c:numCache>
            </c:numRef>
          </c:val>
          <c:smooth val="0"/>
          <c:extLst>
            <c:ext xmlns:c16="http://schemas.microsoft.com/office/drawing/2014/chart" uri="{C3380CC4-5D6E-409C-BE32-E72D297353CC}">
              <c16:uniqueId val="{00000005-105C-465A-B52D-03A1EB6DE3E7}"/>
            </c:ext>
          </c:extLst>
        </c:ser>
        <c:dLbls>
          <c:showLegendKey val="0"/>
          <c:showVal val="0"/>
          <c:showCatName val="0"/>
          <c:showSerName val="0"/>
          <c:showPercent val="0"/>
          <c:showBubbleSize val="0"/>
        </c:dLbls>
        <c:smooth val="0"/>
        <c:axId val="79017472"/>
        <c:axId val="79019008"/>
      </c:lineChart>
      <c:catAx>
        <c:axId val="79017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79019008"/>
        <c:crosses val="autoZero"/>
        <c:auto val="1"/>
        <c:lblAlgn val="ctr"/>
        <c:lblOffset val="100"/>
        <c:noMultiLvlLbl val="0"/>
      </c:catAx>
      <c:valAx>
        <c:axId val="790190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790174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just">
              <a:defRPr sz="1400" b="0" i="0" u="none" strike="noStrike" kern="1200" spc="0" baseline="0">
                <a:solidFill>
                  <a:schemeClr val="tx1">
                    <a:lumMod val="65000"/>
                    <a:lumOff val="35000"/>
                  </a:schemeClr>
                </a:solidFill>
                <a:latin typeface="+mn-lt"/>
                <a:ea typeface="+mn-ea"/>
                <a:cs typeface="+mn-cs"/>
              </a:defRPr>
            </a:pPr>
            <a:r>
              <a:rPr lang="es-EC"/>
              <a:t>Guamaní - NO2 (µg/m3)</a:t>
            </a:r>
          </a:p>
        </c:rich>
      </c:tx>
      <c:overlay val="0"/>
      <c:spPr>
        <a:noFill/>
        <a:ln>
          <a:noFill/>
        </a:ln>
        <a:effectLst/>
      </c:spPr>
    </c:title>
    <c:autoTitleDeleted val="0"/>
    <c:plotArea>
      <c:layout/>
      <c:lineChart>
        <c:grouping val="standard"/>
        <c:varyColors val="0"/>
        <c:ser>
          <c:idx val="0"/>
          <c:order val="0"/>
          <c:tx>
            <c:strRef>
              <c:f>grf_ctrl17!$AG$4</c:f>
              <c:strCache>
                <c:ptCount val="1"/>
                <c:pt idx="0">
                  <c:v>Guamaní</c:v>
                </c:pt>
              </c:strCache>
            </c:strRef>
          </c:tx>
          <c:spPr>
            <a:ln w="28575" cap="rnd">
              <a:solidFill>
                <a:schemeClr val="accent1"/>
              </a:solidFill>
              <a:round/>
            </a:ln>
            <a:effectLst/>
          </c:spPr>
          <c:marker>
            <c:symbol val="none"/>
          </c:marker>
          <c:cat>
            <c:strRef>
              <c:f>grf_ctrl17!$B$18:$B$29</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grf_ctrl17!$AG$18:$AG$29</c:f>
              <c:numCache>
                <c:formatCode>0.00</c:formatCode>
                <c:ptCount val="12"/>
                <c:pt idx="0">
                  <c:v>24.825873655913949</c:v>
                </c:pt>
                <c:pt idx="1">
                  <c:v>25.299479166666671</c:v>
                </c:pt>
                <c:pt idx="2">
                  <c:v>26.865981182795704</c:v>
                </c:pt>
                <c:pt idx="3">
                  <c:v>24.943654646324543</c:v>
                </c:pt>
                <c:pt idx="4">
                  <c:v>22.103862551159626</c:v>
                </c:pt>
                <c:pt idx="5">
                  <c:v>18.192916666666658</c:v>
                </c:pt>
                <c:pt idx="6">
                  <c:v>11.26628532974429</c:v>
                </c:pt>
                <c:pt idx="7">
                  <c:v>18.409475806451621</c:v>
                </c:pt>
                <c:pt idx="8">
                  <c:v>19.863456189151599</c:v>
                </c:pt>
                <c:pt idx="9">
                  <c:v>23.668001345895036</c:v>
                </c:pt>
                <c:pt idx="10">
                  <c:v>27.041114583333322</c:v>
                </c:pt>
                <c:pt idx="11">
                  <c:v>22.505611559139791</c:v>
                </c:pt>
              </c:numCache>
            </c:numRef>
          </c:val>
          <c:smooth val="0"/>
          <c:extLst>
            <c:ext xmlns:c16="http://schemas.microsoft.com/office/drawing/2014/chart" uri="{C3380CC4-5D6E-409C-BE32-E72D297353CC}">
              <c16:uniqueId val="{00000000-E5F3-4DFF-A5B3-64CF740E485F}"/>
            </c:ext>
          </c:extLst>
        </c:ser>
        <c:ser>
          <c:idx val="1"/>
          <c:order val="1"/>
          <c:tx>
            <c:strRef>
              <c:f>grf_ctrl17!$AH$4</c:f>
              <c:strCache>
                <c:ptCount val="1"/>
                <c:pt idx="0">
                  <c:v>x</c:v>
                </c:pt>
              </c:strCache>
            </c:strRef>
          </c:tx>
          <c:spPr>
            <a:ln w="28575" cap="rnd">
              <a:solidFill>
                <a:schemeClr val="accent2"/>
              </a:solidFill>
              <a:round/>
            </a:ln>
            <a:effectLst/>
          </c:spPr>
          <c:marker>
            <c:symbol val="none"/>
          </c:marker>
          <c:cat>
            <c:strRef>
              <c:f>grf_ctrl17!$B$18:$B$29</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grf_ctrl17!$AH$18:$AH$29</c:f>
              <c:numCache>
                <c:formatCode>0.00</c:formatCode>
                <c:ptCount val="12"/>
                <c:pt idx="0">
                  <c:v>22.082142723603567</c:v>
                </c:pt>
                <c:pt idx="1">
                  <c:v>22.082142723603567</c:v>
                </c:pt>
                <c:pt idx="2">
                  <c:v>22.082142723603567</c:v>
                </c:pt>
                <c:pt idx="3">
                  <c:v>22.082142723603567</c:v>
                </c:pt>
                <c:pt idx="4">
                  <c:v>22.082142723603567</c:v>
                </c:pt>
                <c:pt idx="5">
                  <c:v>22.082142723603567</c:v>
                </c:pt>
                <c:pt idx="6">
                  <c:v>22.082142723603567</c:v>
                </c:pt>
                <c:pt idx="7">
                  <c:v>22.082142723603567</c:v>
                </c:pt>
                <c:pt idx="8">
                  <c:v>22.082142723603567</c:v>
                </c:pt>
                <c:pt idx="9">
                  <c:v>22.082142723603567</c:v>
                </c:pt>
                <c:pt idx="10">
                  <c:v>22.082142723603567</c:v>
                </c:pt>
                <c:pt idx="11">
                  <c:v>22.082142723603567</c:v>
                </c:pt>
              </c:numCache>
            </c:numRef>
          </c:val>
          <c:smooth val="0"/>
          <c:extLst>
            <c:ext xmlns:c16="http://schemas.microsoft.com/office/drawing/2014/chart" uri="{C3380CC4-5D6E-409C-BE32-E72D297353CC}">
              <c16:uniqueId val="{00000001-E5F3-4DFF-A5B3-64CF740E485F}"/>
            </c:ext>
          </c:extLst>
        </c:ser>
        <c:ser>
          <c:idx val="2"/>
          <c:order val="2"/>
          <c:tx>
            <c:strRef>
              <c:f>grf_ctrl17!$AI$4</c:f>
              <c:strCache>
                <c:ptCount val="1"/>
                <c:pt idx="0">
                  <c:v>Las</c:v>
                </c:pt>
              </c:strCache>
            </c:strRef>
          </c:tx>
          <c:spPr>
            <a:ln w="28575" cap="rnd">
              <a:solidFill>
                <a:schemeClr val="accent3"/>
              </a:solidFill>
              <a:round/>
            </a:ln>
            <a:effectLst/>
          </c:spPr>
          <c:marker>
            <c:symbol val="none"/>
          </c:marker>
          <c:cat>
            <c:strRef>
              <c:f>grf_ctrl17!$B$18:$B$29</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grf_ctrl17!$AI$18:$AI$29</c:f>
              <c:numCache>
                <c:formatCode>0.00</c:formatCode>
                <c:ptCount val="12"/>
                <c:pt idx="0">
                  <c:v>31.162765927970188</c:v>
                </c:pt>
                <c:pt idx="1">
                  <c:v>31.162765927970188</c:v>
                </c:pt>
                <c:pt idx="2">
                  <c:v>31.162765927970188</c:v>
                </c:pt>
                <c:pt idx="3">
                  <c:v>31.162765927970188</c:v>
                </c:pt>
                <c:pt idx="4">
                  <c:v>31.162765927970188</c:v>
                </c:pt>
                <c:pt idx="5">
                  <c:v>31.162765927970188</c:v>
                </c:pt>
                <c:pt idx="6">
                  <c:v>31.162765927970188</c:v>
                </c:pt>
                <c:pt idx="7">
                  <c:v>31.162765927970188</c:v>
                </c:pt>
                <c:pt idx="8">
                  <c:v>31.162765927970188</c:v>
                </c:pt>
                <c:pt idx="9">
                  <c:v>31.162765927970188</c:v>
                </c:pt>
                <c:pt idx="10">
                  <c:v>31.162765927970188</c:v>
                </c:pt>
                <c:pt idx="11">
                  <c:v>31.162765927970188</c:v>
                </c:pt>
              </c:numCache>
            </c:numRef>
          </c:val>
          <c:smooth val="0"/>
          <c:extLst>
            <c:ext xmlns:c16="http://schemas.microsoft.com/office/drawing/2014/chart" uri="{C3380CC4-5D6E-409C-BE32-E72D297353CC}">
              <c16:uniqueId val="{00000002-E5F3-4DFF-A5B3-64CF740E485F}"/>
            </c:ext>
          </c:extLst>
        </c:ser>
        <c:ser>
          <c:idx val="3"/>
          <c:order val="3"/>
          <c:tx>
            <c:strRef>
              <c:f>grf_ctrl17!$AJ$4</c:f>
              <c:strCache>
                <c:ptCount val="1"/>
                <c:pt idx="0">
                  <c:v>Lai</c:v>
                </c:pt>
              </c:strCache>
            </c:strRef>
          </c:tx>
          <c:spPr>
            <a:ln w="28575" cap="rnd">
              <a:solidFill>
                <a:schemeClr val="accent4"/>
              </a:solidFill>
              <a:round/>
            </a:ln>
            <a:effectLst/>
          </c:spPr>
          <c:marker>
            <c:symbol val="none"/>
          </c:marker>
          <c:cat>
            <c:strRef>
              <c:f>grf_ctrl17!$B$18:$B$29</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grf_ctrl17!$AJ$18:$AJ$29</c:f>
              <c:numCache>
                <c:formatCode>0.00</c:formatCode>
                <c:ptCount val="12"/>
                <c:pt idx="0">
                  <c:v>13.001519519236947</c:v>
                </c:pt>
                <c:pt idx="1">
                  <c:v>13.001519519236947</c:v>
                </c:pt>
                <c:pt idx="2">
                  <c:v>13.001519519236947</c:v>
                </c:pt>
                <c:pt idx="3">
                  <c:v>13.001519519236947</c:v>
                </c:pt>
                <c:pt idx="4">
                  <c:v>13.001519519236947</c:v>
                </c:pt>
                <c:pt idx="5">
                  <c:v>13.001519519236947</c:v>
                </c:pt>
                <c:pt idx="6">
                  <c:v>13.001519519236947</c:v>
                </c:pt>
                <c:pt idx="7">
                  <c:v>13.001519519236947</c:v>
                </c:pt>
                <c:pt idx="8">
                  <c:v>13.001519519236947</c:v>
                </c:pt>
                <c:pt idx="9">
                  <c:v>13.001519519236947</c:v>
                </c:pt>
                <c:pt idx="10">
                  <c:v>13.001519519236947</c:v>
                </c:pt>
                <c:pt idx="11">
                  <c:v>13.001519519236947</c:v>
                </c:pt>
              </c:numCache>
            </c:numRef>
          </c:val>
          <c:smooth val="0"/>
          <c:extLst>
            <c:ext xmlns:c16="http://schemas.microsoft.com/office/drawing/2014/chart" uri="{C3380CC4-5D6E-409C-BE32-E72D297353CC}">
              <c16:uniqueId val="{00000003-E5F3-4DFF-A5B3-64CF740E485F}"/>
            </c:ext>
          </c:extLst>
        </c:ser>
        <c:ser>
          <c:idx val="4"/>
          <c:order val="4"/>
          <c:tx>
            <c:strRef>
              <c:f>grf_ctrl17!$AK$4</c:f>
              <c:strCache>
                <c:ptCount val="1"/>
                <c:pt idx="0">
                  <c:v>Lcs</c:v>
                </c:pt>
              </c:strCache>
            </c:strRef>
          </c:tx>
          <c:spPr>
            <a:ln w="28575" cap="rnd">
              <a:solidFill>
                <a:schemeClr val="accent5"/>
              </a:solidFill>
              <a:round/>
            </a:ln>
            <a:effectLst/>
          </c:spPr>
          <c:marker>
            <c:symbol val="none"/>
          </c:marker>
          <c:cat>
            <c:strRef>
              <c:f>grf_ctrl17!$B$18:$B$29</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grf_ctrl17!$AK$18:$AK$29</c:f>
              <c:numCache>
                <c:formatCode>0.00</c:formatCode>
                <c:ptCount val="12"/>
                <c:pt idx="0">
                  <c:v>35.7030775301535</c:v>
                </c:pt>
                <c:pt idx="1">
                  <c:v>35.7030775301535</c:v>
                </c:pt>
                <c:pt idx="2">
                  <c:v>35.7030775301535</c:v>
                </c:pt>
                <c:pt idx="3">
                  <c:v>35.7030775301535</c:v>
                </c:pt>
                <c:pt idx="4">
                  <c:v>35.7030775301535</c:v>
                </c:pt>
                <c:pt idx="5">
                  <c:v>35.7030775301535</c:v>
                </c:pt>
                <c:pt idx="6">
                  <c:v>35.7030775301535</c:v>
                </c:pt>
                <c:pt idx="7">
                  <c:v>35.7030775301535</c:v>
                </c:pt>
                <c:pt idx="8">
                  <c:v>35.7030775301535</c:v>
                </c:pt>
                <c:pt idx="9">
                  <c:v>35.7030775301535</c:v>
                </c:pt>
                <c:pt idx="10">
                  <c:v>35.7030775301535</c:v>
                </c:pt>
                <c:pt idx="11">
                  <c:v>35.7030775301535</c:v>
                </c:pt>
              </c:numCache>
            </c:numRef>
          </c:val>
          <c:smooth val="0"/>
          <c:extLst>
            <c:ext xmlns:c16="http://schemas.microsoft.com/office/drawing/2014/chart" uri="{C3380CC4-5D6E-409C-BE32-E72D297353CC}">
              <c16:uniqueId val="{00000004-E5F3-4DFF-A5B3-64CF740E485F}"/>
            </c:ext>
          </c:extLst>
        </c:ser>
        <c:ser>
          <c:idx val="5"/>
          <c:order val="5"/>
          <c:tx>
            <c:strRef>
              <c:f>grf_ctrl17!$AL$4</c:f>
              <c:strCache>
                <c:ptCount val="1"/>
                <c:pt idx="0">
                  <c:v>Lci</c:v>
                </c:pt>
              </c:strCache>
            </c:strRef>
          </c:tx>
          <c:spPr>
            <a:ln w="28575" cap="rnd">
              <a:solidFill>
                <a:schemeClr val="accent6"/>
              </a:solidFill>
              <a:round/>
            </a:ln>
            <a:effectLst/>
          </c:spPr>
          <c:marker>
            <c:symbol val="none"/>
          </c:marker>
          <c:cat>
            <c:strRef>
              <c:f>grf_ctrl17!$B$18:$B$29</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grf_ctrl17!$AL$18:$AL$29</c:f>
              <c:numCache>
                <c:formatCode>0.00</c:formatCode>
                <c:ptCount val="12"/>
                <c:pt idx="0">
                  <c:v>8.4612079170536365</c:v>
                </c:pt>
                <c:pt idx="1">
                  <c:v>8.4612079170536365</c:v>
                </c:pt>
                <c:pt idx="2">
                  <c:v>8.4612079170536365</c:v>
                </c:pt>
                <c:pt idx="3">
                  <c:v>8.4612079170536365</c:v>
                </c:pt>
                <c:pt idx="4">
                  <c:v>8.4612079170536365</c:v>
                </c:pt>
                <c:pt idx="5">
                  <c:v>8.4612079170536365</c:v>
                </c:pt>
                <c:pt idx="6">
                  <c:v>8.4612079170536365</c:v>
                </c:pt>
                <c:pt idx="7">
                  <c:v>8.4612079170536365</c:v>
                </c:pt>
                <c:pt idx="8">
                  <c:v>8.4612079170536365</c:v>
                </c:pt>
                <c:pt idx="9">
                  <c:v>8.4612079170536365</c:v>
                </c:pt>
                <c:pt idx="10">
                  <c:v>8.4612079170536365</c:v>
                </c:pt>
                <c:pt idx="11">
                  <c:v>8.4612079170536365</c:v>
                </c:pt>
              </c:numCache>
            </c:numRef>
          </c:val>
          <c:smooth val="0"/>
          <c:extLst>
            <c:ext xmlns:c16="http://schemas.microsoft.com/office/drawing/2014/chart" uri="{C3380CC4-5D6E-409C-BE32-E72D297353CC}">
              <c16:uniqueId val="{00000005-E5F3-4DFF-A5B3-64CF740E485F}"/>
            </c:ext>
          </c:extLst>
        </c:ser>
        <c:dLbls>
          <c:showLegendKey val="0"/>
          <c:showVal val="0"/>
          <c:showCatName val="0"/>
          <c:showSerName val="0"/>
          <c:showPercent val="0"/>
          <c:showBubbleSize val="0"/>
        </c:dLbls>
        <c:smooth val="0"/>
        <c:axId val="79083008"/>
        <c:axId val="79084544"/>
      </c:lineChart>
      <c:catAx>
        <c:axId val="79083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79084544"/>
        <c:crosses val="autoZero"/>
        <c:auto val="1"/>
        <c:lblAlgn val="ctr"/>
        <c:lblOffset val="100"/>
        <c:noMultiLvlLbl val="0"/>
      </c:catAx>
      <c:valAx>
        <c:axId val="790845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790830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Guamaní - RAD_SOLAR (W/m2)</a:t>
            </a:r>
          </a:p>
        </c:rich>
      </c:tx>
      <c:overlay val="0"/>
      <c:spPr>
        <a:noFill/>
        <a:ln>
          <a:noFill/>
        </a:ln>
        <a:effectLst/>
      </c:spPr>
    </c:title>
    <c:autoTitleDeleted val="0"/>
    <c:plotArea>
      <c:layout/>
      <c:lineChart>
        <c:grouping val="standard"/>
        <c:varyColors val="0"/>
        <c:ser>
          <c:idx val="0"/>
          <c:order val="0"/>
          <c:tx>
            <c:strRef>
              <c:f>grf_ctrl17!$AG$4</c:f>
              <c:strCache>
                <c:ptCount val="1"/>
                <c:pt idx="0">
                  <c:v>Guamaní</c:v>
                </c:pt>
              </c:strCache>
            </c:strRef>
          </c:tx>
          <c:spPr>
            <a:ln w="28575" cap="rnd">
              <a:solidFill>
                <a:schemeClr val="accent1"/>
              </a:solidFill>
              <a:round/>
            </a:ln>
            <a:effectLst/>
          </c:spPr>
          <c:marker>
            <c:symbol val="none"/>
          </c:marker>
          <c:cat>
            <c:strRef>
              <c:f>grf_ctrl17!$B$30:$B$41</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grf_ctrl17!$AG$30:$AG$41</c:f>
              <c:numCache>
                <c:formatCode>0.00</c:formatCode>
                <c:ptCount val="12"/>
                <c:pt idx="0">
                  <c:v>196.14827284946233</c:v>
                </c:pt>
                <c:pt idx="1">
                  <c:v>189.2888095238095</c:v>
                </c:pt>
                <c:pt idx="2">
                  <c:v>171.2344002016128</c:v>
                </c:pt>
                <c:pt idx="3">
                  <c:v>200.91402083333341</c:v>
                </c:pt>
                <c:pt idx="4">
                  <c:v>194.90355510752698</c:v>
                </c:pt>
                <c:pt idx="5">
                  <c:v>197.38201388888905</c:v>
                </c:pt>
                <c:pt idx="6">
                  <c:v>232.94978021978011</c:v>
                </c:pt>
                <c:pt idx="7">
                  <c:v>220.8170698924732</c:v>
                </c:pt>
                <c:pt idx="8">
                  <c:v>224.83211404728792</c:v>
                </c:pt>
                <c:pt idx="9">
                  <c:v>218.25098118279575</c:v>
                </c:pt>
                <c:pt idx="10">
                  <c:v>216.61086805555564</c:v>
                </c:pt>
                <c:pt idx="11">
                  <c:v>217.06546706989224</c:v>
                </c:pt>
              </c:numCache>
            </c:numRef>
          </c:val>
          <c:smooth val="0"/>
          <c:extLst>
            <c:ext xmlns:c16="http://schemas.microsoft.com/office/drawing/2014/chart" uri="{C3380CC4-5D6E-409C-BE32-E72D297353CC}">
              <c16:uniqueId val="{00000000-5EC8-4E27-B86F-FFFA08A2593E}"/>
            </c:ext>
          </c:extLst>
        </c:ser>
        <c:ser>
          <c:idx val="1"/>
          <c:order val="1"/>
          <c:tx>
            <c:strRef>
              <c:f>grf_ctrl17!$AH$4</c:f>
              <c:strCache>
                <c:ptCount val="1"/>
                <c:pt idx="0">
                  <c:v>x</c:v>
                </c:pt>
              </c:strCache>
            </c:strRef>
          </c:tx>
          <c:spPr>
            <a:ln w="28575" cap="rnd">
              <a:solidFill>
                <a:schemeClr val="accent2"/>
              </a:solidFill>
              <a:round/>
            </a:ln>
            <a:effectLst/>
          </c:spPr>
          <c:marker>
            <c:symbol val="none"/>
          </c:marker>
          <c:cat>
            <c:strRef>
              <c:f>grf_ctrl17!$B$30:$B$41</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grf_ctrl17!$AH$30:$AH$41</c:f>
              <c:numCache>
                <c:formatCode>0.00</c:formatCode>
                <c:ptCount val="12"/>
                <c:pt idx="0">
                  <c:v>206.69977940603493</c:v>
                </c:pt>
                <c:pt idx="1">
                  <c:v>206.69977940603493</c:v>
                </c:pt>
                <c:pt idx="2">
                  <c:v>206.69977940603493</c:v>
                </c:pt>
                <c:pt idx="3">
                  <c:v>206.69977940603493</c:v>
                </c:pt>
                <c:pt idx="4">
                  <c:v>206.69977940603493</c:v>
                </c:pt>
                <c:pt idx="5">
                  <c:v>206.69977940603493</c:v>
                </c:pt>
                <c:pt idx="6">
                  <c:v>206.69977940603493</c:v>
                </c:pt>
                <c:pt idx="7">
                  <c:v>206.69977940603493</c:v>
                </c:pt>
                <c:pt idx="8">
                  <c:v>206.69977940603493</c:v>
                </c:pt>
                <c:pt idx="9">
                  <c:v>206.69977940603493</c:v>
                </c:pt>
                <c:pt idx="10">
                  <c:v>206.69977940603493</c:v>
                </c:pt>
                <c:pt idx="11">
                  <c:v>206.69977940603493</c:v>
                </c:pt>
              </c:numCache>
            </c:numRef>
          </c:val>
          <c:smooth val="0"/>
          <c:extLst>
            <c:ext xmlns:c16="http://schemas.microsoft.com/office/drawing/2014/chart" uri="{C3380CC4-5D6E-409C-BE32-E72D297353CC}">
              <c16:uniqueId val="{00000001-5EC8-4E27-B86F-FFFA08A2593E}"/>
            </c:ext>
          </c:extLst>
        </c:ser>
        <c:ser>
          <c:idx val="2"/>
          <c:order val="2"/>
          <c:tx>
            <c:strRef>
              <c:f>grf_ctrl17!$AI$4</c:f>
              <c:strCache>
                <c:ptCount val="1"/>
                <c:pt idx="0">
                  <c:v>Las</c:v>
                </c:pt>
              </c:strCache>
            </c:strRef>
          </c:tx>
          <c:spPr>
            <a:ln w="28575" cap="rnd">
              <a:solidFill>
                <a:schemeClr val="accent3"/>
              </a:solidFill>
              <a:round/>
            </a:ln>
            <a:effectLst/>
          </c:spPr>
          <c:marker>
            <c:symbol val="none"/>
          </c:marker>
          <c:cat>
            <c:strRef>
              <c:f>grf_ctrl17!$B$30:$B$41</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grf_ctrl17!$AI$30:$AI$41</c:f>
              <c:numCache>
                <c:formatCode>0.00</c:formatCode>
                <c:ptCount val="12"/>
                <c:pt idx="0">
                  <c:v>242.31369580528261</c:v>
                </c:pt>
                <c:pt idx="1">
                  <c:v>242.31369580528261</c:v>
                </c:pt>
                <c:pt idx="2">
                  <c:v>242.31369580528261</c:v>
                </c:pt>
                <c:pt idx="3">
                  <c:v>242.31369580528261</c:v>
                </c:pt>
                <c:pt idx="4">
                  <c:v>242.31369580528261</c:v>
                </c:pt>
                <c:pt idx="5">
                  <c:v>242.31369580528261</c:v>
                </c:pt>
                <c:pt idx="6">
                  <c:v>242.31369580528261</c:v>
                </c:pt>
                <c:pt idx="7">
                  <c:v>242.31369580528261</c:v>
                </c:pt>
                <c:pt idx="8">
                  <c:v>242.31369580528261</c:v>
                </c:pt>
                <c:pt idx="9">
                  <c:v>242.31369580528261</c:v>
                </c:pt>
                <c:pt idx="10">
                  <c:v>242.31369580528261</c:v>
                </c:pt>
                <c:pt idx="11">
                  <c:v>242.31369580528261</c:v>
                </c:pt>
              </c:numCache>
            </c:numRef>
          </c:val>
          <c:smooth val="0"/>
          <c:extLst>
            <c:ext xmlns:c16="http://schemas.microsoft.com/office/drawing/2014/chart" uri="{C3380CC4-5D6E-409C-BE32-E72D297353CC}">
              <c16:uniqueId val="{00000002-5EC8-4E27-B86F-FFFA08A2593E}"/>
            </c:ext>
          </c:extLst>
        </c:ser>
        <c:ser>
          <c:idx val="3"/>
          <c:order val="3"/>
          <c:tx>
            <c:strRef>
              <c:f>grf_ctrl17!$AJ$4</c:f>
              <c:strCache>
                <c:ptCount val="1"/>
                <c:pt idx="0">
                  <c:v>Lai</c:v>
                </c:pt>
              </c:strCache>
            </c:strRef>
          </c:tx>
          <c:spPr>
            <a:ln w="28575" cap="rnd">
              <a:solidFill>
                <a:schemeClr val="accent4"/>
              </a:solidFill>
              <a:round/>
            </a:ln>
            <a:effectLst/>
          </c:spPr>
          <c:marker>
            <c:symbol val="none"/>
          </c:marker>
          <c:cat>
            <c:strRef>
              <c:f>grf_ctrl17!$B$30:$B$41</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grf_ctrl17!$AJ$30:$AJ$41</c:f>
              <c:numCache>
                <c:formatCode>0.00</c:formatCode>
                <c:ptCount val="12"/>
                <c:pt idx="0">
                  <c:v>171.08586300678726</c:v>
                </c:pt>
                <c:pt idx="1">
                  <c:v>171.08586300678726</c:v>
                </c:pt>
                <c:pt idx="2">
                  <c:v>171.08586300678726</c:v>
                </c:pt>
                <c:pt idx="3">
                  <c:v>171.08586300678726</c:v>
                </c:pt>
                <c:pt idx="4">
                  <c:v>171.08586300678726</c:v>
                </c:pt>
                <c:pt idx="5">
                  <c:v>171.08586300678726</c:v>
                </c:pt>
                <c:pt idx="6">
                  <c:v>171.08586300678726</c:v>
                </c:pt>
                <c:pt idx="7">
                  <c:v>171.08586300678726</c:v>
                </c:pt>
                <c:pt idx="8">
                  <c:v>171.08586300678726</c:v>
                </c:pt>
                <c:pt idx="9">
                  <c:v>171.08586300678726</c:v>
                </c:pt>
                <c:pt idx="10">
                  <c:v>171.08586300678726</c:v>
                </c:pt>
                <c:pt idx="11">
                  <c:v>171.08586300678726</c:v>
                </c:pt>
              </c:numCache>
            </c:numRef>
          </c:val>
          <c:smooth val="0"/>
          <c:extLst>
            <c:ext xmlns:c16="http://schemas.microsoft.com/office/drawing/2014/chart" uri="{C3380CC4-5D6E-409C-BE32-E72D297353CC}">
              <c16:uniqueId val="{00000003-5EC8-4E27-B86F-FFFA08A2593E}"/>
            </c:ext>
          </c:extLst>
        </c:ser>
        <c:ser>
          <c:idx val="4"/>
          <c:order val="4"/>
          <c:tx>
            <c:strRef>
              <c:f>grf_ctrl17!$AK$4</c:f>
              <c:strCache>
                <c:ptCount val="1"/>
                <c:pt idx="0">
                  <c:v>Lcs</c:v>
                </c:pt>
              </c:strCache>
            </c:strRef>
          </c:tx>
          <c:spPr>
            <a:ln w="28575" cap="rnd">
              <a:solidFill>
                <a:schemeClr val="accent5"/>
              </a:solidFill>
              <a:round/>
            </a:ln>
            <a:effectLst/>
          </c:spPr>
          <c:marker>
            <c:symbol val="none"/>
          </c:marker>
          <c:cat>
            <c:strRef>
              <c:f>grf_ctrl17!$B$30:$B$41</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grf_ctrl17!$AK$30:$AK$41</c:f>
              <c:numCache>
                <c:formatCode>0.00</c:formatCode>
                <c:ptCount val="12"/>
                <c:pt idx="0">
                  <c:v>260.12065400490644</c:v>
                </c:pt>
                <c:pt idx="1">
                  <c:v>260.12065400490644</c:v>
                </c:pt>
                <c:pt idx="2">
                  <c:v>260.12065400490644</c:v>
                </c:pt>
                <c:pt idx="3">
                  <c:v>260.12065400490644</c:v>
                </c:pt>
                <c:pt idx="4">
                  <c:v>260.12065400490644</c:v>
                </c:pt>
                <c:pt idx="5">
                  <c:v>260.12065400490644</c:v>
                </c:pt>
                <c:pt idx="6">
                  <c:v>260.12065400490644</c:v>
                </c:pt>
                <c:pt idx="7">
                  <c:v>260.12065400490644</c:v>
                </c:pt>
                <c:pt idx="8">
                  <c:v>260.12065400490644</c:v>
                </c:pt>
                <c:pt idx="9">
                  <c:v>260.12065400490644</c:v>
                </c:pt>
                <c:pt idx="10">
                  <c:v>260.12065400490644</c:v>
                </c:pt>
                <c:pt idx="11">
                  <c:v>260.12065400490644</c:v>
                </c:pt>
              </c:numCache>
            </c:numRef>
          </c:val>
          <c:smooth val="0"/>
          <c:extLst>
            <c:ext xmlns:c16="http://schemas.microsoft.com/office/drawing/2014/chart" uri="{C3380CC4-5D6E-409C-BE32-E72D297353CC}">
              <c16:uniqueId val="{00000004-5EC8-4E27-B86F-FFFA08A2593E}"/>
            </c:ext>
          </c:extLst>
        </c:ser>
        <c:ser>
          <c:idx val="5"/>
          <c:order val="5"/>
          <c:tx>
            <c:strRef>
              <c:f>grf_ctrl17!$AL$4</c:f>
              <c:strCache>
                <c:ptCount val="1"/>
                <c:pt idx="0">
                  <c:v>Lci</c:v>
                </c:pt>
              </c:strCache>
            </c:strRef>
          </c:tx>
          <c:spPr>
            <a:ln w="28575" cap="rnd">
              <a:solidFill>
                <a:schemeClr val="accent6"/>
              </a:solidFill>
              <a:round/>
            </a:ln>
            <a:effectLst/>
          </c:spPr>
          <c:marker>
            <c:symbol val="none"/>
          </c:marker>
          <c:cat>
            <c:strRef>
              <c:f>grf_ctrl17!$B$30:$B$41</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grf_ctrl17!$AL$30:$AL$41</c:f>
              <c:numCache>
                <c:formatCode>0.00</c:formatCode>
                <c:ptCount val="12"/>
                <c:pt idx="0">
                  <c:v>153.27890480716343</c:v>
                </c:pt>
                <c:pt idx="1">
                  <c:v>153.27890480716343</c:v>
                </c:pt>
                <c:pt idx="2">
                  <c:v>153.27890480716343</c:v>
                </c:pt>
                <c:pt idx="3">
                  <c:v>153.27890480716343</c:v>
                </c:pt>
                <c:pt idx="4">
                  <c:v>153.27890480716343</c:v>
                </c:pt>
                <c:pt idx="5">
                  <c:v>153.27890480716343</c:v>
                </c:pt>
                <c:pt idx="6">
                  <c:v>153.27890480716343</c:v>
                </c:pt>
                <c:pt idx="7">
                  <c:v>153.27890480716343</c:v>
                </c:pt>
                <c:pt idx="8">
                  <c:v>153.27890480716343</c:v>
                </c:pt>
                <c:pt idx="9">
                  <c:v>153.27890480716343</c:v>
                </c:pt>
                <c:pt idx="10">
                  <c:v>153.27890480716343</c:v>
                </c:pt>
                <c:pt idx="11">
                  <c:v>153.27890480716343</c:v>
                </c:pt>
              </c:numCache>
            </c:numRef>
          </c:val>
          <c:smooth val="0"/>
          <c:extLst>
            <c:ext xmlns:c16="http://schemas.microsoft.com/office/drawing/2014/chart" uri="{C3380CC4-5D6E-409C-BE32-E72D297353CC}">
              <c16:uniqueId val="{00000005-5EC8-4E27-B86F-FFFA08A2593E}"/>
            </c:ext>
          </c:extLst>
        </c:ser>
        <c:dLbls>
          <c:showLegendKey val="0"/>
          <c:showVal val="0"/>
          <c:showCatName val="0"/>
          <c:showSerName val="0"/>
          <c:showPercent val="0"/>
          <c:showBubbleSize val="0"/>
        </c:dLbls>
        <c:smooth val="0"/>
        <c:axId val="79394304"/>
        <c:axId val="79395840"/>
      </c:lineChart>
      <c:catAx>
        <c:axId val="7939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79395840"/>
        <c:crosses val="autoZero"/>
        <c:auto val="1"/>
        <c:lblAlgn val="ctr"/>
        <c:lblOffset val="100"/>
        <c:noMultiLvlLbl val="0"/>
      </c:catAx>
      <c:valAx>
        <c:axId val="793958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793943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Gráfico</a:t>
            </a:r>
            <a:r>
              <a:rPr lang="en-US" baseline="0"/>
              <a:t> de medias</a:t>
            </a:r>
            <a:endParaRPr lang="en-US"/>
          </a:p>
        </c:rich>
      </c:tx>
      <c:overlay val="0"/>
      <c:spPr>
        <a:noFill/>
        <a:ln>
          <a:noFill/>
        </a:ln>
        <a:effectLst/>
      </c:spPr>
    </c:title>
    <c:autoTitleDeleted val="0"/>
    <c:plotArea>
      <c:layout/>
      <c:scatterChart>
        <c:scatterStyle val="lineMarker"/>
        <c:varyColors val="0"/>
        <c:ser>
          <c:idx val="0"/>
          <c:order val="0"/>
          <c:tx>
            <c:strRef>
              <c:f>anova!$J$1</c:f>
              <c:strCache>
                <c:ptCount val="1"/>
                <c:pt idx="0">
                  <c:v>Media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strRef>
              <c:f>anova!$I$2:$I$5</c:f>
              <c:strCache>
                <c:ptCount val="4"/>
                <c:pt idx="0">
                  <c:v>Septiembre 2016</c:v>
                </c:pt>
                <c:pt idx="1">
                  <c:v>Diciembre 2016</c:v>
                </c:pt>
                <c:pt idx="2">
                  <c:v>Septiembre 2017</c:v>
                </c:pt>
                <c:pt idx="3">
                  <c:v>Diciembre 2017</c:v>
                </c:pt>
              </c:strCache>
            </c:strRef>
          </c:xVal>
          <c:yVal>
            <c:numRef>
              <c:f>anova!$J$2:$J$5</c:f>
              <c:numCache>
                <c:formatCode>0.00</c:formatCode>
                <c:ptCount val="4"/>
                <c:pt idx="0">
                  <c:v>6.2974378606421109</c:v>
                </c:pt>
                <c:pt idx="1">
                  <c:v>6.2796571040084137</c:v>
                </c:pt>
                <c:pt idx="2">
                  <c:v>4.9761691145695037</c:v>
                </c:pt>
                <c:pt idx="3">
                  <c:v>4.8836539986473069</c:v>
                </c:pt>
              </c:numCache>
            </c:numRef>
          </c:yVal>
          <c:smooth val="0"/>
          <c:extLst>
            <c:ext xmlns:c16="http://schemas.microsoft.com/office/drawing/2014/chart" uri="{C3380CC4-5D6E-409C-BE32-E72D297353CC}">
              <c16:uniqueId val="{00000000-9D48-459A-B19D-D7CA055405E3}"/>
            </c:ext>
          </c:extLst>
        </c:ser>
        <c:dLbls>
          <c:showLegendKey val="0"/>
          <c:showVal val="0"/>
          <c:showCatName val="0"/>
          <c:showSerName val="0"/>
          <c:showPercent val="0"/>
          <c:showBubbleSize val="0"/>
        </c:dLbls>
        <c:axId val="79408128"/>
        <c:axId val="80414208"/>
      </c:scatterChart>
      <c:valAx>
        <c:axId val="794081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Época de estudio</a:t>
                </a:r>
              </a:p>
            </c:rich>
          </c:tx>
          <c:overlay val="0"/>
          <c:spPr>
            <a:noFill/>
            <a:ln>
              <a:noFill/>
            </a:ln>
            <a:effectLst/>
          </c:spPr>
        </c:title>
        <c:numFmt formatCode="@"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80414208"/>
        <c:crosses val="autoZero"/>
        <c:crossBetween val="midCat"/>
        <c:majorUnit val="1"/>
        <c:minorUnit val="1"/>
      </c:valAx>
      <c:valAx>
        <c:axId val="80414208"/>
        <c:scaling>
          <c:orientation val="minMax"/>
          <c:min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Valor</a:t>
                </a:r>
                <a:r>
                  <a:rPr lang="es-EC" baseline="0"/>
                  <a:t> medio</a:t>
                </a:r>
              </a:p>
            </c:rich>
          </c:tx>
          <c:overlay val="0"/>
          <c:spPr>
            <a:noFill/>
            <a:ln>
              <a:noFill/>
            </a:ln>
            <a:effectLst/>
          </c:sp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79408128"/>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F52F8C-BAF3-4ACE-80C6-2092B0A66BEA}"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S"/>
        </a:p>
      </dgm:t>
    </dgm:pt>
    <dgm:pt modelId="{29C591B8-B54D-42B5-A719-67CC034EDEE7}">
      <dgm:prSet phldrT="[Texto]"/>
      <dgm:spPr/>
      <dgm:t>
        <a:bodyPr/>
        <a:lstStyle/>
        <a:p>
          <a:r>
            <a:rPr lang="es-ES" dirty="0" smtClean="0"/>
            <a:t>Calidad Ambiental</a:t>
          </a:r>
          <a:endParaRPr lang="es-ES" dirty="0"/>
        </a:p>
      </dgm:t>
    </dgm:pt>
    <dgm:pt modelId="{262E430B-1F0B-4BA3-9608-D1C4DB3C3DF8}" type="parTrans" cxnId="{984DA86D-8CC4-4F6E-9AD1-1F41C7AAF7B5}">
      <dgm:prSet/>
      <dgm:spPr/>
      <dgm:t>
        <a:bodyPr/>
        <a:lstStyle/>
        <a:p>
          <a:endParaRPr lang="es-ES"/>
        </a:p>
      </dgm:t>
    </dgm:pt>
    <dgm:pt modelId="{C1238B8E-41EA-4D13-A9EA-810B3F2F9D28}" type="sibTrans" cxnId="{984DA86D-8CC4-4F6E-9AD1-1F41C7AAF7B5}">
      <dgm:prSet/>
      <dgm:spPr/>
      <dgm:t>
        <a:bodyPr/>
        <a:lstStyle/>
        <a:p>
          <a:endParaRPr lang="es-ES"/>
        </a:p>
      </dgm:t>
    </dgm:pt>
    <dgm:pt modelId="{F11A98F6-FBE5-4E0A-A34D-A259E6AA4DA4}">
      <dgm:prSet phldrT="[Texto]"/>
      <dgm:spPr/>
      <dgm:t>
        <a:bodyPr/>
        <a:lstStyle/>
        <a:p>
          <a:r>
            <a:rPr lang="es-ES" dirty="0" smtClean="0"/>
            <a:t>Sistema de variables</a:t>
          </a:r>
          <a:endParaRPr lang="es-ES" dirty="0"/>
        </a:p>
      </dgm:t>
    </dgm:pt>
    <dgm:pt modelId="{261CD0C7-FE37-4EAA-B442-0995DD32D81E}" type="parTrans" cxnId="{22C11CD1-24EC-44CF-A516-0F629C70EEED}">
      <dgm:prSet/>
      <dgm:spPr/>
      <dgm:t>
        <a:bodyPr/>
        <a:lstStyle/>
        <a:p>
          <a:endParaRPr lang="es-ES"/>
        </a:p>
      </dgm:t>
    </dgm:pt>
    <dgm:pt modelId="{CDDFD0AF-D953-4DE2-AA7F-9D957E8ECEFD}" type="sibTrans" cxnId="{22C11CD1-24EC-44CF-A516-0F629C70EEED}">
      <dgm:prSet/>
      <dgm:spPr/>
      <dgm:t>
        <a:bodyPr/>
        <a:lstStyle/>
        <a:p>
          <a:endParaRPr lang="es-ES"/>
        </a:p>
      </dgm:t>
    </dgm:pt>
    <dgm:pt modelId="{60F5640C-6034-44D2-94B2-286C69D40E8E}">
      <dgm:prSet phldrT="[Texto]"/>
      <dgm:spPr/>
      <dgm:t>
        <a:bodyPr/>
        <a:lstStyle/>
        <a:p>
          <a:r>
            <a:rPr lang="es-ES" dirty="0" smtClean="0"/>
            <a:t>Análisis factorial</a:t>
          </a:r>
          <a:endParaRPr lang="es-ES" dirty="0"/>
        </a:p>
      </dgm:t>
    </dgm:pt>
    <dgm:pt modelId="{D0CE432B-1C23-4AB7-AD8C-B7A2DD6893B8}" type="parTrans" cxnId="{97A9C6A0-A93E-4EF6-9913-56D1BFEF477D}">
      <dgm:prSet/>
      <dgm:spPr/>
      <dgm:t>
        <a:bodyPr/>
        <a:lstStyle/>
        <a:p>
          <a:endParaRPr lang="es-ES"/>
        </a:p>
      </dgm:t>
    </dgm:pt>
    <dgm:pt modelId="{62A03962-BF26-4113-A1BB-99D51B53A1D0}" type="sibTrans" cxnId="{97A9C6A0-A93E-4EF6-9913-56D1BFEF477D}">
      <dgm:prSet/>
      <dgm:spPr/>
      <dgm:t>
        <a:bodyPr/>
        <a:lstStyle/>
        <a:p>
          <a:endParaRPr lang="es-ES"/>
        </a:p>
      </dgm:t>
    </dgm:pt>
    <dgm:pt modelId="{2845309F-2B51-43B1-88D0-B42CA9A811EE}" type="pres">
      <dgm:prSet presAssocID="{68F52F8C-BAF3-4ACE-80C6-2092B0A66BEA}" presName="Name0" presStyleCnt="0">
        <dgm:presLayoutVars>
          <dgm:chMax val="7"/>
          <dgm:chPref val="7"/>
          <dgm:dir/>
        </dgm:presLayoutVars>
      </dgm:prSet>
      <dgm:spPr/>
      <dgm:t>
        <a:bodyPr/>
        <a:lstStyle/>
        <a:p>
          <a:endParaRPr lang="es-ES"/>
        </a:p>
      </dgm:t>
    </dgm:pt>
    <dgm:pt modelId="{6587391E-7FC0-46F4-AF79-CBF704787285}" type="pres">
      <dgm:prSet presAssocID="{68F52F8C-BAF3-4ACE-80C6-2092B0A66BEA}" presName="Name1" presStyleCnt="0"/>
      <dgm:spPr/>
    </dgm:pt>
    <dgm:pt modelId="{727780B4-D8CD-4AD3-8806-E172379C3844}" type="pres">
      <dgm:prSet presAssocID="{68F52F8C-BAF3-4ACE-80C6-2092B0A66BEA}" presName="cycle" presStyleCnt="0"/>
      <dgm:spPr/>
    </dgm:pt>
    <dgm:pt modelId="{8496F7D5-A120-440B-BBE7-B66AEC527B22}" type="pres">
      <dgm:prSet presAssocID="{68F52F8C-BAF3-4ACE-80C6-2092B0A66BEA}" presName="srcNode" presStyleLbl="node1" presStyleIdx="0" presStyleCnt="3"/>
      <dgm:spPr/>
    </dgm:pt>
    <dgm:pt modelId="{28FA4DFA-3F9F-448B-A758-8F8C6EC7A29E}" type="pres">
      <dgm:prSet presAssocID="{68F52F8C-BAF3-4ACE-80C6-2092B0A66BEA}" presName="conn" presStyleLbl="parChTrans1D2" presStyleIdx="0" presStyleCnt="1"/>
      <dgm:spPr/>
      <dgm:t>
        <a:bodyPr/>
        <a:lstStyle/>
        <a:p>
          <a:endParaRPr lang="es-ES"/>
        </a:p>
      </dgm:t>
    </dgm:pt>
    <dgm:pt modelId="{04EF2CEF-B7C4-4805-958D-58BB84802014}" type="pres">
      <dgm:prSet presAssocID="{68F52F8C-BAF3-4ACE-80C6-2092B0A66BEA}" presName="extraNode" presStyleLbl="node1" presStyleIdx="0" presStyleCnt="3"/>
      <dgm:spPr/>
    </dgm:pt>
    <dgm:pt modelId="{7C449F7D-A013-462D-9041-379C0E909AF9}" type="pres">
      <dgm:prSet presAssocID="{68F52F8C-BAF3-4ACE-80C6-2092B0A66BEA}" presName="dstNode" presStyleLbl="node1" presStyleIdx="0" presStyleCnt="3"/>
      <dgm:spPr/>
    </dgm:pt>
    <dgm:pt modelId="{282FB6F8-6D6F-4435-80EF-811197C835D3}" type="pres">
      <dgm:prSet presAssocID="{29C591B8-B54D-42B5-A719-67CC034EDEE7}" presName="text_1" presStyleLbl="node1" presStyleIdx="0" presStyleCnt="3">
        <dgm:presLayoutVars>
          <dgm:bulletEnabled val="1"/>
        </dgm:presLayoutVars>
      </dgm:prSet>
      <dgm:spPr/>
      <dgm:t>
        <a:bodyPr/>
        <a:lstStyle/>
        <a:p>
          <a:endParaRPr lang="es-ES"/>
        </a:p>
      </dgm:t>
    </dgm:pt>
    <dgm:pt modelId="{91729A1B-14FE-4763-A9FE-2BE2F439BDC8}" type="pres">
      <dgm:prSet presAssocID="{29C591B8-B54D-42B5-A719-67CC034EDEE7}" presName="accent_1" presStyleCnt="0"/>
      <dgm:spPr/>
    </dgm:pt>
    <dgm:pt modelId="{AE234897-6F86-4047-BCF7-0111A485655C}" type="pres">
      <dgm:prSet presAssocID="{29C591B8-B54D-42B5-A719-67CC034EDEE7}" presName="accentRepeatNode" presStyleLbl="solidFgAcc1" presStyleIdx="0" presStyleCnt="3"/>
      <dgm:spPr/>
    </dgm:pt>
    <dgm:pt modelId="{58538CE6-0484-47F2-BFAA-348423F683AF}" type="pres">
      <dgm:prSet presAssocID="{F11A98F6-FBE5-4E0A-A34D-A259E6AA4DA4}" presName="text_2" presStyleLbl="node1" presStyleIdx="1" presStyleCnt="3">
        <dgm:presLayoutVars>
          <dgm:bulletEnabled val="1"/>
        </dgm:presLayoutVars>
      </dgm:prSet>
      <dgm:spPr/>
      <dgm:t>
        <a:bodyPr/>
        <a:lstStyle/>
        <a:p>
          <a:endParaRPr lang="es-ES"/>
        </a:p>
      </dgm:t>
    </dgm:pt>
    <dgm:pt modelId="{9D8486F3-4378-4085-863D-9A42C0FCFB67}" type="pres">
      <dgm:prSet presAssocID="{F11A98F6-FBE5-4E0A-A34D-A259E6AA4DA4}" presName="accent_2" presStyleCnt="0"/>
      <dgm:spPr/>
    </dgm:pt>
    <dgm:pt modelId="{46B7D53A-B024-476A-9F0C-BA1BDEC91E88}" type="pres">
      <dgm:prSet presAssocID="{F11A98F6-FBE5-4E0A-A34D-A259E6AA4DA4}" presName="accentRepeatNode" presStyleLbl="solidFgAcc1" presStyleIdx="1" presStyleCnt="3"/>
      <dgm:spPr/>
    </dgm:pt>
    <dgm:pt modelId="{A534B748-FD1C-469C-A129-A6462ECA16E8}" type="pres">
      <dgm:prSet presAssocID="{60F5640C-6034-44D2-94B2-286C69D40E8E}" presName="text_3" presStyleLbl="node1" presStyleIdx="2" presStyleCnt="3">
        <dgm:presLayoutVars>
          <dgm:bulletEnabled val="1"/>
        </dgm:presLayoutVars>
      </dgm:prSet>
      <dgm:spPr/>
      <dgm:t>
        <a:bodyPr/>
        <a:lstStyle/>
        <a:p>
          <a:endParaRPr lang="es-ES"/>
        </a:p>
      </dgm:t>
    </dgm:pt>
    <dgm:pt modelId="{0431689E-10F6-4A9A-BB78-3AC01979638D}" type="pres">
      <dgm:prSet presAssocID="{60F5640C-6034-44D2-94B2-286C69D40E8E}" presName="accent_3" presStyleCnt="0"/>
      <dgm:spPr/>
    </dgm:pt>
    <dgm:pt modelId="{53C5202F-62BA-4504-BBA5-C2FC55CDC0FB}" type="pres">
      <dgm:prSet presAssocID="{60F5640C-6034-44D2-94B2-286C69D40E8E}" presName="accentRepeatNode" presStyleLbl="solidFgAcc1" presStyleIdx="2" presStyleCnt="3"/>
      <dgm:spPr/>
    </dgm:pt>
  </dgm:ptLst>
  <dgm:cxnLst>
    <dgm:cxn modelId="{97A9C6A0-A93E-4EF6-9913-56D1BFEF477D}" srcId="{68F52F8C-BAF3-4ACE-80C6-2092B0A66BEA}" destId="{60F5640C-6034-44D2-94B2-286C69D40E8E}" srcOrd="2" destOrd="0" parTransId="{D0CE432B-1C23-4AB7-AD8C-B7A2DD6893B8}" sibTransId="{62A03962-BF26-4113-A1BB-99D51B53A1D0}"/>
    <dgm:cxn modelId="{22C11CD1-24EC-44CF-A516-0F629C70EEED}" srcId="{68F52F8C-BAF3-4ACE-80C6-2092B0A66BEA}" destId="{F11A98F6-FBE5-4E0A-A34D-A259E6AA4DA4}" srcOrd="1" destOrd="0" parTransId="{261CD0C7-FE37-4EAA-B442-0995DD32D81E}" sibTransId="{CDDFD0AF-D953-4DE2-AA7F-9D957E8ECEFD}"/>
    <dgm:cxn modelId="{FCBEE662-F9B6-4663-9C30-43B4709760E0}" type="presOf" srcId="{60F5640C-6034-44D2-94B2-286C69D40E8E}" destId="{A534B748-FD1C-469C-A129-A6462ECA16E8}" srcOrd="0" destOrd="0" presId="urn:microsoft.com/office/officeart/2008/layout/VerticalCurvedList"/>
    <dgm:cxn modelId="{101D6260-3F3F-4AA6-B599-2C2376237D60}" type="presOf" srcId="{29C591B8-B54D-42B5-A719-67CC034EDEE7}" destId="{282FB6F8-6D6F-4435-80EF-811197C835D3}" srcOrd="0" destOrd="0" presId="urn:microsoft.com/office/officeart/2008/layout/VerticalCurvedList"/>
    <dgm:cxn modelId="{C853261C-DA1A-45C1-930E-0312DDE31AF8}" type="presOf" srcId="{C1238B8E-41EA-4D13-A9EA-810B3F2F9D28}" destId="{28FA4DFA-3F9F-448B-A758-8F8C6EC7A29E}" srcOrd="0" destOrd="0" presId="urn:microsoft.com/office/officeart/2008/layout/VerticalCurvedList"/>
    <dgm:cxn modelId="{B328621E-86A7-47A9-AD3E-2B089B84BFAD}" type="presOf" srcId="{F11A98F6-FBE5-4E0A-A34D-A259E6AA4DA4}" destId="{58538CE6-0484-47F2-BFAA-348423F683AF}" srcOrd="0" destOrd="0" presId="urn:microsoft.com/office/officeart/2008/layout/VerticalCurvedList"/>
    <dgm:cxn modelId="{E06C0C77-074F-4665-A482-E0563EE6B5BD}" type="presOf" srcId="{68F52F8C-BAF3-4ACE-80C6-2092B0A66BEA}" destId="{2845309F-2B51-43B1-88D0-B42CA9A811EE}" srcOrd="0" destOrd="0" presId="urn:microsoft.com/office/officeart/2008/layout/VerticalCurvedList"/>
    <dgm:cxn modelId="{984DA86D-8CC4-4F6E-9AD1-1F41C7AAF7B5}" srcId="{68F52F8C-BAF3-4ACE-80C6-2092B0A66BEA}" destId="{29C591B8-B54D-42B5-A719-67CC034EDEE7}" srcOrd="0" destOrd="0" parTransId="{262E430B-1F0B-4BA3-9608-D1C4DB3C3DF8}" sibTransId="{C1238B8E-41EA-4D13-A9EA-810B3F2F9D28}"/>
    <dgm:cxn modelId="{7784638B-521A-45E4-8255-0E97D4A229E9}" type="presParOf" srcId="{2845309F-2B51-43B1-88D0-B42CA9A811EE}" destId="{6587391E-7FC0-46F4-AF79-CBF704787285}" srcOrd="0" destOrd="0" presId="urn:microsoft.com/office/officeart/2008/layout/VerticalCurvedList"/>
    <dgm:cxn modelId="{166C1873-FD1B-4AE1-A287-55E97415C61D}" type="presParOf" srcId="{6587391E-7FC0-46F4-AF79-CBF704787285}" destId="{727780B4-D8CD-4AD3-8806-E172379C3844}" srcOrd="0" destOrd="0" presId="urn:microsoft.com/office/officeart/2008/layout/VerticalCurvedList"/>
    <dgm:cxn modelId="{10757125-C2B7-4931-A06E-16DE3A7261C5}" type="presParOf" srcId="{727780B4-D8CD-4AD3-8806-E172379C3844}" destId="{8496F7D5-A120-440B-BBE7-B66AEC527B22}" srcOrd="0" destOrd="0" presId="urn:microsoft.com/office/officeart/2008/layout/VerticalCurvedList"/>
    <dgm:cxn modelId="{57000962-0475-414F-8C67-8E61C0588466}" type="presParOf" srcId="{727780B4-D8CD-4AD3-8806-E172379C3844}" destId="{28FA4DFA-3F9F-448B-A758-8F8C6EC7A29E}" srcOrd="1" destOrd="0" presId="urn:microsoft.com/office/officeart/2008/layout/VerticalCurvedList"/>
    <dgm:cxn modelId="{7B52D113-FA63-454B-992D-D96046BE51E1}" type="presParOf" srcId="{727780B4-D8CD-4AD3-8806-E172379C3844}" destId="{04EF2CEF-B7C4-4805-958D-58BB84802014}" srcOrd="2" destOrd="0" presId="urn:microsoft.com/office/officeart/2008/layout/VerticalCurvedList"/>
    <dgm:cxn modelId="{8B85C79F-57C8-4A8D-9B1C-6BCB84299BD4}" type="presParOf" srcId="{727780B4-D8CD-4AD3-8806-E172379C3844}" destId="{7C449F7D-A013-462D-9041-379C0E909AF9}" srcOrd="3" destOrd="0" presId="urn:microsoft.com/office/officeart/2008/layout/VerticalCurvedList"/>
    <dgm:cxn modelId="{5E325ECB-743A-49E2-BEDF-5E55542B5A20}" type="presParOf" srcId="{6587391E-7FC0-46F4-AF79-CBF704787285}" destId="{282FB6F8-6D6F-4435-80EF-811197C835D3}" srcOrd="1" destOrd="0" presId="urn:microsoft.com/office/officeart/2008/layout/VerticalCurvedList"/>
    <dgm:cxn modelId="{B70DE4E7-53A1-471F-A73C-0098108C8144}" type="presParOf" srcId="{6587391E-7FC0-46F4-AF79-CBF704787285}" destId="{91729A1B-14FE-4763-A9FE-2BE2F439BDC8}" srcOrd="2" destOrd="0" presId="urn:microsoft.com/office/officeart/2008/layout/VerticalCurvedList"/>
    <dgm:cxn modelId="{567450B7-C6BE-4D0C-A994-DFA2BDD4E2F1}" type="presParOf" srcId="{91729A1B-14FE-4763-A9FE-2BE2F439BDC8}" destId="{AE234897-6F86-4047-BCF7-0111A485655C}" srcOrd="0" destOrd="0" presId="urn:microsoft.com/office/officeart/2008/layout/VerticalCurvedList"/>
    <dgm:cxn modelId="{694E944D-C55C-4631-83C7-541CCCDF1272}" type="presParOf" srcId="{6587391E-7FC0-46F4-AF79-CBF704787285}" destId="{58538CE6-0484-47F2-BFAA-348423F683AF}" srcOrd="3" destOrd="0" presId="urn:microsoft.com/office/officeart/2008/layout/VerticalCurvedList"/>
    <dgm:cxn modelId="{EFF525C3-8D5A-4DCD-A155-BD2B4CCE366D}" type="presParOf" srcId="{6587391E-7FC0-46F4-AF79-CBF704787285}" destId="{9D8486F3-4378-4085-863D-9A42C0FCFB67}" srcOrd="4" destOrd="0" presId="urn:microsoft.com/office/officeart/2008/layout/VerticalCurvedList"/>
    <dgm:cxn modelId="{F258CF6E-70DC-43EF-BF95-C6F8C0CA3A9E}" type="presParOf" srcId="{9D8486F3-4378-4085-863D-9A42C0FCFB67}" destId="{46B7D53A-B024-476A-9F0C-BA1BDEC91E88}" srcOrd="0" destOrd="0" presId="urn:microsoft.com/office/officeart/2008/layout/VerticalCurvedList"/>
    <dgm:cxn modelId="{E708A347-7BE0-43C8-BAA4-1E16E9776E4B}" type="presParOf" srcId="{6587391E-7FC0-46F4-AF79-CBF704787285}" destId="{A534B748-FD1C-469C-A129-A6462ECA16E8}" srcOrd="5" destOrd="0" presId="urn:microsoft.com/office/officeart/2008/layout/VerticalCurvedList"/>
    <dgm:cxn modelId="{5C3A0260-FDF9-4693-84D2-C081FE6F4460}" type="presParOf" srcId="{6587391E-7FC0-46F4-AF79-CBF704787285}" destId="{0431689E-10F6-4A9A-BB78-3AC01979638D}" srcOrd="6" destOrd="0" presId="urn:microsoft.com/office/officeart/2008/layout/VerticalCurvedList"/>
    <dgm:cxn modelId="{786C6C00-511D-4D5D-A48E-3E56B860EE50}" type="presParOf" srcId="{0431689E-10F6-4A9A-BB78-3AC01979638D}" destId="{53C5202F-62BA-4504-BBA5-C2FC55CDC0FB}"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2BC901-AD67-4E5A-92D4-6930FF7BEC18}" type="doc">
      <dgm:prSet loTypeId="urn:microsoft.com/office/officeart/2005/8/layout/orgChart1" loCatId="hierarchy" qsTypeId="urn:microsoft.com/office/officeart/2005/8/quickstyle/simple3" qsCatId="simple" csTypeId="urn:microsoft.com/office/officeart/2005/8/colors/colorful5" csCatId="colorful" phldr="1"/>
      <dgm:spPr/>
      <dgm:t>
        <a:bodyPr/>
        <a:lstStyle/>
        <a:p>
          <a:endParaRPr lang="es-ES"/>
        </a:p>
      </dgm:t>
    </dgm:pt>
    <dgm:pt modelId="{6503C7C9-CB03-4B35-9409-AB7E2C11BE26}">
      <dgm:prSet phldrT="[Texto]" custT="1"/>
      <dgm:spPr/>
      <dgm:t>
        <a:bodyPr/>
        <a:lstStyle/>
        <a:p>
          <a:r>
            <a:rPr lang="es-ES" sz="4800" b="0" dirty="0" smtClean="0"/>
            <a:t>Sistema de Variables</a:t>
          </a:r>
          <a:endParaRPr lang="es-ES" sz="4800" b="0" dirty="0"/>
        </a:p>
      </dgm:t>
    </dgm:pt>
    <dgm:pt modelId="{B69DF374-C050-4108-A4C5-1853DB470734}" type="parTrans" cxnId="{BAD88AD1-7DC7-4A03-87BF-A25AE64D8EFC}">
      <dgm:prSet/>
      <dgm:spPr/>
      <dgm:t>
        <a:bodyPr/>
        <a:lstStyle/>
        <a:p>
          <a:endParaRPr lang="es-ES"/>
        </a:p>
      </dgm:t>
    </dgm:pt>
    <dgm:pt modelId="{E4F5BDAB-3662-4507-83B2-A5B3F8EF2CB3}" type="sibTrans" cxnId="{BAD88AD1-7DC7-4A03-87BF-A25AE64D8EFC}">
      <dgm:prSet/>
      <dgm:spPr/>
      <dgm:t>
        <a:bodyPr/>
        <a:lstStyle/>
        <a:p>
          <a:endParaRPr lang="es-ES"/>
        </a:p>
      </dgm:t>
    </dgm:pt>
    <dgm:pt modelId="{A18DD102-A5C3-433F-8559-24C69DDC5AF3}">
      <dgm:prSet phldrT="[Texto]" custT="1"/>
      <dgm:spPr/>
      <dgm:t>
        <a:bodyPr/>
        <a:lstStyle/>
        <a:p>
          <a:r>
            <a:rPr lang="es-ES" sz="3200" dirty="0" smtClean="0"/>
            <a:t>Variables independientes</a:t>
          </a:r>
          <a:endParaRPr lang="es-ES" sz="3200" dirty="0"/>
        </a:p>
      </dgm:t>
    </dgm:pt>
    <dgm:pt modelId="{C4CB206F-3C31-40B4-972E-7EE40C8E2796}" type="parTrans" cxnId="{ABFAF8CE-C43F-4D6A-88F3-6B031BF09C53}">
      <dgm:prSet/>
      <dgm:spPr/>
      <dgm:t>
        <a:bodyPr/>
        <a:lstStyle/>
        <a:p>
          <a:endParaRPr lang="es-ES"/>
        </a:p>
      </dgm:t>
    </dgm:pt>
    <dgm:pt modelId="{0DDB3E26-21FB-4EB2-B352-5BE9857EC091}" type="sibTrans" cxnId="{ABFAF8CE-C43F-4D6A-88F3-6B031BF09C53}">
      <dgm:prSet/>
      <dgm:spPr/>
      <dgm:t>
        <a:bodyPr/>
        <a:lstStyle/>
        <a:p>
          <a:endParaRPr lang="es-ES"/>
        </a:p>
      </dgm:t>
    </dgm:pt>
    <dgm:pt modelId="{DD95912B-66E5-4F08-B8A2-D915F4212A58}">
      <dgm:prSet phldrT="[Texto]" custT="1"/>
      <dgm:spPr/>
      <dgm:t>
        <a:bodyPr/>
        <a:lstStyle/>
        <a:p>
          <a:r>
            <a:rPr lang="es-ES" sz="3200" dirty="0" smtClean="0"/>
            <a:t>Variables dependientes</a:t>
          </a:r>
          <a:endParaRPr lang="es-ES" sz="3200" dirty="0"/>
        </a:p>
      </dgm:t>
    </dgm:pt>
    <dgm:pt modelId="{C20095FF-ED82-4952-8EF5-6C7FD8B2A2C2}" type="parTrans" cxnId="{D88E754F-B29D-44BC-A267-9B0E29A42544}">
      <dgm:prSet/>
      <dgm:spPr/>
      <dgm:t>
        <a:bodyPr/>
        <a:lstStyle/>
        <a:p>
          <a:endParaRPr lang="es-ES"/>
        </a:p>
      </dgm:t>
    </dgm:pt>
    <dgm:pt modelId="{F4844ADD-3FDA-413E-8329-46BBC4721E85}" type="sibTrans" cxnId="{D88E754F-B29D-44BC-A267-9B0E29A42544}">
      <dgm:prSet/>
      <dgm:spPr/>
      <dgm:t>
        <a:bodyPr/>
        <a:lstStyle/>
        <a:p>
          <a:endParaRPr lang="es-ES"/>
        </a:p>
      </dgm:t>
    </dgm:pt>
    <dgm:pt modelId="{37B4E22A-8E26-4065-BAB8-F80E76A8FF16}">
      <dgm:prSet/>
      <dgm:spPr/>
      <dgm:t>
        <a:bodyPr/>
        <a:lstStyle/>
        <a:p>
          <a:r>
            <a:rPr lang="es-ES" dirty="0" smtClean="0"/>
            <a:t>Índices meteorológicos</a:t>
          </a:r>
          <a:endParaRPr lang="es-ES" dirty="0"/>
        </a:p>
      </dgm:t>
    </dgm:pt>
    <dgm:pt modelId="{3AECA8CD-4720-4289-B02D-350F1FC4FC91}" type="parTrans" cxnId="{91128AB5-8904-4D45-A5AD-21BA8D2B331C}">
      <dgm:prSet/>
      <dgm:spPr/>
      <dgm:t>
        <a:bodyPr/>
        <a:lstStyle/>
        <a:p>
          <a:endParaRPr lang="es-ES"/>
        </a:p>
      </dgm:t>
    </dgm:pt>
    <dgm:pt modelId="{D1CF60B1-C8AA-4DE5-B93A-18B4ED4C636D}" type="sibTrans" cxnId="{91128AB5-8904-4D45-A5AD-21BA8D2B331C}">
      <dgm:prSet/>
      <dgm:spPr/>
      <dgm:t>
        <a:bodyPr/>
        <a:lstStyle/>
        <a:p>
          <a:endParaRPr lang="es-ES"/>
        </a:p>
      </dgm:t>
    </dgm:pt>
    <dgm:pt modelId="{BBA59C68-03D3-433B-A366-DAADE5B0F566}">
      <dgm:prSet/>
      <dgm:spPr/>
      <dgm:t>
        <a:bodyPr/>
        <a:lstStyle/>
        <a:p>
          <a:r>
            <a:rPr lang="es-ES" dirty="0" smtClean="0"/>
            <a:t>Índices radiométricos</a:t>
          </a:r>
          <a:endParaRPr lang="es-ES" dirty="0"/>
        </a:p>
      </dgm:t>
    </dgm:pt>
    <dgm:pt modelId="{BE4EF8FA-5605-4BB2-9AAB-064A9F44ABDF}" type="parTrans" cxnId="{14DC10A7-673A-431B-ADDC-46B6517B48A7}">
      <dgm:prSet/>
      <dgm:spPr/>
      <dgm:t>
        <a:bodyPr/>
        <a:lstStyle/>
        <a:p>
          <a:endParaRPr lang="es-ES"/>
        </a:p>
      </dgm:t>
    </dgm:pt>
    <dgm:pt modelId="{F859D430-DED7-4CFD-84A2-4AED3DA7AB70}" type="sibTrans" cxnId="{14DC10A7-673A-431B-ADDC-46B6517B48A7}">
      <dgm:prSet/>
      <dgm:spPr/>
      <dgm:t>
        <a:bodyPr/>
        <a:lstStyle/>
        <a:p>
          <a:endParaRPr lang="es-ES"/>
        </a:p>
      </dgm:t>
    </dgm:pt>
    <dgm:pt modelId="{98DF1F8A-61E4-4EC7-A349-AC521257BE47}">
      <dgm:prSet/>
      <dgm:spPr/>
      <dgm:t>
        <a:bodyPr/>
        <a:lstStyle/>
        <a:p>
          <a:r>
            <a:rPr lang="es-ES" dirty="0" smtClean="0"/>
            <a:t>Índice de calidad ambiental</a:t>
          </a:r>
          <a:endParaRPr lang="es-ES" dirty="0"/>
        </a:p>
      </dgm:t>
    </dgm:pt>
    <dgm:pt modelId="{DF275A06-0B0C-4B24-8C6B-5FEB814A1EF7}" type="parTrans" cxnId="{D1BA4FB9-59BA-45DF-B8EB-6C451D4F4597}">
      <dgm:prSet/>
      <dgm:spPr/>
      <dgm:t>
        <a:bodyPr/>
        <a:lstStyle/>
        <a:p>
          <a:endParaRPr lang="es-ES"/>
        </a:p>
      </dgm:t>
    </dgm:pt>
    <dgm:pt modelId="{7B611B2E-798A-4260-B87B-870EC5DFBB7A}" type="sibTrans" cxnId="{D1BA4FB9-59BA-45DF-B8EB-6C451D4F4597}">
      <dgm:prSet/>
      <dgm:spPr/>
      <dgm:t>
        <a:bodyPr/>
        <a:lstStyle/>
        <a:p>
          <a:endParaRPr lang="es-ES"/>
        </a:p>
      </dgm:t>
    </dgm:pt>
    <dgm:pt modelId="{E1667AE6-33C5-4432-911C-3890B89BEA6B}" type="pres">
      <dgm:prSet presAssocID="{602BC901-AD67-4E5A-92D4-6930FF7BEC18}" presName="hierChild1" presStyleCnt="0">
        <dgm:presLayoutVars>
          <dgm:orgChart val="1"/>
          <dgm:chPref val="1"/>
          <dgm:dir/>
          <dgm:animOne val="branch"/>
          <dgm:animLvl val="lvl"/>
          <dgm:resizeHandles/>
        </dgm:presLayoutVars>
      </dgm:prSet>
      <dgm:spPr/>
      <dgm:t>
        <a:bodyPr/>
        <a:lstStyle/>
        <a:p>
          <a:endParaRPr lang="es-ES"/>
        </a:p>
      </dgm:t>
    </dgm:pt>
    <dgm:pt modelId="{C8CC01D3-9F35-472A-99AD-E081D3E3DFBC}" type="pres">
      <dgm:prSet presAssocID="{6503C7C9-CB03-4B35-9409-AB7E2C11BE26}" presName="hierRoot1" presStyleCnt="0">
        <dgm:presLayoutVars>
          <dgm:hierBranch val="init"/>
        </dgm:presLayoutVars>
      </dgm:prSet>
      <dgm:spPr/>
      <dgm:t>
        <a:bodyPr/>
        <a:lstStyle/>
        <a:p>
          <a:endParaRPr lang="es-ES"/>
        </a:p>
      </dgm:t>
    </dgm:pt>
    <dgm:pt modelId="{8B09CF19-E5DE-462C-BB85-3DC503F2EA5E}" type="pres">
      <dgm:prSet presAssocID="{6503C7C9-CB03-4B35-9409-AB7E2C11BE26}" presName="rootComposite1" presStyleCnt="0"/>
      <dgm:spPr/>
      <dgm:t>
        <a:bodyPr/>
        <a:lstStyle/>
        <a:p>
          <a:endParaRPr lang="es-ES"/>
        </a:p>
      </dgm:t>
    </dgm:pt>
    <dgm:pt modelId="{11F4CB28-A76F-4642-A6F5-B45604732D02}" type="pres">
      <dgm:prSet presAssocID="{6503C7C9-CB03-4B35-9409-AB7E2C11BE26}" presName="rootText1" presStyleLbl="node0" presStyleIdx="0" presStyleCnt="1" custScaleX="171096" custScaleY="139959">
        <dgm:presLayoutVars>
          <dgm:chPref val="3"/>
        </dgm:presLayoutVars>
      </dgm:prSet>
      <dgm:spPr/>
      <dgm:t>
        <a:bodyPr/>
        <a:lstStyle/>
        <a:p>
          <a:endParaRPr lang="es-ES"/>
        </a:p>
      </dgm:t>
    </dgm:pt>
    <dgm:pt modelId="{A7596D8D-5D50-46FC-BD79-A18CAD142246}" type="pres">
      <dgm:prSet presAssocID="{6503C7C9-CB03-4B35-9409-AB7E2C11BE26}" presName="rootConnector1" presStyleLbl="node1" presStyleIdx="0" presStyleCnt="0"/>
      <dgm:spPr/>
      <dgm:t>
        <a:bodyPr/>
        <a:lstStyle/>
        <a:p>
          <a:endParaRPr lang="es-ES"/>
        </a:p>
      </dgm:t>
    </dgm:pt>
    <dgm:pt modelId="{F41054E7-66BC-41CB-8B6F-D45EEC3C14C0}" type="pres">
      <dgm:prSet presAssocID="{6503C7C9-CB03-4B35-9409-AB7E2C11BE26}" presName="hierChild2" presStyleCnt="0"/>
      <dgm:spPr/>
      <dgm:t>
        <a:bodyPr/>
        <a:lstStyle/>
        <a:p>
          <a:endParaRPr lang="es-ES"/>
        </a:p>
      </dgm:t>
    </dgm:pt>
    <dgm:pt modelId="{CBB18767-296C-441C-9582-725795F165A5}" type="pres">
      <dgm:prSet presAssocID="{C4CB206F-3C31-40B4-972E-7EE40C8E2796}" presName="Name37" presStyleLbl="parChTrans1D2" presStyleIdx="0" presStyleCnt="2"/>
      <dgm:spPr/>
      <dgm:t>
        <a:bodyPr/>
        <a:lstStyle/>
        <a:p>
          <a:endParaRPr lang="es-ES"/>
        </a:p>
      </dgm:t>
    </dgm:pt>
    <dgm:pt modelId="{EA679252-39D2-443F-8347-979491C1F712}" type="pres">
      <dgm:prSet presAssocID="{A18DD102-A5C3-433F-8559-24C69DDC5AF3}" presName="hierRoot2" presStyleCnt="0">
        <dgm:presLayoutVars>
          <dgm:hierBranch val="init"/>
        </dgm:presLayoutVars>
      </dgm:prSet>
      <dgm:spPr/>
      <dgm:t>
        <a:bodyPr/>
        <a:lstStyle/>
        <a:p>
          <a:endParaRPr lang="es-ES"/>
        </a:p>
      </dgm:t>
    </dgm:pt>
    <dgm:pt modelId="{E809C913-08DD-4B42-BC2E-4C5162AE801C}" type="pres">
      <dgm:prSet presAssocID="{A18DD102-A5C3-433F-8559-24C69DDC5AF3}" presName="rootComposite" presStyleCnt="0"/>
      <dgm:spPr/>
      <dgm:t>
        <a:bodyPr/>
        <a:lstStyle/>
        <a:p>
          <a:endParaRPr lang="es-ES"/>
        </a:p>
      </dgm:t>
    </dgm:pt>
    <dgm:pt modelId="{1845C4B2-7DEA-46BB-AF88-707E7D2A6F40}" type="pres">
      <dgm:prSet presAssocID="{A18DD102-A5C3-433F-8559-24C69DDC5AF3}" presName="rootText" presStyleLbl="node2" presStyleIdx="0" presStyleCnt="2" custScaleX="135221" custScaleY="116753">
        <dgm:presLayoutVars>
          <dgm:chPref val="3"/>
        </dgm:presLayoutVars>
      </dgm:prSet>
      <dgm:spPr/>
      <dgm:t>
        <a:bodyPr/>
        <a:lstStyle/>
        <a:p>
          <a:endParaRPr lang="es-ES"/>
        </a:p>
      </dgm:t>
    </dgm:pt>
    <dgm:pt modelId="{52B28543-6BE5-4522-BAFD-D18AF65CC41C}" type="pres">
      <dgm:prSet presAssocID="{A18DD102-A5C3-433F-8559-24C69DDC5AF3}" presName="rootConnector" presStyleLbl="node2" presStyleIdx="0" presStyleCnt="2"/>
      <dgm:spPr/>
      <dgm:t>
        <a:bodyPr/>
        <a:lstStyle/>
        <a:p>
          <a:endParaRPr lang="es-ES"/>
        </a:p>
      </dgm:t>
    </dgm:pt>
    <dgm:pt modelId="{0E660BF7-B196-4097-829B-DB51656A006E}" type="pres">
      <dgm:prSet presAssocID="{A18DD102-A5C3-433F-8559-24C69DDC5AF3}" presName="hierChild4" presStyleCnt="0"/>
      <dgm:spPr/>
      <dgm:t>
        <a:bodyPr/>
        <a:lstStyle/>
        <a:p>
          <a:endParaRPr lang="es-ES"/>
        </a:p>
      </dgm:t>
    </dgm:pt>
    <dgm:pt modelId="{B90F1A77-2E99-467D-8393-BAE61D2A13CF}" type="pres">
      <dgm:prSet presAssocID="{BE4EF8FA-5605-4BB2-9AAB-064A9F44ABDF}" presName="Name37" presStyleLbl="parChTrans1D3" presStyleIdx="0" presStyleCnt="3"/>
      <dgm:spPr/>
      <dgm:t>
        <a:bodyPr/>
        <a:lstStyle/>
        <a:p>
          <a:endParaRPr lang="es-ES"/>
        </a:p>
      </dgm:t>
    </dgm:pt>
    <dgm:pt modelId="{1573565B-6D6A-4A60-BB69-67FC3EF98FA1}" type="pres">
      <dgm:prSet presAssocID="{BBA59C68-03D3-433B-A366-DAADE5B0F566}" presName="hierRoot2" presStyleCnt="0">
        <dgm:presLayoutVars>
          <dgm:hierBranch val="init"/>
        </dgm:presLayoutVars>
      </dgm:prSet>
      <dgm:spPr/>
      <dgm:t>
        <a:bodyPr/>
        <a:lstStyle/>
        <a:p>
          <a:endParaRPr lang="es-ES"/>
        </a:p>
      </dgm:t>
    </dgm:pt>
    <dgm:pt modelId="{2D7E269F-729C-4C1F-AD90-2011E163F942}" type="pres">
      <dgm:prSet presAssocID="{BBA59C68-03D3-433B-A366-DAADE5B0F566}" presName="rootComposite" presStyleCnt="0"/>
      <dgm:spPr/>
      <dgm:t>
        <a:bodyPr/>
        <a:lstStyle/>
        <a:p>
          <a:endParaRPr lang="es-ES"/>
        </a:p>
      </dgm:t>
    </dgm:pt>
    <dgm:pt modelId="{89FA61CA-A77A-488D-8817-260A2EFFA58F}" type="pres">
      <dgm:prSet presAssocID="{BBA59C68-03D3-433B-A366-DAADE5B0F566}" presName="rootText" presStyleLbl="node3" presStyleIdx="0" presStyleCnt="3">
        <dgm:presLayoutVars>
          <dgm:chPref val="3"/>
        </dgm:presLayoutVars>
      </dgm:prSet>
      <dgm:spPr/>
      <dgm:t>
        <a:bodyPr/>
        <a:lstStyle/>
        <a:p>
          <a:endParaRPr lang="es-ES"/>
        </a:p>
      </dgm:t>
    </dgm:pt>
    <dgm:pt modelId="{3FE0E64C-F6C7-4F22-9903-83D06CC38D57}" type="pres">
      <dgm:prSet presAssocID="{BBA59C68-03D3-433B-A366-DAADE5B0F566}" presName="rootConnector" presStyleLbl="node3" presStyleIdx="0" presStyleCnt="3"/>
      <dgm:spPr/>
      <dgm:t>
        <a:bodyPr/>
        <a:lstStyle/>
        <a:p>
          <a:endParaRPr lang="es-ES"/>
        </a:p>
      </dgm:t>
    </dgm:pt>
    <dgm:pt modelId="{07DACCD1-2C42-4FA4-9E4A-B4951A546D2A}" type="pres">
      <dgm:prSet presAssocID="{BBA59C68-03D3-433B-A366-DAADE5B0F566}" presName="hierChild4" presStyleCnt="0"/>
      <dgm:spPr/>
      <dgm:t>
        <a:bodyPr/>
        <a:lstStyle/>
        <a:p>
          <a:endParaRPr lang="es-ES"/>
        </a:p>
      </dgm:t>
    </dgm:pt>
    <dgm:pt modelId="{AF774AF0-A42D-4F46-8888-F5A2CE28B61D}" type="pres">
      <dgm:prSet presAssocID="{BBA59C68-03D3-433B-A366-DAADE5B0F566}" presName="hierChild5" presStyleCnt="0"/>
      <dgm:spPr/>
      <dgm:t>
        <a:bodyPr/>
        <a:lstStyle/>
        <a:p>
          <a:endParaRPr lang="es-ES"/>
        </a:p>
      </dgm:t>
    </dgm:pt>
    <dgm:pt modelId="{C010C3BB-A08A-458E-AD7A-6A53F2421912}" type="pres">
      <dgm:prSet presAssocID="{3AECA8CD-4720-4289-B02D-350F1FC4FC91}" presName="Name37" presStyleLbl="parChTrans1D3" presStyleIdx="1" presStyleCnt="3"/>
      <dgm:spPr/>
      <dgm:t>
        <a:bodyPr/>
        <a:lstStyle/>
        <a:p>
          <a:endParaRPr lang="es-ES"/>
        </a:p>
      </dgm:t>
    </dgm:pt>
    <dgm:pt modelId="{93B17A0F-7798-4102-926D-82563AF0A2F9}" type="pres">
      <dgm:prSet presAssocID="{37B4E22A-8E26-4065-BAB8-F80E76A8FF16}" presName="hierRoot2" presStyleCnt="0">
        <dgm:presLayoutVars>
          <dgm:hierBranch val="init"/>
        </dgm:presLayoutVars>
      </dgm:prSet>
      <dgm:spPr/>
      <dgm:t>
        <a:bodyPr/>
        <a:lstStyle/>
        <a:p>
          <a:endParaRPr lang="es-ES"/>
        </a:p>
      </dgm:t>
    </dgm:pt>
    <dgm:pt modelId="{5DE685D3-367A-4D30-8DA0-D7B067D04120}" type="pres">
      <dgm:prSet presAssocID="{37B4E22A-8E26-4065-BAB8-F80E76A8FF16}" presName="rootComposite" presStyleCnt="0"/>
      <dgm:spPr/>
      <dgm:t>
        <a:bodyPr/>
        <a:lstStyle/>
        <a:p>
          <a:endParaRPr lang="es-ES"/>
        </a:p>
      </dgm:t>
    </dgm:pt>
    <dgm:pt modelId="{D6E0475D-4282-4D03-A209-C90A5C7DFD1C}" type="pres">
      <dgm:prSet presAssocID="{37B4E22A-8E26-4065-BAB8-F80E76A8FF16}" presName="rootText" presStyleLbl="node3" presStyleIdx="1" presStyleCnt="3" custLinFactX="-36087" custLinFactY="-41505" custLinFactNeighborX="-100000" custLinFactNeighborY="-100000">
        <dgm:presLayoutVars>
          <dgm:chPref val="3"/>
        </dgm:presLayoutVars>
      </dgm:prSet>
      <dgm:spPr/>
      <dgm:t>
        <a:bodyPr/>
        <a:lstStyle/>
        <a:p>
          <a:endParaRPr lang="es-ES"/>
        </a:p>
      </dgm:t>
    </dgm:pt>
    <dgm:pt modelId="{5C26295E-9688-4277-9826-9B35F20AA69D}" type="pres">
      <dgm:prSet presAssocID="{37B4E22A-8E26-4065-BAB8-F80E76A8FF16}" presName="rootConnector" presStyleLbl="node3" presStyleIdx="1" presStyleCnt="3"/>
      <dgm:spPr/>
      <dgm:t>
        <a:bodyPr/>
        <a:lstStyle/>
        <a:p>
          <a:endParaRPr lang="es-ES"/>
        </a:p>
      </dgm:t>
    </dgm:pt>
    <dgm:pt modelId="{2DE4DF35-591C-4D68-88F8-A8933A6A2303}" type="pres">
      <dgm:prSet presAssocID="{37B4E22A-8E26-4065-BAB8-F80E76A8FF16}" presName="hierChild4" presStyleCnt="0"/>
      <dgm:spPr/>
      <dgm:t>
        <a:bodyPr/>
        <a:lstStyle/>
        <a:p>
          <a:endParaRPr lang="es-ES"/>
        </a:p>
      </dgm:t>
    </dgm:pt>
    <dgm:pt modelId="{B674933E-B00D-4160-979A-5CC6C9A758C9}" type="pres">
      <dgm:prSet presAssocID="{37B4E22A-8E26-4065-BAB8-F80E76A8FF16}" presName="hierChild5" presStyleCnt="0"/>
      <dgm:spPr/>
      <dgm:t>
        <a:bodyPr/>
        <a:lstStyle/>
        <a:p>
          <a:endParaRPr lang="es-ES"/>
        </a:p>
      </dgm:t>
    </dgm:pt>
    <dgm:pt modelId="{38162A8B-2420-4B22-A84D-3399A09E5C7D}" type="pres">
      <dgm:prSet presAssocID="{A18DD102-A5C3-433F-8559-24C69DDC5AF3}" presName="hierChild5" presStyleCnt="0"/>
      <dgm:spPr/>
      <dgm:t>
        <a:bodyPr/>
        <a:lstStyle/>
        <a:p>
          <a:endParaRPr lang="es-ES"/>
        </a:p>
      </dgm:t>
    </dgm:pt>
    <dgm:pt modelId="{B46962F5-2CA0-48E8-A2E4-D94A1FBB8D1B}" type="pres">
      <dgm:prSet presAssocID="{C20095FF-ED82-4952-8EF5-6C7FD8B2A2C2}" presName="Name37" presStyleLbl="parChTrans1D2" presStyleIdx="1" presStyleCnt="2"/>
      <dgm:spPr/>
      <dgm:t>
        <a:bodyPr/>
        <a:lstStyle/>
        <a:p>
          <a:endParaRPr lang="es-ES"/>
        </a:p>
      </dgm:t>
    </dgm:pt>
    <dgm:pt modelId="{88962E66-BDDB-4118-A685-442B262BCD53}" type="pres">
      <dgm:prSet presAssocID="{DD95912B-66E5-4F08-B8A2-D915F4212A58}" presName="hierRoot2" presStyleCnt="0">
        <dgm:presLayoutVars>
          <dgm:hierBranch val="init"/>
        </dgm:presLayoutVars>
      </dgm:prSet>
      <dgm:spPr/>
      <dgm:t>
        <a:bodyPr/>
        <a:lstStyle/>
        <a:p>
          <a:endParaRPr lang="es-ES"/>
        </a:p>
      </dgm:t>
    </dgm:pt>
    <dgm:pt modelId="{D4513F03-52CA-4B7F-9D22-6972AF946D96}" type="pres">
      <dgm:prSet presAssocID="{DD95912B-66E5-4F08-B8A2-D915F4212A58}" presName="rootComposite" presStyleCnt="0"/>
      <dgm:spPr/>
      <dgm:t>
        <a:bodyPr/>
        <a:lstStyle/>
        <a:p>
          <a:endParaRPr lang="es-ES"/>
        </a:p>
      </dgm:t>
    </dgm:pt>
    <dgm:pt modelId="{2B795D6C-F613-496D-B975-179441716E8A}" type="pres">
      <dgm:prSet presAssocID="{DD95912B-66E5-4F08-B8A2-D915F4212A58}" presName="rootText" presStyleLbl="node2" presStyleIdx="1" presStyleCnt="2" custScaleX="133256" custScaleY="127011">
        <dgm:presLayoutVars>
          <dgm:chPref val="3"/>
        </dgm:presLayoutVars>
      </dgm:prSet>
      <dgm:spPr/>
      <dgm:t>
        <a:bodyPr/>
        <a:lstStyle/>
        <a:p>
          <a:endParaRPr lang="es-ES"/>
        </a:p>
      </dgm:t>
    </dgm:pt>
    <dgm:pt modelId="{3949F037-ED73-47D8-901A-F077D2817906}" type="pres">
      <dgm:prSet presAssocID="{DD95912B-66E5-4F08-B8A2-D915F4212A58}" presName="rootConnector" presStyleLbl="node2" presStyleIdx="1" presStyleCnt="2"/>
      <dgm:spPr/>
      <dgm:t>
        <a:bodyPr/>
        <a:lstStyle/>
        <a:p>
          <a:endParaRPr lang="es-ES"/>
        </a:p>
      </dgm:t>
    </dgm:pt>
    <dgm:pt modelId="{BB42A93C-A711-4A0F-AF5B-14E1E0CF1CD6}" type="pres">
      <dgm:prSet presAssocID="{DD95912B-66E5-4F08-B8A2-D915F4212A58}" presName="hierChild4" presStyleCnt="0"/>
      <dgm:spPr/>
      <dgm:t>
        <a:bodyPr/>
        <a:lstStyle/>
        <a:p>
          <a:endParaRPr lang="es-ES"/>
        </a:p>
      </dgm:t>
    </dgm:pt>
    <dgm:pt modelId="{798CD585-9170-40DB-90F6-A855E88D7714}" type="pres">
      <dgm:prSet presAssocID="{DF275A06-0B0C-4B24-8C6B-5FEB814A1EF7}" presName="Name37" presStyleLbl="parChTrans1D3" presStyleIdx="2" presStyleCnt="3"/>
      <dgm:spPr/>
      <dgm:t>
        <a:bodyPr/>
        <a:lstStyle/>
        <a:p>
          <a:endParaRPr lang="es-ES"/>
        </a:p>
      </dgm:t>
    </dgm:pt>
    <dgm:pt modelId="{B54CD7D8-F39D-4FD7-AC9C-194DC03285E9}" type="pres">
      <dgm:prSet presAssocID="{98DF1F8A-61E4-4EC7-A349-AC521257BE47}" presName="hierRoot2" presStyleCnt="0">
        <dgm:presLayoutVars>
          <dgm:hierBranch val="init"/>
        </dgm:presLayoutVars>
      </dgm:prSet>
      <dgm:spPr/>
      <dgm:t>
        <a:bodyPr/>
        <a:lstStyle/>
        <a:p>
          <a:endParaRPr lang="es-ES"/>
        </a:p>
      </dgm:t>
    </dgm:pt>
    <dgm:pt modelId="{02F98600-800E-4A41-BDC0-F9CA7A398CB8}" type="pres">
      <dgm:prSet presAssocID="{98DF1F8A-61E4-4EC7-A349-AC521257BE47}" presName="rootComposite" presStyleCnt="0"/>
      <dgm:spPr/>
      <dgm:t>
        <a:bodyPr/>
        <a:lstStyle/>
        <a:p>
          <a:endParaRPr lang="es-ES"/>
        </a:p>
      </dgm:t>
    </dgm:pt>
    <dgm:pt modelId="{47801E73-15E2-448F-B2B9-C11A830309BA}" type="pres">
      <dgm:prSet presAssocID="{98DF1F8A-61E4-4EC7-A349-AC521257BE47}" presName="rootText" presStyleLbl="node3" presStyleIdx="2" presStyleCnt="3">
        <dgm:presLayoutVars>
          <dgm:chPref val="3"/>
        </dgm:presLayoutVars>
      </dgm:prSet>
      <dgm:spPr/>
      <dgm:t>
        <a:bodyPr/>
        <a:lstStyle/>
        <a:p>
          <a:endParaRPr lang="es-ES"/>
        </a:p>
      </dgm:t>
    </dgm:pt>
    <dgm:pt modelId="{0592AB46-B3CB-49FB-A0B2-F8B2091B3D6A}" type="pres">
      <dgm:prSet presAssocID="{98DF1F8A-61E4-4EC7-A349-AC521257BE47}" presName="rootConnector" presStyleLbl="node3" presStyleIdx="2" presStyleCnt="3"/>
      <dgm:spPr/>
      <dgm:t>
        <a:bodyPr/>
        <a:lstStyle/>
        <a:p>
          <a:endParaRPr lang="es-ES"/>
        </a:p>
      </dgm:t>
    </dgm:pt>
    <dgm:pt modelId="{E4E5994B-95F6-4920-8DE5-1E5081DD1E50}" type="pres">
      <dgm:prSet presAssocID="{98DF1F8A-61E4-4EC7-A349-AC521257BE47}" presName="hierChild4" presStyleCnt="0"/>
      <dgm:spPr/>
      <dgm:t>
        <a:bodyPr/>
        <a:lstStyle/>
        <a:p>
          <a:endParaRPr lang="es-ES"/>
        </a:p>
      </dgm:t>
    </dgm:pt>
    <dgm:pt modelId="{32AACC1C-E1C1-43F2-B10F-542B8C4F3F77}" type="pres">
      <dgm:prSet presAssocID="{98DF1F8A-61E4-4EC7-A349-AC521257BE47}" presName="hierChild5" presStyleCnt="0"/>
      <dgm:spPr/>
      <dgm:t>
        <a:bodyPr/>
        <a:lstStyle/>
        <a:p>
          <a:endParaRPr lang="es-ES"/>
        </a:p>
      </dgm:t>
    </dgm:pt>
    <dgm:pt modelId="{2DA6A896-C326-41F9-A998-405534C06C86}" type="pres">
      <dgm:prSet presAssocID="{DD95912B-66E5-4F08-B8A2-D915F4212A58}" presName="hierChild5" presStyleCnt="0"/>
      <dgm:spPr/>
      <dgm:t>
        <a:bodyPr/>
        <a:lstStyle/>
        <a:p>
          <a:endParaRPr lang="es-ES"/>
        </a:p>
      </dgm:t>
    </dgm:pt>
    <dgm:pt modelId="{CC44CBC5-6D9D-4BE9-9462-AA41A065845A}" type="pres">
      <dgm:prSet presAssocID="{6503C7C9-CB03-4B35-9409-AB7E2C11BE26}" presName="hierChild3" presStyleCnt="0"/>
      <dgm:spPr/>
      <dgm:t>
        <a:bodyPr/>
        <a:lstStyle/>
        <a:p>
          <a:endParaRPr lang="es-ES"/>
        </a:p>
      </dgm:t>
    </dgm:pt>
  </dgm:ptLst>
  <dgm:cxnLst>
    <dgm:cxn modelId="{0AA867C5-4A6C-4DC9-B7C5-DB35EA5336EA}" type="presOf" srcId="{37B4E22A-8E26-4065-BAB8-F80E76A8FF16}" destId="{5C26295E-9688-4277-9826-9B35F20AA69D}" srcOrd="1" destOrd="0" presId="urn:microsoft.com/office/officeart/2005/8/layout/orgChart1"/>
    <dgm:cxn modelId="{3CA4A274-0917-469E-84A4-6CE4E270B4EF}" type="presOf" srcId="{C20095FF-ED82-4952-8EF5-6C7FD8B2A2C2}" destId="{B46962F5-2CA0-48E8-A2E4-D94A1FBB8D1B}" srcOrd="0" destOrd="0" presId="urn:microsoft.com/office/officeart/2005/8/layout/orgChart1"/>
    <dgm:cxn modelId="{D1BA4FB9-59BA-45DF-B8EB-6C451D4F4597}" srcId="{DD95912B-66E5-4F08-B8A2-D915F4212A58}" destId="{98DF1F8A-61E4-4EC7-A349-AC521257BE47}" srcOrd="0" destOrd="0" parTransId="{DF275A06-0B0C-4B24-8C6B-5FEB814A1EF7}" sibTransId="{7B611B2E-798A-4260-B87B-870EC5DFBB7A}"/>
    <dgm:cxn modelId="{ABFAF8CE-C43F-4D6A-88F3-6B031BF09C53}" srcId="{6503C7C9-CB03-4B35-9409-AB7E2C11BE26}" destId="{A18DD102-A5C3-433F-8559-24C69DDC5AF3}" srcOrd="0" destOrd="0" parTransId="{C4CB206F-3C31-40B4-972E-7EE40C8E2796}" sibTransId="{0DDB3E26-21FB-4EB2-B352-5BE9857EC091}"/>
    <dgm:cxn modelId="{4C21FCCE-6913-4D33-BFF0-E4120399B7EE}" type="presOf" srcId="{A18DD102-A5C3-433F-8559-24C69DDC5AF3}" destId="{1845C4B2-7DEA-46BB-AF88-707E7D2A6F40}" srcOrd="0" destOrd="0" presId="urn:microsoft.com/office/officeart/2005/8/layout/orgChart1"/>
    <dgm:cxn modelId="{9933E465-E65F-4E98-BC02-684AFE76F79D}" type="presOf" srcId="{98DF1F8A-61E4-4EC7-A349-AC521257BE47}" destId="{47801E73-15E2-448F-B2B9-C11A830309BA}" srcOrd="0" destOrd="0" presId="urn:microsoft.com/office/officeart/2005/8/layout/orgChart1"/>
    <dgm:cxn modelId="{8BA4991A-20F5-433C-81D6-F6FB7E64AF90}" type="presOf" srcId="{DD95912B-66E5-4F08-B8A2-D915F4212A58}" destId="{3949F037-ED73-47D8-901A-F077D2817906}" srcOrd="1" destOrd="0" presId="urn:microsoft.com/office/officeart/2005/8/layout/orgChart1"/>
    <dgm:cxn modelId="{0E59BC92-8C8A-4361-AB7E-080599A444A9}" type="presOf" srcId="{6503C7C9-CB03-4B35-9409-AB7E2C11BE26}" destId="{A7596D8D-5D50-46FC-BD79-A18CAD142246}" srcOrd="1" destOrd="0" presId="urn:microsoft.com/office/officeart/2005/8/layout/orgChart1"/>
    <dgm:cxn modelId="{580EA029-23A1-4580-B1C3-6914EFB0512F}" type="presOf" srcId="{BE4EF8FA-5605-4BB2-9AAB-064A9F44ABDF}" destId="{B90F1A77-2E99-467D-8393-BAE61D2A13CF}" srcOrd="0" destOrd="0" presId="urn:microsoft.com/office/officeart/2005/8/layout/orgChart1"/>
    <dgm:cxn modelId="{BFB24F79-F1E7-4BFF-BF8C-D10A58906B38}" type="presOf" srcId="{98DF1F8A-61E4-4EC7-A349-AC521257BE47}" destId="{0592AB46-B3CB-49FB-A0B2-F8B2091B3D6A}" srcOrd="1" destOrd="0" presId="urn:microsoft.com/office/officeart/2005/8/layout/orgChart1"/>
    <dgm:cxn modelId="{91128AB5-8904-4D45-A5AD-21BA8D2B331C}" srcId="{A18DD102-A5C3-433F-8559-24C69DDC5AF3}" destId="{37B4E22A-8E26-4065-BAB8-F80E76A8FF16}" srcOrd="1" destOrd="0" parTransId="{3AECA8CD-4720-4289-B02D-350F1FC4FC91}" sibTransId="{D1CF60B1-C8AA-4DE5-B93A-18B4ED4C636D}"/>
    <dgm:cxn modelId="{057EC189-49E7-4921-8F83-408423A19E03}" type="presOf" srcId="{602BC901-AD67-4E5A-92D4-6930FF7BEC18}" destId="{E1667AE6-33C5-4432-911C-3890B89BEA6B}" srcOrd="0" destOrd="0" presId="urn:microsoft.com/office/officeart/2005/8/layout/orgChart1"/>
    <dgm:cxn modelId="{427D1B60-E62F-4076-9780-1F14952E6A80}" type="presOf" srcId="{A18DD102-A5C3-433F-8559-24C69DDC5AF3}" destId="{52B28543-6BE5-4522-BAFD-D18AF65CC41C}" srcOrd="1" destOrd="0" presId="urn:microsoft.com/office/officeart/2005/8/layout/orgChart1"/>
    <dgm:cxn modelId="{D88E754F-B29D-44BC-A267-9B0E29A42544}" srcId="{6503C7C9-CB03-4B35-9409-AB7E2C11BE26}" destId="{DD95912B-66E5-4F08-B8A2-D915F4212A58}" srcOrd="1" destOrd="0" parTransId="{C20095FF-ED82-4952-8EF5-6C7FD8B2A2C2}" sibTransId="{F4844ADD-3FDA-413E-8329-46BBC4721E85}"/>
    <dgm:cxn modelId="{BAD88AD1-7DC7-4A03-87BF-A25AE64D8EFC}" srcId="{602BC901-AD67-4E5A-92D4-6930FF7BEC18}" destId="{6503C7C9-CB03-4B35-9409-AB7E2C11BE26}" srcOrd="0" destOrd="0" parTransId="{B69DF374-C050-4108-A4C5-1853DB470734}" sibTransId="{E4F5BDAB-3662-4507-83B2-A5B3F8EF2CB3}"/>
    <dgm:cxn modelId="{67713D93-D7C6-4513-A0DF-FA996B1A19DA}" type="presOf" srcId="{DD95912B-66E5-4F08-B8A2-D915F4212A58}" destId="{2B795D6C-F613-496D-B975-179441716E8A}" srcOrd="0" destOrd="0" presId="urn:microsoft.com/office/officeart/2005/8/layout/orgChart1"/>
    <dgm:cxn modelId="{11E024B5-8A71-48CD-864C-BAAFB7E96BC2}" type="presOf" srcId="{3AECA8CD-4720-4289-B02D-350F1FC4FC91}" destId="{C010C3BB-A08A-458E-AD7A-6A53F2421912}" srcOrd="0" destOrd="0" presId="urn:microsoft.com/office/officeart/2005/8/layout/orgChart1"/>
    <dgm:cxn modelId="{6CC239B2-F063-407C-92FD-5613A14AFFDC}" type="presOf" srcId="{C4CB206F-3C31-40B4-972E-7EE40C8E2796}" destId="{CBB18767-296C-441C-9582-725795F165A5}" srcOrd="0" destOrd="0" presId="urn:microsoft.com/office/officeart/2005/8/layout/orgChart1"/>
    <dgm:cxn modelId="{7DE16666-B510-49B9-A81F-94190C07CE62}" type="presOf" srcId="{DF275A06-0B0C-4B24-8C6B-5FEB814A1EF7}" destId="{798CD585-9170-40DB-90F6-A855E88D7714}" srcOrd="0" destOrd="0" presId="urn:microsoft.com/office/officeart/2005/8/layout/orgChart1"/>
    <dgm:cxn modelId="{A1865150-98FD-4818-A552-DEDC3E8D48D4}" type="presOf" srcId="{BBA59C68-03D3-433B-A366-DAADE5B0F566}" destId="{3FE0E64C-F6C7-4F22-9903-83D06CC38D57}" srcOrd="1" destOrd="0" presId="urn:microsoft.com/office/officeart/2005/8/layout/orgChart1"/>
    <dgm:cxn modelId="{6797C486-17F1-41C1-AE85-3CDF7FFE1A89}" type="presOf" srcId="{BBA59C68-03D3-433B-A366-DAADE5B0F566}" destId="{89FA61CA-A77A-488D-8817-260A2EFFA58F}" srcOrd="0" destOrd="0" presId="urn:microsoft.com/office/officeart/2005/8/layout/orgChart1"/>
    <dgm:cxn modelId="{E2A94B98-9D01-49AA-B7F6-72E9E72BECF7}" type="presOf" srcId="{6503C7C9-CB03-4B35-9409-AB7E2C11BE26}" destId="{11F4CB28-A76F-4642-A6F5-B45604732D02}" srcOrd="0" destOrd="0" presId="urn:microsoft.com/office/officeart/2005/8/layout/orgChart1"/>
    <dgm:cxn modelId="{DF2B4D0E-3459-437B-8B55-67B001B2F23C}" type="presOf" srcId="{37B4E22A-8E26-4065-BAB8-F80E76A8FF16}" destId="{D6E0475D-4282-4D03-A209-C90A5C7DFD1C}" srcOrd="0" destOrd="0" presId="urn:microsoft.com/office/officeart/2005/8/layout/orgChart1"/>
    <dgm:cxn modelId="{14DC10A7-673A-431B-ADDC-46B6517B48A7}" srcId="{A18DD102-A5C3-433F-8559-24C69DDC5AF3}" destId="{BBA59C68-03D3-433B-A366-DAADE5B0F566}" srcOrd="0" destOrd="0" parTransId="{BE4EF8FA-5605-4BB2-9AAB-064A9F44ABDF}" sibTransId="{F859D430-DED7-4CFD-84A2-4AED3DA7AB70}"/>
    <dgm:cxn modelId="{C2342719-7BFA-4E9F-A271-DB2B957DA8A0}" type="presParOf" srcId="{E1667AE6-33C5-4432-911C-3890B89BEA6B}" destId="{C8CC01D3-9F35-472A-99AD-E081D3E3DFBC}" srcOrd="0" destOrd="0" presId="urn:microsoft.com/office/officeart/2005/8/layout/orgChart1"/>
    <dgm:cxn modelId="{07775DA7-FEB7-42A2-B7A3-1F78DDF2F480}" type="presParOf" srcId="{C8CC01D3-9F35-472A-99AD-E081D3E3DFBC}" destId="{8B09CF19-E5DE-462C-BB85-3DC503F2EA5E}" srcOrd="0" destOrd="0" presId="urn:microsoft.com/office/officeart/2005/8/layout/orgChart1"/>
    <dgm:cxn modelId="{B3844196-E7EF-4970-ABFA-8BD58A92A7E9}" type="presParOf" srcId="{8B09CF19-E5DE-462C-BB85-3DC503F2EA5E}" destId="{11F4CB28-A76F-4642-A6F5-B45604732D02}" srcOrd="0" destOrd="0" presId="urn:microsoft.com/office/officeart/2005/8/layout/orgChart1"/>
    <dgm:cxn modelId="{2ED3C645-D79E-4DCE-AD3E-E84DE0823009}" type="presParOf" srcId="{8B09CF19-E5DE-462C-BB85-3DC503F2EA5E}" destId="{A7596D8D-5D50-46FC-BD79-A18CAD142246}" srcOrd="1" destOrd="0" presId="urn:microsoft.com/office/officeart/2005/8/layout/orgChart1"/>
    <dgm:cxn modelId="{EA80AA84-C1FE-4E14-9558-F5F429B39310}" type="presParOf" srcId="{C8CC01D3-9F35-472A-99AD-E081D3E3DFBC}" destId="{F41054E7-66BC-41CB-8B6F-D45EEC3C14C0}" srcOrd="1" destOrd="0" presId="urn:microsoft.com/office/officeart/2005/8/layout/orgChart1"/>
    <dgm:cxn modelId="{F5BB5A44-A892-456B-970E-57CE58C52148}" type="presParOf" srcId="{F41054E7-66BC-41CB-8B6F-D45EEC3C14C0}" destId="{CBB18767-296C-441C-9582-725795F165A5}" srcOrd="0" destOrd="0" presId="urn:microsoft.com/office/officeart/2005/8/layout/orgChart1"/>
    <dgm:cxn modelId="{1F72252D-3619-4352-8DBD-5C4BBB20810E}" type="presParOf" srcId="{F41054E7-66BC-41CB-8B6F-D45EEC3C14C0}" destId="{EA679252-39D2-443F-8347-979491C1F712}" srcOrd="1" destOrd="0" presId="urn:microsoft.com/office/officeart/2005/8/layout/orgChart1"/>
    <dgm:cxn modelId="{98385D9E-190E-473D-8295-242E7AC9080B}" type="presParOf" srcId="{EA679252-39D2-443F-8347-979491C1F712}" destId="{E809C913-08DD-4B42-BC2E-4C5162AE801C}" srcOrd="0" destOrd="0" presId="urn:microsoft.com/office/officeart/2005/8/layout/orgChart1"/>
    <dgm:cxn modelId="{47F5DC1C-9D49-450A-B74D-2CE3514F1E51}" type="presParOf" srcId="{E809C913-08DD-4B42-BC2E-4C5162AE801C}" destId="{1845C4B2-7DEA-46BB-AF88-707E7D2A6F40}" srcOrd="0" destOrd="0" presId="urn:microsoft.com/office/officeart/2005/8/layout/orgChart1"/>
    <dgm:cxn modelId="{D298AD52-39A8-44F0-820B-99DC2EBEDCF5}" type="presParOf" srcId="{E809C913-08DD-4B42-BC2E-4C5162AE801C}" destId="{52B28543-6BE5-4522-BAFD-D18AF65CC41C}" srcOrd="1" destOrd="0" presId="urn:microsoft.com/office/officeart/2005/8/layout/orgChart1"/>
    <dgm:cxn modelId="{2C0E3344-B973-46D9-82E2-A121769B280E}" type="presParOf" srcId="{EA679252-39D2-443F-8347-979491C1F712}" destId="{0E660BF7-B196-4097-829B-DB51656A006E}" srcOrd="1" destOrd="0" presId="urn:microsoft.com/office/officeart/2005/8/layout/orgChart1"/>
    <dgm:cxn modelId="{B6167558-BF65-4382-ABE7-3EBC8980B3E8}" type="presParOf" srcId="{0E660BF7-B196-4097-829B-DB51656A006E}" destId="{B90F1A77-2E99-467D-8393-BAE61D2A13CF}" srcOrd="0" destOrd="0" presId="urn:microsoft.com/office/officeart/2005/8/layout/orgChart1"/>
    <dgm:cxn modelId="{01690982-7FF0-49F5-BE94-51C67F68E436}" type="presParOf" srcId="{0E660BF7-B196-4097-829B-DB51656A006E}" destId="{1573565B-6D6A-4A60-BB69-67FC3EF98FA1}" srcOrd="1" destOrd="0" presId="urn:microsoft.com/office/officeart/2005/8/layout/orgChart1"/>
    <dgm:cxn modelId="{8C730296-BCE2-42DD-A54E-D4FEF20EF6B6}" type="presParOf" srcId="{1573565B-6D6A-4A60-BB69-67FC3EF98FA1}" destId="{2D7E269F-729C-4C1F-AD90-2011E163F942}" srcOrd="0" destOrd="0" presId="urn:microsoft.com/office/officeart/2005/8/layout/orgChart1"/>
    <dgm:cxn modelId="{7F9CCF1B-EF0B-4064-9D55-031DC9CA36B3}" type="presParOf" srcId="{2D7E269F-729C-4C1F-AD90-2011E163F942}" destId="{89FA61CA-A77A-488D-8817-260A2EFFA58F}" srcOrd="0" destOrd="0" presId="urn:microsoft.com/office/officeart/2005/8/layout/orgChart1"/>
    <dgm:cxn modelId="{075F58B2-F6D7-4C11-97CA-526A2C0DE848}" type="presParOf" srcId="{2D7E269F-729C-4C1F-AD90-2011E163F942}" destId="{3FE0E64C-F6C7-4F22-9903-83D06CC38D57}" srcOrd="1" destOrd="0" presId="urn:microsoft.com/office/officeart/2005/8/layout/orgChart1"/>
    <dgm:cxn modelId="{8F8F7302-97E0-4AA0-ABDD-040EC7A0DB92}" type="presParOf" srcId="{1573565B-6D6A-4A60-BB69-67FC3EF98FA1}" destId="{07DACCD1-2C42-4FA4-9E4A-B4951A546D2A}" srcOrd="1" destOrd="0" presId="urn:microsoft.com/office/officeart/2005/8/layout/orgChart1"/>
    <dgm:cxn modelId="{19DE6E1D-1EBE-4A20-A43C-C0A488FCD5A7}" type="presParOf" srcId="{1573565B-6D6A-4A60-BB69-67FC3EF98FA1}" destId="{AF774AF0-A42D-4F46-8888-F5A2CE28B61D}" srcOrd="2" destOrd="0" presId="urn:microsoft.com/office/officeart/2005/8/layout/orgChart1"/>
    <dgm:cxn modelId="{DD852BBA-F344-42AA-B6FE-D961B9386DDB}" type="presParOf" srcId="{0E660BF7-B196-4097-829B-DB51656A006E}" destId="{C010C3BB-A08A-458E-AD7A-6A53F2421912}" srcOrd="2" destOrd="0" presId="urn:microsoft.com/office/officeart/2005/8/layout/orgChart1"/>
    <dgm:cxn modelId="{E2A0C032-23B0-4289-B613-071B2A08EAFE}" type="presParOf" srcId="{0E660BF7-B196-4097-829B-DB51656A006E}" destId="{93B17A0F-7798-4102-926D-82563AF0A2F9}" srcOrd="3" destOrd="0" presId="urn:microsoft.com/office/officeart/2005/8/layout/orgChart1"/>
    <dgm:cxn modelId="{22C3F8C1-8F9D-4FFC-9DCA-A67C5EC786FC}" type="presParOf" srcId="{93B17A0F-7798-4102-926D-82563AF0A2F9}" destId="{5DE685D3-367A-4D30-8DA0-D7B067D04120}" srcOrd="0" destOrd="0" presId="urn:microsoft.com/office/officeart/2005/8/layout/orgChart1"/>
    <dgm:cxn modelId="{E7570904-2B77-438B-8308-2686664D0610}" type="presParOf" srcId="{5DE685D3-367A-4D30-8DA0-D7B067D04120}" destId="{D6E0475D-4282-4D03-A209-C90A5C7DFD1C}" srcOrd="0" destOrd="0" presId="urn:microsoft.com/office/officeart/2005/8/layout/orgChart1"/>
    <dgm:cxn modelId="{DE4215CC-C629-4887-BF5C-754276E22868}" type="presParOf" srcId="{5DE685D3-367A-4D30-8DA0-D7B067D04120}" destId="{5C26295E-9688-4277-9826-9B35F20AA69D}" srcOrd="1" destOrd="0" presId="urn:microsoft.com/office/officeart/2005/8/layout/orgChart1"/>
    <dgm:cxn modelId="{B5484805-1F5E-4ED4-9C8C-193EFC5E2718}" type="presParOf" srcId="{93B17A0F-7798-4102-926D-82563AF0A2F9}" destId="{2DE4DF35-591C-4D68-88F8-A8933A6A2303}" srcOrd="1" destOrd="0" presId="urn:microsoft.com/office/officeart/2005/8/layout/orgChart1"/>
    <dgm:cxn modelId="{B8535501-2E51-4327-8817-69FC1BF6CF98}" type="presParOf" srcId="{93B17A0F-7798-4102-926D-82563AF0A2F9}" destId="{B674933E-B00D-4160-979A-5CC6C9A758C9}" srcOrd="2" destOrd="0" presId="urn:microsoft.com/office/officeart/2005/8/layout/orgChart1"/>
    <dgm:cxn modelId="{F5A2F8DD-0DD0-43FE-81AC-D8ED5F1CD849}" type="presParOf" srcId="{EA679252-39D2-443F-8347-979491C1F712}" destId="{38162A8B-2420-4B22-A84D-3399A09E5C7D}" srcOrd="2" destOrd="0" presId="urn:microsoft.com/office/officeart/2005/8/layout/orgChart1"/>
    <dgm:cxn modelId="{9E9A19A5-81FF-4F89-810C-A6ADE36EAB47}" type="presParOf" srcId="{F41054E7-66BC-41CB-8B6F-D45EEC3C14C0}" destId="{B46962F5-2CA0-48E8-A2E4-D94A1FBB8D1B}" srcOrd="2" destOrd="0" presId="urn:microsoft.com/office/officeart/2005/8/layout/orgChart1"/>
    <dgm:cxn modelId="{5FDF9D30-8458-4722-94F6-E50D3322B470}" type="presParOf" srcId="{F41054E7-66BC-41CB-8B6F-D45EEC3C14C0}" destId="{88962E66-BDDB-4118-A685-442B262BCD53}" srcOrd="3" destOrd="0" presId="urn:microsoft.com/office/officeart/2005/8/layout/orgChart1"/>
    <dgm:cxn modelId="{5849064E-5809-400B-8757-3C2CA7D71E81}" type="presParOf" srcId="{88962E66-BDDB-4118-A685-442B262BCD53}" destId="{D4513F03-52CA-4B7F-9D22-6972AF946D96}" srcOrd="0" destOrd="0" presId="urn:microsoft.com/office/officeart/2005/8/layout/orgChart1"/>
    <dgm:cxn modelId="{91B1230B-0E4A-4C2B-BF4B-33C7EB57AE51}" type="presParOf" srcId="{D4513F03-52CA-4B7F-9D22-6972AF946D96}" destId="{2B795D6C-F613-496D-B975-179441716E8A}" srcOrd="0" destOrd="0" presId="urn:microsoft.com/office/officeart/2005/8/layout/orgChart1"/>
    <dgm:cxn modelId="{66AC76EE-7021-4F35-9DBC-37929739FD7D}" type="presParOf" srcId="{D4513F03-52CA-4B7F-9D22-6972AF946D96}" destId="{3949F037-ED73-47D8-901A-F077D2817906}" srcOrd="1" destOrd="0" presId="urn:microsoft.com/office/officeart/2005/8/layout/orgChart1"/>
    <dgm:cxn modelId="{A95BB063-DD88-40D8-B4A1-FE452335F384}" type="presParOf" srcId="{88962E66-BDDB-4118-A685-442B262BCD53}" destId="{BB42A93C-A711-4A0F-AF5B-14E1E0CF1CD6}" srcOrd="1" destOrd="0" presId="urn:microsoft.com/office/officeart/2005/8/layout/orgChart1"/>
    <dgm:cxn modelId="{B9D5AD5D-24B6-4A1A-8708-584EC9B7192C}" type="presParOf" srcId="{BB42A93C-A711-4A0F-AF5B-14E1E0CF1CD6}" destId="{798CD585-9170-40DB-90F6-A855E88D7714}" srcOrd="0" destOrd="0" presId="urn:microsoft.com/office/officeart/2005/8/layout/orgChart1"/>
    <dgm:cxn modelId="{B10DBE8A-BED6-4C14-9AA1-B84CD0FD1E7F}" type="presParOf" srcId="{BB42A93C-A711-4A0F-AF5B-14E1E0CF1CD6}" destId="{B54CD7D8-F39D-4FD7-AC9C-194DC03285E9}" srcOrd="1" destOrd="0" presId="urn:microsoft.com/office/officeart/2005/8/layout/orgChart1"/>
    <dgm:cxn modelId="{5A6A3389-2E05-4BB0-8E01-60C48811B168}" type="presParOf" srcId="{B54CD7D8-F39D-4FD7-AC9C-194DC03285E9}" destId="{02F98600-800E-4A41-BDC0-F9CA7A398CB8}" srcOrd="0" destOrd="0" presId="urn:microsoft.com/office/officeart/2005/8/layout/orgChart1"/>
    <dgm:cxn modelId="{07CBC99C-35BE-4A1A-8102-EC9706540FC5}" type="presParOf" srcId="{02F98600-800E-4A41-BDC0-F9CA7A398CB8}" destId="{47801E73-15E2-448F-B2B9-C11A830309BA}" srcOrd="0" destOrd="0" presId="urn:microsoft.com/office/officeart/2005/8/layout/orgChart1"/>
    <dgm:cxn modelId="{159D139B-0B3B-4F9F-B8D4-430722376F67}" type="presParOf" srcId="{02F98600-800E-4A41-BDC0-F9CA7A398CB8}" destId="{0592AB46-B3CB-49FB-A0B2-F8B2091B3D6A}" srcOrd="1" destOrd="0" presId="urn:microsoft.com/office/officeart/2005/8/layout/orgChart1"/>
    <dgm:cxn modelId="{98399AAD-CBE3-4C90-A8D5-05AA8FAEE53E}" type="presParOf" srcId="{B54CD7D8-F39D-4FD7-AC9C-194DC03285E9}" destId="{E4E5994B-95F6-4920-8DE5-1E5081DD1E50}" srcOrd="1" destOrd="0" presId="urn:microsoft.com/office/officeart/2005/8/layout/orgChart1"/>
    <dgm:cxn modelId="{A0549DB4-6199-4620-85FA-8A44D8EC00A1}" type="presParOf" srcId="{B54CD7D8-F39D-4FD7-AC9C-194DC03285E9}" destId="{32AACC1C-E1C1-43F2-B10F-542B8C4F3F77}" srcOrd="2" destOrd="0" presId="urn:microsoft.com/office/officeart/2005/8/layout/orgChart1"/>
    <dgm:cxn modelId="{1C54C317-2BA9-4659-A784-A83ECAC75A8E}" type="presParOf" srcId="{88962E66-BDDB-4118-A685-442B262BCD53}" destId="{2DA6A896-C326-41F9-A998-405534C06C86}" srcOrd="2" destOrd="0" presId="urn:microsoft.com/office/officeart/2005/8/layout/orgChart1"/>
    <dgm:cxn modelId="{0BCB9A6A-30EE-45B0-87F7-6A971708E3E1}" type="presParOf" srcId="{C8CC01D3-9F35-472A-99AD-E081D3E3DFBC}" destId="{CC44CBC5-6D9D-4BE9-9462-AA41A065845A}"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629849-E2BB-4398-831A-11781E1A92CA}" type="doc">
      <dgm:prSet loTypeId="urn:microsoft.com/office/officeart/2008/layout/HorizontalMultiLevelHierarchy" loCatId="hierarchy" qsTypeId="urn:microsoft.com/office/officeart/2005/8/quickstyle/simple5" qsCatId="simple" csTypeId="urn:microsoft.com/office/officeart/2005/8/colors/accent1_1" csCatId="accent1" phldr="1"/>
      <dgm:spPr/>
      <dgm:t>
        <a:bodyPr/>
        <a:lstStyle/>
        <a:p>
          <a:endParaRPr lang="es-ES"/>
        </a:p>
      </dgm:t>
    </dgm:pt>
    <dgm:pt modelId="{DCB1C7D8-EAD3-41ED-946B-409A56A68233}">
      <dgm:prSet phldrT="[Texto]"/>
      <dgm:spPr/>
      <dgm:t>
        <a:bodyPr/>
        <a:lstStyle/>
        <a:p>
          <a:r>
            <a:rPr lang="es-ES" dirty="0" smtClean="0"/>
            <a:t>Índices Radiométricos</a:t>
          </a:r>
          <a:endParaRPr lang="es-ES" dirty="0"/>
        </a:p>
      </dgm:t>
    </dgm:pt>
    <dgm:pt modelId="{351504A3-CAC3-4323-82EC-BD74165965A1}" type="parTrans" cxnId="{0C409284-DF55-4BA4-B445-4D08DE5E474B}">
      <dgm:prSet/>
      <dgm:spPr/>
      <dgm:t>
        <a:bodyPr/>
        <a:lstStyle/>
        <a:p>
          <a:endParaRPr lang="es-ES"/>
        </a:p>
      </dgm:t>
    </dgm:pt>
    <dgm:pt modelId="{C10CE6A6-DB75-4D09-981F-041056FE60EA}" type="sibTrans" cxnId="{0C409284-DF55-4BA4-B445-4D08DE5E474B}">
      <dgm:prSet/>
      <dgm:spPr/>
      <dgm:t>
        <a:bodyPr/>
        <a:lstStyle/>
        <a:p>
          <a:endParaRPr lang="es-ES"/>
        </a:p>
      </dgm:t>
    </dgm:pt>
    <dgm:pt modelId="{96ADDD1C-BDB6-4800-8236-94F54D18EEC3}">
      <dgm:prSet phldrT="[Texto]"/>
      <dgm:spPr/>
      <dgm:t>
        <a:bodyPr/>
        <a:lstStyle/>
        <a:p>
          <a:r>
            <a:rPr lang="es-ES" dirty="0" smtClean="0"/>
            <a:t>NDVI</a:t>
          </a:r>
          <a:endParaRPr lang="es-ES" dirty="0"/>
        </a:p>
      </dgm:t>
    </dgm:pt>
    <dgm:pt modelId="{D9261FBC-CAB7-4526-B6F8-F54028095DC6}" type="parTrans" cxnId="{B7E47D47-15E7-4598-86EC-AADB0EA0692F}">
      <dgm:prSet/>
      <dgm:spPr/>
      <dgm:t>
        <a:bodyPr/>
        <a:lstStyle/>
        <a:p>
          <a:endParaRPr lang="es-ES"/>
        </a:p>
      </dgm:t>
    </dgm:pt>
    <dgm:pt modelId="{E4C20F2E-C87A-4209-8A68-BA2EA59ECFCE}" type="sibTrans" cxnId="{B7E47D47-15E7-4598-86EC-AADB0EA0692F}">
      <dgm:prSet/>
      <dgm:spPr/>
      <dgm:t>
        <a:bodyPr/>
        <a:lstStyle/>
        <a:p>
          <a:endParaRPr lang="es-ES"/>
        </a:p>
      </dgm:t>
    </dgm:pt>
    <dgm:pt modelId="{2494D960-FAEF-49E3-AAD8-C7D81CC9F270}">
      <dgm:prSet phldrT="[Texto]"/>
      <dgm:spPr/>
      <dgm:t>
        <a:bodyPr/>
        <a:lstStyle/>
        <a:p>
          <a:r>
            <a:rPr lang="es-ES" dirty="0" smtClean="0"/>
            <a:t>NSI</a:t>
          </a:r>
          <a:endParaRPr lang="es-ES" dirty="0"/>
        </a:p>
      </dgm:t>
    </dgm:pt>
    <dgm:pt modelId="{96F9FAC5-CBAE-45F1-85F4-EDAC2CCC5068}" type="parTrans" cxnId="{3F450DE4-863D-4E3E-A311-EB02207A0B05}">
      <dgm:prSet/>
      <dgm:spPr/>
      <dgm:t>
        <a:bodyPr/>
        <a:lstStyle/>
        <a:p>
          <a:endParaRPr lang="es-ES"/>
        </a:p>
      </dgm:t>
    </dgm:pt>
    <dgm:pt modelId="{4D7F15F8-0B0D-482F-BEDB-874E36951164}" type="sibTrans" cxnId="{3F450DE4-863D-4E3E-A311-EB02207A0B05}">
      <dgm:prSet/>
      <dgm:spPr/>
      <dgm:t>
        <a:bodyPr/>
        <a:lstStyle/>
        <a:p>
          <a:endParaRPr lang="es-ES"/>
        </a:p>
      </dgm:t>
    </dgm:pt>
    <dgm:pt modelId="{6061C0EE-22BE-414C-A9AA-785E0ED8FE43}">
      <dgm:prSet phldrT="[Texto]"/>
      <dgm:spPr/>
      <dgm:t>
        <a:bodyPr/>
        <a:lstStyle/>
        <a:p>
          <a:r>
            <a:rPr lang="es-ES" dirty="0" smtClean="0"/>
            <a:t>LWCI</a:t>
          </a:r>
          <a:endParaRPr lang="es-ES" dirty="0"/>
        </a:p>
      </dgm:t>
    </dgm:pt>
    <dgm:pt modelId="{D3054A39-3DFC-4589-A1CF-4EA2A8CDB5A2}" type="parTrans" cxnId="{225C68D5-A266-4D7F-83DD-809B879EF516}">
      <dgm:prSet/>
      <dgm:spPr/>
      <dgm:t>
        <a:bodyPr/>
        <a:lstStyle/>
        <a:p>
          <a:endParaRPr lang="es-ES"/>
        </a:p>
      </dgm:t>
    </dgm:pt>
    <dgm:pt modelId="{433DE6DF-F3AA-4943-B669-282D1555AA43}" type="sibTrans" cxnId="{225C68D5-A266-4D7F-83DD-809B879EF516}">
      <dgm:prSet/>
      <dgm:spPr/>
      <dgm:t>
        <a:bodyPr/>
        <a:lstStyle/>
        <a:p>
          <a:endParaRPr lang="es-ES"/>
        </a:p>
      </dgm:t>
    </dgm:pt>
    <dgm:pt modelId="{79D6C421-D444-4DB4-8EDB-1A5754FE41C7}">
      <dgm:prSet/>
      <dgm:spPr/>
      <dgm:t>
        <a:bodyPr/>
        <a:lstStyle/>
        <a:p>
          <a:r>
            <a:rPr lang="es-ES" dirty="0" smtClean="0"/>
            <a:t>TSAVI</a:t>
          </a:r>
          <a:endParaRPr lang="es-ES" dirty="0"/>
        </a:p>
      </dgm:t>
    </dgm:pt>
    <dgm:pt modelId="{A4114DA2-CB13-4E13-942A-DF9559FB64B2}" type="parTrans" cxnId="{523BA7B7-0A83-49DC-9729-F10314248106}">
      <dgm:prSet/>
      <dgm:spPr/>
      <dgm:t>
        <a:bodyPr/>
        <a:lstStyle/>
        <a:p>
          <a:endParaRPr lang="es-ES"/>
        </a:p>
      </dgm:t>
    </dgm:pt>
    <dgm:pt modelId="{1294C469-54C8-4A13-A005-84B8859C3E20}" type="sibTrans" cxnId="{523BA7B7-0A83-49DC-9729-F10314248106}">
      <dgm:prSet/>
      <dgm:spPr/>
      <dgm:t>
        <a:bodyPr/>
        <a:lstStyle/>
        <a:p>
          <a:endParaRPr lang="es-ES"/>
        </a:p>
      </dgm:t>
    </dgm:pt>
    <dgm:pt modelId="{552CF03D-D357-4D9D-9CC8-0DF79F523587}" type="pres">
      <dgm:prSet presAssocID="{39629849-E2BB-4398-831A-11781E1A92CA}" presName="Name0" presStyleCnt="0">
        <dgm:presLayoutVars>
          <dgm:chPref val="1"/>
          <dgm:dir/>
          <dgm:animOne val="branch"/>
          <dgm:animLvl val="lvl"/>
          <dgm:resizeHandles val="exact"/>
        </dgm:presLayoutVars>
      </dgm:prSet>
      <dgm:spPr/>
      <dgm:t>
        <a:bodyPr/>
        <a:lstStyle/>
        <a:p>
          <a:endParaRPr lang="es-ES"/>
        </a:p>
      </dgm:t>
    </dgm:pt>
    <dgm:pt modelId="{C4C596AC-E3E7-475C-9F43-FFB9744AF667}" type="pres">
      <dgm:prSet presAssocID="{DCB1C7D8-EAD3-41ED-946B-409A56A68233}" presName="root1" presStyleCnt="0"/>
      <dgm:spPr/>
    </dgm:pt>
    <dgm:pt modelId="{9486A510-7F49-45EB-B169-DD0BF6D2B6C3}" type="pres">
      <dgm:prSet presAssocID="{DCB1C7D8-EAD3-41ED-946B-409A56A68233}" presName="LevelOneTextNode" presStyleLbl="node0" presStyleIdx="0" presStyleCnt="1">
        <dgm:presLayoutVars>
          <dgm:chPref val="3"/>
        </dgm:presLayoutVars>
      </dgm:prSet>
      <dgm:spPr/>
      <dgm:t>
        <a:bodyPr/>
        <a:lstStyle/>
        <a:p>
          <a:endParaRPr lang="es-ES"/>
        </a:p>
      </dgm:t>
    </dgm:pt>
    <dgm:pt modelId="{AECAC4AF-77F1-49F0-AE00-A68DB09DEFD1}" type="pres">
      <dgm:prSet presAssocID="{DCB1C7D8-EAD3-41ED-946B-409A56A68233}" presName="level2hierChild" presStyleCnt="0"/>
      <dgm:spPr/>
    </dgm:pt>
    <dgm:pt modelId="{1F1AD5B9-8111-4FCC-B498-C86902C753BE}" type="pres">
      <dgm:prSet presAssocID="{D9261FBC-CAB7-4526-B6F8-F54028095DC6}" presName="conn2-1" presStyleLbl="parChTrans1D2" presStyleIdx="0" presStyleCnt="4"/>
      <dgm:spPr/>
      <dgm:t>
        <a:bodyPr/>
        <a:lstStyle/>
        <a:p>
          <a:endParaRPr lang="es-ES"/>
        </a:p>
      </dgm:t>
    </dgm:pt>
    <dgm:pt modelId="{C76C9E9D-0DE9-4BA1-B215-929947EAC975}" type="pres">
      <dgm:prSet presAssocID="{D9261FBC-CAB7-4526-B6F8-F54028095DC6}" presName="connTx" presStyleLbl="parChTrans1D2" presStyleIdx="0" presStyleCnt="4"/>
      <dgm:spPr/>
      <dgm:t>
        <a:bodyPr/>
        <a:lstStyle/>
        <a:p>
          <a:endParaRPr lang="es-ES"/>
        </a:p>
      </dgm:t>
    </dgm:pt>
    <dgm:pt modelId="{19261216-3123-428E-AB1C-2B67F73A4E35}" type="pres">
      <dgm:prSet presAssocID="{96ADDD1C-BDB6-4800-8236-94F54D18EEC3}" presName="root2" presStyleCnt="0"/>
      <dgm:spPr/>
    </dgm:pt>
    <dgm:pt modelId="{5D099E73-5484-457F-A459-6B7FE13E5052}" type="pres">
      <dgm:prSet presAssocID="{96ADDD1C-BDB6-4800-8236-94F54D18EEC3}" presName="LevelTwoTextNode" presStyleLbl="node2" presStyleIdx="0" presStyleCnt="4">
        <dgm:presLayoutVars>
          <dgm:chPref val="3"/>
        </dgm:presLayoutVars>
      </dgm:prSet>
      <dgm:spPr/>
      <dgm:t>
        <a:bodyPr/>
        <a:lstStyle/>
        <a:p>
          <a:endParaRPr lang="es-ES"/>
        </a:p>
      </dgm:t>
    </dgm:pt>
    <dgm:pt modelId="{EDBA7E1B-F59E-4D10-8BA1-BF3AAC486761}" type="pres">
      <dgm:prSet presAssocID="{96ADDD1C-BDB6-4800-8236-94F54D18EEC3}" presName="level3hierChild" presStyleCnt="0"/>
      <dgm:spPr/>
    </dgm:pt>
    <dgm:pt modelId="{AA52D93F-69F9-418B-B03F-731863278144}" type="pres">
      <dgm:prSet presAssocID="{96F9FAC5-CBAE-45F1-85F4-EDAC2CCC5068}" presName="conn2-1" presStyleLbl="parChTrans1D2" presStyleIdx="1" presStyleCnt="4"/>
      <dgm:spPr/>
      <dgm:t>
        <a:bodyPr/>
        <a:lstStyle/>
        <a:p>
          <a:endParaRPr lang="es-ES"/>
        </a:p>
      </dgm:t>
    </dgm:pt>
    <dgm:pt modelId="{F74D092B-ADBE-4D43-AD2B-ADE878F5910F}" type="pres">
      <dgm:prSet presAssocID="{96F9FAC5-CBAE-45F1-85F4-EDAC2CCC5068}" presName="connTx" presStyleLbl="parChTrans1D2" presStyleIdx="1" presStyleCnt="4"/>
      <dgm:spPr/>
      <dgm:t>
        <a:bodyPr/>
        <a:lstStyle/>
        <a:p>
          <a:endParaRPr lang="es-ES"/>
        </a:p>
      </dgm:t>
    </dgm:pt>
    <dgm:pt modelId="{899162AE-92E8-4918-BA50-766B763B2B00}" type="pres">
      <dgm:prSet presAssocID="{2494D960-FAEF-49E3-AAD8-C7D81CC9F270}" presName="root2" presStyleCnt="0"/>
      <dgm:spPr/>
    </dgm:pt>
    <dgm:pt modelId="{B7CED80F-8BD4-4DA7-A648-672C429EFFD4}" type="pres">
      <dgm:prSet presAssocID="{2494D960-FAEF-49E3-AAD8-C7D81CC9F270}" presName="LevelTwoTextNode" presStyleLbl="node2" presStyleIdx="1" presStyleCnt="4">
        <dgm:presLayoutVars>
          <dgm:chPref val="3"/>
        </dgm:presLayoutVars>
      </dgm:prSet>
      <dgm:spPr/>
      <dgm:t>
        <a:bodyPr/>
        <a:lstStyle/>
        <a:p>
          <a:endParaRPr lang="es-ES"/>
        </a:p>
      </dgm:t>
    </dgm:pt>
    <dgm:pt modelId="{311AAE8F-6E80-4BB4-BC77-7F918ACB182A}" type="pres">
      <dgm:prSet presAssocID="{2494D960-FAEF-49E3-AAD8-C7D81CC9F270}" presName="level3hierChild" presStyleCnt="0"/>
      <dgm:spPr/>
    </dgm:pt>
    <dgm:pt modelId="{966B324A-0638-45C5-BBAB-71360E9FF8AC}" type="pres">
      <dgm:prSet presAssocID="{D3054A39-3DFC-4589-A1CF-4EA2A8CDB5A2}" presName="conn2-1" presStyleLbl="parChTrans1D2" presStyleIdx="2" presStyleCnt="4"/>
      <dgm:spPr/>
      <dgm:t>
        <a:bodyPr/>
        <a:lstStyle/>
        <a:p>
          <a:endParaRPr lang="es-ES"/>
        </a:p>
      </dgm:t>
    </dgm:pt>
    <dgm:pt modelId="{F92DCAB9-7536-4204-AD38-4E81F838ADA5}" type="pres">
      <dgm:prSet presAssocID="{D3054A39-3DFC-4589-A1CF-4EA2A8CDB5A2}" presName="connTx" presStyleLbl="parChTrans1D2" presStyleIdx="2" presStyleCnt="4"/>
      <dgm:spPr/>
      <dgm:t>
        <a:bodyPr/>
        <a:lstStyle/>
        <a:p>
          <a:endParaRPr lang="es-ES"/>
        </a:p>
      </dgm:t>
    </dgm:pt>
    <dgm:pt modelId="{91EF5D9E-F729-426D-8518-070138E4662C}" type="pres">
      <dgm:prSet presAssocID="{6061C0EE-22BE-414C-A9AA-785E0ED8FE43}" presName="root2" presStyleCnt="0"/>
      <dgm:spPr/>
    </dgm:pt>
    <dgm:pt modelId="{A71B0907-3FDD-4092-81D4-404C52C80B0A}" type="pres">
      <dgm:prSet presAssocID="{6061C0EE-22BE-414C-A9AA-785E0ED8FE43}" presName="LevelTwoTextNode" presStyleLbl="node2" presStyleIdx="2" presStyleCnt="4">
        <dgm:presLayoutVars>
          <dgm:chPref val="3"/>
        </dgm:presLayoutVars>
      </dgm:prSet>
      <dgm:spPr/>
      <dgm:t>
        <a:bodyPr/>
        <a:lstStyle/>
        <a:p>
          <a:endParaRPr lang="es-ES"/>
        </a:p>
      </dgm:t>
    </dgm:pt>
    <dgm:pt modelId="{E480468D-3585-4511-AFD5-6C340AF60856}" type="pres">
      <dgm:prSet presAssocID="{6061C0EE-22BE-414C-A9AA-785E0ED8FE43}" presName="level3hierChild" presStyleCnt="0"/>
      <dgm:spPr/>
    </dgm:pt>
    <dgm:pt modelId="{1F38C7FB-4019-49D7-AFEF-0552B40E0B6D}" type="pres">
      <dgm:prSet presAssocID="{A4114DA2-CB13-4E13-942A-DF9559FB64B2}" presName="conn2-1" presStyleLbl="parChTrans1D2" presStyleIdx="3" presStyleCnt="4"/>
      <dgm:spPr/>
      <dgm:t>
        <a:bodyPr/>
        <a:lstStyle/>
        <a:p>
          <a:endParaRPr lang="es-ES"/>
        </a:p>
      </dgm:t>
    </dgm:pt>
    <dgm:pt modelId="{DB0686BF-183C-470E-9629-C030C72D136F}" type="pres">
      <dgm:prSet presAssocID="{A4114DA2-CB13-4E13-942A-DF9559FB64B2}" presName="connTx" presStyleLbl="parChTrans1D2" presStyleIdx="3" presStyleCnt="4"/>
      <dgm:spPr/>
      <dgm:t>
        <a:bodyPr/>
        <a:lstStyle/>
        <a:p>
          <a:endParaRPr lang="es-ES"/>
        </a:p>
      </dgm:t>
    </dgm:pt>
    <dgm:pt modelId="{D92511C5-9D03-46D4-B368-F8925B14C18A}" type="pres">
      <dgm:prSet presAssocID="{79D6C421-D444-4DB4-8EDB-1A5754FE41C7}" presName="root2" presStyleCnt="0"/>
      <dgm:spPr/>
    </dgm:pt>
    <dgm:pt modelId="{D1D59E9B-8FA7-46F9-9B47-42921327A5DC}" type="pres">
      <dgm:prSet presAssocID="{79D6C421-D444-4DB4-8EDB-1A5754FE41C7}" presName="LevelTwoTextNode" presStyleLbl="node2" presStyleIdx="3" presStyleCnt="4">
        <dgm:presLayoutVars>
          <dgm:chPref val="3"/>
        </dgm:presLayoutVars>
      </dgm:prSet>
      <dgm:spPr/>
      <dgm:t>
        <a:bodyPr/>
        <a:lstStyle/>
        <a:p>
          <a:endParaRPr lang="es-ES"/>
        </a:p>
      </dgm:t>
    </dgm:pt>
    <dgm:pt modelId="{4842E239-C0F0-4207-AF9B-7203A8901885}" type="pres">
      <dgm:prSet presAssocID="{79D6C421-D444-4DB4-8EDB-1A5754FE41C7}" presName="level3hierChild" presStyleCnt="0"/>
      <dgm:spPr/>
    </dgm:pt>
  </dgm:ptLst>
  <dgm:cxnLst>
    <dgm:cxn modelId="{67141DF6-123E-40AD-BE27-F70E24410447}" type="presOf" srcId="{D3054A39-3DFC-4589-A1CF-4EA2A8CDB5A2}" destId="{F92DCAB9-7536-4204-AD38-4E81F838ADA5}" srcOrd="1" destOrd="0" presId="urn:microsoft.com/office/officeart/2008/layout/HorizontalMultiLevelHierarchy"/>
    <dgm:cxn modelId="{95EC4577-0EFB-4A4D-8511-BB8F8C0A86A5}" type="presOf" srcId="{96F9FAC5-CBAE-45F1-85F4-EDAC2CCC5068}" destId="{AA52D93F-69F9-418B-B03F-731863278144}" srcOrd="0" destOrd="0" presId="urn:microsoft.com/office/officeart/2008/layout/HorizontalMultiLevelHierarchy"/>
    <dgm:cxn modelId="{4B4C847B-AECD-4666-AE33-45B7BC479AEC}" type="presOf" srcId="{A4114DA2-CB13-4E13-942A-DF9559FB64B2}" destId="{1F38C7FB-4019-49D7-AFEF-0552B40E0B6D}" srcOrd="0" destOrd="0" presId="urn:microsoft.com/office/officeart/2008/layout/HorizontalMultiLevelHierarchy"/>
    <dgm:cxn modelId="{523BA7B7-0A83-49DC-9729-F10314248106}" srcId="{DCB1C7D8-EAD3-41ED-946B-409A56A68233}" destId="{79D6C421-D444-4DB4-8EDB-1A5754FE41C7}" srcOrd="3" destOrd="0" parTransId="{A4114DA2-CB13-4E13-942A-DF9559FB64B2}" sibTransId="{1294C469-54C8-4A13-A005-84B8859C3E20}"/>
    <dgm:cxn modelId="{B168BB45-9CF4-4274-B63D-746C025BD2E1}" type="presOf" srcId="{2494D960-FAEF-49E3-AAD8-C7D81CC9F270}" destId="{B7CED80F-8BD4-4DA7-A648-672C429EFFD4}" srcOrd="0" destOrd="0" presId="urn:microsoft.com/office/officeart/2008/layout/HorizontalMultiLevelHierarchy"/>
    <dgm:cxn modelId="{3F4DBBE9-8EA3-4736-B804-73D76C5BF52C}" type="presOf" srcId="{39629849-E2BB-4398-831A-11781E1A92CA}" destId="{552CF03D-D357-4D9D-9CC8-0DF79F523587}" srcOrd="0" destOrd="0" presId="urn:microsoft.com/office/officeart/2008/layout/HorizontalMultiLevelHierarchy"/>
    <dgm:cxn modelId="{1EDD3E40-1E6B-4321-9838-13F36080F4CB}" type="presOf" srcId="{DCB1C7D8-EAD3-41ED-946B-409A56A68233}" destId="{9486A510-7F49-45EB-B169-DD0BF6D2B6C3}" srcOrd="0" destOrd="0" presId="urn:microsoft.com/office/officeart/2008/layout/HorizontalMultiLevelHierarchy"/>
    <dgm:cxn modelId="{0257BAEE-84DD-4D0A-8F70-4621A693C51C}" type="presOf" srcId="{A4114DA2-CB13-4E13-942A-DF9559FB64B2}" destId="{DB0686BF-183C-470E-9629-C030C72D136F}" srcOrd="1" destOrd="0" presId="urn:microsoft.com/office/officeart/2008/layout/HorizontalMultiLevelHierarchy"/>
    <dgm:cxn modelId="{1AD03C06-6EE6-415A-B01F-E7188A1037B8}" type="presOf" srcId="{D9261FBC-CAB7-4526-B6F8-F54028095DC6}" destId="{1F1AD5B9-8111-4FCC-B498-C86902C753BE}" srcOrd="0" destOrd="0" presId="urn:microsoft.com/office/officeart/2008/layout/HorizontalMultiLevelHierarchy"/>
    <dgm:cxn modelId="{3F450DE4-863D-4E3E-A311-EB02207A0B05}" srcId="{DCB1C7D8-EAD3-41ED-946B-409A56A68233}" destId="{2494D960-FAEF-49E3-AAD8-C7D81CC9F270}" srcOrd="1" destOrd="0" parTransId="{96F9FAC5-CBAE-45F1-85F4-EDAC2CCC5068}" sibTransId="{4D7F15F8-0B0D-482F-BEDB-874E36951164}"/>
    <dgm:cxn modelId="{C55FE1A2-8D9D-459F-91CA-B50E900FAFF1}" type="presOf" srcId="{D3054A39-3DFC-4589-A1CF-4EA2A8CDB5A2}" destId="{966B324A-0638-45C5-BBAB-71360E9FF8AC}" srcOrd="0" destOrd="0" presId="urn:microsoft.com/office/officeart/2008/layout/HorizontalMultiLevelHierarchy"/>
    <dgm:cxn modelId="{465C6C90-0E14-478E-970B-73AB421D31B0}" type="presOf" srcId="{96F9FAC5-CBAE-45F1-85F4-EDAC2CCC5068}" destId="{F74D092B-ADBE-4D43-AD2B-ADE878F5910F}" srcOrd="1" destOrd="0" presId="urn:microsoft.com/office/officeart/2008/layout/HorizontalMultiLevelHierarchy"/>
    <dgm:cxn modelId="{CFF52845-0D04-4BF8-8F28-8A5BE27789A6}" type="presOf" srcId="{D9261FBC-CAB7-4526-B6F8-F54028095DC6}" destId="{C76C9E9D-0DE9-4BA1-B215-929947EAC975}" srcOrd="1" destOrd="0" presId="urn:microsoft.com/office/officeart/2008/layout/HorizontalMultiLevelHierarchy"/>
    <dgm:cxn modelId="{225C68D5-A266-4D7F-83DD-809B879EF516}" srcId="{DCB1C7D8-EAD3-41ED-946B-409A56A68233}" destId="{6061C0EE-22BE-414C-A9AA-785E0ED8FE43}" srcOrd="2" destOrd="0" parTransId="{D3054A39-3DFC-4589-A1CF-4EA2A8CDB5A2}" sibTransId="{433DE6DF-F3AA-4943-B669-282D1555AA43}"/>
    <dgm:cxn modelId="{0C409284-DF55-4BA4-B445-4D08DE5E474B}" srcId="{39629849-E2BB-4398-831A-11781E1A92CA}" destId="{DCB1C7D8-EAD3-41ED-946B-409A56A68233}" srcOrd="0" destOrd="0" parTransId="{351504A3-CAC3-4323-82EC-BD74165965A1}" sibTransId="{C10CE6A6-DB75-4D09-981F-041056FE60EA}"/>
    <dgm:cxn modelId="{B7E47D47-15E7-4598-86EC-AADB0EA0692F}" srcId="{DCB1C7D8-EAD3-41ED-946B-409A56A68233}" destId="{96ADDD1C-BDB6-4800-8236-94F54D18EEC3}" srcOrd="0" destOrd="0" parTransId="{D9261FBC-CAB7-4526-B6F8-F54028095DC6}" sibTransId="{E4C20F2E-C87A-4209-8A68-BA2EA59ECFCE}"/>
    <dgm:cxn modelId="{5E7A29D9-9338-4F4B-934F-27C3C37ACC94}" type="presOf" srcId="{96ADDD1C-BDB6-4800-8236-94F54D18EEC3}" destId="{5D099E73-5484-457F-A459-6B7FE13E5052}" srcOrd="0" destOrd="0" presId="urn:microsoft.com/office/officeart/2008/layout/HorizontalMultiLevelHierarchy"/>
    <dgm:cxn modelId="{5CDD9745-F3D7-4DE0-9FA8-3FE413B9D46D}" type="presOf" srcId="{79D6C421-D444-4DB4-8EDB-1A5754FE41C7}" destId="{D1D59E9B-8FA7-46F9-9B47-42921327A5DC}" srcOrd="0" destOrd="0" presId="urn:microsoft.com/office/officeart/2008/layout/HorizontalMultiLevelHierarchy"/>
    <dgm:cxn modelId="{917D3BF7-9D74-419C-8A1E-2CFAA357D150}" type="presOf" srcId="{6061C0EE-22BE-414C-A9AA-785E0ED8FE43}" destId="{A71B0907-3FDD-4092-81D4-404C52C80B0A}" srcOrd="0" destOrd="0" presId="urn:microsoft.com/office/officeart/2008/layout/HorizontalMultiLevelHierarchy"/>
    <dgm:cxn modelId="{01323625-1136-41AE-8B40-4C5FC1D4E1AE}" type="presParOf" srcId="{552CF03D-D357-4D9D-9CC8-0DF79F523587}" destId="{C4C596AC-E3E7-475C-9F43-FFB9744AF667}" srcOrd="0" destOrd="0" presId="urn:microsoft.com/office/officeart/2008/layout/HorizontalMultiLevelHierarchy"/>
    <dgm:cxn modelId="{585E6E9D-9A54-40B3-BA67-D2AB5DF46847}" type="presParOf" srcId="{C4C596AC-E3E7-475C-9F43-FFB9744AF667}" destId="{9486A510-7F49-45EB-B169-DD0BF6D2B6C3}" srcOrd="0" destOrd="0" presId="urn:microsoft.com/office/officeart/2008/layout/HorizontalMultiLevelHierarchy"/>
    <dgm:cxn modelId="{7278FB61-5470-4929-A064-7FDCE4D64B24}" type="presParOf" srcId="{C4C596AC-E3E7-475C-9F43-FFB9744AF667}" destId="{AECAC4AF-77F1-49F0-AE00-A68DB09DEFD1}" srcOrd="1" destOrd="0" presId="urn:microsoft.com/office/officeart/2008/layout/HorizontalMultiLevelHierarchy"/>
    <dgm:cxn modelId="{33ACBAD1-C522-438A-B98B-4CD40D61B5CC}" type="presParOf" srcId="{AECAC4AF-77F1-49F0-AE00-A68DB09DEFD1}" destId="{1F1AD5B9-8111-4FCC-B498-C86902C753BE}" srcOrd="0" destOrd="0" presId="urn:microsoft.com/office/officeart/2008/layout/HorizontalMultiLevelHierarchy"/>
    <dgm:cxn modelId="{73C4480D-38AE-4E12-9621-85FFC1A0DC2A}" type="presParOf" srcId="{1F1AD5B9-8111-4FCC-B498-C86902C753BE}" destId="{C76C9E9D-0DE9-4BA1-B215-929947EAC975}" srcOrd="0" destOrd="0" presId="urn:microsoft.com/office/officeart/2008/layout/HorizontalMultiLevelHierarchy"/>
    <dgm:cxn modelId="{60C7AE0D-4CC9-48D5-95E8-23523836F591}" type="presParOf" srcId="{AECAC4AF-77F1-49F0-AE00-A68DB09DEFD1}" destId="{19261216-3123-428E-AB1C-2B67F73A4E35}" srcOrd="1" destOrd="0" presId="urn:microsoft.com/office/officeart/2008/layout/HorizontalMultiLevelHierarchy"/>
    <dgm:cxn modelId="{45F57408-0431-4EAC-8E56-C39818A929B5}" type="presParOf" srcId="{19261216-3123-428E-AB1C-2B67F73A4E35}" destId="{5D099E73-5484-457F-A459-6B7FE13E5052}" srcOrd="0" destOrd="0" presId="urn:microsoft.com/office/officeart/2008/layout/HorizontalMultiLevelHierarchy"/>
    <dgm:cxn modelId="{7B17E202-7AFC-45D9-932F-5EAFB9FE4240}" type="presParOf" srcId="{19261216-3123-428E-AB1C-2B67F73A4E35}" destId="{EDBA7E1B-F59E-4D10-8BA1-BF3AAC486761}" srcOrd="1" destOrd="0" presId="urn:microsoft.com/office/officeart/2008/layout/HorizontalMultiLevelHierarchy"/>
    <dgm:cxn modelId="{DC8C97CE-F24A-4F5A-AC32-D5ACE49E80F7}" type="presParOf" srcId="{AECAC4AF-77F1-49F0-AE00-A68DB09DEFD1}" destId="{AA52D93F-69F9-418B-B03F-731863278144}" srcOrd="2" destOrd="0" presId="urn:microsoft.com/office/officeart/2008/layout/HorizontalMultiLevelHierarchy"/>
    <dgm:cxn modelId="{F4EE6623-0AC2-47A9-B72B-76BDEDC54DB5}" type="presParOf" srcId="{AA52D93F-69F9-418B-B03F-731863278144}" destId="{F74D092B-ADBE-4D43-AD2B-ADE878F5910F}" srcOrd="0" destOrd="0" presId="urn:microsoft.com/office/officeart/2008/layout/HorizontalMultiLevelHierarchy"/>
    <dgm:cxn modelId="{1B7B54CB-6517-4B68-B4A9-F9160877B0A8}" type="presParOf" srcId="{AECAC4AF-77F1-49F0-AE00-A68DB09DEFD1}" destId="{899162AE-92E8-4918-BA50-766B763B2B00}" srcOrd="3" destOrd="0" presId="urn:microsoft.com/office/officeart/2008/layout/HorizontalMultiLevelHierarchy"/>
    <dgm:cxn modelId="{2F016347-85DE-4273-B322-EFCA1F290437}" type="presParOf" srcId="{899162AE-92E8-4918-BA50-766B763B2B00}" destId="{B7CED80F-8BD4-4DA7-A648-672C429EFFD4}" srcOrd="0" destOrd="0" presId="urn:microsoft.com/office/officeart/2008/layout/HorizontalMultiLevelHierarchy"/>
    <dgm:cxn modelId="{3D244E4B-3C2F-4619-8EA6-2B519EEAD6F3}" type="presParOf" srcId="{899162AE-92E8-4918-BA50-766B763B2B00}" destId="{311AAE8F-6E80-4BB4-BC77-7F918ACB182A}" srcOrd="1" destOrd="0" presId="urn:microsoft.com/office/officeart/2008/layout/HorizontalMultiLevelHierarchy"/>
    <dgm:cxn modelId="{FA19B87D-A2D2-44F3-91B5-81CBB3919052}" type="presParOf" srcId="{AECAC4AF-77F1-49F0-AE00-A68DB09DEFD1}" destId="{966B324A-0638-45C5-BBAB-71360E9FF8AC}" srcOrd="4" destOrd="0" presId="urn:microsoft.com/office/officeart/2008/layout/HorizontalMultiLevelHierarchy"/>
    <dgm:cxn modelId="{55B43F7A-8066-41AA-B833-62D31E96561D}" type="presParOf" srcId="{966B324A-0638-45C5-BBAB-71360E9FF8AC}" destId="{F92DCAB9-7536-4204-AD38-4E81F838ADA5}" srcOrd="0" destOrd="0" presId="urn:microsoft.com/office/officeart/2008/layout/HorizontalMultiLevelHierarchy"/>
    <dgm:cxn modelId="{7F938330-39CE-4968-A4AA-0823FD052358}" type="presParOf" srcId="{AECAC4AF-77F1-49F0-AE00-A68DB09DEFD1}" destId="{91EF5D9E-F729-426D-8518-070138E4662C}" srcOrd="5" destOrd="0" presId="urn:microsoft.com/office/officeart/2008/layout/HorizontalMultiLevelHierarchy"/>
    <dgm:cxn modelId="{42CE611E-D6D0-495A-84C3-71AE0C0BCEED}" type="presParOf" srcId="{91EF5D9E-F729-426D-8518-070138E4662C}" destId="{A71B0907-3FDD-4092-81D4-404C52C80B0A}" srcOrd="0" destOrd="0" presId="urn:microsoft.com/office/officeart/2008/layout/HorizontalMultiLevelHierarchy"/>
    <dgm:cxn modelId="{552ED7A8-1EBB-4021-A115-12405C6FF457}" type="presParOf" srcId="{91EF5D9E-F729-426D-8518-070138E4662C}" destId="{E480468D-3585-4511-AFD5-6C340AF60856}" srcOrd="1" destOrd="0" presId="urn:microsoft.com/office/officeart/2008/layout/HorizontalMultiLevelHierarchy"/>
    <dgm:cxn modelId="{100FF531-636A-4A71-A10E-E1DF36CE7305}" type="presParOf" srcId="{AECAC4AF-77F1-49F0-AE00-A68DB09DEFD1}" destId="{1F38C7FB-4019-49D7-AFEF-0552B40E0B6D}" srcOrd="6" destOrd="0" presId="urn:microsoft.com/office/officeart/2008/layout/HorizontalMultiLevelHierarchy"/>
    <dgm:cxn modelId="{B6988434-DF04-4C07-BFDC-2793E2890B89}" type="presParOf" srcId="{1F38C7FB-4019-49D7-AFEF-0552B40E0B6D}" destId="{DB0686BF-183C-470E-9629-C030C72D136F}" srcOrd="0" destOrd="0" presId="urn:microsoft.com/office/officeart/2008/layout/HorizontalMultiLevelHierarchy"/>
    <dgm:cxn modelId="{ED84C14F-B548-43D4-9544-B7BC0F3F0763}" type="presParOf" srcId="{AECAC4AF-77F1-49F0-AE00-A68DB09DEFD1}" destId="{D92511C5-9D03-46D4-B368-F8925B14C18A}" srcOrd="7" destOrd="0" presId="urn:microsoft.com/office/officeart/2008/layout/HorizontalMultiLevelHierarchy"/>
    <dgm:cxn modelId="{A6B1096E-8AFC-4D34-8685-F15CDCD44D85}" type="presParOf" srcId="{D92511C5-9D03-46D4-B368-F8925B14C18A}" destId="{D1D59E9B-8FA7-46F9-9B47-42921327A5DC}" srcOrd="0" destOrd="0" presId="urn:microsoft.com/office/officeart/2008/layout/HorizontalMultiLevelHierarchy"/>
    <dgm:cxn modelId="{88E0E823-5993-4913-A144-2786CAB3BBB2}" type="presParOf" srcId="{D92511C5-9D03-46D4-B368-F8925B14C18A}" destId="{4842E239-C0F0-4207-AF9B-7203A8901885}"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C777A7-6815-40E4-AC8A-C0746DC3CB28}" type="doc">
      <dgm:prSet loTypeId="urn:microsoft.com/office/officeart/2005/8/layout/cycle3" loCatId="cycle" qsTypeId="urn:microsoft.com/office/officeart/2005/8/quickstyle/simple3" qsCatId="simple" csTypeId="urn:microsoft.com/office/officeart/2005/8/colors/colorful1" csCatId="colorful" phldr="1"/>
      <dgm:spPr/>
      <dgm:t>
        <a:bodyPr/>
        <a:lstStyle/>
        <a:p>
          <a:endParaRPr lang="es-ES"/>
        </a:p>
      </dgm:t>
    </dgm:pt>
    <dgm:pt modelId="{1F8386DF-B4C1-4CB7-AEB0-C8757D5502D5}">
      <dgm:prSet phldrT="[Texto]"/>
      <dgm:spPr/>
      <dgm:t>
        <a:bodyPr/>
        <a:lstStyle/>
        <a:p>
          <a:endParaRPr lang="es-ES" dirty="0"/>
        </a:p>
      </dgm:t>
    </dgm:pt>
    <dgm:pt modelId="{E9E5EDDF-51EF-4B73-AF4A-DEEEA8C94560}" type="parTrans" cxnId="{237CD69E-139A-46E3-9871-7248E193E5A4}">
      <dgm:prSet/>
      <dgm:spPr/>
      <dgm:t>
        <a:bodyPr/>
        <a:lstStyle/>
        <a:p>
          <a:endParaRPr lang="es-ES"/>
        </a:p>
      </dgm:t>
    </dgm:pt>
    <dgm:pt modelId="{1C57F60B-DF23-42AF-8581-9EC4342A7D13}" type="sibTrans" cxnId="{237CD69E-139A-46E3-9871-7248E193E5A4}">
      <dgm:prSet/>
      <dgm:spPr/>
      <dgm:t>
        <a:bodyPr/>
        <a:lstStyle/>
        <a:p>
          <a:endParaRPr lang="es-ES"/>
        </a:p>
      </dgm:t>
    </dgm:pt>
    <dgm:pt modelId="{9A3A8F65-B562-48FA-8D2B-ECB657C357AC}">
      <dgm:prSet phldrT="[Texto]"/>
      <dgm:spPr/>
      <dgm:t>
        <a:bodyPr/>
        <a:lstStyle/>
        <a:p>
          <a:r>
            <a:rPr lang="es-ES" b="1" dirty="0" smtClean="0"/>
            <a:t>Correcciones</a:t>
          </a:r>
        </a:p>
      </dgm:t>
    </dgm:pt>
    <dgm:pt modelId="{70C9D361-2BFC-42FB-8AD5-B113E2A8B79B}" type="parTrans" cxnId="{C0EF3B26-81C6-4F84-AF0A-AE3F3CF12755}">
      <dgm:prSet/>
      <dgm:spPr/>
      <dgm:t>
        <a:bodyPr/>
        <a:lstStyle/>
        <a:p>
          <a:endParaRPr lang="es-ES"/>
        </a:p>
      </dgm:t>
    </dgm:pt>
    <dgm:pt modelId="{129E5EF2-5929-427A-AE57-6094A841778B}" type="sibTrans" cxnId="{C0EF3B26-81C6-4F84-AF0A-AE3F3CF12755}">
      <dgm:prSet/>
      <dgm:spPr/>
      <dgm:t>
        <a:bodyPr/>
        <a:lstStyle/>
        <a:p>
          <a:endParaRPr lang="es-ES"/>
        </a:p>
      </dgm:t>
    </dgm:pt>
    <dgm:pt modelId="{63B2F095-BDC6-4E62-89F4-72F7ED2806A3}">
      <dgm:prSet phldrT="[Texto]" custT="1"/>
      <dgm:spPr/>
      <dgm:t>
        <a:bodyPr/>
        <a:lstStyle/>
        <a:p>
          <a:r>
            <a:rPr lang="es-ES" sz="2000" b="1" u="sng" dirty="0" smtClean="0"/>
            <a:t>Atmosférica</a:t>
          </a:r>
        </a:p>
        <a:p>
          <a:r>
            <a:rPr lang="es-ES" sz="1500" dirty="0" smtClean="0"/>
            <a:t>Basada en radiancia y reflectividad</a:t>
          </a:r>
        </a:p>
        <a:p>
          <a:r>
            <a:rPr lang="es-ES" sz="1500" dirty="0" smtClean="0"/>
            <a:t>TOA a BOA</a:t>
          </a:r>
          <a:endParaRPr lang="es-ES" sz="1500" dirty="0"/>
        </a:p>
      </dgm:t>
    </dgm:pt>
    <dgm:pt modelId="{19BADB8B-3E09-4A06-891C-762CEE3B3E87}" type="parTrans" cxnId="{CCA1B454-F24C-4285-876C-A0368A30B503}">
      <dgm:prSet/>
      <dgm:spPr/>
      <dgm:t>
        <a:bodyPr/>
        <a:lstStyle/>
        <a:p>
          <a:endParaRPr lang="es-ES"/>
        </a:p>
      </dgm:t>
    </dgm:pt>
    <dgm:pt modelId="{E578C99F-8720-4D18-B3AF-5C34B7308BF1}" type="sibTrans" cxnId="{CCA1B454-F24C-4285-876C-A0368A30B503}">
      <dgm:prSet/>
      <dgm:spPr/>
      <dgm:t>
        <a:bodyPr/>
        <a:lstStyle/>
        <a:p>
          <a:endParaRPr lang="es-ES"/>
        </a:p>
      </dgm:t>
    </dgm:pt>
    <dgm:pt modelId="{6455B647-F2FB-49A1-AB25-0A2335C02462}">
      <dgm:prSet phldrT="[Texto]" custT="1"/>
      <dgm:spPr/>
      <dgm:t>
        <a:bodyPr/>
        <a:lstStyle/>
        <a:p>
          <a:r>
            <a:rPr lang="es-ES" sz="2400" b="1" u="sng" dirty="0" smtClean="0"/>
            <a:t>Topográfica</a:t>
          </a:r>
        </a:p>
        <a:p>
          <a:r>
            <a:rPr lang="es-ES" sz="1400" dirty="0" smtClean="0"/>
            <a:t>A partir de un </a:t>
          </a:r>
        </a:p>
        <a:p>
          <a:r>
            <a:rPr lang="es-ES" sz="1400" dirty="0" smtClean="0"/>
            <a:t>MDT de 90m</a:t>
          </a:r>
        </a:p>
        <a:p>
          <a:endParaRPr lang="es-ES" sz="1400" dirty="0" smtClean="0"/>
        </a:p>
      </dgm:t>
    </dgm:pt>
    <dgm:pt modelId="{A7B2D268-BCA9-4772-9DFE-6AFE02420049}" type="parTrans" cxnId="{6389C931-A89E-4855-B705-FA56A73284F0}">
      <dgm:prSet/>
      <dgm:spPr/>
      <dgm:t>
        <a:bodyPr/>
        <a:lstStyle/>
        <a:p>
          <a:endParaRPr lang="es-ES"/>
        </a:p>
      </dgm:t>
    </dgm:pt>
    <dgm:pt modelId="{9220AD74-D06A-42F2-AFD2-3313106C0D56}" type="sibTrans" cxnId="{6389C931-A89E-4855-B705-FA56A73284F0}">
      <dgm:prSet/>
      <dgm:spPr/>
      <dgm:t>
        <a:bodyPr/>
        <a:lstStyle/>
        <a:p>
          <a:endParaRPr lang="es-ES"/>
        </a:p>
      </dgm:t>
    </dgm:pt>
    <dgm:pt modelId="{D3113D6A-A3D7-44C0-907E-B453AC0DD701}">
      <dgm:prSet phldrT="[Texto]"/>
      <dgm:spPr/>
      <dgm:t>
        <a:bodyPr/>
        <a:lstStyle/>
        <a:p>
          <a:r>
            <a:rPr lang="es-ES" b="1" dirty="0" err="1" smtClean="0"/>
            <a:t>Resample</a:t>
          </a:r>
          <a:r>
            <a:rPr lang="es-ES" dirty="0" smtClean="0"/>
            <a:t> a 10m</a:t>
          </a:r>
          <a:endParaRPr lang="es-ES" dirty="0"/>
        </a:p>
      </dgm:t>
    </dgm:pt>
    <dgm:pt modelId="{BA057920-D887-4B5F-812B-BE3C7AE5A542}" type="parTrans" cxnId="{A3CC11B9-02FF-4E8A-8BE1-AF15C7243697}">
      <dgm:prSet/>
      <dgm:spPr/>
      <dgm:t>
        <a:bodyPr/>
        <a:lstStyle/>
        <a:p>
          <a:endParaRPr lang="es-ES"/>
        </a:p>
      </dgm:t>
    </dgm:pt>
    <dgm:pt modelId="{9F09036C-D471-4DDD-A5C1-5A4CF67F164A}" type="sibTrans" cxnId="{A3CC11B9-02FF-4E8A-8BE1-AF15C7243697}">
      <dgm:prSet/>
      <dgm:spPr/>
      <dgm:t>
        <a:bodyPr/>
        <a:lstStyle/>
        <a:p>
          <a:endParaRPr lang="es-ES"/>
        </a:p>
      </dgm:t>
    </dgm:pt>
    <dgm:pt modelId="{44D41F67-CFF7-40A5-AE32-57718AAC9910}">
      <dgm:prSet/>
      <dgm:spPr/>
      <dgm:t>
        <a:bodyPr/>
        <a:lstStyle/>
        <a:p>
          <a:r>
            <a:rPr lang="es-ES" b="1" dirty="0" smtClean="0"/>
            <a:t>Índices Radiométricos</a:t>
          </a:r>
          <a:endParaRPr lang="es-ES" b="1" dirty="0"/>
        </a:p>
      </dgm:t>
    </dgm:pt>
    <dgm:pt modelId="{1C380F12-7702-4C9B-B16C-A05DE93E7C7D}" type="parTrans" cxnId="{1BF48E26-C779-47A0-9C06-9EE443D4C0C2}">
      <dgm:prSet/>
      <dgm:spPr/>
      <dgm:t>
        <a:bodyPr/>
        <a:lstStyle/>
        <a:p>
          <a:endParaRPr lang="es-ES"/>
        </a:p>
      </dgm:t>
    </dgm:pt>
    <dgm:pt modelId="{0C9E5072-E8B5-4953-AFDA-F65EA339BA27}" type="sibTrans" cxnId="{1BF48E26-C779-47A0-9C06-9EE443D4C0C2}">
      <dgm:prSet/>
      <dgm:spPr/>
      <dgm:t>
        <a:bodyPr/>
        <a:lstStyle/>
        <a:p>
          <a:endParaRPr lang="es-ES"/>
        </a:p>
      </dgm:t>
    </dgm:pt>
    <dgm:pt modelId="{165A6DF1-EABF-414F-95AC-B483F2958AC1}" type="pres">
      <dgm:prSet presAssocID="{8DC777A7-6815-40E4-AC8A-C0746DC3CB28}" presName="Name0" presStyleCnt="0">
        <dgm:presLayoutVars>
          <dgm:dir/>
          <dgm:resizeHandles val="exact"/>
        </dgm:presLayoutVars>
      </dgm:prSet>
      <dgm:spPr/>
      <dgm:t>
        <a:bodyPr/>
        <a:lstStyle/>
        <a:p>
          <a:endParaRPr lang="es-ES"/>
        </a:p>
      </dgm:t>
    </dgm:pt>
    <dgm:pt modelId="{71285814-F9E4-4642-B8D1-E7A012A5D4F8}" type="pres">
      <dgm:prSet presAssocID="{8DC777A7-6815-40E4-AC8A-C0746DC3CB28}" presName="cycle" presStyleCnt="0"/>
      <dgm:spPr/>
    </dgm:pt>
    <dgm:pt modelId="{1E9DADB0-DBB9-413C-8D91-931EE69CD796}" type="pres">
      <dgm:prSet presAssocID="{1F8386DF-B4C1-4CB7-AEB0-C8757D5502D5}" presName="nodeFirstNode" presStyleLbl="node1" presStyleIdx="0" presStyleCnt="6">
        <dgm:presLayoutVars>
          <dgm:bulletEnabled val="1"/>
        </dgm:presLayoutVars>
      </dgm:prSet>
      <dgm:spPr/>
      <dgm:t>
        <a:bodyPr/>
        <a:lstStyle/>
        <a:p>
          <a:endParaRPr lang="es-ES"/>
        </a:p>
      </dgm:t>
    </dgm:pt>
    <dgm:pt modelId="{2E022777-99DD-44A2-8FFF-5A0ECA6DCC61}" type="pres">
      <dgm:prSet presAssocID="{1C57F60B-DF23-42AF-8581-9EC4342A7D13}" presName="sibTransFirstNode" presStyleLbl="bgShp" presStyleIdx="0" presStyleCnt="1"/>
      <dgm:spPr/>
      <dgm:t>
        <a:bodyPr/>
        <a:lstStyle/>
        <a:p>
          <a:endParaRPr lang="es-ES"/>
        </a:p>
      </dgm:t>
    </dgm:pt>
    <dgm:pt modelId="{08838B87-EE33-4C56-B857-CD7030D2A915}" type="pres">
      <dgm:prSet presAssocID="{9A3A8F65-B562-48FA-8D2B-ECB657C357AC}" presName="nodeFollowingNodes" presStyleLbl="node1" presStyleIdx="1" presStyleCnt="6">
        <dgm:presLayoutVars>
          <dgm:bulletEnabled val="1"/>
        </dgm:presLayoutVars>
      </dgm:prSet>
      <dgm:spPr/>
      <dgm:t>
        <a:bodyPr/>
        <a:lstStyle/>
        <a:p>
          <a:endParaRPr lang="es-ES"/>
        </a:p>
      </dgm:t>
    </dgm:pt>
    <dgm:pt modelId="{A9922428-F921-4EFB-8E67-A69632861213}" type="pres">
      <dgm:prSet presAssocID="{63B2F095-BDC6-4E62-89F4-72F7ED2806A3}" presName="nodeFollowingNodes" presStyleLbl="node1" presStyleIdx="2" presStyleCnt="6">
        <dgm:presLayoutVars>
          <dgm:bulletEnabled val="1"/>
        </dgm:presLayoutVars>
      </dgm:prSet>
      <dgm:spPr/>
      <dgm:t>
        <a:bodyPr/>
        <a:lstStyle/>
        <a:p>
          <a:endParaRPr lang="es-ES"/>
        </a:p>
      </dgm:t>
    </dgm:pt>
    <dgm:pt modelId="{812A6664-AFB7-4DFA-ACE9-A49D047481BC}" type="pres">
      <dgm:prSet presAssocID="{6455B647-F2FB-49A1-AB25-0A2335C02462}" presName="nodeFollowingNodes" presStyleLbl="node1" presStyleIdx="3" presStyleCnt="6">
        <dgm:presLayoutVars>
          <dgm:bulletEnabled val="1"/>
        </dgm:presLayoutVars>
      </dgm:prSet>
      <dgm:spPr/>
      <dgm:t>
        <a:bodyPr/>
        <a:lstStyle/>
        <a:p>
          <a:endParaRPr lang="es-ES"/>
        </a:p>
      </dgm:t>
    </dgm:pt>
    <dgm:pt modelId="{D0B0215B-5DCD-4C20-BA7D-EAD69871E31C}" type="pres">
      <dgm:prSet presAssocID="{D3113D6A-A3D7-44C0-907E-B453AC0DD701}" presName="nodeFollowingNodes" presStyleLbl="node1" presStyleIdx="4" presStyleCnt="6">
        <dgm:presLayoutVars>
          <dgm:bulletEnabled val="1"/>
        </dgm:presLayoutVars>
      </dgm:prSet>
      <dgm:spPr/>
      <dgm:t>
        <a:bodyPr/>
        <a:lstStyle/>
        <a:p>
          <a:endParaRPr lang="es-ES"/>
        </a:p>
      </dgm:t>
    </dgm:pt>
    <dgm:pt modelId="{1D24AEA0-8D8F-408C-9571-402752959B86}" type="pres">
      <dgm:prSet presAssocID="{44D41F67-CFF7-40A5-AE32-57718AAC9910}" presName="nodeFollowingNodes" presStyleLbl="node1" presStyleIdx="5" presStyleCnt="6">
        <dgm:presLayoutVars>
          <dgm:bulletEnabled val="1"/>
        </dgm:presLayoutVars>
      </dgm:prSet>
      <dgm:spPr/>
      <dgm:t>
        <a:bodyPr/>
        <a:lstStyle/>
        <a:p>
          <a:endParaRPr lang="es-ES"/>
        </a:p>
      </dgm:t>
    </dgm:pt>
  </dgm:ptLst>
  <dgm:cxnLst>
    <dgm:cxn modelId="{FC25C7EE-11A6-4D28-B124-CCF9CE60CB76}" type="presOf" srcId="{63B2F095-BDC6-4E62-89F4-72F7ED2806A3}" destId="{A9922428-F921-4EFB-8E67-A69632861213}" srcOrd="0" destOrd="0" presId="urn:microsoft.com/office/officeart/2005/8/layout/cycle3"/>
    <dgm:cxn modelId="{C0EF3B26-81C6-4F84-AF0A-AE3F3CF12755}" srcId="{8DC777A7-6815-40E4-AC8A-C0746DC3CB28}" destId="{9A3A8F65-B562-48FA-8D2B-ECB657C357AC}" srcOrd="1" destOrd="0" parTransId="{70C9D361-2BFC-42FB-8AD5-B113E2A8B79B}" sibTransId="{129E5EF2-5929-427A-AE57-6094A841778B}"/>
    <dgm:cxn modelId="{CCA1B454-F24C-4285-876C-A0368A30B503}" srcId="{8DC777A7-6815-40E4-AC8A-C0746DC3CB28}" destId="{63B2F095-BDC6-4E62-89F4-72F7ED2806A3}" srcOrd="2" destOrd="0" parTransId="{19BADB8B-3E09-4A06-891C-762CEE3B3E87}" sibTransId="{E578C99F-8720-4D18-B3AF-5C34B7308BF1}"/>
    <dgm:cxn modelId="{1BF48E26-C779-47A0-9C06-9EE443D4C0C2}" srcId="{8DC777A7-6815-40E4-AC8A-C0746DC3CB28}" destId="{44D41F67-CFF7-40A5-AE32-57718AAC9910}" srcOrd="5" destOrd="0" parTransId="{1C380F12-7702-4C9B-B16C-A05DE93E7C7D}" sibTransId="{0C9E5072-E8B5-4953-AFDA-F65EA339BA27}"/>
    <dgm:cxn modelId="{21A0A79C-B95E-4A2B-BFEC-9BD64EFD57EF}" type="presOf" srcId="{D3113D6A-A3D7-44C0-907E-B453AC0DD701}" destId="{D0B0215B-5DCD-4C20-BA7D-EAD69871E31C}" srcOrd="0" destOrd="0" presId="urn:microsoft.com/office/officeart/2005/8/layout/cycle3"/>
    <dgm:cxn modelId="{61F22F8B-4C2B-4644-9748-C1AD39978A2A}" type="presOf" srcId="{44D41F67-CFF7-40A5-AE32-57718AAC9910}" destId="{1D24AEA0-8D8F-408C-9571-402752959B86}" srcOrd="0" destOrd="0" presId="urn:microsoft.com/office/officeart/2005/8/layout/cycle3"/>
    <dgm:cxn modelId="{0FE9D524-E309-46C0-9EC5-FD74B99F1EB9}" type="presOf" srcId="{9A3A8F65-B562-48FA-8D2B-ECB657C357AC}" destId="{08838B87-EE33-4C56-B857-CD7030D2A915}" srcOrd="0" destOrd="0" presId="urn:microsoft.com/office/officeart/2005/8/layout/cycle3"/>
    <dgm:cxn modelId="{CB0FF67F-126E-4E98-8F70-FC3D66F7E57D}" type="presOf" srcId="{8DC777A7-6815-40E4-AC8A-C0746DC3CB28}" destId="{165A6DF1-EABF-414F-95AC-B483F2958AC1}" srcOrd="0" destOrd="0" presId="urn:microsoft.com/office/officeart/2005/8/layout/cycle3"/>
    <dgm:cxn modelId="{A3CC11B9-02FF-4E8A-8BE1-AF15C7243697}" srcId="{8DC777A7-6815-40E4-AC8A-C0746DC3CB28}" destId="{D3113D6A-A3D7-44C0-907E-B453AC0DD701}" srcOrd="4" destOrd="0" parTransId="{BA057920-D887-4B5F-812B-BE3C7AE5A542}" sibTransId="{9F09036C-D471-4DDD-A5C1-5A4CF67F164A}"/>
    <dgm:cxn modelId="{6389C931-A89E-4855-B705-FA56A73284F0}" srcId="{8DC777A7-6815-40E4-AC8A-C0746DC3CB28}" destId="{6455B647-F2FB-49A1-AB25-0A2335C02462}" srcOrd="3" destOrd="0" parTransId="{A7B2D268-BCA9-4772-9DFE-6AFE02420049}" sibTransId="{9220AD74-D06A-42F2-AFD2-3313106C0D56}"/>
    <dgm:cxn modelId="{758C8693-90E8-463D-B55F-AECF4C550FAD}" type="presOf" srcId="{1C57F60B-DF23-42AF-8581-9EC4342A7D13}" destId="{2E022777-99DD-44A2-8FFF-5A0ECA6DCC61}" srcOrd="0" destOrd="0" presId="urn:microsoft.com/office/officeart/2005/8/layout/cycle3"/>
    <dgm:cxn modelId="{BA9BD4DD-D15D-46B5-BD18-88644FB48F64}" type="presOf" srcId="{6455B647-F2FB-49A1-AB25-0A2335C02462}" destId="{812A6664-AFB7-4DFA-ACE9-A49D047481BC}" srcOrd="0" destOrd="0" presId="urn:microsoft.com/office/officeart/2005/8/layout/cycle3"/>
    <dgm:cxn modelId="{237CD69E-139A-46E3-9871-7248E193E5A4}" srcId="{8DC777A7-6815-40E4-AC8A-C0746DC3CB28}" destId="{1F8386DF-B4C1-4CB7-AEB0-C8757D5502D5}" srcOrd="0" destOrd="0" parTransId="{E9E5EDDF-51EF-4B73-AF4A-DEEEA8C94560}" sibTransId="{1C57F60B-DF23-42AF-8581-9EC4342A7D13}"/>
    <dgm:cxn modelId="{16D5A3EE-8505-4343-8343-3FA43DAE3745}" type="presOf" srcId="{1F8386DF-B4C1-4CB7-AEB0-C8757D5502D5}" destId="{1E9DADB0-DBB9-413C-8D91-931EE69CD796}" srcOrd="0" destOrd="0" presId="urn:microsoft.com/office/officeart/2005/8/layout/cycle3"/>
    <dgm:cxn modelId="{F38DCDAE-630D-442F-AC2B-87B00ACBB553}" type="presParOf" srcId="{165A6DF1-EABF-414F-95AC-B483F2958AC1}" destId="{71285814-F9E4-4642-B8D1-E7A012A5D4F8}" srcOrd="0" destOrd="0" presId="urn:microsoft.com/office/officeart/2005/8/layout/cycle3"/>
    <dgm:cxn modelId="{479DDAF8-664F-40E8-8ABB-A514C8AE11D2}" type="presParOf" srcId="{71285814-F9E4-4642-B8D1-E7A012A5D4F8}" destId="{1E9DADB0-DBB9-413C-8D91-931EE69CD796}" srcOrd="0" destOrd="0" presId="urn:microsoft.com/office/officeart/2005/8/layout/cycle3"/>
    <dgm:cxn modelId="{0A4AAE11-7B17-48CF-9695-1EFC649E2EE8}" type="presParOf" srcId="{71285814-F9E4-4642-B8D1-E7A012A5D4F8}" destId="{2E022777-99DD-44A2-8FFF-5A0ECA6DCC61}" srcOrd="1" destOrd="0" presId="urn:microsoft.com/office/officeart/2005/8/layout/cycle3"/>
    <dgm:cxn modelId="{72A54210-61EF-48E4-981C-1FD98D0132C0}" type="presParOf" srcId="{71285814-F9E4-4642-B8D1-E7A012A5D4F8}" destId="{08838B87-EE33-4C56-B857-CD7030D2A915}" srcOrd="2" destOrd="0" presId="urn:microsoft.com/office/officeart/2005/8/layout/cycle3"/>
    <dgm:cxn modelId="{16177C50-36EE-4DFB-A800-1DA778B144E9}" type="presParOf" srcId="{71285814-F9E4-4642-B8D1-E7A012A5D4F8}" destId="{A9922428-F921-4EFB-8E67-A69632861213}" srcOrd="3" destOrd="0" presId="urn:microsoft.com/office/officeart/2005/8/layout/cycle3"/>
    <dgm:cxn modelId="{333DBC4D-F10E-4290-8056-F5FEED7F1B11}" type="presParOf" srcId="{71285814-F9E4-4642-B8D1-E7A012A5D4F8}" destId="{812A6664-AFB7-4DFA-ACE9-A49D047481BC}" srcOrd="4" destOrd="0" presId="urn:microsoft.com/office/officeart/2005/8/layout/cycle3"/>
    <dgm:cxn modelId="{3F21F7C2-79BA-4D4B-8A13-6140D327491D}" type="presParOf" srcId="{71285814-F9E4-4642-B8D1-E7A012A5D4F8}" destId="{D0B0215B-5DCD-4C20-BA7D-EAD69871E31C}" srcOrd="5" destOrd="0" presId="urn:microsoft.com/office/officeart/2005/8/layout/cycle3"/>
    <dgm:cxn modelId="{EEFA4383-E5E0-4D8F-9AA3-47E99C61A6EC}" type="presParOf" srcId="{71285814-F9E4-4642-B8D1-E7A012A5D4F8}" destId="{1D24AEA0-8D8F-408C-9571-402752959B86}" srcOrd="6"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CDD0B0-8320-4607-9274-D286E0E24F34}" type="doc">
      <dgm:prSet loTypeId="urn:microsoft.com/office/officeart/2005/8/layout/equation2" loCatId="process" qsTypeId="urn:microsoft.com/office/officeart/2005/8/quickstyle/simple1" qsCatId="simple" csTypeId="urn:microsoft.com/office/officeart/2005/8/colors/colorful5" csCatId="colorful" phldr="1"/>
      <dgm:spPr/>
    </dgm:pt>
    <dgm:pt modelId="{702988E4-D8FF-42F2-91B3-8E61944057B5}">
      <dgm:prSet phldrT="[Texto]"/>
      <dgm:spPr/>
      <dgm:t>
        <a:bodyPr/>
        <a:lstStyle/>
        <a:p>
          <a:r>
            <a:rPr lang="es-ES" dirty="0" smtClean="0"/>
            <a:t>Índices meteorológicos</a:t>
          </a:r>
          <a:endParaRPr lang="es-ES" dirty="0"/>
        </a:p>
      </dgm:t>
    </dgm:pt>
    <dgm:pt modelId="{CF5707F7-5DBA-4184-ABA2-1B4816830DB0}" type="parTrans" cxnId="{80F0596E-0501-47FE-B6F0-6A6C09CB35DE}">
      <dgm:prSet/>
      <dgm:spPr/>
      <dgm:t>
        <a:bodyPr/>
        <a:lstStyle/>
        <a:p>
          <a:endParaRPr lang="es-ES"/>
        </a:p>
      </dgm:t>
    </dgm:pt>
    <dgm:pt modelId="{10CBAB25-A4DD-45D0-8D58-964A0E7A38B2}" type="sibTrans" cxnId="{80F0596E-0501-47FE-B6F0-6A6C09CB35DE}">
      <dgm:prSet/>
      <dgm:spPr/>
      <dgm:t>
        <a:bodyPr/>
        <a:lstStyle/>
        <a:p>
          <a:endParaRPr lang="es-ES"/>
        </a:p>
      </dgm:t>
    </dgm:pt>
    <dgm:pt modelId="{FA6F8C1C-D0C2-4794-B324-ACFA5A8D69A0}">
      <dgm:prSet phldrT="[Texto]"/>
      <dgm:spPr/>
      <dgm:t>
        <a:bodyPr/>
        <a:lstStyle/>
        <a:p>
          <a:r>
            <a:rPr lang="es-ES" dirty="0" smtClean="0"/>
            <a:t>Índices Radiométricos</a:t>
          </a:r>
          <a:endParaRPr lang="es-ES" dirty="0"/>
        </a:p>
      </dgm:t>
    </dgm:pt>
    <dgm:pt modelId="{C12F6C1C-902B-4171-8FE6-857CC1E63840}" type="parTrans" cxnId="{D08E45D5-3DC6-4396-8873-F0DC324AFAF6}">
      <dgm:prSet/>
      <dgm:spPr/>
      <dgm:t>
        <a:bodyPr/>
        <a:lstStyle/>
        <a:p>
          <a:endParaRPr lang="es-ES"/>
        </a:p>
      </dgm:t>
    </dgm:pt>
    <dgm:pt modelId="{8B7D5719-9715-489C-9850-030530553A48}" type="sibTrans" cxnId="{D08E45D5-3DC6-4396-8873-F0DC324AFAF6}">
      <dgm:prSet/>
      <dgm:spPr/>
      <dgm:t>
        <a:bodyPr/>
        <a:lstStyle/>
        <a:p>
          <a:endParaRPr lang="es-ES"/>
        </a:p>
      </dgm:t>
    </dgm:pt>
    <dgm:pt modelId="{E82E5D4B-C664-4DCC-B503-8B86CA6A0426}">
      <dgm:prSet phldrT="[Texto]"/>
      <dgm:spPr/>
      <dgm:t>
        <a:bodyPr/>
        <a:lstStyle/>
        <a:p>
          <a:r>
            <a:rPr lang="es-ES" dirty="0" smtClean="0"/>
            <a:t>Análisis por Componentes Principales</a:t>
          </a:r>
          <a:endParaRPr lang="es-ES" dirty="0"/>
        </a:p>
      </dgm:t>
    </dgm:pt>
    <dgm:pt modelId="{B910BE3C-58AF-4DF3-B075-C0D6F4392204}" type="parTrans" cxnId="{F34A4647-5793-4210-86C7-4521A3A3BBDB}">
      <dgm:prSet/>
      <dgm:spPr/>
      <dgm:t>
        <a:bodyPr/>
        <a:lstStyle/>
        <a:p>
          <a:endParaRPr lang="es-ES"/>
        </a:p>
      </dgm:t>
    </dgm:pt>
    <dgm:pt modelId="{B6FBF0DE-27A6-4046-8CAD-2540F0840395}" type="sibTrans" cxnId="{F34A4647-5793-4210-86C7-4521A3A3BBDB}">
      <dgm:prSet/>
      <dgm:spPr/>
      <dgm:t>
        <a:bodyPr/>
        <a:lstStyle/>
        <a:p>
          <a:endParaRPr lang="es-ES"/>
        </a:p>
      </dgm:t>
    </dgm:pt>
    <dgm:pt modelId="{0C16F5C6-E25D-43B4-B852-E83DCEBACAAD}" type="pres">
      <dgm:prSet presAssocID="{64CDD0B0-8320-4607-9274-D286E0E24F34}" presName="Name0" presStyleCnt="0">
        <dgm:presLayoutVars>
          <dgm:dir/>
          <dgm:resizeHandles val="exact"/>
        </dgm:presLayoutVars>
      </dgm:prSet>
      <dgm:spPr/>
    </dgm:pt>
    <dgm:pt modelId="{C567F086-CC20-4005-9589-A41B811781EB}" type="pres">
      <dgm:prSet presAssocID="{64CDD0B0-8320-4607-9274-D286E0E24F34}" presName="vNodes" presStyleCnt="0"/>
      <dgm:spPr/>
    </dgm:pt>
    <dgm:pt modelId="{5EBDA913-7AE1-42B1-8099-1569BAED2D40}" type="pres">
      <dgm:prSet presAssocID="{702988E4-D8FF-42F2-91B3-8E61944057B5}" presName="node" presStyleLbl="node1" presStyleIdx="0" presStyleCnt="3">
        <dgm:presLayoutVars>
          <dgm:bulletEnabled val="1"/>
        </dgm:presLayoutVars>
      </dgm:prSet>
      <dgm:spPr/>
      <dgm:t>
        <a:bodyPr/>
        <a:lstStyle/>
        <a:p>
          <a:endParaRPr lang="es-ES"/>
        </a:p>
      </dgm:t>
    </dgm:pt>
    <dgm:pt modelId="{A1B0143A-5F0F-478F-A4B1-DF5C4A18B542}" type="pres">
      <dgm:prSet presAssocID="{10CBAB25-A4DD-45D0-8D58-964A0E7A38B2}" presName="spacerT" presStyleCnt="0"/>
      <dgm:spPr/>
    </dgm:pt>
    <dgm:pt modelId="{096FF145-41CB-4A87-85BE-E5462FA91704}" type="pres">
      <dgm:prSet presAssocID="{10CBAB25-A4DD-45D0-8D58-964A0E7A38B2}" presName="sibTrans" presStyleLbl="sibTrans2D1" presStyleIdx="0" presStyleCnt="2"/>
      <dgm:spPr/>
      <dgm:t>
        <a:bodyPr/>
        <a:lstStyle/>
        <a:p>
          <a:endParaRPr lang="es-ES"/>
        </a:p>
      </dgm:t>
    </dgm:pt>
    <dgm:pt modelId="{F19E2B82-4C78-4E64-91E0-815C6370E748}" type="pres">
      <dgm:prSet presAssocID="{10CBAB25-A4DD-45D0-8D58-964A0E7A38B2}" presName="spacerB" presStyleCnt="0"/>
      <dgm:spPr/>
    </dgm:pt>
    <dgm:pt modelId="{EB365DF6-A0F2-4A1D-A789-7FBCE6F1BF47}" type="pres">
      <dgm:prSet presAssocID="{FA6F8C1C-D0C2-4794-B324-ACFA5A8D69A0}" presName="node" presStyleLbl="node1" presStyleIdx="1" presStyleCnt="3">
        <dgm:presLayoutVars>
          <dgm:bulletEnabled val="1"/>
        </dgm:presLayoutVars>
      </dgm:prSet>
      <dgm:spPr/>
      <dgm:t>
        <a:bodyPr/>
        <a:lstStyle/>
        <a:p>
          <a:endParaRPr lang="es-ES"/>
        </a:p>
      </dgm:t>
    </dgm:pt>
    <dgm:pt modelId="{98957021-41C4-455A-855C-19479ED21179}" type="pres">
      <dgm:prSet presAssocID="{64CDD0B0-8320-4607-9274-D286E0E24F34}" presName="sibTransLast" presStyleLbl="sibTrans2D1" presStyleIdx="1" presStyleCnt="2"/>
      <dgm:spPr/>
      <dgm:t>
        <a:bodyPr/>
        <a:lstStyle/>
        <a:p>
          <a:endParaRPr lang="es-ES"/>
        </a:p>
      </dgm:t>
    </dgm:pt>
    <dgm:pt modelId="{663380CE-D7D6-400E-9684-A7F1ED78CF2B}" type="pres">
      <dgm:prSet presAssocID="{64CDD0B0-8320-4607-9274-D286E0E24F34}" presName="connectorText" presStyleLbl="sibTrans2D1" presStyleIdx="1" presStyleCnt="2"/>
      <dgm:spPr/>
      <dgm:t>
        <a:bodyPr/>
        <a:lstStyle/>
        <a:p>
          <a:endParaRPr lang="es-ES"/>
        </a:p>
      </dgm:t>
    </dgm:pt>
    <dgm:pt modelId="{49A4C019-AC69-4047-8357-E8E080B02910}" type="pres">
      <dgm:prSet presAssocID="{64CDD0B0-8320-4607-9274-D286E0E24F34}" presName="lastNode" presStyleLbl="node1" presStyleIdx="2" presStyleCnt="3">
        <dgm:presLayoutVars>
          <dgm:bulletEnabled val="1"/>
        </dgm:presLayoutVars>
      </dgm:prSet>
      <dgm:spPr/>
      <dgm:t>
        <a:bodyPr/>
        <a:lstStyle/>
        <a:p>
          <a:endParaRPr lang="es-ES"/>
        </a:p>
      </dgm:t>
    </dgm:pt>
  </dgm:ptLst>
  <dgm:cxnLst>
    <dgm:cxn modelId="{F34A4647-5793-4210-86C7-4521A3A3BBDB}" srcId="{64CDD0B0-8320-4607-9274-D286E0E24F34}" destId="{E82E5D4B-C664-4DCC-B503-8B86CA6A0426}" srcOrd="2" destOrd="0" parTransId="{B910BE3C-58AF-4DF3-B075-C0D6F4392204}" sibTransId="{B6FBF0DE-27A6-4046-8CAD-2540F0840395}"/>
    <dgm:cxn modelId="{3ACA8A1C-CEB9-4419-BE02-8F801A29B707}" type="presOf" srcId="{FA6F8C1C-D0C2-4794-B324-ACFA5A8D69A0}" destId="{EB365DF6-A0F2-4A1D-A789-7FBCE6F1BF47}" srcOrd="0" destOrd="0" presId="urn:microsoft.com/office/officeart/2005/8/layout/equation2"/>
    <dgm:cxn modelId="{D08E45D5-3DC6-4396-8873-F0DC324AFAF6}" srcId="{64CDD0B0-8320-4607-9274-D286E0E24F34}" destId="{FA6F8C1C-D0C2-4794-B324-ACFA5A8D69A0}" srcOrd="1" destOrd="0" parTransId="{C12F6C1C-902B-4171-8FE6-857CC1E63840}" sibTransId="{8B7D5719-9715-489C-9850-030530553A48}"/>
    <dgm:cxn modelId="{59FA70CE-586F-4DDB-90E7-36B15CF7DAA0}" type="presOf" srcId="{10CBAB25-A4DD-45D0-8D58-964A0E7A38B2}" destId="{096FF145-41CB-4A87-85BE-E5462FA91704}" srcOrd="0" destOrd="0" presId="urn:microsoft.com/office/officeart/2005/8/layout/equation2"/>
    <dgm:cxn modelId="{F7EF3314-952D-4D71-9E33-913167FF1BBD}" type="presOf" srcId="{8B7D5719-9715-489C-9850-030530553A48}" destId="{663380CE-D7D6-400E-9684-A7F1ED78CF2B}" srcOrd="1" destOrd="0" presId="urn:microsoft.com/office/officeart/2005/8/layout/equation2"/>
    <dgm:cxn modelId="{6E98B35B-0EA0-4BA5-8D6A-109433B98416}" type="presOf" srcId="{702988E4-D8FF-42F2-91B3-8E61944057B5}" destId="{5EBDA913-7AE1-42B1-8099-1569BAED2D40}" srcOrd="0" destOrd="0" presId="urn:microsoft.com/office/officeart/2005/8/layout/equation2"/>
    <dgm:cxn modelId="{21D555FD-303B-4BA5-9352-FBA0295CFD2E}" type="presOf" srcId="{E82E5D4B-C664-4DCC-B503-8B86CA6A0426}" destId="{49A4C019-AC69-4047-8357-E8E080B02910}" srcOrd="0" destOrd="0" presId="urn:microsoft.com/office/officeart/2005/8/layout/equation2"/>
    <dgm:cxn modelId="{9FB5E2FE-1E31-4199-9F7A-A980E6401A24}" type="presOf" srcId="{8B7D5719-9715-489C-9850-030530553A48}" destId="{98957021-41C4-455A-855C-19479ED21179}" srcOrd="0" destOrd="0" presId="urn:microsoft.com/office/officeart/2005/8/layout/equation2"/>
    <dgm:cxn modelId="{1EAB6F9C-5544-4E1B-A628-53C8EED5E900}" type="presOf" srcId="{64CDD0B0-8320-4607-9274-D286E0E24F34}" destId="{0C16F5C6-E25D-43B4-B852-E83DCEBACAAD}" srcOrd="0" destOrd="0" presId="urn:microsoft.com/office/officeart/2005/8/layout/equation2"/>
    <dgm:cxn modelId="{80F0596E-0501-47FE-B6F0-6A6C09CB35DE}" srcId="{64CDD0B0-8320-4607-9274-D286E0E24F34}" destId="{702988E4-D8FF-42F2-91B3-8E61944057B5}" srcOrd="0" destOrd="0" parTransId="{CF5707F7-5DBA-4184-ABA2-1B4816830DB0}" sibTransId="{10CBAB25-A4DD-45D0-8D58-964A0E7A38B2}"/>
    <dgm:cxn modelId="{4C420682-1540-4D79-810C-36C3E6A45127}" type="presParOf" srcId="{0C16F5C6-E25D-43B4-B852-E83DCEBACAAD}" destId="{C567F086-CC20-4005-9589-A41B811781EB}" srcOrd="0" destOrd="0" presId="urn:microsoft.com/office/officeart/2005/8/layout/equation2"/>
    <dgm:cxn modelId="{A3C8EFE2-7862-43DA-BE34-91653252A4BF}" type="presParOf" srcId="{C567F086-CC20-4005-9589-A41B811781EB}" destId="{5EBDA913-7AE1-42B1-8099-1569BAED2D40}" srcOrd="0" destOrd="0" presId="urn:microsoft.com/office/officeart/2005/8/layout/equation2"/>
    <dgm:cxn modelId="{0AD4C260-B6FA-4690-BD43-97D93241773C}" type="presParOf" srcId="{C567F086-CC20-4005-9589-A41B811781EB}" destId="{A1B0143A-5F0F-478F-A4B1-DF5C4A18B542}" srcOrd="1" destOrd="0" presId="urn:microsoft.com/office/officeart/2005/8/layout/equation2"/>
    <dgm:cxn modelId="{3A2B3658-7872-4861-BA12-20CF7097DED2}" type="presParOf" srcId="{C567F086-CC20-4005-9589-A41B811781EB}" destId="{096FF145-41CB-4A87-85BE-E5462FA91704}" srcOrd="2" destOrd="0" presId="urn:microsoft.com/office/officeart/2005/8/layout/equation2"/>
    <dgm:cxn modelId="{E8A7AFA4-58FB-4FF5-9DBC-795CB68C6AC0}" type="presParOf" srcId="{C567F086-CC20-4005-9589-A41B811781EB}" destId="{F19E2B82-4C78-4E64-91E0-815C6370E748}" srcOrd="3" destOrd="0" presId="urn:microsoft.com/office/officeart/2005/8/layout/equation2"/>
    <dgm:cxn modelId="{D41CDDD4-5D0B-4DE8-A58E-CAE47E301036}" type="presParOf" srcId="{C567F086-CC20-4005-9589-A41B811781EB}" destId="{EB365DF6-A0F2-4A1D-A789-7FBCE6F1BF47}" srcOrd="4" destOrd="0" presId="urn:microsoft.com/office/officeart/2005/8/layout/equation2"/>
    <dgm:cxn modelId="{0B461628-25E4-4A2F-BD04-C115ABD8B9BF}" type="presParOf" srcId="{0C16F5C6-E25D-43B4-B852-E83DCEBACAAD}" destId="{98957021-41C4-455A-855C-19479ED21179}" srcOrd="1" destOrd="0" presId="urn:microsoft.com/office/officeart/2005/8/layout/equation2"/>
    <dgm:cxn modelId="{7F0C776B-F09B-4FA8-8E63-A324F8379B9D}" type="presParOf" srcId="{98957021-41C4-455A-855C-19479ED21179}" destId="{663380CE-D7D6-400E-9684-A7F1ED78CF2B}" srcOrd="0" destOrd="0" presId="urn:microsoft.com/office/officeart/2005/8/layout/equation2"/>
    <dgm:cxn modelId="{CA9BC41C-AF32-4A54-BC22-D05651121B7B}" type="presParOf" srcId="{0C16F5C6-E25D-43B4-B852-E83DCEBACAAD}" destId="{49A4C019-AC69-4047-8357-E8E080B02910}"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A4DFA-3F9F-448B-A758-8F8C6EC7A29E}">
      <dsp:nvSpPr>
        <dsp:cNvPr id="0" name=""/>
        <dsp:cNvSpPr/>
      </dsp:nvSpPr>
      <dsp:spPr>
        <a:xfrm>
          <a:off x="-4750951" y="-728217"/>
          <a:ext cx="5658864" cy="5658864"/>
        </a:xfrm>
        <a:prstGeom prst="blockArc">
          <a:avLst>
            <a:gd name="adj1" fmla="val 18900000"/>
            <a:gd name="adj2" fmla="val 2700000"/>
            <a:gd name="adj3" fmla="val 382"/>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2FB6F8-6D6F-4435-80EF-811197C835D3}">
      <dsp:nvSpPr>
        <dsp:cNvPr id="0" name=""/>
        <dsp:cNvSpPr/>
      </dsp:nvSpPr>
      <dsp:spPr>
        <a:xfrm>
          <a:off x="583917" y="420242"/>
          <a:ext cx="7486709" cy="84048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7136" tIns="111760" rIns="111760" bIns="111760" numCol="1" spcCol="1270" anchor="ctr" anchorCtr="0">
          <a:noAutofit/>
        </a:bodyPr>
        <a:lstStyle/>
        <a:p>
          <a:pPr lvl="0" algn="l" defTabSz="1955800">
            <a:lnSpc>
              <a:spcPct val="90000"/>
            </a:lnSpc>
            <a:spcBef>
              <a:spcPct val="0"/>
            </a:spcBef>
            <a:spcAft>
              <a:spcPct val="35000"/>
            </a:spcAft>
          </a:pPr>
          <a:r>
            <a:rPr lang="es-ES" sz="4400" kern="1200" dirty="0" smtClean="0"/>
            <a:t>Calidad Ambiental</a:t>
          </a:r>
          <a:endParaRPr lang="es-ES" sz="4400" kern="1200" dirty="0"/>
        </a:p>
      </dsp:txBody>
      <dsp:txXfrm>
        <a:off x="583917" y="420242"/>
        <a:ext cx="7486709" cy="840485"/>
      </dsp:txXfrm>
    </dsp:sp>
    <dsp:sp modelId="{AE234897-6F86-4047-BCF7-0111A485655C}">
      <dsp:nvSpPr>
        <dsp:cNvPr id="0" name=""/>
        <dsp:cNvSpPr/>
      </dsp:nvSpPr>
      <dsp:spPr>
        <a:xfrm>
          <a:off x="58614" y="315182"/>
          <a:ext cx="1050607" cy="105060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538CE6-0484-47F2-BFAA-348423F683AF}">
      <dsp:nvSpPr>
        <dsp:cNvPr id="0" name=""/>
        <dsp:cNvSpPr/>
      </dsp:nvSpPr>
      <dsp:spPr>
        <a:xfrm>
          <a:off x="889434" y="1680971"/>
          <a:ext cx="7181192" cy="840485"/>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7136" tIns="111760" rIns="111760" bIns="111760" numCol="1" spcCol="1270" anchor="ctr" anchorCtr="0">
          <a:noAutofit/>
        </a:bodyPr>
        <a:lstStyle/>
        <a:p>
          <a:pPr lvl="0" algn="l" defTabSz="1955800">
            <a:lnSpc>
              <a:spcPct val="90000"/>
            </a:lnSpc>
            <a:spcBef>
              <a:spcPct val="0"/>
            </a:spcBef>
            <a:spcAft>
              <a:spcPct val="35000"/>
            </a:spcAft>
          </a:pPr>
          <a:r>
            <a:rPr lang="es-ES" sz="4400" kern="1200" dirty="0" smtClean="0"/>
            <a:t>Sistema de variables</a:t>
          </a:r>
          <a:endParaRPr lang="es-ES" sz="4400" kern="1200" dirty="0"/>
        </a:p>
      </dsp:txBody>
      <dsp:txXfrm>
        <a:off x="889434" y="1680971"/>
        <a:ext cx="7181192" cy="840485"/>
      </dsp:txXfrm>
    </dsp:sp>
    <dsp:sp modelId="{46B7D53A-B024-476A-9F0C-BA1BDEC91E88}">
      <dsp:nvSpPr>
        <dsp:cNvPr id="0" name=""/>
        <dsp:cNvSpPr/>
      </dsp:nvSpPr>
      <dsp:spPr>
        <a:xfrm>
          <a:off x="364130" y="1575910"/>
          <a:ext cx="1050607" cy="1050607"/>
        </a:xfrm>
        <a:prstGeom prst="ellipse">
          <a:avLst/>
        </a:prstGeom>
        <a:solidFill>
          <a:schemeClr val="lt1">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34B748-FD1C-469C-A129-A6462ECA16E8}">
      <dsp:nvSpPr>
        <dsp:cNvPr id="0" name=""/>
        <dsp:cNvSpPr/>
      </dsp:nvSpPr>
      <dsp:spPr>
        <a:xfrm>
          <a:off x="583917" y="2941700"/>
          <a:ext cx="7486709" cy="840485"/>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7136" tIns="111760" rIns="111760" bIns="111760" numCol="1" spcCol="1270" anchor="ctr" anchorCtr="0">
          <a:noAutofit/>
        </a:bodyPr>
        <a:lstStyle/>
        <a:p>
          <a:pPr lvl="0" algn="l" defTabSz="1955800">
            <a:lnSpc>
              <a:spcPct val="90000"/>
            </a:lnSpc>
            <a:spcBef>
              <a:spcPct val="0"/>
            </a:spcBef>
            <a:spcAft>
              <a:spcPct val="35000"/>
            </a:spcAft>
          </a:pPr>
          <a:r>
            <a:rPr lang="es-ES" sz="4400" kern="1200" dirty="0" smtClean="0"/>
            <a:t>Análisis factorial</a:t>
          </a:r>
          <a:endParaRPr lang="es-ES" sz="4400" kern="1200" dirty="0"/>
        </a:p>
      </dsp:txBody>
      <dsp:txXfrm>
        <a:off x="583917" y="2941700"/>
        <a:ext cx="7486709" cy="840485"/>
      </dsp:txXfrm>
    </dsp:sp>
    <dsp:sp modelId="{53C5202F-62BA-4504-BBA5-C2FC55CDC0FB}">
      <dsp:nvSpPr>
        <dsp:cNvPr id="0" name=""/>
        <dsp:cNvSpPr/>
      </dsp:nvSpPr>
      <dsp:spPr>
        <a:xfrm>
          <a:off x="58614" y="2836639"/>
          <a:ext cx="1050607" cy="1050607"/>
        </a:xfrm>
        <a:prstGeom prst="ellipse">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CD585-9170-40DB-90F6-A855E88D7714}">
      <dsp:nvSpPr>
        <dsp:cNvPr id="0" name=""/>
        <dsp:cNvSpPr/>
      </dsp:nvSpPr>
      <dsp:spPr>
        <a:xfrm>
          <a:off x="5922148" y="3327893"/>
          <a:ext cx="429984" cy="989538"/>
        </a:xfrm>
        <a:custGeom>
          <a:avLst/>
          <a:gdLst/>
          <a:ahLst/>
          <a:cxnLst/>
          <a:rect l="0" t="0" r="0" b="0"/>
          <a:pathLst>
            <a:path>
              <a:moveTo>
                <a:pt x="0" y="0"/>
              </a:moveTo>
              <a:lnTo>
                <a:pt x="0" y="989538"/>
              </a:lnTo>
              <a:lnTo>
                <a:pt x="429984" y="98953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6962F5-2CA0-48E8-A2E4-D94A1FBB8D1B}">
      <dsp:nvSpPr>
        <dsp:cNvPr id="0" name=""/>
        <dsp:cNvSpPr/>
      </dsp:nvSpPr>
      <dsp:spPr>
        <a:xfrm>
          <a:off x="5388484" y="1510036"/>
          <a:ext cx="1680289" cy="451745"/>
        </a:xfrm>
        <a:custGeom>
          <a:avLst/>
          <a:gdLst/>
          <a:ahLst/>
          <a:cxnLst/>
          <a:rect l="0" t="0" r="0" b="0"/>
          <a:pathLst>
            <a:path>
              <a:moveTo>
                <a:pt x="0" y="0"/>
              </a:moveTo>
              <a:lnTo>
                <a:pt x="0" y="225872"/>
              </a:lnTo>
              <a:lnTo>
                <a:pt x="1680289" y="225872"/>
              </a:lnTo>
              <a:lnTo>
                <a:pt x="1680289" y="45174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10C3BB-A08A-458E-AD7A-6A53F2421912}">
      <dsp:nvSpPr>
        <dsp:cNvPr id="0" name=""/>
        <dsp:cNvSpPr/>
      </dsp:nvSpPr>
      <dsp:spPr>
        <a:xfrm>
          <a:off x="2225828" y="3217559"/>
          <a:ext cx="339967" cy="994862"/>
        </a:xfrm>
        <a:custGeom>
          <a:avLst/>
          <a:gdLst/>
          <a:ahLst/>
          <a:cxnLst/>
          <a:rect l="0" t="0" r="0" b="0"/>
          <a:pathLst>
            <a:path>
              <a:moveTo>
                <a:pt x="339967" y="0"/>
              </a:moveTo>
              <a:lnTo>
                <a:pt x="339967" y="994862"/>
              </a:lnTo>
              <a:lnTo>
                <a:pt x="0" y="99486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0F1A77-2E99-467D-8393-BAE61D2A13CF}">
      <dsp:nvSpPr>
        <dsp:cNvPr id="0" name=""/>
        <dsp:cNvSpPr/>
      </dsp:nvSpPr>
      <dsp:spPr>
        <a:xfrm>
          <a:off x="2565796" y="3217559"/>
          <a:ext cx="436325" cy="989538"/>
        </a:xfrm>
        <a:custGeom>
          <a:avLst/>
          <a:gdLst/>
          <a:ahLst/>
          <a:cxnLst/>
          <a:rect l="0" t="0" r="0" b="0"/>
          <a:pathLst>
            <a:path>
              <a:moveTo>
                <a:pt x="0" y="0"/>
              </a:moveTo>
              <a:lnTo>
                <a:pt x="0" y="989538"/>
              </a:lnTo>
              <a:lnTo>
                <a:pt x="436325" y="98953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B18767-296C-441C-9582-725795F165A5}">
      <dsp:nvSpPr>
        <dsp:cNvPr id="0" name=""/>
        <dsp:cNvSpPr/>
      </dsp:nvSpPr>
      <dsp:spPr>
        <a:xfrm>
          <a:off x="3729329" y="1510036"/>
          <a:ext cx="1659154" cy="451745"/>
        </a:xfrm>
        <a:custGeom>
          <a:avLst/>
          <a:gdLst/>
          <a:ahLst/>
          <a:cxnLst/>
          <a:rect l="0" t="0" r="0" b="0"/>
          <a:pathLst>
            <a:path>
              <a:moveTo>
                <a:pt x="1659154" y="0"/>
              </a:moveTo>
              <a:lnTo>
                <a:pt x="1659154" y="225872"/>
              </a:lnTo>
              <a:lnTo>
                <a:pt x="0" y="225872"/>
              </a:lnTo>
              <a:lnTo>
                <a:pt x="0" y="45174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F4CB28-A76F-4642-A6F5-B45604732D02}">
      <dsp:nvSpPr>
        <dsp:cNvPr id="0" name=""/>
        <dsp:cNvSpPr/>
      </dsp:nvSpPr>
      <dsp:spPr>
        <a:xfrm>
          <a:off x="3548201" y="4658"/>
          <a:ext cx="3680565" cy="1505377"/>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s-ES" sz="4800" b="0" kern="1200" dirty="0" smtClean="0"/>
            <a:t>Sistema de Variables</a:t>
          </a:r>
          <a:endParaRPr lang="es-ES" sz="4800" b="0" kern="1200" dirty="0"/>
        </a:p>
      </dsp:txBody>
      <dsp:txXfrm>
        <a:off x="3548201" y="4658"/>
        <a:ext cx="3680565" cy="1505377"/>
      </dsp:txXfrm>
    </dsp:sp>
    <dsp:sp modelId="{1845C4B2-7DEA-46BB-AF88-707E7D2A6F40}">
      <dsp:nvSpPr>
        <dsp:cNvPr id="0" name=""/>
        <dsp:cNvSpPr/>
      </dsp:nvSpPr>
      <dsp:spPr>
        <a:xfrm>
          <a:off x="2274913" y="1961781"/>
          <a:ext cx="2908833" cy="1255777"/>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S" sz="3200" kern="1200" dirty="0" smtClean="0"/>
            <a:t>Variables independientes</a:t>
          </a:r>
          <a:endParaRPr lang="es-ES" sz="3200" kern="1200" dirty="0"/>
        </a:p>
      </dsp:txBody>
      <dsp:txXfrm>
        <a:off x="2274913" y="1961781"/>
        <a:ext cx="2908833" cy="1255777"/>
      </dsp:txXfrm>
    </dsp:sp>
    <dsp:sp modelId="{89FA61CA-A77A-488D-8817-260A2EFFA58F}">
      <dsp:nvSpPr>
        <dsp:cNvPr id="0" name=""/>
        <dsp:cNvSpPr/>
      </dsp:nvSpPr>
      <dsp:spPr>
        <a:xfrm>
          <a:off x="3002121" y="3669305"/>
          <a:ext cx="2151169" cy="107558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t>Índices radiométricos</a:t>
          </a:r>
          <a:endParaRPr lang="es-ES" sz="2400" kern="1200" dirty="0"/>
        </a:p>
      </dsp:txBody>
      <dsp:txXfrm>
        <a:off x="3002121" y="3669305"/>
        <a:ext cx="2151169" cy="1075584"/>
      </dsp:txXfrm>
    </dsp:sp>
    <dsp:sp modelId="{D6E0475D-4282-4D03-A209-C90A5C7DFD1C}">
      <dsp:nvSpPr>
        <dsp:cNvPr id="0" name=""/>
        <dsp:cNvSpPr/>
      </dsp:nvSpPr>
      <dsp:spPr>
        <a:xfrm>
          <a:off x="74659" y="3674629"/>
          <a:ext cx="2151169" cy="107558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t>Índices meteorológicos</a:t>
          </a:r>
          <a:endParaRPr lang="es-ES" sz="2400" kern="1200" dirty="0"/>
        </a:p>
      </dsp:txBody>
      <dsp:txXfrm>
        <a:off x="74659" y="3674629"/>
        <a:ext cx="2151169" cy="1075584"/>
      </dsp:txXfrm>
    </dsp:sp>
    <dsp:sp modelId="{2B795D6C-F613-496D-B975-179441716E8A}">
      <dsp:nvSpPr>
        <dsp:cNvPr id="0" name=""/>
        <dsp:cNvSpPr/>
      </dsp:nvSpPr>
      <dsp:spPr>
        <a:xfrm>
          <a:off x="5635492" y="1961781"/>
          <a:ext cx="2866562" cy="136611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S" sz="3200" kern="1200" dirty="0" smtClean="0"/>
            <a:t>Variables dependientes</a:t>
          </a:r>
          <a:endParaRPr lang="es-ES" sz="3200" kern="1200" dirty="0"/>
        </a:p>
      </dsp:txBody>
      <dsp:txXfrm>
        <a:off x="5635492" y="1961781"/>
        <a:ext cx="2866562" cy="1366111"/>
      </dsp:txXfrm>
    </dsp:sp>
    <dsp:sp modelId="{47801E73-15E2-448F-B2B9-C11A830309BA}">
      <dsp:nvSpPr>
        <dsp:cNvPr id="0" name=""/>
        <dsp:cNvSpPr/>
      </dsp:nvSpPr>
      <dsp:spPr>
        <a:xfrm>
          <a:off x="6352132" y="3779638"/>
          <a:ext cx="2151169" cy="107558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t>Índice de calidad ambiental</a:t>
          </a:r>
          <a:endParaRPr lang="es-ES" sz="2400" kern="1200" dirty="0"/>
        </a:p>
      </dsp:txBody>
      <dsp:txXfrm>
        <a:off x="6352132" y="3779638"/>
        <a:ext cx="2151169" cy="10755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8C7FB-4019-49D7-AFEF-0552B40E0B6D}">
      <dsp:nvSpPr>
        <dsp:cNvPr id="0" name=""/>
        <dsp:cNvSpPr/>
      </dsp:nvSpPr>
      <dsp:spPr>
        <a:xfrm>
          <a:off x="3716842" y="2567815"/>
          <a:ext cx="640105" cy="1829568"/>
        </a:xfrm>
        <a:custGeom>
          <a:avLst/>
          <a:gdLst/>
          <a:ahLst/>
          <a:cxnLst/>
          <a:rect l="0" t="0" r="0" b="0"/>
          <a:pathLst>
            <a:path>
              <a:moveTo>
                <a:pt x="0" y="0"/>
              </a:moveTo>
              <a:lnTo>
                <a:pt x="320052" y="0"/>
              </a:lnTo>
              <a:lnTo>
                <a:pt x="320052" y="1829568"/>
              </a:lnTo>
              <a:lnTo>
                <a:pt x="640105" y="18295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3988437" y="3434141"/>
        <a:ext cx="96915" cy="96915"/>
      </dsp:txXfrm>
    </dsp:sp>
    <dsp:sp modelId="{966B324A-0638-45C5-BBAB-71360E9FF8AC}">
      <dsp:nvSpPr>
        <dsp:cNvPr id="0" name=""/>
        <dsp:cNvSpPr/>
      </dsp:nvSpPr>
      <dsp:spPr>
        <a:xfrm>
          <a:off x="3716842" y="2567815"/>
          <a:ext cx="640105" cy="609856"/>
        </a:xfrm>
        <a:custGeom>
          <a:avLst/>
          <a:gdLst/>
          <a:ahLst/>
          <a:cxnLst/>
          <a:rect l="0" t="0" r="0" b="0"/>
          <a:pathLst>
            <a:path>
              <a:moveTo>
                <a:pt x="0" y="0"/>
              </a:moveTo>
              <a:lnTo>
                <a:pt x="320052" y="0"/>
              </a:lnTo>
              <a:lnTo>
                <a:pt x="320052" y="609856"/>
              </a:lnTo>
              <a:lnTo>
                <a:pt x="640105" y="6098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014791" y="2850640"/>
        <a:ext cx="44205" cy="44205"/>
      </dsp:txXfrm>
    </dsp:sp>
    <dsp:sp modelId="{AA52D93F-69F9-418B-B03F-731863278144}">
      <dsp:nvSpPr>
        <dsp:cNvPr id="0" name=""/>
        <dsp:cNvSpPr/>
      </dsp:nvSpPr>
      <dsp:spPr>
        <a:xfrm>
          <a:off x="3716842" y="1957959"/>
          <a:ext cx="640105" cy="609856"/>
        </a:xfrm>
        <a:custGeom>
          <a:avLst/>
          <a:gdLst/>
          <a:ahLst/>
          <a:cxnLst/>
          <a:rect l="0" t="0" r="0" b="0"/>
          <a:pathLst>
            <a:path>
              <a:moveTo>
                <a:pt x="0" y="609856"/>
              </a:moveTo>
              <a:lnTo>
                <a:pt x="320052" y="609856"/>
              </a:lnTo>
              <a:lnTo>
                <a:pt x="320052" y="0"/>
              </a:lnTo>
              <a:lnTo>
                <a:pt x="64010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014791" y="2240784"/>
        <a:ext cx="44205" cy="44205"/>
      </dsp:txXfrm>
    </dsp:sp>
    <dsp:sp modelId="{1F1AD5B9-8111-4FCC-B498-C86902C753BE}">
      <dsp:nvSpPr>
        <dsp:cNvPr id="0" name=""/>
        <dsp:cNvSpPr/>
      </dsp:nvSpPr>
      <dsp:spPr>
        <a:xfrm>
          <a:off x="3716842" y="738246"/>
          <a:ext cx="640105" cy="1829568"/>
        </a:xfrm>
        <a:custGeom>
          <a:avLst/>
          <a:gdLst/>
          <a:ahLst/>
          <a:cxnLst/>
          <a:rect l="0" t="0" r="0" b="0"/>
          <a:pathLst>
            <a:path>
              <a:moveTo>
                <a:pt x="0" y="1829568"/>
              </a:moveTo>
              <a:lnTo>
                <a:pt x="320052" y="1829568"/>
              </a:lnTo>
              <a:lnTo>
                <a:pt x="320052" y="0"/>
              </a:lnTo>
              <a:lnTo>
                <a:pt x="64010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3988437" y="1604573"/>
        <a:ext cx="96915" cy="96915"/>
      </dsp:txXfrm>
    </dsp:sp>
    <dsp:sp modelId="{9486A510-7F49-45EB-B169-DD0BF6D2B6C3}">
      <dsp:nvSpPr>
        <dsp:cNvPr id="0" name=""/>
        <dsp:cNvSpPr/>
      </dsp:nvSpPr>
      <dsp:spPr>
        <a:xfrm rot="16200000">
          <a:off x="661141" y="2079930"/>
          <a:ext cx="5135631" cy="97576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s-ES" sz="4400" kern="1200" dirty="0" smtClean="0"/>
            <a:t>Índices Radiométricos</a:t>
          </a:r>
          <a:endParaRPr lang="es-ES" sz="4400" kern="1200" dirty="0"/>
        </a:p>
      </dsp:txBody>
      <dsp:txXfrm>
        <a:off x="661141" y="2079930"/>
        <a:ext cx="5135631" cy="975769"/>
      </dsp:txXfrm>
    </dsp:sp>
    <dsp:sp modelId="{5D099E73-5484-457F-A459-6B7FE13E5052}">
      <dsp:nvSpPr>
        <dsp:cNvPr id="0" name=""/>
        <dsp:cNvSpPr/>
      </dsp:nvSpPr>
      <dsp:spPr>
        <a:xfrm>
          <a:off x="4356947" y="250362"/>
          <a:ext cx="3200525" cy="97576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s-ES" sz="4400" kern="1200" dirty="0" smtClean="0"/>
            <a:t>NDVI</a:t>
          </a:r>
          <a:endParaRPr lang="es-ES" sz="4400" kern="1200" dirty="0"/>
        </a:p>
      </dsp:txBody>
      <dsp:txXfrm>
        <a:off x="4356947" y="250362"/>
        <a:ext cx="3200525" cy="975769"/>
      </dsp:txXfrm>
    </dsp:sp>
    <dsp:sp modelId="{B7CED80F-8BD4-4DA7-A648-672C429EFFD4}">
      <dsp:nvSpPr>
        <dsp:cNvPr id="0" name=""/>
        <dsp:cNvSpPr/>
      </dsp:nvSpPr>
      <dsp:spPr>
        <a:xfrm>
          <a:off x="4356947" y="1470074"/>
          <a:ext cx="3200525" cy="97576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s-ES" sz="4400" kern="1200" dirty="0" smtClean="0"/>
            <a:t>NSI</a:t>
          </a:r>
          <a:endParaRPr lang="es-ES" sz="4400" kern="1200" dirty="0"/>
        </a:p>
      </dsp:txBody>
      <dsp:txXfrm>
        <a:off x="4356947" y="1470074"/>
        <a:ext cx="3200525" cy="975769"/>
      </dsp:txXfrm>
    </dsp:sp>
    <dsp:sp modelId="{A71B0907-3FDD-4092-81D4-404C52C80B0A}">
      <dsp:nvSpPr>
        <dsp:cNvPr id="0" name=""/>
        <dsp:cNvSpPr/>
      </dsp:nvSpPr>
      <dsp:spPr>
        <a:xfrm>
          <a:off x="4356947" y="2689786"/>
          <a:ext cx="3200525" cy="97576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s-ES" sz="4400" kern="1200" dirty="0" smtClean="0"/>
            <a:t>LWCI</a:t>
          </a:r>
          <a:endParaRPr lang="es-ES" sz="4400" kern="1200" dirty="0"/>
        </a:p>
      </dsp:txBody>
      <dsp:txXfrm>
        <a:off x="4356947" y="2689786"/>
        <a:ext cx="3200525" cy="975769"/>
      </dsp:txXfrm>
    </dsp:sp>
    <dsp:sp modelId="{D1D59E9B-8FA7-46F9-9B47-42921327A5DC}">
      <dsp:nvSpPr>
        <dsp:cNvPr id="0" name=""/>
        <dsp:cNvSpPr/>
      </dsp:nvSpPr>
      <dsp:spPr>
        <a:xfrm>
          <a:off x="4356947" y="3909499"/>
          <a:ext cx="3200525" cy="97576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s-ES" sz="4400" kern="1200" dirty="0" smtClean="0"/>
            <a:t>TSAVI</a:t>
          </a:r>
          <a:endParaRPr lang="es-ES" sz="4400" kern="1200" dirty="0"/>
        </a:p>
      </dsp:txBody>
      <dsp:txXfrm>
        <a:off x="4356947" y="3909499"/>
        <a:ext cx="3200525" cy="9757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22777-99DD-44A2-8FFF-5A0ECA6DCC61}">
      <dsp:nvSpPr>
        <dsp:cNvPr id="0" name=""/>
        <dsp:cNvSpPr/>
      </dsp:nvSpPr>
      <dsp:spPr>
        <a:xfrm>
          <a:off x="1358799" y="-6120"/>
          <a:ext cx="5410400" cy="5410400"/>
        </a:xfrm>
        <a:prstGeom prst="circularArrow">
          <a:avLst>
            <a:gd name="adj1" fmla="val 5274"/>
            <a:gd name="adj2" fmla="val 312630"/>
            <a:gd name="adj3" fmla="val 14229145"/>
            <a:gd name="adj4" fmla="val 17126425"/>
            <a:gd name="adj5" fmla="val 547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1E9DADB0-DBB9-413C-8D91-931EE69CD796}">
      <dsp:nvSpPr>
        <dsp:cNvPr id="0" name=""/>
        <dsp:cNvSpPr/>
      </dsp:nvSpPr>
      <dsp:spPr>
        <a:xfrm>
          <a:off x="3036093" y="491"/>
          <a:ext cx="2055812" cy="1027906"/>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es-ES" sz="2300" kern="1200" dirty="0"/>
        </a:p>
      </dsp:txBody>
      <dsp:txXfrm>
        <a:off x="3086271" y="50669"/>
        <a:ext cx="1955456" cy="927550"/>
      </dsp:txXfrm>
    </dsp:sp>
    <dsp:sp modelId="{08838B87-EE33-4C56-B857-CD7030D2A915}">
      <dsp:nvSpPr>
        <dsp:cNvPr id="0" name=""/>
        <dsp:cNvSpPr/>
      </dsp:nvSpPr>
      <dsp:spPr>
        <a:xfrm>
          <a:off x="4936922" y="1097936"/>
          <a:ext cx="2055812" cy="1027906"/>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b="1" kern="1200" dirty="0" smtClean="0"/>
            <a:t>Correcciones</a:t>
          </a:r>
        </a:p>
      </dsp:txBody>
      <dsp:txXfrm>
        <a:off x="4987100" y="1148114"/>
        <a:ext cx="1955456" cy="927550"/>
      </dsp:txXfrm>
    </dsp:sp>
    <dsp:sp modelId="{A9922428-F921-4EFB-8E67-A69632861213}">
      <dsp:nvSpPr>
        <dsp:cNvPr id="0" name=""/>
        <dsp:cNvSpPr/>
      </dsp:nvSpPr>
      <dsp:spPr>
        <a:xfrm>
          <a:off x="4936922" y="3292824"/>
          <a:ext cx="2055812" cy="1027906"/>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u="sng" kern="1200" dirty="0" smtClean="0"/>
            <a:t>Atmosférica</a:t>
          </a:r>
        </a:p>
        <a:p>
          <a:pPr lvl="0" algn="ctr" defTabSz="889000">
            <a:lnSpc>
              <a:spcPct val="90000"/>
            </a:lnSpc>
            <a:spcBef>
              <a:spcPct val="0"/>
            </a:spcBef>
            <a:spcAft>
              <a:spcPct val="35000"/>
            </a:spcAft>
          </a:pPr>
          <a:r>
            <a:rPr lang="es-ES" sz="1500" kern="1200" dirty="0" smtClean="0"/>
            <a:t>Basada en radiancia y reflectividad</a:t>
          </a:r>
        </a:p>
        <a:p>
          <a:pPr lvl="0" algn="ctr" defTabSz="889000">
            <a:lnSpc>
              <a:spcPct val="90000"/>
            </a:lnSpc>
            <a:spcBef>
              <a:spcPct val="0"/>
            </a:spcBef>
            <a:spcAft>
              <a:spcPct val="35000"/>
            </a:spcAft>
          </a:pPr>
          <a:r>
            <a:rPr lang="es-ES" sz="1500" kern="1200" dirty="0" smtClean="0"/>
            <a:t>TOA a BOA</a:t>
          </a:r>
          <a:endParaRPr lang="es-ES" sz="1500" kern="1200" dirty="0"/>
        </a:p>
      </dsp:txBody>
      <dsp:txXfrm>
        <a:off x="4987100" y="3343002"/>
        <a:ext cx="1955456" cy="927550"/>
      </dsp:txXfrm>
    </dsp:sp>
    <dsp:sp modelId="{812A6664-AFB7-4DFA-ACE9-A49D047481BC}">
      <dsp:nvSpPr>
        <dsp:cNvPr id="0" name=""/>
        <dsp:cNvSpPr/>
      </dsp:nvSpPr>
      <dsp:spPr>
        <a:xfrm>
          <a:off x="3036093" y="4390268"/>
          <a:ext cx="2055812" cy="1027906"/>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u="sng" kern="1200" dirty="0" smtClean="0"/>
            <a:t>Topográfica</a:t>
          </a:r>
        </a:p>
        <a:p>
          <a:pPr lvl="0" algn="ctr" defTabSz="1066800">
            <a:lnSpc>
              <a:spcPct val="90000"/>
            </a:lnSpc>
            <a:spcBef>
              <a:spcPct val="0"/>
            </a:spcBef>
            <a:spcAft>
              <a:spcPct val="35000"/>
            </a:spcAft>
          </a:pPr>
          <a:r>
            <a:rPr lang="es-ES" sz="1400" kern="1200" dirty="0" smtClean="0"/>
            <a:t>A partir de un </a:t>
          </a:r>
        </a:p>
        <a:p>
          <a:pPr lvl="0" algn="ctr" defTabSz="1066800">
            <a:lnSpc>
              <a:spcPct val="90000"/>
            </a:lnSpc>
            <a:spcBef>
              <a:spcPct val="0"/>
            </a:spcBef>
            <a:spcAft>
              <a:spcPct val="35000"/>
            </a:spcAft>
          </a:pPr>
          <a:r>
            <a:rPr lang="es-ES" sz="1400" kern="1200" dirty="0" smtClean="0"/>
            <a:t>MDT de 90m</a:t>
          </a:r>
        </a:p>
        <a:p>
          <a:pPr lvl="0" algn="ctr" defTabSz="1066800">
            <a:lnSpc>
              <a:spcPct val="90000"/>
            </a:lnSpc>
            <a:spcBef>
              <a:spcPct val="0"/>
            </a:spcBef>
            <a:spcAft>
              <a:spcPct val="35000"/>
            </a:spcAft>
          </a:pPr>
          <a:endParaRPr lang="es-ES" sz="1400" kern="1200" dirty="0" smtClean="0"/>
        </a:p>
      </dsp:txBody>
      <dsp:txXfrm>
        <a:off x="3086271" y="4440446"/>
        <a:ext cx="1955456" cy="927550"/>
      </dsp:txXfrm>
    </dsp:sp>
    <dsp:sp modelId="{D0B0215B-5DCD-4C20-BA7D-EAD69871E31C}">
      <dsp:nvSpPr>
        <dsp:cNvPr id="0" name=""/>
        <dsp:cNvSpPr/>
      </dsp:nvSpPr>
      <dsp:spPr>
        <a:xfrm>
          <a:off x="1135264" y="3292824"/>
          <a:ext cx="2055812" cy="1027906"/>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b="1" kern="1200" dirty="0" err="1" smtClean="0"/>
            <a:t>Resample</a:t>
          </a:r>
          <a:r>
            <a:rPr lang="es-ES" sz="2300" kern="1200" dirty="0" smtClean="0"/>
            <a:t> a 10m</a:t>
          </a:r>
          <a:endParaRPr lang="es-ES" sz="2300" kern="1200" dirty="0"/>
        </a:p>
      </dsp:txBody>
      <dsp:txXfrm>
        <a:off x="1185442" y="3343002"/>
        <a:ext cx="1955456" cy="927550"/>
      </dsp:txXfrm>
    </dsp:sp>
    <dsp:sp modelId="{1D24AEA0-8D8F-408C-9571-402752959B86}">
      <dsp:nvSpPr>
        <dsp:cNvPr id="0" name=""/>
        <dsp:cNvSpPr/>
      </dsp:nvSpPr>
      <dsp:spPr>
        <a:xfrm>
          <a:off x="1135264" y="1097936"/>
          <a:ext cx="2055812" cy="1027906"/>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b="1" kern="1200" dirty="0" smtClean="0"/>
            <a:t>Índices Radiométricos</a:t>
          </a:r>
          <a:endParaRPr lang="es-ES" sz="2300" b="1" kern="1200" dirty="0"/>
        </a:p>
      </dsp:txBody>
      <dsp:txXfrm>
        <a:off x="1185442" y="1148114"/>
        <a:ext cx="1955456" cy="9275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DA913-7AE1-42B1-8099-1569BAED2D40}">
      <dsp:nvSpPr>
        <dsp:cNvPr id="0" name=""/>
        <dsp:cNvSpPr/>
      </dsp:nvSpPr>
      <dsp:spPr>
        <a:xfrm>
          <a:off x="509984" y="1963"/>
          <a:ext cx="1974453" cy="197445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Índices meteorológicos</a:t>
          </a:r>
          <a:endParaRPr lang="es-ES" sz="1600" kern="1200" dirty="0"/>
        </a:p>
      </dsp:txBody>
      <dsp:txXfrm>
        <a:off x="799136" y="291115"/>
        <a:ext cx="1396149" cy="1396149"/>
      </dsp:txXfrm>
    </dsp:sp>
    <dsp:sp modelId="{096FF145-41CB-4A87-85BE-E5462FA91704}">
      <dsp:nvSpPr>
        <dsp:cNvPr id="0" name=""/>
        <dsp:cNvSpPr/>
      </dsp:nvSpPr>
      <dsp:spPr>
        <a:xfrm>
          <a:off x="924619" y="2136742"/>
          <a:ext cx="1145182" cy="1145182"/>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1076413" y="2574660"/>
        <a:ext cx="841594" cy="269346"/>
      </dsp:txXfrm>
    </dsp:sp>
    <dsp:sp modelId="{EB365DF6-A0F2-4A1D-A789-7FBCE6F1BF47}">
      <dsp:nvSpPr>
        <dsp:cNvPr id="0" name=""/>
        <dsp:cNvSpPr/>
      </dsp:nvSpPr>
      <dsp:spPr>
        <a:xfrm>
          <a:off x="509984" y="3442250"/>
          <a:ext cx="1974453" cy="1974453"/>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Índices Radiométricos</a:t>
          </a:r>
          <a:endParaRPr lang="es-ES" sz="1600" kern="1200" dirty="0"/>
        </a:p>
      </dsp:txBody>
      <dsp:txXfrm>
        <a:off x="799136" y="3731402"/>
        <a:ext cx="1396149" cy="1396149"/>
      </dsp:txXfrm>
    </dsp:sp>
    <dsp:sp modelId="{98957021-41C4-455A-855C-19479ED21179}">
      <dsp:nvSpPr>
        <dsp:cNvPr id="0" name=""/>
        <dsp:cNvSpPr/>
      </dsp:nvSpPr>
      <dsp:spPr>
        <a:xfrm>
          <a:off x="2780605" y="2342085"/>
          <a:ext cx="627876" cy="734496"/>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2780605" y="2488984"/>
        <a:ext cx="439513" cy="440698"/>
      </dsp:txXfrm>
    </dsp:sp>
    <dsp:sp modelId="{49A4C019-AC69-4047-8357-E8E080B02910}">
      <dsp:nvSpPr>
        <dsp:cNvPr id="0" name=""/>
        <dsp:cNvSpPr/>
      </dsp:nvSpPr>
      <dsp:spPr>
        <a:xfrm>
          <a:off x="3669109" y="734880"/>
          <a:ext cx="3948906" cy="3948906"/>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s-ES" sz="3700" kern="1200" dirty="0" smtClean="0"/>
            <a:t>Análisis por Componentes Principales</a:t>
          </a:r>
          <a:endParaRPr lang="es-ES" sz="3700" kern="1200" dirty="0"/>
        </a:p>
      </dsp:txBody>
      <dsp:txXfrm>
        <a:off x="4247413" y="1313184"/>
        <a:ext cx="2792298" cy="279229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5867DD-5149-43AA-A024-3FEE41581C5D}" type="datetimeFigureOut">
              <a:rPr lang="es-EC" smtClean="0"/>
              <a:t>23/1/2019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3A5AC0-1028-42C7-B506-789210419D9F}" type="slidenum">
              <a:rPr lang="es-EC" smtClean="0"/>
              <a:t>‹Nº›</a:t>
            </a:fld>
            <a:endParaRPr lang="es-EC"/>
          </a:p>
        </p:txBody>
      </p:sp>
    </p:spTree>
    <p:extLst>
      <p:ext uri="{BB962C8B-B14F-4D97-AF65-F5344CB8AC3E}">
        <p14:creationId xmlns:p14="http://schemas.microsoft.com/office/powerpoint/2010/main" val="2591136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ASUMIENDO</a:t>
            </a:r>
            <a:r>
              <a:rPr lang="es-EC" baseline="0" dirty="0" smtClean="0"/>
              <a:t> -</a:t>
            </a:r>
            <a:r>
              <a:rPr lang="es-EC" dirty="0" smtClean="0"/>
              <a:t>	AGENDA 2030       ---      (ICA) </a:t>
            </a:r>
            <a:r>
              <a:rPr lang="es-ES" sz="1200" kern="1200" dirty="0" smtClean="0">
                <a:solidFill>
                  <a:schemeClr val="tx1"/>
                </a:solidFill>
                <a:effectLst/>
                <a:latin typeface="+mn-lt"/>
                <a:ea typeface="+mn-ea"/>
                <a:cs typeface="+mn-cs"/>
              </a:rPr>
              <a:t>comportamiento espacio-temporal    ---    </a:t>
            </a:r>
            <a:r>
              <a:rPr lang="es-EC" dirty="0" smtClean="0"/>
              <a:t>(QUITO)</a:t>
            </a:r>
            <a:r>
              <a:rPr lang="es-ES" sz="1200" kern="1200" dirty="0" smtClean="0">
                <a:solidFill>
                  <a:schemeClr val="tx1"/>
                </a:solidFill>
                <a:effectLst/>
                <a:latin typeface="+mn-lt"/>
                <a:ea typeface="+mn-ea"/>
                <a:cs typeface="+mn-cs"/>
              </a:rPr>
              <a:t> estrategias de mitigación - impulso al desarrollo social y económico</a:t>
            </a:r>
            <a:endParaRPr lang="es-EC" dirty="0"/>
          </a:p>
        </p:txBody>
      </p:sp>
      <p:sp>
        <p:nvSpPr>
          <p:cNvPr id="4" name="Marcador de número de diapositiva 3"/>
          <p:cNvSpPr>
            <a:spLocks noGrp="1"/>
          </p:cNvSpPr>
          <p:nvPr>
            <p:ph type="sldNum" sz="quarter" idx="10"/>
          </p:nvPr>
        </p:nvSpPr>
        <p:spPr/>
        <p:txBody>
          <a:bodyPr/>
          <a:lstStyle/>
          <a:p>
            <a:fld id="{183A5AC0-1028-42C7-B506-789210419D9F}" type="slidenum">
              <a:rPr lang="es-EC" smtClean="0"/>
              <a:t>2</a:t>
            </a:fld>
            <a:endParaRPr lang="es-EC"/>
          </a:p>
        </p:txBody>
      </p:sp>
    </p:spTree>
    <p:extLst>
      <p:ext uri="{BB962C8B-B14F-4D97-AF65-F5344CB8AC3E}">
        <p14:creationId xmlns:p14="http://schemas.microsoft.com/office/powerpoint/2010/main" val="487625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	PICO</a:t>
            </a:r>
            <a:r>
              <a:rPr lang="es-EC" baseline="0" dirty="0" smtClean="0"/>
              <a:t> en época de estiaje	---	</a:t>
            </a:r>
            <a:r>
              <a:rPr lang="es-ES" sz="1200" kern="1200" dirty="0" smtClean="0">
                <a:solidFill>
                  <a:schemeClr val="tx1"/>
                </a:solidFill>
                <a:effectLst/>
                <a:latin typeface="+mn-lt"/>
                <a:ea typeface="+mn-ea"/>
                <a:cs typeface="+mn-cs"/>
              </a:rPr>
              <a:t>Alvarez (2012) “Control estadístico de procesos”</a:t>
            </a:r>
            <a:r>
              <a:rPr lang="es-ES" sz="1200" kern="1200" baseline="0" dirty="0" smtClean="0">
                <a:solidFill>
                  <a:schemeClr val="tx1"/>
                </a:solidFill>
                <a:effectLst/>
                <a:latin typeface="+mn-lt"/>
                <a:ea typeface="+mn-ea"/>
                <a:cs typeface="+mn-cs"/>
              </a:rPr>
              <a:t>      ---     </a:t>
            </a:r>
            <a:r>
              <a:rPr lang="es-EC" sz="1200" kern="1200" dirty="0" smtClean="0">
                <a:solidFill>
                  <a:schemeClr val="tx1"/>
                </a:solidFill>
                <a:effectLst/>
                <a:latin typeface="+mn-lt"/>
                <a:ea typeface="+mn-ea"/>
                <a:cs typeface="+mn-cs"/>
              </a:rPr>
              <a:t>según  Burgos &amp; Copo (2016)  válidas para ser utilizadas como variables de estudio.</a:t>
            </a:r>
          </a:p>
          <a:p>
            <a:endParaRPr lang="es-EC" dirty="0"/>
          </a:p>
        </p:txBody>
      </p:sp>
      <p:sp>
        <p:nvSpPr>
          <p:cNvPr id="4" name="Marcador de número de diapositiva 3"/>
          <p:cNvSpPr>
            <a:spLocks noGrp="1"/>
          </p:cNvSpPr>
          <p:nvPr>
            <p:ph type="sldNum" sz="quarter" idx="10"/>
          </p:nvPr>
        </p:nvSpPr>
        <p:spPr/>
        <p:txBody>
          <a:bodyPr/>
          <a:lstStyle/>
          <a:p>
            <a:fld id="{183A5AC0-1028-42C7-B506-789210419D9F}" type="slidenum">
              <a:rPr lang="es-EC" smtClean="0"/>
              <a:t>19</a:t>
            </a:fld>
            <a:endParaRPr lang="es-EC"/>
          </a:p>
        </p:txBody>
      </p:sp>
    </p:spTree>
    <p:extLst>
      <p:ext uri="{BB962C8B-B14F-4D97-AF65-F5344CB8AC3E}">
        <p14:creationId xmlns:p14="http://schemas.microsoft.com/office/powerpoint/2010/main" val="146677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PICO</a:t>
            </a:r>
            <a:r>
              <a:rPr lang="es-EC" baseline="0" dirty="0" smtClean="0"/>
              <a:t> en época de estiaje	---</a:t>
            </a:r>
            <a:r>
              <a:rPr lang="es-ES" sz="1200" kern="1200" dirty="0" smtClean="0">
                <a:solidFill>
                  <a:schemeClr val="tx1"/>
                </a:solidFill>
                <a:effectLst/>
                <a:latin typeface="+mn-lt"/>
                <a:ea typeface="+mn-ea"/>
                <a:cs typeface="+mn-cs"/>
              </a:rPr>
              <a:t>Alvarez (2012) “Control estadístico de procesos”--</a:t>
            </a:r>
            <a:r>
              <a:rPr lang="es-ES" sz="1200" kern="1200" baseline="0" dirty="0" smtClean="0">
                <a:solidFill>
                  <a:schemeClr val="tx1"/>
                </a:solidFill>
                <a:effectLst/>
                <a:latin typeface="+mn-lt"/>
                <a:ea typeface="+mn-ea"/>
                <a:cs typeface="+mn-cs"/>
              </a:rPr>
              <a:t>  EQUIDISTANCIA REGULAR   --  </a:t>
            </a:r>
            <a:r>
              <a:rPr lang="es-ES" sz="1200" kern="1200" dirty="0" smtClean="0">
                <a:solidFill>
                  <a:schemeClr val="tx1"/>
                </a:solidFill>
                <a:effectLst/>
                <a:latin typeface="+mn-lt"/>
                <a:ea typeface="+mn-ea"/>
                <a:cs typeface="+mn-cs"/>
              </a:rPr>
              <a:t>Bravo, Nava &amp; Muhlia (2000), este es un factor de gran </a:t>
            </a:r>
            <a:r>
              <a:rPr lang="es-ES" sz="1200" kern="1200" dirty="0" err="1" smtClean="0">
                <a:solidFill>
                  <a:schemeClr val="tx1"/>
                </a:solidFill>
                <a:effectLst/>
                <a:latin typeface="+mn-lt"/>
                <a:ea typeface="+mn-ea"/>
                <a:cs typeface="+mn-cs"/>
              </a:rPr>
              <a:t>influenciA</a:t>
            </a:r>
            <a:endParaRPr lang="es-EC" dirty="0"/>
          </a:p>
        </p:txBody>
      </p:sp>
      <p:sp>
        <p:nvSpPr>
          <p:cNvPr id="4" name="Marcador de número de diapositiva 3"/>
          <p:cNvSpPr>
            <a:spLocks noGrp="1"/>
          </p:cNvSpPr>
          <p:nvPr>
            <p:ph type="sldNum" sz="quarter" idx="10"/>
          </p:nvPr>
        </p:nvSpPr>
        <p:spPr/>
        <p:txBody>
          <a:bodyPr/>
          <a:lstStyle/>
          <a:p>
            <a:fld id="{183A5AC0-1028-42C7-B506-789210419D9F}" type="slidenum">
              <a:rPr lang="es-EC" smtClean="0"/>
              <a:t>20</a:t>
            </a:fld>
            <a:endParaRPr lang="es-EC"/>
          </a:p>
        </p:txBody>
      </p:sp>
    </p:spTree>
    <p:extLst>
      <p:ext uri="{BB962C8B-B14F-4D97-AF65-F5344CB8AC3E}">
        <p14:creationId xmlns:p14="http://schemas.microsoft.com/office/powerpoint/2010/main" val="448489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			análisis visual </a:t>
            </a:r>
            <a:endParaRPr lang="es-EC" dirty="0"/>
          </a:p>
        </p:txBody>
      </p:sp>
      <p:sp>
        <p:nvSpPr>
          <p:cNvPr id="4" name="Marcador de número de diapositiva 3"/>
          <p:cNvSpPr>
            <a:spLocks noGrp="1"/>
          </p:cNvSpPr>
          <p:nvPr>
            <p:ph type="sldNum" sz="quarter" idx="10"/>
          </p:nvPr>
        </p:nvSpPr>
        <p:spPr/>
        <p:txBody>
          <a:bodyPr/>
          <a:lstStyle/>
          <a:p>
            <a:fld id="{183A5AC0-1028-42C7-B506-789210419D9F}" type="slidenum">
              <a:rPr lang="es-EC" smtClean="0"/>
              <a:t>21</a:t>
            </a:fld>
            <a:endParaRPr lang="es-EC"/>
          </a:p>
        </p:txBody>
      </p:sp>
    </p:spTree>
    <p:extLst>
      <p:ext uri="{BB962C8B-B14F-4D97-AF65-F5344CB8AC3E}">
        <p14:creationId xmlns:p14="http://schemas.microsoft.com/office/powerpoint/2010/main" val="3222899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En la siguiente tabla</a:t>
            </a:r>
            <a:endParaRPr lang="es-EC" dirty="0"/>
          </a:p>
        </p:txBody>
      </p:sp>
      <p:sp>
        <p:nvSpPr>
          <p:cNvPr id="4" name="Marcador de número de diapositiva 3"/>
          <p:cNvSpPr>
            <a:spLocks noGrp="1"/>
          </p:cNvSpPr>
          <p:nvPr>
            <p:ph type="sldNum" sz="quarter" idx="10"/>
          </p:nvPr>
        </p:nvSpPr>
        <p:spPr/>
        <p:txBody>
          <a:bodyPr/>
          <a:lstStyle/>
          <a:p>
            <a:fld id="{183A5AC0-1028-42C7-B506-789210419D9F}" type="slidenum">
              <a:rPr lang="es-EC" smtClean="0"/>
              <a:t>22</a:t>
            </a:fld>
            <a:endParaRPr lang="es-EC"/>
          </a:p>
        </p:txBody>
      </p:sp>
    </p:spTree>
    <p:extLst>
      <p:ext uri="{BB962C8B-B14F-4D97-AF65-F5344CB8AC3E}">
        <p14:creationId xmlns:p14="http://schemas.microsoft.com/office/powerpoint/2010/main" val="1429472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	Como complemento a los índices meteorológicos </a:t>
            </a:r>
            <a:endParaRPr lang="es-EC" dirty="0"/>
          </a:p>
        </p:txBody>
      </p:sp>
      <p:sp>
        <p:nvSpPr>
          <p:cNvPr id="4" name="Marcador de número de diapositiva 3"/>
          <p:cNvSpPr>
            <a:spLocks noGrp="1"/>
          </p:cNvSpPr>
          <p:nvPr>
            <p:ph type="sldNum" sz="quarter" idx="10"/>
          </p:nvPr>
        </p:nvSpPr>
        <p:spPr/>
        <p:txBody>
          <a:bodyPr/>
          <a:lstStyle/>
          <a:p>
            <a:fld id="{183A5AC0-1028-42C7-B506-789210419D9F}" type="slidenum">
              <a:rPr lang="es-EC" smtClean="0"/>
              <a:t>23</a:t>
            </a:fld>
            <a:endParaRPr lang="es-EC"/>
          </a:p>
        </p:txBody>
      </p:sp>
    </p:spTree>
    <p:extLst>
      <p:ext uri="{BB962C8B-B14F-4D97-AF65-F5344CB8AC3E}">
        <p14:creationId xmlns:p14="http://schemas.microsoft.com/office/powerpoint/2010/main" val="1024833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err="1" smtClean="0">
                <a:solidFill>
                  <a:schemeClr val="tx1"/>
                </a:solidFill>
                <a:effectLst/>
                <a:latin typeface="+mn-lt"/>
                <a:ea typeface="+mn-ea"/>
                <a:cs typeface="+mn-cs"/>
              </a:rPr>
              <a:t>LWCIrelación</a:t>
            </a:r>
            <a:r>
              <a:rPr lang="es-ES" sz="1200" kern="1200" dirty="0" smtClean="0">
                <a:solidFill>
                  <a:schemeClr val="tx1"/>
                </a:solidFill>
                <a:effectLst/>
                <a:latin typeface="+mn-lt"/>
                <a:ea typeface="+mn-ea"/>
                <a:cs typeface="+mn-cs"/>
              </a:rPr>
              <a:t> espacial con el índice NDVI </a:t>
            </a:r>
            <a:endParaRPr lang="es-EC" dirty="0"/>
          </a:p>
        </p:txBody>
      </p:sp>
      <p:sp>
        <p:nvSpPr>
          <p:cNvPr id="4" name="Marcador de número de diapositiva 3"/>
          <p:cNvSpPr>
            <a:spLocks noGrp="1"/>
          </p:cNvSpPr>
          <p:nvPr>
            <p:ph type="sldNum" sz="quarter" idx="10"/>
          </p:nvPr>
        </p:nvSpPr>
        <p:spPr/>
        <p:txBody>
          <a:bodyPr/>
          <a:lstStyle/>
          <a:p>
            <a:fld id="{183A5AC0-1028-42C7-B506-789210419D9F}" type="slidenum">
              <a:rPr lang="es-EC" smtClean="0"/>
              <a:t>24</a:t>
            </a:fld>
            <a:endParaRPr lang="es-EC"/>
          </a:p>
        </p:txBody>
      </p:sp>
    </p:spTree>
    <p:extLst>
      <p:ext uri="{BB962C8B-B14F-4D97-AF65-F5344CB8AC3E}">
        <p14:creationId xmlns:p14="http://schemas.microsoft.com/office/powerpoint/2010/main" val="1681121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		Bueno y aceptable para el análisis factorial</a:t>
            </a:r>
          </a:p>
        </p:txBody>
      </p:sp>
      <p:sp>
        <p:nvSpPr>
          <p:cNvPr id="4" name="Marcador de número de diapositiva 3"/>
          <p:cNvSpPr>
            <a:spLocks noGrp="1"/>
          </p:cNvSpPr>
          <p:nvPr>
            <p:ph type="sldNum" sz="quarter" idx="10"/>
          </p:nvPr>
        </p:nvSpPr>
        <p:spPr/>
        <p:txBody>
          <a:bodyPr/>
          <a:lstStyle/>
          <a:p>
            <a:fld id="{183A5AC0-1028-42C7-B506-789210419D9F}" type="slidenum">
              <a:rPr lang="es-EC" smtClean="0"/>
              <a:t>27</a:t>
            </a:fld>
            <a:endParaRPr lang="es-EC"/>
          </a:p>
        </p:txBody>
      </p:sp>
    </p:spTree>
    <p:extLst>
      <p:ext uri="{BB962C8B-B14F-4D97-AF65-F5344CB8AC3E}">
        <p14:creationId xmlns:p14="http://schemas.microsoft.com/office/powerpoint/2010/main" val="3790496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Autovalores</a:t>
            </a:r>
            <a:r>
              <a:rPr lang="es-EC" sz="1200" kern="1200" baseline="0" dirty="0" smtClean="0">
                <a:solidFill>
                  <a:schemeClr val="tx1"/>
                </a:solidFill>
                <a:effectLst/>
                <a:latin typeface="+mn-lt"/>
                <a:ea typeface="+mn-ea"/>
                <a:cs typeface="+mn-cs"/>
              </a:rPr>
              <a:t> o eigenvalues &gt;1   </a:t>
            </a:r>
            <a:r>
              <a:rPr lang="es-EC" sz="1200" kern="1200" dirty="0" smtClean="0">
                <a:solidFill>
                  <a:schemeClr val="tx1"/>
                </a:solidFill>
                <a:effectLst/>
                <a:latin typeface="+mn-lt"/>
                <a:ea typeface="+mn-ea"/>
                <a:cs typeface="+mn-cs"/>
              </a:rPr>
              <a:t>González, Díaz &amp; Torres</a:t>
            </a:r>
            <a:endParaRPr lang="es-EC" dirty="0"/>
          </a:p>
        </p:txBody>
      </p:sp>
      <p:sp>
        <p:nvSpPr>
          <p:cNvPr id="4" name="Marcador de número de diapositiva 3"/>
          <p:cNvSpPr>
            <a:spLocks noGrp="1"/>
          </p:cNvSpPr>
          <p:nvPr>
            <p:ph type="sldNum" sz="quarter" idx="10"/>
          </p:nvPr>
        </p:nvSpPr>
        <p:spPr/>
        <p:txBody>
          <a:bodyPr/>
          <a:lstStyle/>
          <a:p>
            <a:fld id="{183A5AC0-1028-42C7-B506-789210419D9F}" type="slidenum">
              <a:rPr lang="es-EC" smtClean="0"/>
              <a:t>28</a:t>
            </a:fld>
            <a:endParaRPr lang="es-EC"/>
          </a:p>
        </p:txBody>
      </p:sp>
    </p:spTree>
    <p:extLst>
      <p:ext uri="{BB962C8B-B14F-4D97-AF65-F5344CB8AC3E}">
        <p14:creationId xmlns:p14="http://schemas.microsoft.com/office/powerpoint/2010/main" val="2084135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Se mantiene a lo largo de las cuatro épocas estudiadas</a:t>
            </a:r>
            <a:endParaRPr lang="es-EC" dirty="0"/>
          </a:p>
        </p:txBody>
      </p:sp>
      <p:sp>
        <p:nvSpPr>
          <p:cNvPr id="4" name="Marcador de número de diapositiva 3"/>
          <p:cNvSpPr>
            <a:spLocks noGrp="1"/>
          </p:cNvSpPr>
          <p:nvPr>
            <p:ph type="sldNum" sz="quarter" idx="10"/>
          </p:nvPr>
        </p:nvSpPr>
        <p:spPr/>
        <p:txBody>
          <a:bodyPr/>
          <a:lstStyle/>
          <a:p>
            <a:fld id="{183A5AC0-1028-42C7-B506-789210419D9F}" type="slidenum">
              <a:rPr lang="es-EC" smtClean="0"/>
              <a:t>29</a:t>
            </a:fld>
            <a:endParaRPr lang="es-EC"/>
          </a:p>
        </p:txBody>
      </p:sp>
    </p:spTree>
    <p:extLst>
      <p:ext uri="{BB962C8B-B14F-4D97-AF65-F5344CB8AC3E}">
        <p14:creationId xmlns:p14="http://schemas.microsoft.com/office/powerpoint/2010/main" val="3687367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		escala propuesta por Santana, Escobar &amp; Capote </a:t>
            </a:r>
            <a:endParaRPr lang="es-EC" dirty="0"/>
          </a:p>
        </p:txBody>
      </p:sp>
      <p:sp>
        <p:nvSpPr>
          <p:cNvPr id="4" name="Marcador de número de diapositiva 3"/>
          <p:cNvSpPr>
            <a:spLocks noGrp="1"/>
          </p:cNvSpPr>
          <p:nvPr>
            <p:ph type="sldNum" sz="quarter" idx="10"/>
          </p:nvPr>
        </p:nvSpPr>
        <p:spPr/>
        <p:txBody>
          <a:bodyPr/>
          <a:lstStyle/>
          <a:p>
            <a:fld id="{183A5AC0-1028-42C7-B506-789210419D9F}" type="slidenum">
              <a:rPr lang="es-EC" smtClean="0"/>
              <a:t>31</a:t>
            </a:fld>
            <a:endParaRPr lang="es-EC"/>
          </a:p>
        </p:txBody>
      </p:sp>
    </p:spTree>
    <p:extLst>
      <p:ext uri="{BB962C8B-B14F-4D97-AF65-F5344CB8AC3E}">
        <p14:creationId xmlns:p14="http://schemas.microsoft.com/office/powerpoint/2010/main" val="1657848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PILARES</a:t>
            </a:r>
            <a:endParaRPr lang="es-EC" dirty="0"/>
          </a:p>
        </p:txBody>
      </p:sp>
      <p:sp>
        <p:nvSpPr>
          <p:cNvPr id="4" name="Marcador de número de diapositiva 3"/>
          <p:cNvSpPr>
            <a:spLocks noGrp="1"/>
          </p:cNvSpPr>
          <p:nvPr>
            <p:ph type="sldNum" sz="quarter" idx="10"/>
          </p:nvPr>
        </p:nvSpPr>
        <p:spPr/>
        <p:txBody>
          <a:bodyPr/>
          <a:lstStyle/>
          <a:p>
            <a:fld id="{183A5AC0-1028-42C7-B506-789210419D9F}" type="slidenum">
              <a:rPr lang="es-EC" smtClean="0"/>
              <a:t>5</a:t>
            </a:fld>
            <a:endParaRPr lang="es-EC"/>
          </a:p>
        </p:txBody>
      </p:sp>
    </p:spTree>
    <p:extLst>
      <p:ext uri="{BB962C8B-B14F-4D97-AF65-F5344CB8AC3E}">
        <p14:creationId xmlns:p14="http://schemas.microsoft.com/office/powerpoint/2010/main" val="1023676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		TUKEY ----separaciones muy estrictas (</a:t>
            </a:r>
            <a:r>
              <a:rPr lang="es-EC" sz="1200" kern="1200" dirty="0" err="1" smtClean="0">
                <a:solidFill>
                  <a:schemeClr val="tx1"/>
                </a:solidFill>
                <a:effectLst/>
                <a:latin typeface="+mn-lt"/>
                <a:ea typeface="+mn-ea"/>
                <a:cs typeface="+mn-cs"/>
              </a:rPr>
              <a:t>Dicovskiy</a:t>
            </a:r>
            <a:r>
              <a:rPr lang="es-EC" sz="1200" kern="1200" dirty="0" smtClean="0">
                <a:solidFill>
                  <a:schemeClr val="tx1"/>
                </a:solidFill>
                <a:effectLst/>
                <a:latin typeface="+mn-lt"/>
                <a:ea typeface="+mn-ea"/>
                <a:cs typeface="+mn-cs"/>
              </a:rPr>
              <a:t>, 2010)  </a:t>
            </a:r>
            <a:endParaRPr lang="es-EC" dirty="0"/>
          </a:p>
        </p:txBody>
      </p:sp>
      <p:sp>
        <p:nvSpPr>
          <p:cNvPr id="4" name="Marcador de número de diapositiva 3"/>
          <p:cNvSpPr>
            <a:spLocks noGrp="1"/>
          </p:cNvSpPr>
          <p:nvPr>
            <p:ph type="sldNum" sz="quarter" idx="10"/>
          </p:nvPr>
        </p:nvSpPr>
        <p:spPr/>
        <p:txBody>
          <a:bodyPr/>
          <a:lstStyle/>
          <a:p>
            <a:fld id="{183A5AC0-1028-42C7-B506-789210419D9F}" type="slidenum">
              <a:rPr lang="es-EC" smtClean="0"/>
              <a:t>32</a:t>
            </a:fld>
            <a:endParaRPr lang="es-EC"/>
          </a:p>
        </p:txBody>
      </p:sp>
    </p:spTree>
    <p:extLst>
      <p:ext uri="{BB962C8B-B14F-4D97-AF65-F5344CB8AC3E}">
        <p14:creationId xmlns:p14="http://schemas.microsoft.com/office/powerpoint/2010/main" val="3638290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kern="1200" baseline="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183A5AC0-1028-42C7-B506-789210419D9F}" type="slidenum">
              <a:rPr lang="es-EC" smtClean="0"/>
              <a:t>8</a:t>
            </a:fld>
            <a:endParaRPr lang="es-EC"/>
          </a:p>
        </p:txBody>
      </p:sp>
    </p:spTree>
    <p:extLst>
      <p:ext uri="{BB962C8B-B14F-4D97-AF65-F5344CB8AC3E}">
        <p14:creationId xmlns:p14="http://schemas.microsoft.com/office/powerpoint/2010/main" val="3563080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  MÉTODO                             </a:t>
            </a:r>
            <a:r>
              <a:rPr lang="es-EC" baseline="0" dirty="0" smtClean="0"/>
              <a:t> </a:t>
            </a:r>
            <a:r>
              <a:rPr lang="es-EC" dirty="0" smtClean="0"/>
              <a:t>Técnica estadística de reducción de datos            ---            Combinaciones</a:t>
            </a:r>
            <a:r>
              <a:rPr lang="es-EC" baseline="0" dirty="0" smtClean="0"/>
              <a:t> lineales</a:t>
            </a:r>
            <a:endParaRPr lang="es-EC" dirty="0"/>
          </a:p>
        </p:txBody>
      </p:sp>
      <p:sp>
        <p:nvSpPr>
          <p:cNvPr id="4" name="Marcador de número de diapositiva 3"/>
          <p:cNvSpPr>
            <a:spLocks noGrp="1"/>
          </p:cNvSpPr>
          <p:nvPr>
            <p:ph type="sldNum" sz="quarter" idx="10"/>
          </p:nvPr>
        </p:nvSpPr>
        <p:spPr/>
        <p:txBody>
          <a:bodyPr/>
          <a:lstStyle/>
          <a:p>
            <a:fld id="{183A5AC0-1028-42C7-B506-789210419D9F}" type="slidenum">
              <a:rPr lang="es-EC" smtClean="0"/>
              <a:t>10</a:t>
            </a:fld>
            <a:endParaRPr lang="es-EC"/>
          </a:p>
        </p:txBody>
      </p:sp>
    </p:spTree>
    <p:extLst>
      <p:ext uri="{BB962C8B-B14F-4D97-AF65-F5344CB8AC3E}">
        <p14:creationId xmlns:p14="http://schemas.microsoft.com/office/powerpoint/2010/main" val="315608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		Obtención</a:t>
            </a:r>
            <a:r>
              <a:rPr lang="es-EC" baseline="0" dirty="0" smtClean="0"/>
              <a:t> y Validación	     ---	     Análisis y generación   --- (ÍNDICES) individuales     compuesto      resultado final</a:t>
            </a:r>
            <a:endParaRPr lang="es-EC" dirty="0"/>
          </a:p>
        </p:txBody>
      </p:sp>
      <p:sp>
        <p:nvSpPr>
          <p:cNvPr id="4" name="Marcador de número de diapositiva 3"/>
          <p:cNvSpPr>
            <a:spLocks noGrp="1"/>
          </p:cNvSpPr>
          <p:nvPr>
            <p:ph type="sldNum" sz="quarter" idx="10"/>
          </p:nvPr>
        </p:nvSpPr>
        <p:spPr/>
        <p:txBody>
          <a:bodyPr/>
          <a:lstStyle/>
          <a:p>
            <a:fld id="{183A5AC0-1028-42C7-B506-789210419D9F}" type="slidenum">
              <a:rPr lang="es-EC" smtClean="0"/>
              <a:t>11</a:t>
            </a:fld>
            <a:endParaRPr lang="es-EC"/>
          </a:p>
        </p:txBody>
      </p:sp>
    </p:spTree>
    <p:extLst>
      <p:ext uri="{BB962C8B-B14F-4D97-AF65-F5344CB8AC3E}">
        <p14:creationId xmlns:p14="http://schemas.microsoft.com/office/powerpoint/2010/main" val="918174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			página del Centro de acceso abierto de </a:t>
            </a:r>
            <a:r>
              <a:rPr lang="es-ES" sz="1200" kern="1200" dirty="0" err="1" smtClean="0">
                <a:solidFill>
                  <a:schemeClr val="tx1"/>
                </a:solidFill>
                <a:effectLst/>
                <a:latin typeface="+mn-lt"/>
                <a:ea typeface="+mn-ea"/>
                <a:cs typeface="+mn-cs"/>
              </a:rPr>
              <a:t>Copernicus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Copernicus</a:t>
            </a:r>
            <a:r>
              <a:rPr lang="es-ES" sz="1200" kern="1200" dirty="0" smtClean="0">
                <a:solidFill>
                  <a:schemeClr val="tx1"/>
                </a:solidFill>
                <a:effectLst/>
                <a:latin typeface="+mn-lt"/>
                <a:ea typeface="+mn-ea"/>
                <a:cs typeface="+mn-cs"/>
              </a:rPr>
              <a:t> Open Access </a:t>
            </a:r>
            <a:r>
              <a:rPr lang="es-ES" sz="1200" kern="1200" dirty="0" err="1" smtClean="0">
                <a:solidFill>
                  <a:schemeClr val="tx1"/>
                </a:solidFill>
                <a:effectLst/>
                <a:latin typeface="+mn-lt"/>
                <a:ea typeface="+mn-ea"/>
                <a:cs typeface="+mn-cs"/>
              </a:rPr>
              <a:t>Hub</a:t>
            </a:r>
            <a:r>
              <a:rPr lang="es-ES" sz="1200" kern="1200" dirty="0" smtClean="0">
                <a:solidFill>
                  <a:schemeClr val="tx1"/>
                </a:solidFill>
                <a:effectLst/>
                <a:latin typeface="+mn-lt"/>
                <a:ea typeface="+mn-ea"/>
                <a:cs typeface="+mn-cs"/>
              </a:rPr>
              <a:t>)</a:t>
            </a:r>
            <a:endParaRPr lang="es-EC" dirty="0"/>
          </a:p>
        </p:txBody>
      </p:sp>
      <p:sp>
        <p:nvSpPr>
          <p:cNvPr id="4" name="Marcador de número de diapositiva 3"/>
          <p:cNvSpPr>
            <a:spLocks noGrp="1"/>
          </p:cNvSpPr>
          <p:nvPr>
            <p:ph type="sldNum" sz="quarter" idx="10"/>
          </p:nvPr>
        </p:nvSpPr>
        <p:spPr/>
        <p:txBody>
          <a:bodyPr/>
          <a:lstStyle/>
          <a:p>
            <a:fld id="{183A5AC0-1028-42C7-B506-789210419D9F}" type="slidenum">
              <a:rPr lang="es-EC" smtClean="0"/>
              <a:t>13</a:t>
            </a:fld>
            <a:endParaRPr lang="es-EC"/>
          </a:p>
        </p:txBody>
      </p:sp>
    </p:spTree>
    <p:extLst>
      <p:ext uri="{BB962C8B-B14F-4D97-AF65-F5344CB8AC3E}">
        <p14:creationId xmlns:p14="http://schemas.microsoft.com/office/powerpoint/2010/main" val="523884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					NIVELES</a:t>
            </a:r>
            <a:r>
              <a:rPr lang="es-EC" baseline="0" dirty="0" smtClean="0"/>
              <a:t> DE PRECIPITACIÓN</a:t>
            </a:r>
            <a:endParaRPr lang="es-EC" dirty="0"/>
          </a:p>
        </p:txBody>
      </p:sp>
      <p:sp>
        <p:nvSpPr>
          <p:cNvPr id="4" name="Marcador de número de diapositiva 3"/>
          <p:cNvSpPr>
            <a:spLocks noGrp="1"/>
          </p:cNvSpPr>
          <p:nvPr>
            <p:ph type="sldNum" sz="quarter" idx="10"/>
          </p:nvPr>
        </p:nvSpPr>
        <p:spPr/>
        <p:txBody>
          <a:bodyPr/>
          <a:lstStyle/>
          <a:p>
            <a:fld id="{183A5AC0-1028-42C7-B506-789210419D9F}" type="slidenum">
              <a:rPr lang="es-EC" smtClean="0"/>
              <a:t>14</a:t>
            </a:fld>
            <a:endParaRPr lang="es-EC"/>
          </a:p>
        </p:txBody>
      </p:sp>
    </p:spTree>
    <p:extLst>
      <p:ext uri="{BB962C8B-B14F-4D97-AF65-F5344CB8AC3E}">
        <p14:creationId xmlns:p14="http://schemas.microsoft.com/office/powerpoint/2010/main" val="142883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 		12 valores anuales por variable 	diagrama de dispersión		Distribución</a:t>
            </a:r>
            <a:r>
              <a:rPr lang="es-EC" baseline="0" dirty="0" smtClean="0"/>
              <a:t> similar</a:t>
            </a:r>
            <a:endParaRPr lang="es-EC" dirty="0"/>
          </a:p>
        </p:txBody>
      </p:sp>
      <p:sp>
        <p:nvSpPr>
          <p:cNvPr id="4" name="Marcador de número de diapositiva 3"/>
          <p:cNvSpPr>
            <a:spLocks noGrp="1"/>
          </p:cNvSpPr>
          <p:nvPr>
            <p:ph type="sldNum" sz="quarter" idx="10"/>
          </p:nvPr>
        </p:nvSpPr>
        <p:spPr/>
        <p:txBody>
          <a:bodyPr/>
          <a:lstStyle/>
          <a:p>
            <a:fld id="{183A5AC0-1028-42C7-B506-789210419D9F}" type="slidenum">
              <a:rPr lang="es-EC" smtClean="0"/>
              <a:t>15</a:t>
            </a:fld>
            <a:endParaRPr lang="es-EC"/>
          </a:p>
        </p:txBody>
      </p:sp>
    </p:spTree>
    <p:extLst>
      <p:ext uri="{BB962C8B-B14F-4D97-AF65-F5344CB8AC3E}">
        <p14:creationId xmlns:p14="http://schemas.microsoft.com/office/powerpoint/2010/main" val="3573999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		existencia o ausencia de relación entre los cuatro índices 		--</a:t>
            </a:r>
            <a:r>
              <a:rPr lang="es-ES" sz="1200" kern="1200" baseline="0" dirty="0" smtClean="0">
                <a:solidFill>
                  <a:schemeClr val="tx1"/>
                </a:solidFill>
                <a:effectLst/>
                <a:latin typeface="+mn-lt"/>
                <a:ea typeface="+mn-ea"/>
                <a:cs typeface="+mn-cs"/>
              </a:rPr>
              <a:t> regla de decisión</a:t>
            </a:r>
            <a:endParaRPr lang="es-EC" dirty="0"/>
          </a:p>
        </p:txBody>
      </p:sp>
      <p:sp>
        <p:nvSpPr>
          <p:cNvPr id="4" name="Marcador de número de diapositiva 3"/>
          <p:cNvSpPr>
            <a:spLocks noGrp="1"/>
          </p:cNvSpPr>
          <p:nvPr>
            <p:ph type="sldNum" sz="quarter" idx="10"/>
          </p:nvPr>
        </p:nvSpPr>
        <p:spPr/>
        <p:txBody>
          <a:bodyPr/>
          <a:lstStyle/>
          <a:p>
            <a:fld id="{183A5AC0-1028-42C7-B506-789210419D9F}" type="slidenum">
              <a:rPr lang="es-EC" smtClean="0"/>
              <a:t>18</a:t>
            </a:fld>
            <a:endParaRPr lang="es-EC"/>
          </a:p>
        </p:txBody>
      </p:sp>
    </p:spTree>
    <p:extLst>
      <p:ext uri="{BB962C8B-B14F-4D97-AF65-F5344CB8AC3E}">
        <p14:creationId xmlns:p14="http://schemas.microsoft.com/office/powerpoint/2010/main" val="297456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C"/>
          </a:p>
        </p:txBody>
      </p:sp>
      <p:sp>
        <p:nvSpPr>
          <p:cNvPr id="4" name="Marcador de fecha 3"/>
          <p:cNvSpPr>
            <a:spLocks noGrp="1"/>
          </p:cNvSpPr>
          <p:nvPr>
            <p:ph type="dt" sz="half" idx="10"/>
          </p:nvPr>
        </p:nvSpPr>
        <p:spPr/>
        <p:txBody>
          <a:bodyPr/>
          <a:lstStyle/>
          <a:p>
            <a:fld id="{F470FAD5-BF57-43AD-B3D8-F33F62440A59}" type="datetimeFigureOut">
              <a:rPr lang="es-EC" smtClean="0"/>
              <a:t>23/1/2019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EB8FBD-9AEF-47AD-9CD6-4712B403FE18}" type="slidenum">
              <a:rPr lang="es-EC" smtClean="0"/>
              <a:t>‹Nº›</a:t>
            </a:fld>
            <a:endParaRPr lang="es-EC"/>
          </a:p>
        </p:txBody>
      </p:sp>
    </p:spTree>
    <p:extLst>
      <p:ext uri="{BB962C8B-B14F-4D97-AF65-F5344CB8AC3E}">
        <p14:creationId xmlns:p14="http://schemas.microsoft.com/office/powerpoint/2010/main" val="1065797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470FAD5-BF57-43AD-B3D8-F33F62440A59}" type="datetimeFigureOut">
              <a:rPr lang="es-EC" smtClean="0"/>
              <a:t>23/1/2019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EB8FBD-9AEF-47AD-9CD6-4712B403FE18}" type="slidenum">
              <a:rPr lang="es-EC" smtClean="0"/>
              <a:t>‹Nº›</a:t>
            </a:fld>
            <a:endParaRPr lang="es-EC"/>
          </a:p>
        </p:txBody>
      </p:sp>
    </p:spTree>
    <p:extLst>
      <p:ext uri="{BB962C8B-B14F-4D97-AF65-F5344CB8AC3E}">
        <p14:creationId xmlns:p14="http://schemas.microsoft.com/office/powerpoint/2010/main" val="412277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470FAD5-BF57-43AD-B3D8-F33F62440A59}" type="datetimeFigureOut">
              <a:rPr lang="es-EC" smtClean="0"/>
              <a:t>23/1/2019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EB8FBD-9AEF-47AD-9CD6-4712B403FE18}" type="slidenum">
              <a:rPr lang="es-EC" smtClean="0"/>
              <a:t>‹Nº›</a:t>
            </a:fld>
            <a:endParaRPr lang="es-EC"/>
          </a:p>
        </p:txBody>
      </p:sp>
    </p:spTree>
    <p:extLst>
      <p:ext uri="{BB962C8B-B14F-4D97-AF65-F5344CB8AC3E}">
        <p14:creationId xmlns:p14="http://schemas.microsoft.com/office/powerpoint/2010/main" val="83031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470FAD5-BF57-43AD-B3D8-F33F62440A59}" type="datetimeFigureOut">
              <a:rPr lang="es-EC" smtClean="0"/>
              <a:t>23/1/2019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EB8FBD-9AEF-47AD-9CD6-4712B403FE18}" type="slidenum">
              <a:rPr lang="es-EC" smtClean="0"/>
              <a:t>‹Nº›</a:t>
            </a:fld>
            <a:endParaRPr lang="es-EC"/>
          </a:p>
        </p:txBody>
      </p:sp>
    </p:spTree>
    <p:extLst>
      <p:ext uri="{BB962C8B-B14F-4D97-AF65-F5344CB8AC3E}">
        <p14:creationId xmlns:p14="http://schemas.microsoft.com/office/powerpoint/2010/main" val="2052240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F470FAD5-BF57-43AD-B3D8-F33F62440A59}" type="datetimeFigureOut">
              <a:rPr lang="es-EC" smtClean="0"/>
              <a:t>23/1/2019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EB8FBD-9AEF-47AD-9CD6-4712B403FE18}" type="slidenum">
              <a:rPr lang="es-EC" smtClean="0"/>
              <a:t>‹Nº›</a:t>
            </a:fld>
            <a:endParaRPr lang="es-EC"/>
          </a:p>
        </p:txBody>
      </p:sp>
    </p:spTree>
    <p:extLst>
      <p:ext uri="{BB962C8B-B14F-4D97-AF65-F5344CB8AC3E}">
        <p14:creationId xmlns:p14="http://schemas.microsoft.com/office/powerpoint/2010/main" val="3302981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F470FAD5-BF57-43AD-B3D8-F33F62440A59}" type="datetimeFigureOut">
              <a:rPr lang="es-EC" smtClean="0"/>
              <a:t>23/1/2019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0EB8FBD-9AEF-47AD-9CD6-4712B403FE18}" type="slidenum">
              <a:rPr lang="es-EC" smtClean="0"/>
              <a:t>‹Nº›</a:t>
            </a:fld>
            <a:endParaRPr lang="es-EC"/>
          </a:p>
        </p:txBody>
      </p:sp>
    </p:spTree>
    <p:extLst>
      <p:ext uri="{BB962C8B-B14F-4D97-AF65-F5344CB8AC3E}">
        <p14:creationId xmlns:p14="http://schemas.microsoft.com/office/powerpoint/2010/main" val="3622307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F470FAD5-BF57-43AD-B3D8-F33F62440A59}" type="datetimeFigureOut">
              <a:rPr lang="es-EC" smtClean="0"/>
              <a:t>23/1/2019</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B0EB8FBD-9AEF-47AD-9CD6-4712B403FE18}" type="slidenum">
              <a:rPr lang="es-EC" smtClean="0"/>
              <a:t>‹Nº›</a:t>
            </a:fld>
            <a:endParaRPr lang="es-EC"/>
          </a:p>
        </p:txBody>
      </p:sp>
    </p:spTree>
    <p:extLst>
      <p:ext uri="{BB962C8B-B14F-4D97-AF65-F5344CB8AC3E}">
        <p14:creationId xmlns:p14="http://schemas.microsoft.com/office/powerpoint/2010/main" val="2213510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F470FAD5-BF57-43AD-B3D8-F33F62440A59}" type="datetimeFigureOut">
              <a:rPr lang="es-EC" smtClean="0"/>
              <a:t>23/1/2019</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B0EB8FBD-9AEF-47AD-9CD6-4712B403FE18}" type="slidenum">
              <a:rPr lang="es-EC" smtClean="0"/>
              <a:t>‹Nº›</a:t>
            </a:fld>
            <a:endParaRPr lang="es-EC"/>
          </a:p>
        </p:txBody>
      </p:sp>
    </p:spTree>
    <p:extLst>
      <p:ext uri="{BB962C8B-B14F-4D97-AF65-F5344CB8AC3E}">
        <p14:creationId xmlns:p14="http://schemas.microsoft.com/office/powerpoint/2010/main" val="3008939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470FAD5-BF57-43AD-B3D8-F33F62440A59}" type="datetimeFigureOut">
              <a:rPr lang="es-EC" smtClean="0"/>
              <a:t>23/1/2019</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B0EB8FBD-9AEF-47AD-9CD6-4712B403FE18}" type="slidenum">
              <a:rPr lang="es-EC" smtClean="0"/>
              <a:t>‹Nº›</a:t>
            </a:fld>
            <a:endParaRPr lang="es-EC"/>
          </a:p>
        </p:txBody>
      </p:sp>
    </p:spTree>
    <p:extLst>
      <p:ext uri="{BB962C8B-B14F-4D97-AF65-F5344CB8AC3E}">
        <p14:creationId xmlns:p14="http://schemas.microsoft.com/office/powerpoint/2010/main" val="2082760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470FAD5-BF57-43AD-B3D8-F33F62440A59}" type="datetimeFigureOut">
              <a:rPr lang="es-EC" smtClean="0"/>
              <a:t>23/1/2019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0EB8FBD-9AEF-47AD-9CD6-4712B403FE18}" type="slidenum">
              <a:rPr lang="es-EC" smtClean="0"/>
              <a:t>‹Nº›</a:t>
            </a:fld>
            <a:endParaRPr lang="es-EC"/>
          </a:p>
        </p:txBody>
      </p:sp>
    </p:spTree>
    <p:extLst>
      <p:ext uri="{BB962C8B-B14F-4D97-AF65-F5344CB8AC3E}">
        <p14:creationId xmlns:p14="http://schemas.microsoft.com/office/powerpoint/2010/main" val="3737895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470FAD5-BF57-43AD-B3D8-F33F62440A59}" type="datetimeFigureOut">
              <a:rPr lang="es-EC" smtClean="0"/>
              <a:t>23/1/2019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0EB8FBD-9AEF-47AD-9CD6-4712B403FE18}" type="slidenum">
              <a:rPr lang="es-EC" smtClean="0"/>
              <a:t>‹Nº›</a:t>
            </a:fld>
            <a:endParaRPr lang="es-EC"/>
          </a:p>
        </p:txBody>
      </p:sp>
    </p:spTree>
    <p:extLst>
      <p:ext uri="{BB962C8B-B14F-4D97-AF65-F5344CB8AC3E}">
        <p14:creationId xmlns:p14="http://schemas.microsoft.com/office/powerpoint/2010/main" val="333490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70FAD5-BF57-43AD-B3D8-F33F62440A59}" type="datetimeFigureOut">
              <a:rPr lang="es-EC" smtClean="0"/>
              <a:t>23/1/2019</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B8FBD-9AEF-47AD-9CD6-4712B403FE18}" type="slidenum">
              <a:rPr lang="es-EC" smtClean="0"/>
              <a:t>‹Nº›</a:t>
            </a:fld>
            <a:endParaRPr lang="es-EC"/>
          </a:p>
        </p:txBody>
      </p:sp>
    </p:spTree>
    <p:extLst>
      <p:ext uri="{BB962C8B-B14F-4D97-AF65-F5344CB8AC3E}">
        <p14:creationId xmlns:p14="http://schemas.microsoft.com/office/powerpoint/2010/main" val="3989701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jpeg"/><Relationship Id="rId7" Type="http://schemas.openxmlformats.org/officeDocument/2006/relationships/diagramColors" Target="../diagrams/colors4.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QuickStyle" Target="../diagrams/quickStyle4.xml"/><Relationship Id="rId11" Type="http://schemas.openxmlformats.org/officeDocument/2006/relationships/image" Target="../media/image26.png"/><Relationship Id="rId5" Type="http://schemas.openxmlformats.org/officeDocument/2006/relationships/diagramLayout" Target="../diagrams/layout4.xml"/><Relationship Id="rId10" Type="http://schemas.openxmlformats.org/officeDocument/2006/relationships/image" Target="../media/image24.jpg"/><Relationship Id="rId4" Type="http://schemas.openxmlformats.org/officeDocument/2006/relationships/diagramData" Target="../diagrams/data4.xml"/><Relationship Id="rId9" Type="http://schemas.openxmlformats.org/officeDocument/2006/relationships/image" Target="../media/image23.jpg"/></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jpeg"/><Relationship Id="rId7" Type="http://schemas.openxmlformats.org/officeDocument/2006/relationships/diagramColors" Target="../diagrams/colors5.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chart" Target="../charts/chart9.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12"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QuickStyle" Target="../diagrams/quickStyle3.xml"/><Relationship Id="rId11" Type="http://schemas.openxmlformats.org/officeDocument/2006/relationships/image" Target="../media/image16.png"/><Relationship Id="rId5" Type="http://schemas.openxmlformats.org/officeDocument/2006/relationships/diagramLayout" Target="../diagrams/layout3.xml"/><Relationship Id="rId10" Type="http://schemas.openxmlformats.org/officeDocument/2006/relationships/image" Target="../media/image15.png"/><Relationship Id="rId4" Type="http://schemas.openxmlformats.org/officeDocument/2006/relationships/diagramData" Target="../diagrams/data3.xm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sultado de imagen para ecosistema urbano"/>
          <p:cNvPicPr>
            <a:picLocks noChangeAspect="1" noChangeArrowheads="1"/>
          </p:cNvPicPr>
          <p:nvPr/>
        </p:nvPicPr>
        <p:blipFill rotWithShape="1">
          <a:blip r:embed="rId2">
            <a:extLst>
              <a:ext uri="{28A0092B-C50C-407E-A947-70E740481C1C}">
                <a14:useLocalDpi xmlns:a14="http://schemas.microsoft.com/office/drawing/2010/main" val="0"/>
              </a:ext>
            </a:extLst>
          </a:blip>
          <a:srcRect l="13228" r="12408" b="1961"/>
          <a:stretch/>
        </p:blipFill>
        <p:spPr bwMode="auto">
          <a:xfrm>
            <a:off x="7597323" y="392709"/>
            <a:ext cx="4503237" cy="446749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3009" y="568921"/>
            <a:ext cx="5006791" cy="1412535"/>
          </a:xfrm>
          <a:prstGeom prst="rect">
            <a:avLst/>
          </a:prstGeom>
        </p:spPr>
      </p:pic>
      <p:sp>
        <p:nvSpPr>
          <p:cNvPr id="4" name="CuadroTexto 3"/>
          <p:cNvSpPr txBox="1"/>
          <p:nvPr/>
        </p:nvSpPr>
        <p:spPr>
          <a:xfrm>
            <a:off x="1263376" y="2063087"/>
            <a:ext cx="7144215" cy="400110"/>
          </a:xfrm>
          <a:prstGeom prst="rect">
            <a:avLst/>
          </a:prstGeom>
          <a:noFill/>
        </p:spPr>
        <p:txBody>
          <a:bodyPr wrap="square" rtlCol="0">
            <a:spAutoFit/>
          </a:bodyPr>
          <a:lstStyle/>
          <a:p>
            <a:r>
              <a:rPr lang="es-EC" sz="2000" dirty="0" smtClean="0"/>
              <a:t>Carrera de Ingeniería Geográfica y del Medio Ambiente</a:t>
            </a:r>
            <a:endParaRPr lang="es-EC" sz="2000" dirty="0"/>
          </a:p>
        </p:txBody>
      </p:sp>
      <p:sp>
        <p:nvSpPr>
          <p:cNvPr id="6" name="CuadroTexto 5"/>
          <p:cNvSpPr txBox="1"/>
          <p:nvPr/>
        </p:nvSpPr>
        <p:spPr>
          <a:xfrm>
            <a:off x="235131" y="2626458"/>
            <a:ext cx="7643810" cy="1015663"/>
          </a:xfrm>
          <a:prstGeom prst="rect">
            <a:avLst/>
          </a:prstGeom>
          <a:noFill/>
        </p:spPr>
        <p:txBody>
          <a:bodyPr wrap="square" rtlCol="0">
            <a:spAutoFit/>
          </a:bodyPr>
          <a:lstStyle/>
          <a:p>
            <a:pPr algn="ctr"/>
            <a:r>
              <a:rPr lang="es-ES" sz="2000" b="1" dirty="0" smtClean="0"/>
              <a:t>“APLICACIÓN </a:t>
            </a:r>
            <a:r>
              <a:rPr lang="es-ES" sz="2000" b="1" dirty="0"/>
              <a:t>DE TECNOLOGÍAS GEOESPACIALES PARA LA GENERACIÓN DE UN ÍNDICE DE CALIDAD AMBIENTAL (ICA), ENFOCADO AL SECTOR URBANO DEL DISTRITO METROPOLITANO DE </a:t>
            </a:r>
            <a:r>
              <a:rPr lang="es-ES" sz="2000" b="1" dirty="0" smtClean="0"/>
              <a:t>QUITO”</a:t>
            </a:r>
            <a:endParaRPr lang="es-EC" sz="2000" dirty="0"/>
          </a:p>
        </p:txBody>
      </p:sp>
      <p:sp>
        <p:nvSpPr>
          <p:cNvPr id="8" name="Recortar rectángulo de esquina sencilla 7"/>
          <p:cNvSpPr/>
          <p:nvPr/>
        </p:nvSpPr>
        <p:spPr>
          <a:xfrm>
            <a:off x="0" y="3912752"/>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t>Autora: </a:t>
            </a:r>
            <a:r>
              <a:rPr lang="es-EC" sz="2400" dirty="0" smtClean="0"/>
              <a:t>Lizeth Alexandra Ayala Gómez</a:t>
            </a:r>
            <a:endParaRPr lang="es-EC" sz="2400" dirty="0"/>
          </a:p>
        </p:txBody>
      </p:sp>
      <p:sp>
        <p:nvSpPr>
          <p:cNvPr id="9" name="CuadroTexto 8"/>
          <p:cNvSpPr txBox="1"/>
          <p:nvPr/>
        </p:nvSpPr>
        <p:spPr>
          <a:xfrm>
            <a:off x="2021021" y="5025939"/>
            <a:ext cx="5346431" cy="369332"/>
          </a:xfrm>
          <a:prstGeom prst="rect">
            <a:avLst/>
          </a:prstGeom>
          <a:noFill/>
        </p:spPr>
        <p:txBody>
          <a:bodyPr wrap="square" rtlCol="0">
            <a:spAutoFit/>
          </a:bodyPr>
          <a:lstStyle/>
          <a:p>
            <a:r>
              <a:rPr lang="es-EC" b="1" dirty="0" smtClean="0"/>
              <a:t>Director: </a:t>
            </a:r>
            <a:r>
              <a:rPr lang="es-EC" dirty="0" smtClean="0"/>
              <a:t>Ing. Alexander Alfredo Robayo Nieto </a:t>
            </a:r>
            <a:endParaRPr lang="es-EC" dirty="0"/>
          </a:p>
        </p:txBody>
      </p:sp>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0071" y="5223862"/>
            <a:ext cx="1396981" cy="1400065"/>
          </a:xfrm>
          <a:prstGeom prst="rect">
            <a:avLst/>
          </a:prstGeom>
        </p:spPr>
      </p:pic>
      <p:sp>
        <p:nvSpPr>
          <p:cNvPr id="11" name="CuadroTexto 10"/>
          <p:cNvSpPr txBox="1"/>
          <p:nvPr/>
        </p:nvSpPr>
        <p:spPr>
          <a:xfrm>
            <a:off x="1514385" y="5665902"/>
            <a:ext cx="6174378" cy="369332"/>
          </a:xfrm>
          <a:prstGeom prst="rect">
            <a:avLst/>
          </a:prstGeom>
          <a:noFill/>
        </p:spPr>
        <p:txBody>
          <a:bodyPr wrap="square" rtlCol="0">
            <a:spAutoFit/>
          </a:bodyPr>
          <a:lstStyle/>
          <a:p>
            <a:r>
              <a:rPr lang="es-EC" b="1" dirty="0" smtClean="0"/>
              <a:t>Secretario Académico: </a:t>
            </a:r>
            <a:r>
              <a:rPr lang="es-EC" dirty="0" smtClean="0"/>
              <a:t>Abg. Carlos Alfonso Orozco Bravo, </a:t>
            </a:r>
            <a:r>
              <a:rPr lang="es-EC" dirty="0" err="1" smtClean="0"/>
              <a:t>MSc</a:t>
            </a:r>
            <a:r>
              <a:rPr lang="es-EC" dirty="0" smtClean="0"/>
              <a:t>.</a:t>
            </a:r>
            <a:endParaRPr lang="es-EC" dirty="0"/>
          </a:p>
        </p:txBody>
      </p:sp>
      <p:sp>
        <p:nvSpPr>
          <p:cNvPr id="12" name="CuadroTexto 11"/>
          <p:cNvSpPr txBox="1"/>
          <p:nvPr/>
        </p:nvSpPr>
        <p:spPr>
          <a:xfrm>
            <a:off x="3410070" y="6305865"/>
            <a:ext cx="1858648" cy="369332"/>
          </a:xfrm>
          <a:prstGeom prst="rect">
            <a:avLst/>
          </a:prstGeom>
          <a:noFill/>
        </p:spPr>
        <p:txBody>
          <a:bodyPr wrap="square" rtlCol="0">
            <a:spAutoFit/>
          </a:bodyPr>
          <a:lstStyle/>
          <a:p>
            <a:r>
              <a:rPr lang="es-EC" b="1" dirty="0" smtClean="0"/>
              <a:t>Sangolquí </a:t>
            </a:r>
            <a:r>
              <a:rPr lang="es-EC" b="1" smtClean="0"/>
              <a:t>- </a:t>
            </a:r>
            <a:r>
              <a:rPr lang="es-EC" b="1" smtClean="0"/>
              <a:t>2019</a:t>
            </a:r>
            <a:endParaRPr lang="es-EC" b="1" dirty="0"/>
          </a:p>
        </p:txBody>
      </p:sp>
    </p:spTree>
    <p:extLst>
      <p:ext uri="{BB962C8B-B14F-4D97-AF65-F5344CB8AC3E}">
        <p14:creationId xmlns:p14="http://schemas.microsoft.com/office/powerpoint/2010/main" val="3932929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sp>
        <p:nvSpPr>
          <p:cNvPr id="6" name="CuadroTexto 5"/>
          <p:cNvSpPr txBox="1"/>
          <p:nvPr/>
        </p:nvSpPr>
        <p:spPr>
          <a:xfrm>
            <a:off x="3125337" y="1351129"/>
            <a:ext cx="5974405" cy="584775"/>
          </a:xfrm>
          <a:prstGeom prst="rect">
            <a:avLst/>
          </a:prstGeom>
          <a:noFill/>
        </p:spPr>
        <p:txBody>
          <a:bodyPr wrap="square" rtlCol="0">
            <a:spAutoFit/>
          </a:bodyPr>
          <a:lstStyle/>
          <a:p>
            <a:pPr algn="ctr"/>
            <a:r>
              <a:rPr lang="es-EC" sz="3200" b="1" u="sng" dirty="0" smtClean="0"/>
              <a:t>ANÁLISIS FACTORIAL</a:t>
            </a:r>
          </a:p>
        </p:txBody>
      </p:sp>
      <p:sp>
        <p:nvSpPr>
          <p:cNvPr id="2" name="Rectángulo 1"/>
          <p:cNvSpPr/>
          <p:nvPr/>
        </p:nvSpPr>
        <p:spPr>
          <a:xfrm>
            <a:off x="803564" y="2635103"/>
            <a:ext cx="6096000" cy="2585323"/>
          </a:xfrm>
          <a:prstGeom prst="rect">
            <a:avLst/>
          </a:prstGeom>
        </p:spPr>
        <p:txBody>
          <a:bodyPr>
            <a:spAutoFit/>
          </a:bodyPr>
          <a:lstStyle/>
          <a:p>
            <a:pPr marL="457200" algn="just">
              <a:lnSpc>
                <a:spcPct val="150000"/>
              </a:lnSpc>
              <a:spcAft>
                <a:spcPts val="800"/>
              </a:spcAft>
            </a:pPr>
            <a:r>
              <a:rPr lang="es-ES" dirty="0">
                <a:ea typeface="Calibri" panose="020F0502020204030204" pitchFamily="34" charset="0"/>
                <a:cs typeface="Times New Roman" panose="02020603050405020304" pitchFamily="18" charset="0"/>
              </a:rPr>
              <a:t>El análisis de componentes principales (ACP) es una técnica estadística multivariante de simplificación, que permite transformar un conjunto de variables originales correlacionadas entre sí, en un conjunto sintético de variables no correlacionados denominados factores o componentes principales (</a:t>
            </a:r>
            <a:r>
              <a:rPr lang="es-ES" dirty="0" err="1">
                <a:ea typeface="Calibri" panose="020F0502020204030204" pitchFamily="34" charset="0"/>
                <a:cs typeface="Times New Roman" panose="02020603050405020304" pitchFamily="18" charset="0"/>
              </a:rPr>
              <a:t>Zapotitla</a:t>
            </a:r>
            <a:r>
              <a:rPr lang="es-ES" dirty="0">
                <a:ea typeface="Calibri" panose="020F0502020204030204" pitchFamily="34" charset="0"/>
                <a:cs typeface="Times New Roman" panose="02020603050405020304" pitchFamily="18" charset="0"/>
              </a:rPr>
              <a:t>, 1996)</a:t>
            </a:r>
            <a:endParaRPr lang="es-EC" sz="1600" dirty="0">
              <a:effectLst/>
              <a:ea typeface="Calibri" panose="020F0502020204030204" pitchFamily="34" charset="0"/>
              <a:cs typeface="Times New Roman" panose="02020603050405020304" pitchFamily="18" charset="0"/>
            </a:endParaRPr>
          </a:p>
        </p:txBody>
      </p:sp>
      <p:pic>
        <p:nvPicPr>
          <p:cNvPr id="3074" name="Picture 2" descr="http://4.bp.blogspot.com/_3MqkB3GKg60/TRmjyoJCWeI/AAAAAAAAAFY/_ikK9Npf1yk/s1600/Cubo_01.JPG"/>
          <p:cNvPicPr>
            <a:picLocks noChangeAspect="1" noChangeArrowheads="1"/>
          </p:cNvPicPr>
          <p:nvPr/>
        </p:nvPicPr>
        <p:blipFill rotWithShape="1">
          <a:blip r:embed="rId5">
            <a:extLst>
              <a:ext uri="{28A0092B-C50C-407E-A947-70E740481C1C}">
                <a14:useLocalDpi xmlns:a14="http://schemas.microsoft.com/office/drawing/2010/main" val="0"/>
              </a:ext>
            </a:extLst>
          </a:blip>
          <a:srcRect t="8409" b="7373"/>
          <a:stretch/>
        </p:blipFill>
        <p:spPr bwMode="auto">
          <a:xfrm>
            <a:off x="7523706" y="2230582"/>
            <a:ext cx="3780981" cy="295101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8072848" y="5527964"/>
            <a:ext cx="2761408" cy="369332"/>
          </a:xfrm>
          <a:prstGeom prst="rect">
            <a:avLst/>
          </a:prstGeom>
          <a:noFill/>
        </p:spPr>
        <p:txBody>
          <a:bodyPr wrap="square" rtlCol="0">
            <a:spAutoFit/>
          </a:bodyPr>
          <a:lstStyle/>
          <a:p>
            <a:r>
              <a:rPr lang="es-EC" dirty="0" smtClean="0"/>
              <a:t>Fuente: (Gonzalez, 1994)</a:t>
            </a:r>
            <a:endParaRPr lang="es-EC" dirty="0"/>
          </a:p>
        </p:txBody>
      </p:sp>
    </p:spTree>
    <p:extLst>
      <p:ext uri="{BB962C8B-B14F-4D97-AF65-F5344CB8AC3E}">
        <p14:creationId xmlns:p14="http://schemas.microsoft.com/office/powerpoint/2010/main" val="2261135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pic>
        <p:nvPicPr>
          <p:cNvPr id="7" name="Imagen 6"/>
          <p:cNvPicPr/>
          <p:nvPr/>
        </p:nvPicPr>
        <p:blipFill rotWithShape="1">
          <a:blip r:embed="rId5">
            <a:extLst>
              <a:ext uri="{28A0092B-C50C-407E-A947-70E740481C1C}">
                <a14:useLocalDpi xmlns:a14="http://schemas.microsoft.com/office/drawing/2010/main" val="0"/>
              </a:ext>
            </a:extLst>
          </a:blip>
          <a:srcRect l="10624" t="11318" r="11461" b="14823"/>
          <a:stretch/>
        </p:blipFill>
        <p:spPr bwMode="auto">
          <a:xfrm>
            <a:off x="0" y="940257"/>
            <a:ext cx="10310997" cy="5805920"/>
          </a:xfrm>
          <a:prstGeom prst="rect">
            <a:avLst/>
          </a:prstGeom>
          <a:ln>
            <a:noFill/>
          </a:ln>
          <a:extLst>
            <a:ext uri="{53640926-AAD7-44D8-BBD7-CCE9431645EC}">
              <a14:shadowObscured xmlns:a14="http://schemas.microsoft.com/office/drawing/2010/main"/>
            </a:ext>
          </a:extLst>
        </p:spPr>
      </p:pic>
      <p:sp>
        <p:nvSpPr>
          <p:cNvPr id="6" name="CuadroTexto 5"/>
          <p:cNvSpPr txBox="1"/>
          <p:nvPr/>
        </p:nvSpPr>
        <p:spPr>
          <a:xfrm>
            <a:off x="8940940" y="1215553"/>
            <a:ext cx="2987203" cy="584775"/>
          </a:xfrm>
          <a:prstGeom prst="rect">
            <a:avLst/>
          </a:prstGeom>
          <a:noFill/>
        </p:spPr>
        <p:txBody>
          <a:bodyPr wrap="square" rtlCol="0">
            <a:spAutoFit/>
          </a:bodyPr>
          <a:lstStyle/>
          <a:p>
            <a:pPr algn="ctr"/>
            <a:r>
              <a:rPr lang="es-EC" sz="3200" b="1" u="sng" dirty="0" smtClean="0"/>
              <a:t>METODOLOGÍA</a:t>
            </a:r>
          </a:p>
        </p:txBody>
      </p:sp>
    </p:spTree>
    <p:extLst>
      <p:ext uri="{BB962C8B-B14F-4D97-AF65-F5344CB8AC3E}">
        <p14:creationId xmlns:p14="http://schemas.microsoft.com/office/powerpoint/2010/main" val="2491454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l="2299" t="3000" r="2829" b="2605"/>
          <a:stretch/>
        </p:blipFill>
        <p:spPr>
          <a:xfrm>
            <a:off x="-9939" y="1009330"/>
            <a:ext cx="8082786" cy="5679705"/>
          </a:xfrm>
          <a:prstGeom prst="rect">
            <a:avLst/>
          </a:prstGeom>
        </p:spPr>
      </p:pic>
      <p:graphicFrame>
        <p:nvGraphicFramePr>
          <p:cNvPr id="13" name="Tabla 12"/>
          <p:cNvGraphicFramePr>
            <a:graphicFrameLocks noGrp="1"/>
          </p:cNvGraphicFramePr>
          <p:nvPr>
            <p:extLst>
              <p:ext uri="{D42A27DB-BD31-4B8C-83A1-F6EECF244321}">
                <p14:modId xmlns:p14="http://schemas.microsoft.com/office/powerpoint/2010/main" val="3705193475"/>
              </p:ext>
            </p:extLst>
          </p:nvPr>
        </p:nvGraphicFramePr>
        <p:xfrm>
          <a:off x="8371498" y="1009326"/>
          <a:ext cx="3379224" cy="5679708"/>
        </p:xfrm>
        <a:graphic>
          <a:graphicData uri="http://schemas.openxmlformats.org/drawingml/2006/table">
            <a:tbl>
              <a:tblPr/>
              <a:tblGrid>
                <a:gridCol w="302763">
                  <a:extLst>
                    <a:ext uri="{9D8B030D-6E8A-4147-A177-3AD203B41FA5}">
                      <a16:colId xmlns:a16="http://schemas.microsoft.com/office/drawing/2014/main" val="1290633898"/>
                    </a:ext>
                  </a:extLst>
                </a:gridCol>
                <a:gridCol w="1504047">
                  <a:extLst>
                    <a:ext uri="{9D8B030D-6E8A-4147-A177-3AD203B41FA5}">
                      <a16:colId xmlns:a16="http://schemas.microsoft.com/office/drawing/2014/main" val="2723957795"/>
                    </a:ext>
                  </a:extLst>
                </a:gridCol>
                <a:gridCol w="1572414">
                  <a:extLst>
                    <a:ext uri="{9D8B030D-6E8A-4147-A177-3AD203B41FA5}">
                      <a16:colId xmlns:a16="http://schemas.microsoft.com/office/drawing/2014/main" val="3402034088"/>
                    </a:ext>
                  </a:extLst>
                </a:gridCol>
              </a:tblGrid>
              <a:tr h="195852">
                <a:tc>
                  <a:txBody>
                    <a:bodyPr/>
                    <a:lstStyle/>
                    <a:p>
                      <a:pPr algn="l" fontAlgn="b"/>
                      <a:endParaRPr lang="es-EC" sz="900" b="0" i="0" u="none" strike="noStrike">
                        <a:solidFill>
                          <a:srgbClr val="000000"/>
                        </a:solidFill>
                        <a:effectLst/>
                        <a:latin typeface="Calibri" panose="020F0502020204030204" pitchFamily="34" charset="0"/>
                      </a:endParaRPr>
                    </a:p>
                  </a:txBody>
                  <a:tcPr marL="5359" marR="5359" marT="535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C" sz="900" b="1" i="0" u="none" strike="noStrike">
                          <a:solidFill>
                            <a:srgbClr val="000000"/>
                          </a:solidFill>
                          <a:effectLst/>
                          <a:latin typeface="Calibri" panose="020F0502020204030204" pitchFamily="34" charset="0"/>
                        </a:rPr>
                        <a:t>URBANO</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1" i="0" u="none" strike="noStrike">
                          <a:solidFill>
                            <a:srgbClr val="000000"/>
                          </a:solidFill>
                          <a:effectLst/>
                          <a:latin typeface="Calibri" panose="020F0502020204030204" pitchFamily="34" charset="0"/>
                        </a:rPr>
                        <a:t>RURAL</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67128"/>
                  </a:ext>
                </a:extLst>
              </a:tr>
              <a:tr h="195852">
                <a:tc>
                  <a:txBody>
                    <a:bodyPr/>
                    <a:lstStyle/>
                    <a:p>
                      <a:pPr algn="ctr" fontAlgn="b"/>
                      <a:r>
                        <a:rPr lang="es-EC" sz="900" b="0" i="0" u="none" strike="noStrike">
                          <a:solidFill>
                            <a:srgbClr val="000000"/>
                          </a:solidFill>
                          <a:effectLst/>
                          <a:latin typeface="Calibri" panose="020F0502020204030204" pitchFamily="34" charset="0"/>
                        </a:rPr>
                        <a:t>1</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BELISARIO QUEVEDO</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ALANGASI</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206248"/>
                  </a:ext>
                </a:extLst>
              </a:tr>
              <a:tr h="195852">
                <a:tc>
                  <a:txBody>
                    <a:bodyPr/>
                    <a:lstStyle/>
                    <a:p>
                      <a:pPr algn="ctr" fontAlgn="b"/>
                      <a:r>
                        <a:rPr lang="es-EC" sz="900" b="0" i="0" u="none" strike="noStrike">
                          <a:solidFill>
                            <a:srgbClr val="000000"/>
                          </a:solidFill>
                          <a:effectLst/>
                          <a:latin typeface="Calibri" panose="020F0502020204030204" pitchFamily="34" charset="0"/>
                        </a:rPr>
                        <a:t>2</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CARCELEN</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CALDERON</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3037785"/>
                  </a:ext>
                </a:extLst>
              </a:tr>
              <a:tr h="195852">
                <a:tc>
                  <a:txBody>
                    <a:bodyPr/>
                    <a:lstStyle/>
                    <a:p>
                      <a:pPr algn="ctr" fontAlgn="b"/>
                      <a:r>
                        <a:rPr lang="es-EC" sz="900" b="0" i="0" u="none" strike="noStrike">
                          <a:solidFill>
                            <a:srgbClr val="000000"/>
                          </a:solidFill>
                          <a:effectLst/>
                          <a:latin typeface="Calibri" panose="020F0502020204030204" pitchFamily="34" charset="0"/>
                        </a:rPr>
                        <a:t>3</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CENTRO HISTORICO</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CONOCOTO</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5959813"/>
                  </a:ext>
                </a:extLst>
              </a:tr>
              <a:tr h="195852">
                <a:tc>
                  <a:txBody>
                    <a:bodyPr/>
                    <a:lstStyle/>
                    <a:p>
                      <a:pPr algn="ctr" fontAlgn="b"/>
                      <a:r>
                        <a:rPr lang="es-EC" sz="900" b="0" i="0" u="none" strike="noStrike">
                          <a:solidFill>
                            <a:srgbClr val="000000"/>
                          </a:solidFill>
                          <a:effectLst/>
                          <a:latin typeface="Calibri" panose="020F0502020204030204" pitchFamily="34" charset="0"/>
                        </a:rPr>
                        <a:t>4</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CHILIBULO</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CUMBAYA</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3904996"/>
                  </a:ext>
                </a:extLst>
              </a:tr>
              <a:tr h="195852">
                <a:tc>
                  <a:txBody>
                    <a:bodyPr/>
                    <a:lstStyle/>
                    <a:p>
                      <a:pPr algn="ctr" fontAlgn="b"/>
                      <a:r>
                        <a:rPr lang="es-EC" sz="900" b="0" i="0" u="none" strike="noStrike">
                          <a:solidFill>
                            <a:srgbClr val="000000"/>
                          </a:solidFill>
                          <a:effectLst/>
                          <a:latin typeface="Calibri" panose="020F0502020204030204" pitchFamily="34" charset="0"/>
                        </a:rPr>
                        <a:t>5</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CHIMBACALLE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GUANGOPOLO</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8612422"/>
                  </a:ext>
                </a:extLst>
              </a:tr>
              <a:tr h="195852">
                <a:tc>
                  <a:txBody>
                    <a:bodyPr/>
                    <a:lstStyle/>
                    <a:p>
                      <a:pPr algn="ctr" fontAlgn="b"/>
                      <a:r>
                        <a:rPr lang="es-EC" sz="900" b="0" i="0" u="none" strike="noStrike">
                          <a:solidFill>
                            <a:srgbClr val="000000"/>
                          </a:solidFill>
                          <a:effectLst/>
                          <a:latin typeface="Calibri" panose="020F0502020204030204" pitchFamily="34" charset="0"/>
                        </a:rPr>
                        <a:t>6</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COCHAPAMBA</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LLANO CHICO</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0802763"/>
                  </a:ext>
                </a:extLst>
              </a:tr>
              <a:tr h="195852">
                <a:tc>
                  <a:txBody>
                    <a:bodyPr/>
                    <a:lstStyle/>
                    <a:p>
                      <a:pPr algn="ctr" fontAlgn="b"/>
                      <a:r>
                        <a:rPr lang="es-EC" sz="900" b="0" i="0" u="none" strike="noStrike">
                          <a:solidFill>
                            <a:srgbClr val="000000"/>
                          </a:solidFill>
                          <a:effectLst/>
                          <a:latin typeface="Calibri" panose="020F0502020204030204" pitchFamily="34" charset="0"/>
                        </a:rPr>
                        <a:t>7</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COMITE DEL PUEBLO</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NAYON</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1472969"/>
                  </a:ext>
                </a:extLst>
              </a:tr>
              <a:tr h="195852">
                <a:tc>
                  <a:txBody>
                    <a:bodyPr/>
                    <a:lstStyle/>
                    <a:p>
                      <a:pPr algn="ctr" fontAlgn="b"/>
                      <a:r>
                        <a:rPr lang="es-EC" sz="900" b="0" i="0" u="none" strike="noStrike">
                          <a:solidFill>
                            <a:srgbClr val="000000"/>
                          </a:solidFill>
                          <a:effectLst/>
                          <a:latin typeface="Calibri" panose="020F0502020204030204" pitchFamily="34" charset="0"/>
                        </a:rPr>
                        <a:t>8</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COTOCOLLAO</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ZAMBIZA</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0112412"/>
                  </a:ext>
                </a:extLst>
              </a:tr>
              <a:tr h="195852">
                <a:tc>
                  <a:txBody>
                    <a:bodyPr/>
                    <a:lstStyle/>
                    <a:p>
                      <a:pPr algn="ctr" fontAlgn="b"/>
                      <a:r>
                        <a:rPr lang="es-EC" sz="900" b="0" i="0" u="none" strike="noStrike">
                          <a:solidFill>
                            <a:srgbClr val="000000"/>
                          </a:solidFill>
                          <a:effectLst/>
                          <a:latin typeface="Calibri" panose="020F0502020204030204" pitchFamily="34" charset="0"/>
                        </a:rPr>
                        <a:t>9</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GUAMANI</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6654663"/>
                  </a:ext>
                </a:extLst>
              </a:tr>
              <a:tr h="195852">
                <a:tc>
                  <a:txBody>
                    <a:bodyPr/>
                    <a:lstStyle/>
                    <a:p>
                      <a:pPr algn="ctr" fontAlgn="b"/>
                      <a:r>
                        <a:rPr lang="es-EC" sz="900" b="0" i="0" u="none" strike="noStrike">
                          <a:solidFill>
                            <a:srgbClr val="000000"/>
                          </a:solidFill>
                          <a:effectLst/>
                          <a:latin typeface="Calibri" panose="020F0502020204030204" pitchFamily="34" charset="0"/>
                        </a:rPr>
                        <a:t>10</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IÑAQUITO</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2433135"/>
                  </a:ext>
                </a:extLst>
              </a:tr>
              <a:tr h="195852">
                <a:tc>
                  <a:txBody>
                    <a:bodyPr/>
                    <a:lstStyle/>
                    <a:p>
                      <a:pPr algn="ctr" fontAlgn="b"/>
                      <a:r>
                        <a:rPr lang="es-EC" sz="900" b="0" i="0" u="none" strike="noStrike">
                          <a:solidFill>
                            <a:srgbClr val="000000"/>
                          </a:solidFill>
                          <a:effectLst/>
                          <a:latin typeface="Calibri" panose="020F0502020204030204" pitchFamily="34" charset="0"/>
                        </a:rPr>
                        <a:t>11</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ITCHIMBIA</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0491229"/>
                  </a:ext>
                </a:extLst>
              </a:tr>
              <a:tr h="195852">
                <a:tc>
                  <a:txBody>
                    <a:bodyPr/>
                    <a:lstStyle/>
                    <a:p>
                      <a:pPr algn="ctr" fontAlgn="b"/>
                      <a:r>
                        <a:rPr lang="es-EC" sz="900" b="0" i="0" u="none" strike="noStrike">
                          <a:solidFill>
                            <a:srgbClr val="000000"/>
                          </a:solidFill>
                          <a:effectLst/>
                          <a:latin typeface="Calibri" panose="020F0502020204030204" pitchFamily="34" charset="0"/>
                        </a:rPr>
                        <a:t>12</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JIPIJAPA</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656833"/>
                  </a:ext>
                </a:extLst>
              </a:tr>
              <a:tr h="195852">
                <a:tc>
                  <a:txBody>
                    <a:bodyPr/>
                    <a:lstStyle/>
                    <a:p>
                      <a:pPr algn="ctr" fontAlgn="b"/>
                      <a:r>
                        <a:rPr lang="es-EC" sz="900" b="0" i="0" u="none" strike="noStrike">
                          <a:solidFill>
                            <a:srgbClr val="000000"/>
                          </a:solidFill>
                          <a:effectLst/>
                          <a:latin typeface="Calibri" panose="020F0502020204030204" pitchFamily="34" charset="0"/>
                        </a:rPr>
                        <a:t>13</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KENNEDY</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5282391"/>
                  </a:ext>
                </a:extLst>
              </a:tr>
              <a:tr h="195852">
                <a:tc>
                  <a:txBody>
                    <a:bodyPr/>
                    <a:lstStyle/>
                    <a:p>
                      <a:pPr algn="ctr" fontAlgn="b"/>
                      <a:r>
                        <a:rPr lang="es-EC" sz="900" b="0" i="0" u="none" strike="noStrike">
                          <a:solidFill>
                            <a:srgbClr val="000000"/>
                          </a:solidFill>
                          <a:effectLst/>
                          <a:latin typeface="Calibri" panose="020F0502020204030204" pitchFamily="34" charset="0"/>
                        </a:rPr>
                        <a:t>14</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LA ARGELIA</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316268"/>
                  </a:ext>
                </a:extLst>
              </a:tr>
              <a:tr h="195852">
                <a:tc>
                  <a:txBody>
                    <a:bodyPr/>
                    <a:lstStyle/>
                    <a:p>
                      <a:pPr algn="ctr" fontAlgn="b"/>
                      <a:r>
                        <a:rPr lang="es-EC" sz="900" b="0" i="0" u="none" strike="noStrike">
                          <a:solidFill>
                            <a:srgbClr val="000000"/>
                          </a:solidFill>
                          <a:effectLst/>
                          <a:latin typeface="Calibri" panose="020F0502020204030204" pitchFamily="34" charset="0"/>
                        </a:rPr>
                        <a:t>15</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LA CONCEPCION</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9778921"/>
                  </a:ext>
                </a:extLst>
              </a:tr>
              <a:tr h="195852">
                <a:tc>
                  <a:txBody>
                    <a:bodyPr/>
                    <a:lstStyle/>
                    <a:p>
                      <a:pPr algn="ctr" fontAlgn="b"/>
                      <a:r>
                        <a:rPr lang="es-EC" sz="900" b="0" i="0" u="none" strike="noStrike">
                          <a:solidFill>
                            <a:srgbClr val="000000"/>
                          </a:solidFill>
                          <a:effectLst/>
                          <a:latin typeface="Calibri" panose="020F0502020204030204" pitchFamily="34" charset="0"/>
                        </a:rPr>
                        <a:t>16</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LA FERROVIARIA</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9355530"/>
                  </a:ext>
                </a:extLst>
              </a:tr>
              <a:tr h="195852">
                <a:tc>
                  <a:txBody>
                    <a:bodyPr/>
                    <a:lstStyle/>
                    <a:p>
                      <a:pPr algn="ctr" fontAlgn="b"/>
                      <a:r>
                        <a:rPr lang="es-EC" sz="900" b="0" i="0" u="none" strike="noStrike">
                          <a:solidFill>
                            <a:srgbClr val="000000"/>
                          </a:solidFill>
                          <a:effectLst/>
                          <a:latin typeface="Calibri" panose="020F0502020204030204" pitchFamily="34" charset="0"/>
                        </a:rPr>
                        <a:t>17</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LA LIBERTAD</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9134586"/>
                  </a:ext>
                </a:extLst>
              </a:tr>
              <a:tr h="195852">
                <a:tc>
                  <a:txBody>
                    <a:bodyPr/>
                    <a:lstStyle/>
                    <a:p>
                      <a:pPr algn="ctr" fontAlgn="b"/>
                      <a:r>
                        <a:rPr lang="es-EC" sz="900" b="0" i="0" u="none" strike="noStrike">
                          <a:solidFill>
                            <a:srgbClr val="000000"/>
                          </a:solidFill>
                          <a:effectLst/>
                          <a:latin typeface="Calibri" panose="020F0502020204030204" pitchFamily="34" charset="0"/>
                        </a:rPr>
                        <a:t>18</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LA MAGDALENA</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9280269"/>
                  </a:ext>
                </a:extLst>
              </a:tr>
              <a:tr h="195852">
                <a:tc>
                  <a:txBody>
                    <a:bodyPr/>
                    <a:lstStyle/>
                    <a:p>
                      <a:pPr algn="ctr" fontAlgn="b"/>
                      <a:r>
                        <a:rPr lang="es-EC" sz="900" b="0" i="0" u="none" strike="noStrike">
                          <a:solidFill>
                            <a:srgbClr val="000000"/>
                          </a:solidFill>
                          <a:effectLst/>
                          <a:latin typeface="Calibri" panose="020F0502020204030204" pitchFamily="34" charset="0"/>
                        </a:rPr>
                        <a:t>19</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MARISCAL SUCRE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715167"/>
                  </a:ext>
                </a:extLst>
              </a:tr>
              <a:tr h="195852">
                <a:tc>
                  <a:txBody>
                    <a:bodyPr/>
                    <a:lstStyle/>
                    <a:p>
                      <a:pPr algn="ctr" fontAlgn="b"/>
                      <a:r>
                        <a:rPr lang="es-EC" sz="900" b="0" i="0" u="none" strike="noStrike">
                          <a:solidFill>
                            <a:srgbClr val="000000"/>
                          </a:solidFill>
                          <a:effectLst/>
                          <a:latin typeface="Calibri" panose="020F0502020204030204" pitchFamily="34" charset="0"/>
                        </a:rPr>
                        <a:t>20</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PONCEANO</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1134652"/>
                  </a:ext>
                </a:extLst>
              </a:tr>
              <a:tr h="195852">
                <a:tc>
                  <a:txBody>
                    <a:bodyPr/>
                    <a:lstStyle/>
                    <a:p>
                      <a:pPr algn="ctr" fontAlgn="b"/>
                      <a:r>
                        <a:rPr lang="es-EC" sz="900" b="0" i="0" u="none" strike="noStrike">
                          <a:solidFill>
                            <a:srgbClr val="000000"/>
                          </a:solidFill>
                          <a:effectLst/>
                          <a:latin typeface="Calibri" panose="020F0502020204030204" pitchFamily="34" charset="0"/>
                        </a:rPr>
                        <a:t>21</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PUENGASI</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254098"/>
                  </a:ext>
                </a:extLst>
              </a:tr>
              <a:tr h="195852">
                <a:tc>
                  <a:txBody>
                    <a:bodyPr/>
                    <a:lstStyle/>
                    <a:p>
                      <a:pPr algn="ctr" fontAlgn="b"/>
                      <a:r>
                        <a:rPr lang="es-EC" sz="900" b="0" i="0" u="none" strike="noStrike">
                          <a:solidFill>
                            <a:srgbClr val="000000"/>
                          </a:solidFill>
                          <a:effectLst/>
                          <a:latin typeface="Calibri" panose="020F0502020204030204" pitchFamily="34" charset="0"/>
                        </a:rPr>
                        <a:t>22</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QUITUMBE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6340330"/>
                  </a:ext>
                </a:extLst>
              </a:tr>
              <a:tr h="195852">
                <a:tc>
                  <a:txBody>
                    <a:bodyPr/>
                    <a:lstStyle/>
                    <a:p>
                      <a:pPr algn="ctr" fontAlgn="b"/>
                      <a:r>
                        <a:rPr lang="es-EC" sz="900" b="0" i="0" u="none" strike="noStrike">
                          <a:solidFill>
                            <a:srgbClr val="000000"/>
                          </a:solidFill>
                          <a:effectLst/>
                          <a:latin typeface="Calibri" panose="020F0502020204030204" pitchFamily="34" charset="0"/>
                        </a:rPr>
                        <a:t>23</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RUMIPAMBA</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3269057"/>
                  </a:ext>
                </a:extLst>
              </a:tr>
              <a:tr h="195852">
                <a:tc>
                  <a:txBody>
                    <a:bodyPr/>
                    <a:lstStyle/>
                    <a:p>
                      <a:pPr algn="ctr" fontAlgn="b"/>
                      <a:r>
                        <a:rPr lang="es-EC" sz="900" b="0" i="0" u="none" strike="noStrike">
                          <a:solidFill>
                            <a:srgbClr val="000000"/>
                          </a:solidFill>
                          <a:effectLst/>
                          <a:latin typeface="Calibri" panose="020F0502020204030204" pitchFamily="34" charset="0"/>
                        </a:rPr>
                        <a:t>24</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SAN BARTOLO</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5598995"/>
                  </a:ext>
                </a:extLst>
              </a:tr>
              <a:tr h="195852">
                <a:tc>
                  <a:txBody>
                    <a:bodyPr/>
                    <a:lstStyle/>
                    <a:p>
                      <a:pPr algn="ctr" fontAlgn="b"/>
                      <a:r>
                        <a:rPr lang="es-EC" sz="900" b="0" i="0" u="none" strike="noStrike">
                          <a:solidFill>
                            <a:srgbClr val="000000"/>
                          </a:solidFill>
                          <a:effectLst/>
                          <a:latin typeface="Calibri" panose="020F0502020204030204" pitchFamily="34" charset="0"/>
                        </a:rPr>
                        <a:t>25</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SAN ISIDRO DEL INCA</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1475773"/>
                  </a:ext>
                </a:extLst>
              </a:tr>
              <a:tr h="195852">
                <a:tc>
                  <a:txBody>
                    <a:bodyPr/>
                    <a:lstStyle/>
                    <a:p>
                      <a:pPr algn="ctr" fontAlgn="b"/>
                      <a:r>
                        <a:rPr lang="es-EC" sz="900" b="0" i="0" u="none" strike="noStrike">
                          <a:solidFill>
                            <a:srgbClr val="000000"/>
                          </a:solidFill>
                          <a:effectLst/>
                          <a:latin typeface="Calibri" panose="020F0502020204030204" pitchFamily="34" charset="0"/>
                        </a:rPr>
                        <a:t>26</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SAN JUAN</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4505728"/>
                  </a:ext>
                </a:extLst>
              </a:tr>
              <a:tr h="195852">
                <a:tc>
                  <a:txBody>
                    <a:bodyPr/>
                    <a:lstStyle/>
                    <a:p>
                      <a:pPr algn="ctr" fontAlgn="b"/>
                      <a:r>
                        <a:rPr lang="es-EC" sz="900" b="0" i="0" u="none" strike="noStrike">
                          <a:solidFill>
                            <a:srgbClr val="000000"/>
                          </a:solidFill>
                          <a:effectLst/>
                          <a:latin typeface="Calibri" panose="020F0502020204030204" pitchFamily="34" charset="0"/>
                        </a:rPr>
                        <a:t>27</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SOLANDA</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0051524"/>
                  </a:ext>
                </a:extLst>
              </a:tr>
              <a:tr h="195852">
                <a:tc>
                  <a:txBody>
                    <a:bodyPr/>
                    <a:lstStyle/>
                    <a:p>
                      <a:pPr algn="ctr" fontAlgn="b"/>
                      <a:r>
                        <a:rPr lang="es-EC" sz="900" b="0" i="0" u="none" strike="noStrike">
                          <a:solidFill>
                            <a:srgbClr val="000000"/>
                          </a:solidFill>
                          <a:effectLst/>
                          <a:latin typeface="Calibri" panose="020F0502020204030204" pitchFamily="34" charset="0"/>
                        </a:rPr>
                        <a:t>28</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Calibri" panose="020F0502020204030204" pitchFamily="34" charset="0"/>
                        </a:rPr>
                        <a:t>TURUBAMBA</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dirty="0">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0705291"/>
                  </a:ext>
                </a:extLst>
              </a:tr>
            </a:tbl>
          </a:graphicData>
        </a:graphic>
      </p:graphicFrame>
    </p:spTree>
    <p:extLst>
      <p:ext uri="{BB962C8B-B14F-4D97-AF65-F5344CB8AC3E}">
        <p14:creationId xmlns:p14="http://schemas.microsoft.com/office/powerpoint/2010/main" val="1960940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sp>
        <p:nvSpPr>
          <p:cNvPr id="6" name="CuadroTexto 5"/>
          <p:cNvSpPr txBox="1"/>
          <p:nvPr/>
        </p:nvSpPr>
        <p:spPr>
          <a:xfrm>
            <a:off x="3125337" y="1351129"/>
            <a:ext cx="5974405" cy="584775"/>
          </a:xfrm>
          <a:prstGeom prst="rect">
            <a:avLst/>
          </a:prstGeom>
          <a:noFill/>
        </p:spPr>
        <p:txBody>
          <a:bodyPr wrap="square" rtlCol="0">
            <a:spAutoFit/>
          </a:bodyPr>
          <a:lstStyle/>
          <a:p>
            <a:pPr algn="ctr"/>
            <a:r>
              <a:rPr lang="es-EC" sz="3200" b="1" u="sng" dirty="0" smtClean="0"/>
              <a:t>FUENTES DE INFORMACIÓN</a:t>
            </a:r>
          </a:p>
        </p:txBody>
      </p:sp>
      <p:pic>
        <p:nvPicPr>
          <p:cNvPr id="2050" name="Picture 2"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118" y="2385104"/>
            <a:ext cx="2716894" cy="16266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inamh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1217" y="5046527"/>
            <a:ext cx="3016939" cy="14136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copernicus open access hu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2847" y="2409343"/>
            <a:ext cx="3745865" cy="1347252"/>
          </a:xfrm>
          <a:prstGeom prst="rect">
            <a:avLst/>
          </a:prstGeom>
          <a:noFill/>
          <a:extLst>
            <a:ext uri="{909E8E84-426E-40DD-AFC4-6F175D3DCCD1}">
              <a14:hiddenFill xmlns:a14="http://schemas.microsoft.com/office/drawing/2010/main">
                <a:solidFill>
                  <a:srgbClr val="FFFFFF"/>
                </a:solidFill>
              </a14:hiddenFill>
            </a:ext>
          </a:extLst>
        </p:spPr>
      </p:pic>
      <p:sp>
        <p:nvSpPr>
          <p:cNvPr id="9" name="Flecha abajo 8"/>
          <p:cNvSpPr/>
          <p:nvPr/>
        </p:nvSpPr>
        <p:spPr>
          <a:xfrm>
            <a:off x="1932742" y="4161447"/>
            <a:ext cx="697645" cy="59906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0" name="Flecha abajo 9"/>
          <p:cNvSpPr/>
          <p:nvPr/>
        </p:nvSpPr>
        <p:spPr>
          <a:xfrm>
            <a:off x="9596956" y="4161446"/>
            <a:ext cx="697645" cy="59906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1" name="Flecha abajo 10"/>
          <p:cNvSpPr/>
          <p:nvPr/>
        </p:nvSpPr>
        <p:spPr>
          <a:xfrm rot="10800000">
            <a:off x="5749543" y="4186184"/>
            <a:ext cx="697645" cy="59906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 name="CuadroTexto 1"/>
          <p:cNvSpPr txBox="1"/>
          <p:nvPr/>
        </p:nvSpPr>
        <p:spPr>
          <a:xfrm>
            <a:off x="978699" y="5046527"/>
            <a:ext cx="2661313" cy="129586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dirty="0" smtClean="0"/>
              <a:t>Ozono Troposférico</a:t>
            </a:r>
          </a:p>
          <a:p>
            <a:pPr marL="285750" indent="-285750">
              <a:lnSpc>
                <a:spcPct val="150000"/>
              </a:lnSpc>
              <a:buFont typeface="Arial" panose="020B0604020202020204" pitchFamily="34" charset="0"/>
              <a:buChar char="•"/>
            </a:pPr>
            <a:r>
              <a:rPr lang="es-EC" dirty="0" smtClean="0"/>
              <a:t>Dióxido de nitrógeno</a:t>
            </a:r>
          </a:p>
          <a:p>
            <a:pPr marL="285750" indent="-285750">
              <a:lnSpc>
                <a:spcPct val="150000"/>
              </a:lnSpc>
              <a:buFont typeface="Arial" panose="020B0604020202020204" pitchFamily="34" charset="0"/>
              <a:buChar char="•"/>
            </a:pPr>
            <a:r>
              <a:rPr lang="es-EC" dirty="0" smtClean="0"/>
              <a:t>Radiación solar</a:t>
            </a:r>
          </a:p>
        </p:txBody>
      </p:sp>
      <p:sp>
        <p:nvSpPr>
          <p:cNvPr id="7" name="CuadroTexto 6"/>
          <p:cNvSpPr txBox="1"/>
          <p:nvPr/>
        </p:nvSpPr>
        <p:spPr>
          <a:xfrm>
            <a:off x="5000246" y="2844884"/>
            <a:ext cx="2224585" cy="646331"/>
          </a:xfrm>
          <a:prstGeom prst="rect">
            <a:avLst/>
          </a:prstGeom>
          <a:noFill/>
        </p:spPr>
        <p:txBody>
          <a:bodyPr wrap="square" rtlCol="0">
            <a:spAutoFit/>
          </a:bodyPr>
          <a:lstStyle/>
          <a:p>
            <a:pPr algn="ctr"/>
            <a:r>
              <a:rPr lang="es-EC" dirty="0" smtClean="0"/>
              <a:t>Nivel de precipitación media mensual</a:t>
            </a:r>
            <a:endParaRPr lang="es-EC" dirty="0"/>
          </a:p>
        </p:txBody>
      </p:sp>
      <p:sp>
        <p:nvSpPr>
          <p:cNvPr id="14" name="CuadroTexto 13"/>
          <p:cNvSpPr txBox="1"/>
          <p:nvPr/>
        </p:nvSpPr>
        <p:spPr>
          <a:xfrm>
            <a:off x="7942997" y="4785250"/>
            <a:ext cx="4249003" cy="923330"/>
          </a:xfrm>
          <a:prstGeom prst="rect">
            <a:avLst/>
          </a:prstGeom>
          <a:noFill/>
        </p:spPr>
        <p:txBody>
          <a:bodyPr wrap="square" rtlCol="0">
            <a:spAutoFit/>
          </a:bodyPr>
          <a:lstStyle/>
          <a:p>
            <a:pPr algn="ctr"/>
            <a:r>
              <a:rPr lang="es-ES" b="1" dirty="0" smtClean="0"/>
              <a:t>Imágenes Sentinel</a:t>
            </a:r>
          </a:p>
          <a:p>
            <a:pPr algn="ctr"/>
            <a:r>
              <a:rPr lang="es-ES" dirty="0" smtClean="0"/>
              <a:t>nivel </a:t>
            </a:r>
            <a:r>
              <a:rPr lang="es-ES" dirty="0"/>
              <a:t>de procesamiento 1C</a:t>
            </a:r>
            <a:endParaRPr lang="es-ES" b="1" dirty="0" smtClean="0"/>
          </a:p>
          <a:p>
            <a:pPr algn="ctr"/>
            <a:endParaRPr lang="es-ES" b="1" dirty="0" smtClean="0"/>
          </a:p>
        </p:txBody>
      </p:sp>
    </p:spTree>
    <p:extLst>
      <p:ext uri="{BB962C8B-B14F-4D97-AF65-F5344CB8AC3E}">
        <p14:creationId xmlns:p14="http://schemas.microsoft.com/office/powerpoint/2010/main" val="3974272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sp>
        <p:nvSpPr>
          <p:cNvPr id="6" name="CuadroTexto 5"/>
          <p:cNvSpPr txBox="1"/>
          <p:nvPr/>
        </p:nvSpPr>
        <p:spPr>
          <a:xfrm>
            <a:off x="2019869" y="1323833"/>
            <a:ext cx="8120418" cy="584775"/>
          </a:xfrm>
          <a:prstGeom prst="rect">
            <a:avLst/>
          </a:prstGeom>
          <a:noFill/>
        </p:spPr>
        <p:txBody>
          <a:bodyPr wrap="square" rtlCol="0">
            <a:spAutoFit/>
          </a:bodyPr>
          <a:lstStyle/>
          <a:p>
            <a:pPr algn="ctr"/>
            <a:r>
              <a:rPr lang="es-EC" sz="3200" b="1" u="sng" dirty="0" smtClean="0"/>
              <a:t>DETERMINACIÓN DE ÉPOCAS DE ESTUDIO</a:t>
            </a:r>
          </a:p>
        </p:txBody>
      </p:sp>
      <p:graphicFrame>
        <p:nvGraphicFramePr>
          <p:cNvPr id="7" name="Gráfico 6"/>
          <p:cNvGraphicFramePr/>
          <p:nvPr>
            <p:extLst>
              <p:ext uri="{D42A27DB-BD31-4B8C-83A1-F6EECF244321}">
                <p14:modId xmlns:p14="http://schemas.microsoft.com/office/powerpoint/2010/main" val="3613867033"/>
              </p:ext>
            </p:extLst>
          </p:nvPr>
        </p:nvGraphicFramePr>
        <p:xfrm>
          <a:off x="605515" y="2881687"/>
          <a:ext cx="5248910" cy="25958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áfico 7"/>
          <p:cNvGraphicFramePr/>
          <p:nvPr>
            <p:extLst>
              <p:ext uri="{D42A27DB-BD31-4B8C-83A1-F6EECF244321}">
                <p14:modId xmlns:p14="http://schemas.microsoft.com/office/powerpoint/2010/main" val="475447836"/>
              </p:ext>
            </p:extLst>
          </p:nvPr>
        </p:nvGraphicFramePr>
        <p:xfrm>
          <a:off x="6277970" y="2881687"/>
          <a:ext cx="5236845" cy="2588260"/>
        </p:xfrm>
        <a:graphic>
          <a:graphicData uri="http://schemas.openxmlformats.org/drawingml/2006/chart">
            <c:chart xmlns:c="http://schemas.openxmlformats.org/drawingml/2006/chart" xmlns:r="http://schemas.openxmlformats.org/officeDocument/2006/relationships" r:id="rId6"/>
          </a:graphicData>
        </a:graphic>
      </p:graphicFrame>
      <p:sp>
        <p:nvSpPr>
          <p:cNvPr id="9" name="Rectángulo 8"/>
          <p:cNvSpPr/>
          <p:nvPr/>
        </p:nvSpPr>
        <p:spPr>
          <a:xfrm>
            <a:off x="181970" y="5578770"/>
            <a:ext cx="6096000" cy="324384"/>
          </a:xfrm>
          <a:prstGeom prst="rect">
            <a:avLst/>
          </a:prstGeom>
        </p:spPr>
        <p:txBody>
          <a:bodyPr>
            <a:spAutoFit/>
          </a:bodyPr>
          <a:lstStyle/>
          <a:p>
            <a:pPr marL="90170" algn="ctr">
              <a:lnSpc>
                <a:spcPct val="115000"/>
              </a:lnSpc>
              <a:spcAft>
                <a:spcPts val="0"/>
              </a:spcAft>
            </a:pPr>
            <a:r>
              <a:rPr lang="es-EC" sz="1400" dirty="0">
                <a:solidFill>
                  <a:srgbClr val="000000"/>
                </a:solidFill>
                <a:latin typeface="Times New Roman" panose="02020603050405020304" pitchFamily="18" charset="0"/>
                <a:ea typeface="Calibri" panose="020F0502020204030204" pitchFamily="34" charset="0"/>
                <a:cs typeface="Calibri" panose="020F0502020204030204" pitchFamily="34" charset="0"/>
              </a:rPr>
              <a:t>Fuente: (Instituto Nacional de Meteorología e Hidrología - INAMHI, 2018)</a:t>
            </a:r>
            <a:endParaRPr lang="es-EC"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ectángulo 10"/>
          <p:cNvSpPr/>
          <p:nvPr/>
        </p:nvSpPr>
        <p:spPr>
          <a:xfrm>
            <a:off x="5914030" y="5578770"/>
            <a:ext cx="6096000" cy="324384"/>
          </a:xfrm>
          <a:prstGeom prst="rect">
            <a:avLst/>
          </a:prstGeom>
        </p:spPr>
        <p:txBody>
          <a:bodyPr>
            <a:spAutoFit/>
          </a:bodyPr>
          <a:lstStyle/>
          <a:p>
            <a:pPr marL="90170" algn="ctr">
              <a:lnSpc>
                <a:spcPct val="115000"/>
              </a:lnSpc>
              <a:spcAft>
                <a:spcPts val="0"/>
              </a:spcAft>
            </a:pPr>
            <a:r>
              <a:rPr lang="es-EC" sz="1400" dirty="0">
                <a:solidFill>
                  <a:srgbClr val="000000"/>
                </a:solidFill>
                <a:latin typeface="Times New Roman" panose="02020603050405020304" pitchFamily="18" charset="0"/>
                <a:ea typeface="Calibri" panose="020F0502020204030204" pitchFamily="34" charset="0"/>
                <a:cs typeface="Calibri" panose="020F0502020204030204" pitchFamily="34" charset="0"/>
              </a:rPr>
              <a:t>Fuente: (Instituto Nacional de Meteorología e Hidrología - INAMHI, 2018)</a:t>
            </a:r>
            <a:endParaRPr lang="es-EC"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Rectángulo 11"/>
          <p:cNvSpPr/>
          <p:nvPr/>
        </p:nvSpPr>
        <p:spPr>
          <a:xfrm>
            <a:off x="1679172" y="2330512"/>
            <a:ext cx="3429144" cy="369332"/>
          </a:xfrm>
          <a:prstGeom prst="rect">
            <a:avLst/>
          </a:prstGeom>
        </p:spPr>
        <p:txBody>
          <a:bodyPr wrap="none">
            <a:spAutoFit/>
          </a:bodyPr>
          <a:lstStyle/>
          <a:p>
            <a:r>
              <a:rPr lang="es-ES" dirty="0">
                <a:latin typeface="Times New Roman" panose="02020603050405020304" pitchFamily="18" charset="0"/>
                <a:ea typeface="Calibri" panose="020F0502020204030204" pitchFamily="34" charset="0"/>
              </a:rPr>
              <a:t>Precipitación media </a:t>
            </a:r>
            <a:r>
              <a:rPr lang="es-ES" dirty="0" smtClean="0">
                <a:latin typeface="Times New Roman" panose="02020603050405020304" pitchFamily="18" charset="0"/>
                <a:ea typeface="Calibri" panose="020F0502020204030204" pitchFamily="34" charset="0"/>
              </a:rPr>
              <a:t>mensual </a:t>
            </a:r>
            <a:r>
              <a:rPr lang="es-ES" dirty="0">
                <a:latin typeface="Times New Roman" panose="02020603050405020304" pitchFamily="18" charset="0"/>
                <a:ea typeface="Calibri" panose="020F0502020204030204" pitchFamily="34" charset="0"/>
              </a:rPr>
              <a:t>2016</a:t>
            </a:r>
            <a:endParaRPr lang="es-EC" dirty="0"/>
          </a:p>
        </p:txBody>
      </p:sp>
      <p:sp>
        <p:nvSpPr>
          <p:cNvPr id="13" name="Rectángulo 12"/>
          <p:cNvSpPr/>
          <p:nvPr/>
        </p:nvSpPr>
        <p:spPr>
          <a:xfrm>
            <a:off x="7181820" y="2330512"/>
            <a:ext cx="3429144" cy="369332"/>
          </a:xfrm>
          <a:prstGeom prst="rect">
            <a:avLst/>
          </a:prstGeom>
        </p:spPr>
        <p:txBody>
          <a:bodyPr wrap="none">
            <a:spAutoFit/>
          </a:bodyPr>
          <a:lstStyle/>
          <a:p>
            <a:r>
              <a:rPr lang="es-ES" dirty="0">
                <a:latin typeface="Times New Roman" panose="02020603050405020304" pitchFamily="18" charset="0"/>
                <a:ea typeface="Calibri" panose="020F0502020204030204" pitchFamily="34" charset="0"/>
              </a:rPr>
              <a:t>Precipitación media </a:t>
            </a:r>
            <a:r>
              <a:rPr lang="es-ES" dirty="0" smtClean="0">
                <a:latin typeface="Times New Roman" panose="02020603050405020304" pitchFamily="18" charset="0"/>
                <a:ea typeface="Calibri" panose="020F0502020204030204" pitchFamily="34" charset="0"/>
              </a:rPr>
              <a:t>mensual </a:t>
            </a:r>
            <a:r>
              <a:rPr lang="es-ES" dirty="0">
                <a:latin typeface="Times New Roman" panose="02020603050405020304" pitchFamily="18" charset="0"/>
                <a:ea typeface="Calibri" panose="020F0502020204030204" pitchFamily="34" charset="0"/>
              </a:rPr>
              <a:t>2017</a:t>
            </a:r>
            <a:endParaRPr lang="es-EC" dirty="0"/>
          </a:p>
        </p:txBody>
      </p:sp>
    </p:spTree>
    <p:extLst>
      <p:ext uri="{BB962C8B-B14F-4D97-AF65-F5344CB8AC3E}">
        <p14:creationId xmlns:p14="http://schemas.microsoft.com/office/powerpoint/2010/main" val="3257774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sp>
        <p:nvSpPr>
          <p:cNvPr id="6" name="CuadroTexto 5"/>
          <p:cNvSpPr txBox="1"/>
          <p:nvPr/>
        </p:nvSpPr>
        <p:spPr>
          <a:xfrm>
            <a:off x="2019869" y="1323833"/>
            <a:ext cx="8120418" cy="584775"/>
          </a:xfrm>
          <a:prstGeom prst="rect">
            <a:avLst/>
          </a:prstGeom>
          <a:noFill/>
        </p:spPr>
        <p:txBody>
          <a:bodyPr wrap="square" rtlCol="0">
            <a:spAutoFit/>
          </a:bodyPr>
          <a:lstStyle/>
          <a:p>
            <a:pPr algn="ctr"/>
            <a:r>
              <a:rPr lang="es-EC" sz="3200" b="1" u="sng" dirty="0" smtClean="0"/>
              <a:t>GRÁFICOS DE VALIDACIÓN</a:t>
            </a:r>
          </a:p>
        </p:txBody>
      </p:sp>
      <p:sp>
        <p:nvSpPr>
          <p:cNvPr id="2" name="Rectángulo 1"/>
          <p:cNvSpPr/>
          <p:nvPr/>
        </p:nvSpPr>
        <p:spPr>
          <a:xfrm>
            <a:off x="673290" y="3013769"/>
            <a:ext cx="6096000" cy="1200329"/>
          </a:xfrm>
          <a:prstGeom prst="rect">
            <a:avLst/>
          </a:prstGeom>
        </p:spPr>
        <p:txBody>
          <a:bodyPr>
            <a:spAutoFit/>
          </a:bodyPr>
          <a:lstStyle/>
          <a:p>
            <a:r>
              <a:rPr lang="es-ES" dirty="0" smtClean="0">
                <a:latin typeface="Times New Roman" panose="02020603050405020304" pitchFamily="18" charset="0"/>
                <a:ea typeface="Calibri" panose="020F0502020204030204" pitchFamily="34" charset="0"/>
              </a:rPr>
              <a:t>Según Montgomery (2001) los gráficos de validación muestran </a:t>
            </a:r>
            <a:r>
              <a:rPr lang="es-ES" dirty="0">
                <a:latin typeface="Times New Roman" panose="02020603050405020304" pitchFamily="18" charset="0"/>
                <a:ea typeface="Calibri" panose="020F0502020204030204" pitchFamily="34" charset="0"/>
              </a:rPr>
              <a:t>el comportamiento de las variables a lo largo de los meses en cada año, dentro de las gráficas que se generaron se utilizaron los siguientes </a:t>
            </a:r>
            <a:r>
              <a:rPr lang="es-ES" dirty="0" smtClean="0">
                <a:latin typeface="Times New Roman" panose="02020603050405020304" pitchFamily="18" charset="0"/>
                <a:ea typeface="Calibri" panose="020F0502020204030204" pitchFamily="34" charset="0"/>
              </a:rPr>
              <a:t>límites:</a:t>
            </a:r>
            <a:endParaRPr lang="es-EC" dirty="0"/>
          </a:p>
        </p:txBody>
      </p:sp>
      <p:sp>
        <p:nvSpPr>
          <p:cNvPr id="7" name="Rectángulo 6"/>
          <p:cNvSpPr/>
          <p:nvPr/>
        </p:nvSpPr>
        <p:spPr>
          <a:xfrm>
            <a:off x="7450157" y="5147525"/>
            <a:ext cx="4055625" cy="923330"/>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S" dirty="0">
                <a:latin typeface="Times New Roman" panose="02020603050405020304" pitchFamily="18" charset="0"/>
                <a:ea typeface="Calibri" panose="020F0502020204030204" pitchFamily="34" charset="0"/>
                <a:cs typeface="Times New Roman" panose="02020603050405020304" pitchFamily="18" charset="0"/>
              </a:rPr>
              <a:t>Límites de control (3 sigma)</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dirty="0">
                <a:latin typeface="Times New Roman" panose="02020603050405020304" pitchFamily="18" charset="0"/>
                <a:ea typeface="Calibri" panose="020F0502020204030204" pitchFamily="34" charset="0"/>
                <a:cs typeface="Times New Roman" panose="02020603050405020304" pitchFamily="18" charset="0"/>
              </a:rPr>
              <a:t>Límites de advertencia (2 sigma)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423081" y="2497540"/>
            <a:ext cx="6632812" cy="1984573"/>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7055893" y="4751695"/>
            <a:ext cx="4299044" cy="1714991"/>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1" name="Conector angular 10"/>
          <p:cNvCxnSpPr>
            <a:stCxn id="8" idx="2"/>
            <a:endCxn id="9" idx="1"/>
          </p:cNvCxnSpPr>
          <p:nvPr/>
        </p:nvCxnSpPr>
        <p:spPr>
          <a:xfrm rot="16200000" flipH="1">
            <a:off x="4834151" y="3387449"/>
            <a:ext cx="1127078" cy="3316406"/>
          </a:xfrm>
          <a:prstGeom prst="bentConnector2">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ángulo 12"/>
          <p:cNvSpPr/>
          <p:nvPr/>
        </p:nvSpPr>
        <p:spPr>
          <a:xfrm>
            <a:off x="12192000" y="1323833"/>
            <a:ext cx="1851548" cy="4154984"/>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S" sz="1600" dirty="0">
                <a:latin typeface="Times New Roman" panose="02020603050405020304" pitchFamily="18" charset="0"/>
                <a:ea typeface="Calibri" panose="020F0502020204030204" pitchFamily="34" charset="0"/>
                <a:cs typeface="Times New Roman" panose="02020603050405020304" pitchFamily="18" charset="0"/>
              </a:rPr>
              <a:t>Si de tres puntos consecutivos, al menos dos se encuentran fuera del rango de los límites de advertencia y del mismo lado de la media.</a:t>
            </a:r>
            <a:endParaRPr lang="es-EC"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3036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sp>
        <p:nvSpPr>
          <p:cNvPr id="6" name="CuadroTexto 5"/>
          <p:cNvSpPr txBox="1"/>
          <p:nvPr/>
        </p:nvSpPr>
        <p:spPr>
          <a:xfrm>
            <a:off x="-545910" y="1199491"/>
            <a:ext cx="5974405" cy="584775"/>
          </a:xfrm>
          <a:prstGeom prst="rect">
            <a:avLst/>
          </a:prstGeom>
          <a:noFill/>
        </p:spPr>
        <p:txBody>
          <a:bodyPr wrap="square" rtlCol="0">
            <a:spAutoFit/>
          </a:bodyPr>
          <a:lstStyle/>
          <a:p>
            <a:pPr algn="ctr"/>
            <a:r>
              <a:rPr lang="es-EC" sz="3200" b="1" u="sng" dirty="0" smtClean="0"/>
              <a:t>IMÁGENES SATELITALES</a:t>
            </a:r>
          </a:p>
        </p:txBody>
      </p:sp>
      <p:graphicFrame>
        <p:nvGraphicFramePr>
          <p:cNvPr id="2" name="Diagrama 1"/>
          <p:cNvGraphicFramePr/>
          <p:nvPr>
            <p:extLst>
              <p:ext uri="{D42A27DB-BD31-4B8C-83A1-F6EECF244321}">
                <p14:modId xmlns:p14="http://schemas.microsoft.com/office/powerpoint/2010/main" val="2023549678"/>
              </p:ext>
            </p:extLst>
          </p:nvPr>
        </p:nvGraphicFramePr>
        <p:xfrm>
          <a:off x="3630304" y="1258835"/>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p:cNvSpPr txBox="1"/>
          <p:nvPr/>
        </p:nvSpPr>
        <p:spPr>
          <a:xfrm>
            <a:off x="6497779" y="1318179"/>
            <a:ext cx="2393049" cy="1015663"/>
          </a:xfrm>
          <a:prstGeom prst="rect">
            <a:avLst/>
          </a:prstGeom>
          <a:noFill/>
        </p:spPr>
        <p:txBody>
          <a:bodyPr wrap="square" rtlCol="0">
            <a:spAutoFit/>
          </a:bodyPr>
          <a:lstStyle/>
          <a:p>
            <a:pPr marL="285750" indent="-285750">
              <a:buFont typeface="Arial" panose="020B0604020202020204" pitchFamily="34" charset="0"/>
              <a:buChar char="•"/>
            </a:pPr>
            <a:r>
              <a:rPr lang="es-ES" sz="1500" dirty="0"/>
              <a:t>Septiembre 29 de 2016</a:t>
            </a:r>
          </a:p>
          <a:p>
            <a:pPr marL="285750" indent="-285750">
              <a:buFont typeface="Arial" panose="020B0604020202020204" pitchFamily="34" charset="0"/>
              <a:buChar char="•"/>
            </a:pPr>
            <a:r>
              <a:rPr lang="es-ES" sz="1500" dirty="0"/>
              <a:t>Diciembre 18 de </a:t>
            </a:r>
            <a:r>
              <a:rPr lang="es-ES" sz="1500" dirty="0" smtClean="0"/>
              <a:t>2016</a:t>
            </a:r>
            <a:endParaRPr lang="es-ES" sz="1500" dirty="0"/>
          </a:p>
          <a:p>
            <a:pPr marL="285750" indent="-285750">
              <a:buFont typeface="Arial" panose="020B0604020202020204" pitchFamily="34" charset="0"/>
              <a:buChar char="•"/>
            </a:pPr>
            <a:r>
              <a:rPr lang="es-ES" sz="1500" dirty="0"/>
              <a:t>Diciembre 13 de 2017</a:t>
            </a:r>
          </a:p>
          <a:p>
            <a:pPr marL="285750" indent="-285750">
              <a:buFont typeface="Arial" panose="020B0604020202020204" pitchFamily="34" charset="0"/>
              <a:buChar char="•"/>
            </a:pPr>
            <a:r>
              <a:rPr lang="es-ES" sz="1500" dirty="0"/>
              <a:t>Septiembre 19 de 2017</a:t>
            </a:r>
            <a:endParaRPr lang="es-EC" sz="1500" dirty="0"/>
          </a:p>
        </p:txBody>
      </p:sp>
      <p:sp>
        <p:nvSpPr>
          <p:cNvPr id="8" name="CuadroTexto 7"/>
          <p:cNvSpPr txBox="1"/>
          <p:nvPr/>
        </p:nvSpPr>
        <p:spPr>
          <a:xfrm>
            <a:off x="6667128" y="889503"/>
            <a:ext cx="1405719" cy="369332"/>
          </a:xfrm>
          <a:prstGeom prst="rect">
            <a:avLst/>
          </a:prstGeom>
          <a:noFill/>
        </p:spPr>
        <p:txBody>
          <a:bodyPr wrap="square" rtlCol="0">
            <a:spAutoFit/>
          </a:bodyPr>
          <a:lstStyle/>
          <a:p>
            <a:r>
              <a:rPr lang="es-EC" b="1" dirty="0" smtClean="0"/>
              <a:t>SELECCIÓN</a:t>
            </a:r>
            <a:endParaRPr lang="es-EC" b="1" dirty="0"/>
          </a:p>
        </p:txBody>
      </p:sp>
      <p:pic>
        <p:nvPicPr>
          <p:cNvPr id="10" name="Marcador de posición de imagen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91901" y="2971373"/>
            <a:ext cx="1957347" cy="1396833"/>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pic>
        <p:nvPicPr>
          <p:cNvPr id="11" name="Marcador de posición de imagen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0828" y="2274926"/>
            <a:ext cx="1957347" cy="52659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mc:AlternateContent xmlns:mc="http://schemas.openxmlformats.org/markup-compatibility/2006" xmlns:a14="http://schemas.microsoft.com/office/drawing/2010/main">
        <mc:Choice Requires="a14">
          <p:sp>
            <p:nvSpPr>
              <p:cNvPr id="12" name="Rectángulo 11"/>
              <p:cNvSpPr/>
              <p:nvPr/>
            </p:nvSpPr>
            <p:spPr>
              <a:xfrm>
                <a:off x="1262303" y="4075075"/>
                <a:ext cx="157440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000" i="1" smtClean="0">
                              <a:latin typeface="Cambria Math" panose="02040503050406030204" pitchFamily="18" charset="0"/>
                            </a:rPr>
                          </m:ctrlPr>
                        </m:sSubPr>
                        <m:e>
                          <m:r>
                            <a:rPr lang="es-EC" sz="2000" i="1">
                              <a:latin typeface="Cambria Math" panose="02040503050406030204" pitchFamily="18" charset="0"/>
                            </a:rPr>
                            <m:t>𝑉</m:t>
                          </m:r>
                        </m:e>
                        <m:sub>
                          <m:r>
                            <a:rPr lang="es-EC" sz="2000" i="1">
                              <a:latin typeface="Cambria Math" panose="02040503050406030204" pitchFamily="18" charset="0"/>
                            </a:rPr>
                            <m:t>𝑖</m:t>
                          </m:r>
                        </m:sub>
                      </m:sSub>
                      <m:r>
                        <a:rPr lang="es-EC" sz="2000" i="0">
                          <a:latin typeface="Cambria Math" panose="02040503050406030204" pitchFamily="18" charset="0"/>
                        </a:rPr>
                        <m:t>= </m:t>
                      </m:r>
                      <m:f>
                        <m:fPr>
                          <m:ctrlPr>
                            <a:rPr lang="es-EC" sz="2000" i="1">
                              <a:latin typeface="Cambria Math" panose="02040503050406030204" pitchFamily="18" charset="0"/>
                            </a:rPr>
                          </m:ctrlPr>
                        </m:fPr>
                        <m:num>
                          <m:sSub>
                            <m:sSubPr>
                              <m:ctrlPr>
                                <a:rPr lang="es-EC" sz="2000" i="1">
                                  <a:latin typeface="Cambria Math" panose="02040503050406030204" pitchFamily="18" charset="0"/>
                                </a:rPr>
                              </m:ctrlPr>
                            </m:sSubPr>
                            <m:e>
                              <m:r>
                                <a:rPr lang="es-EC" sz="2000" i="1">
                                  <a:latin typeface="Cambria Math" panose="02040503050406030204" pitchFamily="18" charset="0"/>
                                </a:rPr>
                                <m:t>𝑉</m:t>
                              </m:r>
                            </m:e>
                            <m:sub>
                              <m:r>
                                <a:rPr lang="es-EC" sz="2000" i="1">
                                  <a:latin typeface="Cambria Math" panose="02040503050406030204" pitchFamily="18" charset="0"/>
                                </a:rPr>
                                <m:t>𝑜</m:t>
                              </m:r>
                            </m:sub>
                          </m:sSub>
                          <m:r>
                            <a:rPr lang="es-EC" sz="2000" i="0">
                              <a:latin typeface="Cambria Math" panose="02040503050406030204" pitchFamily="18" charset="0"/>
                            </a:rPr>
                            <m:t>−</m:t>
                          </m:r>
                          <m:r>
                            <a:rPr lang="es-EC" sz="2000" b="0" i="1" smtClean="0">
                              <a:latin typeface="Cambria Math" panose="02040503050406030204" pitchFamily="18" charset="0"/>
                            </a:rPr>
                            <m:t> </m:t>
                          </m:r>
                          <m:acc>
                            <m:accPr>
                              <m:chr m:val="̅"/>
                              <m:ctrlPr>
                                <a:rPr lang="es-EC" sz="2000" b="0" i="1" smtClean="0">
                                  <a:latin typeface="Cambria Math" panose="02040503050406030204" pitchFamily="18" charset="0"/>
                                </a:rPr>
                              </m:ctrlPr>
                            </m:accPr>
                            <m:e>
                              <m:r>
                                <a:rPr lang="es-EC" sz="2000" b="0" i="1" smtClean="0">
                                  <a:latin typeface="Cambria Math" panose="02040503050406030204" pitchFamily="18" charset="0"/>
                                </a:rPr>
                                <m:t>𝑥</m:t>
                              </m:r>
                            </m:e>
                          </m:acc>
                        </m:num>
                        <m:den>
                          <m:r>
                            <a:rPr lang="es-EC" sz="2000" i="1" smtClean="0">
                              <a:latin typeface="Cambria Math" panose="02040503050406030204" pitchFamily="18" charset="0"/>
                              <a:ea typeface="Cambria Math" panose="02040503050406030204" pitchFamily="18" charset="0"/>
                            </a:rPr>
                            <m:t>𝜎</m:t>
                          </m:r>
                        </m:den>
                      </m:f>
                    </m:oMath>
                  </m:oMathPara>
                </a14:m>
                <a:endParaRPr lang="es-EC" sz="2000" dirty="0"/>
              </a:p>
            </p:txBody>
          </p:sp>
        </mc:Choice>
        <mc:Fallback xmlns="">
          <p:sp>
            <p:nvSpPr>
              <p:cNvPr id="12" name="Rectángulo 11"/>
              <p:cNvSpPr>
                <a:spLocks noRot="1" noChangeAspect="1" noMove="1" noResize="1" noEditPoints="1" noAdjustHandles="1" noChangeArrowheads="1" noChangeShapeType="1" noTextEdit="1"/>
              </p:cNvSpPr>
              <p:nvPr/>
            </p:nvSpPr>
            <p:spPr>
              <a:xfrm>
                <a:off x="1262303" y="4075075"/>
                <a:ext cx="1574405" cy="668516"/>
              </a:xfrm>
              <a:prstGeom prst="rect">
                <a:avLst/>
              </a:prstGeom>
              <a:blipFill>
                <a:blip r:embed="rId11"/>
                <a:stretch>
                  <a:fillRect/>
                </a:stretch>
              </a:blipFill>
            </p:spPr>
            <p:txBody>
              <a:bodyPr/>
              <a:lstStyle/>
              <a:p>
                <a:r>
                  <a:rPr lang="es-EC">
                    <a:noFill/>
                  </a:rPr>
                  <a:t> </a:t>
                </a:r>
              </a:p>
            </p:txBody>
          </p:sp>
        </mc:Fallback>
      </mc:AlternateContent>
      <p:sp>
        <p:nvSpPr>
          <p:cNvPr id="13" name="CuadroTexto 12"/>
          <p:cNvSpPr txBox="1"/>
          <p:nvPr/>
        </p:nvSpPr>
        <p:spPr>
          <a:xfrm>
            <a:off x="1253863" y="3392078"/>
            <a:ext cx="2893325" cy="369332"/>
          </a:xfrm>
          <a:prstGeom prst="rect">
            <a:avLst/>
          </a:prstGeom>
          <a:noFill/>
        </p:spPr>
        <p:txBody>
          <a:bodyPr wrap="square" rtlCol="0">
            <a:spAutoFit/>
          </a:bodyPr>
          <a:lstStyle/>
          <a:p>
            <a:r>
              <a:rPr lang="es-EC" u="sng" dirty="0" smtClean="0"/>
              <a:t>Estandarización</a:t>
            </a:r>
            <a:endParaRPr lang="es-EC" u="sng" dirty="0"/>
          </a:p>
        </p:txBody>
      </p:sp>
      <p:sp>
        <p:nvSpPr>
          <p:cNvPr id="14" name="Rectángulo 13"/>
          <p:cNvSpPr/>
          <p:nvPr/>
        </p:nvSpPr>
        <p:spPr>
          <a:xfrm>
            <a:off x="1177771" y="6091711"/>
            <a:ext cx="1794081"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 </a:t>
            </a:r>
            <a:r>
              <a:rPr lang="es-ES" dirty="0">
                <a:latin typeface="Times New Roman" panose="02020603050405020304" pitchFamily="18" charset="0"/>
                <a:ea typeface="Calibri" panose="020F0502020204030204" pitchFamily="34" charset="0"/>
              </a:rPr>
              <a:t>(Márquez, 1999)</a:t>
            </a:r>
            <a:endParaRPr lang="es-EC" dirty="0"/>
          </a:p>
        </p:txBody>
      </p:sp>
      <p:sp>
        <p:nvSpPr>
          <p:cNvPr id="15" name="CuadroTexto 14"/>
          <p:cNvSpPr txBox="1"/>
          <p:nvPr/>
        </p:nvSpPr>
        <p:spPr>
          <a:xfrm>
            <a:off x="805218" y="4743591"/>
            <a:ext cx="3002508" cy="923330"/>
          </a:xfrm>
          <a:prstGeom prst="rect">
            <a:avLst/>
          </a:prstGeom>
          <a:noFill/>
          <a:ln>
            <a:solidFill>
              <a:schemeClr val="accent3">
                <a:lumMod val="50000"/>
              </a:schemeClr>
            </a:solidFill>
          </a:ln>
        </p:spPr>
        <p:txBody>
          <a:bodyPr wrap="square" rtlCol="0">
            <a:spAutoFit/>
          </a:bodyPr>
          <a:lstStyle/>
          <a:p>
            <a:pPr marL="285750" indent="-285750">
              <a:buFont typeface="Wingdings" panose="05000000000000000000" pitchFamily="2" charset="2"/>
              <a:buChar char="Ø"/>
            </a:pPr>
            <a:r>
              <a:rPr lang="es-EC" dirty="0" smtClean="0"/>
              <a:t> Centra los datos</a:t>
            </a:r>
          </a:p>
          <a:p>
            <a:endParaRPr lang="es-EC" dirty="0" smtClean="0"/>
          </a:p>
          <a:p>
            <a:pPr marL="285750" indent="-285750">
              <a:buFont typeface="Wingdings" panose="05000000000000000000" pitchFamily="2" charset="2"/>
              <a:buChar char="Ø"/>
            </a:pPr>
            <a:r>
              <a:rPr lang="es-EC" dirty="0" smtClean="0"/>
              <a:t>Se estandariza la escala</a:t>
            </a:r>
            <a:endParaRPr lang="es-EC" dirty="0"/>
          </a:p>
        </p:txBody>
      </p:sp>
    </p:spTree>
    <p:extLst>
      <p:ext uri="{BB962C8B-B14F-4D97-AF65-F5344CB8AC3E}">
        <p14:creationId xmlns:p14="http://schemas.microsoft.com/office/powerpoint/2010/main" val="2768369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sp>
        <p:nvSpPr>
          <p:cNvPr id="6" name="CuadroTexto 5"/>
          <p:cNvSpPr txBox="1"/>
          <p:nvPr/>
        </p:nvSpPr>
        <p:spPr>
          <a:xfrm>
            <a:off x="3125337" y="1351129"/>
            <a:ext cx="5974405" cy="584775"/>
          </a:xfrm>
          <a:prstGeom prst="rect">
            <a:avLst/>
          </a:prstGeom>
          <a:noFill/>
        </p:spPr>
        <p:txBody>
          <a:bodyPr wrap="square" rtlCol="0">
            <a:spAutoFit/>
          </a:bodyPr>
          <a:lstStyle/>
          <a:p>
            <a:pPr algn="ctr"/>
            <a:r>
              <a:rPr lang="es-EC" sz="3200" b="1" u="sng" dirty="0" smtClean="0"/>
              <a:t>CÁLCULO DEL ICA</a:t>
            </a:r>
          </a:p>
        </p:txBody>
      </p:sp>
      <p:graphicFrame>
        <p:nvGraphicFramePr>
          <p:cNvPr id="2" name="Diagrama 1"/>
          <p:cNvGraphicFramePr/>
          <p:nvPr>
            <p:extLst>
              <p:ext uri="{D42A27DB-BD31-4B8C-83A1-F6EECF244321}">
                <p14:modId xmlns:p14="http://schemas.microsoft.com/office/powerpoint/2010/main" val="62020098"/>
              </p:ext>
            </p:extLst>
          </p:nvPr>
        </p:nvGraphicFramePr>
        <p:xfrm>
          <a:off x="174941" y="1351129"/>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170" name="Picture 2" descr="Imagen relacionad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30436" y="3521121"/>
            <a:ext cx="3397707" cy="310765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037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sp>
        <p:nvSpPr>
          <p:cNvPr id="6" name="CuadroTexto 5"/>
          <p:cNvSpPr txBox="1"/>
          <p:nvPr/>
        </p:nvSpPr>
        <p:spPr>
          <a:xfrm>
            <a:off x="3125337" y="1351129"/>
            <a:ext cx="5974405" cy="584775"/>
          </a:xfrm>
          <a:prstGeom prst="rect">
            <a:avLst/>
          </a:prstGeom>
          <a:noFill/>
        </p:spPr>
        <p:txBody>
          <a:bodyPr wrap="square" rtlCol="0">
            <a:spAutoFit/>
          </a:bodyPr>
          <a:lstStyle/>
          <a:p>
            <a:pPr algn="ctr"/>
            <a:r>
              <a:rPr lang="es-EC" sz="3200" b="1" u="sng" dirty="0" smtClean="0"/>
              <a:t>PRUEBA DE HIPÓTESIS ANOVA</a:t>
            </a:r>
          </a:p>
        </p:txBody>
      </p:sp>
      <p:sp>
        <p:nvSpPr>
          <p:cNvPr id="7" name="Rectángulo 6"/>
          <p:cNvSpPr/>
          <p:nvPr/>
        </p:nvSpPr>
        <p:spPr>
          <a:xfrm>
            <a:off x="864358" y="2374710"/>
            <a:ext cx="6232478" cy="3357350"/>
          </a:xfrm>
          <a:prstGeom prst="rect">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Rectángulo 1"/>
          <p:cNvSpPr/>
          <p:nvPr/>
        </p:nvSpPr>
        <p:spPr>
          <a:xfrm>
            <a:off x="864358" y="2603658"/>
            <a:ext cx="6096000" cy="2687915"/>
          </a:xfrm>
          <a:prstGeom prst="rect">
            <a:avLst/>
          </a:prstGeom>
        </p:spPr>
        <p:txBody>
          <a:bodyPr>
            <a:spAutoFit/>
          </a:bodyPr>
          <a:lstStyle/>
          <a:p>
            <a:pPr marL="228600" algn="just">
              <a:lnSpc>
                <a:spcPct val="150000"/>
              </a:lnSpc>
              <a:spcAft>
                <a:spcPts val="800"/>
              </a:spcAft>
            </a:pPr>
            <a:r>
              <a:rPr lang="es-ES" i="1" dirty="0" smtClean="0">
                <a:latin typeface="Times New Roman" panose="02020603050405020304" pitchFamily="18" charset="0"/>
                <a:ea typeface="Calibri" panose="020F0502020204030204" pitchFamily="34" charset="0"/>
                <a:cs typeface="Times New Roman" panose="02020603050405020304" pitchFamily="18" charset="0"/>
              </a:rPr>
              <a:t>Ho: No existen diferencias significativas entre los índices de calidad ambiental urbana generados para las diferentes épocas de estudio.</a:t>
            </a:r>
            <a:endParaRPr lang="es-EC" sz="1600" dirty="0" smtClean="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spcAft>
                <a:spcPts val="800"/>
              </a:spcAft>
            </a:pPr>
            <a:r>
              <a:rPr lang="es-ES" i="1" dirty="0" smtClean="0">
                <a:latin typeface="Times New Roman" panose="02020603050405020304" pitchFamily="18" charset="0"/>
                <a:ea typeface="Calibri" panose="020F0502020204030204" pitchFamily="34" charset="0"/>
                <a:cs typeface="Times New Roman" panose="02020603050405020304" pitchFamily="18" charset="0"/>
              </a:rPr>
              <a:t>Ha: Si existen diferencias significativas entre los índices de calidad ambiental urbana generados para las diferentes épocas de estudio.</a:t>
            </a:r>
            <a:endParaRPr lang="es-EC"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8495749" y="2060812"/>
            <a:ext cx="2422478" cy="1419367"/>
          </a:xfrm>
          <a:prstGeom prst="rect">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95% de confianza</a:t>
            </a:r>
          </a:p>
          <a:p>
            <a:pPr algn="ctr"/>
            <a:r>
              <a:rPr lang="es-EC" dirty="0" smtClean="0">
                <a:solidFill>
                  <a:schemeClr val="tx1"/>
                </a:solidFill>
              </a:rPr>
              <a:t>Significancia </a:t>
            </a:r>
            <a:r>
              <a:rPr lang="es-ES" dirty="0">
                <a:solidFill>
                  <a:schemeClr val="tx1"/>
                </a:solidFill>
              </a:rPr>
              <a:t>α= 0,05 </a:t>
            </a:r>
            <a:endParaRPr lang="es-EC" dirty="0">
              <a:solidFill>
                <a:schemeClr val="tx1"/>
              </a:solidFill>
            </a:endParaRPr>
          </a:p>
        </p:txBody>
      </p:sp>
      <mc:AlternateContent xmlns:mc="http://schemas.openxmlformats.org/markup-compatibility/2006" xmlns:a14="http://schemas.microsoft.com/office/drawing/2010/main">
        <mc:Choice Requires="a14">
          <p:sp>
            <p:nvSpPr>
              <p:cNvPr id="9" name="Rectángulo 8"/>
              <p:cNvSpPr/>
              <p:nvPr/>
            </p:nvSpPr>
            <p:spPr>
              <a:xfrm>
                <a:off x="8495749" y="4581889"/>
                <a:ext cx="2422478" cy="1419367"/>
              </a:xfrm>
              <a:prstGeom prst="rect">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d>
                        <m:dPr>
                          <m:begChr m:val="{"/>
                          <m:endChr m:val=""/>
                          <m:ctrlPr>
                            <a:rPr lang="es-EC" i="1" smtClean="0">
                              <a:solidFill>
                                <a:schemeClr val="tx1"/>
                              </a:solidFill>
                              <a:latin typeface="Cambria Math" panose="02040503050406030204" pitchFamily="18" charset="0"/>
                            </a:rPr>
                          </m:ctrlPr>
                        </m:dPr>
                        <m:e>
                          <m:m>
                            <m:mPr>
                              <m:mcs>
                                <m:mc>
                                  <m:mcPr>
                                    <m:count m:val="1"/>
                                    <m:mcJc m:val="center"/>
                                  </m:mcPr>
                                </m:mc>
                              </m:mcs>
                              <m:ctrlPr>
                                <a:rPr lang="es-EC" i="1">
                                  <a:solidFill>
                                    <a:schemeClr val="tx1"/>
                                  </a:solidFill>
                                  <a:latin typeface="Cambria Math" panose="02040503050406030204" pitchFamily="18" charset="0"/>
                                </a:rPr>
                              </m:ctrlPr>
                            </m:mPr>
                            <m:mr>
                              <m:e>
                                <m:sSub>
                                  <m:sSubPr>
                                    <m:ctrlPr>
                                      <a:rPr lang="es-EC" i="1">
                                        <a:solidFill>
                                          <a:schemeClr val="tx1"/>
                                        </a:solidFill>
                                        <a:latin typeface="Cambria Math" panose="02040503050406030204" pitchFamily="18" charset="0"/>
                                      </a:rPr>
                                    </m:ctrlPr>
                                  </m:sSubPr>
                                  <m:e>
                                    <m:r>
                                      <a:rPr lang="es-ES" i="1">
                                        <a:solidFill>
                                          <a:schemeClr val="tx1"/>
                                        </a:solidFill>
                                        <a:latin typeface="Cambria Math" panose="02040503050406030204" pitchFamily="18" charset="0"/>
                                      </a:rPr>
                                      <m:t>𝐻</m:t>
                                    </m:r>
                                  </m:e>
                                  <m:sub>
                                    <m:r>
                                      <a:rPr lang="es-ES" i="1">
                                        <a:solidFill>
                                          <a:schemeClr val="tx1"/>
                                        </a:solidFill>
                                        <a:latin typeface="Cambria Math" panose="02040503050406030204" pitchFamily="18" charset="0"/>
                                      </a:rPr>
                                      <m:t>𝑜</m:t>
                                    </m:r>
                                  </m:sub>
                                </m:sSub>
                                <m:r>
                                  <a:rPr lang="es-ES" i="1">
                                    <a:solidFill>
                                      <a:schemeClr val="tx1"/>
                                    </a:solidFill>
                                    <a:latin typeface="Cambria Math" panose="02040503050406030204" pitchFamily="18" charset="0"/>
                                  </a:rPr>
                                  <m:t>=</m:t>
                                </m:r>
                                <m:r>
                                  <a:rPr lang="es-ES" i="1">
                                    <a:solidFill>
                                      <a:schemeClr val="tx1"/>
                                    </a:solidFill>
                                    <a:latin typeface="Cambria Math" panose="02040503050406030204" pitchFamily="18" charset="0"/>
                                  </a:rPr>
                                  <m:t>𝑝</m:t>
                                </m:r>
                                <m:r>
                                  <a:rPr lang="es-ES" i="1">
                                    <a:solidFill>
                                      <a:schemeClr val="tx1"/>
                                    </a:solidFill>
                                    <a:latin typeface="Cambria Math" panose="02040503050406030204" pitchFamily="18" charset="0"/>
                                  </a:rPr>
                                  <m:t>&gt;0.05</m:t>
                                </m:r>
                              </m:e>
                            </m:mr>
                            <m:mr>
                              <m:e>
                                <m:sSub>
                                  <m:sSubPr>
                                    <m:ctrlPr>
                                      <a:rPr lang="es-EC" i="1">
                                        <a:solidFill>
                                          <a:schemeClr val="tx1"/>
                                        </a:solidFill>
                                        <a:latin typeface="Cambria Math" panose="02040503050406030204" pitchFamily="18" charset="0"/>
                                      </a:rPr>
                                    </m:ctrlPr>
                                  </m:sSubPr>
                                  <m:e>
                                    <m:r>
                                      <a:rPr lang="es-ES" i="1">
                                        <a:solidFill>
                                          <a:schemeClr val="tx1"/>
                                        </a:solidFill>
                                        <a:latin typeface="Cambria Math" panose="02040503050406030204" pitchFamily="18" charset="0"/>
                                      </a:rPr>
                                      <m:t>𝐻</m:t>
                                    </m:r>
                                  </m:e>
                                  <m:sub>
                                    <m:r>
                                      <a:rPr lang="es-ES" i="1">
                                        <a:solidFill>
                                          <a:schemeClr val="tx1"/>
                                        </a:solidFill>
                                        <a:latin typeface="Cambria Math" panose="02040503050406030204" pitchFamily="18" charset="0"/>
                                      </a:rPr>
                                      <m:t>𝑎</m:t>
                                    </m:r>
                                  </m:sub>
                                </m:sSub>
                                <m:r>
                                  <a:rPr lang="es-ES" i="1">
                                    <a:solidFill>
                                      <a:schemeClr val="tx1"/>
                                    </a:solidFill>
                                    <a:latin typeface="Cambria Math" panose="02040503050406030204" pitchFamily="18" charset="0"/>
                                  </a:rPr>
                                  <m:t>=</m:t>
                                </m:r>
                                <m:r>
                                  <a:rPr lang="es-ES" i="1">
                                    <a:solidFill>
                                      <a:schemeClr val="tx1"/>
                                    </a:solidFill>
                                    <a:latin typeface="Cambria Math" panose="02040503050406030204" pitchFamily="18" charset="0"/>
                                  </a:rPr>
                                  <m:t>𝑝</m:t>
                                </m:r>
                                <m:r>
                                  <a:rPr lang="es-ES" i="1">
                                    <a:solidFill>
                                      <a:schemeClr val="tx1"/>
                                    </a:solidFill>
                                    <a:latin typeface="Cambria Math" panose="02040503050406030204" pitchFamily="18" charset="0"/>
                                  </a:rPr>
                                  <m:t>≤0.05</m:t>
                                </m:r>
                              </m:e>
                            </m:mr>
                          </m:m>
                        </m:e>
                      </m:d>
                    </m:oMath>
                  </m:oMathPara>
                </a14:m>
                <a:endParaRPr lang="es-EC" dirty="0" smtClean="0">
                  <a:solidFill>
                    <a:schemeClr val="tx1"/>
                  </a:solidFill>
                </a:endParaRPr>
              </a:p>
              <a:p>
                <a:pPr algn="ctr"/>
                <a:endParaRPr lang="es-EC" sz="1400" dirty="0" smtClean="0">
                  <a:solidFill>
                    <a:schemeClr val="tx1"/>
                  </a:solidFill>
                </a:endParaRPr>
              </a:p>
              <a:p>
                <a:pPr algn="ctr"/>
                <a:r>
                  <a:rPr lang="es-EC" sz="1400" dirty="0" smtClean="0">
                    <a:solidFill>
                      <a:schemeClr val="tx1"/>
                    </a:solidFill>
                  </a:rPr>
                  <a:t>(</a:t>
                </a:r>
                <a:r>
                  <a:rPr lang="es-EC" sz="1400" dirty="0">
                    <a:solidFill>
                      <a:schemeClr val="tx1"/>
                    </a:solidFill>
                  </a:rPr>
                  <a:t>Benavides &amp; Bonilla, 2001)</a:t>
                </a:r>
              </a:p>
            </p:txBody>
          </p:sp>
        </mc:Choice>
        <mc:Fallback xmlns="">
          <p:sp>
            <p:nvSpPr>
              <p:cNvPr id="9" name="Rectángulo 8"/>
              <p:cNvSpPr>
                <a:spLocks noRot="1" noChangeAspect="1" noMove="1" noResize="1" noEditPoints="1" noAdjustHandles="1" noChangeArrowheads="1" noChangeShapeType="1" noTextEdit="1"/>
              </p:cNvSpPr>
              <p:nvPr/>
            </p:nvSpPr>
            <p:spPr>
              <a:xfrm>
                <a:off x="8495749" y="4581889"/>
                <a:ext cx="2422478" cy="1419367"/>
              </a:xfrm>
              <a:prstGeom prst="rect">
                <a:avLst/>
              </a:prstGeom>
              <a:blipFill>
                <a:blip r:embed="rId5"/>
                <a:stretch>
                  <a:fillRect/>
                </a:stretch>
              </a:blipFill>
              <a:ln>
                <a:solidFill>
                  <a:srgbClr val="002060"/>
                </a:solidFill>
              </a:ln>
            </p:spPr>
            <p:txBody>
              <a:bodyPr/>
              <a:lstStyle/>
              <a:p>
                <a:r>
                  <a:rPr lang="es-EC">
                    <a:noFill/>
                  </a:rPr>
                  <a:t> </a:t>
                </a:r>
              </a:p>
            </p:txBody>
          </p:sp>
        </mc:Fallback>
      </mc:AlternateContent>
      <p:cxnSp>
        <p:nvCxnSpPr>
          <p:cNvPr id="11" name="Conector recto 10"/>
          <p:cNvCxnSpPr>
            <a:stCxn id="7" idx="3"/>
            <a:endCxn id="8" idx="1"/>
          </p:cNvCxnSpPr>
          <p:nvPr/>
        </p:nvCxnSpPr>
        <p:spPr>
          <a:xfrm flipV="1">
            <a:off x="7096836" y="2770496"/>
            <a:ext cx="1398913" cy="1282889"/>
          </a:xfrm>
          <a:prstGeom prst="line">
            <a:avLst/>
          </a:prstGeom>
        </p:spPr>
        <p:style>
          <a:lnRef idx="1">
            <a:schemeClr val="dk1"/>
          </a:lnRef>
          <a:fillRef idx="0">
            <a:schemeClr val="dk1"/>
          </a:fillRef>
          <a:effectRef idx="0">
            <a:schemeClr val="dk1"/>
          </a:effectRef>
          <a:fontRef idx="minor">
            <a:schemeClr val="tx1"/>
          </a:fontRef>
        </p:style>
      </p:cxnSp>
      <p:cxnSp>
        <p:nvCxnSpPr>
          <p:cNvPr id="13" name="Conector recto 12"/>
          <p:cNvCxnSpPr>
            <a:stCxn id="7" idx="3"/>
            <a:endCxn id="9" idx="1"/>
          </p:cNvCxnSpPr>
          <p:nvPr/>
        </p:nvCxnSpPr>
        <p:spPr>
          <a:xfrm>
            <a:off x="7096836" y="4053385"/>
            <a:ext cx="1398913" cy="123818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65564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sp>
        <p:nvSpPr>
          <p:cNvPr id="6" name="CuadroTexto 5"/>
          <p:cNvSpPr txBox="1"/>
          <p:nvPr/>
        </p:nvSpPr>
        <p:spPr>
          <a:xfrm>
            <a:off x="3125337" y="1351129"/>
            <a:ext cx="5974405" cy="584775"/>
          </a:xfrm>
          <a:prstGeom prst="rect">
            <a:avLst/>
          </a:prstGeom>
          <a:noFill/>
        </p:spPr>
        <p:txBody>
          <a:bodyPr wrap="square" rtlCol="0">
            <a:spAutoFit/>
          </a:bodyPr>
          <a:lstStyle/>
          <a:p>
            <a:pPr algn="ctr"/>
            <a:r>
              <a:rPr lang="es-EC" sz="3200" b="1" u="sng" dirty="0" smtClean="0"/>
              <a:t>RESULTADOS Y DISCUSIÓN</a:t>
            </a:r>
          </a:p>
        </p:txBody>
      </p:sp>
      <p:sp>
        <p:nvSpPr>
          <p:cNvPr id="8" name="Rectángulo 7"/>
          <p:cNvSpPr/>
          <p:nvPr/>
        </p:nvSpPr>
        <p:spPr>
          <a:xfrm>
            <a:off x="2513660" y="6221339"/>
            <a:ext cx="7447128" cy="461665"/>
          </a:xfrm>
          <a:prstGeom prst="rect">
            <a:avLst/>
          </a:prstGeom>
        </p:spPr>
        <p:txBody>
          <a:bodyPr wrap="square">
            <a:spAutoFit/>
          </a:bodyPr>
          <a:lstStyle/>
          <a:p>
            <a:pPr marL="90170" algn="ctr">
              <a:lnSpc>
                <a:spcPct val="150000"/>
              </a:lnSpc>
              <a:spcAft>
                <a:spcPts val="0"/>
              </a:spcAft>
            </a:pPr>
            <a:r>
              <a:rPr lang="es-EC" sz="1600" dirty="0">
                <a:solidFill>
                  <a:srgbClr val="000000"/>
                </a:solidFill>
                <a:latin typeface="Times New Roman" panose="02020603050405020304" pitchFamily="18" charset="0"/>
                <a:ea typeface="Calibri" panose="020F0502020204030204" pitchFamily="34" charset="0"/>
              </a:rPr>
              <a:t>Fuente: (Red Metropolitana de Monitoreo de Aire de Quito - REMMAQ, </a:t>
            </a:r>
            <a:r>
              <a:rPr lang="es-EC" sz="1600" dirty="0" smtClean="0">
                <a:solidFill>
                  <a:srgbClr val="000000"/>
                </a:solidFill>
                <a:latin typeface="Times New Roman" panose="02020603050405020304" pitchFamily="18" charset="0"/>
                <a:ea typeface="Calibri" panose="020F0502020204030204" pitchFamily="34" charset="0"/>
              </a:rPr>
              <a:t>2018)</a:t>
            </a:r>
            <a:endParaRPr lang="es-EC" sz="1600" dirty="0">
              <a:solidFill>
                <a:srgbClr val="000000"/>
              </a:solidFill>
              <a:latin typeface="Calibri" panose="020F0502020204030204" pitchFamily="34" charset="0"/>
              <a:ea typeface="Calibri" panose="020F0502020204030204" pitchFamily="34" charset="0"/>
            </a:endParaRPr>
          </a:p>
        </p:txBody>
      </p:sp>
      <p:sp>
        <p:nvSpPr>
          <p:cNvPr id="11" name="CuadroTexto 10"/>
          <p:cNvSpPr txBox="1"/>
          <p:nvPr/>
        </p:nvSpPr>
        <p:spPr>
          <a:xfrm>
            <a:off x="1542197" y="2874508"/>
            <a:ext cx="1910687" cy="369332"/>
          </a:xfrm>
          <a:prstGeom prst="rect">
            <a:avLst/>
          </a:prstGeom>
          <a:noFill/>
          <a:ln>
            <a:solidFill>
              <a:srgbClr val="002060"/>
            </a:solidFill>
          </a:ln>
        </p:spPr>
        <p:txBody>
          <a:bodyPr wrap="square" rtlCol="0">
            <a:spAutoFit/>
          </a:bodyPr>
          <a:lstStyle/>
          <a:p>
            <a:pPr algn="ctr"/>
            <a:r>
              <a:rPr lang="es-ES" dirty="0" smtClean="0"/>
              <a:t>28,42 </a:t>
            </a:r>
            <a:r>
              <a:rPr lang="es-ES" dirty="0"/>
              <a:t>µg/m</a:t>
            </a:r>
            <a:r>
              <a:rPr lang="es-ES" baseline="30000" dirty="0"/>
              <a:t>3</a:t>
            </a:r>
            <a:endParaRPr lang="es-EC" dirty="0"/>
          </a:p>
        </p:txBody>
      </p:sp>
      <p:sp>
        <p:nvSpPr>
          <p:cNvPr id="12" name="Rectángulo 11"/>
          <p:cNvSpPr/>
          <p:nvPr/>
        </p:nvSpPr>
        <p:spPr>
          <a:xfrm>
            <a:off x="5260338" y="3207062"/>
            <a:ext cx="1704401" cy="369332"/>
          </a:xfrm>
          <a:prstGeom prst="rect">
            <a:avLst/>
          </a:prstGeom>
          <a:ln>
            <a:solidFill>
              <a:srgbClr val="002060"/>
            </a:solidFill>
          </a:ln>
        </p:spPr>
        <p:txBody>
          <a:bodyPr wrap="square">
            <a:spAutoFit/>
          </a:bodyPr>
          <a:lstStyle/>
          <a:p>
            <a:pPr algn="ctr"/>
            <a:r>
              <a:rPr lang="es-ES" dirty="0" smtClean="0">
                <a:latin typeface="Times New Roman" panose="02020603050405020304" pitchFamily="18" charset="0"/>
                <a:ea typeface="Calibri" panose="020F0502020204030204" pitchFamily="34" charset="0"/>
              </a:rPr>
              <a:t>30,14 µg/m</a:t>
            </a:r>
            <a:r>
              <a:rPr lang="es-ES" baseline="30000" dirty="0" smtClean="0">
                <a:latin typeface="Times New Roman" panose="02020603050405020304" pitchFamily="18" charset="0"/>
                <a:ea typeface="Calibri" panose="020F0502020204030204" pitchFamily="34" charset="0"/>
              </a:rPr>
              <a:t>3</a:t>
            </a:r>
            <a:endParaRPr lang="es-EC" dirty="0"/>
          </a:p>
        </p:txBody>
      </p:sp>
      <p:sp>
        <p:nvSpPr>
          <p:cNvPr id="13" name="Rectángulo 12"/>
          <p:cNvSpPr/>
          <p:nvPr/>
        </p:nvSpPr>
        <p:spPr>
          <a:xfrm>
            <a:off x="8924067" y="3538936"/>
            <a:ext cx="1736580" cy="369332"/>
          </a:xfrm>
          <a:prstGeom prst="rect">
            <a:avLst/>
          </a:prstGeom>
          <a:ln>
            <a:solidFill>
              <a:srgbClr val="002060"/>
            </a:solidFill>
          </a:ln>
        </p:spPr>
        <p:txBody>
          <a:bodyPr wrap="square">
            <a:spAutoFit/>
          </a:bodyPr>
          <a:lstStyle/>
          <a:p>
            <a:pPr algn="ctr"/>
            <a:r>
              <a:rPr lang="es-ES" dirty="0" smtClean="0">
                <a:latin typeface="Times New Roman" panose="02020603050405020304" pitchFamily="18" charset="0"/>
                <a:ea typeface="Calibri" panose="020F0502020204030204" pitchFamily="34" charset="0"/>
              </a:rPr>
              <a:t>208,21 W/m</a:t>
            </a:r>
            <a:r>
              <a:rPr lang="es-ES" baseline="30000" dirty="0">
                <a:latin typeface="Times New Roman" panose="02020603050405020304" pitchFamily="18" charset="0"/>
                <a:ea typeface="Calibri" panose="020F0502020204030204" pitchFamily="34" charset="0"/>
              </a:rPr>
              <a:t>2</a:t>
            </a:r>
            <a:endParaRPr lang="es-EC" dirty="0"/>
          </a:p>
        </p:txBody>
      </p:sp>
      <p:cxnSp>
        <p:nvCxnSpPr>
          <p:cNvPr id="15" name="Conector angular 14"/>
          <p:cNvCxnSpPr>
            <a:stCxn id="11" idx="2"/>
            <a:endCxn id="12" idx="1"/>
          </p:cNvCxnSpPr>
          <p:nvPr/>
        </p:nvCxnSpPr>
        <p:spPr>
          <a:xfrm rot="16200000" flipH="1">
            <a:off x="3804995" y="1936385"/>
            <a:ext cx="147888" cy="276279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7" name="Conector angular 16"/>
          <p:cNvCxnSpPr>
            <a:stCxn id="12" idx="2"/>
            <a:endCxn id="13" idx="1"/>
          </p:cNvCxnSpPr>
          <p:nvPr/>
        </p:nvCxnSpPr>
        <p:spPr>
          <a:xfrm rot="16200000" flipH="1">
            <a:off x="7444699" y="2244234"/>
            <a:ext cx="147208" cy="281152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2" name="Conector recto 21"/>
          <p:cNvCxnSpPr>
            <a:stCxn id="20" idx="2"/>
            <a:endCxn id="11" idx="0"/>
          </p:cNvCxnSpPr>
          <p:nvPr/>
        </p:nvCxnSpPr>
        <p:spPr>
          <a:xfrm>
            <a:off x="2497540" y="2708269"/>
            <a:ext cx="1" cy="166239"/>
          </a:xfrm>
          <a:prstGeom prst="line">
            <a:avLst/>
          </a:prstGeom>
        </p:spPr>
        <p:style>
          <a:lnRef idx="1">
            <a:schemeClr val="accent1"/>
          </a:lnRef>
          <a:fillRef idx="0">
            <a:schemeClr val="accent1"/>
          </a:fillRef>
          <a:effectRef idx="0">
            <a:schemeClr val="accent1"/>
          </a:effectRef>
          <a:fontRef idx="minor">
            <a:schemeClr val="tx1"/>
          </a:fontRef>
        </p:style>
      </p:cxnSp>
      <p:sp>
        <p:nvSpPr>
          <p:cNvPr id="20" name="CuadroTexto 19"/>
          <p:cNvSpPr txBox="1"/>
          <p:nvPr/>
        </p:nvSpPr>
        <p:spPr>
          <a:xfrm>
            <a:off x="1542196" y="2061938"/>
            <a:ext cx="1910687" cy="646331"/>
          </a:xfrm>
          <a:prstGeom prst="rect">
            <a:avLst/>
          </a:prstGeom>
          <a:noFill/>
          <a:ln>
            <a:solidFill>
              <a:srgbClr val="002060"/>
            </a:solidFill>
          </a:ln>
        </p:spPr>
        <p:txBody>
          <a:bodyPr wrap="square" rtlCol="0">
            <a:spAutoFit/>
          </a:bodyPr>
          <a:lstStyle/>
          <a:p>
            <a:pPr algn="ctr"/>
            <a:r>
              <a:rPr lang="es-EC" dirty="0" smtClean="0"/>
              <a:t>Valor medio anual (2016)</a:t>
            </a:r>
            <a:endParaRPr lang="es-EC" dirty="0"/>
          </a:p>
        </p:txBody>
      </p:sp>
      <p:graphicFrame>
        <p:nvGraphicFramePr>
          <p:cNvPr id="18" name="Gráfico 17"/>
          <p:cNvGraphicFramePr/>
          <p:nvPr>
            <p:extLst>
              <p:ext uri="{D42A27DB-BD31-4B8C-83A1-F6EECF244321}">
                <p14:modId xmlns:p14="http://schemas.microsoft.com/office/powerpoint/2010/main" val="1388969288"/>
              </p:ext>
            </p:extLst>
          </p:nvPr>
        </p:nvGraphicFramePr>
        <p:xfrm>
          <a:off x="873457" y="4093149"/>
          <a:ext cx="3528143" cy="21264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Gráfico 18"/>
          <p:cNvGraphicFramePr/>
          <p:nvPr>
            <p:extLst>
              <p:ext uri="{D42A27DB-BD31-4B8C-83A1-F6EECF244321}">
                <p14:modId xmlns:p14="http://schemas.microsoft.com/office/powerpoint/2010/main" val="3167027123"/>
              </p:ext>
            </p:extLst>
          </p:nvPr>
        </p:nvGraphicFramePr>
        <p:xfrm>
          <a:off x="4401600" y="4093149"/>
          <a:ext cx="4100955" cy="21264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Gráfico 20"/>
          <p:cNvGraphicFramePr/>
          <p:nvPr>
            <p:extLst>
              <p:ext uri="{D42A27DB-BD31-4B8C-83A1-F6EECF244321}">
                <p14:modId xmlns:p14="http://schemas.microsoft.com/office/powerpoint/2010/main" val="712222002"/>
              </p:ext>
            </p:extLst>
          </p:nvPr>
        </p:nvGraphicFramePr>
        <p:xfrm>
          <a:off x="8502556" y="4093148"/>
          <a:ext cx="3425588" cy="212731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73978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3600" dirty="0" smtClean="0"/>
              <a:t>   </a:t>
            </a:r>
            <a:endParaRPr lang="es-EC" sz="36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pic>
        <p:nvPicPr>
          <p:cNvPr id="1026" name="Picture 2" descr="Resultado de imagen para INDICE DE CALIDAD AMBIENT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5380" y="4043696"/>
            <a:ext cx="5451929" cy="2663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CuadroTexto 5"/>
          <p:cNvSpPr txBox="1"/>
          <p:nvPr/>
        </p:nvSpPr>
        <p:spPr>
          <a:xfrm>
            <a:off x="4234819" y="879240"/>
            <a:ext cx="3838028" cy="584775"/>
          </a:xfrm>
          <a:prstGeom prst="rect">
            <a:avLst/>
          </a:prstGeom>
          <a:noFill/>
        </p:spPr>
        <p:txBody>
          <a:bodyPr wrap="square" rtlCol="0">
            <a:spAutoFit/>
          </a:bodyPr>
          <a:lstStyle/>
          <a:p>
            <a:pPr algn="ctr"/>
            <a:r>
              <a:rPr lang="es-EC" sz="3200" b="1" u="sng" dirty="0" smtClean="0"/>
              <a:t>INTRODUCCIÓN</a:t>
            </a:r>
          </a:p>
        </p:txBody>
      </p:sp>
      <p:sp>
        <p:nvSpPr>
          <p:cNvPr id="2" name="Rectángulo 1"/>
          <p:cNvSpPr/>
          <p:nvPr/>
        </p:nvSpPr>
        <p:spPr>
          <a:xfrm>
            <a:off x="346362" y="1590606"/>
            <a:ext cx="5527964" cy="2267444"/>
          </a:xfrm>
          <a:prstGeom prst="rect">
            <a:avLst/>
          </a:prstGeom>
          <a:solidFill>
            <a:schemeClr val="bg1">
              <a:lumMod val="9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El crecimiento exponencial de las ciudades ha traído consigo un aumento en los niveles de </a:t>
            </a:r>
            <a:r>
              <a:rPr lang="es-ES" dirty="0" smtClean="0">
                <a:solidFill>
                  <a:schemeClr val="tx1"/>
                </a:solidFill>
              </a:rPr>
              <a:t>contaminación, desembocando </a:t>
            </a:r>
            <a:r>
              <a:rPr lang="es-ES" dirty="0">
                <a:solidFill>
                  <a:schemeClr val="tx1"/>
                </a:solidFill>
              </a:rPr>
              <a:t>en efectos tales como la formación de islas de calor, disminución de la calidad ambiental urbana y por ende en la salud y bienestar de sus habitantes (Villanueva, Ranfla, &amp; Quintanilla, 2012)</a:t>
            </a:r>
            <a:r>
              <a:rPr lang="es-ES" dirty="0" smtClean="0">
                <a:solidFill>
                  <a:schemeClr val="tx1"/>
                </a:solidFill>
              </a:rPr>
              <a:t> </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7" name="Rectángulo 6"/>
          <p:cNvSpPr/>
          <p:nvPr/>
        </p:nvSpPr>
        <p:spPr>
          <a:xfrm>
            <a:off x="10548731" y="4845034"/>
            <a:ext cx="277092" cy="393471"/>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Resultado de imagen para objetivo 11 agenda 2030"/>
          <p:cNvPicPr>
            <a:picLocks noChangeAspect="1" noChangeArrowheads="1"/>
          </p:cNvPicPr>
          <p:nvPr/>
        </p:nvPicPr>
        <p:blipFill rotWithShape="1">
          <a:blip r:embed="rId6">
            <a:extLst>
              <a:ext uri="{28A0092B-C50C-407E-A947-70E740481C1C}">
                <a14:useLocalDpi xmlns:a14="http://schemas.microsoft.com/office/drawing/2010/main" val="0"/>
              </a:ext>
            </a:extLst>
          </a:blip>
          <a:srcRect l="7515" t="10290" r="7206" b="8084"/>
          <a:stretch/>
        </p:blipFill>
        <p:spPr bwMode="auto">
          <a:xfrm>
            <a:off x="2140362" y="4564959"/>
            <a:ext cx="2951018" cy="1537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Flecha abajo 7"/>
          <p:cNvSpPr/>
          <p:nvPr/>
        </p:nvSpPr>
        <p:spPr>
          <a:xfrm>
            <a:off x="2761521" y="3911972"/>
            <a:ext cx="697645" cy="59906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pic>
        <p:nvPicPr>
          <p:cNvPr id="1030" name="Picture 6" descr="Resultado de imagen para ODS"/>
          <p:cNvPicPr>
            <a:picLocks noChangeAspect="1" noChangeArrowheads="1"/>
          </p:cNvPicPr>
          <p:nvPr/>
        </p:nvPicPr>
        <p:blipFill rotWithShape="1">
          <a:blip r:embed="rId7">
            <a:extLst>
              <a:ext uri="{28A0092B-C50C-407E-A947-70E740481C1C}">
                <a14:useLocalDpi xmlns:a14="http://schemas.microsoft.com/office/drawing/2010/main" val="0"/>
              </a:ext>
            </a:extLst>
          </a:blip>
          <a:srcRect r="57291"/>
          <a:stretch/>
        </p:blipFill>
        <p:spPr bwMode="auto">
          <a:xfrm>
            <a:off x="716519" y="4619511"/>
            <a:ext cx="1423843" cy="14287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9" name="Rectángulo 8"/>
          <p:cNvSpPr/>
          <p:nvPr/>
        </p:nvSpPr>
        <p:spPr>
          <a:xfrm>
            <a:off x="236866" y="6399311"/>
            <a:ext cx="6096000" cy="307777"/>
          </a:xfrm>
          <a:prstGeom prst="rect">
            <a:avLst/>
          </a:prstGeom>
        </p:spPr>
        <p:txBody>
          <a:bodyPr>
            <a:spAutoFit/>
          </a:bodyPr>
          <a:lstStyle/>
          <a:p>
            <a:pPr algn="ctr"/>
            <a:r>
              <a:rPr lang="es-ES" sz="1400" dirty="0">
                <a:ea typeface="Calibri" panose="020F0502020204030204" pitchFamily="34" charset="0"/>
              </a:rPr>
              <a:t>(Programa de las Naciones Unidas para el Desarrollo - PNUD, 2016)</a:t>
            </a:r>
            <a:endParaRPr lang="es-EC" sz="1400" dirty="0"/>
          </a:p>
        </p:txBody>
      </p:sp>
      <p:pic>
        <p:nvPicPr>
          <p:cNvPr id="1032" name="Picture 8" descr="Resultado de imagen para DMQ"/>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8006"/>
          <a:stretch/>
        </p:blipFill>
        <p:spPr bwMode="auto">
          <a:xfrm>
            <a:off x="7919122" y="1703267"/>
            <a:ext cx="2844443" cy="1167190"/>
          </a:xfrm>
          <a:prstGeom prst="rect">
            <a:avLst/>
          </a:prstGeom>
          <a:noFill/>
          <a:extLst>
            <a:ext uri="{909E8E84-426E-40DD-AFC4-6F175D3DCCD1}">
              <a14:hiddenFill xmlns:a14="http://schemas.microsoft.com/office/drawing/2010/main">
                <a:solidFill>
                  <a:srgbClr val="FFFFFF"/>
                </a:solidFill>
              </a14:hiddenFill>
            </a:ext>
          </a:extLst>
        </p:spPr>
      </p:pic>
      <p:sp>
        <p:nvSpPr>
          <p:cNvPr id="10" name="Flecha derecha 9"/>
          <p:cNvSpPr/>
          <p:nvPr/>
        </p:nvSpPr>
        <p:spPr>
          <a:xfrm>
            <a:off x="5587135" y="5128846"/>
            <a:ext cx="745731" cy="748144"/>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lecha derecha 14"/>
          <p:cNvSpPr/>
          <p:nvPr/>
        </p:nvSpPr>
        <p:spPr>
          <a:xfrm rot="16200000">
            <a:off x="9004159" y="3175979"/>
            <a:ext cx="745731" cy="748144"/>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9128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sp>
        <p:nvSpPr>
          <p:cNvPr id="6" name="CuadroTexto 5"/>
          <p:cNvSpPr txBox="1"/>
          <p:nvPr/>
        </p:nvSpPr>
        <p:spPr>
          <a:xfrm>
            <a:off x="3125337" y="1351129"/>
            <a:ext cx="5974405" cy="584775"/>
          </a:xfrm>
          <a:prstGeom prst="rect">
            <a:avLst/>
          </a:prstGeom>
          <a:noFill/>
        </p:spPr>
        <p:txBody>
          <a:bodyPr wrap="square" rtlCol="0">
            <a:spAutoFit/>
          </a:bodyPr>
          <a:lstStyle/>
          <a:p>
            <a:pPr algn="ctr"/>
            <a:r>
              <a:rPr lang="es-EC" sz="3200" b="1" u="sng" dirty="0" smtClean="0"/>
              <a:t>CONTROL ESTADÍSTICO</a:t>
            </a:r>
          </a:p>
        </p:txBody>
      </p:sp>
      <p:graphicFrame>
        <p:nvGraphicFramePr>
          <p:cNvPr id="7" name="Gráfico 6"/>
          <p:cNvGraphicFramePr/>
          <p:nvPr/>
        </p:nvGraphicFramePr>
        <p:xfrm>
          <a:off x="765102" y="4093149"/>
          <a:ext cx="3636499" cy="2128621"/>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ángulo 7"/>
          <p:cNvSpPr/>
          <p:nvPr/>
        </p:nvSpPr>
        <p:spPr>
          <a:xfrm>
            <a:off x="2513660" y="6221339"/>
            <a:ext cx="7447128" cy="461665"/>
          </a:xfrm>
          <a:prstGeom prst="rect">
            <a:avLst/>
          </a:prstGeom>
        </p:spPr>
        <p:txBody>
          <a:bodyPr wrap="square">
            <a:spAutoFit/>
          </a:bodyPr>
          <a:lstStyle/>
          <a:p>
            <a:pPr marL="90170" algn="ctr">
              <a:lnSpc>
                <a:spcPct val="150000"/>
              </a:lnSpc>
              <a:spcAft>
                <a:spcPts val="0"/>
              </a:spcAft>
            </a:pPr>
            <a:r>
              <a:rPr lang="es-EC" sz="1600" dirty="0">
                <a:solidFill>
                  <a:srgbClr val="000000"/>
                </a:solidFill>
                <a:ea typeface="Calibri" panose="020F0502020204030204" pitchFamily="34" charset="0"/>
              </a:rPr>
              <a:t>Fuente: (Red Metropolitana de Monitoreo de Aire de Quito - REMMAQ, </a:t>
            </a:r>
            <a:r>
              <a:rPr lang="es-EC" sz="1600" dirty="0" smtClean="0">
                <a:solidFill>
                  <a:srgbClr val="000000"/>
                </a:solidFill>
                <a:ea typeface="Calibri" panose="020F0502020204030204" pitchFamily="34" charset="0"/>
              </a:rPr>
              <a:t>2018)</a:t>
            </a:r>
            <a:endParaRPr lang="es-EC" sz="1600" dirty="0">
              <a:solidFill>
                <a:srgbClr val="000000"/>
              </a:solidFill>
              <a:ea typeface="Calibri" panose="020F0502020204030204" pitchFamily="34" charset="0"/>
            </a:endParaRPr>
          </a:p>
        </p:txBody>
      </p:sp>
      <p:graphicFrame>
        <p:nvGraphicFramePr>
          <p:cNvPr id="9" name="Gráfico 8"/>
          <p:cNvGraphicFramePr/>
          <p:nvPr/>
        </p:nvGraphicFramePr>
        <p:xfrm>
          <a:off x="4401600" y="4093149"/>
          <a:ext cx="3671247" cy="212819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Gráfico 9"/>
          <p:cNvGraphicFramePr/>
          <p:nvPr/>
        </p:nvGraphicFramePr>
        <p:xfrm>
          <a:off x="8072847" y="4093149"/>
          <a:ext cx="3413379" cy="2128190"/>
        </p:xfrm>
        <a:graphic>
          <a:graphicData uri="http://schemas.openxmlformats.org/drawingml/2006/chart">
            <c:chart xmlns:c="http://schemas.openxmlformats.org/drawingml/2006/chart" xmlns:r="http://schemas.openxmlformats.org/officeDocument/2006/relationships" r:id="rId7"/>
          </a:graphicData>
        </a:graphic>
      </p:graphicFrame>
      <p:sp>
        <p:nvSpPr>
          <p:cNvPr id="11" name="CuadroTexto 10"/>
          <p:cNvSpPr txBox="1"/>
          <p:nvPr/>
        </p:nvSpPr>
        <p:spPr>
          <a:xfrm>
            <a:off x="1542197" y="2874508"/>
            <a:ext cx="1910687" cy="369332"/>
          </a:xfrm>
          <a:prstGeom prst="rect">
            <a:avLst/>
          </a:prstGeom>
          <a:noFill/>
          <a:ln>
            <a:solidFill>
              <a:srgbClr val="002060"/>
            </a:solidFill>
          </a:ln>
        </p:spPr>
        <p:txBody>
          <a:bodyPr wrap="square" rtlCol="0">
            <a:spAutoFit/>
          </a:bodyPr>
          <a:lstStyle/>
          <a:p>
            <a:pPr algn="ctr"/>
            <a:r>
              <a:rPr lang="es-ES" dirty="0"/>
              <a:t>27,96 µg/m</a:t>
            </a:r>
            <a:r>
              <a:rPr lang="es-ES" baseline="30000" dirty="0"/>
              <a:t>3</a:t>
            </a:r>
            <a:endParaRPr lang="es-EC" dirty="0"/>
          </a:p>
        </p:txBody>
      </p:sp>
      <p:sp>
        <p:nvSpPr>
          <p:cNvPr id="12" name="Rectángulo 11"/>
          <p:cNvSpPr/>
          <p:nvPr/>
        </p:nvSpPr>
        <p:spPr>
          <a:xfrm>
            <a:off x="5260338" y="3207062"/>
            <a:ext cx="1704401" cy="369332"/>
          </a:xfrm>
          <a:prstGeom prst="rect">
            <a:avLst/>
          </a:prstGeom>
          <a:ln>
            <a:solidFill>
              <a:srgbClr val="002060"/>
            </a:solidFill>
          </a:ln>
        </p:spPr>
        <p:txBody>
          <a:bodyPr wrap="square">
            <a:spAutoFit/>
          </a:bodyPr>
          <a:lstStyle/>
          <a:p>
            <a:pPr algn="ctr"/>
            <a:r>
              <a:rPr lang="es-ES" dirty="0" smtClean="0">
                <a:ea typeface="Calibri" panose="020F0502020204030204" pitchFamily="34" charset="0"/>
              </a:rPr>
              <a:t>26,01 µg/m</a:t>
            </a:r>
            <a:r>
              <a:rPr lang="es-ES" baseline="30000" dirty="0" smtClean="0">
                <a:ea typeface="Calibri" panose="020F0502020204030204" pitchFamily="34" charset="0"/>
              </a:rPr>
              <a:t>3</a:t>
            </a:r>
            <a:endParaRPr lang="es-EC" dirty="0"/>
          </a:p>
        </p:txBody>
      </p:sp>
      <p:sp>
        <p:nvSpPr>
          <p:cNvPr id="13" name="Rectángulo 12"/>
          <p:cNvSpPr/>
          <p:nvPr/>
        </p:nvSpPr>
        <p:spPr>
          <a:xfrm>
            <a:off x="8924067" y="3538936"/>
            <a:ext cx="1736580" cy="369332"/>
          </a:xfrm>
          <a:prstGeom prst="rect">
            <a:avLst/>
          </a:prstGeom>
          <a:ln>
            <a:solidFill>
              <a:srgbClr val="002060"/>
            </a:solidFill>
          </a:ln>
        </p:spPr>
        <p:txBody>
          <a:bodyPr wrap="square">
            <a:spAutoFit/>
          </a:bodyPr>
          <a:lstStyle/>
          <a:p>
            <a:pPr algn="ctr"/>
            <a:r>
              <a:rPr lang="es-ES" dirty="0" smtClean="0">
                <a:ea typeface="Calibri" panose="020F0502020204030204" pitchFamily="34" charset="0"/>
              </a:rPr>
              <a:t>224,15 W/m</a:t>
            </a:r>
            <a:r>
              <a:rPr lang="es-ES" baseline="30000" dirty="0">
                <a:ea typeface="Calibri" panose="020F0502020204030204" pitchFamily="34" charset="0"/>
              </a:rPr>
              <a:t>2</a:t>
            </a:r>
            <a:endParaRPr lang="es-EC" dirty="0"/>
          </a:p>
        </p:txBody>
      </p:sp>
      <p:cxnSp>
        <p:nvCxnSpPr>
          <p:cNvPr id="15" name="Conector angular 14"/>
          <p:cNvCxnSpPr>
            <a:stCxn id="11" idx="2"/>
            <a:endCxn id="12" idx="1"/>
          </p:cNvCxnSpPr>
          <p:nvPr/>
        </p:nvCxnSpPr>
        <p:spPr>
          <a:xfrm rot="16200000" flipH="1">
            <a:off x="3804995" y="1936385"/>
            <a:ext cx="147888" cy="276279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7" name="Conector angular 16"/>
          <p:cNvCxnSpPr>
            <a:stCxn id="12" idx="2"/>
            <a:endCxn id="13" idx="1"/>
          </p:cNvCxnSpPr>
          <p:nvPr/>
        </p:nvCxnSpPr>
        <p:spPr>
          <a:xfrm rot="16200000" flipH="1">
            <a:off x="7444699" y="2244234"/>
            <a:ext cx="147208" cy="281152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2" name="Conector recto 21"/>
          <p:cNvCxnSpPr>
            <a:stCxn id="20" idx="2"/>
            <a:endCxn id="11" idx="0"/>
          </p:cNvCxnSpPr>
          <p:nvPr/>
        </p:nvCxnSpPr>
        <p:spPr>
          <a:xfrm>
            <a:off x="2497540" y="2708269"/>
            <a:ext cx="1" cy="166239"/>
          </a:xfrm>
          <a:prstGeom prst="line">
            <a:avLst/>
          </a:prstGeom>
        </p:spPr>
        <p:style>
          <a:lnRef idx="1">
            <a:schemeClr val="accent1"/>
          </a:lnRef>
          <a:fillRef idx="0">
            <a:schemeClr val="accent1"/>
          </a:fillRef>
          <a:effectRef idx="0">
            <a:schemeClr val="accent1"/>
          </a:effectRef>
          <a:fontRef idx="minor">
            <a:schemeClr val="tx1"/>
          </a:fontRef>
        </p:style>
      </p:cxnSp>
      <p:sp>
        <p:nvSpPr>
          <p:cNvPr id="20" name="CuadroTexto 19"/>
          <p:cNvSpPr txBox="1"/>
          <p:nvPr/>
        </p:nvSpPr>
        <p:spPr>
          <a:xfrm>
            <a:off x="1542196" y="2061938"/>
            <a:ext cx="1910687" cy="646331"/>
          </a:xfrm>
          <a:prstGeom prst="rect">
            <a:avLst/>
          </a:prstGeom>
          <a:noFill/>
          <a:ln>
            <a:solidFill>
              <a:srgbClr val="002060"/>
            </a:solidFill>
          </a:ln>
        </p:spPr>
        <p:txBody>
          <a:bodyPr wrap="square" rtlCol="0">
            <a:spAutoFit/>
          </a:bodyPr>
          <a:lstStyle/>
          <a:p>
            <a:pPr algn="ctr"/>
            <a:r>
              <a:rPr lang="es-EC" dirty="0" smtClean="0"/>
              <a:t>Valor medio anual (2017)</a:t>
            </a:r>
            <a:endParaRPr lang="es-EC" dirty="0"/>
          </a:p>
        </p:txBody>
      </p:sp>
    </p:spTree>
    <p:extLst>
      <p:ext uri="{BB962C8B-B14F-4D97-AF65-F5344CB8AC3E}">
        <p14:creationId xmlns:p14="http://schemas.microsoft.com/office/powerpoint/2010/main" val="3451092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pic>
        <p:nvPicPr>
          <p:cNvPr id="7" name="Imagen 6" descr="D:\Tesis\Mapas\OZONO.jpg"/>
          <p:cNvPicPr/>
          <p:nvPr/>
        </p:nvPicPr>
        <p:blipFill rotWithShape="1">
          <a:blip r:embed="rId5">
            <a:extLst>
              <a:ext uri="{28A0092B-C50C-407E-A947-70E740481C1C}">
                <a14:useLocalDpi xmlns:a14="http://schemas.microsoft.com/office/drawing/2010/main" val="0"/>
              </a:ext>
            </a:extLst>
          </a:blip>
          <a:srcRect l="12756" t="9108" r="13795" b="25337"/>
          <a:stretch/>
        </p:blipFill>
        <p:spPr bwMode="auto">
          <a:xfrm>
            <a:off x="109182" y="1983825"/>
            <a:ext cx="4148919" cy="4874175"/>
          </a:xfrm>
          <a:prstGeom prst="rect">
            <a:avLst/>
          </a:prstGeom>
          <a:noFill/>
          <a:ln>
            <a:noFill/>
          </a:ln>
          <a:extLst>
            <a:ext uri="{53640926-AAD7-44D8-BBD7-CCE9431645EC}">
              <a14:shadowObscured xmlns:a14="http://schemas.microsoft.com/office/drawing/2010/main"/>
            </a:ext>
          </a:extLst>
        </p:spPr>
      </p:pic>
      <p:pic>
        <p:nvPicPr>
          <p:cNvPr id="8" name="Imagen 7" descr="D:\Tesis\Mapas\NO2.jpg"/>
          <p:cNvPicPr/>
          <p:nvPr/>
        </p:nvPicPr>
        <p:blipFill rotWithShape="1">
          <a:blip r:embed="rId6">
            <a:extLst>
              <a:ext uri="{28A0092B-C50C-407E-A947-70E740481C1C}">
                <a14:useLocalDpi xmlns:a14="http://schemas.microsoft.com/office/drawing/2010/main" val="0"/>
              </a:ext>
            </a:extLst>
          </a:blip>
          <a:srcRect l="13232" t="9075" r="14158" b="25365"/>
          <a:stretch/>
        </p:blipFill>
        <p:spPr bwMode="auto">
          <a:xfrm>
            <a:off x="4258102" y="1983824"/>
            <a:ext cx="4012442" cy="4874176"/>
          </a:xfrm>
          <a:prstGeom prst="rect">
            <a:avLst/>
          </a:prstGeom>
          <a:noFill/>
          <a:ln>
            <a:noFill/>
          </a:ln>
          <a:extLst>
            <a:ext uri="{53640926-AAD7-44D8-BBD7-CCE9431645EC}">
              <a14:shadowObscured xmlns:a14="http://schemas.microsoft.com/office/drawing/2010/main"/>
            </a:ext>
          </a:extLst>
        </p:spPr>
      </p:pic>
      <p:pic>
        <p:nvPicPr>
          <p:cNvPr id="10" name="Imagen 9" descr="D:\Tesis\Mapas\RAD_SOL.jpg"/>
          <p:cNvPicPr/>
          <p:nvPr/>
        </p:nvPicPr>
        <p:blipFill rotWithShape="1">
          <a:blip r:embed="rId7">
            <a:extLst>
              <a:ext uri="{28A0092B-C50C-407E-A947-70E740481C1C}">
                <a14:useLocalDpi xmlns:a14="http://schemas.microsoft.com/office/drawing/2010/main" val="0"/>
              </a:ext>
            </a:extLst>
          </a:blip>
          <a:srcRect l="13067" t="8948" r="13993" b="25364"/>
          <a:stretch/>
        </p:blipFill>
        <p:spPr bwMode="auto">
          <a:xfrm>
            <a:off x="8270544" y="1983824"/>
            <a:ext cx="3821374" cy="4874176"/>
          </a:xfrm>
          <a:prstGeom prst="rect">
            <a:avLst/>
          </a:prstGeom>
          <a:noFill/>
          <a:ln>
            <a:noFill/>
          </a:ln>
          <a:extLst>
            <a:ext uri="{53640926-AAD7-44D8-BBD7-CCE9431645EC}">
              <a14:shadowObscured xmlns:a14="http://schemas.microsoft.com/office/drawing/2010/main"/>
            </a:ext>
          </a:extLst>
        </p:spPr>
      </p:pic>
      <p:sp>
        <p:nvSpPr>
          <p:cNvPr id="2" name="CuadroTexto 1"/>
          <p:cNvSpPr txBox="1"/>
          <p:nvPr/>
        </p:nvSpPr>
        <p:spPr>
          <a:xfrm>
            <a:off x="996287" y="1235123"/>
            <a:ext cx="2674961" cy="369332"/>
          </a:xfrm>
          <a:prstGeom prst="rect">
            <a:avLst/>
          </a:prstGeom>
          <a:noFill/>
        </p:spPr>
        <p:txBody>
          <a:bodyPr wrap="square" rtlCol="0">
            <a:spAutoFit/>
          </a:bodyPr>
          <a:lstStyle/>
          <a:p>
            <a:r>
              <a:rPr lang="es-EC" u="sng" dirty="0" smtClean="0"/>
              <a:t>Ozono troposférico</a:t>
            </a:r>
            <a:endParaRPr lang="es-EC" u="sng" dirty="0"/>
          </a:p>
        </p:txBody>
      </p:sp>
      <p:sp>
        <p:nvSpPr>
          <p:cNvPr id="11" name="CuadroTexto 10"/>
          <p:cNvSpPr txBox="1"/>
          <p:nvPr/>
        </p:nvSpPr>
        <p:spPr>
          <a:xfrm>
            <a:off x="5256663" y="1319626"/>
            <a:ext cx="2674961" cy="369332"/>
          </a:xfrm>
          <a:prstGeom prst="rect">
            <a:avLst/>
          </a:prstGeom>
          <a:noFill/>
        </p:spPr>
        <p:txBody>
          <a:bodyPr wrap="square" rtlCol="0">
            <a:spAutoFit/>
          </a:bodyPr>
          <a:lstStyle/>
          <a:p>
            <a:r>
              <a:rPr lang="es-EC" u="sng" dirty="0" smtClean="0"/>
              <a:t>Dióxido de Nitrógeno</a:t>
            </a:r>
            <a:endParaRPr lang="es-EC" u="sng" dirty="0"/>
          </a:p>
        </p:txBody>
      </p:sp>
      <p:sp>
        <p:nvSpPr>
          <p:cNvPr id="12" name="CuadroTexto 11"/>
          <p:cNvSpPr txBox="1"/>
          <p:nvPr/>
        </p:nvSpPr>
        <p:spPr>
          <a:xfrm>
            <a:off x="9253182" y="1319626"/>
            <a:ext cx="2674961" cy="369332"/>
          </a:xfrm>
          <a:prstGeom prst="rect">
            <a:avLst/>
          </a:prstGeom>
          <a:noFill/>
        </p:spPr>
        <p:txBody>
          <a:bodyPr wrap="square" rtlCol="0">
            <a:spAutoFit/>
          </a:bodyPr>
          <a:lstStyle/>
          <a:p>
            <a:r>
              <a:rPr lang="es-EC" u="sng" dirty="0" smtClean="0"/>
              <a:t>Radiación solar</a:t>
            </a:r>
            <a:endParaRPr lang="es-EC" u="sng" dirty="0"/>
          </a:p>
        </p:txBody>
      </p:sp>
    </p:spTree>
    <p:extLst>
      <p:ext uri="{BB962C8B-B14F-4D97-AF65-F5344CB8AC3E}">
        <p14:creationId xmlns:p14="http://schemas.microsoft.com/office/powerpoint/2010/main" val="2557956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10943644"/>
              </p:ext>
            </p:extLst>
          </p:nvPr>
        </p:nvGraphicFramePr>
        <p:xfrm>
          <a:off x="2686668" y="1487601"/>
          <a:ext cx="6648399" cy="3147149"/>
        </p:xfrm>
        <a:graphic>
          <a:graphicData uri="http://schemas.openxmlformats.org/drawingml/2006/table">
            <a:tbl>
              <a:tblPr>
                <a:tableStyleId>{5C22544A-7EE6-4342-B048-85BDC9FD1C3A}</a:tableStyleId>
              </a:tblPr>
              <a:tblGrid>
                <a:gridCol w="921256">
                  <a:extLst>
                    <a:ext uri="{9D8B030D-6E8A-4147-A177-3AD203B41FA5}">
                      <a16:colId xmlns:a16="http://schemas.microsoft.com/office/drawing/2014/main" val="1308075572"/>
                    </a:ext>
                  </a:extLst>
                </a:gridCol>
                <a:gridCol w="921256">
                  <a:extLst>
                    <a:ext uri="{9D8B030D-6E8A-4147-A177-3AD203B41FA5}">
                      <a16:colId xmlns:a16="http://schemas.microsoft.com/office/drawing/2014/main" val="348343127"/>
                    </a:ext>
                  </a:extLst>
                </a:gridCol>
                <a:gridCol w="1627553">
                  <a:extLst>
                    <a:ext uri="{9D8B030D-6E8A-4147-A177-3AD203B41FA5}">
                      <a16:colId xmlns:a16="http://schemas.microsoft.com/office/drawing/2014/main" val="3021254527"/>
                    </a:ext>
                  </a:extLst>
                </a:gridCol>
                <a:gridCol w="1627553">
                  <a:extLst>
                    <a:ext uri="{9D8B030D-6E8A-4147-A177-3AD203B41FA5}">
                      <a16:colId xmlns:a16="http://schemas.microsoft.com/office/drawing/2014/main" val="2247637972"/>
                    </a:ext>
                  </a:extLst>
                </a:gridCol>
                <a:gridCol w="1550781">
                  <a:extLst>
                    <a:ext uri="{9D8B030D-6E8A-4147-A177-3AD203B41FA5}">
                      <a16:colId xmlns:a16="http://schemas.microsoft.com/office/drawing/2014/main" val="1615488867"/>
                    </a:ext>
                  </a:extLst>
                </a:gridCol>
              </a:tblGrid>
              <a:tr h="270283">
                <a:tc>
                  <a:txBody>
                    <a:bodyPr/>
                    <a:lstStyle/>
                    <a:p>
                      <a:pPr algn="l" fontAlgn="b"/>
                      <a:endParaRPr lang="es-EC"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endParaRPr lang="es-EC" sz="1600" b="0" i="0" u="none" strike="noStrike">
                        <a:solidFill>
                          <a:srgbClr val="000000"/>
                        </a:solidFill>
                        <a:effectLst/>
                        <a:latin typeface="Calibri" panose="020F0502020204030204" pitchFamily="34" charset="0"/>
                      </a:endParaRPr>
                    </a:p>
                  </a:txBody>
                  <a:tcPr marL="9525" marR="9525" marT="9525" marB="0" anchor="b">
                    <a:solidFill>
                      <a:schemeClr val="bg1"/>
                    </a:solidFill>
                  </a:tcPr>
                </a:tc>
                <a:tc rowSpan="2">
                  <a:txBody>
                    <a:bodyPr/>
                    <a:lstStyle/>
                    <a:p>
                      <a:pPr algn="ctr" fontAlgn="b"/>
                      <a:r>
                        <a:rPr lang="es-EC" sz="1600" b="1" u="none" strike="noStrike" dirty="0">
                          <a:effectLst/>
                        </a:rPr>
                        <a:t>Ozono troposférico </a:t>
                      </a:r>
                      <a:endParaRPr lang="es-EC" sz="1600" b="1" u="none" strike="noStrike" dirty="0" smtClean="0">
                        <a:effectLst/>
                      </a:endParaRPr>
                    </a:p>
                    <a:p>
                      <a:pPr algn="ctr" fontAlgn="b"/>
                      <a:r>
                        <a:rPr lang="es-EC" sz="1600" b="1" u="none" strike="noStrike" dirty="0" smtClean="0">
                          <a:effectLst/>
                        </a:rPr>
                        <a:t>(</a:t>
                      </a:r>
                      <a:r>
                        <a:rPr lang="es-EC" sz="1600" b="1" u="none" strike="noStrike" dirty="0">
                          <a:effectLst/>
                        </a:rPr>
                        <a:t>µg/m3</a:t>
                      </a:r>
                      <a:r>
                        <a:rPr lang="es-EC" sz="1600" b="1" u="none" strike="noStrike" dirty="0" smtClean="0">
                          <a:effectLst/>
                        </a:rPr>
                        <a:t>)</a:t>
                      </a:r>
                    </a:p>
                    <a:p>
                      <a:pPr algn="ctr" fontAlgn="b"/>
                      <a:endParaRPr lang="es-EC" sz="1600" b="1" i="0" u="none" strike="noStrike" dirty="0">
                        <a:solidFill>
                          <a:srgbClr val="000000"/>
                        </a:solidFill>
                        <a:effectLst/>
                        <a:latin typeface="Calibri" panose="020F0502020204030204" pitchFamily="34" charset="0"/>
                      </a:endParaRPr>
                    </a:p>
                  </a:txBody>
                  <a:tcPr marL="9525" marR="9525" marT="9525" marB="0" anchor="b"/>
                </a:tc>
                <a:tc rowSpan="2">
                  <a:txBody>
                    <a:bodyPr/>
                    <a:lstStyle/>
                    <a:p>
                      <a:pPr algn="ctr" fontAlgn="b"/>
                      <a:r>
                        <a:rPr lang="es-EC" sz="1600" b="1" u="none" strike="noStrike" dirty="0">
                          <a:effectLst/>
                        </a:rPr>
                        <a:t>Dióxido de Nitrógeno (µg/m3</a:t>
                      </a:r>
                      <a:r>
                        <a:rPr lang="es-EC" sz="1600" b="1" u="none" strike="noStrike" dirty="0" smtClean="0">
                          <a:effectLst/>
                        </a:rPr>
                        <a:t>)</a:t>
                      </a:r>
                    </a:p>
                    <a:p>
                      <a:pPr algn="ctr" fontAlgn="b"/>
                      <a:endParaRPr lang="es-EC" sz="1600" b="1" i="0" u="none" strike="noStrike" dirty="0">
                        <a:solidFill>
                          <a:srgbClr val="000000"/>
                        </a:solidFill>
                        <a:effectLst/>
                        <a:latin typeface="Calibri" panose="020F0502020204030204" pitchFamily="34" charset="0"/>
                      </a:endParaRPr>
                    </a:p>
                  </a:txBody>
                  <a:tcPr marL="9525" marR="9525" marT="9525" marB="0" anchor="b"/>
                </a:tc>
                <a:tc rowSpan="2">
                  <a:txBody>
                    <a:bodyPr/>
                    <a:lstStyle/>
                    <a:p>
                      <a:pPr algn="ctr" fontAlgn="ctr"/>
                      <a:r>
                        <a:rPr lang="es-EC" sz="1600" b="1" u="none" strike="noStrike" dirty="0" smtClean="0">
                          <a:effectLst/>
                        </a:rPr>
                        <a:t>Radiación solar</a:t>
                      </a:r>
                    </a:p>
                    <a:p>
                      <a:pPr algn="ctr" fontAlgn="ctr"/>
                      <a:r>
                        <a:rPr lang="es-EC" sz="1600" b="1" u="none" strike="noStrike" dirty="0" smtClean="0">
                          <a:effectLst/>
                        </a:rPr>
                        <a:t> </a:t>
                      </a:r>
                      <a:r>
                        <a:rPr lang="es-EC" sz="1600" b="1" u="none" strike="noStrike" dirty="0">
                          <a:effectLst/>
                        </a:rPr>
                        <a:t>(W/m2)</a:t>
                      </a:r>
                      <a:endParaRPr lang="es-EC"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711162"/>
                  </a:ext>
                </a:extLst>
              </a:tr>
              <a:tr h="270283">
                <a:tc>
                  <a:txBody>
                    <a:bodyPr/>
                    <a:lstStyle/>
                    <a:p>
                      <a:pPr algn="l" fontAlgn="b"/>
                      <a:endParaRPr lang="es-EC"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endParaRPr lang="es-EC"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312448725"/>
                  </a:ext>
                </a:extLst>
              </a:tr>
              <a:tr h="270283">
                <a:tc rowSpan="2">
                  <a:txBody>
                    <a:bodyPr/>
                    <a:lstStyle/>
                    <a:p>
                      <a:pPr algn="ctr" fontAlgn="ctr"/>
                      <a:r>
                        <a:rPr lang="es-EC" sz="1600" b="1" u="none" strike="noStrike" dirty="0">
                          <a:effectLst/>
                        </a:rPr>
                        <a:t>Lluvia 2016</a:t>
                      </a:r>
                      <a:endParaRPr lang="es-EC"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i="1" u="none" strike="noStrike" dirty="0">
                          <a:effectLst/>
                        </a:rPr>
                        <a:t>Max.</a:t>
                      </a:r>
                      <a:endParaRPr lang="es-EC" sz="16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a:effectLst/>
                        </a:rPr>
                        <a:t>30,65</a:t>
                      </a:r>
                      <a:endParaRPr lang="es-EC"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dirty="0">
                          <a:solidFill>
                            <a:srgbClr val="FF0000"/>
                          </a:solidFill>
                          <a:effectLst/>
                        </a:rPr>
                        <a:t>37,94</a:t>
                      </a:r>
                      <a:endParaRPr lang="es-EC" sz="16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s-EC" sz="1600" u="none" strike="noStrike">
                          <a:effectLst/>
                        </a:rPr>
                        <a:t>229,08</a:t>
                      </a:r>
                      <a:endParaRPr lang="es-EC"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38945752"/>
                  </a:ext>
                </a:extLst>
              </a:tr>
              <a:tr h="270283">
                <a:tc vMerge="1">
                  <a:txBody>
                    <a:bodyPr/>
                    <a:lstStyle/>
                    <a:p>
                      <a:endParaRPr lang="es-EC"/>
                    </a:p>
                  </a:txBody>
                  <a:tcPr/>
                </a:tc>
                <a:tc>
                  <a:txBody>
                    <a:bodyPr/>
                    <a:lstStyle/>
                    <a:p>
                      <a:pPr algn="ctr" fontAlgn="b"/>
                      <a:r>
                        <a:rPr lang="es-EC" sz="1600" i="1" u="none" strike="noStrike" dirty="0" err="1">
                          <a:effectLst/>
                        </a:rPr>
                        <a:t>Mín</a:t>
                      </a:r>
                      <a:endParaRPr lang="es-EC" sz="16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a:effectLst/>
                        </a:rPr>
                        <a:t>19,01</a:t>
                      </a:r>
                      <a:endParaRPr lang="es-EC"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a:effectLst/>
                        </a:rPr>
                        <a:t>24,8</a:t>
                      </a:r>
                      <a:endParaRPr lang="es-EC"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a:effectLst/>
                        </a:rPr>
                        <a:t>165,65</a:t>
                      </a:r>
                      <a:endParaRPr lang="es-EC"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82099871"/>
                  </a:ext>
                </a:extLst>
              </a:tr>
              <a:tr h="270283">
                <a:tc rowSpan="2">
                  <a:txBody>
                    <a:bodyPr/>
                    <a:lstStyle/>
                    <a:p>
                      <a:pPr algn="ctr" fontAlgn="ctr"/>
                      <a:r>
                        <a:rPr lang="es-EC" sz="1600" b="1" u="none" strike="noStrike" dirty="0">
                          <a:effectLst/>
                        </a:rPr>
                        <a:t>Estiaje </a:t>
                      </a:r>
                      <a:r>
                        <a:rPr lang="es-EC" sz="1600" b="1" u="none" strike="noStrike" dirty="0" smtClean="0">
                          <a:effectLst/>
                        </a:rPr>
                        <a:t>2016</a:t>
                      </a:r>
                      <a:endParaRPr lang="es-EC"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i="1" u="none" strike="noStrike" dirty="0">
                          <a:effectLst/>
                        </a:rPr>
                        <a:t>Max.</a:t>
                      </a:r>
                      <a:endParaRPr lang="es-EC" sz="16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dirty="0">
                          <a:solidFill>
                            <a:srgbClr val="FF0000"/>
                          </a:solidFill>
                          <a:effectLst/>
                        </a:rPr>
                        <a:t>45,15</a:t>
                      </a:r>
                      <a:endParaRPr lang="es-EC" sz="16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s-EC" sz="1600" u="none" strike="noStrike" dirty="0">
                          <a:solidFill>
                            <a:srgbClr val="FF0000"/>
                          </a:solidFill>
                          <a:effectLst/>
                        </a:rPr>
                        <a:t>36,35</a:t>
                      </a:r>
                      <a:endParaRPr lang="es-EC" sz="16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s-EC" sz="1600" u="none" strike="noStrike">
                          <a:effectLst/>
                        </a:rPr>
                        <a:t>227,57</a:t>
                      </a:r>
                      <a:endParaRPr lang="es-EC"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52139653"/>
                  </a:ext>
                </a:extLst>
              </a:tr>
              <a:tr h="270283">
                <a:tc vMerge="1">
                  <a:txBody>
                    <a:bodyPr/>
                    <a:lstStyle/>
                    <a:p>
                      <a:endParaRPr lang="es-EC"/>
                    </a:p>
                  </a:txBody>
                  <a:tcPr/>
                </a:tc>
                <a:tc>
                  <a:txBody>
                    <a:bodyPr/>
                    <a:lstStyle/>
                    <a:p>
                      <a:pPr algn="ctr" fontAlgn="b"/>
                      <a:r>
                        <a:rPr lang="es-EC" sz="1600" i="1" u="none" strike="noStrike" dirty="0" err="1">
                          <a:effectLst/>
                        </a:rPr>
                        <a:t>Mín</a:t>
                      </a:r>
                      <a:endParaRPr lang="es-EC" sz="16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a:effectLst/>
                        </a:rPr>
                        <a:t>26,35</a:t>
                      </a:r>
                      <a:endParaRPr lang="es-EC"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dirty="0">
                          <a:effectLst/>
                        </a:rPr>
                        <a:t>19,67</a:t>
                      </a:r>
                      <a:endParaRPr lang="es-EC"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a:effectLst/>
                        </a:rPr>
                        <a:t>122,35</a:t>
                      </a:r>
                      <a:endParaRPr lang="es-EC"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49302341"/>
                  </a:ext>
                </a:extLst>
              </a:tr>
              <a:tr h="270283">
                <a:tc rowSpan="2">
                  <a:txBody>
                    <a:bodyPr/>
                    <a:lstStyle/>
                    <a:p>
                      <a:pPr algn="ctr" fontAlgn="ctr"/>
                      <a:r>
                        <a:rPr lang="es-EC" sz="1600" b="1" u="none" strike="noStrike" dirty="0">
                          <a:effectLst/>
                        </a:rPr>
                        <a:t>Lluvia </a:t>
                      </a:r>
                      <a:r>
                        <a:rPr lang="es-EC" sz="1600" b="1" u="none" strike="noStrike" dirty="0" smtClean="0">
                          <a:effectLst/>
                        </a:rPr>
                        <a:t>2017</a:t>
                      </a:r>
                      <a:endParaRPr lang="es-EC"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i="1" u="none" strike="noStrike" dirty="0">
                          <a:effectLst/>
                        </a:rPr>
                        <a:t>Max.</a:t>
                      </a:r>
                      <a:endParaRPr lang="es-EC" sz="16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dirty="0">
                          <a:effectLst/>
                        </a:rPr>
                        <a:t>26,33</a:t>
                      </a:r>
                      <a:endParaRPr lang="es-EC"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a:effectLst/>
                        </a:rPr>
                        <a:t>26,66</a:t>
                      </a:r>
                      <a:endParaRPr lang="es-EC"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a:effectLst/>
                        </a:rPr>
                        <a:t>239,92</a:t>
                      </a:r>
                      <a:endParaRPr lang="es-EC"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22623915"/>
                  </a:ext>
                </a:extLst>
              </a:tr>
              <a:tr h="270283">
                <a:tc vMerge="1">
                  <a:txBody>
                    <a:bodyPr/>
                    <a:lstStyle/>
                    <a:p>
                      <a:endParaRPr lang="es-EC"/>
                    </a:p>
                  </a:txBody>
                  <a:tcPr/>
                </a:tc>
                <a:tc>
                  <a:txBody>
                    <a:bodyPr/>
                    <a:lstStyle/>
                    <a:p>
                      <a:pPr algn="ctr" fontAlgn="b"/>
                      <a:r>
                        <a:rPr lang="es-EC" sz="1600" i="1" u="none" strike="noStrike" dirty="0" err="1">
                          <a:effectLst/>
                        </a:rPr>
                        <a:t>Mín</a:t>
                      </a:r>
                      <a:endParaRPr lang="es-EC" sz="16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dirty="0">
                          <a:effectLst/>
                        </a:rPr>
                        <a:t>16,22</a:t>
                      </a:r>
                      <a:endParaRPr lang="es-EC"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dirty="0">
                          <a:effectLst/>
                        </a:rPr>
                        <a:t>20,34</a:t>
                      </a:r>
                      <a:endParaRPr lang="es-EC"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a:effectLst/>
                        </a:rPr>
                        <a:t>196,38</a:t>
                      </a:r>
                      <a:endParaRPr lang="es-EC"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35943760"/>
                  </a:ext>
                </a:extLst>
              </a:tr>
              <a:tr h="270283">
                <a:tc rowSpan="2">
                  <a:txBody>
                    <a:bodyPr/>
                    <a:lstStyle/>
                    <a:p>
                      <a:pPr algn="ctr" fontAlgn="ctr"/>
                      <a:r>
                        <a:rPr lang="es-EC" sz="1600" b="1" u="none" strike="noStrike" dirty="0">
                          <a:effectLst/>
                        </a:rPr>
                        <a:t>Estiaje </a:t>
                      </a:r>
                      <a:r>
                        <a:rPr lang="es-EC" sz="1600" b="1" u="none" strike="noStrike" dirty="0" smtClean="0">
                          <a:effectLst/>
                        </a:rPr>
                        <a:t>2017</a:t>
                      </a:r>
                      <a:endParaRPr lang="es-EC"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EC" sz="1600" i="1" u="none" strike="noStrike" dirty="0">
                          <a:effectLst/>
                        </a:rPr>
                        <a:t>Max.</a:t>
                      </a:r>
                      <a:endParaRPr lang="es-EC" sz="16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dirty="0">
                          <a:solidFill>
                            <a:srgbClr val="FF0000"/>
                          </a:solidFill>
                          <a:effectLst/>
                        </a:rPr>
                        <a:t>46,67</a:t>
                      </a:r>
                      <a:endParaRPr lang="es-EC" sz="16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s-EC" sz="1600" u="none" strike="noStrike" dirty="0">
                          <a:effectLst/>
                        </a:rPr>
                        <a:t>33,31</a:t>
                      </a:r>
                      <a:endParaRPr lang="es-EC"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a:effectLst/>
                        </a:rPr>
                        <a:t>250,12</a:t>
                      </a:r>
                      <a:endParaRPr lang="es-EC"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55935449"/>
                  </a:ext>
                </a:extLst>
              </a:tr>
              <a:tr h="270283">
                <a:tc vMerge="1">
                  <a:txBody>
                    <a:bodyPr/>
                    <a:lstStyle/>
                    <a:p>
                      <a:endParaRPr lang="es-EC"/>
                    </a:p>
                  </a:txBody>
                  <a:tcPr/>
                </a:tc>
                <a:tc>
                  <a:txBody>
                    <a:bodyPr/>
                    <a:lstStyle/>
                    <a:p>
                      <a:pPr algn="ctr" fontAlgn="b"/>
                      <a:r>
                        <a:rPr lang="es-EC" sz="1600" i="1" u="none" strike="noStrike" dirty="0" err="1">
                          <a:effectLst/>
                        </a:rPr>
                        <a:t>Mín</a:t>
                      </a:r>
                      <a:endParaRPr lang="es-EC" sz="16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a:effectLst/>
                        </a:rPr>
                        <a:t>31,3</a:t>
                      </a:r>
                      <a:endParaRPr lang="es-EC"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dirty="0">
                          <a:effectLst/>
                        </a:rPr>
                        <a:t>20,67</a:t>
                      </a:r>
                      <a:endParaRPr lang="es-EC"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600" u="none" strike="noStrike" dirty="0">
                          <a:effectLst/>
                        </a:rPr>
                        <a:t>219,67</a:t>
                      </a:r>
                      <a:endParaRPr lang="es-EC"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42166372"/>
                  </a:ext>
                </a:extLst>
              </a:tr>
            </a:tbl>
          </a:graphicData>
        </a:graphic>
      </p:graphicFrame>
      <p:sp>
        <p:nvSpPr>
          <p:cNvPr id="10" name="Rectángulo 9"/>
          <p:cNvSpPr/>
          <p:nvPr/>
        </p:nvSpPr>
        <p:spPr>
          <a:xfrm>
            <a:off x="407191" y="5946590"/>
            <a:ext cx="3082895" cy="369332"/>
          </a:xfrm>
          <a:prstGeom prst="rect">
            <a:avLst/>
          </a:prstGeom>
          <a:ln>
            <a:solidFill>
              <a:schemeClr val="accent5">
                <a:lumMod val="50000"/>
              </a:schemeClr>
            </a:solidFill>
          </a:ln>
        </p:spPr>
        <p:txBody>
          <a:bodyPr wrap="none">
            <a:spAutoFit/>
          </a:bodyPr>
          <a:lstStyle/>
          <a:p>
            <a:r>
              <a:rPr lang="es-ES" dirty="0" smtClean="0">
                <a:latin typeface="Times New Roman" panose="02020603050405020304" pitchFamily="18" charset="0"/>
                <a:ea typeface="Calibri" panose="020F0502020204030204" pitchFamily="34" charset="0"/>
              </a:rPr>
              <a:t>(Secretaría </a:t>
            </a:r>
            <a:r>
              <a:rPr lang="es-ES" dirty="0">
                <a:latin typeface="Times New Roman" panose="02020603050405020304" pitchFamily="18" charset="0"/>
                <a:ea typeface="Calibri" panose="020F0502020204030204" pitchFamily="34" charset="0"/>
              </a:rPr>
              <a:t>del </a:t>
            </a:r>
            <a:r>
              <a:rPr lang="es-ES" dirty="0" smtClean="0">
                <a:latin typeface="Times New Roman" panose="02020603050405020304" pitchFamily="18" charset="0"/>
                <a:ea typeface="Calibri" panose="020F0502020204030204" pitchFamily="34" charset="0"/>
              </a:rPr>
              <a:t>ambiente, 2016</a:t>
            </a:r>
            <a:r>
              <a:rPr lang="es-ES" dirty="0">
                <a:latin typeface="Times New Roman" panose="02020603050405020304" pitchFamily="18" charset="0"/>
                <a:ea typeface="Calibri" panose="020F0502020204030204" pitchFamily="34" charset="0"/>
              </a:rPr>
              <a:t>)</a:t>
            </a:r>
            <a:endParaRPr lang="es-EC" dirty="0"/>
          </a:p>
        </p:txBody>
      </p:sp>
      <p:cxnSp>
        <p:nvCxnSpPr>
          <p:cNvPr id="12" name="Conector angular 11"/>
          <p:cNvCxnSpPr/>
          <p:nvPr/>
        </p:nvCxnSpPr>
        <p:spPr>
          <a:xfrm rot="10800000" flipV="1">
            <a:off x="1815153" y="4812169"/>
            <a:ext cx="3521123" cy="585673"/>
          </a:xfrm>
          <a:prstGeom prst="bentConnector3">
            <a:avLst>
              <a:gd name="adj1" fmla="val 10038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flipV="1">
            <a:off x="5336276" y="4634750"/>
            <a:ext cx="0" cy="177419"/>
          </a:xfrm>
          <a:prstGeom prst="line">
            <a:avLst/>
          </a:prstGeom>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160457" y="5390596"/>
            <a:ext cx="3875966" cy="369332"/>
          </a:xfrm>
          <a:prstGeom prst="rect">
            <a:avLst/>
          </a:prstGeom>
          <a:noFill/>
        </p:spPr>
        <p:txBody>
          <a:bodyPr wrap="square" rtlCol="0">
            <a:spAutoFit/>
          </a:bodyPr>
          <a:lstStyle/>
          <a:p>
            <a:r>
              <a:rPr lang="es-EC" dirty="0" smtClean="0"/>
              <a:t>Nivel deseable cercano a aceptable</a:t>
            </a:r>
            <a:endParaRPr lang="es-EC" dirty="0"/>
          </a:p>
        </p:txBody>
      </p:sp>
      <p:cxnSp>
        <p:nvCxnSpPr>
          <p:cNvPr id="20" name="Conector angular 19"/>
          <p:cNvCxnSpPr/>
          <p:nvPr/>
        </p:nvCxnSpPr>
        <p:spPr>
          <a:xfrm flipV="1">
            <a:off x="5336276" y="4634750"/>
            <a:ext cx="1692321" cy="177419"/>
          </a:xfrm>
          <a:prstGeom prst="bentConnector3">
            <a:avLst>
              <a:gd name="adj1" fmla="val 100000"/>
            </a:avLst>
          </a:prstGeom>
        </p:spPr>
        <p:style>
          <a:lnRef idx="1">
            <a:schemeClr val="accent1"/>
          </a:lnRef>
          <a:fillRef idx="0">
            <a:schemeClr val="accent1"/>
          </a:fillRef>
          <a:effectRef idx="0">
            <a:schemeClr val="accent1"/>
          </a:effectRef>
          <a:fontRef idx="minor">
            <a:schemeClr val="tx1"/>
          </a:fontRef>
        </p:style>
      </p:cxnSp>
      <p:pic>
        <p:nvPicPr>
          <p:cNvPr id="8194" name="Picture 2" descr="Resultado de imagen para conelec ecuad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3892" y="5342982"/>
            <a:ext cx="3852868" cy="1371621"/>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Conector recto 28"/>
          <p:cNvCxnSpPr>
            <a:stCxn id="8194" idx="0"/>
          </p:cNvCxnSpPr>
          <p:nvPr/>
        </p:nvCxnSpPr>
        <p:spPr>
          <a:xfrm flipV="1">
            <a:off x="8810326" y="4634750"/>
            <a:ext cx="0" cy="7082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956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pic>
        <p:nvPicPr>
          <p:cNvPr id="7" name="Imagen 6" descr="D:\Tesis\Mapas\NDVI.jpg"/>
          <p:cNvPicPr/>
          <p:nvPr/>
        </p:nvPicPr>
        <p:blipFill rotWithShape="1">
          <a:blip r:embed="rId5">
            <a:extLst>
              <a:ext uri="{28A0092B-C50C-407E-A947-70E740481C1C}">
                <a14:useLocalDpi xmlns:a14="http://schemas.microsoft.com/office/drawing/2010/main" val="0"/>
              </a:ext>
            </a:extLst>
          </a:blip>
          <a:srcRect l="12981" t="9013" r="13793" b="24512"/>
          <a:stretch/>
        </p:blipFill>
        <p:spPr bwMode="auto">
          <a:xfrm>
            <a:off x="1214650" y="1651377"/>
            <a:ext cx="4353636" cy="4839583"/>
          </a:xfrm>
          <a:prstGeom prst="rect">
            <a:avLst/>
          </a:prstGeom>
          <a:noFill/>
          <a:ln>
            <a:noFill/>
          </a:ln>
          <a:extLst>
            <a:ext uri="{53640926-AAD7-44D8-BBD7-CCE9431645EC}">
              <a14:shadowObscured xmlns:a14="http://schemas.microsoft.com/office/drawing/2010/main"/>
            </a:ext>
          </a:extLst>
        </p:spPr>
      </p:pic>
      <p:pic>
        <p:nvPicPr>
          <p:cNvPr id="8" name="Imagen 7" descr="D:\Tesis\Mapas\NSI.jpg"/>
          <p:cNvPicPr/>
          <p:nvPr/>
        </p:nvPicPr>
        <p:blipFill rotWithShape="1">
          <a:blip r:embed="rId6">
            <a:extLst>
              <a:ext uri="{28A0092B-C50C-407E-A947-70E740481C1C}">
                <a14:useLocalDpi xmlns:a14="http://schemas.microsoft.com/office/drawing/2010/main" val="0"/>
              </a:ext>
            </a:extLst>
          </a:blip>
          <a:srcRect l="13131" t="8829" r="13994" b="24817"/>
          <a:stretch/>
        </p:blipFill>
        <p:spPr bwMode="auto">
          <a:xfrm>
            <a:off x="6646460" y="1651376"/>
            <a:ext cx="4017862" cy="4839583"/>
          </a:xfrm>
          <a:prstGeom prst="rect">
            <a:avLst/>
          </a:prstGeom>
          <a:noFill/>
          <a:ln>
            <a:noFill/>
          </a:ln>
          <a:extLst>
            <a:ext uri="{53640926-AAD7-44D8-BBD7-CCE9431645EC}">
              <a14:shadowObscured xmlns:a14="http://schemas.microsoft.com/office/drawing/2010/main"/>
            </a:ext>
          </a:extLst>
        </p:spPr>
      </p:pic>
      <p:sp>
        <p:nvSpPr>
          <p:cNvPr id="10" name="CuadroTexto 9"/>
          <p:cNvSpPr txBox="1"/>
          <p:nvPr/>
        </p:nvSpPr>
        <p:spPr>
          <a:xfrm>
            <a:off x="3013881" y="1091986"/>
            <a:ext cx="2674961" cy="369332"/>
          </a:xfrm>
          <a:prstGeom prst="rect">
            <a:avLst/>
          </a:prstGeom>
          <a:noFill/>
        </p:spPr>
        <p:txBody>
          <a:bodyPr wrap="square" rtlCol="0">
            <a:spAutoFit/>
          </a:bodyPr>
          <a:lstStyle/>
          <a:p>
            <a:r>
              <a:rPr lang="es-EC" u="sng" dirty="0" smtClean="0"/>
              <a:t>NDVI</a:t>
            </a:r>
            <a:endParaRPr lang="es-EC" u="sng" dirty="0"/>
          </a:p>
        </p:txBody>
      </p:sp>
      <p:sp>
        <p:nvSpPr>
          <p:cNvPr id="11" name="CuadroTexto 10"/>
          <p:cNvSpPr txBox="1"/>
          <p:nvPr/>
        </p:nvSpPr>
        <p:spPr>
          <a:xfrm>
            <a:off x="8411890" y="1091986"/>
            <a:ext cx="2674961" cy="369332"/>
          </a:xfrm>
          <a:prstGeom prst="rect">
            <a:avLst/>
          </a:prstGeom>
          <a:noFill/>
        </p:spPr>
        <p:txBody>
          <a:bodyPr wrap="square" rtlCol="0">
            <a:spAutoFit/>
          </a:bodyPr>
          <a:lstStyle/>
          <a:p>
            <a:r>
              <a:rPr lang="es-EC" u="sng" dirty="0" smtClean="0"/>
              <a:t>NSI</a:t>
            </a:r>
            <a:endParaRPr lang="es-EC" u="sng" dirty="0"/>
          </a:p>
        </p:txBody>
      </p:sp>
    </p:spTree>
    <p:extLst>
      <p:ext uri="{BB962C8B-B14F-4D97-AF65-F5344CB8AC3E}">
        <p14:creationId xmlns:p14="http://schemas.microsoft.com/office/powerpoint/2010/main" val="21323592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pic>
        <p:nvPicPr>
          <p:cNvPr id="9" name="Imagen 8" descr="D:\Tesis\Mapas\TSAVI.jpg"/>
          <p:cNvPicPr/>
          <p:nvPr/>
        </p:nvPicPr>
        <p:blipFill rotWithShape="1">
          <a:blip r:embed="rId5">
            <a:extLst>
              <a:ext uri="{28A0092B-C50C-407E-A947-70E740481C1C}">
                <a14:useLocalDpi xmlns:a14="http://schemas.microsoft.com/office/drawing/2010/main" val="0"/>
              </a:ext>
            </a:extLst>
          </a:blip>
          <a:srcRect l="13107" t="8995" r="14002" b="25090"/>
          <a:stretch/>
        </p:blipFill>
        <p:spPr bwMode="auto">
          <a:xfrm>
            <a:off x="1166884" y="1665025"/>
            <a:ext cx="4088694" cy="4826597"/>
          </a:xfrm>
          <a:prstGeom prst="rect">
            <a:avLst/>
          </a:prstGeom>
          <a:noFill/>
          <a:ln>
            <a:noFill/>
          </a:ln>
          <a:extLst>
            <a:ext uri="{53640926-AAD7-44D8-BBD7-CCE9431645EC}">
              <a14:shadowObscured xmlns:a14="http://schemas.microsoft.com/office/drawing/2010/main"/>
            </a:ext>
          </a:extLst>
        </p:spPr>
      </p:pic>
      <p:pic>
        <p:nvPicPr>
          <p:cNvPr id="10" name="Imagen 9" descr="D:\Tesis\Mapas\LWCI.jpg"/>
          <p:cNvPicPr/>
          <p:nvPr/>
        </p:nvPicPr>
        <p:blipFill rotWithShape="1">
          <a:blip r:embed="rId6">
            <a:extLst>
              <a:ext uri="{28A0092B-C50C-407E-A947-70E740481C1C}">
                <a14:useLocalDpi xmlns:a14="http://schemas.microsoft.com/office/drawing/2010/main" val="0"/>
              </a:ext>
            </a:extLst>
          </a:blip>
          <a:srcRect l="13227" t="8972" r="14233" b="24287"/>
          <a:stretch/>
        </p:blipFill>
        <p:spPr bwMode="auto">
          <a:xfrm>
            <a:off x="6228944" y="1579053"/>
            <a:ext cx="4285108" cy="4912569"/>
          </a:xfrm>
          <a:prstGeom prst="rect">
            <a:avLst/>
          </a:prstGeom>
          <a:noFill/>
          <a:ln>
            <a:noFill/>
          </a:ln>
          <a:extLst>
            <a:ext uri="{53640926-AAD7-44D8-BBD7-CCE9431645EC}">
              <a14:shadowObscured xmlns:a14="http://schemas.microsoft.com/office/drawing/2010/main"/>
            </a:ext>
          </a:extLst>
        </p:spPr>
      </p:pic>
      <p:sp>
        <p:nvSpPr>
          <p:cNvPr id="11" name="CuadroTexto 10"/>
          <p:cNvSpPr txBox="1"/>
          <p:nvPr/>
        </p:nvSpPr>
        <p:spPr>
          <a:xfrm>
            <a:off x="3013881" y="1091986"/>
            <a:ext cx="2674961" cy="369332"/>
          </a:xfrm>
          <a:prstGeom prst="rect">
            <a:avLst/>
          </a:prstGeom>
          <a:noFill/>
        </p:spPr>
        <p:txBody>
          <a:bodyPr wrap="square" rtlCol="0">
            <a:spAutoFit/>
          </a:bodyPr>
          <a:lstStyle/>
          <a:p>
            <a:r>
              <a:rPr lang="es-EC" u="sng" dirty="0" smtClean="0"/>
              <a:t>TSAVI</a:t>
            </a:r>
            <a:endParaRPr lang="es-EC" u="sng" dirty="0"/>
          </a:p>
        </p:txBody>
      </p:sp>
      <p:sp>
        <p:nvSpPr>
          <p:cNvPr id="12" name="CuadroTexto 11"/>
          <p:cNvSpPr txBox="1"/>
          <p:nvPr/>
        </p:nvSpPr>
        <p:spPr>
          <a:xfrm>
            <a:off x="8411890" y="1091986"/>
            <a:ext cx="2674961" cy="369332"/>
          </a:xfrm>
          <a:prstGeom prst="rect">
            <a:avLst/>
          </a:prstGeom>
          <a:noFill/>
        </p:spPr>
        <p:txBody>
          <a:bodyPr wrap="square" rtlCol="0">
            <a:spAutoFit/>
          </a:bodyPr>
          <a:lstStyle/>
          <a:p>
            <a:r>
              <a:rPr lang="es-EC" u="sng" dirty="0" smtClean="0"/>
              <a:t>LWCI</a:t>
            </a:r>
            <a:endParaRPr lang="es-EC" u="sng" dirty="0"/>
          </a:p>
        </p:txBody>
      </p:sp>
    </p:spTree>
    <p:extLst>
      <p:ext uri="{BB962C8B-B14F-4D97-AF65-F5344CB8AC3E}">
        <p14:creationId xmlns:p14="http://schemas.microsoft.com/office/powerpoint/2010/main" val="1124542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sp>
        <p:nvSpPr>
          <p:cNvPr id="6" name="CuadroTexto 5"/>
          <p:cNvSpPr txBox="1"/>
          <p:nvPr/>
        </p:nvSpPr>
        <p:spPr>
          <a:xfrm>
            <a:off x="3125337" y="1351129"/>
            <a:ext cx="5974405" cy="1077218"/>
          </a:xfrm>
          <a:prstGeom prst="rect">
            <a:avLst/>
          </a:prstGeom>
          <a:noFill/>
        </p:spPr>
        <p:txBody>
          <a:bodyPr wrap="square" rtlCol="0">
            <a:spAutoFit/>
          </a:bodyPr>
          <a:lstStyle/>
          <a:p>
            <a:pPr algn="ctr"/>
            <a:r>
              <a:rPr lang="es-EC" sz="3200" b="1" u="sng" dirty="0" smtClean="0"/>
              <a:t>CORRELACIÓN ENTRE ÉPOCAS POR ÍNDICE</a:t>
            </a:r>
          </a:p>
        </p:txBody>
      </p:sp>
      <p:graphicFrame>
        <p:nvGraphicFramePr>
          <p:cNvPr id="2" name="Tabla 1"/>
          <p:cNvGraphicFramePr>
            <a:graphicFrameLocks noGrp="1"/>
          </p:cNvGraphicFramePr>
          <p:nvPr>
            <p:extLst>
              <p:ext uri="{D42A27DB-BD31-4B8C-83A1-F6EECF244321}">
                <p14:modId xmlns:p14="http://schemas.microsoft.com/office/powerpoint/2010/main" val="3537640170"/>
              </p:ext>
            </p:extLst>
          </p:nvPr>
        </p:nvGraphicFramePr>
        <p:xfrm>
          <a:off x="337781" y="2671142"/>
          <a:ext cx="5749120" cy="4075827"/>
        </p:xfrm>
        <a:graphic>
          <a:graphicData uri="http://schemas.openxmlformats.org/drawingml/2006/table">
            <a:tbl>
              <a:tblPr firstRow="1" firstCol="1" bandRow="1">
                <a:tableStyleId>{5C22544A-7EE6-4342-B048-85BDC9FD1C3A}</a:tableStyleId>
              </a:tblPr>
              <a:tblGrid>
                <a:gridCol w="1189473">
                  <a:extLst>
                    <a:ext uri="{9D8B030D-6E8A-4147-A177-3AD203B41FA5}">
                      <a16:colId xmlns:a16="http://schemas.microsoft.com/office/drawing/2014/main" val="447519418"/>
                    </a:ext>
                  </a:extLst>
                </a:gridCol>
                <a:gridCol w="1189473">
                  <a:extLst>
                    <a:ext uri="{9D8B030D-6E8A-4147-A177-3AD203B41FA5}">
                      <a16:colId xmlns:a16="http://schemas.microsoft.com/office/drawing/2014/main" val="3375478485"/>
                    </a:ext>
                  </a:extLst>
                </a:gridCol>
                <a:gridCol w="1189473">
                  <a:extLst>
                    <a:ext uri="{9D8B030D-6E8A-4147-A177-3AD203B41FA5}">
                      <a16:colId xmlns:a16="http://schemas.microsoft.com/office/drawing/2014/main" val="883175432"/>
                    </a:ext>
                  </a:extLst>
                </a:gridCol>
                <a:gridCol w="1189473">
                  <a:extLst>
                    <a:ext uri="{9D8B030D-6E8A-4147-A177-3AD203B41FA5}">
                      <a16:colId xmlns:a16="http://schemas.microsoft.com/office/drawing/2014/main" val="795795288"/>
                    </a:ext>
                  </a:extLst>
                </a:gridCol>
                <a:gridCol w="991228">
                  <a:extLst>
                    <a:ext uri="{9D8B030D-6E8A-4147-A177-3AD203B41FA5}">
                      <a16:colId xmlns:a16="http://schemas.microsoft.com/office/drawing/2014/main" val="3176554741"/>
                    </a:ext>
                  </a:extLst>
                </a:gridCol>
              </a:tblGrid>
              <a:tr h="300681">
                <a:tc>
                  <a:txBody>
                    <a:bodyPr/>
                    <a:lstStyle/>
                    <a:p>
                      <a:pPr algn="ctr">
                        <a:lnSpc>
                          <a:spcPct val="107000"/>
                        </a:lnSpc>
                        <a:spcAft>
                          <a:spcPts val="0"/>
                        </a:spcAft>
                      </a:pPr>
                      <a:r>
                        <a:rPr lang="es-ES" sz="1400">
                          <a:effectLst/>
                        </a:rPr>
                        <a:t>O3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a:effectLst/>
                        </a:rPr>
                        <a:t>Sept. 2016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a:effectLst/>
                        </a:rPr>
                        <a:t>Dic. 2016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a:effectLst/>
                        </a:rPr>
                        <a:t>Sept.2017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dirty="0">
                          <a:effectLst/>
                        </a:rPr>
                        <a:t>Dic. 2017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4528829"/>
                  </a:ext>
                </a:extLst>
              </a:tr>
              <a:tr h="300681">
                <a:tc>
                  <a:txBody>
                    <a:bodyPr/>
                    <a:lstStyle/>
                    <a:p>
                      <a:pPr>
                        <a:lnSpc>
                          <a:spcPct val="107000"/>
                        </a:lnSpc>
                        <a:spcAft>
                          <a:spcPts val="0"/>
                        </a:spcAft>
                      </a:pPr>
                      <a:r>
                        <a:rPr lang="es-ES" sz="1400">
                          <a:effectLst/>
                        </a:rPr>
                        <a:t>Sept. 2016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3285788"/>
                  </a:ext>
                </a:extLst>
              </a:tr>
              <a:tr h="217410">
                <a:tc>
                  <a:txBody>
                    <a:bodyPr/>
                    <a:lstStyle/>
                    <a:p>
                      <a:pPr>
                        <a:lnSpc>
                          <a:spcPct val="107000"/>
                        </a:lnSpc>
                        <a:spcAft>
                          <a:spcPts val="0"/>
                        </a:spcAft>
                      </a:pPr>
                      <a:r>
                        <a:rPr lang="es-ES" sz="1400">
                          <a:effectLst/>
                        </a:rPr>
                        <a:t>Dic. 2016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0,68834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2409416"/>
                  </a:ext>
                </a:extLst>
              </a:tr>
              <a:tr h="300681">
                <a:tc>
                  <a:txBody>
                    <a:bodyPr/>
                    <a:lstStyle/>
                    <a:p>
                      <a:pPr>
                        <a:lnSpc>
                          <a:spcPct val="107000"/>
                        </a:lnSpc>
                        <a:spcAft>
                          <a:spcPts val="0"/>
                        </a:spcAft>
                      </a:pPr>
                      <a:r>
                        <a:rPr lang="es-ES" sz="1400">
                          <a:effectLst/>
                        </a:rPr>
                        <a:t>Sept. 2017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0,68775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0,99983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2347911"/>
                  </a:ext>
                </a:extLst>
              </a:tr>
              <a:tr h="217410">
                <a:tc>
                  <a:txBody>
                    <a:bodyPr/>
                    <a:lstStyle/>
                    <a:p>
                      <a:pPr>
                        <a:lnSpc>
                          <a:spcPct val="107000"/>
                        </a:lnSpc>
                        <a:spcAft>
                          <a:spcPts val="0"/>
                        </a:spcAft>
                      </a:pPr>
                      <a:r>
                        <a:rPr lang="es-ES" sz="1400">
                          <a:effectLst/>
                        </a:rPr>
                        <a:t>Dic. 2017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0,68770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0,99980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0,99998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2814116"/>
                  </a:ext>
                </a:extLst>
              </a:tr>
              <a:tr h="300681">
                <a:tc>
                  <a:txBody>
                    <a:bodyPr/>
                    <a:lstStyle/>
                    <a:p>
                      <a:pPr algn="ctr">
                        <a:lnSpc>
                          <a:spcPct val="107000"/>
                        </a:lnSpc>
                        <a:spcAft>
                          <a:spcPts val="0"/>
                        </a:spcAft>
                      </a:pPr>
                      <a:r>
                        <a:rPr lang="es-ES" sz="1400">
                          <a:effectLst/>
                        </a:rPr>
                        <a:t>NO2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a:effectLst/>
                        </a:rPr>
                        <a:t>Sept. 2016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a:effectLst/>
                        </a:rPr>
                        <a:t>Dic. 2016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a:effectLst/>
                        </a:rPr>
                        <a:t>Sept.2017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a:effectLst/>
                        </a:rPr>
                        <a:t>Dic. 2017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1453382"/>
                  </a:ext>
                </a:extLst>
              </a:tr>
              <a:tr h="300681">
                <a:tc>
                  <a:txBody>
                    <a:bodyPr/>
                    <a:lstStyle/>
                    <a:p>
                      <a:pPr>
                        <a:lnSpc>
                          <a:spcPct val="107000"/>
                        </a:lnSpc>
                        <a:spcAft>
                          <a:spcPts val="0"/>
                        </a:spcAft>
                      </a:pPr>
                      <a:r>
                        <a:rPr lang="es-ES" sz="1400">
                          <a:effectLst/>
                        </a:rPr>
                        <a:t>Sept. 2016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8139490"/>
                  </a:ext>
                </a:extLst>
              </a:tr>
              <a:tr h="217410">
                <a:tc>
                  <a:txBody>
                    <a:bodyPr/>
                    <a:lstStyle/>
                    <a:p>
                      <a:pPr>
                        <a:lnSpc>
                          <a:spcPct val="107000"/>
                        </a:lnSpc>
                        <a:spcAft>
                          <a:spcPts val="0"/>
                        </a:spcAft>
                      </a:pPr>
                      <a:r>
                        <a:rPr lang="es-ES" sz="1400">
                          <a:effectLst/>
                        </a:rPr>
                        <a:t>Dic. 2016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0,68797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2123439"/>
                  </a:ext>
                </a:extLst>
              </a:tr>
              <a:tr h="300681">
                <a:tc>
                  <a:txBody>
                    <a:bodyPr/>
                    <a:lstStyle/>
                    <a:p>
                      <a:pPr>
                        <a:lnSpc>
                          <a:spcPct val="107000"/>
                        </a:lnSpc>
                        <a:spcAft>
                          <a:spcPts val="0"/>
                        </a:spcAft>
                      </a:pPr>
                      <a:r>
                        <a:rPr lang="es-ES" sz="1400">
                          <a:effectLst/>
                        </a:rPr>
                        <a:t>Sept. 2017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0,68912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0,99970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6679148"/>
                  </a:ext>
                </a:extLst>
              </a:tr>
              <a:tr h="217410">
                <a:tc>
                  <a:txBody>
                    <a:bodyPr/>
                    <a:lstStyle/>
                    <a:p>
                      <a:pPr>
                        <a:lnSpc>
                          <a:spcPct val="107000"/>
                        </a:lnSpc>
                        <a:spcAft>
                          <a:spcPts val="0"/>
                        </a:spcAft>
                      </a:pPr>
                      <a:r>
                        <a:rPr lang="es-ES" sz="1400">
                          <a:effectLst/>
                        </a:rPr>
                        <a:t>Dic. 2017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0,68894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0,99977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0,99992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993228"/>
                  </a:ext>
                </a:extLst>
              </a:tr>
              <a:tr h="300681">
                <a:tc>
                  <a:txBody>
                    <a:bodyPr/>
                    <a:lstStyle/>
                    <a:p>
                      <a:pPr algn="ctr">
                        <a:lnSpc>
                          <a:spcPct val="107000"/>
                        </a:lnSpc>
                        <a:spcAft>
                          <a:spcPts val="0"/>
                        </a:spcAft>
                      </a:pPr>
                      <a:r>
                        <a:rPr lang="es-ES" sz="1400">
                          <a:effectLst/>
                        </a:rPr>
                        <a:t>Rad. Solar</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a:effectLst/>
                        </a:rPr>
                        <a:t>Sept. 2016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a:effectLst/>
                        </a:rPr>
                        <a:t>Dic. 2016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a:effectLst/>
                        </a:rPr>
                        <a:t>Sept.2017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a:effectLst/>
                        </a:rPr>
                        <a:t>Dic. 2017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0671922"/>
                  </a:ext>
                </a:extLst>
              </a:tr>
              <a:tr h="300681">
                <a:tc>
                  <a:txBody>
                    <a:bodyPr/>
                    <a:lstStyle/>
                    <a:p>
                      <a:pPr>
                        <a:lnSpc>
                          <a:spcPct val="107000"/>
                        </a:lnSpc>
                        <a:spcAft>
                          <a:spcPts val="0"/>
                        </a:spcAft>
                      </a:pPr>
                      <a:r>
                        <a:rPr lang="es-ES" sz="1400">
                          <a:effectLst/>
                        </a:rPr>
                        <a:t>Sept. 2016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2774232"/>
                  </a:ext>
                </a:extLst>
              </a:tr>
              <a:tr h="217410">
                <a:tc>
                  <a:txBody>
                    <a:bodyPr/>
                    <a:lstStyle/>
                    <a:p>
                      <a:pPr>
                        <a:lnSpc>
                          <a:spcPct val="107000"/>
                        </a:lnSpc>
                        <a:spcAft>
                          <a:spcPts val="0"/>
                        </a:spcAft>
                      </a:pPr>
                      <a:r>
                        <a:rPr lang="es-ES" sz="1400">
                          <a:effectLst/>
                        </a:rPr>
                        <a:t>Dic. 2016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0,94021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1761711"/>
                  </a:ext>
                </a:extLst>
              </a:tr>
              <a:tr h="300681">
                <a:tc>
                  <a:txBody>
                    <a:bodyPr/>
                    <a:lstStyle/>
                    <a:p>
                      <a:pPr>
                        <a:lnSpc>
                          <a:spcPct val="107000"/>
                        </a:lnSpc>
                        <a:spcAft>
                          <a:spcPts val="0"/>
                        </a:spcAft>
                      </a:pPr>
                      <a:r>
                        <a:rPr lang="es-ES" sz="1400">
                          <a:effectLst/>
                        </a:rPr>
                        <a:t>Sept. 2017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0,91651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0,97627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0375970"/>
                  </a:ext>
                </a:extLst>
              </a:tr>
              <a:tr h="217410">
                <a:tc>
                  <a:txBody>
                    <a:bodyPr/>
                    <a:lstStyle/>
                    <a:p>
                      <a:pPr>
                        <a:lnSpc>
                          <a:spcPct val="107000"/>
                        </a:lnSpc>
                        <a:spcAft>
                          <a:spcPts val="0"/>
                        </a:spcAft>
                      </a:pPr>
                      <a:r>
                        <a:rPr lang="es-ES" sz="1400">
                          <a:effectLst/>
                        </a:rPr>
                        <a:t>Dic. 2017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0,92635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0,98015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0,99946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dirty="0">
                          <a:effectLst/>
                        </a:rPr>
                        <a:t>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3645877"/>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288682948"/>
              </p:ext>
            </p:extLst>
          </p:nvPr>
        </p:nvGraphicFramePr>
        <p:xfrm>
          <a:off x="6112539" y="2671146"/>
          <a:ext cx="5815602" cy="2378457"/>
        </p:xfrm>
        <a:graphic>
          <a:graphicData uri="http://schemas.openxmlformats.org/drawingml/2006/table">
            <a:tbl>
              <a:tblPr firstRow="1" firstCol="1" bandRow="1">
                <a:tableStyleId>{5C22544A-7EE6-4342-B048-85BDC9FD1C3A}</a:tableStyleId>
              </a:tblPr>
              <a:tblGrid>
                <a:gridCol w="1203228">
                  <a:extLst>
                    <a:ext uri="{9D8B030D-6E8A-4147-A177-3AD203B41FA5}">
                      <a16:colId xmlns:a16="http://schemas.microsoft.com/office/drawing/2014/main" val="2439385844"/>
                    </a:ext>
                  </a:extLst>
                </a:gridCol>
                <a:gridCol w="1203228">
                  <a:extLst>
                    <a:ext uri="{9D8B030D-6E8A-4147-A177-3AD203B41FA5}">
                      <a16:colId xmlns:a16="http://schemas.microsoft.com/office/drawing/2014/main" val="1172814595"/>
                    </a:ext>
                  </a:extLst>
                </a:gridCol>
                <a:gridCol w="1203228">
                  <a:extLst>
                    <a:ext uri="{9D8B030D-6E8A-4147-A177-3AD203B41FA5}">
                      <a16:colId xmlns:a16="http://schemas.microsoft.com/office/drawing/2014/main" val="1237421850"/>
                    </a:ext>
                  </a:extLst>
                </a:gridCol>
                <a:gridCol w="1203228">
                  <a:extLst>
                    <a:ext uri="{9D8B030D-6E8A-4147-A177-3AD203B41FA5}">
                      <a16:colId xmlns:a16="http://schemas.microsoft.com/office/drawing/2014/main" val="4274797889"/>
                    </a:ext>
                  </a:extLst>
                </a:gridCol>
                <a:gridCol w="1002690">
                  <a:extLst>
                    <a:ext uri="{9D8B030D-6E8A-4147-A177-3AD203B41FA5}">
                      <a16:colId xmlns:a16="http://schemas.microsoft.com/office/drawing/2014/main" val="2672715822"/>
                    </a:ext>
                  </a:extLst>
                </a:gridCol>
              </a:tblGrid>
              <a:tr h="241944">
                <a:tc>
                  <a:txBody>
                    <a:bodyPr/>
                    <a:lstStyle/>
                    <a:p>
                      <a:pPr algn="ctr">
                        <a:lnSpc>
                          <a:spcPct val="107000"/>
                        </a:lnSpc>
                        <a:spcAft>
                          <a:spcPts val="0"/>
                        </a:spcAft>
                      </a:pPr>
                      <a:r>
                        <a:rPr lang="es-ES" sz="1400" dirty="0">
                          <a:effectLst/>
                        </a:rPr>
                        <a:t>NDVI</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dirty="0">
                          <a:effectLst/>
                        </a:rPr>
                        <a:t>Sept. 2016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a:effectLst/>
                        </a:rPr>
                        <a:t>Dic. 2016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a:effectLst/>
                        </a:rPr>
                        <a:t>Sept.2017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a:effectLst/>
                        </a:rPr>
                        <a:t>Dic. 2017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9376727"/>
                  </a:ext>
                </a:extLst>
              </a:tr>
              <a:tr h="241944">
                <a:tc>
                  <a:txBody>
                    <a:bodyPr/>
                    <a:lstStyle/>
                    <a:p>
                      <a:pPr>
                        <a:lnSpc>
                          <a:spcPct val="107000"/>
                        </a:lnSpc>
                        <a:spcAft>
                          <a:spcPts val="0"/>
                        </a:spcAft>
                      </a:pPr>
                      <a:r>
                        <a:rPr lang="es-ES" sz="1400">
                          <a:effectLst/>
                        </a:rPr>
                        <a:t>Sept. 2016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3936462"/>
                  </a:ext>
                </a:extLst>
              </a:tr>
              <a:tr h="132771">
                <a:tc>
                  <a:txBody>
                    <a:bodyPr/>
                    <a:lstStyle/>
                    <a:p>
                      <a:pPr>
                        <a:lnSpc>
                          <a:spcPct val="107000"/>
                        </a:lnSpc>
                        <a:spcAft>
                          <a:spcPts val="0"/>
                        </a:spcAft>
                      </a:pPr>
                      <a:r>
                        <a:rPr lang="es-ES" sz="1400">
                          <a:effectLst/>
                        </a:rPr>
                        <a:t>Dic. 2016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0,99999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7188737"/>
                  </a:ext>
                </a:extLst>
              </a:tr>
              <a:tr h="241944">
                <a:tc>
                  <a:txBody>
                    <a:bodyPr/>
                    <a:lstStyle/>
                    <a:p>
                      <a:pPr>
                        <a:lnSpc>
                          <a:spcPct val="107000"/>
                        </a:lnSpc>
                        <a:spcAft>
                          <a:spcPts val="0"/>
                        </a:spcAft>
                      </a:pPr>
                      <a:r>
                        <a:rPr lang="es-ES" sz="1400">
                          <a:effectLst/>
                        </a:rPr>
                        <a:t>Sept. 2017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1,00000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0,999996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dirty="0">
                          <a:effectLst/>
                        </a:rPr>
                        <a:t>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560215"/>
                  </a:ext>
                </a:extLst>
              </a:tr>
              <a:tr h="132771">
                <a:tc>
                  <a:txBody>
                    <a:bodyPr/>
                    <a:lstStyle/>
                    <a:p>
                      <a:pPr>
                        <a:lnSpc>
                          <a:spcPct val="107000"/>
                        </a:lnSpc>
                        <a:spcAft>
                          <a:spcPts val="0"/>
                        </a:spcAft>
                      </a:pPr>
                      <a:r>
                        <a:rPr lang="es-ES" sz="1400">
                          <a:effectLst/>
                        </a:rPr>
                        <a:t>Dic. 2017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0,99999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0,999998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1,0000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3853971"/>
                  </a:ext>
                </a:extLst>
              </a:tr>
              <a:tr h="241944">
                <a:tc>
                  <a:txBody>
                    <a:bodyPr/>
                    <a:lstStyle/>
                    <a:p>
                      <a:pPr algn="ctr">
                        <a:lnSpc>
                          <a:spcPct val="107000"/>
                        </a:lnSpc>
                        <a:spcAft>
                          <a:spcPts val="0"/>
                        </a:spcAft>
                      </a:pPr>
                      <a:r>
                        <a:rPr lang="es-ES" sz="1400">
                          <a:effectLst/>
                        </a:rPr>
                        <a:t>NSI</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a:effectLst/>
                        </a:rPr>
                        <a:t>Sept. 2016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a:effectLst/>
                        </a:rPr>
                        <a:t>Dic. 2016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a:effectLst/>
                        </a:rPr>
                        <a:t>Sept.2017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a:effectLst/>
                        </a:rPr>
                        <a:t>Dic. 2017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5148413"/>
                  </a:ext>
                </a:extLst>
              </a:tr>
              <a:tr h="241944">
                <a:tc>
                  <a:txBody>
                    <a:bodyPr/>
                    <a:lstStyle/>
                    <a:p>
                      <a:pPr>
                        <a:lnSpc>
                          <a:spcPct val="107000"/>
                        </a:lnSpc>
                        <a:spcAft>
                          <a:spcPts val="0"/>
                        </a:spcAft>
                      </a:pPr>
                      <a:r>
                        <a:rPr lang="es-ES" sz="1400">
                          <a:effectLst/>
                        </a:rPr>
                        <a:t>Sept. 2016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104024"/>
                  </a:ext>
                </a:extLst>
              </a:tr>
              <a:tr h="132771">
                <a:tc>
                  <a:txBody>
                    <a:bodyPr/>
                    <a:lstStyle/>
                    <a:p>
                      <a:pPr>
                        <a:lnSpc>
                          <a:spcPct val="107000"/>
                        </a:lnSpc>
                        <a:spcAft>
                          <a:spcPts val="0"/>
                        </a:spcAft>
                      </a:pPr>
                      <a:r>
                        <a:rPr lang="es-ES" sz="1400">
                          <a:effectLst/>
                        </a:rPr>
                        <a:t>Dic. 2016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0,999997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dirty="0">
                          <a:effectLst/>
                        </a:rPr>
                        <a:t>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7765015"/>
                  </a:ext>
                </a:extLst>
              </a:tr>
              <a:tr h="241944">
                <a:tc>
                  <a:txBody>
                    <a:bodyPr/>
                    <a:lstStyle/>
                    <a:p>
                      <a:pPr>
                        <a:lnSpc>
                          <a:spcPct val="107000"/>
                        </a:lnSpc>
                        <a:spcAft>
                          <a:spcPts val="0"/>
                        </a:spcAft>
                      </a:pPr>
                      <a:r>
                        <a:rPr lang="es-ES" sz="1400">
                          <a:effectLst/>
                        </a:rPr>
                        <a:t>Sept. 2017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0,999998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0,99999727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5542761"/>
                  </a:ext>
                </a:extLst>
              </a:tr>
              <a:tr h="241944">
                <a:tc>
                  <a:txBody>
                    <a:bodyPr/>
                    <a:lstStyle/>
                    <a:p>
                      <a:pPr>
                        <a:lnSpc>
                          <a:spcPct val="107000"/>
                        </a:lnSpc>
                        <a:spcAft>
                          <a:spcPts val="0"/>
                        </a:spcAft>
                      </a:pPr>
                      <a:r>
                        <a:rPr lang="es-ES" sz="1400">
                          <a:effectLst/>
                        </a:rPr>
                        <a:t>Dic. 2017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0,999998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0,99999727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dirty="0">
                          <a:effectLst/>
                        </a:rPr>
                        <a:t>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5603504"/>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407814843"/>
              </p:ext>
            </p:extLst>
          </p:nvPr>
        </p:nvGraphicFramePr>
        <p:xfrm>
          <a:off x="6112539" y="5131559"/>
          <a:ext cx="5815602" cy="1615410"/>
        </p:xfrm>
        <a:graphic>
          <a:graphicData uri="http://schemas.openxmlformats.org/drawingml/2006/table">
            <a:tbl>
              <a:tblPr firstRow="1" firstCol="1" bandRow="1">
                <a:tableStyleId>{5C22544A-7EE6-4342-B048-85BDC9FD1C3A}</a:tableStyleId>
              </a:tblPr>
              <a:tblGrid>
                <a:gridCol w="1203228">
                  <a:extLst>
                    <a:ext uri="{9D8B030D-6E8A-4147-A177-3AD203B41FA5}">
                      <a16:colId xmlns:a16="http://schemas.microsoft.com/office/drawing/2014/main" val="3186810170"/>
                    </a:ext>
                  </a:extLst>
                </a:gridCol>
                <a:gridCol w="1203228">
                  <a:extLst>
                    <a:ext uri="{9D8B030D-6E8A-4147-A177-3AD203B41FA5}">
                      <a16:colId xmlns:a16="http://schemas.microsoft.com/office/drawing/2014/main" val="636944637"/>
                    </a:ext>
                  </a:extLst>
                </a:gridCol>
                <a:gridCol w="1203228">
                  <a:extLst>
                    <a:ext uri="{9D8B030D-6E8A-4147-A177-3AD203B41FA5}">
                      <a16:colId xmlns:a16="http://schemas.microsoft.com/office/drawing/2014/main" val="9894132"/>
                    </a:ext>
                  </a:extLst>
                </a:gridCol>
                <a:gridCol w="1203228">
                  <a:extLst>
                    <a:ext uri="{9D8B030D-6E8A-4147-A177-3AD203B41FA5}">
                      <a16:colId xmlns:a16="http://schemas.microsoft.com/office/drawing/2014/main" val="1785264874"/>
                    </a:ext>
                  </a:extLst>
                </a:gridCol>
                <a:gridCol w="1002690">
                  <a:extLst>
                    <a:ext uri="{9D8B030D-6E8A-4147-A177-3AD203B41FA5}">
                      <a16:colId xmlns:a16="http://schemas.microsoft.com/office/drawing/2014/main" val="3212700225"/>
                    </a:ext>
                  </a:extLst>
                </a:gridCol>
              </a:tblGrid>
              <a:tr h="323082">
                <a:tc>
                  <a:txBody>
                    <a:bodyPr/>
                    <a:lstStyle/>
                    <a:p>
                      <a:pPr algn="ctr">
                        <a:lnSpc>
                          <a:spcPct val="107000"/>
                        </a:lnSpc>
                        <a:spcAft>
                          <a:spcPts val="0"/>
                        </a:spcAft>
                      </a:pPr>
                      <a:r>
                        <a:rPr lang="es-ES" sz="1400">
                          <a:effectLst/>
                        </a:rPr>
                        <a:t>LWCI</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a:effectLst/>
                        </a:rPr>
                        <a:t>Sept. 2016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a:effectLst/>
                        </a:rPr>
                        <a:t>Dic. 2016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a:effectLst/>
                        </a:rPr>
                        <a:t>Sept.2017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dirty="0">
                          <a:effectLst/>
                        </a:rPr>
                        <a:t>Dic. 2017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1059014"/>
                  </a:ext>
                </a:extLst>
              </a:tr>
              <a:tr h="323082">
                <a:tc>
                  <a:txBody>
                    <a:bodyPr/>
                    <a:lstStyle/>
                    <a:p>
                      <a:pPr>
                        <a:lnSpc>
                          <a:spcPct val="107000"/>
                        </a:lnSpc>
                        <a:spcAft>
                          <a:spcPts val="0"/>
                        </a:spcAft>
                      </a:pPr>
                      <a:r>
                        <a:rPr lang="es-ES" sz="1400">
                          <a:effectLst/>
                        </a:rPr>
                        <a:t>Sept. 2016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8269985"/>
                  </a:ext>
                </a:extLst>
              </a:tr>
              <a:tr h="323082">
                <a:tc>
                  <a:txBody>
                    <a:bodyPr/>
                    <a:lstStyle/>
                    <a:p>
                      <a:pPr>
                        <a:lnSpc>
                          <a:spcPct val="107000"/>
                        </a:lnSpc>
                        <a:spcAft>
                          <a:spcPts val="0"/>
                        </a:spcAft>
                      </a:pPr>
                      <a:r>
                        <a:rPr lang="es-ES" sz="1400">
                          <a:effectLst/>
                        </a:rPr>
                        <a:t>Dic. 2016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0,63245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6316505"/>
                  </a:ext>
                </a:extLst>
              </a:tr>
              <a:tr h="323082">
                <a:tc>
                  <a:txBody>
                    <a:bodyPr/>
                    <a:lstStyle/>
                    <a:p>
                      <a:pPr>
                        <a:lnSpc>
                          <a:spcPct val="107000"/>
                        </a:lnSpc>
                        <a:spcAft>
                          <a:spcPts val="0"/>
                        </a:spcAft>
                      </a:pPr>
                      <a:r>
                        <a:rPr lang="es-ES" sz="1400">
                          <a:effectLst/>
                        </a:rPr>
                        <a:t>Sept. 2017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0,63245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0,80000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8086695"/>
                  </a:ext>
                </a:extLst>
              </a:tr>
              <a:tr h="323082">
                <a:tc>
                  <a:txBody>
                    <a:bodyPr/>
                    <a:lstStyle/>
                    <a:p>
                      <a:pPr>
                        <a:lnSpc>
                          <a:spcPct val="107000"/>
                        </a:lnSpc>
                        <a:spcAft>
                          <a:spcPts val="0"/>
                        </a:spcAft>
                      </a:pPr>
                      <a:r>
                        <a:rPr lang="es-ES" sz="1400">
                          <a:effectLst/>
                        </a:rPr>
                        <a:t>Dic. 2017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0,70710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0,89442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0,89443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dirty="0">
                          <a:effectLst/>
                        </a:rPr>
                        <a:t>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0421455"/>
                  </a:ext>
                </a:extLst>
              </a:tr>
            </a:tbl>
          </a:graphicData>
        </a:graphic>
      </p:graphicFrame>
    </p:spTree>
    <p:extLst>
      <p:ext uri="{BB962C8B-B14F-4D97-AF65-F5344CB8AC3E}">
        <p14:creationId xmlns:p14="http://schemas.microsoft.com/office/powerpoint/2010/main" val="3990017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sp>
        <p:nvSpPr>
          <p:cNvPr id="6" name="CuadroTexto 5"/>
          <p:cNvSpPr txBox="1"/>
          <p:nvPr/>
        </p:nvSpPr>
        <p:spPr>
          <a:xfrm>
            <a:off x="3125337" y="1351129"/>
            <a:ext cx="5974405" cy="1077218"/>
          </a:xfrm>
          <a:prstGeom prst="rect">
            <a:avLst/>
          </a:prstGeom>
          <a:noFill/>
        </p:spPr>
        <p:txBody>
          <a:bodyPr wrap="square" rtlCol="0">
            <a:spAutoFit/>
          </a:bodyPr>
          <a:lstStyle/>
          <a:p>
            <a:pPr algn="ctr"/>
            <a:r>
              <a:rPr lang="es-EC" sz="3200" b="1" u="sng" dirty="0" smtClean="0"/>
              <a:t>CORRELACIÓN ENTRE ÍNDICES POR ÉPOCA</a:t>
            </a:r>
          </a:p>
        </p:txBody>
      </p:sp>
      <p:graphicFrame>
        <p:nvGraphicFramePr>
          <p:cNvPr id="9" name="Tabla 8"/>
          <p:cNvGraphicFramePr>
            <a:graphicFrameLocks noGrp="1"/>
          </p:cNvGraphicFramePr>
          <p:nvPr>
            <p:extLst>
              <p:ext uri="{D42A27DB-BD31-4B8C-83A1-F6EECF244321}">
                <p14:modId xmlns:p14="http://schemas.microsoft.com/office/powerpoint/2010/main" val="2759751164"/>
              </p:ext>
            </p:extLst>
          </p:nvPr>
        </p:nvGraphicFramePr>
        <p:xfrm>
          <a:off x="531523" y="2561433"/>
          <a:ext cx="5581016" cy="4036568"/>
        </p:xfrm>
        <a:graphic>
          <a:graphicData uri="http://schemas.openxmlformats.org/drawingml/2006/table">
            <a:tbl>
              <a:tblPr firstRow="1" firstCol="1" bandRow="1">
                <a:tableStyleId>{5C22544A-7EE6-4342-B048-85BDC9FD1C3A}</a:tableStyleId>
              </a:tblPr>
              <a:tblGrid>
                <a:gridCol w="723406">
                  <a:extLst>
                    <a:ext uri="{9D8B030D-6E8A-4147-A177-3AD203B41FA5}">
                      <a16:colId xmlns:a16="http://schemas.microsoft.com/office/drawing/2014/main" val="1745553016"/>
                    </a:ext>
                  </a:extLst>
                </a:gridCol>
                <a:gridCol w="626317">
                  <a:extLst>
                    <a:ext uri="{9D8B030D-6E8A-4147-A177-3AD203B41FA5}">
                      <a16:colId xmlns:a16="http://schemas.microsoft.com/office/drawing/2014/main" val="2127140822"/>
                    </a:ext>
                  </a:extLst>
                </a:gridCol>
                <a:gridCol w="672641">
                  <a:extLst>
                    <a:ext uri="{9D8B030D-6E8A-4147-A177-3AD203B41FA5}">
                      <a16:colId xmlns:a16="http://schemas.microsoft.com/office/drawing/2014/main" val="674891171"/>
                    </a:ext>
                  </a:extLst>
                </a:gridCol>
                <a:gridCol w="680256">
                  <a:extLst>
                    <a:ext uri="{9D8B030D-6E8A-4147-A177-3AD203B41FA5}">
                      <a16:colId xmlns:a16="http://schemas.microsoft.com/office/drawing/2014/main" val="4056810593"/>
                    </a:ext>
                  </a:extLst>
                </a:gridCol>
                <a:gridCol w="489886">
                  <a:extLst>
                    <a:ext uri="{9D8B030D-6E8A-4147-A177-3AD203B41FA5}">
                      <a16:colId xmlns:a16="http://schemas.microsoft.com/office/drawing/2014/main" val="1364205290"/>
                    </a:ext>
                  </a:extLst>
                </a:gridCol>
                <a:gridCol w="589513">
                  <a:extLst>
                    <a:ext uri="{9D8B030D-6E8A-4147-A177-3AD203B41FA5}">
                      <a16:colId xmlns:a16="http://schemas.microsoft.com/office/drawing/2014/main" val="1928543442"/>
                    </a:ext>
                  </a:extLst>
                </a:gridCol>
                <a:gridCol w="549535">
                  <a:extLst>
                    <a:ext uri="{9D8B030D-6E8A-4147-A177-3AD203B41FA5}">
                      <a16:colId xmlns:a16="http://schemas.microsoft.com/office/drawing/2014/main" val="2687295424"/>
                    </a:ext>
                  </a:extLst>
                </a:gridCol>
                <a:gridCol w="549535">
                  <a:extLst>
                    <a:ext uri="{9D8B030D-6E8A-4147-A177-3AD203B41FA5}">
                      <a16:colId xmlns:a16="http://schemas.microsoft.com/office/drawing/2014/main" val="1366409430"/>
                    </a:ext>
                  </a:extLst>
                </a:gridCol>
                <a:gridCol w="699927">
                  <a:extLst>
                    <a:ext uri="{9D8B030D-6E8A-4147-A177-3AD203B41FA5}">
                      <a16:colId xmlns:a16="http://schemas.microsoft.com/office/drawing/2014/main" val="513394151"/>
                    </a:ext>
                  </a:extLst>
                </a:gridCol>
              </a:tblGrid>
              <a:tr h="190500">
                <a:tc>
                  <a:txBody>
                    <a:bodyPr/>
                    <a:lstStyle/>
                    <a:p>
                      <a:pPr algn="ctr">
                        <a:lnSpc>
                          <a:spcPct val="107000"/>
                        </a:lnSpc>
                        <a:spcAft>
                          <a:spcPts val="0"/>
                        </a:spcAft>
                      </a:pPr>
                      <a:r>
                        <a:rPr lang="es-ES" sz="1050" dirty="0">
                          <a:effectLst/>
                        </a:rPr>
                        <a:t>Sept. 2016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050">
                          <a:effectLst/>
                        </a:rPr>
                        <a:t>O3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050">
                          <a:effectLst/>
                        </a:rPr>
                        <a:t>NO2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050">
                          <a:effectLst/>
                        </a:rPr>
                        <a:t>R. Solar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050">
                          <a:effectLst/>
                        </a:rPr>
                        <a:t>SVUH</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050">
                          <a:effectLst/>
                        </a:rPr>
                        <a:t>NDVI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050">
                          <a:effectLst/>
                        </a:rPr>
                        <a:t>NSI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050">
                          <a:effectLst/>
                        </a:rPr>
                        <a:t>TSAVI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050">
                          <a:effectLst/>
                        </a:rPr>
                        <a:t>LWCI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2946615"/>
                  </a:ext>
                </a:extLst>
              </a:tr>
              <a:tr h="190500">
                <a:tc>
                  <a:txBody>
                    <a:bodyPr/>
                    <a:lstStyle/>
                    <a:p>
                      <a:pPr>
                        <a:lnSpc>
                          <a:spcPct val="107000"/>
                        </a:lnSpc>
                        <a:spcAft>
                          <a:spcPts val="0"/>
                        </a:spcAft>
                      </a:pPr>
                      <a:r>
                        <a:rPr lang="es-ES" sz="1050">
                          <a:effectLst/>
                        </a:rPr>
                        <a:t>O3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5584266"/>
                  </a:ext>
                </a:extLst>
              </a:tr>
              <a:tr h="190500">
                <a:tc>
                  <a:txBody>
                    <a:bodyPr/>
                    <a:lstStyle/>
                    <a:p>
                      <a:pPr>
                        <a:lnSpc>
                          <a:spcPct val="107000"/>
                        </a:lnSpc>
                        <a:spcAft>
                          <a:spcPts val="0"/>
                        </a:spcAft>
                      </a:pPr>
                      <a:r>
                        <a:rPr lang="es-ES" sz="1050">
                          <a:effectLst/>
                        </a:rPr>
                        <a:t>NO2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0,99894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2868893"/>
                  </a:ext>
                </a:extLst>
              </a:tr>
              <a:tr h="190500">
                <a:tc>
                  <a:txBody>
                    <a:bodyPr/>
                    <a:lstStyle/>
                    <a:p>
                      <a:pPr>
                        <a:lnSpc>
                          <a:spcPct val="107000"/>
                        </a:lnSpc>
                        <a:spcAft>
                          <a:spcPts val="0"/>
                        </a:spcAft>
                      </a:pPr>
                      <a:r>
                        <a:rPr lang="es-ES" sz="1050">
                          <a:effectLst/>
                        </a:rPr>
                        <a:t>R. Solar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0,61150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0,61372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1645479"/>
                  </a:ext>
                </a:extLst>
              </a:tr>
              <a:tr h="190500">
                <a:tc>
                  <a:txBody>
                    <a:bodyPr/>
                    <a:lstStyle/>
                    <a:p>
                      <a:pPr>
                        <a:lnSpc>
                          <a:spcPct val="107000"/>
                        </a:lnSpc>
                        <a:spcAft>
                          <a:spcPts val="0"/>
                        </a:spcAft>
                      </a:pPr>
                      <a:r>
                        <a:rPr lang="es-ES" sz="1050">
                          <a:effectLst/>
                        </a:rPr>
                        <a:t>SVUH</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8303982"/>
                  </a:ext>
                </a:extLst>
              </a:tr>
              <a:tr h="190500">
                <a:tc>
                  <a:txBody>
                    <a:bodyPr/>
                    <a:lstStyle/>
                    <a:p>
                      <a:pPr>
                        <a:lnSpc>
                          <a:spcPct val="107000"/>
                        </a:lnSpc>
                        <a:spcAft>
                          <a:spcPts val="0"/>
                        </a:spcAft>
                      </a:pPr>
                      <a:r>
                        <a:rPr lang="es-ES" sz="1050">
                          <a:effectLst/>
                        </a:rPr>
                        <a:t>NDVI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0,08977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0,09010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0,13278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7667765"/>
                  </a:ext>
                </a:extLst>
              </a:tr>
              <a:tr h="190500">
                <a:tc>
                  <a:txBody>
                    <a:bodyPr/>
                    <a:lstStyle/>
                    <a:p>
                      <a:pPr>
                        <a:lnSpc>
                          <a:spcPct val="107000"/>
                        </a:lnSpc>
                        <a:spcAft>
                          <a:spcPts val="0"/>
                        </a:spcAft>
                      </a:pPr>
                      <a:r>
                        <a:rPr lang="es-ES" sz="1050">
                          <a:effectLst/>
                        </a:rPr>
                        <a:t>NSI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0,08985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0,09026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0,13173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0,99997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6407506"/>
                  </a:ext>
                </a:extLst>
              </a:tr>
              <a:tr h="190500">
                <a:tc>
                  <a:txBody>
                    <a:bodyPr/>
                    <a:lstStyle/>
                    <a:p>
                      <a:pPr>
                        <a:lnSpc>
                          <a:spcPct val="107000"/>
                        </a:lnSpc>
                        <a:spcAft>
                          <a:spcPts val="0"/>
                        </a:spcAft>
                      </a:pPr>
                      <a:r>
                        <a:rPr lang="es-ES" sz="1050">
                          <a:effectLst/>
                        </a:rPr>
                        <a:t>TSAVI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0,04980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0,04994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0,07316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0,55258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0,55251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2470595"/>
                  </a:ext>
                </a:extLst>
              </a:tr>
              <a:tr h="190500">
                <a:tc>
                  <a:txBody>
                    <a:bodyPr/>
                    <a:lstStyle/>
                    <a:p>
                      <a:pPr>
                        <a:lnSpc>
                          <a:spcPct val="107000"/>
                        </a:lnSpc>
                        <a:spcAft>
                          <a:spcPts val="0"/>
                        </a:spcAft>
                      </a:pPr>
                      <a:r>
                        <a:rPr lang="es-ES" sz="1050">
                          <a:effectLst/>
                        </a:rPr>
                        <a:t>LWCI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0,06349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0,06370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0,09373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0,70708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0,70708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0,39066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8614771"/>
                  </a:ext>
                </a:extLst>
              </a:tr>
              <a:tr h="190500">
                <a:tc>
                  <a:txBody>
                    <a:bodyPr/>
                    <a:lstStyle/>
                    <a:p>
                      <a:pPr algn="ctr">
                        <a:lnSpc>
                          <a:spcPct val="107000"/>
                        </a:lnSpc>
                        <a:spcAft>
                          <a:spcPts val="0"/>
                        </a:spcAft>
                      </a:pPr>
                      <a:r>
                        <a:rPr lang="es-ES" sz="1050">
                          <a:effectLst/>
                        </a:rPr>
                        <a:t>Dic. 2016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050">
                          <a:effectLst/>
                        </a:rPr>
                        <a:t>O3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050">
                          <a:effectLst/>
                        </a:rPr>
                        <a:t>NO2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050">
                          <a:effectLst/>
                        </a:rPr>
                        <a:t>R. Solar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050">
                          <a:effectLst/>
                        </a:rPr>
                        <a:t>SVUH</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050">
                          <a:effectLst/>
                        </a:rPr>
                        <a:t>NDVI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050">
                          <a:effectLst/>
                        </a:rPr>
                        <a:t>NSI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050">
                          <a:effectLst/>
                        </a:rPr>
                        <a:t>TSAVI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050">
                          <a:effectLst/>
                        </a:rPr>
                        <a:t>LWCI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3751504"/>
                  </a:ext>
                </a:extLst>
              </a:tr>
              <a:tr h="190500">
                <a:tc>
                  <a:txBody>
                    <a:bodyPr/>
                    <a:lstStyle/>
                    <a:p>
                      <a:pPr>
                        <a:lnSpc>
                          <a:spcPct val="107000"/>
                        </a:lnSpc>
                        <a:spcAft>
                          <a:spcPts val="0"/>
                        </a:spcAft>
                      </a:pPr>
                      <a:r>
                        <a:rPr lang="es-ES" sz="1050">
                          <a:effectLst/>
                        </a:rPr>
                        <a:t>O3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5195206"/>
                  </a:ext>
                </a:extLst>
              </a:tr>
              <a:tr h="190500">
                <a:tc>
                  <a:txBody>
                    <a:bodyPr/>
                    <a:lstStyle/>
                    <a:p>
                      <a:pPr>
                        <a:lnSpc>
                          <a:spcPct val="107000"/>
                        </a:lnSpc>
                        <a:spcAft>
                          <a:spcPts val="0"/>
                        </a:spcAft>
                      </a:pPr>
                      <a:r>
                        <a:rPr lang="es-ES" sz="1050">
                          <a:effectLst/>
                        </a:rPr>
                        <a:t>NO2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0,99962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2877298"/>
                  </a:ext>
                </a:extLst>
              </a:tr>
              <a:tr h="190500">
                <a:tc>
                  <a:txBody>
                    <a:bodyPr/>
                    <a:lstStyle/>
                    <a:p>
                      <a:pPr>
                        <a:lnSpc>
                          <a:spcPct val="107000"/>
                        </a:lnSpc>
                        <a:spcAft>
                          <a:spcPts val="0"/>
                        </a:spcAft>
                      </a:pPr>
                      <a:r>
                        <a:rPr lang="es-ES" sz="1050">
                          <a:effectLst/>
                        </a:rPr>
                        <a:t>R. Solar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0,97139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0,97299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2904372"/>
                  </a:ext>
                </a:extLst>
              </a:tr>
              <a:tr h="190500">
                <a:tc>
                  <a:txBody>
                    <a:bodyPr/>
                    <a:lstStyle/>
                    <a:p>
                      <a:pPr>
                        <a:lnSpc>
                          <a:spcPct val="107000"/>
                        </a:lnSpc>
                        <a:spcAft>
                          <a:spcPts val="0"/>
                        </a:spcAft>
                      </a:pPr>
                      <a:r>
                        <a:rPr lang="es-ES" sz="1050">
                          <a:effectLst/>
                        </a:rPr>
                        <a:t>SVUH</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9170613"/>
                  </a:ext>
                </a:extLst>
              </a:tr>
              <a:tr h="190500">
                <a:tc>
                  <a:txBody>
                    <a:bodyPr/>
                    <a:lstStyle/>
                    <a:p>
                      <a:pPr>
                        <a:lnSpc>
                          <a:spcPct val="107000"/>
                        </a:lnSpc>
                        <a:spcAft>
                          <a:spcPts val="0"/>
                        </a:spcAft>
                      </a:pPr>
                      <a:r>
                        <a:rPr lang="es-ES" sz="1050">
                          <a:effectLst/>
                        </a:rPr>
                        <a:t>NDVI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0,14738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0,14731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1,43E-01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607855"/>
                  </a:ext>
                </a:extLst>
              </a:tr>
              <a:tr h="190500">
                <a:tc>
                  <a:txBody>
                    <a:bodyPr/>
                    <a:lstStyle/>
                    <a:p>
                      <a:pPr>
                        <a:lnSpc>
                          <a:spcPct val="107000"/>
                        </a:lnSpc>
                        <a:spcAft>
                          <a:spcPts val="0"/>
                        </a:spcAft>
                      </a:pPr>
                      <a:r>
                        <a:rPr lang="es-ES" sz="1050">
                          <a:effectLst/>
                        </a:rPr>
                        <a:t>NSI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0,14740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0,14727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1,43E-01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0,99995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4366433"/>
                  </a:ext>
                </a:extLst>
              </a:tr>
              <a:tr h="190500">
                <a:tc>
                  <a:txBody>
                    <a:bodyPr/>
                    <a:lstStyle/>
                    <a:p>
                      <a:pPr>
                        <a:lnSpc>
                          <a:spcPct val="107000"/>
                        </a:lnSpc>
                        <a:spcAft>
                          <a:spcPts val="0"/>
                        </a:spcAft>
                      </a:pPr>
                      <a:r>
                        <a:rPr lang="es-ES" sz="1050">
                          <a:effectLst/>
                        </a:rPr>
                        <a:t>TSAVI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0,00015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0,00026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4,59E-04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0,00102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0,00102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254849"/>
                  </a:ext>
                </a:extLst>
              </a:tr>
              <a:tr h="190500">
                <a:tc>
                  <a:txBody>
                    <a:bodyPr/>
                    <a:lstStyle/>
                    <a:p>
                      <a:pPr>
                        <a:lnSpc>
                          <a:spcPct val="107000"/>
                        </a:lnSpc>
                        <a:spcAft>
                          <a:spcPts val="0"/>
                        </a:spcAft>
                      </a:pPr>
                      <a:r>
                        <a:rPr lang="es-ES" sz="1050">
                          <a:effectLst/>
                        </a:rPr>
                        <a:t>LWCI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0,13182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0,13169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1,28E-01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0,89440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0,89443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0,00091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dirty="0">
                          <a:effectLst/>
                        </a:rPr>
                        <a:t>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3742"/>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601951323"/>
              </p:ext>
            </p:extLst>
          </p:nvPr>
        </p:nvGraphicFramePr>
        <p:xfrm>
          <a:off x="6112539" y="2561433"/>
          <a:ext cx="5581016" cy="4036568"/>
        </p:xfrm>
        <a:graphic>
          <a:graphicData uri="http://schemas.openxmlformats.org/drawingml/2006/table">
            <a:tbl>
              <a:tblPr firstRow="1" firstCol="1" bandRow="1">
                <a:tableStyleId>{5C22544A-7EE6-4342-B048-85BDC9FD1C3A}</a:tableStyleId>
              </a:tblPr>
              <a:tblGrid>
                <a:gridCol w="723406">
                  <a:extLst>
                    <a:ext uri="{9D8B030D-6E8A-4147-A177-3AD203B41FA5}">
                      <a16:colId xmlns:a16="http://schemas.microsoft.com/office/drawing/2014/main" val="573674162"/>
                    </a:ext>
                  </a:extLst>
                </a:gridCol>
                <a:gridCol w="626317">
                  <a:extLst>
                    <a:ext uri="{9D8B030D-6E8A-4147-A177-3AD203B41FA5}">
                      <a16:colId xmlns:a16="http://schemas.microsoft.com/office/drawing/2014/main" val="238348021"/>
                    </a:ext>
                  </a:extLst>
                </a:gridCol>
                <a:gridCol w="672641">
                  <a:extLst>
                    <a:ext uri="{9D8B030D-6E8A-4147-A177-3AD203B41FA5}">
                      <a16:colId xmlns:a16="http://schemas.microsoft.com/office/drawing/2014/main" val="2857203720"/>
                    </a:ext>
                  </a:extLst>
                </a:gridCol>
                <a:gridCol w="680256">
                  <a:extLst>
                    <a:ext uri="{9D8B030D-6E8A-4147-A177-3AD203B41FA5}">
                      <a16:colId xmlns:a16="http://schemas.microsoft.com/office/drawing/2014/main" val="175294408"/>
                    </a:ext>
                  </a:extLst>
                </a:gridCol>
                <a:gridCol w="489886">
                  <a:extLst>
                    <a:ext uri="{9D8B030D-6E8A-4147-A177-3AD203B41FA5}">
                      <a16:colId xmlns:a16="http://schemas.microsoft.com/office/drawing/2014/main" val="3050695166"/>
                    </a:ext>
                  </a:extLst>
                </a:gridCol>
                <a:gridCol w="589513">
                  <a:extLst>
                    <a:ext uri="{9D8B030D-6E8A-4147-A177-3AD203B41FA5}">
                      <a16:colId xmlns:a16="http://schemas.microsoft.com/office/drawing/2014/main" val="1607688486"/>
                    </a:ext>
                  </a:extLst>
                </a:gridCol>
                <a:gridCol w="549535">
                  <a:extLst>
                    <a:ext uri="{9D8B030D-6E8A-4147-A177-3AD203B41FA5}">
                      <a16:colId xmlns:a16="http://schemas.microsoft.com/office/drawing/2014/main" val="3477049514"/>
                    </a:ext>
                  </a:extLst>
                </a:gridCol>
                <a:gridCol w="549535">
                  <a:extLst>
                    <a:ext uri="{9D8B030D-6E8A-4147-A177-3AD203B41FA5}">
                      <a16:colId xmlns:a16="http://schemas.microsoft.com/office/drawing/2014/main" val="866989861"/>
                    </a:ext>
                  </a:extLst>
                </a:gridCol>
                <a:gridCol w="699927">
                  <a:extLst>
                    <a:ext uri="{9D8B030D-6E8A-4147-A177-3AD203B41FA5}">
                      <a16:colId xmlns:a16="http://schemas.microsoft.com/office/drawing/2014/main" val="2884358931"/>
                    </a:ext>
                  </a:extLst>
                </a:gridCol>
              </a:tblGrid>
              <a:tr h="190500">
                <a:tc>
                  <a:txBody>
                    <a:bodyPr/>
                    <a:lstStyle/>
                    <a:p>
                      <a:pPr algn="ctr">
                        <a:lnSpc>
                          <a:spcPct val="107000"/>
                        </a:lnSpc>
                        <a:spcAft>
                          <a:spcPts val="0"/>
                        </a:spcAft>
                      </a:pPr>
                      <a:r>
                        <a:rPr lang="es-ES" sz="1050">
                          <a:effectLst/>
                        </a:rPr>
                        <a:t>Sept. 2017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050">
                          <a:effectLst/>
                        </a:rPr>
                        <a:t>O3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050">
                          <a:effectLst/>
                        </a:rPr>
                        <a:t>NO2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050">
                          <a:effectLst/>
                        </a:rPr>
                        <a:t>R. Solar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050">
                          <a:effectLst/>
                        </a:rPr>
                        <a:t>SVUH</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050">
                          <a:effectLst/>
                        </a:rPr>
                        <a:t>NDVI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050">
                          <a:effectLst/>
                        </a:rPr>
                        <a:t>NSI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050">
                          <a:effectLst/>
                        </a:rPr>
                        <a:t>TSAVI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050">
                          <a:effectLst/>
                        </a:rPr>
                        <a:t>LWCI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441458"/>
                  </a:ext>
                </a:extLst>
              </a:tr>
              <a:tr h="190500">
                <a:tc>
                  <a:txBody>
                    <a:bodyPr/>
                    <a:lstStyle/>
                    <a:p>
                      <a:pPr>
                        <a:lnSpc>
                          <a:spcPct val="107000"/>
                        </a:lnSpc>
                        <a:spcAft>
                          <a:spcPts val="0"/>
                        </a:spcAft>
                      </a:pPr>
                      <a:r>
                        <a:rPr lang="es-ES" sz="1050">
                          <a:effectLst/>
                        </a:rPr>
                        <a:t>O3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2626802"/>
                  </a:ext>
                </a:extLst>
              </a:tr>
              <a:tr h="190500">
                <a:tc>
                  <a:txBody>
                    <a:bodyPr/>
                    <a:lstStyle/>
                    <a:p>
                      <a:pPr>
                        <a:lnSpc>
                          <a:spcPct val="107000"/>
                        </a:lnSpc>
                        <a:spcAft>
                          <a:spcPts val="0"/>
                        </a:spcAft>
                      </a:pPr>
                      <a:r>
                        <a:rPr lang="es-ES" sz="1050">
                          <a:effectLst/>
                        </a:rPr>
                        <a:t>NO2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0,99953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4587294"/>
                  </a:ext>
                </a:extLst>
              </a:tr>
              <a:tr h="190500">
                <a:tc>
                  <a:txBody>
                    <a:bodyPr/>
                    <a:lstStyle/>
                    <a:p>
                      <a:pPr>
                        <a:lnSpc>
                          <a:spcPct val="107000"/>
                        </a:lnSpc>
                        <a:spcAft>
                          <a:spcPts val="0"/>
                        </a:spcAft>
                      </a:pPr>
                      <a:r>
                        <a:rPr lang="es-ES" sz="1050">
                          <a:effectLst/>
                        </a:rPr>
                        <a:t>R. Solar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0,99921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0,99893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716823"/>
                  </a:ext>
                </a:extLst>
              </a:tr>
              <a:tr h="190500">
                <a:tc>
                  <a:txBody>
                    <a:bodyPr/>
                    <a:lstStyle/>
                    <a:p>
                      <a:pPr>
                        <a:lnSpc>
                          <a:spcPct val="107000"/>
                        </a:lnSpc>
                        <a:spcAft>
                          <a:spcPts val="0"/>
                        </a:spcAft>
                      </a:pPr>
                      <a:r>
                        <a:rPr lang="es-ES" sz="1050">
                          <a:effectLst/>
                        </a:rPr>
                        <a:t>SVUH</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6017140"/>
                  </a:ext>
                </a:extLst>
              </a:tr>
              <a:tr h="190500">
                <a:tc>
                  <a:txBody>
                    <a:bodyPr/>
                    <a:lstStyle/>
                    <a:p>
                      <a:pPr>
                        <a:lnSpc>
                          <a:spcPct val="107000"/>
                        </a:lnSpc>
                        <a:spcAft>
                          <a:spcPts val="0"/>
                        </a:spcAft>
                      </a:pPr>
                      <a:r>
                        <a:rPr lang="es-ES" sz="1050">
                          <a:effectLst/>
                        </a:rPr>
                        <a:t>NDVI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0,14735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0,14742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1,47E-01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3945708"/>
                  </a:ext>
                </a:extLst>
              </a:tr>
              <a:tr h="190500">
                <a:tc>
                  <a:txBody>
                    <a:bodyPr/>
                    <a:lstStyle/>
                    <a:p>
                      <a:pPr>
                        <a:lnSpc>
                          <a:spcPct val="107000"/>
                        </a:lnSpc>
                        <a:spcAft>
                          <a:spcPts val="0"/>
                        </a:spcAft>
                      </a:pPr>
                      <a:r>
                        <a:rPr lang="es-ES" sz="1050">
                          <a:effectLst/>
                        </a:rPr>
                        <a:t>NSI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0,14732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0,14743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1,47E-01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0,99997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9243364"/>
                  </a:ext>
                </a:extLst>
              </a:tr>
              <a:tr h="190500">
                <a:tc>
                  <a:txBody>
                    <a:bodyPr/>
                    <a:lstStyle/>
                    <a:p>
                      <a:pPr>
                        <a:lnSpc>
                          <a:spcPct val="107000"/>
                        </a:lnSpc>
                        <a:spcAft>
                          <a:spcPts val="0"/>
                        </a:spcAft>
                      </a:pPr>
                      <a:r>
                        <a:rPr lang="es-ES" sz="1050">
                          <a:effectLst/>
                        </a:rPr>
                        <a:t>TSAVI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0,00021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0,00022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2,81E-04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0,00130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0,00127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6949914"/>
                  </a:ext>
                </a:extLst>
              </a:tr>
              <a:tr h="190500">
                <a:tc>
                  <a:txBody>
                    <a:bodyPr/>
                    <a:lstStyle/>
                    <a:p>
                      <a:pPr>
                        <a:lnSpc>
                          <a:spcPct val="107000"/>
                        </a:lnSpc>
                        <a:spcAft>
                          <a:spcPts val="0"/>
                        </a:spcAft>
                      </a:pPr>
                      <a:r>
                        <a:rPr lang="es-ES" sz="1050">
                          <a:effectLst/>
                        </a:rPr>
                        <a:t>LWCI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0,13178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0,13186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1,32E-01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0,89442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0,89443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0,00115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7566422"/>
                  </a:ext>
                </a:extLst>
              </a:tr>
              <a:tr h="190500">
                <a:tc>
                  <a:txBody>
                    <a:bodyPr/>
                    <a:lstStyle/>
                    <a:p>
                      <a:pPr algn="ctr">
                        <a:lnSpc>
                          <a:spcPct val="107000"/>
                        </a:lnSpc>
                        <a:spcAft>
                          <a:spcPts val="0"/>
                        </a:spcAft>
                      </a:pPr>
                      <a:r>
                        <a:rPr lang="es-ES" sz="1050">
                          <a:effectLst/>
                        </a:rPr>
                        <a:t>Dic. 2017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050">
                          <a:effectLst/>
                        </a:rPr>
                        <a:t>O3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050">
                          <a:effectLst/>
                        </a:rPr>
                        <a:t>NO2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050">
                          <a:effectLst/>
                        </a:rPr>
                        <a:t>R. Solar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050">
                          <a:effectLst/>
                        </a:rPr>
                        <a:t>SVUH</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050">
                          <a:effectLst/>
                        </a:rPr>
                        <a:t>NDVI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050">
                          <a:effectLst/>
                        </a:rPr>
                        <a:t>NSI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050">
                          <a:effectLst/>
                        </a:rPr>
                        <a:t>TSAVI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050">
                          <a:effectLst/>
                        </a:rPr>
                        <a:t>LWCI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2360411"/>
                  </a:ext>
                </a:extLst>
              </a:tr>
              <a:tr h="190500">
                <a:tc>
                  <a:txBody>
                    <a:bodyPr/>
                    <a:lstStyle/>
                    <a:p>
                      <a:pPr>
                        <a:lnSpc>
                          <a:spcPct val="107000"/>
                        </a:lnSpc>
                        <a:spcAft>
                          <a:spcPts val="0"/>
                        </a:spcAft>
                      </a:pPr>
                      <a:r>
                        <a:rPr lang="es-ES" sz="1050">
                          <a:effectLst/>
                        </a:rPr>
                        <a:t>O3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0013496"/>
                  </a:ext>
                </a:extLst>
              </a:tr>
              <a:tr h="190500">
                <a:tc>
                  <a:txBody>
                    <a:bodyPr/>
                    <a:lstStyle/>
                    <a:p>
                      <a:pPr>
                        <a:lnSpc>
                          <a:spcPct val="107000"/>
                        </a:lnSpc>
                        <a:spcAft>
                          <a:spcPts val="0"/>
                        </a:spcAft>
                      </a:pPr>
                      <a:r>
                        <a:rPr lang="es-ES" sz="1050">
                          <a:effectLst/>
                        </a:rPr>
                        <a:t>NO2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0,99965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0615796"/>
                  </a:ext>
                </a:extLst>
              </a:tr>
              <a:tr h="190500">
                <a:tc>
                  <a:txBody>
                    <a:bodyPr/>
                    <a:lstStyle/>
                    <a:p>
                      <a:pPr>
                        <a:lnSpc>
                          <a:spcPct val="107000"/>
                        </a:lnSpc>
                        <a:spcAft>
                          <a:spcPts val="0"/>
                        </a:spcAft>
                      </a:pPr>
                      <a:r>
                        <a:rPr lang="es-ES" sz="1050">
                          <a:effectLst/>
                        </a:rPr>
                        <a:t>R. Solar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0,99872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0,99797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0305816"/>
                  </a:ext>
                </a:extLst>
              </a:tr>
              <a:tr h="190500">
                <a:tc>
                  <a:txBody>
                    <a:bodyPr/>
                    <a:lstStyle/>
                    <a:p>
                      <a:pPr>
                        <a:lnSpc>
                          <a:spcPct val="107000"/>
                        </a:lnSpc>
                        <a:spcAft>
                          <a:spcPts val="0"/>
                        </a:spcAft>
                      </a:pPr>
                      <a:r>
                        <a:rPr lang="es-ES" sz="1050">
                          <a:effectLst/>
                        </a:rPr>
                        <a:t>SVUH</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20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5719378"/>
                  </a:ext>
                </a:extLst>
              </a:tr>
              <a:tr h="190500">
                <a:tc>
                  <a:txBody>
                    <a:bodyPr/>
                    <a:lstStyle/>
                    <a:p>
                      <a:pPr>
                        <a:lnSpc>
                          <a:spcPct val="107000"/>
                        </a:lnSpc>
                        <a:spcAft>
                          <a:spcPts val="0"/>
                        </a:spcAft>
                      </a:pPr>
                      <a:r>
                        <a:rPr lang="es-ES" sz="1050">
                          <a:effectLst/>
                        </a:rPr>
                        <a:t>NDVI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0,14730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0,14739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1,47E-01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7138968"/>
                  </a:ext>
                </a:extLst>
              </a:tr>
              <a:tr h="190500">
                <a:tc>
                  <a:txBody>
                    <a:bodyPr/>
                    <a:lstStyle/>
                    <a:p>
                      <a:pPr>
                        <a:lnSpc>
                          <a:spcPct val="107000"/>
                        </a:lnSpc>
                        <a:spcAft>
                          <a:spcPts val="0"/>
                        </a:spcAft>
                      </a:pPr>
                      <a:r>
                        <a:rPr lang="es-ES" sz="1050">
                          <a:effectLst/>
                        </a:rPr>
                        <a:t>NSI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0,14727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0,14741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1,47E-01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0,99996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0308526"/>
                  </a:ext>
                </a:extLst>
              </a:tr>
              <a:tr h="190500">
                <a:tc>
                  <a:txBody>
                    <a:bodyPr/>
                    <a:lstStyle/>
                    <a:p>
                      <a:pPr>
                        <a:lnSpc>
                          <a:spcPct val="107000"/>
                        </a:lnSpc>
                        <a:spcAft>
                          <a:spcPts val="0"/>
                        </a:spcAft>
                      </a:pPr>
                      <a:r>
                        <a:rPr lang="es-ES" sz="1050">
                          <a:effectLst/>
                        </a:rPr>
                        <a:t>TSAVI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0,00028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0,00026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3,25E-04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0,00167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0,00162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05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1406920"/>
                  </a:ext>
                </a:extLst>
              </a:tr>
              <a:tr h="190500">
                <a:tc>
                  <a:txBody>
                    <a:bodyPr/>
                    <a:lstStyle/>
                    <a:p>
                      <a:pPr>
                        <a:lnSpc>
                          <a:spcPct val="107000"/>
                        </a:lnSpc>
                        <a:spcAft>
                          <a:spcPts val="0"/>
                        </a:spcAft>
                      </a:pPr>
                      <a:r>
                        <a:rPr lang="es-ES" sz="1050">
                          <a:effectLst/>
                        </a:rPr>
                        <a:t>LWCI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0,14728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0,14742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1,47E-01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0,99998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0,99999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a:effectLst/>
                        </a:rPr>
                        <a:t>0,00164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050" dirty="0">
                          <a:effectLst/>
                        </a:rPr>
                        <a:t>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2640526"/>
                  </a:ext>
                </a:extLst>
              </a:tr>
            </a:tbl>
          </a:graphicData>
        </a:graphic>
      </p:graphicFrame>
    </p:spTree>
    <p:extLst>
      <p:ext uri="{BB962C8B-B14F-4D97-AF65-F5344CB8AC3E}">
        <p14:creationId xmlns:p14="http://schemas.microsoft.com/office/powerpoint/2010/main" val="33296619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sp>
        <p:nvSpPr>
          <p:cNvPr id="6" name="CuadroTexto 5"/>
          <p:cNvSpPr txBox="1"/>
          <p:nvPr/>
        </p:nvSpPr>
        <p:spPr>
          <a:xfrm>
            <a:off x="3125337" y="1351129"/>
            <a:ext cx="5974405" cy="1077218"/>
          </a:xfrm>
          <a:prstGeom prst="rect">
            <a:avLst/>
          </a:prstGeom>
          <a:noFill/>
        </p:spPr>
        <p:txBody>
          <a:bodyPr wrap="square" rtlCol="0">
            <a:spAutoFit/>
          </a:bodyPr>
          <a:lstStyle/>
          <a:p>
            <a:pPr algn="ctr"/>
            <a:r>
              <a:rPr lang="es-EC" sz="3200" b="1" u="sng" dirty="0" smtClean="0"/>
              <a:t>ESTADÍSTICOS DE ADECUACIÓN MUESTRAL</a:t>
            </a:r>
          </a:p>
        </p:txBody>
      </p:sp>
      <p:graphicFrame>
        <p:nvGraphicFramePr>
          <p:cNvPr id="9" name="Tabla 8"/>
          <p:cNvGraphicFramePr>
            <a:graphicFrameLocks noGrp="1"/>
          </p:cNvGraphicFramePr>
          <p:nvPr>
            <p:extLst>
              <p:ext uri="{D42A27DB-BD31-4B8C-83A1-F6EECF244321}">
                <p14:modId xmlns:p14="http://schemas.microsoft.com/office/powerpoint/2010/main" val="873216824"/>
              </p:ext>
            </p:extLst>
          </p:nvPr>
        </p:nvGraphicFramePr>
        <p:xfrm>
          <a:off x="1478316" y="3043451"/>
          <a:ext cx="5877826" cy="2057695"/>
        </p:xfrm>
        <a:graphic>
          <a:graphicData uri="http://schemas.openxmlformats.org/drawingml/2006/table">
            <a:tbl>
              <a:tblPr firstRow="1" firstCol="1" bandRow="1">
                <a:tableStyleId>{5C22544A-7EE6-4342-B048-85BDC9FD1C3A}</a:tableStyleId>
              </a:tblPr>
              <a:tblGrid>
                <a:gridCol w="1295350">
                  <a:extLst>
                    <a:ext uri="{9D8B030D-6E8A-4147-A177-3AD203B41FA5}">
                      <a16:colId xmlns:a16="http://schemas.microsoft.com/office/drawing/2014/main" val="856247240"/>
                    </a:ext>
                  </a:extLst>
                </a:gridCol>
                <a:gridCol w="1239636">
                  <a:extLst>
                    <a:ext uri="{9D8B030D-6E8A-4147-A177-3AD203B41FA5}">
                      <a16:colId xmlns:a16="http://schemas.microsoft.com/office/drawing/2014/main" val="2847093058"/>
                    </a:ext>
                  </a:extLst>
                </a:gridCol>
                <a:gridCol w="835710">
                  <a:extLst>
                    <a:ext uri="{9D8B030D-6E8A-4147-A177-3AD203B41FA5}">
                      <a16:colId xmlns:a16="http://schemas.microsoft.com/office/drawing/2014/main" val="2606762399"/>
                    </a:ext>
                  </a:extLst>
                </a:gridCol>
                <a:gridCol w="835710">
                  <a:extLst>
                    <a:ext uri="{9D8B030D-6E8A-4147-A177-3AD203B41FA5}">
                      <a16:colId xmlns:a16="http://schemas.microsoft.com/office/drawing/2014/main" val="2391486816"/>
                    </a:ext>
                  </a:extLst>
                </a:gridCol>
                <a:gridCol w="835710">
                  <a:extLst>
                    <a:ext uri="{9D8B030D-6E8A-4147-A177-3AD203B41FA5}">
                      <a16:colId xmlns:a16="http://schemas.microsoft.com/office/drawing/2014/main" val="2186082899"/>
                    </a:ext>
                  </a:extLst>
                </a:gridCol>
                <a:gridCol w="835710">
                  <a:extLst>
                    <a:ext uri="{9D8B030D-6E8A-4147-A177-3AD203B41FA5}">
                      <a16:colId xmlns:a16="http://schemas.microsoft.com/office/drawing/2014/main" val="711045941"/>
                    </a:ext>
                  </a:extLst>
                </a:gridCol>
              </a:tblGrid>
              <a:tr h="311531">
                <a:tc gridSpan="2">
                  <a:txBody>
                    <a:bodyPr/>
                    <a:lstStyle/>
                    <a:p>
                      <a:endParaRPr lang="es-EC" sz="1800" dirty="0">
                        <a:effectLst/>
                        <a:latin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a:lnSpc>
                          <a:spcPct val="107000"/>
                        </a:lnSpc>
                        <a:spcAft>
                          <a:spcPts val="0"/>
                        </a:spcAft>
                      </a:pPr>
                      <a:r>
                        <a:rPr lang="es-ES" sz="1400">
                          <a:effectLst/>
                        </a:rPr>
                        <a:t>Sept. 2016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Dic. 2016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Sept. 2017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a:effectLst/>
                        </a:rPr>
                        <a:t>Dic. 2017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0494707"/>
                  </a:ext>
                </a:extLst>
              </a:tr>
              <a:tr h="311531">
                <a:tc gridSpan="2">
                  <a:txBody>
                    <a:bodyPr/>
                    <a:lstStyle/>
                    <a:p>
                      <a:pPr algn="ctr">
                        <a:lnSpc>
                          <a:spcPct val="107000"/>
                        </a:lnSpc>
                        <a:spcAft>
                          <a:spcPts val="0"/>
                        </a:spcAft>
                      </a:pPr>
                      <a:r>
                        <a:rPr lang="es-ES" sz="1400">
                          <a:effectLst/>
                        </a:rPr>
                        <a:t>Medida de adecuación muestral KMO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algn="r">
                        <a:lnSpc>
                          <a:spcPct val="107000"/>
                        </a:lnSpc>
                        <a:spcAft>
                          <a:spcPts val="0"/>
                        </a:spcAft>
                      </a:pPr>
                      <a:r>
                        <a:rPr lang="es-ES" sz="1400">
                          <a:effectLst/>
                        </a:rPr>
                        <a:t>0,67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0,72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0,74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0,63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3894548"/>
                  </a:ext>
                </a:extLst>
              </a:tr>
              <a:tr h="521503">
                <a:tc rowSpan="3">
                  <a:txBody>
                    <a:bodyPr/>
                    <a:lstStyle/>
                    <a:p>
                      <a:pPr algn="ctr">
                        <a:lnSpc>
                          <a:spcPct val="107000"/>
                        </a:lnSpc>
                        <a:spcAft>
                          <a:spcPts val="0"/>
                        </a:spcAft>
                      </a:pPr>
                      <a:r>
                        <a:rPr lang="es-ES" sz="1400">
                          <a:effectLst/>
                        </a:rPr>
                        <a:t>Prueba de esreficidad de Bartlett</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a:effectLst/>
                        </a:rPr>
                        <a:t>Aprox. Chi-cuadrado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3594559,88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4308979,45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5073971,227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7224424,981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4569361"/>
                  </a:ext>
                </a:extLst>
              </a:tr>
              <a:tr h="311531">
                <a:tc vMerge="1">
                  <a:txBody>
                    <a:bodyPr/>
                    <a:lstStyle/>
                    <a:p>
                      <a:endParaRPr lang="es-EC"/>
                    </a:p>
                  </a:txBody>
                  <a:tcPr/>
                </a:tc>
                <a:tc>
                  <a:txBody>
                    <a:bodyPr/>
                    <a:lstStyle/>
                    <a:p>
                      <a:pPr algn="ctr">
                        <a:lnSpc>
                          <a:spcPct val="107000"/>
                        </a:lnSpc>
                        <a:spcAft>
                          <a:spcPts val="0"/>
                        </a:spcAft>
                      </a:pPr>
                      <a:r>
                        <a:rPr lang="es-ES" sz="1400">
                          <a:effectLst/>
                        </a:rPr>
                        <a:t>gl.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21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21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21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21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8758972"/>
                  </a:ext>
                </a:extLst>
              </a:tr>
              <a:tr h="311531">
                <a:tc vMerge="1">
                  <a:txBody>
                    <a:bodyPr/>
                    <a:lstStyle/>
                    <a:p>
                      <a:endParaRPr lang="es-EC"/>
                    </a:p>
                  </a:txBody>
                  <a:tcPr/>
                </a:tc>
                <a:tc>
                  <a:txBody>
                    <a:bodyPr/>
                    <a:lstStyle/>
                    <a:p>
                      <a:pPr algn="ctr">
                        <a:lnSpc>
                          <a:spcPct val="107000"/>
                        </a:lnSpc>
                        <a:spcAft>
                          <a:spcPts val="0"/>
                        </a:spcAft>
                      </a:pPr>
                      <a:r>
                        <a:rPr lang="es-ES" sz="1400">
                          <a:effectLst/>
                        </a:rPr>
                        <a:t>Sig.</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dirty="0">
                          <a:effectLst/>
                        </a:rPr>
                        <a:t>0,00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951217"/>
                  </a:ext>
                </a:extLst>
              </a:tr>
            </a:tbl>
          </a:graphicData>
        </a:graphic>
      </p:graphicFrame>
      <p:sp>
        <p:nvSpPr>
          <p:cNvPr id="10" name="CuadroTexto 9"/>
          <p:cNvSpPr txBox="1"/>
          <p:nvPr/>
        </p:nvSpPr>
        <p:spPr>
          <a:xfrm>
            <a:off x="8270543" y="2428347"/>
            <a:ext cx="2867469" cy="923330"/>
          </a:xfrm>
          <a:prstGeom prst="rect">
            <a:avLst/>
          </a:prstGeom>
          <a:noFill/>
          <a:ln>
            <a:solidFill>
              <a:schemeClr val="accent5">
                <a:lumMod val="50000"/>
              </a:schemeClr>
            </a:solidFill>
          </a:ln>
        </p:spPr>
        <p:txBody>
          <a:bodyPr wrap="square" rtlCol="0">
            <a:spAutoFit/>
          </a:bodyPr>
          <a:lstStyle/>
          <a:p>
            <a:pPr algn="ctr"/>
            <a:r>
              <a:rPr lang="es-EC" b="1" dirty="0" smtClean="0"/>
              <a:t>% de varianza (KMO)</a:t>
            </a:r>
          </a:p>
          <a:p>
            <a:pPr marL="285750" indent="-285750">
              <a:buFont typeface="Wingdings" panose="05000000000000000000" pitchFamily="2" charset="2"/>
              <a:buChar char="Ø"/>
            </a:pPr>
            <a:r>
              <a:rPr lang="es-EC" dirty="0" smtClean="0"/>
              <a:t>0,6	aceptable</a:t>
            </a:r>
          </a:p>
          <a:p>
            <a:pPr marL="285750" indent="-285750">
              <a:buFont typeface="Wingdings" panose="05000000000000000000" pitchFamily="2" charset="2"/>
              <a:buChar char="Ø"/>
            </a:pPr>
            <a:r>
              <a:rPr lang="es-EC" dirty="0" smtClean="0"/>
              <a:t>0,7	bueno</a:t>
            </a:r>
            <a:endParaRPr lang="es-EC" dirty="0"/>
          </a:p>
        </p:txBody>
      </p:sp>
      <p:sp>
        <p:nvSpPr>
          <p:cNvPr id="11" name="Rectángulo 10"/>
          <p:cNvSpPr/>
          <p:nvPr/>
        </p:nvSpPr>
        <p:spPr>
          <a:xfrm>
            <a:off x="7874289" y="5778316"/>
            <a:ext cx="3659976" cy="369332"/>
          </a:xfrm>
          <a:prstGeom prst="rect">
            <a:avLst/>
          </a:prstGeom>
        </p:spPr>
        <p:txBody>
          <a:bodyPr wrap="none">
            <a:spAutoFit/>
          </a:bodyPr>
          <a:lstStyle/>
          <a:p>
            <a:r>
              <a:rPr lang="es-ES" dirty="0">
                <a:ea typeface="Calibri" panose="020F0502020204030204" pitchFamily="34" charset="0"/>
              </a:rPr>
              <a:t> (Bernal, Martínez, &amp; Sánchez, 2004)</a:t>
            </a:r>
            <a:endParaRPr lang="es-EC" dirty="0"/>
          </a:p>
        </p:txBody>
      </p:sp>
      <p:sp>
        <p:nvSpPr>
          <p:cNvPr id="12" name="CuadroTexto 11"/>
          <p:cNvSpPr txBox="1"/>
          <p:nvPr/>
        </p:nvSpPr>
        <p:spPr>
          <a:xfrm>
            <a:off x="8270543" y="3465632"/>
            <a:ext cx="2867469" cy="2031325"/>
          </a:xfrm>
          <a:prstGeom prst="rect">
            <a:avLst/>
          </a:prstGeom>
          <a:noFill/>
          <a:ln>
            <a:solidFill>
              <a:schemeClr val="accent5">
                <a:lumMod val="50000"/>
              </a:schemeClr>
            </a:solidFill>
          </a:ln>
        </p:spPr>
        <p:txBody>
          <a:bodyPr wrap="square" rtlCol="0">
            <a:spAutoFit/>
          </a:bodyPr>
          <a:lstStyle/>
          <a:p>
            <a:pPr algn="ctr"/>
            <a:r>
              <a:rPr lang="es-EC" b="1" dirty="0" smtClean="0"/>
              <a:t>Prueba de esfericidad </a:t>
            </a:r>
          </a:p>
          <a:p>
            <a:pPr algn="ctr"/>
            <a:endParaRPr lang="es-EC" b="1" dirty="0" smtClean="0"/>
          </a:p>
          <a:p>
            <a:pPr marL="285750" indent="-285750">
              <a:buFont typeface="Wingdings" panose="05000000000000000000" pitchFamily="2" charset="2"/>
              <a:buChar char="Ø"/>
            </a:pPr>
            <a:r>
              <a:rPr lang="es-EC" dirty="0"/>
              <a:t>Matriz de Correlaciones no es identidad</a:t>
            </a:r>
          </a:p>
          <a:p>
            <a:pPr marL="285750" indent="-285750">
              <a:buFont typeface="Wingdings" panose="05000000000000000000" pitchFamily="2" charset="2"/>
              <a:buChar char="Ø"/>
            </a:pPr>
            <a:endParaRPr lang="es-EC" dirty="0" smtClean="0"/>
          </a:p>
          <a:p>
            <a:pPr marL="285750" indent="-285750">
              <a:buFont typeface="Wingdings" panose="05000000000000000000" pitchFamily="2" charset="2"/>
              <a:buChar char="Ø"/>
            </a:pPr>
            <a:r>
              <a:rPr lang="es-EC" dirty="0" smtClean="0"/>
              <a:t>Valores cercanos a 0 apto para análisis factorial</a:t>
            </a:r>
          </a:p>
        </p:txBody>
      </p:sp>
      <p:sp>
        <p:nvSpPr>
          <p:cNvPr id="14" name="Abrir llave 13"/>
          <p:cNvSpPr/>
          <p:nvPr/>
        </p:nvSpPr>
        <p:spPr>
          <a:xfrm>
            <a:off x="7697337" y="2770496"/>
            <a:ext cx="176952" cy="231045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16527052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sp>
        <p:nvSpPr>
          <p:cNvPr id="6" name="CuadroTexto 5"/>
          <p:cNvSpPr txBox="1"/>
          <p:nvPr/>
        </p:nvSpPr>
        <p:spPr>
          <a:xfrm>
            <a:off x="2171593" y="940257"/>
            <a:ext cx="7804920" cy="584775"/>
          </a:xfrm>
          <a:prstGeom prst="rect">
            <a:avLst/>
          </a:prstGeom>
          <a:noFill/>
        </p:spPr>
        <p:txBody>
          <a:bodyPr wrap="square" rtlCol="0">
            <a:spAutoFit/>
          </a:bodyPr>
          <a:lstStyle/>
          <a:p>
            <a:pPr algn="ctr"/>
            <a:r>
              <a:rPr lang="es-EC" sz="3200" b="1" u="sng" dirty="0" smtClean="0"/>
              <a:t>ANÁLISIS POR COMPONENTES PRINCIPALES</a:t>
            </a:r>
          </a:p>
        </p:txBody>
      </p:sp>
      <p:graphicFrame>
        <p:nvGraphicFramePr>
          <p:cNvPr id="10" name="Tabla 9"/>
          <p:cNvGraphicFramePr>
            <a:graphicFrameLocks noGrp="1"/>
          </p:cNvGraphicFramePr>
          <p:nvPr>
            <p:extLst>
              <p:ext uri="{D42A27DB-BD31-4B8C-83A1-F6EECF244321}">
                <p14:modId xmlns:p14="http://schemas.microsoft.com/office/powerpoint/2010/main" val="2639477515"/>
              </p:ext>
            </p:extLst>
          </p:nvPr>
        </p:nvGraphicFramePr>
        <p:xfrm>
          <a:off x="2085294" y="1696607"/>
          <a:ext cx="7891219" cy="4648408"/>
        </p:xfrm>
        <a:graphic>
          <a:graphicData uri="http://schemas.openxmlformats.org/drawingml/2006/table">
            <a:tbl>
              <a:tblPr firstRow="1" firstCol="1" bandRow="1">
                <a:tableStyleId>{5C22544A-7EE6-4342-B048-85BDC9FD1C3A}</a:tableStyleId>
              </a:tblPr>
              <a:tblGrid>
                <a:gridCol w="1127317">
                  <a:extLst>
                    <a:ext uri="{9D8B030D-6E8A-4147-A177-3AD203B41FA5}">
                      <a16:colId xmlns:a16="http://schemas.microsoft.com/office/drawing/2014/main" val="3341123639"/>
                    </a:ext>
                  </a:extLst>
                </a:gridCol>
                <a:gridCol w="1127317">
                  <a:extLst>
                    <a:ext uri="{9D8B030D-6E8A-4147-A177-3AD203B41FA5}">
                      <a16:colId xmlns:a16="http://schemas.microsoft.com/office/drawing/2014/main" val="2072264579"/>
                    </a:ext>
                  </a:extLst>
                </a:gridCol>
                <a:gridCol w="1127317">
                  <a:extLst>
                    <a:ext uri="{9D8B030D-6E8A-4147-A177-3AD203B41FA5}">
                      <a16:colId xmlns:a16="http://schemas.microsoft.com/office/drawing/2014/main" val="1099589908"/>
                    </a:ext>
                  </a:extLst>
                </a:gridCol>
                <a:gridCol w="1127317">
                  <a:extLst>
                    <a:ext uri="{9D8B030D-6E8A-4147-A177-3AD203B41FA5}">
                      <a16:colId xmlns:a16="http://schemas.microsoft.com/office/drawing/2014/main" val="888211564"/>
                    </a:ext>
                  </a:extLst>
                </a:gridCol>
                <a:gridCol w="1127317">
                  <a:extLst>
                    <a:ext uri="{9D8B030D-6E8A-4147-A177-3AD203B41FA5}">
                      <a16:colId xmlns:a16="http://schemas.microsoft.com/office/drawing/2014/main" val="2885213406"/>
                    </a:ext>
                  </a:extLst>
                </a:gridCol>
                <a:gridCol w="1127317">
                  <a:extLst>
                    <a:ext uri="{9D8B030D-6E8A-4147-A177-3AD203B41FA5}">
                      <a16:colId xmlns:a16="http://schemas.microsoft.com/office/drawing/2014/main" val="3659775290"/>
                    </a:ext>
                  </a:extLst>
                </a:gridCol>
                <a:gridCol w="1127317">
                  <a:extLst>
                    <a:ext uri="{9D8B030D-6E8A-4147-A177-3AD203B41FA5}">
                      <a16:colId xmlns:a16="http://schemas.microsoft.com/office/drawing/2014/main" val="1083720409"/>
                    </a:ext>
                  </a:extLst>
                </a:gridCol>
              </a:tblGrid>
              <a:tr h="228059">
                <a:tc gridSpan="7">
                  <a:txBody>
                    <a:bodyPr/>
                    <a:lstStyle/>
                    <a:p>
                      <a:pPr algn="ctr">
                        <a:lnSpc>
                          <a:spcPct val="107000"/>
                        </a:lnSpc>
                        <a:spcAft>
                          <a:spcPts val="0"/>
                        </a:spcAft>
                      </a:pPr>
                      <a:r>
                        <a:rPr lang="es-EC" sz="2000" dirty="0">
                          <a:effectLst/>
                        </a:rPr>
                        <a:t>Sept. 2016</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895136275"/>
                  </a:ext>
                </a:extLst>
              </a:tr>
              <a:tr h="228059">
                <a:tc rowSpan="2">
                  <a:txBody>
                    <a:bodyPr/>
                    <a:lstStyle/>
                    <a:p>
                      <a:pPr algn="ctr">
                        <a:lnSpc>
                          <a:spcPct val="107000"/>
                        </a:lnSpc>
                        <a:spcAft>
                          <a:spcPts val="0"/>
                        </a:spcAft>
                      </a:pPr>
                      <a:r>
                        <a:rPr lang="es-EC" sz="1400" dirty="0">
                          <a:effectLst/>
                        </a:rPr>
                        <a:t>Componente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07000"/>
                        </a:lnSpc>
                        <a:spcAft>
                          <a:spcPts val="0"/>
                        </a:spcAft>
                      </a:pPr>
                      <a:r>
                        <a:rPr lang="es-EC" sz="1400" dirty="0">
                          <a:effectLst/>
                        </a:rPr>
                        <a:t>Auto valores iniciales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gridSpan="3">
                  <a:txBody>
                    <a:bodyPr/>
                    <a:lstStyle/>
                    <a:p>
                      <a:pPr algn="ctr">
                        <a:lnSpc>
                          <a:spcPct val="107000"/>
                        </a:lnSpc>
                        <a:spcAft>
                          <a:spcPts val="0"/>
                        </a:spcAft>
                      </a:pPr>
                      <a:r>
                        <a:rPr lang="es-EC" sz="1400" dirty="0">
                          <a:effectLst/>
                        </a:rPr>
                        <a:t>Sumas de cargas al cuadrado de la extracción</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763748815"/>
                  </a:ext>
                </a:extLst>
              </a:tr>
              <a:tr h="343609">
                <a:tc vMerge="1">
                  <a:txBody>
                    <a:bodyPr/>
                    <a:lstStyle/>
                    <a:p>
                      <a:endParaRPr lang="es-EC"/>
                    </a:p>
                  </a:txBody>
                  <a:tcPr/>
                </a:tc>
                <a:tc>
                  <a:txBody>
                    <a:bodyPr/>
                    <a:lstStyle/>
                    <a:p>
                      <a:pPr algn="ctr">
                        <a:lnSpc>
                          <a:spcPct val="107000"/>
                        </a:lnSpc>
                        <a:spcAft>
                          <a:spcPts val="0"/>
                        </a:spcAft>
                      </a:pPr>
                      <a:r>
                        <a:rPr lang="es-EC" sz="1400">
                          <a:effectLst/>
                        </a:rPr>
                        <a:t>Total</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 de varianza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 acumulado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Total</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 de varianza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 acumulado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4438184"/>
                  </a:ext>
                </a:extLst>
              </a:tr>
              <a:tr h="228059">
                <a:tc>
                  <a:txBody>
                    <a:bodyPr/>
                    <a:lstStyle/>
                    <a:p>
                      <a:pPr algn="ctr">
                        <a:lnSpc>
                          <a:spcPct val="107000"/>
                        </a:lnSpc>
                        <a:spcAft>
                          <a:spcPts val="0"/>
                        </a:spcAft>
                      </a:pPr>
                      <a:r>
                        <a:rPr lang="es-EC" sz="1400">
                          <a:effectLst/>
                        </a:rPr>
                        <a:t>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2,900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41,429</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41,429</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2,900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41,429</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41,429</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6638128"/>
                  </a:ext>
                </a:extLst>
              </a:tr>
              <a:tr h="228059">
                <a:tc>
                  <a:txBody>
                    <a:bodyPr/>
                    <a:lstStyle/>
                    <a:p>
                      <a:pPr algn="ctr">
                        <a:lnSpc>
                          <a:spcPct val="107000"/>
                        </a:lnSpc>
                        <a:spcAft>
                          <a:spcPts val="0"/>
                        </a:spcAft>
                      </a:pPr>
                      <a:r>
                        <a:rPr lang="es-EC" sz="1400">
                          <a:effectLst/>
                        </a:rPr>
                        <a:t>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2,317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33,098</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74,527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2,317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33,098</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74,527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9748590"/>
                  </a:ext>
                </a:extLst>
              </a:tr>
              <a:tr h="228059">
                <a:tc>
                  <a:txBody>
                    <a:bodyPr/>
                    <a:lstStyle/>
                    <a:p>
                      <a:pPr algn="ctr">
                        <a:lnSpc>
                          <a:spcPct val="107000"/>
                        </a:lnSpc>
                        <a:spcAft>
                          <a:spcPts val="0"/>
                        </a:spcAft>
                      </a:pPr>
                      <a:r>
                        <a:rPr lang="es-EC" sz="14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14,286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88,813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0623933"/>
                  </a:ext>
                </a:extLst>
              </a:tr>
              <a:tr h="228059">
                <a:tc>
                  <a:txBody>
                    <a:bodyPr/>
                    <a:lstStyle/>
                    <a:p>
                      <a:pPr algn="ctr">
                        <a:lnSpc>
                          <a:spcPct val="107000"/>
                        </a:lnSpc>
                        <a:spcAft>
                          <a:spcPts val="0"/>
                        </a:spcAft>
                      </a:pPr>
                      <a:r>
                        <a:rPr lang="es-EC" sz="1400">
                          <a:effectLst/>
                        </a:rPr>
                        <a:t>4</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0,405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5,781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94,594</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5210181"/>
                  </a:ext>
                </a:extLst>
              </a:tr>
              <a:tr h="228059">
                <a:tc>
                  <a:txBody>
                    <a:bodyPr/>
                    <a:lstStyle/>
                    <a:p>
                      <a:pPr algn="ctr">
                        <a:lnSpc>
                          <a:spcPct val="107000"/>
                        </a:lnSpc>
                        <a:spcAft>
                          <a:spcPts val="0"/>
                        </a:spcAft>
                      </a:pPr>
                      <a:r>
                        <a:rPr lang="es-EC" sz="1400">
                          <a:effectLst/>
                        </a:rPr>
                        <a:t>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0,378</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5,406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100,000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8954065"/>
                  </a:ext>
                </a:extLst>
              </a:tr>
              <a:tr h="228059">
                <a:tc>
                  <a:txBody>
                    <a:bodyPr/>
                    <a:lstStyle/>
                    <a:p>
                      <a:pPr algn="ctr">
                        <a:lnSpc>
                          <a:spcPct val="107000"/>
                        </a:lnSpc>
                        <a:spcAft>
                          <a:spcPts val="0"/>
                        </a:spcAft>
                      </a:pPr>
                      <a:r>
                        <a:rPr lang="es-EC" sz="1400">
                          <a:effectLst/>
                        </a:rPr>
                        <a:t>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2,656E-05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0,00038</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100,000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dirty="0">
                          <a:effectLst/>
                        </a:rPr>
                        <a:t>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0933551"/>
                  </a:ext>
                </a:extLst>
              </a:tr>
              <a:tr h="228059">
                <a:tc>
                  <a:txBody>
                    <a:bodyPr/>
                    <a:lstStyle/>
                    <a:p>
                      <a:pPr algn="ctr">
                        <a:lnSpc>
                          <a:spcPct val="107000"/>
                        </a:lnSpc>
                        <a:spcAft>
                          <a:spcPts val="0"/>
                        </a:spcAft>
                      </a:pPr>
                      <a:r>
                        <a:rPr lang="es-EC" sz="1400">
                          <a:effectLst/>
                        </a:rPr>
                        <a:t>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1,360E-06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1,943E-05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100,000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dirty="0">
                          <a:effectLst/>
                        </a:rPr>
                        <a:t>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2508431"/>
                  </a:ext>
                </a:extLst>
              </a:tr>
              <a:tr h="228059">
                <a:tc gridSpan="7">
                  <a:txBody>
                    <a:bodyPr/>
                    <a:lstStyle/>
                    <a:p>
                      <a:pPr algn="ctr">
                        <a:lnSpc>
                          <a:spcPct val="107000"/>
                        </a:lnSpc>
                        <a:spcAft>
                          <a:spcPts val="0"/>
                        </a:spcAft>
                      </a:pPr>
                      <a:r>
                        <a:rPr lang="es-EC" sz="2000">
                          <a:effectLst/>
                        </a:rPr>
                        <a:t>Dic. 2016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551517150"/>
                  </a:ext>
                </a:extLst>
              </a:tr>
              <a:tr h="228059">
                <a:tc>
                  <a:txBody>
                    <a:bodyPr/>
                    <a:lstStyle/>
                    <a:p>
                      <a:pPr algn="ctr">
                        <a:lnSpc>
                          <a:spcPct val="107000"/>
                        </a:lnSpc>
                        <a:spcAft>
                          <a:spcPts val="0"/>
                        </a:spcAft>
                      </a:pPr>
                      <a:r>
                        <a:rPr lang="es-EC" sz="1400">
                          <a:effectLst/>
                        </a:rPr>
                        <a:t>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3,363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48,039</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48,039</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3,363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48,039</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48,039</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0396864"/>
                  </a:ext>
                </a:extLst>
              </a:tr>
              <a:tr h="228059">
                <a:tc>
                  <a:txBody>
                    <a:bodyPr/>
                    <a:lstStyle/>
                    <a:p>
                      <a:pPr algn="ctr">
                        <a:lnSpc>
                          <a:spcPct val="107000"/>
                        </a:lnSpc>
                        <a:spcAft>
                          <a:spcPts val="0"/>
                        </a:spcAft>
                      </a:pPr>
                      <a:r>
                        <a:rPr lang="es-EC" sz="1400">
                          <a:effectLst/>
                        </a:rPr>
                        <a:t>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2,497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35,678</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83,717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2,497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35,678</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83,717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7178172"/>
                  </a:ext>
                </a:extLst>
              </a:tr>
              <a:tr h="228059">
                <a:tc>
                  <a:txBody>
                    <a:bodyPr/>
                    <a:lstStyle/>
                    <a:p>
                      <a:pPr algn="ctr">
                        <a:lnSpc>
                          <a:spcPct val="107000"/>
                        </a:lnSpc>
                        <a:spcAft>
                          <a:spcPts val="0"/>
                        </a:spcAft>
                      </a:pPr>
                      <a:r>
                        <a:rPr lang="es-EC" sz="14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14,286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98,002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6048587"/>
                  </a:ext>
                </a:extLst>
              </a:tr>
              <a:tr h="228059">
                <a:tc>
                  <a:txBody>
                    <a:bodyPr/>
                    <a:lstStyle/>
                    <a:p>
                      <a:pPr algn="ctr">
                        <a:lnSpc>
                          <a:spcPct val="107000"/>
                        </a:lnSpc>
                        <a:spcAft>
                          <a:spcPts val="0"/>
                        </a:spcAft>
                      </a:pPr>
                      <a:r>
                        <a:rPr lang="es-EC" sz="1400">
                          <a:effectLst/>
                        </a:rPr>
                        <a:t>4</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0,140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1,997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99,999</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861963"/>
                  </a:ext>
                </a:extLst>
              </a:tr>
              <a:tr h="228059">
                <a:tc>
                  <a:txBody>
                    <a:bodyPr/>
                    <a:lstStyle/>
                    <a:p>
                      <a:pPr algn="ctr">
                        <a:lnSpc>
                          <a:spcPct val="107000"/>
                        </a:lnSpc>
                        <a:spcAft>
                          <a:spcPts val="0"/>
                        </a:spcAft>
                      </a:pPr>
                      <a:r>
                        <a:rPr lang="es-EC" sz="1400">
                          <a:effectLst/>
                        </a:rPr>
                        <a:t>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4,746E-05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0,001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100,000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9149169"/>
                  </a:ext>
                </a:extLst>
              </a:tr>
              <a:tr h="228059">
                <a:tc>
                  <a:txBody>
                    <a:bodyPr/>
                    <a:lstStyle/>
                    <a:p>
                      <a:pPr algn="ctr">
                        <a:lnSpc>
                          <a:spcPct val="107000"/>
                        </a:lnSpc>
                        <a:spcAft>
                          <a:spcPts val="0"/>
                        </a:spcAft>
                      </a:pPr>
                      <a:r>
                        <a:rPr lang="es-EC" sz="1400">
                          <a:effectLst/>
                        </a:rPr>
                        <a:t>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2,295E-06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3,278E-05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100,000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5714469"/>
                  </a:ext>
                </a:extLst>
              </a:tr>
              <a:tr h="228059">
                <a:tc>
                  <a:txBody>
                    <a:bodyPr/>
                    <a:lstStyle/>
                    <a:p>
                      <a:pPr algn="ctr">
                        <a:lnSpc>
                          <a:spcPct val="107000"/>
                        </a:lnSpc>
                        <a:spcAft>
                          <a:spcPts val="0"/>
                        </a:spcAft>
                      </a:pPr>
                      <a:r>
                        <a:rPr lang="es-EC" sz="1400">
                          <a:effectLst/>
                        </a:rPr>
                        <a:t>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5,387E-07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7,696E-06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100,000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dirty="0">
                          <a:effectLst/>
                        </a:rPr>
                        <a:t>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2861900"/>
                  </a:ext>
                </a:extLst>
              </a:tr>
            </a:tbl>
          </a:graphicData>
        </a:graphic>
      </p:graphicFrame>
    </p:spTree>
    <p:extLst>
      <p:ext uri="{BB962C8B-B14F-4D97-AF65-F5344CB8AC3E}">
        <p14:creationId xmlns:p14="http://schemas.microsoft.com/office/powerpoint/2010/main" val="14365210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sp>
        <p:nvSpPr>
          <p:cNvPr id="6" name="CuadroTexto 5"/>
          <p:cNvSpPr txBox="1"/>
          <p:nvPr/>
        </p:nvSpPr>
        <p:spPr>
          <a:xfrm>
            <a:off x="791571" y="1085143"/>
            <a:ext cx="10536071" cy="584775"/>
          </a:xfrm>
          <a:prstGeom prst="rect">
            <a:avLst/>
          </a:prstGeom>
          <a:noFill/>
        </p:spPr>
        <p:txBody>
          <a:bodyPr wrap="square" rtlCol="0">
            <a:spAutoFit/>
          </a:bodyPr>
          <a:lstStyle/>
          <a:p>
            <a:pPr algn="ctr"/>
            <a:r>
              <a:rPr lang="es-EC" sz="3200" b="1" u="sng" dirty="0" smtClean="0"/>
              <a:t>ANÁLISIS POR COMPONENTES PRINCIPALES</a:t>
            </a:r>
          </a:p>
        </p:txBody>
      </p:sp>
      <p:graphicFrame>
        <p:nvGraphicFramePr>
          <p:cNvPr id="11" name="Tabla 10"/>
          <p:cNvGraphicFramePr>
            <a:graphicFrameLocks noGrp="1"/>
          </p:cNvGraphicFramePr>
          <p:nvPr>
            <p:extLst>
              <p:ext uri="{D42A27DB-BD31-4B8C-83A1-F6EECF244321}">
                <p14:modId xmlns:p14="http://schemas.microsoft.com/office/powerpoint/2010/main" val="4176698587"/>
              </p:ext>
            </p:extLst>
          </p:nvPr>
        </p:nvGraphicFramePr>
        <p:xfrm>
          <a:off x="2571491" y="2425024"/>
          <a:ext cx="7254898" cy="4093544"/>
        </p:xfrm>
        <a:graphic>
          <a:graphicData uri="http://schemas.openxmlformats.org/drawingml/2006/table">
            <a:tbl>
              <a:tblPr firstRow="1" firstCol="1" bandRow="1">
                <a:tableStyleId>{5C22544A-7EE6-4342-B048-85BDC9FD1C3A}</a:tableStyleId>
              </a:tblPr>
              <a:tblGrid>
                <a:gridCol w="1036414">
                  <a:extLst>
                    <a:ext uri="{9D8B030D-6E8A-4147-A177-3AD203B41FA5}">
                      <a16:colId xmlns:a16="http://schemas.microsoft.com/office/drawing/2014/main" val="4112184598"/>
                    </a:ext>
                  </a:extLst>
                </a:gridCol>
                <a:gridCol w="1036414">
                  <a:extLst>
                    <a:ext uri="{9D8B030D-6E8A-4147-A177-3AD203B41FA5}">
                      <a16:colId xmlns:a16="http://schemas.microsoft.com/office/drawing/2014/main" val="3240782271"/>
                    </a:ext>
                  </a:extLst>
                </a:gridCol>
                <a:gridCol w="1036414">
                  <a:extLst>
                    <a:ext uri="{9D8B030D-6E8A-4147-A177-3AD203B41FA5}">
                      <a16:colId xmlns:a16="http://schemas.microsoft.com/office/drawing/2014/main" val="3849439606"/>
                    </a:ext>
                  </a:extLst>
                </a:gridCol>
                <a:gridCol w="1036414">
                  <a:extLst>
                    <a:ext uri="{9D8B030D-6E8A-4147-A177-3AD203B41FA5}">
                      <a16:colId xmlns:a16="http://schemas.microsoft.com/office/drawing/2014/main" val="2759793908"/>
                    </a:ext>
                  </a:extLst>
                </a:gridCol>
                <a:gridCol w="1036414">
                  <a:extLst>
                    <a:ext uri="{9D8B030D-6E8A-4147-A177-3AD203B41FA5}">
                      <a16:colId xmlns:a16="http://schemas.microsoft.com/office/drawing/2014/main" val="1276912419"/>
                    </a:ext>
                  </a:extLst>
                </a:gridCol>
                <a:gridCol w="1036414">
                  <a:extLst>
                    <a:ext uri="{9D8B030D-6E8A-4147-A177-3AD203B41FA5}">
                      <a16:colId xmlns:a16="http://schemas.microsoft.com/office/drawing/2014/main" val="2504716057"/>
                    </a:ext>
                  </a:extLst>
                </a:gridCol>
                <a:gridCol w="1036414">
                  <a:extLst>
                    <a:ext uri="{9D8B030D-6E8A-4147-A177-3AD203B41FA5}">
                      <a16:colId xmlns:a16="http://schemas.microsoft.com/office/drawing/2014/main" val="997068364"/>
                    </a:ext>
                  </a:extLst>
                </a:gridCol>
              </a:tblGrid>
              <a:tr h="285535">
                <a:tc gridSpan="7">
                  <a:txBody>
                    <a:bodyPr/>
                    <a:lstStyle/>
                    <a:p>
                      <a:pPr algn="ctr">
                        <a:lnSpc>
                          <a:spcPct val="107000"/>
                        </a:lnSpc>
                        <a:spcAft>
                          <a:spcPts val="0"/>
                        </a:spcAft>
                      </a:pPr>
                      <a:r>
                        <a:rPr lang="es-EC" sz="2000" dirty="0">
                          <a:effectLst/>
                        </a:rPr>
                        <a:t>Sept. 2017</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774546207"/>
                  </a:ext>
                </a:extLst>
              </a:tr>
              <a:tr h="247153">
                <a:tc>
                  <a:txBody>
                    <a:bodyPr/>
                    <a:lstStyle/>
                    <a:p>
                      <a:pPr algn="ctr">
                        <a:lnSpc>
                          <a:spcPct val="107000"/>
                        </a:lnSpc>
                        <a:spcAft>
                          <a:spcPts val="0"/>
                        </a:spcAft>
                      </a:pPr>
                      <a:r>
                        <a:rPr lang="es-EC" sz="1400">
                          <a:effectLst/>
                        </a:rPr>
                        <a:t>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3,117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44,524</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44,524</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3,117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effectLst/>
                        </a:rPr>
                        <a:t>44,524</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44,524</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1467642"/>
                  </a:ext>
                </a:extLst>
              </a:tr>
              <a:tr h="247153">
                <a:tc>
                  <a:txBody>
                    <a:bodyPr/>
                    <a:lstStyle/>
                    <a:p>
                      <a:pPr algn="ctr">
                        <a:lnSpc>
                          <a:spcPct val="107000"/>
                        </a:lnSpc>
                        <a:spcAft>
                          <a:spcPts val="0"/>
                        </a:spcAft>
                      </a:pPr>
                      <a:r>
                        <a:rPr lang="es-EC" sz="1400">
                          <a:effectLst/>
                        </a:rPr>
                        <a:t>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1,883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26,904</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71,428</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1,883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26,904</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71,428</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242801"/>
                  </a:ext>
                </a:extLst>
              </a:tr>
              <a:tr h="214698">
                <a:tc>
                  <a:txBody>
                    <a:bodyPr/>
                    <a:lstStyle/>
                    <a:p>
                      <a:pPr algn="ctr">
                        <a:lnSpc>
                          <a:spcPct val="107000"/>
                        </a:lnSpc>
                        <a:spcAft>
                          <a:spcPts val="0"/>
                        </a:spcAft>
                      </a:pPr>
                      <a:r>
                        <a:rPr lang="es-EC" sz="14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14,286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effectLst/>
                        </a:rPr>
                        <a:t>85,714</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2286917"/>
                  </a:ext>
                </a:extLst>
              </a:tr>
              <a:tr h="247153">
                <a:tc>
                  <a:txBody>
                    <a:bodyPr/>
                    <a:lstStyle/>
                    <a:p>
                      <a:pPr algn="ctr">
                        <a:lnSpc>
                          <a:spcPct val="107000"/>
                        </a:lnSpc>
                        <a:spcAft>
                          <a:spcPts val="0"/>
                        </a:spcAft>
                      </a:pPr>
                      <a:r>
                        <a:rPr lang="es-EC" sz="1400">
                          <a:effectLst/>
                        </a:rPr>
                        <a:t>4</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14,286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100,000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dirty="0">
                          <a:effectLst/>
                        </a:rPr>
                        <a:t>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dirty="0">
                          <a:effectLst/>
                        </a:rPr>
                        <a:t>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4351565"/>
                  </a:ext>
                </a:extLst>
              </a:tr>
              <a:tr h="247153">
                <a:tc>
                  <a:txBody>
                    <a:bodyPr/>
                    <a:lstStyle/>
                    <a:p>
                      <a:pPr algn="ctr">
                        <a:lnSpc>
                          <a:spcPct val="107000"/>
                        </a:lnSpc>
                        <a:spcAft>
                          <a:spcPts val="0"/>
                        </a:spcAft>
                      </a:pPr>
                      <a:r>
                        <a:rPr lang="es-EC" sz="1400">
                          <a:effectLst/>
                        </a:rPr>
                        <a:t>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3,067E-05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100,000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2601223"/>
                  </a:ext>
                </a:extLst>
              </a:tr>
              <a:tr h="247153">
                <a:tc>
                  <a:txBody>
                    <a:bodyPr/>
                    <a:lstStyle/>
                    <a:p>
                      <a:pPr algn="ctr">
                        <a:lnSpc>
                          <a:spcPct val="107000"/>
                        </a:lnSpc>
                        <a:spcAft>
                          <a:spcPts val="0"/>
                        </a:spcAft>
                      </a:pPr>
                      <a:r>
                        <a:rPr lang="es-EC" sz="1400">
                          <a:effectLst/>
                        </a:rPr>
                        <a:t>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2,231E-06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3,187E-05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100,000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1537615"/>
                  </a:ext>
                </a:extLst>
              </a:tr>
              <a:tr h="247153">
                <a:tc>
                  <a:txBody>
                    <a:bodyPr/>
                    <a:lstStyle/>
                    <a:p>
                      <a:pPr algn="ctr">
                        <a:lnSpc>
                          <a:spcPct val="107000"/>
                        </a:lnSpc>
                        <a:spcAft>
                          <a:spcPts val="0"/>
                        </a:spcAft>
                      </a:pPr>
                      <a:r>
                        <a:rPr lang="es-EC" sz="1400">
                          <a:effectLst/>
                        </a:rPr>
                        <a:t>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1,068E-06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1,526E-05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100,000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7591983"/>
                  </a:ext>
                </a:extLst>
              </a:tr>
              <a:tr h="285535">
                <a:tc gridSpan="7">
                  <a:txBody>
                    <a:bodyPr/>
                    <a:lstStyle/>
                    <a:p>
                      <a:pPr algn="ctr">
                        <a:lnSpc>
                          <a:spcPct val="107000"/>
                        </a:lnSpc>
                        <a:spcAft>
                          <a:spcPts val="0"/>
                        </a:spcAft>
                      </a:pPr>
                      <a:r>
                        <a:rPr lang="es-EC" sz="2000" dirty="0">
                          <a:effectLst/>
                        </a:rPr>
                        <a:t>Dic. 2017</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520557"/>
                  </a:ext>
                </a:extLst>
              </a:tr>
              <a:tr h="247153">
                <a:tc>
                  <a:txBody>
                    <a:bodyPr/>
                    <a:lstStyle/>
                    <a:p>
                      <a:pPr algn="ctr">
                        <a:lnSpc>
                          <a:spcPct val="107000"/>
                        </a:lnSpc>
                        <a:spcAft>
                          <a:spcPts val="0"/>
                        </a:spcAft>
                      </a:pPr>
                      <a:r>
                        <a:rPr lang="es-EC" sz="1400">
                          <a:effectLst/>
                        </a:rPr>
                        <a:t>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3,442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49,174</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49,174</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3,442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49,174</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49,174</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8974559"/>
                  </a:ext>
                </a:extLst>
              </a:tr>
              <a:tr h="247153">
                <a:tc>
                  <a:txBody>
                    <a:bodyPr/>
                    <a:lstStyle/>
                    <a:p>
                      <a:pPr algn="ctr">
                        <a:lnSpc>
                          <a:spcPct val="107000"/>
                        </a:lnSpc>
                        <a:spcAft>
                          <a:spcPts val="0"/>
                        </a:spcAft>
                      </a:pPr>
                      <a:r>
                        <a:rPr lang="es-EC" sz="1400">
                          <a:effectLst/>
                        </a:rPr>
                        <a:t>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2,558</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36,540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85,714</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2,558</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36,540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85,714</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5289229"/>
                  </a:ext>
                </a:extLst>
              </a:tr>
              <a:tr h="247153">
                <a:tc>
                  <a:txBody>
                    <a:bodyPr/>
                    <a:lstStyle/>
                    <a:p>
                      <a:pPr algn="ctr">
                        <a:lnSpc>
                          <a:spcPct val="107000"/>
                        </a:lnSpc>
                        <a:spcAft>
                          <a:spcPts val="0"/>
                        </a:spcAft>
                      </a:pPr>
                      <a:r>
                        <a:rPr lang="es-EC" sz="14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14,286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99,999</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3220211"/>
                  </a:ext>
                </a:extLst>
              </a:tr>
              <a:tr h="247153">
                <a:tc>
                  <a:txBody>
                    <a:bodyPr/>
                    <a:lstStyle/>
                    <a:p>
                      <a:pPr algn="ctr">
                        <a:lnSpc>
                          <a:spcPct val="107000"/>
                        </a:lnSpc>
                        <a:spcAft>
                          <a:spcPts val="0"/>
                        </a:spcAft>
                      </a:pPr>
                      <a:r>
                        <a:rPr lang="es-EC" sz="1400">
                          <a:effectLst/>
                        </a:rPr>
                        <a:t>4</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0,001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100,000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0563301"/>
                  </a:ext>
                </a:extLst>
              </a:tr>
              <a:tr h="247153">
                <a:tc>
                  <a:txBody>
                    <a:bodyPr/>
                    <a:lstStyle/>
                    <a:p>
                      <a:pPr algn="ctr">
                        <a:lnSpc>
                          <a:spcPct val="107000"/>
                        </a:lnSpc>
                        <a:spcAft>
                          <a:spcPts val="0"/>
                        </a:spcAft>
                      </a:pPr>
                      <a:r>
                        <a:rPr lang="es-EC" sz="1400">
                          <a:effectLst/>
                        </a:rPr>
                        <a:t>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100,000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8228495"/>
                  </a:ext>
                </a:extLst>
              </a:tr>
              <a:tr h="247153">
                <a:tc>
                  <a:txBody>
                    <a:bodyPr/>
                    <a:lstStyle/>
                    <a:p>
                      <a:pPr algn="ctr">
                        <a:lnSpc>
                          <a:spcPct val="107000"/>
                        </a:lnSpc>
                        <a:spcAft>
                          <a:spcPts val="0"/>
                        </a:spcAft>
                      </a:pPr>
                      <a:r>
                        <a:rPr lang="es-EC" sz="1400">
                          <a:effectLst/>
                        </a:rPr>
                        <a:t>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1,274E-06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100,000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9589676"/>
                  </a:ext>
                </a:extLst>
              </a:tr>
              <a:tr h="247153">
                <a:tc>
                  <a:txBody>
                    <a:bodyPr/>
                    <a:lstStyle/>
                    <a:p>
                      <a:pPr algn="ctr">
                        <a:lnSpc>
                          <a:spcPct val="107000"/>
                        </a:lnSpc>
                        <a:spcAft>
                          <a:spcPts val="0"/>
                        </a:spcAft>
                      </a:pPr>
                      <a:r>
                        <a:rPr lang="es-EC" sz="1400">
                          <a:effectLst/>
                        </a:rPr>
                        <a:t>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4,966E-07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7,094E-06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100,000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dirty="0">
                          <a:effectLst/>
                        </a:rPr>
                        <a:t>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6684655"/>
                  </a:ext>
                </a:extLst>
              </a:tr>
            </a:tbl>
          </a:graphicData>
        </a:graphic>
      </p:graphicFrame>
      <p:graphicFrame>
        <p:nvGraphicFramePr>
          <p:cNvPr id="2" name="Tabla 1"/>
          <p:cNvGraphicFramePr>
            <a:graphicFrameLocks noGrp="1"/>
          </p:cNvGraphicFramePr>
          <p:nvPr>
            <p:extLst>
              <p:ext uri="{D42A27DB-BD31-4B8C-83A1-F6EECF244321}">
                <p14:modId xmlns:p14="http://schemas.microsoft.com/office/powerpoint/2010/main" val="113573714"/>
              </p:ext>
            </p:extLst>
          </p:nvPr>
        </p:nvGraphicFramePr>
        <p:xfrm>
          <a:off x="2571491" y="1853132"/>
          <a:ext cx="7254900" cy="571892"/>
        </p:xfrm>
        <a:graphic>
          <a:graphicData uri="http://schemas.openxmlformats.org/drawingml/2006/table">
            <a:tbl>
              <a:tblPr firstRow="1" firstCol="1" bandRow="1">
                <a:tableStyleId>{5C22544A-7EE6-4342-B048-85BDC9FD1C3A}</a:tableStyleId>
              </a:tblPr>
              <a:tblGrid>
                <a:gridCol w="1209150">
                  <a:extLst>
                    <a:ext uri="{9D8B030D-6E8A-4147-A177-3AD203B41FA5}">
                      <a16:colId xmlns:a16="http://schemas.microsoft.com/office/drawing/2014/main" val="1243363464"/>
                    </a:ext>
                  </a:extLst>
                </a:gridCol>
                <a:gridCol w="1209150">
                  <a:extLst>
                    <a:ext uri="{9D8B030D-6E8A-4147-A177-3AD203B41FA5}">
                      <a16:colId xmlns:a16="http://schemas.microsoft.com/office/drawing/2014/main" val="1072145531"/>
                    </a:ext>
                  </a:extLst>
                </a:gridCol>
                <a:gridCol w="1209150">
                  <a:extLst>
                    <a:ext uri="{9D8B030D-6E8A-4147-A177-3AD203B41FA5}">
                      <a16:colId xmlns:a16="http://schemas.microsoft.com/office/drawing/2014/main" val="2329300688"/>
                    </a:ext>
                  </a:extLst>
                </a:gridCol>
                <a:gridCol w="1209150">
                  <a:extLst>
                    <a:ext uri="{9D8B030D-6E8A-4147-A177-3AD203B41FA5}">
                      <a16:colId xmlns:a16="http://schemas.microsoft.com/office/drawing/2014/main" val="2823399240"/>
                    </a:ext>
                  </a:extLst>
                </a:gridCol>
                <a:gridCol w="1209150">
                  <a:extLst>
                    <a:ext uri="{9D8B030D-6E8A-4147-A177-3AD203B41FA5}">
                      <a16:colId xmlns:a16="http://schemas.microsoft.com/office/drawing/2014/main" val="3424044634"/>
                    </a:ext>
                  </a:extLst>
                </a:gridCol>
                <a:gridCol w="1209150">
                  <a:extLst>
                    <a:ext uri="{9D8B030D-6E8A-4147-A177-3AD203B41FA5}">
                      <a16:colId xmlns:a16="http://schemas.microsoft.com/office/drawing/2014/main" val="3424162481"/>
                    </a:ext>
                  </a:extLst>
                </a:gridCol>
              </a:tblGrid>
              <a:tr h="228059">
                <a:tc gridSpan="3">
                  <a:txBody>
                    <a:bodyPr/>
                    <a:lstStyle/>
                    <a:p>
                      <a:pPr algn="ctr">
                        <a:lnSpc>
                          <a:spcPct val="107000"/>
                        </a:lnSpc>
                        <a:spcAft>
                          <a:spcPts val="0"/>
                        </a:spcAft>
                      </a:pPr>
                      <a:r>
                        <a:rPr lang="es-EC" sz="1400" dirty="0">
                          <a:effectLst/>
                        </a:rPr>
                        <a:t>Auto valores iniciales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gridSpan="3">
                  <a:txBody>
                    <a:bodyPr/>
                    <a:lstStyle/>
                    <a:p>
                      <a:pPr algn="ctr">
                        <a:lnSpc>
                          <a:spcPct val="107000"/>
                        </a:lnSpc>
                        <a:spcAft>
                          <a:spcPts val="0"/>
                        </a:spcAft>
                      </a:pPr>
                      <a:r>
                        <a:rPr lang="es-EC" sz="1400" dirty="0">
                          <a:effectLst/>
                        </a:rPr>
                        <a:t>Sumas de cargas al cuadrado de la extracción</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21258104"/>
                  </a:ext>
                </a:extLst>
              </a:tr>
              <a:tr h="343609">
                <a:tc>
                  <a:txBody>
                    <a:bodyPr/>
                    <a:lstStyle/>
                    <a:p>
                      <a:pPr algn="ctr">
                        <a:lnSpc>
                          <a:spcPct val="107000"/>
                        </a:lnSpc>
                        <a:spcAft>
                          <a:spcPts val="0"/>
                        </a:spcAft>
                      </a:pPr>
                      <a:r>
                        <a:rPr lang="es-EC" sz="1400">
                          <a:effectLst/>
                        </a:rPr>
                        <a:t>Total</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 de varianza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 acumulado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Total</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 de varianza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 acumulado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1885304"/>
                  </a:ext>
                </a:extLst>
              </a:tr>
            </a:tbl>
          </a:graphicData>
        </a:graphic>
      </p:graphicFrame>
    </p:spTree>
    <p:extLst>
      <p:ext uri="{BB962C8B-B14F-4D97-AF65-F5344CB8AC3E}">
        <p14:creationId xmlns:p14="http://schemas.microsoft.com/office/powerpoint/2010/main" val="2487941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sp>
        <p:nvSpPr>
          <p:cNvPr id="6" name="CuadroTexto 5"/>
          <p:cNvSpPr txBox="1"/>
          <p:nvPr/>
        </p:nvSpPr>
        <p:spPr>
          <a:xfrm>
            <a:off x="3125337" y="1220500"/>
            <a:ext cx="5974405" cy="584775"/>
          </a:xfrm>
          <a:prstGeom prst="rect">
            <a:avLst/>
          </a:prstGeom>
          <a:noFill/>
        </p:spPr>
        <p:txBody>
          <a:bodyPr wrap="square" rtlCol="0">
            <a:spAutoFit/>
          </a:bodyPr>
          <a:lstStyle/>
          <a:p>
            <a:pPr algn="ctr"/>
            <a:r>
              <a:rPr lang="es-EC" sz="3200" b="1" u="sng" dirty="0" smtClean="0"/>
              <a:t>OBJETIVOS</a:t>
            </a:r>
          </a:p>
        </p:txBody>
      </p:sp>
      <p:sp>
        <p:nvSpPr>
          <p:cNvPr id="8" name="Recortar rectángulo de esquina sencilla 7"/>
          <p:cNvSpPr/>
          <p:nvPr/>
        </p:nvSpPr>
        <p:spPr>
          <a:xfrm>
            <a:off x="1476102" y="2301977"/>
            <a:ext cx="9078686" cy="3448595"/>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170" algn="just">
              <a:lnSpc>
                <a:spcPct val="150000"/>
              </a:lnSpc>
              <a:spcAft>
                <a:spcPts val="0"/>
              </a:spcAft>
            </a:pPr>
            <a:r>
              <a:rPr lang="es-EC" sz="2800" b="1" dirty="0">
                <a:solidFill>
                  <a:schemeClr val="tx1"/>
                </a:solidFill>
                <a:ea typeface="Calibri" panose="020F0502020204030204" pitchFamily="34" charset="0"/>
                <a:cs typeface="Times New Roman" panose="02020603050405020304" pitchFamily="18" charset="0"/>
              </a:rPr>
              <a:t>Objetivo General: </a:t>
            </a:r>
            <a:r>
              <a:rPr lang="es-EC" sz="2400" dirty="0">
                <a:solidFill>
                  <a:schemeClr val="tx1"/>
                </a:solidFill>
                <a:ea typeface="Calibri" panose="020F0502020204030204" pitchFamily="34" charset="0"/>
                <a:cs typeface="Times New Roman" panose="02020603050405020304" pitchFamily="18" charset="0"/>
              </a:rPr>
              <a:t>Generar un Índice de Calidad Ambiental U</a:t>
            </a:r>
            <a:r>
              <a:rPr lang="es-EC" sz="2400" dirty="0" smtClean="0">
                <a:solidFill>
                  <a:schemeClr val="tx1"/>
                </a:solidFill>
                <a:ea typeface="Calibri" panose="020F0502020204030204" pitchFamily="34" charset="0"/>
                <a:cs typeface="Times New Roman" panose="02020603050405020304" pitchFamily="18" charset="0"/>
              </a:rPr>
              <a:t>rbano </a:t>
            </a:r>
            <a:r>
              <a:rPr lang="es-EC" sz="2400" dirty="0">
                <a:solidFill>
                  <a:schemeClr val="tx1"/>
                </a:solidFill>
                <a:ea typeface="Calibri" panose="020F0502020204030204" pitchFamily="34" charset="0"/>
                <a:cs typeface="Times New Roman" panose="02020603050405020304" pitchFamily="18" charset="0"/>
              </a:rPr>
              <a:t>(ICA) mediante la utilización de tecnologías geoespaciales, considerando las épocas de lluvia y estiaje de los años 2016 y 2017, para la zona urbana del Distrito Metropolitano de Quito.</a:t>
            </a:r>
            <a:endParaRPr lang="es-EC" sz="2000" dirty="0">
              <a:solidFill>
                <a:schemeClr val="tx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53563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sp>
        <p:nvSpPr>
          <p:cNvPr id="6" name="CuadroTexto 5"/>
          <p:cNvSpPr txBox="1"/>
          <p:nvPr/>
        </p:nvSpPr>
        <p:spPr>
          <a:xfrm>
            <a:off x="791571" y="1085143"/>
            <a:ext cx="10536071" cy="584775"/>
          </a:xfrm>
          <a:prstGeom prst="rect">
            <a:avLst/>
          </a:prstGeom>
          <a:noFill/>
        </p:spPr>
        <p:txBody>
          <a:bodyPr wrap="square" rtlCol="0">
            <a:spAutoFit/>
          </a:bodyPr>
          <a:lstStyle/>
          <a:p>
            <a:pPr algn="ctr"/>
            <a:r>
              <a:rPr lang="es-EC" sz="3200" b="1" u="sng" dirty="0" smtClean="0"/>
              <a:t>MATRIZ DE COMPONENTES MAYORES A 1</a:t>
            </a:r>
          </a:p>
        </p:txBody>
      </p:sp>
      <p:graphicFrame>
        <p:nvGraphicFramePr>
          <p:cNvPr id="8" name="Tabla 7"/>
          <p:cNvGraphicFramePr>
            <a:graphicFrameLocks noGrp="1"/>
          </p:cNvGraphicFramePr>
          <p:nvPr>
            <p:extLst>
              <p:ext uri="{D42A27DB-BD31-4B8C-83A1-F6EECF244321}">
                <p14:modId xmlns:p14="http://schemas.microsoft.com/office/powerpoint/2010/main" val="1443228064"/>
              </p:ext>
            </p:extLst>
          </p:nvPr>
        </p:nvGraphicFramePr>
        <p:xfrm>
          <a:off x="539504" y="1853132"/>
          <a:ext cx="7328014" cy="4109094"/>
        </p:xfrm>
        <a:graphic>
          <a:graphicData uri="http://schemas.openxmlformats.org/drawingml/2006/table">
            <a:tbl>
              <a:tblPr firstRow="1" firstCol="1" bandRow="1">
                <a:tableStyleId>{5C22544A-7EE6-4342-B048-85BDC9FD1C3A}</a:tableStyleId>
              </a:tblPr>
              <a:tblGrid>
                <a:gridCol w="1691235">
                  <a:extLst>
                    <a:ext uri="{9D8B030D-6E8A-4147-A177-3AD203B41FA5}">
                      <a16:colId xmlns:a16="http://schemas.microsoft.com/office/drawing/2014/main" val="2559986755"/>
                    </a:ext>
                  </a:extLst>
                </a:gridCol>
                <a:gridCol w="978551">
                  <a:extLst>
                    <a:ext uri="{9D8B030D-6E8A-4147-A177-3AD203B41FA5}">
                      <a16:colId xmlns:a16="http://schemas.microsoft.com/office/drawing/2014/main" val="656104842"/>
                    </a:ext>
                  </a:extLst>
                </a:gridCol>
                <a:gridCol w="986639">
                  <a:extLst>
                    <a:ext uri="{9D8B030D-6E8A-4147-A177-3AD203B41FA5}">
                      <a16:colId xmlns:a16="http://schemas.microsoft.com/office/drawing/2014/main" val="2782942234"/>
                    </a:ext>
                  </a:extLst>
                </a:gridCol>
                <a:gridCol w="1891393">
                  <a:extLst>
                    <a:ext uri="{9D8B030D-6E8A-4147-A177-3AD203B41FA5}">
                      <a16:colId xmlns:a16="http://schemas.microsoft.com/office/drawing/2014/main" val="2736855828"/>
                    </a:ext>
                  </a:extLst>
                </a:gridCol>
                <a:gridCol w="986639">
                  <a:extLst>
                    <a:ext uri="{9D8B030D-6E8A-4147-A177-3AD203B41FA5}">
                      <a16:colId xmlns:a16="http://schemas.microsoft.com/office/drawing/2014/main" val="1410215202"/>
                    </a:ext>
                  </a:extLst>
                </a:gridCol>
                <a:gridCol w="793557">
                  <a:extLst>
                    <a:ext uri="{9D8B030D-6E8A-4147-A177-3AD203B41FA5}">
                      <a16:colId xmlns:a16="http://schemas.microsoft.com/office/drawing/2014/main" val="1471117692"/>
                    </a:ext>
                  </a:extLst>
                </a:gridCol>
              </a:tblGrid>
              <a:tr h="190500">
                <a:tc gridSpan="3">
                  <a:txBody>
                    <a:bodyPr/>
                    <a:lstStyle/>
                    <a:p>
                      <a:pPr algn="ctr">
                        <a:lnSpc>
                          <a:spcPct val="107000"/>
                        </a:lnSpc>
                        <a:spcAft>
                          <a:spcPts val="0"/>
                        </a:spcAft>
                      </a:pPr>
                      <a:r>
                        <a:rPr lang="es-EC" sz="1400">
                          <a:effectLst/>
                        </a:rPr>
                        <a:t>Sept. 2016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gridSpan="3">
                  <a:txBody>
                    <a:bodyPr/>
                    <a:lstStyle/>
                    <a:p>
                      <a:pPr algn="ctr">
                        <a:lnSpc>
                          <a:spcPct val="107000"/>
                        </a:lnSpc>
                        <a:spcAft>
                          <a:spcPts val="0"/>
                        </a:spcAft>
                      </a:pPr>
                      <a:r>
                        <a:rPr lang="es-EC" sz="1400" dirty="0">
                          <a:effectLst/>
                        </a:rPr>
                        <a:t>Dic. 2016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90492081"/>
                  </a:ext>
                </a:extLst>
              </a:tr>
              <a:tr h="190500">
                <a:tc rowSpan="2">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C" sz="1400">
                          <a:effectLst/>
                        </a:rPr>
                        <a:t>Componente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rowSpan="2">
                  <a:txBody>
                    <a:bodyPr/>
                    <a:lstStyle/>
                    <a:p>
                      <a:endParaRPr lang="es-EC" sz="1400" dirty="0">
                        <a:effectLst/>
                        <a:latin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C" sz="1400">
                          <a:effectLst/>
                        </a:rPr>
                        <a:t>Componente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val="3286298197"/>
                  </a:ext>
                </a:extLst>
              </a:tr>
              <a:tr h="190500">
                <a:tc vMerge="1">
                  <a:txBody>
                    <a:bodyPr/>
                    <a:lstStyle/>
                    <a:p>
                      <a:endParaRPr lang="es-EC"/>
                    </a:p>
                  </a:txBody>
                  <a:tcPr/>
                </a:tc>
                <a:tc>
                  <a:txBody>
                    <a:bodyPr/>
                    <a:lstStyle/>
                    <a:p>
                      <a:pPr algn="ctr">
                        <a:lnSpc>
                          <a:spcPct val="107000"/>
                        </a:lnSpc>
                        <a:spcAft>
                          <a:spcPts val="0"/>
                        </a:spcAft>
                      </a:pPr>
                      <a:r>
                        <a:rPr lang="es-EC" sz="14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tc>
                  <a:txBody>
                    <a:bodyPr/>
                    <a:lstStyle/>
                    <a:p>
                      <a:pPr algn="ctr">
                        <a:lnSpc>
                          <a:spcPct val="107000"/>
                        </a:lnSpc>
                        <a:spcAft>
                          <a:spcPts val="0"/>
                        </a:spcAft>
                      </a:pPr>
                      <a:r>
                        <a:rPr lang="es-EC" sz="14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2059836"/>
                  </a:ext>
                </a:extLst>
              </a:tr>
              <a:tr h="190500">
                <a:tc>
                  <a:txBody>
                    <a:bodyPr/>
                    <a:lstStyle/>
                    <a:p>
                      <a:pPr>
                        <a:lnSpc>
                          <a:spcPct val="107000"/>
                        </a:lnSpc>
                        <a:spcAft>
                          <a:spcPts val="0"/>
                        </a:spcAft>
                      </a:pPr>
                      <a:r>
                        <a:rPr lang="es-EC" sz="1400">
                          <a:effectLst/>
                        </a:rPr>
                        <a:t>NSI</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0,745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-0,626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NSI</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0,807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-0,591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3886596"/>
                  </a:ext>
                </a:extLst>
              </a:tr>
              <a:tr h="190500">
                <a:tc>
                  <a:txBody>
                    <a:bodyPr/>
                    <a:lstStyle/>
                    <a:p>
                      <a:pPr>
                        <a:lnSpc>
                          <a:spcPct val="107000"/>
                        </a:lnSpc>
                        <a:spcAft>
                          <a:spcPts val="0"/>
                        </a:spcAft>
                      </a:pPr>
                      <a:r>
                        <a:rPr lang="es-EC" sz="1400">
                          <a:effectLst/>
                        </a:rPr>
                        <a:t>NDVI</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0,745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-0,626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NDVI</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0,807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-0,591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3936342"/>
                  </a:ext>
                </a:extLst>
              </a:tr>
              <a:tr h="190500">
                <a:tc>
                  <a:txBody>
                    <a:bodyPr/>
                    <a:lstStyle/>
                    <a:p>
                      <a:pPr>
                        <a:lnSpc>
                          <a:spcPct val="107000"/>
                        </a:lnSpc>
                        <a:spcAft>
                          <a:spcPts val="0"/>
                        </a:spcAft>
                      </a:pPr>
                      <a:r>
                        <a:rPr lang="es-EC" sz="1400">
                          <a:effectLst/>
                        </a:rPr>
                        <a:t>NO2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0,692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0,683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NO2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0,807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-0,591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7405423"/>
                  </a:ext>
                </a:extLst>
              </a:tr>
              <a:tr h="190500">
                <a:tc>
                  <a:txBody>
                    <a:bodyPr/>
                    <a:lstStyle/>
                    <a:p>
                      <a:pPr>
                        <a:lnSpc>
                          <a:spcPct val="107000"/>
                        </a:lnSpc>
                        <a:spcAft>
                          <a:spcPts val="0"/>
                        </a:spcAft>
                      </a:pPr>
                      <a:r>
                        <a:rPr lang="es-EC" sz="1400">
                          <a:effectLst/>
                        </a:rPr>
                        <a:t>O3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0,692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0,683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O3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0,697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0,702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2060724"/>
                  </a:ext>
                </a:extLst>
              </a:tr>
              <a:tr h="190500">
                <a:tc>
                  <a:txBody>
                    <a:bodyPr/>
                    <a:lstStyle/>
                    <a:p>
                      <a:pPr>
                        <a:lnSpc>
                          <a:spcPct val="107000"/>
                        </a:lnSpc>
                        <a:spcAft>
                          <a:spcPts val="0"/>
                        </a:spcAft>
                      </a:pPr>
                      <a:r>
                        <a:rPr lang="es-EC" sz="1400">
                          <a:effectLst/>
                        </a:rPr>
                        <a:t>RAD.SOLAR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0,652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0,530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RAD.SOLAR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0,697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0,702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4572078"/>
                  </a:ext>
                </a:extLst>
              </a:tr>
              <a:tr h="190500">
                <a:tc>
                  <a:txBody>
                    <a:bodyPr/>
                    <a:lstStyle/>
                    <a:p>
                      <a:pPr>
                        <a:lnSpc>
                          <a:spcPct val="107000"/>
                        </a:lnSpc>
                        <a:spcAft>
                          <a:spcPts val="0"/>
                        </a:spcAft>
                      </a:pPr>
                      <a:r>
                        <a:rPr lang="es-EC" sz="1400">
                          <a:effectLst/>
                        </a:rPr>
                        <a:t>LWCI</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0,637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-0,564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LWCI</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0,00005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2888134"/>
                  </a:ext>
                </a:extLst>
              </a:tr>
              <a:tr h="190500">
                <a:tc>
                  <a:txBody>
                    <a:bodyPr/>
                    <a:lstStyle/>
                    <a:p>
                      <a:pPr>
                        <a:lnSpc>
                          <a:spcPct val="107000"/>
                        </a:lnSpc>
                        <a:spcAft>
                          <a:spcPts val="0"/>
                        </a:spcAft>
                      </a:pPr>
                      <a:r>
                        <a:rPr lang="es-EC" sz="1400">
                          <a:effectLst/>
                        </a:rPr>
                        <a:t>TSAVI</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0,00005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TSAVI</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0,662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0,682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9061511"/>
                  </a:ext>
                </a:extLst>
              </a:tr>
              <a:tr h="190500">
                <a:tc gridSpan="3">
                  <a:txBody>
                    <a:bodyPr/>
                    <a:lstStyle/>
                    <a:p>
                      <a:pPr algn="ctr">
                        <a:lnSpc>
                          <a:spcPct val="107000"/>
                        </a:lnSpc>
                        <a:spcAft>
                          <a:spcPts val="0"/>
                        </a:spcAft>
                      </a:pPr>
                      <a:r>
                        <a:rPr lang="es-EC" sz="1400">
                          <a:effectLst/>
                        </a:rPr>
                        <a:t>Sept. 2016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gridSpan="3">
                  <a:txBody>
                    <a:bodyPr/>
                    <a:lstStyle/>
                    <a:p>
                      <a:pPr algn="ctr">
                        <a:lnSpc>
                          <a:spcPct val="107000"/>
                        </a:lnSpc>
                        <a:spcAft>
                          <a:spcPts val="0"/>
                        </a:spcAft>
                      </a:pPr>
                      <a:r>
                        <a:rPr lang="es-EC" sz="1400" dirty="0">
                          <a:effectLst/>
                        </a:rPr>
                        <a:t>Dic. 2016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915770266"/>
                  </a:ext>
                </a:extLst>
              </a:tr>
              <a:tr h="190500">
                <a:tc>
                  <a:txBody>
                    <a:bodyPr/>
                    <a:lstStyle/>
                    <a:p>
                      <a:pPr>
                        <a:lnSpc>
                          <a:spcPct val="107000"/>
                        </a:lnSpc>
                        <a:spcAft>
                          <a:spcPts val="0"/>
                        </a:spcAft>
                      </a:pPr>
                      <a:r>
                        <a:rPr lang="es-EC" sz="1400">
                          <a:effectLst/>
                        </a:rPr>
                        <a:t>NSI</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0,970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-0,244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NSI</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effectLst/>
                        </a:rPr>
                        <a:t>0,757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-0,653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9520595"/>
                  </a:ext>
                </a:extLst>
              </a:tr>
              <a:tr h="190500">
                <a:tc>
                  <a:txBody>
                    <a:bodyPr/>
                    <a:lstStyle/>
                    <a:p>
                      <a:pPr>
                        <a:lnSpc>
                          <a:spcPct val="107000"/>
                        </a:lnSpc>
                        <a:spcAft>
                          <a:spcPts val="0"/>
                        </a:spcAft>
                      </a:pPr>
                      <a:r>
                        <a:rPr lang="es-EC" sz="1400">
                          <a:effectLst/>
                        </a:rPr>
                        <a:t>NDVI</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0,970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-0,244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NDVI</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0,757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-0,653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9335380"/>
                  </a:ext>
                </a:extLst>
              </a:tr>
              <a:tr h="190500">
                <a:tc>
                  <a:txBody>
                    <a:bodyPr/>
                    <a:lstStyle/>
                    <a:p>
                      <a:pPr>
                        <a:lnSpc>
                          <a:spcPct val="107000"/>
                        </a:lnSpc>
                        <a:spcAft>
                          <a:spcPts val="0"/>
                        </a:spcAft>
                      </a:pPr>
                      <a:r>
                        <a:rPr lang="es-EC" sz="1400">
                          <a:effectLst/>
                        </a:rPr>
                        <a:t>NO2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0,970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-0,244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NO2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0,757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-0,653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8630091"/>
                  </a:ext>
                </a:extLst>
              </a:tr>
              <a:tr h="190500">
                <a:tc>
                  <a:txBody>
                    <a:bodyPr/>
                    <a:lstStyle/>
                    <a:p>
                      <a:pPr>
                        <a:lnSpc>
                          <a:spcPct val="107000"/>
                        </a:lnSpc>
                        <a:spcAft>
                          <a:spcPts val="0"/>
                        </a:spcAft>
                      </a:pPr>
                      <a:r>
                        <a:rPr lang="es-EC" sz="1400">
                          <a:effectLst/>
                        </a:rPr>
                        <a:t>O3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0,384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0,923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O3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0,757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0,653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2015207"/>
                  </a:ext>
                </a:extLst>
              </a:tr>
              <a:tr h="190500">
                <a:tc>
                  <a:txBody>
                    <a:bodyPr/>
                    <a:lstStyle/>
                    <a:p>
                      <a:pPr>
                        <a:lnSpc>
                          <a:spcPct val="107000"/>
                        </a:lnSpc>
                        <a:spcAft>
                          <a:spcPts val="0"/>
                        </a:spcAft>
                      </a:pPr>
                      <a:r>
                        <a:rPr lang="es-EC" sz="1400">
                          <a:effectLst/>
                        </a:rPr>
                        <a:t>RAD.SOLAR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0,384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0,923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RAD.SOLAR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0,757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0,653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7041285"/>
                  </a:ext>
                </a:extLst>
              </a:tr>
              <a:tr h="190500">
                <a:tc>
                  <a:txBody>
                    <a:bodyPr/>
                    <a:lstStyle/>
                    <a:p>
                      <a:pPr>
                        <a:lnSpc>
                          <a:spcPct val="107000"/>
                        </a:lnSpc>
                        <a:spcAft>
                          <a:spcPts val="0"/>
                        </a:spcAft>
                      </a:pPr>
                      <a:r>
                        <a:rPr lang="es-EC" sz="1400">
                          <a:effectLst/>
                        </a:rPr>
                        <a:t>LWCI</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0,00006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0,000003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LWCI</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2603418"/>
                  </a:ext>
                </a:extLst>
              </a:tr>
              <a:tr h="190500">
                <a:tc>
                  <a:txBody>
                    <a:bodyPr/>
                    <a:lstStyle/>
                    <a:p>
                      <a:pPr>
                        <a:lnSpc>
                          <a:spcPct val="107000"/>
                        </a:lnSpc>
                        <a:spcAft>
                          <a:spcPts val="0"/>
                        </a:spcAft>
                      </a:pPr>
                      <a:r>
                        <a:rPr lang="es-EC" sz="1400">
                          <a:effectLst/>
                        </a:rPr>
                        <a:t>TSAVI</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-0,00006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0,00003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400">
                          <a:effectLst/>
                        </a:rPr>
                        <a:t>TSAVI</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0,757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effectLst/>
                        </a:rPr>
                        <a:t>0,653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0730574"/>
                  </a:ext>
                </a:extLst>
              </a:tr>
            </a:tbl>
          </a:graphicData>
        </a:graphic>
      </p:graphicFrame>
      <p:sp>
        <p:nvSpPr>
          <p:cNvPr id="9" name="Rectángulo 8"/>
          <p:cNvSpPr/>
          <p:nvPr/>
        </p:nvSpPr>
        <p:spPr>
          <a:xfrm>
            <a:off x="8194644" y="1853132"/>
            <a:ext cx="3338433" cy="2585323"/>
          </a:xfrm>
          <a:prstGeom prst="rect">
            <a:avLst/>
          </a:prstGeom>
        </p:spPr>
        <p:txBody>
          <a:bodyPr wrap="square">
            <a:spAutoFit/>
          </a:bodyPr>
          <a:lstStyle/>
          <a:p>
            <a:pPr>
              <a:lnSpc>
                <a:spcPct val="15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S</a:t>
            </a:r>
            <a:r>
              <a:rPr lang="es-EC" dirty="0" smtClean="0">
                <a:latin typeface="Times New Roman" panose="02020603050405020304" pitchFamily="18" charset="0"/>
                <a:ea typeface="Calibri" panose="020F0502020204030204" pitchFamily="34" charset="0"/>
                <a:cs typeface="Times New Roman" panose="02020603050405020304" pitchFamily="18" charset="0"/>
              </a:rPr>
              <a:t>e </a:t>
            </a:r>
            <a:r>
              <a:rPr lang="es-EC" dirty="0">
                <a:latin typeface="Times New Roman" panose="02020603050405020304" pitchFamily="18" charset="0"/>
                <a:ea typeface="Calibri" panose="020F0502020204030204" pitchFamily="34" charset="0"/>
                <a:cs typeface="Times New Roman" panose="02020603050405020304" pitchFamily="18" charset="0"/>
              </a:rPr>
              <a:t>aplicó una expansión lineal de dichos </a:t>
            </a:r>
            <a:r>
              <a:rPr lang="es-EC" dirty="0" smtClean="0">
                <a:latin typeface="Times New Roman" panose="02020603050405020304" pitchFamily="18" charset="0"/>
                <a:ea typeface="Calibri" panose="020F0502020204030204" pitchFamily="34" charset="0"/>
                <a:cs typeface="Times New Roman" panose="02020603050405020304" pitchFamily="18" charset="0"/>
              </a:rPr>
              <a:t>componentes seleccionados </a:t>
            </a:r>
            <a:r>
              <a:rPr lang="es-EC" dirty="0">
                <a:latin typeface="Times New Roman" panose="02020603050405020304" pitchFamily="18" charset="0"/>
                <a:ea typeface="Calibri" panose="020F0502020204030204" pitchFamily="34" charset="0"/>
                <a:cs typeface="Times New Roman" panose="02020603050405020304" pitchFamily="18" charset="0"/>
              </a:rPr>
              <a:t>como lo propuso Chuvieco (1995), para mejorar la visualización de la zona de estudio.</a:t>
            </a:r>
            <a:r>
              <a:rPr lang="es-EC"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ángulo 9"/>
              <p:cNvSpPr/>
              <p:nvPr/>
            </p:nvSpPr>
            <p:spPr>
              <a:xfrm>
                <a:off x="8522306" y="4621669"/>
                <a:ext cx="2635017" cy="6577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𝑖</m:t>
                          </m:r>
                        </m:sub>
                      </m:sSub>
                      <m:r>
                        <a:rPr lang="es-EC">
                          <a:latin typeface="Cambria Math" panose="02040503050406030204" pitchFamily="18" charset="0"/>
                        </a:rPr>
                        <m:t>= </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𝑜</m:t>
                              </m:r>
                            </m:sub>
                          </m:sSub>
                          <m:r>
                            <a:rPr lang="es-EC">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𝑚𝑖𝑛</m:t>
                              </m:r>
                            </m:sub>
                          </m:sSub>
                        </m:num>
                        <m:den>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𝑚𝑎𝑥</m:t>
                              </m:r>
                            </m:sub>
                          </m:sSub>
                          <m:r>
                            <a:rPr lang="es-EC">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𝑚𝑖𝑛</m:t>
                              </m:r>
                            </m:sub>
                          </m:sSub>
                        </m:den>
                      </m:f>
                      <m:r>
                        <a:rPr lang="es-EC">
                          <a:latin typeface="Cambria Math" panose="02040503050406030204" pitchFamily="18" charset="0"/>
                        </a:rPr>
                        <m:t>∗</m:t>
                      </m:r>
                      <m:d>
                        <m:dPr>
                          <m:ctrlPr>
                            <a:rPr lang="es-EC" i="1">
                              <a:latin typeface="Cambria Math" panose="02040503050406030204" pitchFamily="18" charset="0"/>
                            </a:rPr>
                          </m:ctrlPr>
                        </m:dPr>
                        <m:e>
                          <m:r>
                            <a:rPr lang="es-EC">
                              <a:latin typeface="Cambria Math" panose="02040503050406030204" pitchFamily="18" charset="0"/>
                            </a:rPr>
                            <m:t>1</m:t>
                          </m:r>
                          <m:r>
                            <a:rPr lang="es-EC" b="0" i="0" smtClean="0">
                              <a:latin typeface="Cambria Math" panose="02040503050406030204" pitchFamily="18" charset="0"/>
                            </a:rPr>
                            <m:t>0</m:t>
                          </m:r>
                        </m:e>
                      </m:d>
                    </m:oMath>
                  </m:oMathPara>
                </a14:m>
                <a:endParaRPr lang="es-EC" dirty="0"/>
              </a:p>
            </p:txBody>
          </p:sp>
        </mc:Choice>
        <mc:Fallback xmlns="">
          <p:sp>
            <p:nvSpPr>
              <p:cNvPr id="10" name="Rectángulo 9"/>
              <p:cNvSpPr>
                <a:spLocks noRot="1" noChangeAspect="1" noMove="1" noResize="1" noEditPoints="1" noAdjustHandles="1" noChangeArrowheads="1" noChangeShapeType="1" noTextEdit="1"/>
              </p:cNvSpPr>
              <p:nvPr/>
            </p:nvSpPr>
            <p:spPr>
              <a:xfrm>
                <a:off x="8522306" y="4621669"/>
                <a:ext cx="2635017" cy="657744"/>
              </a:xfrm>
              <a:prstGeom prst="rect">
                <a:avLst/>
              </a:prstGeom>
              <a:blipFill>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854155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pic>
        <p:nvPicPr>
          <p:cNvPr id="9" name="Imagen 8" descr="D:\Tesis\Mapas\ICA4.jpg"/>
          <p:cNvPicPr/>
          <p:nvPr/>
        </p:nvPicPr>
        <p:blipFill rotWithShape="1">
          <a:blip r:embed="rId5">
            <a:extLst>
              <a:ext uri="{28A0092B-C50C-407E-A947-70E740481C1C}">
                <a14:useLocalDpi xmlns:a14="http://schemas.microsoft.com/office/drawing/2010/main" val="0"/>
              </a:ext>
            </a:extLst>
          </a:blip>
          <a:srcRect l="12560" t="8981" r="13981" b="23758"/>
          <a:stretch/>
        </p:blipFill>
        <p:spPr bwMode="auto">
          <a:xfrm>
            <a:off x="16385" y="381000"/>
            <a:ext cx="5470525" cy="6477000"/>
          </a:xfrm>
          <a:prstGeom prst="rect">
            <a:avLst/>
          </a:prstGeom>
          <a:noFill/>
          <a:ln>
            <a:noFill/>
          </a:ln>
          <a:extLst>
            <a:ext uri="{53640926-AAD7-44D8-BBD7-CCE9431645EC}">
              <a14:shadowObscured xmlns:a14="http://schemas.microsoft.com/office/drawing/2010/main"/>
            </a:ext>
          </a:extLst>
        </p:spPr>
      </p:pic>
      <p:graphicFrame>
        <p:nvGraphicFramePr>
          <p:cNvPr id="10" name="Tabla 9"/>
          <p:cNvGraphicFramePr>
            <a:graphicFrameLocks noGrp="1"/>
          </p:cNvGraphicFramePr>
          <p:nvPr>
            <p:extLst>
              <p:ext uri="{D42A27DB-BD31-4B8C-83A1-F6EECF244321}">
                <p14:modId xmlns:p14="http://schemas.microsoft.com/office/powerpoint/2010/main" val="3689880666"/>
              </p:ext>
            </p:extLst>
          </p:nvPr>
        </p:nvGraphicFramePr>
        <p:xfrm>
          <a:off x="6267171" y="1798513"/>
          <a:ext cx="4992230" cy="1665870"/>
        </p:xfrm>
        <a:graphic>
          <a:graphicData uri="http://schemas.openxmlformats.org/drawingml/2006/table">
            <a:tbl>
              <a:tblPr firstRow="1" firstCol="1" bandRow="1">
                <a:tableStyleId>{5C22544A-7EE6-4342-B048-85BDC9FD1C3A}</a:tableStyleId>
              </a:tblPr>
              <a:tblGrid>
                <a:gridCol w="998446">
                  <a:extLst>
                    <a:ext uri="{9D8B030D-6E8A-4147-A177-3AD203B41FA5}">
                      <a16:colId xmlns:a16="http://schemas.microsoft.com/office/drawing/2014/main" val="328466955"/>
                    </a:ext>
                  </a:extLst>
                </a:gridCol>
                <a:gridCol w="998446">
                  <a:extLst>
                    <a:ext uri="{9D8B030D-6E8A-4147-A177-3AD203B41FA5}">
                      <a16:colId xmlns:a16="http://schemas.microsoft.com/office/drawing/2014/main" val="3247026251"/>
                    </a:ext>
                  </a:extLst>
                </a:gridCol>
                <a:gridCol w="998446">
                  <a:extLst>
                    <a:ext uri="{9D8B030D-6E8A-4147-A177-3AD203B41FA5}">
                      <a16:colId xmlns:a16="http://schemas.microsoft.com/office/drawing/2014/main" val="3147866842"/>
                    </a:ext>
                  </a:extLst>
                </a:gridCol>
                <a:gridCol w="998446">
                  <a:extLst>
                    <a:ext uri="{9D8B030D-6E8A-4147-A177-3AD203B41FA5}">
                      <a16:colId xmlns:a16="http://schemas.microsoft.com/office/drawing/2014/main" val="652375190"/>
                    </a:ext>
                  </a:extLst>
                </a:gridCol>
                <a:gridCol w="998446">
                  <a:extLst>
                    <a:ext uri="{9D8B030D-6E8A-4147-A177-3AD203B41FA5}">
                      <a16:colId xmlns:a16="http://schemas.microsoft.com/office/drawing/2014/main" val="1788982607"/>
                    </a:ext>
                  </a:extLst>
                </a:gridCol>
              </a:tblGrid>
              <a:tr h="333174">
                <a:tc>
                  <a:txBody>
                    <a:bodyPr/>
                    <a:lstStyle/>
                    <a:p>
                      <a:pPr algn="ctr">
                        <a:lnSpc>
                          <a:spcPct val="107000"/>
                        </a:lnSpc>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ICA 1609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ICA 1612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ICA 1709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a:effectLst/>
                        </a:rPr>
                        <a:t>ICA 1712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3872881"/>
                  </a:ext>
                </a:extLst>
              </a:tr>
              <a:tr h="333174">
                <a:tc>
                  <a:txBody>
                    <a:bodyPr/>
                    <a:lstStyle/>
                    <a:p>
                      <a:pPr>
                        <a:lnSpc>
                          <a:spcPct val="107000"/>
                        </a:lnSpc>
                        <a:spcAft>
                          <a:spcPts val="0"/>
                        </a:spcAft>
                      </a:pPr>
                      <a:r>
                        <a:rPr lang="es-EC" sz="1400">
                          <a:effectLst/>
                        </a:rPr>
                        <a:t>ICA 1609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9232031"/>
                  </a:ext>
                </a:extLst>
              </a:tr>
              <a:tr h="333174">
                <a:tc>
                  <a:txBody>
                    <a:bodyPr/>
                    <a:lstStyle/>
                    <a:p>
                      <a:pPr>
                        <a:lnSpc>
                          <a:spcPct val="107000"/>
                        </a:lnSpc>
                        <a:spcAft>
                          <a:spcPts val="0"/>
                        </a:spcAft>
                      </a:pPr>
                      <a:r>
                        <a:rPr lang="es-EC" sz="1400">
                          <a:effectLst/>
                        </a:rPr>
                        <a:t>ICA 1612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0,554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6217856"/>
                  </a:ext>
                </a:extLst>
              </a:tr>
              <a:tr h="333174">
                <a:tc>
                  <a:txBody>
                    <a:bodyPr/>
                    <a:lstStyle/>
                    <a:p>
                      <a:pPr>
                        <a:lnSpc>
                          <a:spcPct val="107000"/>
                        </a:lnSpc>
                        <a:spcAft>
                          <a:spcPts val="0"/>
                        </a:spcAft>
                      </a:pPr>
                      <a:r>
                        <a:rPr lang="es-EC" sz="1400">
                          <a:effectLst/>
                        </a:rPr>
                        <a:t>ICA 1709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0,773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0,513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sz="14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1570187"/>
                  </a:ext>
                </a:extLst>
              </a:tr>
              <a:tr h="333174">
                <a:tc>
                  <a:txBody>
                    <a:bodyPr/>
                    <a:lstStyle/>
                    <a:p>
                      <a:pPr>
                        <a:lnSpc>
                          <a:spcPct val="107000"/>
                        </a:lnSpc>
                        <a:spcAft>
                          <a:spcPts val="0"/>
                        </a:spcAft>
                      </a:pPr>
                      <a:r>
                        <a:rPr lang="es-EC" sz="1400">
                          <a:effectLst/>
                        </a:rPr>
                        <a:t>ICA 1712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0,640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0,812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a:effectLst/>
                        </a:rPr>
                        <a:t>0,646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400" dirty="0">
                          <a:effectLst/>
                        </a:rPr>
                        <a:t>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0518933"/>
                  </a:ext>
                </a:extLst>
              </a:tr>
            </a:tbl>
          </a:graphicData>
        </a:graphic>
      </p:graphicFrame>
      <p:sp>
        <p:nvSpPr>
          <p:cNvPr id="11" name="Rectángulo 10"/>
          <p:cNvSpPr/>
          <p:nvPr/>
        </p:nvSpPr>
        <p:spPr>
          <a:xfrm>
            <a:off x="7145985" y="1429181"/>
            <a:ext cx="3234603" cy="369332"/>
          </a:xfrm>
          <a:prstGeom prst="rect">
            <a:avLst/>
          </a:prstGeom>
        </p:spPr>
        <p:txBody>
          <a:bodyPr wrap="none">
            <a:spAutoFit/>
          </a:bodyPr>
          <a:lstStyle/>
          <a:p>
            <a:r>
              <a:rPr lang="es-ES" i="1" dirty="0">
                <a:ea typeface="Calibri" panose="020F0502020204030204" pitchFamily="34" charset="0"/>
              </a:rPr>
              <a:t>Matriz de correlación de los ICA</a:t>
            </a:r>
            <a:endParaRPr lang="es-EC" dirty="0"/>
          </a:p>
        </p:txBody>
      </p:sp>
      <p:sp>
        <p:nvSpPr>
          <p:cNvPr id="12" name="Rectángulo 11"/>
          <p:cNvSpPr/>
          <p:nvPr/>
        </p:nvSpPr>
        <p:spPr>
          <a:xfrm>
            <a:off x="7145985" y="3833715"/>
            <a:ext cx="3818289" cy="369332"/>
          </a:xfrm>
          <a:prstGeom prst="rect">
            <a:avLst/>
          </a:prstGeom>
        </p:spPr>
        <p:txBody>
          <a:bodyPr wrap="none">
            <a:spAutoFit/>
          </a:bodyPr>
          <a:lstStyle/>
          <a:p>
            <a:pPr algn="just">
              <a:spcAft>
                <a:spcPts val="0"/>
              </a:spcAft>
            </a:pPr>
            <a:r>
              <a:rPr lang="es-EC" i="1" dirty="0">
                <a:solidFill>
                  <a:srgbClr val="000000"/>
                </a:solidFill>
                <a:ea typeface="Calibri" panose="020F0502020204030204" pitchFamily="34" charset="0"/>
              </a:rPr>
              <a:t>Matriz de resultado de prueba ANOVA </a:t>
            </a:r>
            <a:endParaRPr lang="es-EC" sz="2000" dirty="0">
              <a:solidFill>
                <a:srgbClr val="000000"/>
              </a:solidFill>
              <a:effectLst/>
              <a:ea typeface="Calibri" panose="020F0502020204030204" pitchFamily="34" charset="0"/>
            </a:endParaRPr>
          </a:p>
        </p:txBody>
      </p:sp>
      <p:graphicFrame>
        <p:nvGraphicFramePr>
          <p:cNvPr id="13" name="Tabla 12"/>
          <p:cNvGraphicFramePr>
            <a:graphicFrameLocks noGrp="1"/>
          </p:cNvGraphicFramePr>
          <p:nvPr>
            <p:extLst>
              <p:ext uri="{D42A27DB-BD31-4B8C-83A1-F6EECF244321}">
                <p14:modId xmlns:p14="http://schemas.microsoft.com/office/powerpoint/2010/main" val="1278500360"/>
              </p:ext>
            </p:extLst>
          </p:nvPr>
        </p:nvGraphicFramePr>
        <p:xfrm>
          <a:off x="5706413" y="4203047"/>
          <a:ext cx="6371855" cy="1152652"/>
        </p:xfrm>
        <a:graphic>
          <a:graphicData uri="http://schemas.openxmlformats.org/drawingml/2006/table">
            <a:tbl>
              <a:tblPr firstRow="1" firstCol="1" bandRow="1">
                <a:tableStyleId>{5C22544A-7EE6-4342-B048-85BDC9FD1C3A}</a:tableStyleId>
              </a:tblPr>
              <a:tblGrid>
                <a:gridCol w="1340614">
                  <a:extLst>
                    <a:ext uri="{9D8B030D-6E8A-4147-A177-3AD203B41FA5}">
                      <a16:colId xmlns:a16="http://schemas.microsoft.com/office/drawing/2014/main" val="3883560676"/>
                    </a:ext>
                  </a:extLst>
                </a:gridCol>
                <a:gridCol w="1073391">
                  <a:extLst>
                    <a:ext uri="{9D8B030D-6E8A-4147-A177-3AD203B41FA5}">
                      <a16:colId xmlns:a16="http://schemas.microsoft.com/office/drawing/2014/main" val="462741365"/>
                    </a:ext>
                  </a:extLst>
                </a:gridCol>
                <a:gridCol w="898099">
                  <a:extLst>
                    <a:ext uri="{9D8B030D-6E8A-4147-A177-3AD203B41FA5}">
                      <a16:colId xmlns:a16="http://schemas.microsoft.com/office/drawing/2014/main" val="329491563"/>
                    </a:ext>
                  </a:extLst>
                </a:gridCol>
                <a:gridCol w="1040946">
                  <a:extLst>
                    <a:ext uri="{9D8B030D-6E8A-4147-A177-3AD203B41FA5}">
                      <a16:colId xmlns:a16="http://schemas.microsoft.com/office/drawing/2014/main" val="3514623861"/>
                    </a:ext>
                  </a:extLst>
                </a:gridCol>
                <a:gridCol w="1040946">
                  <a:extLst>
                    <a:ext uri="{9D8B030D-6E8A-4147-A177-3AD203B41FA5}">
                      <a16:colId xmlns:a16="http://schemas.microsoft.com/office/drawing/2014/main" val="3784861448"/>
                    </a:ext>
                  </a:extLst>
                </a:gridCol>
                <a:gridCol w="977859">
                  <a:extLst>
                    <a:ext uri="{9D8B030D-6E8A-4147-A177-3AD203B41FA5}">
                      <a16:colId xmlns:a16="http://schemas.microsoft.com/office/drawing/2014/main" val="1886444313"/>
                    </a:ext>
                  </a:extLst>
                </a:gridCol>
              </a:tblGrid>
              <a:tr h="314325">
                <a:tc>
                  <a:txBody>
                    <a:bodyPr/>
                    <a:lstStyle/>
                    <a:p>
                      <a:pPr>
                        <a:lnSpc>
                          <a:spcPct val="107000"/>
                        </a:lnSpc>
                        <a:spcAft>
                          <a:spcPts val="0"/>
                        </a:spcAft>
                      </a:pPr>
                      <a:r>
                        <a:rPr lang="es-EC" sz="1300">
                          <a:effectLst/>
                        </a:rPr>
                        <a:t> </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300">
                          <a:effectLst/>
                        </a:rPr>
                        <a:t>Suma de cuadrados</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300">
                          <a:effectLst/>
                        </a:rPr>
                        <a:t>gl</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300">
                          <a:effectLst/>
                        </a:rPr>
                        <a:t>Media cuadrática</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300" dirty="0">
                          <a:effectLst/>
                        </a:rPr>
                        <a:t>F</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300">
                          <a:effectLst/>
                        </a:rPr>
                        <a:t>Sig.</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292482"/>
                  </a:ext>
                </a:extLst>
              </a:tr>
              <a:tr h="190500">
                <a:tc>
                  <a:txBody>
                    <a:bodyPr/>
                    <a:lstStyle/>
                    <a:p>
                      <a:pPr>
                        <a:lnSpc>
                          <a:spcPct val="107000"/>
                        </a:lnSpc>
                        <a:spcAft>
                          <a:spcPts val="0"/>
                        </a:spcAft>
                      </a:pPr>
                      <a:r>
                        <a:rPr lang="es-EC" sz="1300">
                          <a:effectLst/>
                        </a:rPr>
                        <a:t>Entre grupos</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300">
                          <a:effectLst/>
                        </a:rPr>
                        <a:t>339186,234</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300">
                          <a:effectLst/>
                        </a:rPr>
                        <a:t>3</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300">
                          <a:effectLst/>
                        </a:rPr>
                        <a:t>113062,078</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300">
                          <a:effectLst/>
                        </a:rPr>
                        <a:t>39094,532</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300">
                          <a:effectLst/>
                        </a:rPr>
                        <a:t>0,000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964077"/>
                  </a:ext>
                </a:extLst>
              </a:tr>
              <a:tr h="304800">
                <a:tc>
                  <a:txBody>
                    <a:bodyPr/>
                    <a:lstStyle/>
                    <a:p>
                      <a:pPr>
                        <a:lnSpc>
                          <a:spcPct val="107000"/>
                        </a:lnSpc>
                        <a:spcAft>
                          <a:spcPts val="0"/>
                        </a:spcAft>
                      </a:pPr>
                      <a:r>
                        <a:rPr lang="es-EC" sz="1300">
                          <a:effectLst/>
                        </a:rPr>
                        <a:t>Dentro de grupos</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300">
                          <a:effectLst/>
                        </a:rPr>
                        <a:t>2120551,720</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300">
                          <a:effectLst/>
                        </a:rPr>
                        <a:t>733243</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300">
                          <a:effectLst/>
                        </a:rPr>
                        <a:t>2,892</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300">
                          <a:effectLst/>
                        </a:rPr>
                        <a:t> </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300">
                          <a:effectLst/>
                        </a:rPr>
                        <a:t> </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5838957"/>
                  </a:ext>
                </a:extLst>
              </a:tr>
              <a:tr h="190500">
                <a:tc>
                  <a:txBody>
                    <a:bodyPr/>
                    <a:lstStyle/>
                    <a:p>
                      <a:pPr>
                        <a:lnSpc>
                          <a:spcPct val="107000"/>
                        </a:lnSpc>
                        <a:spcAft>
                          <a:spcPts val="0"/>
                        </a:spcAft>
                      </a:pPr>
                      <a:r>
                        <a:rPr lang="es-EC" sz="1300">
                          <a:effectLst/>
                        </a:rPr>
                        <a:t>Total</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300">
                          <a:effectLst/>
                        </a:rPr>
                        <a:t>2459737,954</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300">
                          <a:effectLst/>
                        </a:rPr>
                        <a:t>733246</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300">
                          <a:effectLst/>
                        </a:rPr>
                        <a:t> </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300">
                          <a:effectLst/>
                        </a:rPr>
                        <a:t> </a:t>
                      </a:r>
                      <a:endParaRPr lang="es-EC"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300" dirty="0">
                          <a:effectLst/>
                        </a:rPr>
                        <a:t> </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6112646"/>
                  </a:ext>
                </a:extLst>
              </a:tr>
            </a:tbl>
          </a:graphicData>
        </a:graphic>
      </p:graphicFrame>
      <p:sp>
        <p:nvSpPr>
          <p:cNvPr id="14" name="Rectángulo 13"/>
          <p:cNvSpPr/>
          <p:nvPr/>
        </p:nvSpPr>
        <p:spPr>
          <a:xfrm>
            <a:off x="8263964" y="5540365"/>
            <a:ext cx="1443024" cy="369332"/>
          </a:xfrm>
          <a:prstGeom prst="rect">
            <a:avLst/>
          </a:prstGeom>
          <a:ln>
            <a:solidFill>
              <a:schemeClr val="accent5">
                <a:lumMod val="50000"/>
              </a:schemeClr>
            </a:solidFill>
          </a:ln>
        </p:spPr>
        <p:txBody>
          <a:bodyPr wrap="none">
            <a:spAutoFit/>
          </a:bodyPr>
          <a:lstStyle/>
          <a:p>
            <a:r>
              <a:rPr lang="es-EC" dirty="0">
                <a:latin typeface="Times New Roman" panose="02020603050405020304" pitchFamily="18" charset="0"/>
                <a:ea typeface="Calibri" panose="020F0502020204030204" pitchFamily="34" charset="0"/>
              </a:rPr>
              <a:t>p-valor&lt; 0,05</a:t>
            </a:r>
            <a:endParaRPr lang="es-EC" dirty="0"/>
          </a:p>
        </p:txBody>
      </p:sp>
      <p:sp>
        <p:nvSpPr>
          <p:cNvPr id="15" name="Rectángulo 14"/>
          <p:cNvSpPr/>
          <p:nvPr/>
        </p:nvSpPr>
        <p:spPr>
          <a:xfrm>
            <a:off x="7403278" y="6094363"/>
            <a:ext cx="2978123" cy="369332"/>
          </a:xfrm>
          <a:prstGeom prst="rect">
            <a:avLst/>
          </a:prstGeom>
        </p:spPr>
        <p:txBody>
          <a:bodyPr wrap="none">
            <a:spAutoFit/>
          </a:bodyPr>
          <a:lstStyle/>
          <a:p>
            <a:r>
              <a:rPr lang="es-ES" i="1" dirty="0" smtClean="0">
                <a:latin typeface="Times New Roman" panose="02020603050405020304" pitchFamily="18" charset="0"/>
                <a:ea typeface="Calibri" panose="020F0502020204030204" pitchFamily="34" charset="0"/>
                <a:cs typeface="Times New Roman" panose="02020603050405020304" pitchFamily="18" charset="0"/>
              </a:rPr>
              <a:t>Ho se rechaza y se acepta </a:t>
            </a:r>
            <a:r>
              <a:rPr lang="es-ES" i="1" dirty="0">
                <a:latin typeface="Times New Roman" panose="02020603050405020304" pitchFamily="18" charset="0"/>
                <a:ea typeface="Calibri" panose="020F0502020204030204" pitchFamily="34" charset="0"/>
                <a:cs typeface="Times New Roman" panose="02020603050405020304" pitchFamily="18" charset="0"/>
              </a:rPr>
              <a:t>Ha</a:t>
            </a:r>
            <a:r>
              <a:rPr lang="es-ES" i="1" dirty="0" smtClean="0">
                <a:latin typeface="Times New Roman" panose="02020603050405020304" pitchFamily="18" charset="0"/>
                <a:ea typeface="Calibri" panose="020F0502020204030204" pitchFamily="34" charset="0"/>
                <a:cs typeface="Times New Roman" panose="02020603050405020304" pitchFamily="18" charset="0"/>
              </a:rPr>
              <a:t> </a:t>
            </a:r>
            <a:endParaRPr lang="es-EC" dirty="0"/>
          </a:p>
        </p:txBody>
      </p:sp>
    </p:spTree>
    <p:extLst>
      <p:ext uri="{BB962C8B-B14F-4D97-AF65-F5344CB8AC3E}">
        <p14:creationId xmlns:p14="http://schemas.microsoft.com/office/powerpoint/2010/main" val="39447087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sp>
        <p:nvSpPr>
          <p:cNvPr id="6" name="CuadroTexto 5"/>
          <p:cNvSpPr txBox="1"/>
          <p:nvPr/>
        </p:nvSpPr>
        <p:spPr>
          <a:xfrm>
            <a:off x="3125337" y="1351129"/>
            <a:ext cx="5974405" cy="584775"/>
          </a:xfrm>
          <a:prstGeom prst="rect">
            <a:avLst/>
          </a:prstGeom>
          <a:noFill/>
        </p:spPr>
        <p:txBody>
          <a:bodyPr wrap="square" rtlCol="0">
            <a:spAutoFit/>
          </a:bodyPr>
          <a:lstStyle/>
          <a:p>
            <a:pPr algn="ctr"/>
            <a:r>
              <a:rPr lang="es-EC" sz="3200" b="1" u="sng" dirty="0" smtClean="0"/>
              <a:t>RECOMENDACIONES</a:t>
            </a:r>
          </a:p>
        </p:txBody>
      </p:sp>
      <p:sp>
        <p:nvSpPr>
          <p:cNvPr id="10" name="Rectangle 2"/>
          <p:cNvSpPr>
            <a:spLocks noChangeArrowheads="1"/>
          </p:cNvSpPr>
          <p:nvPr/>
        </p:nvSpPr>
        <p:spPr bwMode="auto">
          <a:xfrm>
            <a:off x="532261" y="1969605"/>
            <a:ext cx="6441743" cy="8309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EC" altLang="es-EC" sz="1600" dirty="0" smtClean="0">
                <a:ea typeface="Calibri" panose="020F0502020204030204" pitchFamily="34" charset="0"/>
                <a:cs typeface="Times New Roman" panose="02020603050405020304" pitchFamily="18" charset="0"/>
              </a:rPr>
              <a:t>Estos resultaos d</a:t>
            </a:r>
            <a:r>
              <a:rPr kumimoji="0" lang="es-EC" altLang="es-EC" sz="16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ifieren con los estudios realizados por Sánchez (2017) y por Santana, Escobar y Capote (2010) , en los cuales plantearon que tras no hallar diferencias significativas entre épocas</a:t>
            </a:r>
            <a:r>
              <a:rPr kumimoji="0" lang="es-EC" altLang="es-EC" sz="1400" b="0" i="0" u="none" strike="noStrike" cap="none" normalizeH="0" baseline="0" dirty="0" smtClean="0">
                <a:ln>
                  <a:noFill/>
                </a:ln>
                <a:solidFill>
                  <a:schemeClr val="tx1"/>
                </a:solidFill>
                <a:effectLst/>
              </a:rPr>
              <a:t> </a:t>
            </a:r>
            <a:endParaRPr kumimoji="0" lang="es-EC" altLang="es-EC" sz="2400" b="0" i="0" u="none" strike="noStrike" cap="none" normalizeH="0" baseline="0" dirty="0" smtClean="0">
              <a:ln>
                <a:noFill/>
              </a:ln>
              <a:solidFill>
                <a:schemeClr val="tx1"/>
              </a:solidFill>
              <a:effectLst/>
            </a:endParaRPr>
          </a:p>
        </p:txBody>
      </p:sp>
      <p:graphicFrame>
        <p:nvGraphicFramePr>
          <p:cNvPr id="11" name="Gráfico 10"/>
          <p:cNvGraphicFramePr/>
          <p:nvPr>
            <p:extLst>
              <p:ext uri="{D42A27DB-BD31-4B8C-83A1-F6EECF244321}">
                <p14:modId xmlns:p14="http://schemas.microsoft.com/office/powerpoint/2010/main" val="3999106147"/>
              </p:ext>
            </p:extLst>
          </p:nvPr>
        </p:nvGraphicFramePr>
        <p:xfrm>
          <a:off x="1245264" y="3003580"/>
          <a:ext cx="4867275"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ángulo 11"/>
          <p:cNvSpPr/>
          <p:nvPr/>
        </p:nvSpPr>
        <p:spPr>
          <a:xfrm>
            <a:off x="988423" y="5780481"/>
            <a:ext cx="6096000" cy="338554"/>
          </a:xfrm>
          <a:prstGeom prst="rect">
            <a:avLst/>
          </a:prstGeom>
        </p:spPr>
        <p:txBody>
          <a:bodyPr>
            <a:spAutoFit/>
          </a:bodyPr>
          <a:lstStyle/>
          <a:p>
            <a:r>
              <a:rPr lang="es-ES" sz="1600" i="1" dirty="0">
                <a:ea typeface="Calibri" panose="020F0502020204030204" pitchFamily="34" charset="0"/>
              </a:rPr>
              <a:t>Comparación del ICA urbano</a:t>
            </a:r>
            <a:r>
              <a:rPr lang="es-ES" sz="1600" i="1" baseline="-25000" dirty="0">
                <a:ea typeface="Calibri" panose="020F0502020204030204" pitchFamily="34" charset="0"/>
              </a:rPr>
              <a:t> </a:t>
            </a:r>
            <a:r>
              <a:rPr lang="es-ES" sz="1600" i="1" dirty="0">
                <a:ea typeface="Calibri" panose="020F0502020204030204" pitchFamily="34" charset="0"/>
              </a:rPr>
              <a:t>para las distintas épocas de estudio</a:t>
            </a:r>
            <a:endParaRPr lang="es-EC" sz="1600" dirty="0"/>
          </a:p>
        </p:txBody>
      </p:sp>
    </p:spTree>
    <p:extLst>
      <p:ext uri="{BB962C8B-B14F-4D97-AF65-F5344CB8AC3E}">
        <p14:creationId xmlns:p14="http://schemas.microsoft.com/office/powerpoint/2010/main" val="36826304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3421" y="129217"/>
            <a:ext cx="790131" cy="791875"/>
          </a:xfrm>
          <a:prstGeom prst="rect">
            <a:avLst/>
          </a:prstGeom>
        </p:spPr>
      </p:pic>
      <p:pic>
        <p:nvPicPr>
          <p:cNvPr id="7" name="Imagen 6" descr="D:\Tesis\Mapas\ICA.jpg"/>
          <p:cNvPicPr/>
          <p:nvPr/>
        </p:nvPicPr>
        <p:blipFill>
          <a:blip r:embed="rId3">
            <a:extLst>
              <a:ext uri="{28A0092B-C50C-407E-A947-70E740481C1C}">
                <a14:useLocalDpi xmlns:a14="http://schemas.microsoft.com/office/drawing/2010/main" val="0"/>
              </a:ext>
            </a:extLst>
          </a:blip>
          <a:srcRect/>
          <a:stretch>
            <a:fillRect/>
          </a:stretch>
        </p:blipFill>
        <p:spPr bwMode="auto">
          <a:xfrm>
            <a:off x="337161" y="480651"/>
            <a:ext cx="4503761" cy="6272766"/>
          </a:xfrm>
          <a:prstGeom prst="rect">
            <a:avLst/>
          </a:prstGeom>
          <a:noFill/>
          <a:ln>
            <a:noFill/>
          </a:ln>
        </p:spPr>
      </p:pic>
      <p:pic>
        <p:nvPicPr>
          <p:cNvPr id="8" name="Imagen 7" descr="D:\Tesis\Mapas\ICA_1709a.jpg"/>
          <p:cNvPicPr/>
          <p:nvPr/>
        </p:nvPicPr>
        <p:blipFill>
          <a:blip r:embed="rId4">
            <a:extLst>
              <a:ext uri="{28A0092B-C50C-407E-A947-70E740481C1C}">
                <a14:useLocalDpi xmlns:a14="http://schemas.microsoft.com/office/drawing/2010/main" val="0"/>
              </a:ext>
            </a:extLst>
          </a:blip>
          <a:srcRect/>
          <a:stretch>
            <a:fillRect/>
          </a:stretch>
        </p:blipFill>
        <p:spPr bwMode="auto">
          <a:xfrm>
            <a:off x="6784376" y="525154"/>
            <a:ext cx="4299045" cy="6272766"/>
          </a:xfrm>
          <a:prstGeom prst="rect">
            <a:avLst/>
          </a:prstGeom>
          <a:noFill/>
          <a:ln>
            <a:noFill/>
          </a:ln>
        </p:spPr>
      </p:pic>
      <p:sp>
        <p:nvSpPr>
          <p:cNvPr id="2" name="Rectángulo 1"/>
          <p:cNvSpPr/>
          <p:nvPr/>
        </p:nvSpPr>
        <p:spPr>
          <a:xfrm>
            <a:off x="4978125" y="2950510"/>
            <a:ext cx="1669047" cy="1754326"/>
          </a:xfrm>
          <a:prstGeom prst="rect">
            <a:avLst/>
          </a:prstGeom>
          <a:noFill/>
        </p:spPr>
        <p:txBody>
          <a:bodyPr wrap="none" lIns="91440" tIns="45720" rIns="91440" bIns="45720">
            <a:spAutoFit/>
          </a:bodyPr>
          <a:lstStyle/>
          <a:p>
            <a:pPr algn="ctr"/>
            <a:r>
              <a:rPr lang="es-E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ICA</a:t>
            </a:r>
          </a:p>
          <a:p>
            <a:pPr algn="ctr"/>
            <a:r>
              <a:rPr lang="es-E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DMQ</a:t>
            </a:r>
            <a:endParaRPr lang="es-E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7363284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sp>
        <p:nvSpPr>
          <p:cNvPr id="6" name="CuadroTexto 5"/>
          <p:cNvSpPr txBox="1"/>
          <p:nvPr/>
        </p:nvSpPr>
        <p:spPr>
          <a:xfrm>
            <a:off x="3125337" y="1351129"/>
            <a:ext cx="5974405" cy="584775"/>
          </a:xfrm>
          <a:prstGeom prst="rect">
            <a:avLst/>
          </a:prstGeom>
          <a:noFill/>
        </p:spPr>
        <p:txBody>
          <a:bodyPr wrap="square" rtlCol="0">
            <a:spAutoFit/>
          </a:bodyPr>
          <a:lstStyle/>
          <a:p>
            <a:pPr algn="ctr"/>
            <a:r>
              <a:rPr lang="es-EC" sz="3200" b="1" u="sng" dirty="0" smtClean="0"/>
              <a:t>CONCLUSIONES</a:t>
            </a:r>
          </a:p>
        </p:txBody>
      </p:sp>
      <p:sp>
        <p:nvSpPr>
          <p:cNvPr id="2" name="Rectángulo 1"/>
          <p:cNvSpPr/>
          <p:nvPr/>
        </p:nvSpPr>
        <p:spPr>
          <a:xfrm>
            <a:off x="1778759" y="2257653"/>
            <a:ext cx="8090012" cy="3416320"/>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dirty="0">
                <a:solidFill>
                  <a:srgbClr val="000000"/>
                </a:solidFill>
                <a:latin typeface="Times New Roman" panose="02020603050405020304" pitchFamily="18" charset="0"/>
                <a:ea typeface="Calibri" panose="020F0502020204030204" pitchFamily="34" charset="0"/>
              </a:rPr>
              <a:t>A partir del análisis previo de las matrices de correlación y de los estadísticos de adecuación para seleccionar los índices que formarían parte del ICA urbano, se llegó a determinar la eliminación del índice que indica la cantidad de superficie verde urbana por habitante (SVUH) ya que no aporta valor al conjunto de índices restantes; se mantiene el índice TSAVI que aunque no presenta una correlación individual alta entre épocas y de igual manera entre índices, no hubo una variación significativa en los valores estadísticos de adecuación muestral con su inclusión o eliminación.</a:t>
            </a:r>
            <a:endParaRPr lang="es-EC" dirty="0">
              <a:solidFill>
                <a:srgbClr val="000000"/>
              </a:solidFill>
              <a:latin typeface="Calibri" panose="020F0502020204030204" pitchFamily="34" charset="0"/>
              <a:ea typeface="Calibri" panose="020F0502020204030204" pitchFamily="34" charset="0"/>
            </a:endParaRPr>
          </a:p>
        </p:txBody>
      </p:sp>
      <p:sp>
        <p:nvSpPr>
          <p:cNvPr id="7" name="Recortar rectángulo de esquina diagonal 6"/>
          <p:cNvSpPr/>
          <p:nvPr/>
        </p:nvSpPr>
        <p:spPr>
          <a:xfrm>
            <a:off x="1364776" y="1935904"/>
            <a:ext cx="9089409" cy="4082759"/>
          </a:xfrm>
          <a:prstGeom prst="snip2Diag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314881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sp>
        <p:nvSpPr>
          <p:cNvPr id="6" name="CuadroTexto 5"/>
          <p:cNvSpPr txBox="1"/>
          <p:nvPr/>
        </p:nvSpPr>
        <p:spPr>
          <a:xfrm>
            <a:off x="3125337" y="1351129"/>
            <a:ext cx="5974405" cy="584775"/>
          </a:xfrm>
          <a:prstGeom prst="rect">
            <a:avLst/>
          </a:prstGeom>
          <a:noFill/>
        </p:spPr>
        <p:txBody>
          <a:bodyPr wrap="square" rtlCol="0">
            <a:spAutoFit/>
          </a:bodyPr>
          <a:lstStyle/>
          <a:p>
            <a:pPr algn="ctr"/>
            <a:r>
              <a:rPr lang="es-EC" sz="3200" b="1" u="sng" dirty="0" smtClean="0"/>
              <a:t>CONCLUSIONES</a:t>
            </a:r>
          </a:p>
        </p:txBody>
      </p:sp>
      <p:sp>
        <p:nvSpPr>
          <p:cNvPr id="7" name="Recortar rectángulo de esquina diagonal 6"/>
          <p:cNvSpPr/>
          <p:nvPr/>
        </p:nvSpPr>
        <p:spPr>
          <a:xfrm>
            <a:off x="1364776" y="1935904"/>
            <a:ext cx="9773236" cy="4724203"/>
          </a:xfrm>
          <a:prstGeom prst="snip2Diag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1488222" y="2097402"/>
            <a:ext cx="9248634" cy="4401205"/>
          </a:xfrm>
          <a:prstGeom prst="rect">
            <a:avLst/>
          </a:prstGeom>
        </p:spPr>
        <p:txBody>
          <a:bodyPr wrap="square">
            <a:spAutoFit/>
          </a:bodyPr>
          <a:lstStyle/>
          <a:p>
            <a:pPr marL="342900" lvl="0" indent="-342900" algn="just">
              <a:lnSpc>
                <a:spcPct val="150000"/>
              </a:lnSpc>
              <a:spcBef>
                <a:spcPts val="1200"/>
              </a:spcBef>
              <a:spcAft>
                <a:spcPts val="0"/>
              </a:spcAft>
              <a:buFont typeface="Symbol" panose="05050102010706020507" pitchFamily="18" charset="2"/>
              <a:buChar char=""/>
            </a:pPr>
            <a:r>
              <a:rPr lang="es-EC" dirty="0">
                <a:solidFill>
                  <a:srgbClr val="000000"/>
                </a:solidFill>
                <a:latin typeface="Times New Roman" panose="02020603050405020304" pitchFamily="18" charset="0"/>
                <a:ea typeface="Calibri" panose="020F0502020204030204" pitchFamily="34" charset="0"/>
              </a:rPr>
              <a:t>Los valores obtenidos de los tres índices meteorológicos no difieren demasiado en su comportamiento espacial entre épocas, como es el caso de ozono que presenta concentraciones promedio de 36 µg/m</a:t>
            </a:r>
            <a:r>
              <a:rPr lang="es-EC" baseline="30000" dirty="0">
                <a:solidFill>
                  <a:srgbClr val="000000"/>
                </a:solidFill>
                <a:latin typeface="Times New Roman" panose="02020603050405020304" pitchFamily="18" charset="0"/>
                <a:ea typeface="Calibri" panose="020F0502020204030204" pitchFamily="34" charset="0"/>
              </a:rPr>
              <a:t>3</a:t>
            </a:r>
            <a:r>
              <a:rPr lang="es-EC" dirty="0">
                <a:solidFill>
                  <a:srgbClr val="000000"/>
                </a:solidFill>
                <a:latin typeface="Times New Roman" panose="02020603050405020304" pitchFamily="18" charset="0"/>
                <a:ea typeface="Calibri" panose="020F0502020204030204" pitchFamily="34" charset="0"/>
              </a:rPr>
              <a:t> en las épocas de lluvia y de 23 µg/m</a:t>
            </a:r>
            <a:r>
              <a:rPr lang="es-EC" baseline="30000" dirty="0">
                <a:solidFill>
                  <a:srgbClr val="000000"/>
                </a:solidFill>
                <a:latin typeface="Times New Roman" panose="02020603050405020304" pitchFamily="18" charset="0"/>
                <a:ea typeface="Calibri" panose="020F0502020204030204" pitchFamily="34" charset="0"/>
              </a:rPr>
              <a:t>3 </a:t>
            </a:r>
            <a:r>
              <a:rPr lang="es-EC" dirty="0">
                <a:solidFill>
                  <a:srgbClr val="000000"/>
                </a:solidFill>
                <a:latin typeface="Times New Roman" panose="02020603050405020304" pitchFamily="18" charset="0"/>
                <a:ea typeface="Calibri" panose="020F0502020204030204" pitchFamily="34" charset="0"/>
              </a:rPr>
              <a:t>en las épocas de estiaje; mientras que para los índices radiométricos las correlaciones en general presentan coeficientes cercanos a 1, cuyas variaciones temporales son resultado de los cambios en uso de suelo de vegetación a superficie construida.</a:t>
            </a:r>
            <a:endParaRPr lang="es-EC" dirty="0">
              <a:solidFill>
                <a:srgbClr val="000000"/>
              </a:solidFill>
              <a:latin typeface="Calibri" panose="020F0502020204030204" pitchFamily="34" charset="0"/>
              <a:ea typeface="Calibri" panose="020F0502020204030204" pitchFamily="34" charset="0"/>
            </a:endParaRPr>
          </a:p>
          <a:p>
            <a:pPr marL="342900" lvl="0" indent="-342900" algn="just">
              <a:lnSpc>
                <a:spcPct val="150000"/>
              </a:lnSpc>
              <a:spcBef>
                <a:spcPts val="1200"/>
              </a:spcBef>
              <a:spcAft>
                <a:spcPts val="0"/>
              </a:spcAft>
              <a:buFont typeface="Symbol" panose="05050102010706020507" pitchFamily="18" charset="2"/>
              <a:buChar char=""/>
            </a:pPr>
            <a:r>
              <a:rPr lang="es-EC" dirty="0">
                <a:solidFill>
                  <a:srgbClr val="000000"/>
                </a:solidFill>
                <a:latin typeface="Times New Roman" panose="02020603050405020304" pitchFamily="18" charset="0"/>
                <a:ea typeface="Calibri" panose="020F0502020204030204" pitchFamily="34" charset="0"/>
              </a:rPr>
              <a:t>La fuerte correlación entre los índices de vegetación LWCI y NDVI se contrasta con los niveles de precipitación mensuales de los años 2016 y 2017, principalmente para las épocas de lluvia en las cuales ambos índices derivan un aumento notable de superficie húmeda y de vegetación densa respectivamente.</a:t>
            </a:r>
            <a:endParaRPr lang="es-EC"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779202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sp>
        <p:nvSpPr>
          <p:cNvPr id="6" name="CuadroTexto 5"/>
          <p:cNvSpPr txBox="1"/>
          <p:nvPr/>
        </p:nvSpPr>
        <p:spPr>
          <a:xfrm>
            <a:off x="3125337" y="1351129"/>
            <a:ext cx="5974405" cy="584775"/>
          </a:xfrm>
          <a:prstGeom prst="rect">
            <a:avLst/>
          </a:prstGeom>
          <a:noFill/>
        </p:spPr>
        <p:txBody>
          <a:bodyPr wrap="square" rtlCol="0">
            <a:spAutoFit/>
          </a:bodyPr>
          <a:lstStyle/>
          <a:p>
            <a:pPr algn="ctr"/>
            <a:r>
              <a:rPr lang="es-EC" sz="3200" b="1" u="sng" dirty="0" smtClean="0"/>
              <a:t>CONCLUSIONES</a:t>
            </a:r>
          </a:p>
        </p:txBody>
      </p:sp>
      <p:sp>
        <p:nvSpPr>
          <p:cNvPr id="7" name="Recortar rectángulo de esquina diagonal 6"/>
          <p:cNvSpPr/>
          <p:nvPr/>
        </p:nvSpPr>
        <p:spPr>
          <a:xfrm>
            <a:off x="1364776" y="1935904"/>
            <a:ext cx="9773236" cy="4724203"/>
          </a:xfrm>
          <a:prstGeom prst="snip2Diag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Rectángulo 1"/>
          <p:cNvSpPr/>
          <p:nvPr/>
        </p:nvSpPr>
        <p:spPr>
          <a:xfrm>
            <a:off x="2115300" y="2174346"/>
            <a:ext cx="7994478" cy="4247317"/>
          </a:xfrm>
          <a:prstGeom prst="rect">
            <a:avLst/>
          </a:prstGeom>
        </p:spPr>
        <p:txBody>
          <a:bodyPr wrap="square">
            <a:spAutoFit/>
          </a:bodyPr>
          <a:lstStyle/>
          <a:p>
            <a:pPr marL="342900" lvl="0" indent="-342900" algn="just">
              <a:lnSpc>
                <a:spcPct val="150000"/>
              </a:lnSpc>
              <a:spcBef>
                <a:spcPts val="1200"/>
              </a:spcBef>
              <a:spcAft>
                <a:spcPts val="0"/>
              </a:spcAft>
              <a:buFont typeface="Symbol" panose="05050102010706020507" pitchFamily="18" charset="2"/>
              <a:buChar char=""/>
            </a:pPr>
            <a:r>
              <a:rPr lang="es-EC" dirty="0">
                <a:solidFill>
                  <a:srgbClr val="000000"/>
                </a:solidFill>
                <a:latin typeface="Times New Roman" panose="02020603050405020304" pitchFamily="18" charset="0"/>
                <a:ea typeface="Calibri" panose="020F0502020204030204" pitchFamily="34" charset="0"/>
              </a:rPr>
              <a:t>Los índices enfocados a destacar las características del suelo (NSI Y TSAVI) provienen del cálculo de algoritmos que incluyen las bandas rojo (banda 4) e infrarrojo cercano (banda 8) y en consecuencia deberían encontrarse estrechamente relacionados, sin embargo, debido a la topografía de la ciudad de Quito y en consecuencia a la corrección de línea de suelo utilizada para el segundo índice, estos arrojan coeficientes de correlación bajos entre sí. Por lo que se concluye que el índice TSAVI no solo arroja información redundante con respecto a otros índices de vegetación, sino que también dificulta su representación dentro de zonas urbanas debido a la baja correlación mostrada entre épocas.</a:t>
            </a:r>
            <a:endParaRPr lang="es-EC"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507299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sp>
        <p:nvSpPr>
          <p:cNvPr id="6" name="CuadroTexto 5"/>
          <p:cNvSpPr txBox="1"/>
          <p:nvPr/>
        </p:nvSpPr>
        <p:spPr>
          <a:xfrm>
            <a:off x="3072403" y="940257"/>
            <a:ext cx="5974405" cy="584775"/>
          </a:xfrm>
          <a:prstGeom prst="rect">
            <a:avLst/>
          </a:prstGeom>
          <a:noFill/>
        </p:spPr>
        <p:txBody>
          <a:bodyPr wrap="square" rtlCol="0">
            <a:spAutoFit/>
          </a:bodyPr>
          <a:lstStyle/>
          <a:p>
            <a:pPr algn="ctr"/>
            <a:r>
              <a:rPr lang="es-EC" sz="3200" b="1" u="sng" dirty="0" smtClean="0"/>
              <a:t>CONCLUSIONES</a:t>
            </a:r>
          </a:p>
        </p:txBody>
      </p:sp>
      <p:sp>
        <p:nvSpPr>
          <p:cNvPr id="7" name="Recortar rectángulo de esquina diagonal 6"/>
          <p:cNvSpPr/>
          <p:nvPr/>
        </p:nvSpPr>
        <p:spPr>
          <a:xfrm>
            <a:off x="1364776" y="1563360"/>
            <a:ext cx="9773236" cy="5096747"/>
          </a:xfrm>
          <a:prstGeom prst="snip2Diag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1364775" y="1786817"/>
            <a:ext cx="9389660" cy="5068567"/>
          </a:xfrm>
          <a:prstGeom prst="rect">
            <a:avLst/>
          </a:prstGeom>
        </p:spPr>
        <p:txBody>
          <a:bodyPr wrap="square">
            <a:spAutoFit/>
          </a:bodyPr>
          <a:lstStyle/>
          <a:p>
            <a:pPr marL="342900" lvl="0" indent="-342900" algn="just">
              <a:lnSpc>
                <a:spcPct val="150000"/>
              </a:lnSpc>
              <a:spcBef>
                <a:spcPts val="1200"/>
              </a:spcBef>
              <a:spcAft>
                <a:spcPts val="0"/>
              </a:spcAft>
              <a:buFont typeface="Symbol" panose="05050102010706020507" pitchFamily="18" charset="2"/>
              <a:buChar char=""/>
              <a:tabLst>
                <a:tab pos="1150620" algn="l"/>
              </a:tabLst>
            </a:pPr>
            <a:r>
              <a:rPr lang="es-EC" sz="1700" dirty="0">
                <a:solidFill>
                  <a:srgbClr val="000000"/>
                </a:solidFill>
                <a:latin typeface="Times New Roman" panose="02020603050405020304" pitchFamily="18" charset="0"/>
                <a:ea typeface="Calibri" panose="020F0502020204030204" pitchFamily="34" charset="0"/>
              </a:rPr>
              <a:t>Para la época de estiaje del año 2016 se produce una disminución en la calidad ambiental en la zona oeste del área de estudio, cercana a las antenas del Pichincha, esta alteración es producida por la nubosidad captada en la imagen que fue utilizada para el cálculo de los índices radiométricos de esta fecha, razón por la cual se decidió utilizar para la época de estiaje al índice generado a partir de la imagen tomada en septiembre del año 2017 e igualmente para el segundo índice de tal manera que se mantenga uniformidad en los resultados</a:t>
            </a:r>
            <a:r>
              <a:rPr lang="es-EC" sz="1700" dirty="0" smtClean="0">
                <a:solidFill>
                  <a:srgbClr val="000000"/>
                </a:solidFill>
                <a:latin typeface="Times New Roman" panose="02020603050405020304" pitchFamily="18" charset="0"/>
                <a:ea typeface="Calibri" panose="020F0502020204030204" pitchFamily="34" charset="0"/>
              </a:rPr>
              <a:t>.</a:t>
            </a:r>
          </a:p>
          <a:p>
            <a:pPr marL="342900" indent="-342900" algn="just">
              <a:lnSpc>
                <a:spcPct val="150000"/>
              </a:lnSpc>
              <a:spcBef>
                <a:spcPts val="1200"/>
              </a:spcBef>
              <a:buFont typeface="Symbol" panose="05050102010706020507" pitchFamily="18" charset="2"/>
              <a:buChar char=""/>
              <a:tabLst>
                <a:tab pos="1150620" algn="l"/>
              </a:tabLst>
            </a:pPr>
            <a:r>
              <a:rPr lang="es-EC" sz="1700" dirty="0"/>
              <a:t>El comportamiento ambiental de la ciudad se ve claramente afectado en las zonas donde existe mayor congestión vehicular (Terminal terrestre Quitumbe) y extensas áreas de construcción con escasa cobertura vegetal (Calderón y Parque La Carolina). A pesar de esto se observa mejoría en las áreas designadas como pulmón de la ciudad (Parque Bicentenario y Parque Metropolitano) así como en las zonas aledañas a la ciudad (Colegio la Salle y Guangopolo).</a:t>
            </a:r>
          </a:p>
          <a:p>
            <a:pPr marL="342900" lvl="0" indent="-342900" algn="just">
              <a:lnSpc>
                <a:spcPct val="150000"/>
              </a:lnSpc>
              <a:spcBef>
                <a:spcPts val="1200"/>
              </a:spcBef>
              <a:spcAft>
                <a:spcPts val="0"/>
              </a:spcAft>
              <a:buFont typeface="Symbol" panose="05050102010706020507" pitchFamily="18" charset="2"/>
              <a:buChar char=""/>
              <a:tabLst>
                <a:tab pos="1150620" algn="l"/>
              </a:tabLst>
            </a:pPr>
            <a:endParaRPr lang="es-EC" sz="1700"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0699190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sp>
        <p:nvSpPr>
          <p:cNvPr id="6" name="CuadroTexto 5"/>
          <p:cNvSpPr txBox="1"/>
          <p:nvPr/>
        </p:nvSpPr>
        <p:spPr>
          <a:xfrm>
            <a:off x="3125337" y="1351129"/>
            <a:ext cx="5974405" cy="584775"/>
          </a:xfrm>
          <a:prstGeom prst="rect">
            <a:avLst/>
          </a:prstGeom>
          <a:noFill/>
        </p:spPr>
        <p:txBody>
          <a:bodyPr wrap="square" rtlCol="0">
            <a:spAutoFit/>
          </a:bodyPr>
          <a:lstStyle/>
          <a:p>
            <a:pPr algn="ctr"/>
            <a:r>
              <a:rPr lang="es-EC" sz="3200" b="1" u="sng" dirty="0" smtClean="0"/>
              <a:t>RECOMENDACIONES</a:t>
            </a:r>
          </a:p>
        </p:txBody>
      </p:sp>
      <p:sp>
        <p:nvSpPr>
          <p:cNvPr id="7" name="Recortar rectángulo de esquina diagonal 6"/>
          <p:cNvSpPr/>
          <p:nvPr/>
        </p:nvSpPr>
        <p:spPr>
          <a:xfrm>
            <a:off x="1364776" y="1935904"/>
            <a:ext cx="9773236" cy="4724203"/>
          </a:xfrm>
          <a:prstGeom prst="snip2Diag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1808945" y="1971369"/>
            <a:ext cx="8607188" cy="5237331"/>
          </a:xfrm>
          <a:prstGeom prst="rect">
            <a:avLst/>
          </a:prstGeom>
        </p:spPr>
        <p:txBody>
          <a:bodyPr wrap="square">
            <a:spAutoFit/>
          </a:bodyPr>
          <a:lstStyle/>
          <a:p>
            <a:pPr marL="342900" lvl="0" indent="-342900" algn="just">
              <a:lnSpc>
                <a:spcPct val="150000"/>
              </a:lnSpc>
              <a:spcAft>
                <a:spcPts val="80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Se recomienda considerar adicionalmente un índice que indique la temperatura de superficie, el cual no se lo realizó debido a que la misión Sentinel 2 no posee un sensor que proporcione la banda térmica; se recomienda incorporar imágenes de misiones satelitales posteriores que aborden el infrarrojo térmico para el cálculo de índices de esta naturaleza. y que a su vez mantengan el tamaño de pixel apropiado para trabajar dentro de una zona urbana</a:t>
            </a:r>
            <a:r>
              <a:rPr lang="es-EC" dirty="0" smtClean="0">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50000"/>
              </a:lnSpc>
              <a:spcAft>
                <a:spcPts val="800"/>
              </a:spcAft>
              <a:buFont typeface="Symbol" panose="05050102010706020507" pitchFamily="18" charset="2"/>
              <a:buChar char=""/>
            </a:pPr>
            <a:r>
              <a:rPr lang="es-EC" dirty="0"/>
              <a:t>La continuidad en la información meteorológica tanto espacial como temporal fue un factor limitante para el cálculo de los índices de contaminantes atmosféricos, es por esto que se recomienda la posibilidad de la toma de mediciones en campo con sensores adicionales que ayuden a la densificación de puntos de tal manera que aumente la confiabilidad de la superficie interpolada.</a:t>
            </a:r>
          </a:p>
          <a:p>
            <a:pPr marL="342900" lvl="0" indent="-342900" algn="just">
              <a:lnSpc>
                <a:spcPct val="150000"/>
              </a:lnSpc>
              <a:spcAft>
                <a:spcPts val="800"/>
              </a:spcAft>
              <a:buFont typeface="Symbol" panose="05050102010706020507" pitchFamily="18" charset="2"/>
              <a:buChar char=""/>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089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sp>
        <p:nvSpPr>
          <p:cNvPr id="6" name="CuadroTexto 5"/>
          <p:cNvSpPr txBox="1"/>
          <p:nvPr/>
        </p:nvSpPr>
        <p:spPr>
          <a:xfrm>
            <a:off x="3125337" y="1351129"/>
            <a:ext cx="5974405" cy="584775"/>
          </a:xfrm>
          <a:prstGeom prst="rect">
            <a:avLst/>
          </a:prstGeom>
          <a:noFill/>
        </p:spPr>
        <p:txBody>
          <a:bodyPr wrap="square" rtlCol="0">
            <a:spAutoFit/>
          </a:bodyPr>
          <a:lstStyle/>
          <a:p>
            <a:pPr algn="ctr"/>
            <a:r>
              <a:rPr lang="es-EC" sz="3200" b="1" u="sng" dirty="0" smtClean="0"/>
              <a:t>RECOMENDACIONES</a:t>
            </a:r>
          </a:p>
        </p:txBody>
      </p:sp>
      <p:sp>
        <p:nvSpPr>
          <p:cNvPr id="7" name="Recortar rectángulo de esquina diagonal 6"/>
          <p:cNvSpPr/>
          <p:nvPr/>
        </p:nvSpPr>
        <p:spPr>
          <a:xfrm>
            <a:off x="1364776" y="1935904"/>
            <a:ext cx="9773236" cy="4724203"/>
          </a:xfrm>
          <a:prstGeom prst="snip2Diag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Rectángulo 1"/>
          <p:cNvSpPr/>
          <p:nvPr/>
        </p:nvSpPr>
        <p:spPr>
          <a:xfrm>
            <a:off x="1795297" y="2092716"/>
            <a:ext cx="8686184" cy="5858014"/>
          </a:xfrm>
          <a:prstGeom prst="rect">
            <a:avLst/>
          </a:prstGeom>
        </p:spPr>
        <p:txBody>
          <a:bodyPr wrap="square">
            <a:spAutoFit/>
          </a:bodyPr>
          <a:lstStyle/>
          <a:p>
            <a:pPr marL="342900" lvl="0" indent="-342900" algn="just">
              <a:lnSpc>
                <a:spcPct val="150000"/>
              </a:lnSpc>
              <a:spcAft>
                <a:spcPts val="800"/>
              </a:spcAft>
              <a:buFont typeface="Symbol" panose="05050102010706020507" pitchFamily="18" charset="2"/>
              <a:buChar char=""/>
            </a:pPr>
            <a:r>
              <a:rPr lang="es-EC" dirty="0">
                <a:ea typeface="Calibri" panose="020F0502020204030204" pitchFamily="34" charset="0"/>
                <a:cs typeface="Times New Roman" panose="02020603050405020304" pitchFamily="18" charset="0"/>
              </a:rPr>
              <a:t>Para la interpretación de los resultados obtenidos mediante el análisis de componentes principales es muy importante tener un claro conocimiento de la base de datos o de las variables con las cuales se están trabajando, es por esto que se recomienda realizar un análisis individual de las mismas previo a la aplicación de esta metodología</a:t>
            </a:r>
            <a:r>
              <a:rPr lang="es-EC" dirty="0" smtClean="0">
                <a:ea typeface="Calibri" panose="020F0502020204030204" pitchFamily="34" charset="0"/>
                <a:cs typeface="Times New Roman" panose="02020603050405020304" pitchFamily="18" charset="0"/>
              </a:rPr>
              <a:t>.</a:t>
            </a:r>
          </a:p>
          <a:p>
            <a:pPr marL="342900" indent="-342900" algn="just">
              <a:lnSpc>
                <a:spcPct val="150000"/>
              </a:lnSpc>
              <a:spcAft>
                <a:spcPts val="800"/>
              </a:spcAft>
              <a:buFont typeface="Symbol" panose="05050102010706020507" pitchFamily="18" charset="2"/>
              <a:buChar char=""/>
            </a:pPr>
            <a:r>
              <a:rPr lang="es-EC" dirty="0"/>
              <a:t>Desde el punto de vista medioambiental el territorio se encuentra en constante cambio tanto en su superficie como en las concentraciones de los compuestos presentes en el aire, una de las variables determinantes para estos cambios es el clima, el cual se encuentra fuertemente marcado durante ciertas épocas del año; tomando en cuenta este criterio se recomienda trabajar con imágenes de la misma época para evitar cambios en la geometría de observación o de luz por presencia de nubosidad.</a:t>
            </a:r>
          </a:p>
          <a:p>
            <a:pPr marL="342900" lvl="0" indent="-342900" algn="just">
              <a:lnSpc>
                <a:spcPct val="150000"/>
              </a:lnSpc>
              <a:spcAft>
                <a:spcPts val="800"/>
              </a:spcAft>
              <a:buFont typeface="Symbol" panose="05050102010706020507" pitchFamily="18" charset="2"/>
              <a:buChar char=""/>
            </a:pPr>
            <a:endParaRPr lang="es-EC" dirty="0" smtClean="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endParaRPr lang="es-EC" dirty="0" smtClean="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endParaRPr lang="es-EC"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3883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sp>
        <p:nvSpPr>
          <p:cNvPr id="6" name="CuadroTexto 5"/>
          <p:cNvSpPr txBox="1"/>
          <p:nvPr/>
        </p:nvSpPr>
        <p:spPr>
          <a:xfrm>
            <a:off x="3033897" y="1145693"/>
            <a:ext cx="5974405" cy="584775"/>
          </a:xfrm>
          <a:prstGeom prst="rect">
            <a:avLst/>
          </a:prstGeom>
          <a:noFill/>
        </p:spPr>
        <p:txBody>
          <a:bodyPr wrap="square" rtlCol="0">
            <a:spAutoFit/>
          </a:bodyPr>
          <a:lstStyle/>
          <a:p>
            <a:pPr algn="ctr"/>
            <a:r>
              <a:rPr lang="es-EC" sz="3200" b="1" u="sng" dirty="0" smtClean="0"/>
              <a:t>OBJETIVOS</a:t>
            </a:r>
          </a:p>
        </p:txBody>
      </p:sp>
      <p:sp>
        <p:nvSpPr>
          <p:cNvPr id="8" name="Recortar rectángulo de esquina sencilla 7"/>
          <p:cNvSpPr/>
          <p:nvPr/>
        </p:nvSpPr>
        <p:spPr>
          <a:xfrm>
            <a:off x="828415" y="1730468"/>
            <a:ext cx="10607041" cy="5002840"/>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170">
              <a:lnSpc>
                <a:spcPct val="150000"/>
              </a:lnSpc>
              <a:spcAft>
                <a:spcPts val="0"/>
              </a:spcAft>
            </a:pPr>
            <a:r>
              <a:rPr lang="es-EC" sz="2800" b="1" dirty="0" smtClean="0">
                <a:solidFill>
                  <a:schemeClr val="tx1"/>
                </a:solidFill>
                <a:ea typeface="Calibri" panose="020F0502020204030204" pitchFamily="34" charset="0"/>
                <a:cs typeface="Times New Roman" panose="02020603050405020304" pitchFamily="18" charset="0"/>
              </a:rPr>
              <a:t>Objetivos específicos:</a:t>
            </a:r>
          </a:p>
          <a:p>
            <a:pPr marL="433070" indent="-342900">
              <a:lnSpc>
                <a:spcPct val="150000"/>
              </a:lnSpc>
              <a:spcAft>
                <a:spcPts val="0"/>
              </a:spcAft>
              <a:buFont typeface="Arial" panose="020B0604020202020204" pitchFamily="34" charset="0"/>
              <a:buChar char="•"/>
            </a:pPr>
            <a:r>
              <a:rPr lang="es-EC" sz="2000" dirty="0">
                <a:solidFill>
                  <a:schemeClr val="tx1"/>
                </a:solidFill>
                <a:ea typeface="Calibri" panose="020F0502020204030204" pitchFamily="34" charset="0"/>
                <a:cs typeface="Times New Roman" panose="02020603050405020304" pitchFamily="18" charset="0"/>
              </a:rPr>
              <a:t>	</a:t>
            </a:r>
            <a:r>
              <a:rPr lang="es-EC" sz="1700" dirty="0">
                <a:solidFill>
                  <a:schemeClr val="tx1"/>
                </a:solidFill>
                <a:ea typeface="Calibri" panose="020F0502020204030204" pitchFamily="34" charset="0"/>
                <a:cs typeface="Times New Roman" panose="02020603050405020304" pitchFamily="18" charset="0"/>
              </a:rPr>
              <a:t>Caracterizar las variables ambientales que serán utilizadas mediante recopilación bibliográfica, para </a:t>
            </a:r>
            <a:r>
              <a:rPr lang="es-EC" sz="1700" dirty="0" smtClean="0">
                <a:solidFill>
                  <a:schemeClr val="tx1"/>
                </a:solidFill>
                <a:ea typeface="Calibri" panose="020F0502020204030204" pitchFamily="34" charset="0"/>
                <a:cs typeface="Times New Roman" panose="02020603050405020304" pitchFamily="18" charset="0"/>
              </a:rPr>
              <a:t>	generar </a:t>
            </a:r>
            <a:r>
              <a:rPr lang="es-EC" sz="1700" dirty="0">
                <a:solidFill>
                  <a:schemeClr val="tx1"/>
                </a:solidFill>
                <a:ea typeface="Calibri" panose="020F0502020204030204" pitchFamily="34" charset="0"/>
                <a:cs typeface="Times New Roman" panose="02020603050405020304" pitchFamily="18" charset="0"/>
              </a:rPr>
              <a:t>índices individuales.</a:t>
            </a:r>
          </a:p>
          <a:p>
            <a:pPr marL="90170">
              <a:lnSpc>
                <a:spcPct val="150000"/>
              </a:lnSpc>
              <a:spcAft>
                <a:spcPts val="0"/>
              </a:spcAft>
            </a:pPr>
            <a:r>
              <a:rPr lang="es-EC" sz="1700" dirty="0">
                <a:solidFill>
                  <a:schemeClr val="tx1"/>
                </a:solidFill>
                <a:ea typeface="Calibri" panose="020F0502020204030204" pitchFamily="34" charset="0"/>
                <a:cs typeface="Times New Roman" panose="02020603050405020304" pitchFamily="18" charset="0"/>
              </a:rPr>
              <a:t>•	Recopilar y validar la información alfanumérica y geoespacial a través de la base de datos de la </a:t>
            </a:r>
            <a:r>
              <a:rPr lang="es-EC" sz="1700" dirty="0" smtClean="0">
                <a:solidFill>
                  <a:schemeClr val="tx1"/>
                </a:solidFill>
                <a:ea typeface="Calibri" panose="020F0502020204030204" pitchFamily="34" charset="0"/>
                <a:cs typeface="Times New Roman" panose="02020603050405020304" pitchFamily="18" charset="0"/>
              </a:rPr>
              <a:t>	Secretaría del </a:t>
            </a:r>
            <a:r>
              <a:rPr lang="es-EC" sz="1700" dirty="0">
                <a:solidFill>
                  <a:schemeClr val="tx1"/>
                </a:solidFill>
                <a:ea typeface="Calibri" panose="020F0502020204030204" pitchFamily="34" charset="0"/>
                <a:cs typeface="Times New Roman" panose="02020603050405020304" pitchFamily="18" charset="0"/>
              </a:rPr>
              <a:t>Ambiente de Quito (REMMAQ) y del catálogo de la Agencia Espacial Europea (ESA), </a:t>
            </a:r>
            <a:r>
              <a:rPr lang="es-EC" sz="1700" dirty="0" smtClean="0">
                <a:solidFill>
                  <a:schemeClr val="tx1"/>
                </a:solidFill>
                <a:ea typeface="Calibri" panose="020F0502020204030204" pitchFamily="34" charset="0"/>
                <a:cs typeface="Times New Roman" panose="02020603050405020304" pitchFamily="18" charset="0"/>
              </a:rPr>
              <a:t>para 	obtener datos </a:t>
            </a:r>
            <a:r>
              <a:rPr lang="es-EC" sz="1700" dirty="0">
                <a:solidFill>
                  <a:schemeClr val="tx1"/>
                </a:solidFill>
                <a:ea typeface="Calibri" panose="020F0502020204030204" pitchFamily="34" charset="0"/>
                <a:cs typeface="Times New Roman" panose="02020603050405020304" pitchFamily="18" charset="0"/>
              </a:rPr>
              <a:t>interrelacionados en las mismas fechas de estudio.</a:t>
            </a:r>
          </a:p>
          <a:p>
            <a:pPr marL="90170">
              <a:lnSpc>
                <a:spcPct val="150000"/>
              </a:lnSpc>
              <a:spcAft>
                <a:spcPts val="0"/>
              </a:spcAft>
            </a:pPr>
            <a:r>
              <a:rPr lang="es-EC" sz="1700" dirty="0">
                <a:solidFill>
                  <a:schemeClr val="tx1"/>
                </a:solidFill>
                <a:ea typeface="Calibri" panose="020F0502020204030204" pitchFamily="34" charset="0"/>
                <a:cs typeface="Times New Roman" panose="02020603050405020304" pitchFamily="18" charset="0"/>
              </a:rPr>
              <a:t>•	Procesar la información alfanumérica y geoespacial utilizando el software ArcGIS 9.3 para obtener los </a:t>
            </a:r>
            <a:r>
              <a:rPr lang="es-EC" sz="1700" dirty="0" smtClean="0">
                <a:solidFill>
                  <a:schemeClr val="tx1"/>
                </a:solidFill>
                <a:ea typeface="Calibri" panose="020F0502020204030204" pitchFamily="34" charset="0"/>
                <a:cs typeface="Times New Roman" panose="02020603050405020304" pitchFamily="18" charset="0"/>
              </a:rPr>
              <a:t>	índices </a:t>
            </a:r>
            <a:r>
              <a:rPr lang="es-EC" sz="1700" dirty="0">
                <a:solidFill>
                  <a:schemeClr val="tx1"/>
                </a:solidFill>
                <a:ea typeface="Calibri" panose="020F0502020204030204" pitchFamily="34" charset="0"/>
                <a:cs typeface="Times New Roman" panose="02020603050405020304" pitchFamily="18" charset="0"/>
              </a:rPr>
              <a:t>de calidad ambiental concernientes a las épocas de lluvia y estiaje.</a:t>
            </a:r>
          </a:p>
          <a:p>
            <a:pPr marL="90170">
              <a:lnSpc>
                <a:spcPct val="150000"/>
              </a:lnSpc>
              <a:spcAft>
                <a:spcPts val="0"/>
              </a:spcAft>
            </a:pPr>
            <a:r>
              <a:rPr lang="es-EC" sz="1700" dirty="0">
                <a:solidFill>
                  <a:schemeClr val="tx1"/>
                </a:solidFill>
                <a:ea typeface="Calibri" panose="020F0502020204030204" pitchFamily="34" charset="0"/>
                <a:cs typeface="Times New Roman" panose="02020603050405020304" pitchFamily="18" charset="0"/>
              </a:rPr>
              <a:t>•	Construir un índice de calidad ambiental urbano para la ciudad de Quito, utilizando el método de </a:t>
            </a:r>
            <a:r>
              <a:rPr lang="es-EC" sz="1700" dirty="0" smtClean="0">
                <a:solidFill>
                  <a:schemeClr val="tx1"/>
                </a:solidFill>
                <a:ea typeface="Calibri" panose="020F0502020204030204" pitchFamily="34" charset="0"/>
                <a:cs typeface="Times New Roman" panose="02020603050405020304" pitchFamily="18" charset="0"/>
              </a:rPr>
              <a:t>	componentes </a:t>
            </a:r>
            <a:r>
              <a:rPr lang="es-EC" sz="1700" dirty="0">
                <a:solidFill>
                  <a:schemeClr val="tx1"/>
                </a:solidFill>
                <a:ea typeface="Calibri" panose="020F0502020204030204" pitchFamily="34" charset="0"/>
                <a:cs typeface="Times New Roman" panose="02020603050405020304" pitchFamily="18" charset="0"/>
              </a:rPr>
              <a:t>principales con el fin de evaluar la realidad ambiental de la zona de estudio.</a:t>
            </a:r>
          </a:p>
          <a:p>
            <a:pPr marL="90170">
              <a:lnSpc>
                <a:spcPct val="150000"/>
              </a:lnSpc>
              <a:spcAft>
                <a:spcPts val="0"/>
              </a:spcAft>
            </a:pPr>
            <a:r>
              <a:rPr lang="es-EC" sz="1700" dirty="0">
                <a:solidFill>
                  <a:schemeClr val="tx1"/>
                </a:solidFill>
                <a:ea typeface="Calibri" panose="020F0502020204030204" pitchFamily="34" charset="0"/>
                <a:cs typeface="Times New Roman" panose="02020603050405020304" pitchFamily="18" charset="0"/>
              </a:rPr>
              <a:t>•	Determinar el comportamiento ambiental a través del análisis de la correlación espacial de los índices </a:t>
            </a:r>
            <a:r>
              <a:rPr lang="es-EC" sz="1700" dirty="0" smtClean="0">
                <a:solidFill>
                  <a:schemeClr val="tx1"/>
                </a:solidFill>
                <a:ea typeface="Calibri" panose="020F0502020204030204" pitchFamily="34" charset="0"/>
                <a:cs typeface="Times New Roman" panose="02020603050405020304" pitchFamily="18" charset="0"/>
              </a:rPr>
              <a:t>	calculados</a:t>
            </a:r>
            <a:r>
              <a:rPr lang="es-EC" sz="1700" dirty="0">
                <a:solidFill>
                  <a:schemeClr val="tx1"/>
                </a:solidFill>
                <a:ea typeface="Calibri" panose="020F0502020204030204" pitchFamily="34" charset="0"/>
                <a:cs typeface="Times New Roman" panose="02020603050405020304" pitchFamily="18" charset="0"/>
              </a:rPr>
              <a:t>, para representar su variación espacial y temporal dentro de la ciudad.</a:t>
            </a:r>
          </a:p>
          <a:p>
            <a:pPr marL="90170">
              <a:lnSpc>
                <a:spcPct val="150000"/>
              </a:lnSpc>
              <a:spcAft>
                <a:spcPts val="0"/>
              </a:spcAft>
            </a:pPr>
            <a:endParaRPr lang="es-EC" sz="2000" dirty="0">
              <a:solidFill>
                <a:schemeClr val="tx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5519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sp>
        <p:nvSpPr>
          <p:cNvPr id="2" name="Rectángulo 1"/>
          <p:cNvSpPr/>
          <p:nvPr/>
        </p:nvSpPr>
        <p:spPr>
          <a:xfrm>
            <a:off x="3358468" y="2639789"/>
            <a:ext cx="5447773" cy="1862048"/>
          </a:xfrm>
          <a:prstGeom prst="rect">
            <a:avLst/>
          </a:prstGeom>
          <a:noFill/>
        </p:spPr>
        <p:txBody>
          <a:bodyPr wrap="none" lIns="91440" tIns="45720" rIns="91440" bIns="45720">
            <a:spAutoFit/>
          </a:bodyPr>
          <a:lstStyle/>
          <a:p>
            <a:pPr algn="ctr"/>
            <a:r>
              <a:rPr lang="es-ES" sz="115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GRACIAS</a:t>
            </a:r>
            <a:endParaRPr lang="es-ES" sz="115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977011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sp>
        <p:nvSpPr>
          <p:cNvPr id="6" name="CuadroTexto 5"/>
          <p:cNvSpPr txBox="1"/>
          <p:nvPr/>
        </p:nvSpPr>
        <p:spPr>
          <a:xfrm>
            <a:off x="3125337" y="1351129"/>
            <a:ext cx="5974405" cy="584775"/>
          </a:xfrm>
          <a:prstGeom prst="rect">
            <a:avLst/>
          </a:prstGeom>
          <a:noFill/>
        </p:spPr>
        <p:txBody>
          <a:bodyPr wrap="square" rtlCol="0">
            <a:spAutoFit/>
          </a:bodyPr>
          <a:lstStyle/>
          <a:p>
            <a:pPr algn="ctr"/>
            <a:r>
              <a:rPr lang="es-EC" sz="3200" b="1" u="sng" dirty="0" smtClean="0"/>
              <a:t>FUNDAMENTO TEÓRICO</a:t>
            </a:r>
          </a:p>
        </p:txBody>
      </p:sp>
      <p:graphicFrame>
        <p:nvGraphicFramePr>
          <p:cNvPr id="2" name="Diagrama 1"/>
          <p:cNvGraphicFramePr/>
          <p:nvPr>
            <p:extLst>
              <p:ext uri="{D42A27DB-BD31-4B8C-83A1-F6EECF244321}">
                <p14:modId xmlns:p14="http://schemas.microsoft.com/office/powerpoint/2010/main" val="3275030333"/>
              </p:ext>
            </p:extLst>
          </p:nvPr>
        </p:nvGraphicFramePr>
        <p:xfrm>
          <a:off x="2032000" y="1935904"/>
          <a:ext cx="8128000" cy="42024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97706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sp>
        <p:nvSpPr>
          <p:cNvPr id="6" name="CuadroTexto 5"/>
          <p:cNvSpPr txBox="1"/>
          <p:nvPr/>
        </p:nvSpPr>
        <p:spPr>
          <a:xfrm>
            <a:off x="3125337" y="1351129"/>
            <a:ext cx="5974405" cy="584775"/>
          </a:xfrm>
          <a:prstGeom prst="rect">
            <a:avLst/>
          </a:prstGeom>
          <a:noFill/>
        </p:spPr>
        <p:txBody>
          <a:bodyPr wrap="square" rtlCol="0">
            <a:spAutoFit/>
          </a:bodyPr>
          <a:lstStyle/>
          <a:p>
            <a:pPr algn="ctr"/>
            <a:r>
              <a:rPr lang="es-EC" sz="3200" b="1" u="sng" dirty="0" smtClean="0"/>
              <a:t>FUNDAMENTO TEÓRICO</a:t>
            </a:r>
          </a:p>
        </p:txBody>
      </p:sp>
      <p:sp>
        <p:nvSpPr>
          <p:cNvPr id="8" name="Esquina doblada 7"/>
          <p:cNvSpPr/>
          <p:nvPr/>
        </p:nvSpPr>
        <p:spPr>
          <a:xfrm>
            <a:off x="1390525" y="2136626"/>
            <a:ext cx="4474697" cy="4353384"/>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1511349" y="4270786"/>
            <a:ext cx="4233047" cy="2031325"/>
          </a:xfrm>
          <a:prstGeom prst="rect">
            <a:avLst/>
          </a:prstGeom>
        </p:spPr>
        <p:txBody>
          <a:bodyPr wrap="square">
            <a:spAutoFit/>
          </a:bodyPr>
          <a:lstStyle/>
          <a:p>
            <a:r>
              <a:rPr lang="es-ES" dirty="0">
                <a:latin typeface="Times New Roman" panose="02020603050405020304" pitchFamily="18" charset="0"/>
                <a:ea typeface="Calibri" panose="020F0502020204030204" pitchFamily="34" charset="0"/>
              </a:rPr>
              <a:t>La calidad ambiental es la relación que existe entre los niveles de contaminación y su grado de afectación al ecosistema, debido al cual los procesos de intercambio de energía entre la superficie de la tierra y las variables que lo componen se ven </a:t>
            </a:r>
            <a:r>
              <a:rPr lang="es-ES" dirty="0" smtClean="0">
                <a:latin typeface="Times New Roman" panose="02020603050405020304" pitchFamily="18" charset="0"/>
                <a:ea typeface="Calibri" panose="020F0502020204030204" pitchFamily="34" charset="0"/>
              </a:rPr>
              <a:t>modificados </a:t>
            </a:r>
            <a:r>
              <a:rPr lang="es-ES" dirty="0" smtClean="0">
                <a:latin typeface="Times New Roman" panose="02020603050405020304" pitchFamily="18" charset="0"/>
                <a:ea typeface="Calibri" panose="020F0502020204030204" pitchFamily="34" charset="0"/>
                <a:cs typeface="Times New Roman" panose="02020603050405020304" pitchFamily="18" charset="0"/>
              </a:rPr>
              <a:t>(</a:t>
            </a:r>
            <a:r>
              <a:rPr lang="es-ES" dirty="0">
                <a:latin typeface="Times New Roman" panose="02020603050405020304" pitchFamily="18" charset="0"/>
                <a:ea typeface="Calibri" panose="020F0502020204030204" pitchFamily="34" charset="0"/>
                <a:cs typeface="Times New Roman" panose="02020603050405020304" pitchFamily="18" charset="0"/>
              </a:rPr>
              <a:t>Sánchez L. , 2017)</a:t>
            </a:r>
            <a:r>
              <a:rPr lang="es-ES" dirty="0">
                <a:latin typeface="Times New Roman" panose="02020603050405020304" pitchFamily="18" charset="0"/>
                <a:ea typeface="Calibri" panose="020F0502020204030204" pitchFamily="34" charset="0"/>
              </a:rPr>
              <a:t>.</a:t>
            </a:r>
            <a:endParaRPr lang="es-EC" dirty="0"/>
          </a:p>
        </p:txBody>
      </p:sp>
      <p:sp>
        <p:nvSpPr>
          <p:cNvPr id="10" name="CuadroTexto 9"/>
          <p:cNvSpPr txBox="1"/>
          <p:nvPr/>
        </p:nvSpPr>
        <p:spPr>
          <a:xfrm>
            <a:off x="1511349" y="2266840"/>
            <a:ext cx="3424768" cy="400110"/>
          </a:xfrm>
          <a:prstGeom prst="rect">
            <a:avLst/>
          </a:prstGeom>
          <a:noFill/>
        </p:spPr>
        <p:txBody>
          <a:bodyPr wrap="square" rtlCol="0">
            <a:spAutoFit/>
          </a:bodyPr>
          <a:lstStyle/>
          <a:p>
            <a:r>
              <a:rPr lang="es-EC" sz="2000" b="1" u="sng" dirty="0" smtClean="0">
                <a:latin typeface="Times New Roman" panose="02020603050405020304" pitchFamily="18" charset="0"/>
                <a:cs typeface="Times New Roman" panose="02020603050405020304" pitchFamily="18" charset="0"/>
              </a:rPr>
              <a:t>CALIDAD AMBIENTAL</a:t>
            </a:r>
            <a:endParaRPr lang="es-EC" sz="2000" b="1" u="sng" dirty="0">
              <a:latin typeface="Times New Roman" panose="02020603050405020304" pitchFamily="18" charset="0"/>
              <a:cs typeface="Times New Roman" panose="02020603050405020304" pitchFamily="18" charset="0"/>
            </a:endParaRPr>
          </a:p>
        </p:txBody>
      </p:sp>
      <p:sp>
        <p:nvSpPr>
          <p:cNvPr id="11" name="Esquina doblada 10"/>
          <p:cNvSpPr/>
          <p:nvPr/>
        </p:nvSpPr>
        <p:spPr>
          <a:xfrm>
            <a:off x="6481193" y="2136626"/>
            <a:ext cx="4321790" cy="4353384"/>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12"/>
          <p:cNvSpPr/>
          <p:nvPr/>
        </p:nvSpPr>
        <p:spPr>
          <a:xfrm>
            <a:off x="6671533" y="2948504"/>
            <a:ext cx="3831605" cy="3416320"/>
          </a:xfrm>
          <a:prstGeom prst="rect">
            <a:avLst/>
          </a:prstGeom>
        </p:spPr>
        <p:txBody>
          <a:bodyPr wrap="square">
            <a:spAutoFit/>
          </a:bodyPr>
          <a:lstStyle/>
          <a:p>
            <a:r>
              <a:rPr lang="es-ES" dirty="0">
                <a:latin typeface="Times New Roman" panose="02020603050405020304" pitchFamily="18" charset="0"/>
                <a:ea typeface="Calibri" panose="020F0502020204030204" pitchFamily="34" charset="0"/>
              </a:rPr>
              <a:t>La calidad de vida dentro de las ciudades depende de algunos procesos </a:t>
            </a:r>
            <a:r>
              <a:rPr lang="es-ES" dirty="0" smtClean="0">
                <a:latin typeface="Times New Roman" panose="02020603050405020304" pitchFamily="18" charset="0"/>
                <a:ea typeface="Calibri" panose="020F0502020204030204" pitchFamily="34" charset="0"/>
              </a:rPr>
              <a:t>poblacionales:</a:t>
            </a:r>
          </a:p>
          <a:p>
            <a:pPr marL="285750" indent="-285750">
              <a:buFont typeface="Arial" panose="020B0604020202020204" pitchFamily="34" charset="0"/>
              <a:buChar char="•"/>
            </a:pPr>
            <a:r>
              <a:rPr lang="es-ES" dirty="0">
                <a:latin typeface="Times New Roman" panose="02020603050405020304" pitchFamily="18" charset="0"/>
                <a:ea typeface="Calibri" panose="020F0502020204030204" pitchFamily="34" charset="0"/>
              </a:rPr>
              <a:t>C</a:t>
            </a:r>
            <a:r>
              <a:rPr lang="es-ES" dirty="0" smtClean="0">
                <a:latin typeface="Times New Roman" panose="02020603050405020304" pitchFamily="18" charset="0"/>
                <a:ea typeface="Calibri" panose="020F0502020204030204" pitchFamily="34" charset="0"/>
              </a:rPr>
              <a:t>recimiento demográfico</a:t>
            </a:r>
          </a:p>
          <a:p>
            <a:pPr marL="285750" indent="-285750">
              <a:buFont typeface="Arial" panose="020B0604020202020204" pitchFamily="34" charset="0"/>
              <a:buChar char="•"/>
            </a:pPr>
            <a:r>
              <a:rPr lang="es-ES" dirty="0" smtClean="0">
                <a:latin typeface="Times New Roman" panose="02020603050405020304" pitchFamily="18" charset="0"/>
                <a:ea typeface="Calibri" panose="020F0502020204030204" pitchFamily="34" charset="0"/>
              </a:rPr>
              <a:t>inmigración rural – urbana</a:t>
            </a:r>
          </a:p>
          <a:p>
            <a:endParaRPr lang="es-ES" dirty="0" smtClean="0">
              <a:latin typeface="Times New Roman" panose="02020603050405020304" pitchFamily="18" charset="0"/>
              <a:ea typeface="Calibri" panose="020F0502020204030204" pitchFamily="34" charset="0"/>
            </a:endParaRPr>
          </a:p>
          <a:p>
            <a:endParaRPr lang="es-ES" dirty="0">
              <a:latin typeface="Times New Roman" panose="02020603050405020304" pitchFamily="18" charset="0"/>
              <a:ea typeface="Calibri" panose="020F0502020204030204" pitchFamily="34" charset="0"/>
            </a:endParaRPr>
          </a:p>
          <a:p>
            <a:endParaRPr lang="es-ES" dirty="0" smtClean="0">
              <a:latin typeface="Times New Roman" panose="02020603050405020304" pitchFamily="18" charset="0"/>
              <a:ea typeface="Calibri" panose="020F0502020204030204" pitchFamily="34" charset="0"/>
            </a:endParaRPr>
          </a:p>
          <a:p>
            <a:endParaRPr lang="es-ES" dirty="0">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s-ES" dirty="0">
                <a:latin typeface="Times New Roman" panose="02020603050405020304" pitchFamily="18" charset="0"/>
                <a:ea typeface="Calibri" panose="020F0502020204030204" pitchFamily="34" charset="0"/>
              </a:rPr>
              <a:t>C</a:t>
            </a:r>
            <a:r>
              <a:rPr lang="es-ES" dirty="0" smtClean="0">
                <a:latin typeface="Times New Roman" panose="02020603050405020304" pitchFamily="18" charset="0"/>
                <a:ea typeface="Calibri" panose="020F0502020204030204" pitchFamily="34" charset="0"/>
              </a:rPr>
              <a:t>onsumo </a:t>
            </a:r>
            <a:r>
              <a:rPr lang="es-ES" dirty="0">
                <a:latin typeface="Times New Roman" panose="02020603050405020304" pitchFamily="18" charset="0"/>
                <a:ea typeface="Calibri" panose="020F0502020204030204" pitchFamily="34" charset="0"/>
              </a:rPr>
              <a:t>excesivo de los </a:t>
            </a:r>
            <a:r>
              <a:rPr lang="es-ES" dirty="0" smtClean="0">
                <a:latin typeface="Times New Roman" panose="02020603050405020304" pitchFamily="18" charset="0"/>
                <a:ea typeface="Calibri" panose="020F0502020204030204" pitchFamily="34" charset="0"/>
              </a:rPr>
              <a:t>recursos</a:t>
            </a:r>
          </a:p>
          <a:p>
            <a:pPr marL="285750" indent="-285750">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freno en el desarrollo social y económico de sus pobladores</a:t>
            </a:r>
          </a:p>
        </p:txBody>
      </p:sp>
      <p:sp>
        <p:nvSpPr>
          <p:cNvPr id="7" name="Flecha abajo 6"/>
          <p:cNvSpPr/>
          <p:nvPr/>
        </p:nvSpPr>
        <p:spPr>
          <a:xfrm>
            <a:off x="7434095" y="4400038"/>
            <a:ext cx="2415985" cy="972436"/>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dirty="0" smtClean="0"/>
              <a:t>Resultado</a:t>
            </a:r>
            <a:endParaRPr lang="es-EC" dirty="0"/>
          </a:p>
        </p:txBody>
      </p:sp>
      <p:sp>
        <p:nvSpPr>
          <p:cNvPr id="14" name="CuadroTexto 13"/>
          <p:cNvSpPr txBox="1"/>
          <p:nvPr/>
        </p:nvSpPr>
        <p:spPr>
          <a:xfrm>
            <a:off x="6659114" y="2266840"/>
            <a:ext cx="3424768" cy="1015663"/>
          </a:xfrm>
          <a:prstGeom prst="rect">
            <a:avLst/>
          </a:prstGeom>
          <a:noFill/>
        </p:spPr>
        <p:txBody>
          <a:bodyPr wrap="square" rtlCol="0">
            <a:spAutoFit/>
          </a:bodyPr>
          <a:lstStyle/>
          <a:p>
            <a:r>
              <a:rPr lang="es-EC" sz="2000" b="1" u="sng" dirty="0" smtClean="0">
                <a:latin typeface="Times New Roman" panose="02020603050405020304" pitchFamily="18" charset="0"/>
                <a:cs typeface="Times New Roman" panose="02020603050405020304" pitchFamily="18" charset="0"/>
              </a:rPr>
              <a:t>MEDICIÓN CALIDAD AMBIENTAL URBANA</a:t>
            </a:r>
          </a:p>
          <a:p>
            <a:endParaRPr lang="es-EC" sz="2000" b="1" u="sng" dirty="0">
              <a:latin typeface="Times New Roman" panose="02020603050405020304" pitchFamily="18" charset="0"/>
              <a:cs typeface="Times New Roman" panose="02020603050405020304" pitchFamily="18" charset="0"/>
            </a:endParaRPr>
          </a:p>
        </p:txBody>
      </p:sp>
      <p:pic>
        <p:nvPicPr>
          <p:cNvPr id="2050" name="Picture 2" descr="Resultado de imagen para calidad ambient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5501" y="2726084"/>
            <a:ext cx="2135343" cy="14542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814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graphicFrame>
        <p:nvGraphicFramePr>
          <p:cNvPr id="7" name="Diagrama 6"/>
          <p:cNvGraphicFramePr/>
          <p:nvPr>
            <p:extLst>
              <p:ext uri="{D42A27DB-BD31-4B8C-83A1-F6EECF244321}">
                <p14:modId xmlns:p14="http://schemas.microsoft.com/office/powerpoint/2010/main" val="4232207859"/>
              </p:ext>
            </p:extLst>
          </p:nvPr>
        </p:nvGraphicFramePr>
        <p:xfrm>
          <a:off x="1149927" y="1427018"/>
          <a:ext cx="10778216" cy="62768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29637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pic>
        <p:nvPicPr>
          <p:cNvPr id="1026" name="Picture 2" descr="Resultado de imagen para ozono"/>
          <p:cNvPicPr>
            <a:picLocks noChangeAspect="1" noChangeArrowheads="1"/>
          </p:cNvPicPr>
          <p:nvPr/>
        </p:nvPicPr>
        <p:blipFill rotWithShape="1">
          <a:blip r:embed="rId5">
            <a:extLst>
              <a:ext uri="{28A0092B-C50C-407E-A947-70E740481C1C}">
                <a14:useLocalDpi xmlns:a14="http://schemas.microsoft.com/office/drawing/2010/main" val="0"/>
              </a:ext>
            </a:extLst>
          </a:blip>
          <a:srcRect l="28992" t="22669" r="21747" b="27968"/>
          <a:stretch/>
        </p:blipFill>
        <p:spPr bwMode="auto">
          <a:xfrm>
            <a:off x="2110922" y="4909538"/>
            <a:ext cx="1328058" cy="122181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816734" y="1268522"/>
            <a:ext cx="10515600" cy="584775"/>
          </a:xfrm>
          <a:prstGeom prst="rect">
            <a:avLst/>
          </a:prstGeom>
          <a:noFill/>
        </p:spPr>
        <p:txBody>
          <a:bodyPr wrap="square" rtlCol="0">
            <a:spAutoFit/>
          </a:bodyPr>
          <a:lstStyle/>
          <a:p>
            <a:pPr algn="ctr"/>
            <a:r>
              <a:rPr lang="es-EC" sz="3200" b="1" u="sng" dirty="0" smtClean="0"/>
              <a:t>ÍNDICES METEOROLÓGICOS</a:t>
            </a:r>
          </a:p>
        </p:txBody>
      </p:sp>
      <p:pic>
        <p:nvPicPr>
          <p:cNvPr id="7" name="Picture 2" descr="NO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6589" y="4728991"/>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4" name="Esquina doblada 13"/>
          <p:cNvSpPr/>
          <p:nvPr/>
        </p:nvSpPr>
        <p:spPr>
          <a:xfrm>
            <a:off x="502251" y="2071312"/>
            <a:ext cx="3486275" cy="4353384"/>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Esquina doblada 14"/>
          <p:cNvSpPr/>
          <p:nvPr/>
        </p:nvSpPr>
        <p:spPr>
          <a:xfrm>
            <a:off x="4415246" y="2071312"/>
            <a:ext cx="3396343" cy="4353384"/>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Esquina doblada 15"/>
          <p:cNvSpPr/>
          <p:nvPr/>
        </p:nvSpPr>
        <p:spPr>
          <a:xfrm>
            <a:off x="8238309" y="2071312"/>
            <a:ext cx="3396343" cy="4353384"/>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CuadroTexto 16"/>
          <p:cNvSpPr txBox="1"/>
          <p:nvPr/>
        </p:nvSpPr>
        <p:spPr>
          <a:xfrm>
            <a:off x="611655" y="2185049"/>
            <a:ext cx="3424768" cy="353943"/>
          </a:xfrm>
          <a:prstGeom prst="rect">
            <a:avLst/>
          </a:prstGeom>
          <a:noFill/>
        </p:spPr>
        <p:txBody>
          <a:bodyPr wrap="square" rtlCol="0">
            <a:spAutoFit/>
          </a:bodyPr>
          <a:lstStyle/>
          <a:p>
            <a:r>
              <a:rPr lang="es-EC" sz="1700" b="1" u="sng" dirty="0" smtClean="0">
                <a:cs typeface="Times New Roman" panose="02020603050405020304" pitchFamily="18" charset="0"/>
              </a:rPr>
              <a:t>OZONO TROPOSFÉRICO (O3)</a:t>
            </a:r>
            <a:endParaRPr lang="es-EC" sz="1700" b="1" u="sng" dirty="0">
              <a:cs typeface="Times New Roman" panose="02020603050405020304" pitchFamily="18" charset="0"/>
            </a:endParaRPr>
          </a:p>
        </p:txBody>
      </p:sp>
      <p:sp>
        <p:nvSpPr>
          <p:cNvPr id="18" name="CuadroTexto 17"/>
          <p:cNvSpPr txBox="1"/>
          <p:nvPr/>
        </p:nvSpPr>
        <p:spPr>
          <a:xfrm>
            <a:off x="4463143" y="2181563"/>
            <a:ext cx="3424768" cy="353943"/>
          </a:xfrm>
          <a:prstGeom prst="rect">
            <a:avLst/>
          </a:prstGeom>
          <a:noFill/>
        </p:spPr>
        <p:txBody>
          <a:bodyPr wrap="square" rtlCol="0">
            <a:spAutoFit/>
          </a:bodyPr>
          <a:lstStyle/>
          <a:p>
            <a:r>
              <a:rPr lang="es-EC" sz="1700" b="1" u="sng" dirty="0" smtClean="0">
                <a:cs typeface="Times New Roman" panose="02020603050405020304" pitchFamily="18" charset="0"/>
              </a:rPr>
              <a:t>DIÓXIO DE NITRÓGENO (NO2)</a:t>
            </a:r>
            <a:endParaRPr lang="es-EC" sz="1700" b="1" u="sng" dirty="0">
              <a:cs typeface="Times New Roman" panose="02020603050405020304" pitchFamily="18" charset="0"/>
            </a:endParaRPr>
          </a:p>
        </p:txBody>
      </p:sp>
      <p:sp>
        <p:nvSpPr>
          <p:cNvPr id="19" name="CuadroTexto 18"/>
          <p:cNvSpPr txBox="1"/>
          <p:nvPr/>
        </p:nvSpPr>
        <p:spPr>
          <a:xfrm>
            <a:off x="8846894" y="2181563"/>
            <a:ext cx="3424768" cy="353943"/>
          </a:xfrm>
          <a:prstGeom prst="rect">
            <a:avLst/>
          </a:prstGeom>
          <a:noFill/>
        </p:spPr>
        <p:txBody>
          <a:bodyPr wrap="square" rtlCol="0">
            <a:spAutoFit/>
          </a:bodyPr>
          <a:lstStyle/>
          <a:p>
            <a:r>
              <a:rPr lang="es-EC" sz="1700" b="1" u="sng" dirty="0" smtClean="0">
                <a:cs typeface="Times New Roman" panose="02020603050405020304" pitchFamily="18" charset="0"/>
              </a:rPr>
              <a:t>RADIACIÓN SOLAR</a:t>
            </a:r>
            <a:endParaRPr lang="es-EC" sz="1700" b="1" u="sng" dirty="0">
              <a:cs typeface="Times New Roman" panose="02020603050405020304" pitchFamily="18" charset="0"/>
            </a:endParaRPr>
          </a:p>
        </p:txBody>
      </p:sp>
      <p:sp>
        <p:nvSpPr>
          <p:cNvPr id="2" name="CuadroTexto 1"/>
          <p:cNvSpPr txBox="1"/>
          <p:nvPr/>
        </p:nvSpPr>
        <p:spPr>
          <a:xfrm>
            <a:off x="558857" y="2589786"/>
            <a:ext cx="3501090" cy="3970318"/>
          </a:xfrm>
          <a:prstGeom prst="rect">
            <a:avLst/>
          </a:prstGeom>
          <a:noFill/>
        </p:spPr>
        <p:txBody>
          <a:bodyPr wrap="square" rtlCol="0">
            <a:spAutoFit/>
          </a:bodyPr>
          <a:lstStyle/>
          <a:p>
            <a:r>
              <a:rPr lang="es-EC" dirty="0" smtClean="0">
                <a:latin typeface="Times New Roman" panose="02020603050405020304" pitchFamily="18" charset="0"/>
                <a:cs typeface="Times New Roman" panose="02020603050405020304" pitchFamily="18" charset="0"/>
              </a:rPr>
              <a:t>Gas incoloro e inodoro formado por tres átomos de oxígeno.</a:t>
            </a:r>
          </a:p>
          <a:p>
            <a:endParaRPr lang="es-EC" dirty="0" smtClean="0">
              <a:latin typeface="Times New Roman" panose="02020603050405020304" pitchFamily="18" charset="0"/>
              <a:cs typeface="Times New Roman" panose="02020603050405020304" pitchFamily="18" charset="0"/>
            </a:endParaRPr>
          </a:p>
          <a:p>
            <a:endParaRPr lang="es-EC" dirty="0">
              <a:latin typeface="Times New Roman" panose="02020603050405020304" pitchFamily="18" charset="0"/>
              <a:cs typeface="Times New Roman" panose="02020603050405020304" pitchFamily="18" charset="0"/>
            </a:endParaRPr>
          </a:p>
          <a:p>
            <a:r>
              <a:rPr lang="es-EC" dirty="0" smtClean="0">
                <a:latin typeface="Times New Roman" panose="02020603050405020304" pitchFamily="18" charset="0"/>
                <a:cs typeface="Times New Roman" panose="02020603050405020304" pitchFamily="18" charset="0"/>
              </a:rPr>
              <a:t>Parte fundamental de la atmósfera que a baja altitud produce el O3 troposférico y se caracteriza por ser:</a:t>
            </a:r>
          </a:p>
          <a:p>
            <a:endParaRPr lang="es-EC"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Oxidante</a:t>
            </a:r>
          </a:p>
          <a:p>
            <a:pPr marL="285750" indent="-285750">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Tóxico</a:t>
            </a:r>
          </a:p>
          <a:p>
            <a:pPr marL="285750" indent="-285750">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Agresivo</a:t>
            </a:r>
          </a:p>
          <a:p>
            <a:endParaRPr lang="es-EC" dirty="0" smtClean="0"/>
          </a:p>
          <a:p>
            <a:endParaRPr lang="es-EC" dirty="0"/>
          </a:p>
        </p:txBody>
      </p:sp>
      <p:sp>
        <p:nvSpPr>
          <p:cNvPr id="20" name="CuadroTexto 19"/>
          <p:cNvSpPr txBox="1"/>
          <p:nvPr/>
        </p:nvSpPr>
        <p:spPr>
          <a:xfrm>
            <a:off x="4547770" y="2535506"/>
            <a:ext cx="3053529" cy="3416320"/>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Compuesto químico gaseoso de color marrón-amarillento formado por la combinación de un átomo de nitrógeno y dos de oxígeno</a:t>
            </a:r>
          </a:p>
          <a:p>
            <a:endParaRPr lang="es-EC" dirty="0" smtClean="0">
              <a:latin typeface="Times New Roman" panose="02020603050405020304" pitchFamily="18" charset="0"/>
              <a:cs typeface="Times New Roman" panose="02020603050405020304" pitchFamily="18" charset="0"/>
            </a:endParaRPr>
          </a:p>
          <a:p>
            <a:endParaRPr lang="es-EC" dirty="0" smtClean="0">
              <a:latin typeface="Times New Roman" panose="02020603050405020304" pitchFamily="18" charset="0"/>
              <a:cs typeface="Times New Roman" panose="02020603050405020304" pitchFamily="18" charset="0"/>
            </a:endParaRPr>
          </a:p>
          <a:p>
            <a:r>
              <a:rPr lang="es-EC" dirty="0">
                <a:latin typeface="Times New Roman" panose="02020603050405020304" pitchFamily="18" charset="0"/>
                <a:cs typeface="Times New Roman" panose="02020603050405020304" pitchFamily="18" charset="0"/>
              </a:rPr>
              <a:t>Indicador de emisiones vehiculares y malos procesos industriales dentro de las ciudades </a:t>
            </a:r>
          </a:p>
          <a:p>
            <a:endParaRPr lang="es-EC" dirty="0">
              <a:latin typeface="Times New Roman" panose="02020603050405020304" pitchFamily="18" charset="0"/>
              <a:cs typeface="Times New Roman" panose="02020603050405020304" pitchFamily="18" charset="0"/>
            </a:endParaRPr>
          </a:p>
        </p:txBody>
      </p:sp>
      <p:sp>
        <p:nvSpPr>
          <p:cNvPr id="8" name="CuadroTexto 7"/>
          <p:cNvSpPr txBox="1"/>
          <p:nvPr/>
        </p:nvSpPr>
        <p:spPr>
          <a:xfrm>
            <a:off x="8371498" y="2589786"/>
            <a:ext cx="3030793" cy="3693319"/>
          </a:xfrm>
          <a:prstGeom prst="rect">
            <a:avLst/>
          </a:prstGeom>
          <a:noFill/>
        </p:spPr>
        <p:txBody>
          <a:bodyPr wrap="square" rtlCol="0">
            <a:spAutoFit/>
          </a:bodyPr>
          <a:lstStyle/>
          <a:p>
            <a:r>
              <a:rPr lang="es-ES" dirty="0">
                <a:latin typeface="Times New Roman" panose="02020603050405020304" pitchFamily="18" charset="0"/>
                <a:cs typeface="Times New Roman" panose="02020603050405020304" pitchFamily="18" charset="0"/>
              </a:rPr>
              <a:t>P</a:t>
            </a:r>
            <a:r>
              <a:rPr lang="es-ES" dirty="0" smtClean="0">
                <a:latin typeface="Times New Roman" panose="02020603050405020304" pitchFamily="18" charset="0"/>
                <a:cs typeface="Times New Roman" panose="02020603050405020304" pitchFamily="18" charset="0"/>
              </a:rPr>
              <a:t>rimordial </a:t>
            </a:r>
            <a:r>
              <a:rPr lang="es-ES" dirty="0">
                <a:latin typeface="Times New Roman" panose="02020603050405020304" pitchFamily="18" charset="0"/>
                <a:cs typeface="Times New Roman" panose="02020603050405020304" pitchFamily="18" charset="0"/>
              </a:rPr>
              <a:t>fuente de energía de los seres vivos en procesos </a:t>
            </a:r>
            <a:r>
              <a:rPr lang="es-ES" dirty="0" smtClean="0">
                <a:latin typeface="Times New Roman" panose="02020603050405020304" pitchFamily="18" charset="0"/>
                <a:cs typeface="Times New Roman" panose="02020603050405020304" pitchFamily="18" charset="0"/>
              </a:rPr>
              <a:t>como:</a:t>
            </a:r>
          </a:p>
          <a:p>
            <a:pPr marL="285750" indent="-285750">
              <a:buFont typeface="Arial" panose="020B0604020202020204" pitchFamily="34" charset="0"/>
              <a:buChar char="•"/>
            </a:pPr>
            <a:r>
              <a:rPr lang="es-ES" dirty="0" smtClean="0">
                <a:latin typeface="Times New Roman" panose="02020603050405020304" pitchFamily="18" charset="0"/>
                <a:cs typeface="Times New Roman" panose="02020603050405020304" pitchFamily="18" charset="0"/>
              </a:rPr>
              <a:t>Fotosíntesis</a:t>
            </a:r>
          </a:p>
          <a:p>
            <a:pPr marL="285750" indent="-285750">
              <a:buFont typeface="Arial" panose="020B0604020202020204" pitchFamily="34" charset="0"/>
              <a:buChar char="•"/>
            </a:pPr>
            <a:r>
              <a:rPr lang="es-ES" dirty="0" smtClean="0">
                <a:latin typeface="Times New Roman" panose="02020603050405020304" pitchFamily="18" charset="0"/>
                <a:cs typeface="Times New Roman" panose="02020603050405020304" pitchFamily="18" charset="0"/>
              </a:rPr>
              <a:t>Evapotranspiración</a:t>
            </a:r>
          </a:p>
          <a:p>
            <a:pPr marL="285750" indent="-285750">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s-E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s-ES" dirty="0" smtClean="0">
              <a:latin typeface="Times New Roman" panose="02020603050405020304" pitchFamily="18" charset="0"/>
              <a:cs typeface="Times New Roman" panose="02020603050405020304" pitchFamily="18" charset="0"/>
            </a:endParaRPr>
          </a:p>
          <a:p>
            <a:endParaRPr lang="es-ES" dirty="0">
              <a:latin typeface="Times New Roman" panose="02020603050405020304" pitchFamily="18" charset="0"/>
              <a:cs typeface="Times New Roman" panose="02020603050405020304" pitchFamily="18" charset="0"/>
            </a:endParaRPr>
          </a:p>
          <a:p>
            <a:endParaRPr lang="es-ES"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E</a:t>
            </a:r>
            <a:r>
              <a:rPr lang="es-ES" dirty="0" smtClean="0">
                <a:latin typeface="Times New Roman" panose="02020603050405020304" pitchFamily="18" charset="0"/>
                <a:cs typeface="Times New Roman" panose="02020603050405020304" pitchFamily="18" charset="0"/>
              </a:rPr>
              <a:t>l </a:t>
            </a:r>
            <a:r>
              <a:rPr lang="es-ES" dirty="0">
                <a:latin typeface="Times New Roman" panose="02020603050405020304" pitchFamily="18" charset="0"/>
                <a:cs typeface="Times New Roman" panose="02020603050405020304" pitchFamily="18" charset="0"/>
              </a:rPr>
              <a:t>flujo de calor en el suelo se </a:t>
            </a:r>
            <a:r>
              <a:rPr lang="es-ES" dirty="0" smtClean="0">
                <a:latin typeface="Times New Roman" panose="02020603050405020304" pitchFamily="18" charset="0"/>
                <a:cs typeface="Times New Roman" panose="02020603050405020304" pitchFamily="18" charset="0"/>
              </a:rPr>
              <a:t>ve afectado.</a:t>
            </a:r>
          </a:p>
          <a:p>
            <a:endParaRPr lang="es-EC" dirty="0">
              <a:latin typeface="Times New Roman" panose="02020603050405020304" pitchFamily="18" charset="0"/>
              <a:cs typeface="Times New Roman" panose="02020603050405020304" pitchFamily="18" charset="0"/>
            </a:endParaRPr>
          </a:p>
        </p:txBody>
      </p:sp>
      <p:pic>
        <p:nvPicPr>
          <p:cNvPr id="1030" name="Picture 6" descr="Resultado de imagen para radiaciÃ³n sol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0903" y="4203528"/>
            <a:ext cx="2251982" cy="105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166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sencilla 2"/>
          <p:cNvSpPr/>
          <p:nvPr/>
        </p:nvSpPr>
        <p:spPr>
          <a:xfrm>
            <a:off x="0" y="59373"/>
            <a:ext cx="8072847" cy="842556"/>
          </a:xfrm>
          <a:prstGeom prst="snip1Rect">
            <a:avLst>
              <a:gd name="adj" fmla="val 2907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1498" y="148382"/>
            <a:ext cx="2670980" cy="753547"/>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8012" y="148382"/>
            <a:ext cx="790131" cy="791875"/>
          </a:xfrm>
          <a:prstGeom prst="rect">
            <a:avLst/>
          </a:prstGeom>
        </p:spPr>
      </p:pic>
      <p:graphicFrame>
        <p:nvGraphicFramePr>
          <p:cNvPr id="2" name="Diagrama 1"/>
          <p:cNvGraphicFramePr/>
          <p:nvPr>
            <p:extLst>
              <p:ext uri="{D42A27DB-BD31-4B8C-83A1-F6EECF244321}">
                <p14:modId xmlns:p14="http://schemas.microsoft.com/office/powerpoint/2010/main" val="857303821"/>
              </p:ext>
            </p:extLst>
          </p:nvPr>
        </p:nvGraphicFramePr>
        <p:xfrm>
          <a:off x="-1611747" y="1343891"/>
          <a:ext cx="10298545" cy="51356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Flecha derecha 6"/>
          <p:cNvSpPr/>
          <p:nvPr/>
        </p:nvSpPr>
        <p:spPr>
          <a:xfrm>
            <a:off x="6151418" y="1870364"/>
            <a:ext cx="1136073" cy="3325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8" name="Flecha derecha 7"/>
          <p:cNvSpPr/>
          <p:nvPr/>
        </p:nvSpPr>
        <p:spPr>
          <a:xfrm>
            <a:off x="6151418" y="3158837"/>
            <a:ext cx="1136073" cy="3325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9" name="Flecha derecha 8"/>
          <p:cNvSpPr/>
          <p:nvPr/>
        </p:nvSpPr>
        <p:spPr>
          <a:xfrm>
            <a:off x="6206836" y="4447310"/>
            <a:ext cx="1136073" cy="3325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10" name="Flecha derecha 9"/>
          <p:cNvSpPr/>
          <p:nvPr/>
        </p:nvSpPr>
        <p:spPr>
          <a:xfrm>
            <a:off x="6206836" y="5569528"/>
            <a:ext cx="1136073" cy="3325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6" name="Rectángulo 5"/>
              <p:cNvSpPr/>
              <p:nvPr/>
            </p:nvSpPr>
            <p:spPr>
              <a:xfrm>
                <a:off x="8072847" y="1870364"/>
                <a:ext cx="2152449" cy="6173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𝑁𝐷𝑉𝐼</m:t>
                      </m:r>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𝑁𝐼𝑅</m:t>
                          </m:r>
                          <m:r>
                            <a:rPr lang="es-EC" i="0">
                              <a:latin typeface="Cambria Math" panose="02040503050406030204" pitchFamily="18" charset="0"/>
                            </a:rPr>
                            <m:t>−</m:t>
                          </m:r>
                          <m:r>
                            <a:rPr lang="es-EC" i="1">
                              <a:latin typeface="Cambria Math" panose="02040503050406030204" pitchFamily="18" charset="0"/>
                            </a:rPr>
                            <m:t>𝑉𝐼𝑆</m:t>
                          </m:r>
                        </m:num>
                        <m:den>
                          <m:r>
                            <a:rPr lang="es-EC" i="1">
                              <a:latin typeface="Cambria Math" panose="02040503050406030204" pitchFamily="18" charset="0"/>
                            </a:rPr>
                            <m:t>𝑁𝐼𝑅</m:t>
                          </m:r>
                          <m:r>
                            <a:rPr lang="es-EC" i="0">
                              <a:latin typeface="Cambria Math" panose="02040503050406030204" pitchFamily="18" charset="0"/>
                            </a:rPr>
                            <m:t>+</m:t>
                          </m:r>
                          <m:r>
                            <a:rPr lang="es-EC" i="1">
                              <a:latin typeface="Cambria Math" panose="02040503050406030204" pitchFamily="18" charset="0"/>
                            </a:rPr>
                            <m:t>𝑉𝐼𝑆</m:t>
                          </m:r>
                        </m:den>
                      </m:f>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8072847" y="1870364"/>
                <a:ext cx="2152449" cy="617348"/>
              </a:xfrm>
              <a:prstGeom prst="rect">
                <a:avLst/>
              </a:prstGeom>
              <a:blipFill>
                <a:blip r:embed="rId9"/>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8072847" y="3158837"/>
                <a:ext cx="2386359" cy="6344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𝑁𝑆𝐼</m:t>
                      </m:r>
                      <m:r>
                        <a:rPr lang="es-EC" i="0">
                          <a:latin typeface="Cambria Math" panose="02040503050406030204" pitchFamily="18" charset="0"/>
                        </a:rPr>
                        <m:t>=</m:t>
                      </m:r>
                      <m:f>
                        <m:fPr>
                          <m:ctrlPr>
                            <a:rPr lang="es-EC" i="1">
                              <a:latin typeface="Cambria Math" panose="02040503050406030204" pitchFamily="18" charset="0"/>
                            </a:rPr>
                          </m:ctrlPr>
                        </m:fPr>
                        <m:num>
                          <m:d>
                            <m:dPr>
                              <m:ctrlPr>
                                <a:rPr lang="es-EC" i="1">
                                  <a:latin typeface="Cambria Math" panose="02040503050406030204" pitchFamily="18" charset="0"/>
                                </a:rPr>
                              </m:ctrlPr>
                            </m:dPr>
                            <m:e>
                              <m:r>
                                <a:rPr lang="es-EC" i="1">
                                  <a:latin typeface="Cambria Math" panose="02040503050406030204" pitchFamily="18" charset="0"/>
                                </a:rPr>
                                <m:t>𝑆𝑊𝐼𝑅</m:t>
                              </m:r>
                              <m:r>
                                <a:rPr lang="es-EC" i="0">
                                  <a:latin typeface="Cambria Math" panose="02040503050406030204" pitchFamily="18" charset="0"/>
                                </a:rPr>
                                <m:t>−</m:t>
                              </m:r>
                              <m:r>
                                <a:rPr lang="es-EC" i="1">
                                  <a:latin typeface="Cambria Math" panose="02040503050406030204" pitchFamily="18" charset="0"/>
                                </a:rPr>
                                <m:t>𝑁𝐼𝑅</m:t>
                              </m:r>
                            </m:e>
                          </m:d>
                        </m:num>
                        <m:den>
                          <m:r>
                            <a:rPr lang="es-EC" i="1">
                              <a:latin typeface="Cambria Math" panose="02040503050406030204" pitchFamily="18" charset="0"/>
                            </a:rPr>
                            <m:t>𝑆𝑊𝐼𝑅</m:t>
                          </m:r>
                          <m:r>
                            <a:rPr lang="es-EC" i="0">
                              <a:latin typeface="Cambria Math" panose="02040503050406030204" pitchFamily="18" charset="0"/>
                            </a:rPr>
                            <m:t>+</m:t>
                          </m:r>
                          <m:r>
                            <a:rPr lang="es-EC" i="1">
                              <a:latin typeface="Cambria Math" panose="02040503050406030204" pitchFamily="18" charset="0"/>
                            </a:rPr>
                            <m:t>𝑁𝐼𝑅</m:t>
                          </m:r>
                        </m:den>
                      </m:f>
                    </m:oMath>
                  </m:oMathPara>
                </a14:m>
                <a:endParaRPr lang="es-EC" dirty="0"/>
              </a:p>
            </p:txBody>
          </p:sp>
        </mc:Choice>
        <mc:Fallback xmlns="">
          <p:sp>
            <p:nvSpPr>
              <p:cNvPr id="11" name="Rectángulo 10"/>
              <p:cNvSpPr>
                <a:spLocks noRot="1" noChangeAspect="1" noMove="1" noResize="1" noEditPoints="1" noAdjustHandles="1" noChangeArrowheads="1" noChangeShapeType="1" noTextEdit="1"/>
              </p:cNvSpPr>
              <p:nvPr/>
            </p:nvSpPr>
            <p:spPr>
              <a:xfrm>
                <a:off x="8072847" y="3158837"/>
                <a:ext cx="2386359" cy="634469"/>
              </a:xfrm>
              <a:prstGeom prst="rect">
                <a:avLst/>
              </a:prstGeom>
              <a:blipFill>
                <a:blip r:embed="rId10"/>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7287491" y="5431137"/>
                <a:ext cx="4551567" cy="669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𝑇𝑆𝐴𝑉𝐼</m:t>
                      </m:r>
                      <m:r>
                        <a:rPr lang="es-EC" i="0">
                          <a:latin typeface="Cambria Math" panose="02040503050406030204" pitchFamily="18" charset="0"/>
                        </a:rPr>
                        <m:t>= </m:t>
                      </m:r>
                      <m:f>
                        <m:fPr>
                          <m:ctrlPr>
                            <a:rPr lang="es-EC" i="1">
                              <a:latin typeface="Cambria Math" panose="02040503050406030204" pitchFamily="18" charset="0"/>
                            </a:rPr>
                          </m:ctrlPr>
                        </m:fPr>
                        <m:num>
                          <m:r>
                            <a:rPr lang="es-EC" i="1">
                              <a:latin typeface="Cambria Math" panose="02040503050406030204" pitchFamily="18" charset="0"/>
                            </a:rPr>
                            <m:t>𝑏</m:t>
                          </m:r>
                          <m:d>
                            <m:dPr>
                              <m:ctrlPr>
                                <a:rPr lang="es-EC" i="1">
                                  <a:latin typeface="Cambria Math" panose="02040503050406030204" pitchFamily="18" charset="0"/>
                                </a:rPr>
                              </m:ctrlPr>
                            </m:dPr>
                            <m:e>
                              <m:r>
                                <a:rPr lang="es-EC" i="1">
                                  <a:latin typeface="Cambria Math" panose="02040503050406030204" pitchFamily="18" charset="0"/>
                                </a:rPr>
                                <m:t>𝑁𝐼𝑅</m:t>
                              </m:r>
                              <m:r>
                                <a:rPr lang="es-EC" i="0">
                                  <a:latin typeface="Cambria Math" panose="02040503050406030204" pitchFamily="18" charset="0"/>
                                </a:rPr>
                                <m:t>−</m:t>
                              </m:r>
                              <m:r>
                                <a:rPr lang="es-EC" i="1">
                                  <a:latin typeface="Cambria Math" panose="02040503050406030204" pitchFamily="18" charset="0"/>
                                </a:rPr>
                                <m:t>𝑏𝑅𝐸𝐷</m:t>
                              </m:r>
                              <m:r>
                                <a:rPr lang="es-EC" i="0">
                                  <a:latin typeface="Cambria Math" panose="02040503050406030204" pitchFamily="18" charset="0"/>
                                </a:rPr>
                                <m:t>−</m:t>
                              </m:r>
                              <m:r>
                                <a:rPr lang="es-EC" i="1">
                                  <a:latin typeface="Cambria Math" panose="02040503050406030204" pitchFamily="18" charset="0"/>
                                </a:rPr>
                                <m:t>𝑎</m:t>
                              </m:r>
                            </m:e>
                          </m:d>
                        </m:num>
                        <m:den>
                          <m:r>
                            <a:rPr lang="es-EC" i="1">
                              <a:latin typeface="Cambria Math" panose="02040503050406030204" pitchFamily="18" charset="0"/>
                            </a:rPr>
                            <m:t>𝑎𝑁𝐼𝑅</m:t>
                          </m:r>
                          <m:r>
                            <a:rPr lang="es-EC" i="0">
                              <a:latin typeface="Cambria Math" panose="02040503050406030204" pitchFamily="18" charset="0"/>
                            </a:rPr>
                            <m:t>+</m:t>
                          </m:r>
                          <m:r>
                            <a:rPr lang="es-EC" i="1">
                              <a:latin typeface="Cambria Math" panose="02040503050406030204" pitchFamily="18" charset="0"/>
                            </a:rPr>
                            <m:t>𝑅𝐸𝐷</m:t>
                          </m:r>
                          <m:r>
                            <a:rPr lang="es-EC" i="0">
                              <a:latin typeface="Cambria Math" panose="02040503050406030204" pitchFamily="18" charset="0"/>
                            </a:rPr>
                            <m:t>−</m:t>
                          </m:r>
                          <m:d>
                            <m:dPr>
                              <m:ctrlPr>
                                <a:rPr lang="es-EC" i="1">
                                  <a:latin typeface="Cambria Math" panose="02040503050406030204" pitchFamily="18" charset="0"/>
                                </a:rPr>
                              </m:ctrlPr>
                            </m:dPr>
                            <m:e>
                              <m:r>
                                <a:rPr lang="es-EC" i="1">
                                  <a:latin typeface="Cambria Math" panose="02040503050406030204" pitchFamily="18" charset="0"/>
                                </a:rPr>
                                <m:t>𝑎𝑏</m:t>
                              </m:r>
                            </m:e>
                          </m:d>
                          <m:r>
                            <a:rPr lang="es-EC" i="0">
                              <a:latin typeface="Cambria Math" panose="02040503050406030204" pitchFamily="18" charset="0"/>
                            </a:rPr>
                            <m:t>+</m:t>
                          </m:r>
                          <m:r>
                            <a:rPr lang="es-EC" i="1">
                              <a:latin typeface="Cambria Math" panose="02040503050406030204" pitchFamily="18" charset="0"/>
                            </a:rPr>
                            <m:t>𝑋</m:t>
                          </m:r>
                          <m:d>
                            <m:dPr>
                              <m:ctrlPr>
                                <a:rPr lang="es-EC" i="1">
                                  <a:latin typeface="Cambria Math" panose="02040503050406030204" pitchFamily="18" charset="0"/>
                                </a:rPr>
                              </m:ctrlPr>
                            </m:dPr>
                            <m:e>
                              <m:r>
                                <a:rPr lang="es-EC" i="0">
                                  <a:latin typeface="Cambria Math" panose="02040503050406030204" pitchFamily="18" charset="0"/>
                                </a:rPr>
                                <m:t>1+ </m:t>
                              </m:r>
                              <m:sSup>
                                <m:sSupPr>
                                  <m:ctrlPr>
                                    <a:rPr lang="es-EC" i="1">
                                      <a:latin typeface="Cambria Math" panose="02040503050406030204" pitchFamily="18" charset="0"/>
                                    </a:rPr>
                                  </m:ctrlPr>
                                </m:sSupPr>
                                <m:e>
                                  <m:r>
                                    <a:rPr lang="es-EC" i="1">
                                      <a:latin typeface="Cambria Math" panose="02040503050406030204" pitchFamily="18" charset="0"/>
                                    </a:rPr>
                                    <m:t>𝑏</m:t>
                                  </m:r>
                                </m:e>
                                <m:sup>
                                  <m:r>
                                    <a:rPr lang="es-EC" i="0">
                                      <a:latin typeface="Cambria Math" panose="02040503050406030204" pitchFamily="18" charset="0"/>
                                    </a:rPr>
                                    <m:t>2</m:t>
                                  </m:r>
                                </m:sup>
                              </m:sSup>
                            </m:e>
                          </m:d>
                        </m:den>
                      </m:f>
                    </m:oMath>
                  </m:oMathPara>
                </a14:m>
                <a:endParaRPr lang="es-EC" dirty="0"/>
              </a:p>
            </p:txBody>
          </p:sp>
        </mc:Choice>
        <mc:Fallback xmlns="">
          <p:sp>
            <p:nvSpPr>
              <p:cNvPr id="12" name="Rectángulo 11"/>
              <p:cNvSpPr>
                <a:spLocks noRot="1" noChangeAspect="1" noMove="1" noResize="1" noEditPoints="1" noAdjustHandles="1" noChangeArrowheads="1" noChangeShapeType="1" noTextEdit="1"/>
              </p:cNvSpPr>
              <p:nvPr/>
            </p:nvSpPr>
            <p:spPr>
              <a:xfrm>
                <a:off x="7287491" y="5431137"/>
                <a:ext cx="4551567" cy="669094"/>
              </a:xfrm>
              <a:prstGeom prst="rect">
                <a:avLst/>
              </a:prstGeom>
              <a:blipFill>
                <a:blip r:embed="rId11"/>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7421131" y="4272605"/>
                <a:ext cx="4069832" cy="7574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𝐿𝑊𝐶𝐼</m:t>
                      </m:r>
                      <m:r>
                        <a:rPr lang="es-EC" i="0">
                          <a:latin typeface="Cambria Math" panose="02040503050406030204" pitchFamily="18" charset="0"/>
                        </a:rPr>
                        <m:t>= </m:t>
                      </m:r>
                      <m:f>
                        <m:fPr>
                          <m:ctrlPr>
                            <a:rPr lang="es-EC" i="1">
                              <a:latin typeface="Cambria Math" panose="02040503050406030204" pitchFamily="18" charset="0"/>
                            </a:rPr>
                          </m:ctrlPr>
                        </m:fPr>
                        <m:num>
                          <m:d>
                            <m:dPr>
                              <m:begChr m:val=""/>
                              <m:ctrlPr>
                                <a:rPr lang="es-EC" i="1">
                                  <a:latin typeface="Cambria Math" panose="02040503050406030204" pitchFamily="18" charset="0"/>
                                </a:rPr>
                              </m:ctrlPr>
                            </m:dPr>
                            <m:e>
                              <m:r>
                                <a:rPr lang="es-EC" i="0">
                                  <a:latin typeface="Cambria Math" panose="02040503050406030204" pitchFamily="18" charset="0"/>
                                </a:rPr>
                                <m:t>−</m:t>
                              </m:r>
                              <m:r>
                                <m:rPr>
                                  <m:sty m:val="p"/>
                                </m:rPr>
                                <a:rPr lang="es-EC" i="0">
                                  <a:latin typeface="Cambria Math" panose="02040503050406030204" pitchFamily="18" charset="0"/>
                                </a:rPr>
                                <m:t>lo</m:t>
                              </m:r>
                              <m:func>
                                <m:funcPr>
                                  <m:ctrlPr>
                                    <a:rPr lang="es-EC" i="1">
                                      <a:latin typeface="Cambria Math" panose="02040503050406030204" pitchFamily="18" charset="0"/>
                                    </a:rPr>
                                  </m:ctrlPr>
                                </m:funcPr>
                                <m:fName>
                                  <m:r>
                                    <m:rPr>
                                      <m:sty m:val="p"/>
                                    </m:rPr>
                                    <a:rPr lang="es-EC" i="0">
                                      <a:latin typeface="Cambria Math" panose="02040503050406030204" pitchFamily="18" charset="0"/>
                                    </a:rPr>
                                    <m:t>g</m:t>
                                  </m:r>
                                </m:fName>
                                <m:e>
                                  <m:r>
                                    <a:rPr lang="es-EC" i="0">
                                      <a:latin typeface="Cambria Math" panose="02040503050406030204" pitchFamily="18" charset="0"/>
                                    </a:rPr>
                                    <m:t>(</m:t>
                                  </m:r>
                                </m:e>
                              </m:func>
                              <m:r>
                                <a:rPr lang="es-EC" i="0">
                                  <a:latin typeface="Cambria Math" panose="02040503050406030204" pitchFamily="18" charset="0"/>
                                </a:rPr>
                                <m:t>1−</m:t>
                              </m:r>
                              <m:d>
                                <m:dPr>
                                  <m:ctrlPr>
                                    <a:rPr lang="es-EC" i="1">
                                      <a:latin typeface="Cambria Math" panose="02040503050406030204" pitchFamily="18" charset="0"/>
                                    </a:rPr>
                                  </m:ctrlPr>
                                </m:dPr>
                                <m:e>
                                  <m:r>
                                    <a:rPr lang="es-EC" i="1">
                                      <a:latin typeface="Cambria Math" panose="02040503050406030204" pitchFamily="18" charset="0"/>
                                    </a:rPr>
                                    <m:t>𝑁𝐼𝑅</m:t>
                                  </m:r>
                                  <m:r>
                                    <a:rPr lang="es-EC" i="0">
                                      <a:latin typeface="Cambria Math" panose="02040503050406030204" pitchFamily="18" charset="0"/>
                                    </a:rPr>
                                    <m:t>−</m:t>
                                  </m:r>
                                  <m:r>
                                    <a:rPr lang="es-EC" i="1">
                                      <a:latin typeface="Cambria Math" panose="02040503050406030204" pitchFamily="18" charset="0"/>
                                    </a:rPr>
                                    <m:t>𝑆𝑊𝐼𝑅</m:t>
                                  </m:r>
                                </m:e>
                              </m:d>
                            </m:e>
                          </m:d>
                        </m:num>
                        <m:den>
                          <m:d>
                            <m:dPr>
                              <m:begChr m:val=""/>
                              <m:ctrlPr>
                                <a:rPr lang="es-EC" i="1">
                                  <a:latin typeface="Cambria Math" panose="02040503050406030204" pitchFamily="18" charset="0"/>
                                </a:rPr>
                              </m:ctrlPr>
                            </m:dPr>
                            <m:e>
                              <m:r>
                                <a:rPr lang="es-EC" i="0">
                                  <a:latin typeface="Cambria Math" panose="02040503050406030204" pitchFamily="18" charset="0"/>
                                </a:rPr>
                                <m:t>−</m:t>
                              </m:r>
                              <m:r>
                                <m:rPr>
                                  <m:sty m:val="p"/>
                                </m:rPr>
                                <a:rPr lang="es-EC" i="0">
                                  <a:latin typeface="Cambria Math" panose="02040503050406030204" pitchFamily="18" charset="0"/>
                                </a:rPr>
                                <m:t>lo</m:t>
                              </m:r>
                              <m:func>
                                <m:funcPr>
                                  <m:ctrlPr>
                                    <a:rPr lang="es-EC" i="1">
                                      <a:latin typeface="Cambria Math" panose="02040503050406030204" pitchFamily="18" charset="0"/>
                                    </a:rPr>
                                  </m:ctrlPr>
                                </m:funcPr>
                                <m:fName>
                                  <m:r>
                                    <m:rPr>
                                      <m:sty m:val="p"/>
                                    </m:rPr>
                                    <a:rPr lang="es-EC" i="0">
                                      <a:latin typeface="Cambria Math" panose="02040503050406030204" pitchFamily="18" charset="0"/>
                                    </a:rPr>
                                    <m:t>g</m:t>
                                  </m:r>
                                </m:fName>
                                <m:e>
                                  <m:r>
                                    <a:rPr lang="es-EC" i="0">
                                      <a:latin typeface="Cambria Math" panose="02040503050406030204" pitchFamily="18" charset="0"/>
                                    </a:rPr>
                                    <m:t>(</m:t>
                                  </m:r>
                                </m:e>
                              </m:func>
                              <m:r>
                                <a:rPr lang="es-EC" i="0">
                                  <a:latin typeface="Cambria Math" panose="02040503050406030204" pitchFamily="18" charset="0"/>
                                </a:rPr>
                                <m:t>1−</m:t>
                              </m:r>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𝑁𝐼𝑅</m:t>
                                      </m:r>
                                    </m:e>
                                    <m:sub>
                                      <m:r>
                                        <a:rPr lang="es-EC" i="1">
                                          <a:latin typeface="Cambria Math" panose="02040503050406030204" pitchFamily="18" charset="0"/>
                                        </a:rPr>
                                        <m:t>𝐹𝑇</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𝑠𝑤𝑖𝑟</m:t>
                                      </m:r>
                                    </m:e>
                                    <m:sub>
                                      <m:r>
                                        <a:rPr lang="es-EC" i="1">
                                          <a:latin typeface="Cambria Math" panose="02040503050406030204" pitchFamily="18" charset="0"/>
                                        </a:rPr>
                                        <m:t>𝐹𝑇</m:t>
                                      </m:r>
                                    </m:sub>
                                  </m:sSub>
                                </m:e>
                              </m:d>
                            </m:e>
                          </m:d>
                        </m:den>
                      </m:f>
                    </m:oMath>
                  </m:oMathPara>
                </a14:m>
                <a:endParaRPr lang="es-EC" dirty="0"/>
              </a:p>
            </p:txBody>
          </p:sp>
        </mc:Choice>
        <mc:Fallback xmlns="">
          <p:sp>
            <p:nvSpPr>
              <p:cNvPr id="13" name="Rectángulo 12"/>
              <p:cNvSpPr>
                <a:spLocks noRot="1" noChangeAspect="1" noMove="1" noResize="1" noEditPoints="1" noAdjustHandles="1" noChangeArrowheads="1" noChangeShapeType="1" noTextEdit="1"/>
              </p:cNvSpPr>
              <p:nvPr/>
            </p:nvSpPr>
            <p:spPr>
              <a:xfrm>
                <a:off x="7421131" y="4272605"/>
                <a:ext cx="4069832" cy="757451"/>
              </a:xfrm>
              <a:prstGeom prst="rect">
                <a:avLst/>
              </a:prstGeom>
              <a:blipFill>
                <a:blip r:embed="rId1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591816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981</TotalTime>
  <Words>2909</Words>
  <Application>Microsoft Office PowerPoint</Application>
  <PresentationFormat>Panorámica</PresentationFormat>
  <Paragraphs>1227</Paragraphs>
  <Slides>40</Slides>
  <Notes>20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40</vt:i4>
      </vt:variant>
    </vt:vector>
  </HeadingPairs>
  <TitlesOfParts>
    <vt:vector size="48" baseType="lpstr">
      <vt:lpstr>Arial</vt:lpstr>
      <vt:lpstr>Calibri</vt:lpstr>
      <vt:lpstr>Calibri Light</vt:lpstr>
      <vt:lpstr>Cambria Math</vt:lpstr>
      <vt:lpstr>Symbol</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77</cp:revision>
  <dcterms:created xsi:type="dcterms:W3CDTF">2018-12-10T04:40:29Z</dcterms:created>
  <dcterms:modified xsi:type="dcterms:W3CDTF">2019-01-23T13:07:28Z</dcterms:modified>
</cp:coreProperties>
</file>