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7"/>
  </p:notesMasterIdLst>
  <p:sldIdLst>
    <p:sldId id="256" r:id="rId2"/>
    <p:sldId id="258" r:id="rId3"/>
    <p:sldId id="259" r:id="rId4"/>
    <p:sldId id="261" r:id="rId5"/>
    <p:sldId id="260" r:id="rId6"/>
    <p:sldId id="262" r:id="rId7"/>
    <p:sldId id="263" r:id="rId8"/>
    <p:sldId id="264" r:id="rId9"/>
    <p:sldId id="265" r:id="rId10"/>
    <p:sldId id="266" r:id="rId11"/>
    <p:sldId id="270" r:id="rId12"/>
    <p:sldId id="271" r:id="rId13"/>
    <p:sldId id="272" r:id="rId14"/>
    <p:sldId id="274" r:id="rId15"/>
    <p:sldId id="284" r:id="rId16"/>
    <p:sldId id="273" r:id="rId17"/>
    <p:sldId id="275" r:id="rId18"/>
    <p:sldId id="276" r:id="rId19"/>
    <p:sldId id="278" r:id="rId20"/>
    <p:sldId id="286" r:id="rId21"/>
    <p:sldId id="277" r:id="rId22"/>
    <p:sldId id="285" r:id="rId23"/>
    <p:sldId id="279" r:id="rId24"/>
    <p:sldId id="281" r:id="rId25"/>
    <p:sldId id="283" r:id="rId26"/>
  </p:sldIdLst>
  <p:sldSz cx="9144000" cy="6858000" type="screen4x3"/>
  <p:notesSz cx="6797675" cy="9926638"/>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2" d="100"/>
          <a:sy n="72" d="100"/>
        </p:scale>
        <p:origin x="-1242"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'TABLA 2'!$C$4</c:f>
              <c:strCache>
                <c:ptCount val="1"/>
                <c:pt idx="0">
                  <c:v>VENTAS </c:v>
                </c:pt>
              </c:strCache>
            </c:strRef>
          </c:tx>
          <c:marker>
            <c:symbol val="none"/>
          </c:marker>
          <c:cat>
            <c:numRef>
              <c:f>'TABLA 2'!$B$5:$B$9</c:f>
              <c:numCache>
                <c:formatCode>General</c:formatCode>
                <c:ptCount val="5"/>
                <c:pt idx="0">
                  <c:v>2012</c:v>
                </c:pt>
                <c:pt idx="1">
                  <c:v>2013</c:v>
                </c:pt>
                <c:pt idx="2">
                  <c:v>2014</c:v>
                </c:pt>
                <c:pt idx="3">
                  <c:v>2015</c:v>
                </c:pt>
                <c:pt idx="4">
                  <c:v>2016</c:v>
                </c:pt>
              </c:numCache>
            </c:numRef>
          </c:cat>
          <c:val>
            <c:numRef>
              <c:f>'TABLA 2'!$C$5:$C$9</c:f>
              <c:numCache>
                <c:formatCode>#,##0</c:formatCode>
                <c:ptCount val="5"/>
                <c:pt idx="0">
                  <c:v>126946448</c:v>
                </c:pt>
                <c:pt idx="1">
                  <c:v>136741932</c:v>
                </c:pt>
                <c:pt idx="2">
                  <c:v>139361695</c:v>
                </c:pt>
                <c:pt idx="3">
                  <c:v>142729415</c:v>
                </c:pt>
                <c:pt idx="4">
                  <c:v>139360307</c:v>
                </c:pt>
              </c:numCache>
            </c:numRef>
          </c:val>
          <c:smooth val="0"/>
        </c:ser>
        <c:ser>
          <c:idx val="2"/>
          <c:order val="1"/>
          <c:tx>
            <c:strRef>
              <c:f>'TABLA 2'!$D$4</c:f>
              <c:strCache>
                <c:ptCount val="1"/>
                <c:pt idx="0">
                  <c:v>UTILIDADES</c:v>
                </c:pt>
              </c:strCache>
            </c:strRef>
          </c:tx>
          <c:marker>
            <c:symbol val="none"/>
          </c:marker>
          <c:cat>
            <c:numRef>
              <c:f>'TABLA 2'!$B$5:$B$9</c:f>
              <c:numCache>
                <c:formatCode>General</c:formatCode>
                <c:ptCount val="5"/>
                <c:pt idx="0">
                  <c:v>2012</c:v>
                </c:pt>
                <c:pt idx="1">
                  <c:v>2013</c:v>
                </c:pt>
                <c:pt idx="2">
                  <c:v>2014</c:v>
                </c:pt>
                <c:pt idx="3">
                  <c:v>2015</c:v>
                </c:pt>
                <c:pt idx="4">
                  <c:v>2016</c:v>
                </c:pt>
              </c:numCache>
            </c:numRef>
          </c:cat>
          <c:val>
            <c:numRef>
              <c:f>'TABLA 2'!$D$5:$D$9</c:f>
              <c:numCache>
                <c:formatCode>#,##0</c:formatCode>
                <c:ptCount val="5"/>
                <c:pt idx="0">
                  <c:v>5484302</c:v>
                </c:pt>
                <c:pt idx="1">
                  <c:v>5995447</c:v>
                </c:pt>
                <c:pt idx="2">
                  <c:v>7829354</c:v>
                </c:pt>
                <c:pt idx="3">
                  <c:v>12195891</c:v>
                </c:pt>
                <c:pt idx="4">
                  <c:v>9386302</c:v>
                </c:pt>
              </c:numCache>
            </c:numRef>
          </c:val>
          <c:smooth val="0"/>
        </c:ser>
        <c:ser>
          <c:idx val="3"/>
          <c:order val="2"/>
          <c:tx>
            <c:strRef>
              <c:f>'TABLA 2'!$E$4</c:f>
              <c:strCache>
                <c:ptCount val="1"/>
                <c:pt idx="0">
                  <c:v>IMPUESTOS</c:v>
                </c:pt>
              </c:strCache>
            </c:strRef>
          </c:tx>
          <c:marker>
            <c:symbol val="none"/>
          </c:marker>
          <c:cat>
            <c:numRef>
              <c:f>'TABLA 2'!$B$5:$B$9</c:f>
              <c:numCache>
                <c:formatCode>General</c:formatCode>
                <c:ptCount val="5"/>
                <c:pt idx="0">
                  <c:v>2012</c:v>
                </c:pt>
                <c:pt idx="1">
                  <c:v>2013</c:v>
                </c:pt>
                <c:pt idx="2">
                  <c:v>2014</c:v>
                </c:pt>
                <c:pt idx="3">
                  <c:v>2015</c:v>
                </c:pt>
                <c:pt idx="4">
                  <c:v>2016</c:v>
                </c:pt>
              </c:numCache>
            </c:numRef>
          </c:cat>
          <c:val>
            <c:numRef>
              <c:f>'TABLA 2'!$E$5:$E$9</c:f>
              <c:numCache>
                <c:formatCode>#,##0</c:formatCode>
                <c:ptCount val="5"/>
                <c:pt idx="0">
                  <c:v>1339105</c:v>
                </c:pt>
                <c:pt idx="1">
                  <c:v>1223572</c:v>
                </c:pt>
                <c:pt idx="2">
                  <c:v>1227218</c:v>
                </c:pt>
                <c:pt idx="3">
                  <c:v>3146134</c:v>
                </c:pt>
                <c:pt idx="4">
                  <c:v>2783671</c:v>
                </c:pt>
              </c:numCache>
            </c:numRef>
          </c:val>
          <c:smooth val="0"/>
        </c:ser>
        <c:dLbls>
          <c:showLegendKey val="0"/>
          <c:showVal val="0"/>
          <c:showCatName val="0"/>
          <c:showSerName val="0"/>
          <c:showPercent val="0"/>
          <c:showBubbleSize val="0"/>
        </c:dLbls>
        <c:marker val="1"/>
        <c:smooth val="0"/>
        <c:axId val="158155904"/>
        <c:axId val="158157440"/>
      </c:lineChart>
      <c:catAx>
        <c:axId val="158155904"/>
        <c:scaling>
          <c:orientation val="minMax"/>
        </c:scaling>
        <c:delete val="0"/>
        <c:axPos val="b"/>
        <c:numFmt formatCode="General" sourceLinked="1"/>
        <c:majorTickMark val="out"/>
        <c:minorTickMark val="none"/>
        <c:tickLblPos val="nextTo"/>
        <c:crossAx val="158157440"/>
        <c:crosses val="autoZero"/>
        <c:auto val="1"/>
        <c:lblAlgn val="ctr"/>
        <c:lblOffset val="100"/>
        <c:noMultiLvlLbl val="0"/>
      </c:catAx>
      <c:valAx>
        <c:axId val="158157440"/>
        <c:scaling>
          <c:orientation val="minMax"/>
        </c:scaling>
        <c:delete val="0"/>
        <c:axPos val="l"/>
        <c:majorGridlines/>
        <c:numFmt formatCode="#,##0" sourceLinked="1"/>
        <c:majorTickMark val="out"/>
        <c:minorTickMark val="none"/>
        <c:tickLblPos val="nextTo"/>
        <c:crossAx val="158155904"/>
        <c:crosses val="autoZero"/>
        <c:crossBetween val="between"/>
      </c:valAx>
    </c:plotArea>
    <c:legend>
      <c:legendPos val="r"/>
      <c:overlay val="0"/>
    </c:legend>
    <c:plotVisOnly val="1"/>
    <c:dispBlanksAs val="gap"/>
    <c:showDLblsOverMax val="0"/>
  </c:chart>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 Id="rId4" Type="http://schemas.openxmlformats.org/officeDocument/2006/relationships/image" Target="../media/image16.png"/></Relationships>
</file>

<file path=ppt/diagrams/_rels/data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hyperlink" Target="HIPERVINCULOS%20PRESENTACION.xlsx" TargetMode="External"/><Relationship Id="rId1" Type="http://schemas.openxmlformats.org/officeDocument/2006/relationships/image" Target="../media/image20.png"/><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PIB%20ECUADOR.xlsx" TargetMode="External"/><Relationship Id="rId1" Type="http://schemas.openxmlformats.org/officeDocument/2006/relationships/image" Target="../media/image5.png"/><Relationship Id="rId4" Type="http://schemas.openxmlformats.org/officeDocument/2006/relationships/image" Target="../media/image7.png"/></Relationships>
</file>

<file path=ppt/diagrams/_rels/drawing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705672-FEBE-449B-AB88-EE1831021A1E}" type="doc">
      <dgm:prSet loTypeId="urn:microsoft.com/office/officeart/2005/8/layout/cycle3" loCatId="cycle" qsTypeId="urn:microsoft.com/office/officeart/2005/8/quickstyle/simple3" qsCatId="simple" csTypeId="urn:microsoft.com/office/officeart/2005/8/colors/accent1_2" csCatId="accent1" phldr="1"/>
      <dgm:spPr/>
      <dgm:t>
        <a:bodyPr/>
        <a:lstStyle/>
        <a:p>
          <a:endParaRPr lang="es-EC"/>
        </a:p>
      </dgm:t>
    </dgm:pt>
    <dgm:pt modelId="{C96CE42B-DFF6-42EF-A60A-68EEBCD5B330}">
      <dgm:prSet phldrT="[Texto]" custT="1"/>
      <dgm:spPr/>
      <dgm:t>
        <a:bodyPr/>
        <a:lstStyle/>
        <a:p>
          <a:r>
            <a:rPr lang="es-EC" sz="1400" dirty="0" smtClean="0"/>
            <a:t>Hábitos alimenticios constituyen un factor de riesgo para que las personas desarrollen enfermedades crónicas mortales. </a:t>
          </a:r>
          <a:endParaRPr lang="es-EC" sz="1400" dirty="0"/>
        </a:p>
      </dgm:t>
    </dgm:pt>
    <dgm:pt modelId="{055A5CA1-C87E-4D3D-BF7A-D7AEDAB453A4}" type="parTrans" cxnId="{CF703177-A4C2-44AB-877C-95545901DD64}">
      <dgm:prSet/>
      <dgm:spPr/>
      <dgm:t>
        <a:bodyPr/>
        <a:lstStyle/>
        <a:p>
          <a:endParaRPr lang="es-EC" sz="1400"/>
        </a:p>
      </dgm:t>
    </dgm:pt>
    <dgm:pt modelId="{1D9F85AA-0D93-41E8-ABC7-84E906DAF1B9}" type="sibTrans" cxnId="{CF703177-A4C2-44AB-877C-95545901DD64}">
      <dgm:prSet/>
      <dgm:spPr/>
      <dgm:t>
        <a:bodyPr/>
        <a:lstStyle/>
        <a:p>
          <a:endParaRPr lang="es-EC" sz="1400"/>
        </a:p>
      </dgm:t>
    </dgm:pt>
    <dgm:pt modelId="{B19EA13E-126C-44C9-A1E6-084990927770}">
      <dgm:prSet phldrT="[Texto]" custT="1"/>
      <dgm:spPr/>
      <dgm:t>
        <a:bodyPr/>
        <a:lstStyle/>
        <a:p>
          <a:r>
            <a:rPr lang="es-EC" sz="1400" dirty="0" smtClean="0"/>
            <a:t>Reglamento sanitario de etiquetado de alimentos procesados para el consumo humano</a:t>
          </a:r>
          <a:endParaRPr lang="es-EC" sz="1400" dirty="0"/>
        </a:p>
      </dgm:t>
    </dgm:pt>
    <dgm:pt modelId="{804E4E1B-1F78-4557-8F6D-12DB441D4394}" type="parTrans" cxnId="{AC0F9F40-4C69-4FE7-BE0D-B471F2E994F5}">
      <dgm:prSet/>
      <dgm:spPr/>
      <dgm:t>
        <a:bodyPr/>
        <a:lstStyle/>
        <a:p>
          <a:endParaRPr lang="es-EC" sz="1400"/>
        </a:p>
      </dgm:t>
    </dgm:pt>
    <dgm:pt modelId="{D841B352-C6F7-4C38-9B27-1DE3831608E2}" type="sibTrans" cxnId="{AC0F9F40-4C69-4FE7-BE0D-B471F2E994F5}">
      <dgm:prSet/>
      <dgm:spPr/>
      <dgm:t>
        <a:bodyPr/>
        <a:lstStyle/>
        <a:p>
          <a:endParaRPr lang="es-EC" sz="1400"/>
        </a:p>
      </dgm:t>
    </dgm:pt>
    <dgm:pt modelId="{DE8492E0-5E8C-4213-B8CD-C308720BDE27}">
      <dgm:prSet phldrT="[Texto]" custT="1"/>
      <dgm:spPr/>
      <dgm:t>
        <a:bodyPr/>
        <a:lstStyle/>
        <a:p>
          <a:r>
            <a:rPr lang="es-EC" sz="1400" dirty="0" smtClean="0"/>
            <a:t>Enfermedades hipertensivas, diabetes, obesidad y sobrepeso crecen gradualmente.</a:t>
          </a:r>
          <a:endParaRPr lang="es-EC" sz="1400" dirty="0"/>
        </a:p>
      </dgm:t>
    </dgm:pt>
    <dgm:pt modelId="{9ABF2623-F08D-4844-95D9-5862956F8890}" type="parTrans" cxnId="{29AD37A0-B491-4DB2-922C-06FED0E53F8E}">
      <dgm:prSet/>
      <dgm:spPr/>
      <dgm:t>
        <a:bodyPr/>
        <a:lstStyle/>
        <a:p>
          <a:endParaRPr lang="es-EC" sz="1400"/>
        </a:p>
      </dgm:t>
    </dgm:pt>
    <dgm:pt modelId="{B26317DF-0536-43E0-BCCF-5EEA609C96BC}" type="sibTrans" cxnId="{29AD37A0-B491-4DB2-922C-06FED0E53F8E}">
      <dgm:prSet/>
      <dgm:spPr/>
      <dgm:t>
        <a:bodyPr/>
        <a:lstStyle/>
        <a:p>
          <a:endParaRPr lang="es-EC" sz="1400"/>
        </a:p>
      </dgm:t>
    </dgm:pt>
    <dgm:pt modelId="{17E817D3-2B08-4AB0-BD30-10C1734306F8}">
      <dgm:prSet phldrT="[Texto]" custT="1"/>
      <dgm:spPr/>
      <dgm:t>
        <a:bodyPr/>
        <a:lstStyle/>
        <a:p>
          <a:r>
            <a:rPr lang="es-EC" sz="1400" dirty="0" smtClean="0"/>
            <a:t>Aplicación: empresas que comercialicen alimentos procesados para el consumo humano en el territorio nacional.</a:t>
          </a:r>
          <a:endParaRPr lang="es-EC" sz="1400" dirty="0"/>
        </a:p>
      </dgm:t>
    </dgm:pt>
    <dgm:pt modelId="{5C7FEB3F-7E65-4EE1-93FF-8863A9E80107}" type="parTrans" cxnId="{72349931-EFCB-4703-95BD-72F96A688878}">
      <dgm:prSet/>
      <dgm:spPr/>
      <dgm:t>
        <a:bodyPr/>
        <a:lstStyle/>
        <a:p>
          <a:endParaRPr lang="es-EC" sz="1600"/>
        </a:p>
      </dgm:t>
    </dgm:pt>
    <dgm:pt modelId="{5AFFE830-9B5D-41A6-A253-511C4B6B2230}" type="sibTrans" cxnId="{72349931-EFCB-4703-95BD-72F96A688878}">
      <dgm:prSet/>
      <dgm:spPr/>
      <dgm:t>
        <a:bodyPr/>
        <a:lstStyle/>
        <a:p>
          <a:endParaRPr lang="es-EC" sz="1600"/>
        </a:p>
      </dgm:t>
    </dgm:pt>
    <dgm:pt modelId="{771374A4-FA55-40AF-9688-3E94F35B9D0B}">
      <dgm:prSet phldrT="[Texto]" custT="1"/>
      <dgm:spPr/>
      <dgm:t>
        <a:bodyPr/>
        <a:lstStyle/>
        <a:p>
          <a:r>
            <a:rPr lang="es-EC" sz="1400" dirty="0" smtClean="0"/>
            <a:t>Consumo de elevado de alimentos poco nutritivos con alta densidad energética y contenido de grasa, azúcar y sal.</a:t>
          </a:r>
          <a:endParaRPr lang="es-EC" sz="1400" dirty="0"/>
        </a:p>
      </dgm:t>
    </dgm:pt>
    <dgm:pt modelId="{964B3599-A8B7-4DE5-B785-5DA928F6BE16}" type="parTrans" cxnId="{8D4DA60F-EE33-41F2-A025-3BB519A60836}">
      <dgm:prSet/>
      <dgm:spPr/>
      <dgm:t>
        <a:bodyPr/>
        <a:lstStyle/>
        <a:p>
          <a:endParaRPr lang="es-EC" sz="1600"/>
        </a:p>
      </dgm:t>
    </dgm:pt>
    <dgm:pt modelId="{C1F386B3-6D88-43BF-B36A-A3A54CA5419D}" type="sibTrans" cxnId="{8D4DA60F-EE33-41F2-A025-3BB519A60836}">
      <dgm:prSet/>
      <dgm:spPr/>
      <dgm:t>
        <a:bodyPr/>
        <a:lstStyle/>
        <a:p>
          <a:endParaRPr lang="es-EC" sz="1600"/>
        </a:p>
      </dgm:t>
    </dgm:pt>
    <dgm:pt modelId="{196FC809-51C3-4836-9342-B64CB17E02E6}" type="pres">
      <dgm:prSet presAssocID="{9E705672-FEBE-449B-AB88-EE1831021A1E}" presName="Name0" presStyleCnt="0">
        <dgm:presLayoutVars>
          <dgm:dir/>
          <dgm:resizeHandles val="exact"/>
        </dgm:presLayoutVars>
      </dgm:prSet>
      <dgm:spPr/>
      <dgm:t>
        <a:bodyPr/>
        <a:lstStyle/>
        <a:p>
          <a:endParaRPr lang="es-EC"/>
        </a:p>
      </dgm:t>
    </dgm:pt>
    <dgm:pt modelId="{544534A9-1E1F-4C84-A1BF-B399C35CF0D9}" type="pres">
      <dgm:prSet presAssocID="{9E705672-FEBE-449B-AB88-EE1831021A1E}" presName="cycle" presStyleCnt="0"/>
      <dgm:spPr/>
    </dgm:pt>
    <dgm:pt modelId="{CA48B228-8F6B-493C-8582-9C76F9B2F4F6}" type="pres">
      <dgm:prSet presAssocID="{C96CE42B-DFF6-42EF-A60A-68EEBCD5B330}" presName="nodeFirstNode" presStyleLbl="node1" presStyleIdx="0" presStyleCnt="5">
        <dgm:presLayoutVars>
          <dgm:bulletEnabled val="1"/>
        </dgm:presLayoutVars>
      </dgm:prSet>
      <dgm:spPr/>
      <dgm:t>
        <a:bodyPr/>
        <a:lstStyle/>
        <a:p>
          <a:endParaRPr lang="es-EC"/>
        </a:p>
      </dgm:t>
    </dgm:pt>
    <dgm:pt modelId="{6D084A6D-701A-4217-A11B-CBA1E4CFE0FD}" type="pres">
      <dgm:prSet presAssocID="{1D9F85AA-0D93-41E8-ABC7-84E906DAF1B9}" presName="sibTransFirstNode" presStyleLbl="bgShp" presStyleIdx="0" presStyleCnt="1"/>
      <dgm:spPr/>
      <dgm:t>
        <a:bodyPr/>
        <a:lstStyle/>
        <a:p>
          <a:endParaRPr lang="es-EC"/>
        </a:p>
      </dgm:t>
    </dgm:pt>
    <dgm:pt modelId="{6BF8E7DD-5F62-449F-8709-3131D486200A}" type="pres">
      <dgm:prSet presAssocID="{DE8492E0-5E8C-4213-B8CD-C308720BDE27}" presName="nodeFollowingNodes" presStyleLbl="node1" presStyleIdx="1" presStyleCnt="5">
        <dgm:presLayoutVars>
          <dgm:bulletEnabled val="1"/>
        </dgm:presLayoutVars>
      </dgm:prSet>
      <dgm:spPr/>
      <dgm:t>
        <a:bodyPr/>
        <a:lstStyle/>
        <a:p>
          <a:endParaRPr lang="es-EC"/>
        </a:p>
      </dgm:t>
    </dgm:pt>
    <dgm:pt modelId="{EECE4BD4-A212-4E8A-861F-AC9F91B5884E}" type="pres">
      <dgm:prSet presAssocID="{771374A4-FA55-40AF-9688-3E94F35B9D0B}" presName="nodeFollowingNodes" presStyleLbl="node1" presStyleIdx="2" presStyleCnt="5">
        <dgm:presLayoutVars>
          <dgm:bulletEnabled val="1"/>
        </dgm:presLayoutVars>
      </dgm:prSet>
      <dgm:spPr/>
      <dgm:t>
        <a:bodyPr/>
        <a:lstStyle/>
        <a:p>
          <a:endParaRPr lang="es-EC"/>
        </a:p>
      </dgm:t>
    </dgm:pt>
    <dgm:pt modelId="{EA863B28-138B-4890-8E75-205AE1C53F6E}" type="pres">
      <dgm:prSet presAssocID="{B19EA13E-126C-44C9-A1E6-084990927770}" presName="nodeFollowingNodes" presStyleLbl="node1" presStyleIdx="3" presStyleCnt="5">
        <dgm:presLayoutVars>
          <dgm:bulletEnabled val="1"/>
        </dgm:presLayoutVars>
      </dgm:prSet>
      <dgm:spPr/>
      <dgm:t>
        <a:bodyPr/>
        <a:lstStyle/>
        <a:p>
          <a:endParaRPr lang="es-EC"/>
        </a:p>
      </dgm:t>
    </dgm:pt>
    <dgm:pt modelId="{DBE1A003-BA00-4931-B5B5-8139BEB170A7}" type="pres">
      <dgm:prSet presAssocID="{17E817D3-2B08-4AB0-BD30-10C1734306F8}" presName="nodeFollowingNodes" presStyleLbl="node1" presStyleIdx="4" presStyleCnt="5">
        <dgm:presLayoutVars>
          <dgm:bulletEnabled val="1"/>
        </dgm:presLayoutVars>
      </dgm:prSet>
      <dgm:spPr/>
      <dgm:t>
        <a:bodyPr/>
        <a:lstStyle/>
        <a:p>
          <a:endParaRPr lang="es-EC"/>
        </a:p>
      </dgm:t>
    </dgm:pt>
  </dgm:ptLst>
  <dgm:cxnLst>
    <dgm:cxn modelId="{C4653026-CC98-4AB6-96E9-1E8A3229BC57}" type="presOf" srcId="{1D9F85AA-0D93-41E8-ABC7-84E906DAF1B9}" destId="{6D084A6D-701A-4217-A11B-CBA1E4CFE0FD}" srcOrd="0" destOrd="0" presId="urn:microsoft.com/office/officeart/2005/8/layout/cycle3"/>
    <dgm:cxn modelId="{AC0F9F40-4C69-4FE7-BE0D-B471F2E994F5}" srcId="{9E705672-FEBE-449B-AB88-EE1831021A1E}" destId="{B19EA13E-126C-44C9-A1E6-084990927770}" srcOrd="3" destOrd="0" parTransId="{804E4E1B-1F78-4557-8F6D-12DB441D4394}" sibTransId="{D841B352-C6F7-4C38-9B27-1DE3831608E2}"/>
    <dgm:cxn modelId="{29AD37A0-B491-4DB2-922C-06FED0E53F8E}" srcId="{9E705672-FEBE-449B-AB88-EE1831021A1E}" destId="{DE8492E0-5E8C-4213-B8CD-C308720BDE27}" srcOrd="1" destOrd="0" parTransId="{9ABF2623-F08D-4844-95D9-5862956F8890}" sibTransId="{B26317DF-0536-43E0-BCCF-5EEA609C96BC}"/>
    <dgm:cxn modelId="{8D4DA60F-EE33-41F2-A025-3BB519A60836}" srcId="{9E705672-FEBE-449B-AB88-EE1831021A1E}" destId="{771374A4-FA55-40AF-9688-3E94F35B9D0B}" srcOrd="2" destOrd="0" parTransId="{964B3599-A8B7-4DE5-B785-5DA928F6BE16}" sibTransId="{C1F386B3-6D88-43BF-B36A-A3A54CA5419D}"/>
    <dgm:cxn modelId="{EAB27AC4-E3E8-4FDD-9E44-112DE8673374}" type="presOf" srcId="{C96CE42B-DFF6-42EF-A60A-68EEBCD5B330}" destId="{CA48B228-8F6B-493C-8582-9C76F9B2F4F6}" srcOrd="0" destOrd="0" presId="urn:microsoft.com/office/officeart/2005/8/layout/cycle3"/>
    <dgm:cxn modelId="{06C76495-1311-4EF0-973B-4E585C5EC73C}" type="presOf" srcId="{17E817D3-2B08-4AB0-BD30-10C1734306F8}" destId="{DBE1A003-BA00-4931-B5B5-8139BEB170A7}" srcOrd="0" destOrd="0" presId="urn:microsoft.com/office/officeart/2005/8/layout/cycle3"/>
    <dgm:cxn modelId="{6FB500CD-FA78-4CA7-A213-FF0BD7CB9CA1}" type="presOf" srcId="{9E705672-FEBE-449B-AB88-EE1831021A1E}" destId="{196FC809-51C3-4836-9342-B64CB17E02E6}" srcOrd="0" destOrd="0" presId="urn:microsoft.com/office/officeart/2005/8/layout/cycle3"/>
    <dgm:cxn modelId="{4CC1DA0F-E4DF-4FF7-B082-90BE8DA7F20E}" type="presOf" srcId="{B19EA13E-126C-44C9-A1E6-084990927770}" destId="{EA863B28-138B-4890-8E75-205AE1C53F6E}" srcOrd="0" destOrd="0" presId="urn:microsoft.com/office/officeart/2005/8/layout/cycle3"/>
    <dgm:cxn modelId="{0B20AB76-495D-49FE-82EE-67204A122074}" type="presOf" srcId="{DE8492E0-5E8C-4213-B8CD-C308720BDE27}" destId="{6BF8E7DD-5F62-449F-8709-3131D486200A}" srcOrd="0" destOrd="0" presId="urn:microsoft.com/office/officeart/2005/8/layout/cycle3"/>
    <dgm:cxn modelId="{72349931-EFCB-4703-95BD-72F96A688878}" srcId="{9E705672-FEBE-449B-AB88-EE1831021A1E}" destId="{17E817D3-2B08-4AB0-BD30-10C1734306F8}" srcOrd="4" destOrd="0" parTransId="{5C7FEB3F-7E65-4EE1-93FF-8863A9E80107}" sibTransId="{5AFFE830-9B5D-41A6-A253-511C4B6B2230}"/>
    <dgm:cxn modelId="{E04F4970-87DD-49E0-87C4-AE802DD9288B}" type="presOf" srcId="{771374A4-FA55-40AF-9688-3E94F35B9D0B}" destId="{EECE4BD4-A212-4E8A-861F-AC9F91B5884E}" srcOrd="0" destOrd="0" presId="urn:microsoft.com/office/officeart/2005/8/layout/cycle3"/>
    <dgm:cxn modelId="{CF703177-A4C2-44AB-877C-95545901DD64}" srcId="{9E705672-FEBE-449B-AB88-EE1831021A1E}" destId="{C96CE42B-DFF6-42EF-A60A-68EEBCD5B330}" srcOrd="0" destOrd="0" parTransId="{055A5CA1-C87E-4D3D-BF7A-D7AEDAB453A4}" sibTransId="{1D9F85AA-0D93-41E8-ABC7-84E906DAF1B9}"/>
    <dgm:cxn modelId="{986C917B-5C12-4C96-AF16-B3E734ED30BC}" type="presParOf" srcId="{196FC809-51C3-4836-9342-B64CB17E02E6}" destId="{544534A9-1E1F-4C84-A1BF-B399C35CF0D9}" srcOrd="0" destOrd="0" presId="urn:microsoft.com/office/officeart/2005/8/layout/cycle3"/>
    <dgm:cxn modelId="{EAD28195-F55D-4574-B478-AAD86FC337A0}" type="presParOf" srcId="{544534A9-1E1F-4C84-A1BF-B399C35CF0D9}" destId="{CA48B228-8F6B-493C-8582-9C76F9B2F4F6}" srcOrd="0" destOrd="0" presId="urn:microsoft.com/office/officeart/2005/8/layout/cycle3"/>
    <dgm:cxn modelId="{48918F80-CC6C-4B82-8FF9-E5F00A492359}" type="presParOf" srcId="{544534A9-1E1F-4C84-A1BF-B399C35CF0D9}" destId="{6D084A6D-701A-4217-A11B-CBA1E4CFE0FD}" srcOrd="1" destOrd="0" presId="urn:microsoft.com/office/officeart/2005/8/layout/cycle3"/>
    <dgm:cxn modelId="{DB2FAD8A-4536-4E34-839A-FB1D4683E1FD}" type="presParOf" srcId="{544534A9-1E1F-4C84-A1BF-B399C35CF0D9}" destId="{6BF8E7DD-5F62-449F-8709-3131D486200A}" srcOrd="2" destOrd="0" presId="urn:microsoft.com/office/officeart/2005/8/layout/cycle3"/>
    <dgm:cxn modelId="{24EB301E-2C5B-4BF9-A75F-7B3D6FFB948F}" type="presParOf" srcId="{544534A9-1E1F-4C84-A1BF-B399C35CF0D9}" destId="{EECE4BD4-A212-4E8A-861F-AC9F91B5884E}" srcOrd="3" destOrd="0" presId="urn:microsoft.com/office/officeart/2005/8/layout/cycle3"/>
    <dgm:cxn modelId="{EDDB95CD-36E5-4193-936C-3EC7AC46D1E5}" type="presParOf" srcId="{544534A9-1E1F-4C84-A1BF-B399C35CF0D9}" destId="{EA863B28-138B-4890-8E75-205AE1C53F6E}" srcOrd="4" destOrd="0" presId="urn:microsoft.com/office/officeart/2005/8/layout/cycle3"/>
    <dgm:cxn modelId="{6BD2AB81-2936-4D11-897C-B316FAA0A237}" type="presParOf" srcId="{544534A9-1E1F-4C84-A1BF-B399C35CF0D9}" destId="{DBE1A003-BA00-4931-B5B5-8139BEB170A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84FD6E-03CC-442F-BF97-BC3B5596E19C}" type="doc">
      <dgm:prSet loTypeId="urn:microsoft.com/office/officeart/2011/layout/RadialPictureList" loCatId="picture" qsTypeId="urn:microsoft.com/office/officeart/2005/8/quickstyle/simple5" qsCatId="simple" csTypeId="urn:microsoft.com/office/officeart/2005/8/colors/accent1_2" csCatId="accent1" phldr="1"/>
      <dgm:spPr/>
      <dgm:t>
        <a:bodyPr/>
        <a:lstStyle/>
        <a:p>
          <a:endParaRPr lang="es-EC"/>
        </a:p>
      </dgm:t>
    </dgm:pt>
    <dgm:pt modelId="{7ABA5265-C202-431C-A7D3-8A9D2F99B2C6}">
      <dgm:prSet phldrT="[Texto]" custT="1"/>
      <dgm:spPr/>
      <dgm:t>
        <a:bodyPr/>
        <a:lstStyle/>
        <a:p>
          <a:r>
            <a:rPr lang="es-EC" sz="1800" b="1" dirty="0" smtClean="0"/>
            <a:t>RESPONSABILIDAD SOCIAL EMPRESARIAL </a:t>
          </a:r>
          <a:endParaRPr lang="es-EC" sz="1800" b="1" dirty="0"/>
        </a:p>
      </dgm:t>
    </dgm:pt>
    <dgm:pt modelId="{177FCB3B-B654-4162-87E1-6AB5A180FFA0}" type="parTrans" cxnId="{75C8295D-4A16-4C08-A7FF-50FB1EE652DE}">
      <dgm:prSet/>
      <dgm:spPr/>
      <dgm:t>
        <a:bodyPr/>
        <a:lstStyle/>
        <a:p>
          <a:endParaRPr lang="es-EC" sz="4400"/>
        </a:p>
      </dgm:t>
    </dgm:pt>
    <dgm:pt modelId="{7DA4F5BD-FEC7-498A-B79B-66649D99029F}" type="sibTrans" cxnId="{75C8295D-4A16-4C08-A7FF-50FB1EE652DE}">
      <dgm:prSet/>
      <dgm:spPr/>
      <dgm:t>
        <a:bodyPr/>
        <a:lstStyle/>
        <a:p>
          <a:endParaRPr lang="es-EC" sz="4400"/>
        </a:p>
      </dgm:t>
    </dgm:pt>
    <dgm:pt modelId="{773ACFFD-3FCB-4FBA-A2AA-7893399616D6}">
      <dgm:prSet phldrT="[Texto]" custT="1"/>
      <dgm:spPr/>
      <dgm:t>
        <a:bodyPr/>
        <a:lstStyle/>
        <a:p>
          <a:pPr algn="ctr"/>
          <a:r>
            <a:rPr lang="es-EC" sz="1600" b="1" dirty="0" smtClean="0"/>
            <a:t>Teorías de carácter político</a:t>
          </a:r>
          <a:endParaRPr lang="es-EC" sz="1600" b="1" dirty="0"/>
        </a:p>
      </dgm:t>
    </dgm:pt>
    <dgm:pt modelId="{283A5472-79E3-4195-A590-F10497FD552D}" type="parTrans" cxnId="{3B111CB4-EF6D-4375-9047-6C5E83A7FA90}">
      <dgm:prSet/>
      <dgm:spPr/>
      <dgm:t>
        <a:bodyPr/>
        <a:lstStyle/>
        <a:p>
          <a:endParaRPr lang="es-EC" sz="4400"/>
        </a:p>
      </dgm:t>
    </dgm:pt>
    <dgm:pt modelId="{2D915100-AE90-424B-81A3-2EBDB5A94864}" type="sibTrans" cxnId="{3B111CB4-EF6D-4375-9047-6C5E83A7FA90}">
      <dgm:prSet/>
      <dgm:spPr/>
      <dgm:t>
        <a:bodyPr/>
        <a:lstStyle/>
        <a:p>
          <a:endParaRPr lang="es-EC" sz="4400"/>
        </a:p>
      </dgm:t>
    </dgm:pt>
    <dgm:pt modelId="{5EC28384-2D18-4105-82F0-84521342A6FB}">
      <dgm:prSet phldrT="[Texto]" custT="1"/>
      <dgm:spPr/>
      <dgm:t>
        <a:bodyPr/>
        <a:lstStyle/>
        <a:p>
          <a:pPr algn="ctr"/>
          <a:r>
            <a:rPr lang="es-EC" sz="1600" b="1" i="0" dirty="0" smtClean="0"/>
            <a:t>Teorías instrumentales</a:t>
          </a:r>
          <a:endParaRPr lang="es-EC" sz="1600" b="1" i="0" dirty="0"/>
        </a:p>
      </dgm:t>
    </dgm:pt>
    <dgm:pt modelId="{35F76420-E55D-4CEF-A0D9-84A037F2416A}" type="parTrans" cxnId="{ED6F35C8-370C-4C3A-848A-26EF649788FB}">
      <dgm:prSet/>
      <dgm:spPr/>
      <dgm:t>
        <a:bodyPr/>
        <a:lstStyle/>
        <a:p>
          <a:endParaRPr lang="es-EC" sz="4400"/>
        </a:p>
      </dgm:t>
    </dgm:pt>
    <dgm:pt modelId="{47EF7878-98E6-46C5-A4DA-492738708BA9}" type="sibTrans" cxnId="{ED6F35C8-370C-4C3A-848A-26EF649788FB}">
      <dgm:prSet/>
      <dgm:spPr/>
      <dgm:t>
        <a:bodyPr/>
        <a:lstStyle/>
        <a:p>
          <a:endParaRPr lang="es-EC" sz="4400"/>
        </a:p>
      </dgm:t>
    </dgm:pt>
    <dgm:pt modelId="{DA670D2F-D103-4D1E-BA8E-B98F272282E2}">
      <dgm:prSet phldrT="[Texto]" custT="1"/>
      <dgm:spPr/>
      <dgm:t>
        <a:bodyPr/>
        <a:lstStyle/>
        <a:p>
          <a:pPr algn="ctr"/>
          <a:r>
            <a:rPr lang="es-EC" sz="1600" b="1" i="0" dirty="0" smtClean="0"/>
            <a:t>Teorías integradoras</a:t>
          </a:r>
          <a:endParaRPr lang="es-EC" sz="1600" b="1" i="0" dirty="0"/>
        </a:p>
      </dgm:t>
    </dgm:pt>
    <dgm:pt modelId="{9486A147-0CA8-42EE-B898-38C7A6245AE4}" type="parTrans" cxnId="{EBE656CC-19E4-4C14-B7DF-E754391E21B0}">
      <dgm:prSet/>
      <dgm:spPr/>
      <dgm:t>
        <a:bodyPr/>
        <a:lstStyle/>
        <a:p>
          <a:endParaRPr lang="es-EC" sz="4400"/>
        </a:p>
      </dgm:t>
    </dgm:pt>
    <dgm:pt modelId="{6AAC70B1-9EB3-4A2C-AE07-A345B07FB4DF}" type="sibTrans" cxnId="{EBE656CC-19E4-4C14-B7DF-E754391E21B0}">
      <dgm:prSet/>
      <dgm:spPr/>
      <dgm:t>
        <a:bodyPr/>
        <a:lstStyle/>
        <a:p>
          <a:endParaRPr lang="es-EC" sz="4400"/>
        </a:p>
      </dgm:t>
    </dgm:pt>
    <dgm:pt modelId="{4F530FAD-2E8A-4A6C-B16D-296978577533}">
      <dgm:prSet phldrT="[Texto]" custT="1"/>
      <dgm:spPr/>
      <dgm:t>
        <a:bodyPr/>
        <a:lstStyle/>
        <a:p>
          <a:pPr algn="ctr"/>
          <a:r>
            <a:rPr lang="es-EC" sz="1600" b="1" dirty="0" smtClean="0"/>
            <a:t>Teorías sobre la ética y la moral en los negocios</a:t>
          </a:r>
          <a:endParaRPr lang="es-EC" sz="1600" b="1" dirty="0"/>
        </a:p>
      </dgm:t>
    </dgm:pt>
    <dgm:pt modelId="{AFABA05F-25C2-4061-A72D-AE52B12B7A96}" type="parTrans" cxnId="{2AF8459E-DAAB-4911-83E2-2DD38D0F9D58}">
      <dgm:prSet/>
      <dgm:spPr/>
      <dgm:t>
        <a:bodyPr/>
        <a:lstStyle/>
        <a:p>
          <a:endParaRPr lang="es-EC" sz="4400"/>
        </a:p>
      </dgm:t>
    </dgm:pt>
    <dgm:pt modelId="{87F30A33-DD23-453B-84F1-0EA52BF0BE8C}" type="sibTrans" cxnId="{2AF8459E-DAAB-4911-83E2-2DD38D0F9D58}">
      <dgm:prSet/>
      <dgm:spPr/>
      <dgm:t>
        <a:bodyPr/>
        <a:lstStyle/>
        <a:p>
          <a:endParaRPr lang="es-EC" sz="4400"/>
        </a:p>
      </dgm:t>
    </dgm:pt>
    <dgm:pt modelId="{DA11A85C-4811-4B82-9F81-7020EFF799CF}" type="pres">
      <dgm:prSet presAssocID="{6F84FD6E-03CC-442F-BF97-BC3B5596E19C}" presName="Name0" presStyleCnt="0">
        <dgm:presLayoutVars>
          <dgm:chMax val="1"/>
          <dgm:chPref val="1"/>
          <dgm:dir/>
          <dgm:resizeHandles/>
        </dgm:presLayoutVars>
      </dgm:prSet>
      <dgm:spPr/>
      <dgm:t>
        <a:bodyPr/>
        <a:lstStyle/>
        <a:p>
          <a:endParaRPr lang="es-EC"/>
        </a:p>
      </dgm:t>
    </dgm:pt>
    <dgm:pt modelId="{6B2C6287-BF81-4015-9C84-921BAA6E9F90}" type="pres">
      <dgm:prSet presAssocID="{7ABA5265-C202-431C-A7D3-8A9D2F99B2C6}" presName="Parent" presStyleLbl="node1" presStyleIdx="0" presStyleCnt="2" custScaleX="170158" custScaleY="131108">
        <dgm:presLayoutVars>
          <dgm:chMax val="4"/>
          <dgm:chPref val="3"/>
        </dgm:presLayoutVars>
      </dgm:prSet>
      <dgm:spPr/>
      <dgm:t>
        <a:bodyPr/>
        <a:lstStyle/>
        <a:p>
          <a:endParaRPr lang="es-EC"/>
        </a:p>
      </dgm:t>
    </dgm:pt>
    <dgm:pt modelId="{13AAE785-AAFB-4A2E-A262-688C838B49A1}" type="pres">
      <dgm:prSet presAssocID="{5EC28384-2D18-4105-82F0-84521342A6FB}" presName="Accent" presStyleLbl="node1" presStyleIdx="1" presStyleCnt="2"/>
      <dgm:spPr/>
      <dgm:t>
        <a:bodyPr/>
        <a:lstStyle/>
        <a:p>
          <a:endParaRPr lang="es-EC"/>
        </a:p>
      </dgm:t>
    </dgm:pt>
    <dgm:pt modelId="{07E4B9FC-A87D-4E59-B7A6-993EBCDBD449}" type="pres">
      <dgm:prSet presAssocID="{5EC28384-2D18-4105-82F0-84521342A6FB}" presName="Image1" presStyleLbl="fgImgPlace1" presStyleIdx="0" presStyleCnt="4"/>
      <dgm:spPr>
        <a:blipFill rotWithShape="1">
          <a:blip xmlns:r="http://schemas.openxmlformats.org/officeDocument/2006/relationships" r:embed="rId1"/>
          <a:stretch>
            <a:fillRect/>
          </a:stretch>
        </a:blipFill>
      </dgm:spPr>
      <dgm:t>
        <a:bodyPr/>
        <a:lstStyle/>
        <a:p>
          <a:endParaRPr lang="es-EC"/>
        </a:p>
      </dgm:t>
    </dgm:pt>
    <dgm:pt modelId="{B6197928-E43C-4EBC-B253-A3C12304BDBA}" type="pres">
      <dgm:prSet presAssocID="{5EC28384-2D18-4105-82F0-84521342A6FB}" presName="Child1" presStyleLbl="revTx" presStyleIdx="0" presStyleCnt="4">
        <dgm:presLayoutVars>
          <dgm:chMax val="0"/>
          <dgm:chPref val="0"/>
          <dgm:bulletEnabled val="1"/>
        </dgm:presLayoutVars>
      </dgm:prSet>
      <dgm:spPr/>
      <dgm:t>
        <a:bodyPr/>
        <a:lstStyle/>
        <a:p>
          <a:endParaRPr lang="es-EC"/>
        </a:p>
      </dgm:t>
    </dgm:pt>
    <dgm:pt modelId="{A5897BD5-F07E-4728-B6D5-5BF0AA3E83E4}" type="pres">
      <dgm:prSet presAssocID="{DA670D2F-D103-4D1E-BA8E-B98F272282E2}" presName="Image2" presStyleCnt="0"/>
      <dgm:spPr/>
      <dgm:t>
        <a:bodyPr/>
        <a:lstStyle/>
        <a:p>
          <a:endParaRPr lang="es-EC"/>
        </a:p>
      </dgm:t>
    </dgm:pt>
    <dgm:pt modelId="{007F6F1B-9472-43B3-B268-E2382391ABCA}" type="pres">
      <dgm:prSet presAssocID="{DA670D2F-D103-4D1E-BA8E-B98F272282E2}" presName="Image" presStyleLbl="fgImgPlace1" presStyleIdx="1" presStyleCnt="4"/>
      <dgm:spPr>
        <a:blipFill rotWithShape="1">
          <a:blip xmlns:r="http://schemas.openxmlformats.org/officeDocument/2006/relationships" r:embed="rId2"/>
          <a:stretch>
            <a:fillRect/>
          </a:stretch>
        </a:blipFill>
      </dgm:spPr>
      <dgm:t>
        <a:bodyPr/>
        <a:lstStyle/>
        <a:p>
          <a:endParaRPr lang="es-EC"/>
        </a:p>
      </dgm:t>
    </dgm:pt>
    <dgm:pt modelId="{96931869-7FE9-4D4C-AB76-8F192E5E9955}" type="pres">
      <dgm:prSet presAssocID="{DA670D2F-D103-4D1E-BA8E-B98F272282E2}" presName="Child2" presStyleLbl="revTx" presStyleIdx="1" presStyleCnt="4">
        <dgm:presLayoutVars>
          <dgm:chMax val="0"/>
          <dgm:chPref val="0"/>
          <dgm:bulletEnabled val="1"/>
        </dgm:presLayoutVars>
      </dgm:prSet>
      <dgm:spPr/>
      <dgm:t>
        <a:bodyPr/>
        <a:lstStyle/>
        <a:p>
          <a:endParaRPr lang="es-EC"/>
        </a:p>
      </dgm:t>
    </dgm:pt>
    <dgm:pt modelId="{7B028525-BE7A-4D78-85B6-F9F2A8810891}" type="pres">
      <dgm:prSet presAssocID="{773ACFFD-3FCB-4FBA-A2AA-7893399616D6}" presName="Image3" presStyleCnt="0"/>
      <dgm:spPr/>
      <dgm:t>
        <a:bodyPr/>
        <a:lstStyle/>
        <a:p>
          <a:endParaRPr lang="es-EC"/>
        </a:p>
      </dgm:t>
    </dgm:pt>
    <dgm:pt modelId="{3EDE5DAA-AC74-4596-801D-96C7EE8B8FCE}" type="pres">
      <dgm:prSet presAssocID="{773ACFFD-3FCB-4FBA-A2AA-7893399616D6}" presName="Image" presStyleLbl="fgImgPlace1" presStyleIdx="2" presStyleCnt="4"/>
      <dgm:spPr>
        <a:blipFill rotWithShape="1">
          <a:blip xmlns:r="http://schemas.openxmlformats.org/officeDocument/2006/relationships" r:embed="rId3"/>
          <a:stretch>
            <a:fillRect/>
          </a:stretch>
        </a:blipFill>
      </dgm:spPr>
      <dgm:t>
        <a:bodyPr/>
        <a:lstStyle/>
        <a:p>
          <a:endParaRPr lang="es-EC"/>
        </a:p>
      </dgm:t>
    </dgm:pt>
    <dgm:pt modelId="{FF77806F-1BB6-47C9-8BB7-A905DCE98EB5}" type="pres">
      <dgm:prSet presAssocID="{773ACFFD-3FCB-4FBA-A2AA-7893399616D6}" presName="Child3" presStyleLbl="revTx" presStyleIdx="2" presStyleCnt="4" custScaleX="162023" custLinFactNeighborX="25126">
        <dgm:presLayoutVars>
          <dgm:chMax val="0"/>
          <dgm:chPref val="0"/>
          <dgm:bulletEnabled val="1"/>
        </dgm:presLayoutVars>
      </dgm:prSet>
      <dgm:spPr/>
      <dgm:t>
        <a:bodyPr/>
        <a:lstStyle/>
        <a:p>
          <a:endParaRPr lang="es-EC"/>
        </a:p>
      </dgm:t>
    </dgm:pt>
    <dgm:pt modelId="{CDA20727-6FD9-485E-AE17-82C96AFA8F72}" type="pres">
      <dgm:prSet presAssocID="{4F530FAD-2E8A-4A6C-B16D-296978577533}" presName="Image4" presStyleCnt="0"/>
      <dgm:spPr/>
      <dgm:t>
        <a:bodyPr/>
        <a:lstStyle/>
        <a:p>
          <a:endParaRPr lang="es-EC"/>
        </a:p>
      </dgm:t>
    </dgm:pt>
    <dgm:pt modelId="{DD00EC99-EEE5-44E0-BF8D-7C8E6B5308AD}" type="pres">
      <dgm:prSet presAssocID="{4F530FAD-2E8A-4A6C-B16D-296978577533}" presName="Image" presStyleLbl="fgImgPlace1" presStyleIdx="3" presStyleCnt="4"/>
      <dgm:spPr>
        <a:blipFill rotWithShape="1">
          <a:blip xmlns:r="http://schemas.openxmlformats.org/officeDocument/2006/relationships" r:embed="rId4"/>
          <a:stretch>
            <a:fillRect/>
          </a:stretch>
        </a:blipFill>
      </dgm:spPr>
      <dgm:t>
        <a:bodyPr/>
        <a:lstStyle/>
        <a:p>
          <a:endParaRPr lang="es-EC"/>
        </a:p>
      </dgm:t>
    </dgm:pt>
    <dgm:pt modelId="{CA6E9A18-BDEF-4E2E-9F87-CFD8D6BEAE45}" type="pres">
      <dgm:prSet presAssocID="{4F530FAD-2E8A-4A6C-B16D-296978577533}" presName="Child4" presStyleLbl="revTx" presStyleIdx="3" presStyleCnt="4" custScaleX="206786" custLinFactNeighborX="48064" custLinFactNeighborY="6596">
        <dgm:presLayoutVars>
          <dgm:chMax val="0"/>
          <dgm:chPref val="0"/>
          <dgm:bulletEnabled val="1"/>
        </dgm:presLayoutVars>
      </dgm:prSet>
      <dgm:spPr/>
      <dgm:t>
        <a:bodyPr/>
        <a:lstStyle/>
        <a:p>
          <a:endParaRPr lang="es-EC"/>
        </a:p>
      </dgm:t>
    </dgm:pt>
  </dgm:ptLst>
  <dgm:cxnLst>
    <dgm:cxn modelId="{5015343D-A7C7-438B-BC7E-5439F53EA351}" type="presOf" srcId="{6F84FD6E-03CC-442F-BF97-BC3B5596E19C}" destId="{DA11A85C-4811-4B82-9F81-7020EFF799CF}" srcOrd="0" destOrd="0" presId="urn:microsoft.com/office/officeart/2011/layout/RadialPictureList"/>
    <dgm:cxn modelId="{20450F8E-8F7E-41A7-93CB-0D6EA9A0703A}" type="presOf" srcId="{5EC28384-2D18-4105-82F0-84521342A6FB}" destId="{B6197928-E43C-4EBC-B253-A3C12304BDBA}" srcOrd="0" destOrd="0" presId="urn:microsoft.com/office/officeart/2011/layout/RadialPictureList"/>
    <dgm:cxn modelId="{95AB5C89-2AFE-46E9-B72C-EA8B5F015EED}" type="presOf" srcId="{DA670D2F-D103-4D1E-BA8E-B98F272282E2}" destId="{96931869-7FE9-4D4C-AB76-8F192E5E9955}" srcOrd="0" destOrd="0" presId="urn:microsoft.com/office/officeart/2011/layout/RadialPictureList"/>
    <dgm:cxn modelId="{61EA3855-D49A-4DA1-A6C7-61C72E3211D5}" type="presOf" srcId="{773ACFFD-3FCB-4FBA-A2AA-7893399616D6}" destId="{FF77806F-1BB6-47C9-8BB7-A905DCE98EB5}" srcOrd="0" destOrd="0" presId="urn:microsoft.com/office/officeart/2011/layout/RadialPictureList"/>
    <dgm:cxn modelId="{75C8295D-4A16-4C08-A7FF-50FB1EE652DE}" srcId="{6F84FD6E-03CC-442F-BF97-BC3B5596E19C}" destId="{7ABA5265-C202-431C-A7D3-8A9D2F99B2C6}" srcOrd="0" destOrd="0" parTransId="{177FCB3B-B654-4162-87E1-6AB5A180FFA0}" sibTransId="{7DA4F5BD-FEC7-498A-B79B-66649D99029F}"/>
    <dgm:cxn modelId="{EBE656CC-19E4-4C14-B7DF-E754391E21B0}" srcId="{7ABA5265-C202-431C-A7D3-8A9D2F99B2C6}" destId="{DA670D2F-D103-4D1E-BA8E-B98F272282E2}" srcOrd="1" destOrd="0" parTransId="{9486A147-0CA8-42EE-B898-38C7A6245AE4}" sibTransId="{6AAC70B1-9EB3-4A2C-AE07-A345B07FB4DF}"/>
    <dgm:cxn modelId="{ED6F35C8-370C-4C3A-848A-26EF649788FB}" srcId="{7ABA5265-C202-431C-A7D3-8A9D2F99B2C6}" destId="{5EC28384-2D18-4105-82F0-84521342A6FB}" srcOrd="0" destOrd="0" parTransId="{35F76420-E55D-4CEF-A0D9-84A037F2416A}" sibTransId="{47EF7878-98E6-46C5-A4DA-492738708BA9}"/>
    <dgm:cxn modelId="{3B111CB4-EF6D-4375-9047-6C5E83A7FA90}" srcId="{7ABA5265-C202-431C-A7D3-8A9D2F99B2C6}" destId="{773ACFFD-3FCB-4FBA-A2AA-7893399616D6}" srcOrd="2" destOrd="0" parTransId="{283A5472-79E3-4195-A590-F10497FD552D}" sibTransId="{2D915100-AE90-424B-81A3-2EBDB5A94864}"/>
    <dgm:cxn modelId="{2AF8459E-DAAB-4911-83E2-2DD38D0F9D58}" srcId="{7ABA5265-C202-431C-A7D3-8A9D2F99B2C6}" destId="{4F530FAD-2E8A-4A6C-B16D-296978577533}" srcOrd="3" destOrd="0" parTransId="{AFABA05F-25C2-4061-A72D-AE52B12B7A96}" sibTransId="{87F30A33-DD23-453B-84F1-0EA52BF0BE8C}"/>
    <dgm:cxn modelId="{BF807E13-E831-48F0-9837-D8F331482AAF}" type="presOf" srcId="{4F530FAD-2E8A-4A6C-B16D-296978577533}" destId="{CA6E9A18-BDEF-4E2E-9F87-CFD8D6BEAE45}" srcOrd="0" destOrd="0" presId="urn:microsoft.com/office/officeart/2011/layout/RadialPictureList"/>
    <dgm:cxn modelId="{D0B25BE6-A678-4990-B59A-29D562530308}" type="presOf" srcId="{7ABA5265-C202-431C-A7D3-8A9D2F99B2C6}" destId="{6B2C6287-BF81-4015-9C84-921BAA6E9F90}" srcOrd="0" destOrd="0" presId="urn:microsoft.com/office/officeart/2011/layout/RadialPictureList"/>
    <dgm:cxn modelId="{6518DCC3-714E-4DC1-AA11-E3881BAC8C8A}" type="presParOf" srcId="{DA11A85C-4811-4B82-9F81-7020EFF799CF}" destId="{6B2C6287-BF81-4015-9C84-921BAA6E9F90}" srcOrd="0" destOrd="0" presId="urn:microsoft.com/office/officeart/2011/layout/RadialPictureList"/>
    <dgm:cxn modelId="{FE600E7D-AD96-434C-A175-AFB1404E89F1}" type="presParOf" srcId="{DA11A85C-4811-4B82-9F81-7020EFF799CF}" destId="{13AAE785-AAFB-4A2E-A262-688C838B49A1}" srcOrd="1" destOrd="0" presId="urn:microsoft.com/office/officeart/2011/layout/RadialPictureList"/>
    <dgm:cxn modelId="{A45767BA-5E7C-4935-8E50-F423A4ED18E7}" type="presParOf" srcId="{DA11A85C-4811-4B82-9F81-7020EFF799CF}" destId="{07E4B9FC-A87D-4E59-B7A6-993EBCDBD449}" srcOrd="2" destOrd="0" presId="urn:microsoft.com/office/officeart/2011/layout/RadialPictureList"/>
    <dgm:cxn modelId="{D9E81198-E152-4836-BB40-C0EBF700891B}" type="presParOf" srcId="{DA11A85C-4811-4B82-9F81-7020EFF799CF}" destId="{B6197928-E43C-4EBC-B253-A3C12304BDBA}" srcOrd="3" destOrd="0" presId="urn:microsoft.com/office/officeart/2011/layout/RadialPictureList"/>
    <dgm:cxn modelId="{D5814751-504A-45CB-9345-3751DEDB9E16}" type="presParOf" srcId="{DA11A85C-4811-4B82-9F81-7020EFF799CF}" destId="{A5897BD5-F07E-4728-B6D5-5BF0AA3E83E4}" srcOrd="4" destOrd="0" presId="urn:microsoft.com/office/officeart/2011/layout/RadialPictureList"/>
    <dgm:cxn modelId="{21DC340C-45F7-4DFB-B3C5-4B581A34A67D}" type="presParOf" srcId="{A5897BD5-F07E-4728-B6D5-5BF0AA3E83E4}" destId="{007F6F1B-9472-43B3-B268-E2382391ABCA}" srcOrd="0" destOrd="0" presId="urn:microsoft.com/office/officeart/2011/layout/RadialPictureList"/>
    <dgm:cxn modelId="{E83FF9E6-9AFF-44C7-9DF0-CEE9A789DE9A}" type="presParOf" srcId="{DA11A85C-4811-4B82-9F81-7020EFF799CF}" destId="{96931869-7FE9-4D4C-AB76-8F192E5E9955}" srcOrd="5" destOrd="0" presId="urn:microsoft.com/office/officeart/2011/layout/RadialPictureList"/>
    <dgm:cxn modelId="{3F0F4B49-2D5B-424C-8BAD-BA23D234B166}" type="presParOf" srcId="{DA11A85C-4811-4B82-9F81-7020EFF799CF}" destId="{7B028525-BE7A-4D78-85B6-F9F2A8810891}" srcOrd="6" destOrd="0" presId="urn:microsoft.com/office/officeart/2011/layout/RadialPictureList"/>
    <dgm:cxn modelId="{B695DBEC-F00B-4D6B-A109-604B4C41898E}" type="presParOf" srcId="{7B028525-BE7A-4D78-85B6-F9F2A8810891}" destId="{3EDE5DAA-AC74-4596-801D-96C7EE8B8FCE}" srcOrd="0" destOrd="0" presId="urn:microsoft.com/office/officeart/2011/layout/RadialPictureList"/>
    <dgm:cxn modelId="{FD856D29-4527-4CC7-AA78-45F9990FA0F8}" type="presParOf" srcId="{DA11A85C-4811-4B82-9F81-7020EFF799CF}" destId="{FF77806F-1BB6-47C9-8BB7-A905DCE98EB5}" srcOrd="7" destOrd="0" presId="urn:microsoft.com/office/officeart/2011/layout/RadialPictureList"/>
    <dgm:cxn modelId="{38CDBFD8-5949-4757-A35A-82F125F8F5B5}" type="presParOf" srcId="{DA11A85C-4811-4B82-9F81-7020EFF799CF}" destId="{CDA20727-6FD9-485E-AE17-82C96AFA8F72}" srcOrd="8" destOrd="0" presId="urn:microsoft.com/office/officeart/2011/layout/RadialPictureList"/>
    <dgm:cxn modelId="{9AE22418-B98C-46CE-B2B3-2F8CF5739392}" type="presParOf" srcId="{CDA20727-6FD9-485E-AE17-82C96AFA8F72}" destId="{DD00EC99-EEE5-44E0-BF8D-7C8E6B5308AD}" srcOrd="0" destOrd="0" presId="urn:microsoft.com/office/officeart/2011/layout/RadialPictureList"/>
    <dgm:cxn modelId="{FEDA00EC-50E9-4916-82E7-021D5193F6A6}" type="presParOf" srcId="{DA11A85C-4811-4B82-9F81-7020EFF799CF}" destId="{CA6E9A18-BDEF-4E2E-9F87-CFD8D6BEAE45}" srcOrd="9" destOrd="0" presId="urn:microsoft.com/office/officeart/2011/layout/RadialPicture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214631-241F-4D23-AD80-D3FEFF13CD1A}"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es-EC"/>
        </a:p>
      </dgm:t>
    </dgm:pt>
    <dgm:pt modelId="{476BF8DF-3AA1-49E6-890C-32518D75A437}" type="pres">
      <dgm:prSet presAssocID="{3C214631-241F-4D23-AD80-D3FEFF13CD1A}" presName="compositeShape" presStyleCnt="0">
        <dgm:presLayoutVars>
          <dgm:chMax val="2"/>
          <dgm:dir/>
          <dgm:resizeHandles val="exact"/>
        </dgm:presLayoutVars>
      </dgm:prSet>
      <dgm:spPr/>
      <dgm:t>
        <a:bodyPr/>
        <a:lstStyle/>
        <a:p>
          <a:endParaRPr lang="es-EC"/>
        </a:p>
      </dgm:t>
    </dgm:pt>
  </dgm:ptLst>
  <dgm:cxnLst>
    <dgm:cxn modelId="{E0161AB7-CD03-487E-8850-B6D84D771C65}" type="presOf" srcId="{3C214631-241F-4D23-AD80-D3FEFF13CD1A}" destId="{476BF8DF-3AA1-49E6-890C-32518D75A437}" srcOrd="0"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2DD40DA-AB85-405B-B27B-AFC42AC34D23}"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es-EC"/>
        </a:p>
      </dgm:t>
    </dgm:pt>
    <dgm:pt modelId="{9895516E-8740-45D0-8666-DA572B404814}">
      <dgm:prSet phldrT="[Texto]"/>
      <dgm:spPr/>
      <dgm:t>
        <a:bodyPr/>
        <a:lstStyle/>
        <a:p>
          <a:pPr algn="just"/>
          <a:r>
            <a:rPr lang="es-EC" dirty="0" smtClean="0"/>
            <a:t>El 41% de los encuestados considera como uno de los aspectos principales para sus decisiones de compra de pan empacado la salud y nutrición, un 36%  lo adquiere por el sabor.</a:t>
          </a:r>
          <a:endParaRPr lang="es-EC" dirty="0"/>
        </a:p>
      </dgm:t>
    </dgm:pt>
    <dgm:pt modelId="{320BD8DD-23EE-4C96-9A05-7C98AC671FE1}" type="parTrans" cxnId="{3DD08EC6-D89E-4818-A715-311E1A16195C}">
      <dgm:prSet/>
      <dgm:spPr/>
      <dgm:t>
        <a:bodyPr/>
        <a:lstStyle/>
        <a:p>
          <a:pPr algn="just"/>
          <a:endParaRPr lang="es-EC"/>
        </a:p>
      </dgm:t>
    </dgm:pt>
    <dgm:pt modelId="{00F2DCFE-A62A-4ED1-93B5-FD7A04D19B9B}" type="sibTrans" cxnId="{3DD08EC6-D89E-4818-A715-311E1A16195C}">
      <dgm:prSet/>
      <dgm:spPr/>
      <dgm:t>
        <a:bodyPr/>
        <a:lstStyle/>
        <a:p>
          <a:pPr algn="just"/>
          <a:endParaRPr lang="es-EC"/>
        </a:p>
      </dgm:t>
    </dgm:pt>
    <dgm:pt modelId="{EAF062AC-0EF1-46FE-AB76-5995A2BA8D80}">
      <dgm:prSet phldrT="[Texto]"/>
      <dgm:spPr/>
      <dgm:t>
        <a:bodyPr/>
        <a:lstStyle/>
        <a:p>
          <a:pPr algn="just"/>
          <a:r>
            <a:rPr lang="es-EC" dirty="0" smtClean="0"/>
            <a:t>El 63% de los encuestados consideran que el precio razonable para optar por pan empacado se encuentra entre $1,00 y $2,50; el 33% estaría dispuesto a pagar entre $2,51 y $4,00.</a:t>
          </a:r>
          <a:endParaRPr lang="es-EC" dirty="0"/>
        </a:p>
      </dgm:t>
    </dgm:pt>
    <dgm:pt modelId="{D1EE8340-E15B-4087-8EDE-C376BB458146}" type="parTrans" cxnId="{BA468794-DB09-4FD9-999D-B876277E9DDD}">
      <dgm:prSet/>
      <dgm:spPr/>
      <dgm:t>
        <a:bodyPr/>
        <a:lstStyle/>
        <a:p>
          <a:pPr algn="just"/>
          <a:endParaRPr lang="es-EC"/>
        </a:p>
      </dgm:t>
    </dgm:pt>
    <dgm:pt modelId="{C3BCBB49-C371-4457-8C5C-8BF920D75344}" type="sibTrans" cxnId="{BA468794-DB09-4FD9-999D-B876277E9DDD}">
      <dgm:prSet/>
      <dgm:spPr/>
      <dgm:t>
        <a:bodyPr/>
        <a:lstStyle/>
        <a:p>
          <a:pPr algn="just"/>
          <a:endParaRPr lang="es-EC"/>
        </a:p>
      </dgm:t>
    </dgm:pt>
    <dgm:pt modelId="{CDB9E72D-5CD3-4812-8CB9-F8CC614C1E46}">
      <dgm:prSet phldrT="[Texto]"/>
      <dgm:spPr/>
      <dgm:t>
        <a:bodyPr/>
        <a:lstStyle/>
        <a:p>
          <a:pPr algn="just"/>
          <a:r>
            <a:rPr lang="es-EC" dirty="0" smtClean="0"/>
            <a:t>El 70 % de los consumidores exigen algún comprobante de venta al realizar compras de pan empacado y el 62% hace uso de éstos para sustentar su declaración del impuesto a la renta</a:t>
          </a:r>
          <a:endParaRPr lang="es-EC" dirty="0"/>
        </a:p>
      </dgm:t>
    </dgm:pt>
    <dgm:pt modelId="{CBD3D87C-B17E-4DA1-B2AC-03CB5F3BD685}" type="parTrans" cxnId="{40FBAF56-2CCD-4100-8552-5E0B3C60E909}">
      <dgm:prSet/>
      <dgm:spPr/>
      <dgm:t>
        <a:bodyPr/>
        <a:lstStyle/>
        <a:p>
          <a:pPr algn="just"/>
          <a:endParaRPr lang="es-EC"/>
        </a:p>
      </dgm:t>
    </dgm:pt>
    <dgm:pt modelId="{14AED97D-1413-42CC-BEF7-91521EDC3D60}" type="sibTrans" cxnId="{40FBAF56-2CCD-4100-8552-5E0B3C60E909}">
      <dgm:prSet/>
      <dgm:spPr/>
      <dgm:t>
        <a:bodyPr/>
        <a:lstStyle/>
        <a:p>
          <a:pPr algn="just"/>
          <a:endParaRPr lang="es-EC"/>
        </a:p>
      </dgm:t>
    </dgm:pt>
    <dgm:pt modelId="{3DC86D13-CFB5-4C56-A4E1-C4E9E6A1D055}">
      <dgm:prSet phldrT="[Texto]"/>
      <dgm:spPr/>
      <dgm:t>
        <a:bodyPr/>
        <a:lstStyle/>
        <a:p>
          <a:pPr algn="just"/>
          <a:r>
            <a:rPr lang="es-EC" dirty="0" smtClean="0"/>
            <a:t>El 60% de los consumidores considera que el semáforo nutricional es un factor determinante para comprar este producto.</a:t>
          </a:r>
          <a:endParaRPr lang="es-EC" dirty="0"/>
        </a:p>
      </dgm:t>
    </dgm:pt>
    <dgm:pt modelId="{4C521E80-1BE0-4BD2-864A-766250A14A65}" type="parTrans" cxnId="{BB881F52-80F2-4CBD-9ED3-418E4D9B553D}">
      <dgm:prSet/>
      <dgm:spPr/>
      <dgm:t>
        <a:bodyPr/>
        <a:lstStyle/>
        <a:p>
          <a:pPr algn="just"/>
          <a:endParaRPr lang="es-EC"/>
        </a:p>
      </dgm:t>
    </dgm:pt>
    <dgm:pt modelId="{8A47F1CD-5CE8-44A8-86F9-FC31C98FD37A}" type="sibTrans" cxnId="{BB881F52-80F2-4CBD-9ED3-418E4D9B553D}">
      <dgm:prSet/>
      <dgm:spPr/>
      <dgm:t>
        <a:bodyPr/>
        <a:lstStyle/>
        <a:p>
          <a:pPr algn="just"/>
          <a:endParaRPr lang="es-EC"/>
        </a:p>
      </dgm:t>
    </dgm:pt>
    <dgm:pt modelId="{E5B36804-9A4A-4A36-998A-6BC24939D2F2}">
      <dgm:prSet phldrT="[Texto]"/>
      <dgm:spPr/>
      <dgm:t>
        <a:bodyPr/>
        <a:lstStyle/>
        <a:p>
          <a:pPr algn="just"/>
          <a:r>
            <a:rPr lang="es-EC" dirty="0" smtClean="0"/>
            <a:t>Incidencia:  el 23% redujo su consumo, un 15% lo incrementó, un 13% prefirió otras marcas y un 12%optó por productos sustitutivos. </a:t>
          </a:r>
          <a:endParaRPr lang="es-EC" dirty="0"/>
        </a:p>
      </dgm:t>
    </dgm:pt>
    <dgm:pt modelId="{58B8ADCB-771E-4810-833E-9FFC87158F76}" type="parTrans" cxnId="{EA3F8B9C-A7AF-40A2-8DFA-57B1F073804A}">
      <dgm:prSet/>
      <dgm:spPr/>
      <dgm:t>
        <a:bodyPr/>
        <a:lstStyle/>
        <a:p>
          <a:pPr algn="just"/>
          <a:endParaRPr lang="es-EC"/>
        </a:p>
      </dgm:t>
    </dgm:pt>
    <dgm:pt modelId="{B07EE818-AE4A-47F9-B51A-FDE51F58CB9A}" type="sibTrans" cxnId="{EA3F8B9C-A7AF-40A2-8DFA-57B1F073804A}">
      <dgm:prSet/>
      <dgm:spPr/>
      <dgm:t>
        <a:bodyPr/>
        <a:lstStyle/>
        <a:p>
          <a:pPr algn="just"/>
          <a:endParaRPr lang="es-EC"/>
        </a:p>
      </dgm:t>
    </dgm:pt>
    <dgm:pt modelId="{64535DE7-1D80-47A0-8F8A-C7B9CBCACB26}">
      <dgm:prSet phldrT="[Texto]"/>
      <dgm:spPr/>
      <dgm:t>
        <a:bodyPr/>
        <a:lstStyle/>
        <a:p>
          <a:pPr algn="just"/>
          <a:r>
            <a:rPr lang="es-EC" dirty="0" smtClean="0"/>
            <a:t>El 94% de los encuestados recomienda que se realicen auditorias de calidad en la industria de panificación</a:t>
          </a:r>
          <a:endParaRPr lang="es-EC" dirty="0"/>
        </a:p>
      </dgm:t>
    </dgm:pt>
    <dgm:pt modelId="{87E95794-BEBD-4C0A-B9E3-2A8EA69AB9D0}" type="parTrans" cxnId="{18276815-99BC-4D9E-9692-47BA4AADDB42}">
      <dgm:prSet/>
      <dgm:spPr/>
      <dgm:t>
        <a:bodyPr/>
        <a:lstStyle/>
        <a:p>
          <a:pPr algn="just"/>
          <a:endParaRPr lang="es-EC"/>
        </a:p>
      </dgm:t>
    </dgm:pt>
    <dgm:pt modelId="{116982F4-91AF-452E-9AEA-0F4C9EC9DC11}" type="sibTrans" cxnId="{18276815-99BC-4D9E-9692-47BA4AADDB42}">
      <dgm:prSet/>
      <dgm:spPr/>
      <dgm:t>
        <a:bodyPr/>
        <a:lstStyle/>
        <a:p>
          <a:pPr algn="just"/>
          <a:endParaRPr lang="es-EC"/>
        </a:p>
      </dgm:t>
    </dgm:pt>
    <dgm:pt modelId="{E0EB7E0A-6C3A-48FE-B6DD-5DA43C5D7029}" type="pres">
      <dgm:prSet presAssocID="{62DD40DA-AB85-405B-B27B-AFC42AC34D23}" presName="linearFlow" presStyleCnt="0">
        <dgm:presLayoutVars>
          <dgm:dir/>
          <dgm:resizeHandles val="exact"/>
        </dgm:presLayoutVars>
      </dgm:prSet>
      <dgm:spPr/>
      <dgm:t>
        <a:bodyPr/>
        <a:lstStyle/>
        <a:p>
          <a:endParaRPr lang="es-EC"/>
        </a:p>
      </dgm:t>
    </dgm:pt>
    <dgm:pt modelId="{356BF357-1ED9-438A-82AC-FA3289DE016E}" type="pres">
      <dgm:prSet presAssocID="{9895516E-8740-45D0-8666-DA572B404814}" presName="composite" presStyleCnt="0"/>
      <dgm:spPr/>
    </dgm:pt>
    <dgm:pt modelId="{776234A8-E0E7-4D63-86D1-F97A8B1AFED6}" type="pres">
      <dgm:prSet presAssocID="{9895516E-8740-45D0-8666-DA572B404814}" presName="imgShp" presStyleLbl="fgImgPlace1" presStyleIdx="0" presStyleCnt="6"/>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DEBB32DD-39AA-4510-A236-74B48E0E83E4}" type="pres">
      <dgm:prSet presAssocID="{9895516E-8740-45D0-8666-DA572B404814}" presName="txShp" presStyleLbl="node1" presStyleIdx="0" presStyleCnt="6">
        <dgm:presLayoutVars>
          <dgm:bulletEnabled val="1"/>
        </dgm:presLayoutVars>
      </dgm:prSet>
      <dgm:spPr/>
      <dgm:t>
        <a:bodyPr/>
        <a:lstStyle/>
        <a:p>
          <a:endParaRPr lang="es-EC"/>
        </a:p>
      </dgm:t>
    </dgm:pt>
    <dgm:pt modelId="{B12F2225-DBF2-4306-BF43-9C6F7217A89C}" type="pres">
      <dgm:prSet presAssocID="{00F2DCFE-A62A-4ED1-93B5-FD7A04D19B9B}" presName="spacing" presStyleCnt="0"/>
      <dgm:spPr/>
    </dgm:pt>
    <dgm:pt modelId="{DCF2F8CD-34C9-4DB5-AA27-D705BB784D87}" type="pres">
      <dgm:prSet presAssocID="{EAF062AC-0EF1-46FE-AB76-5995A2BA8D80}" presName="composite" presStyleCnt="0"/>
      <dgm:spPr/>
    </dgm:pt>
    <dgm:pt modelId="{CA102716-0C6D-4605-8BB0-D55D6C938B80}" type="pres">
      <dgm:prSet presAssocID="{EAF062AC-0EF1-46FE-AB76-5995A2BA8D80}" presName="imgShp" presStyleLbl="fgImgPlace1" presStyleIdx="1" presStyleCnt="6"/>
      <dgm:spPr>
        <a:blipFill rotWithShape="1">
          <a:blip xmlns:r="http://schemas.openxmlformats.org/officeDocument/2006/relationships" r:embed="rId3"/>
          <a:stretch>
            <a:fillRect/>
          </a:stretch>
        </a:blipFill>
      </dgm:spPr>
    </dgm:pt>
    <dgm:pt modelId="{7CA1B08A-083D-460C-BA3A-59FE6DB8B096}" type="pres">
      <dgm:prSet presAssocID="{EAF062AC-0EF1-46FE-AB76-5995A2BA8D80}" presName="txShp" presStyleLbl="node1" presStyleIdx="1" presStyleCnt="6">
        <dgm:presLayoutVars>
          <dgm:bulletEnabled val="1"/>
        </dgm:presLayoutVars>
      </dgm:prSet>
      <dgm:spPr/>
      <dgm:t>
        <a:bodyPr/>
        <a:lstStyle/>
        <a:p>
          <a:endParaRPr lang="es-EC"/>
        </a:p>
      </dgm:t>
    </dgm:pt>
    <dgm:pt modelId="{178B247A-A294-4193-8FAC-533288B9E6A8}" type="pres">
      <dgm:prSet presAssocID="{C3BCBB49-C371-4457-8C5C-8BF920D75344}" presName="spacing" presStyleCnt="0"/>
      <dgm:spPr/>
    </dgm:pt>
    <dgm:pt modelId="{33A250A9-688F-474B-9932-745C765B9034}" type="pres">
      <dgm:prSet presAssocID="{CDB9E72D-5CD3-4812-8CB9-F8CC614C1E46}" presName="composite" presStyleCnt="0"/>
      <dgm:spPr/>
    </dgm:pt>
    <dgm:pt modelId="{7A57606C-AC33-4521-A392-023D551B7EC3}" type="pres">
      <dgm:prSet presAssocID="{CDB9E72D-5CD3-4812-8CB9-F8CC614C1E46}" presName="imgShp" presStyleLbl="fgImgPlace1" presStyleIdx="2" presStyleCnt="6"/>
      <dgm:spPr>
        <a:blipFill rotWithShape="1">
          <a:blip xmlns:r="http://schemas.openxmlformats.org/officeDocument/2006/relationships" r:embed="rId4"/>
          <a:stretch>
            <a:fillRect/>
          </a:stretch>
        </a:blipFill>
      </dgm:spPr>
    </dgm:pt>
    <dgm:pt modelId="{4B2CDF70-0FB7-46EB-890A-20F3C869987B}" type="pres">
      <dgm:prSet presAssocID="{CDB9E72D-5CD3-4812-8CB9-F8CC614C1E46}" presName="txShp" presStyleLbl="node1" presStyleIdx="2" presStyleCnt="6">
        <dgm:presLayoutVars>
          <dgm:bulletEnabled val="1"/>
        </dgm:presLayoutVars>
      </dgm:prSet>
      <dgm:spPr/>
      <dgm:t>
        <a:bodyPr/>
        <a:lstStyle/>
        <a:p>
          <a:endParaRPr lang="es-EC"/>
        </a:p>
      </dgm:t>
    </dgm:pt>
    <dgm:pt modelId="{51C53E3C-296B-42B3-83F1-63AF4AAC9630}" type="pres">
      <dgm:prSet presAssocID="{14AED97D-1413-42CC-BEF7-91521EDC3D60}" presName="spacing" presStyleCnt="0"/>
      <dgm:spPr/>
    </dgm:pt>
    <dgm:pt modelId="{4BE0FEEB-E17C-4B0A-A711-3C409862536C}" type="pres">
      <dgm:prSet presAssocID="{3DC86D13-CFB5-4C56-A4E1-C4E9E6A1D055}" presName="composite" presStyleCnt="0"/>
      <dgm:spPr/>
    </dgm:pt>
    <dgm:pt modelId="{51A2EB0F-2C70-40E4-A3E3-1ED257967CBA}" type="pres">
      <dgm:prSet presAssocID="{3DC86D13-CFB5-4C56-A4E1-C4E9E6A1D055}" presName="imgShp" presStyleLbl="fgImgPlace1" presStyleIdx="3" presStyleCnt="6"/>
      <dgm:spPr>
        <a:blipFill rotWithShape="1">
          <a:blip xmlns:r="http://schemas.openxmlformats.org/officeDocument/2006/relationships" r:embed="rId5"/>
          <a:stretch>
            <a:fillRect/>
          </a:stretch>
        </a:blipFill>
      </dgm:spPr>
    </dgm:pt>
    <dgm:pt modelId="{5ADCFDA8-8323-4892-A9CB-16A7DC696D40}" type="pres">
      <dgm:prSet presAssocID="{3DC86D13-CFB5-4C56-A4E1-C4E9E6A1D055}" presName="txShp" presStyleLbl="node1" presStyleIdx="3" presStyleCnt="6">
        <dgm:presLayoutVars>
          <dgm:bulletEnabled val="1"/>
        </dgm:presLayoutVars>
      </dgm:prSet>
      <dgm:spPr/>
      <dgm:t>
        <a:bodyPr/>
        <a:lstStyle/>
        <a:p>
          <a:endParaRPr lang="es-EC"/>
        </a:p>
      </dgm:t>
    </dgm:pt>
    <dgm:pt modelId="{652D472A-41B6-4FB4-9E27-71824C2253BE}" type="pres">
      <dgm:prSet presAssocID="{8A47F1CD-5CE8-44A8-86F9-FC31C98FD37A}" presName="spacing" presStyleCnt="0"/>
      <dgm:spPr/>
    </dgm:pt>
    <dgm:pt modelId="{A1BD48E4-DA09-4FEE-B11F-57E835B4D8F2}" type="pres">
      <dgm:prSet presAssocID="{E5B36804-9A4A-4A36-998A-6BC24939D2F2}" presName="composite" presStyleCnt="0"/>
      <dgm:spPr/>
    </dgm:pt>
    <dgm:pt modelId="{F21AEA51-F381-49BC-9F8F-5CE21806954E}" type="pres">
      <dgm:prSet presAssocID="{E5B36804-9A4A-4A36-998A-6BC24939D2F2}" presName="imgShp" presStyleLbl="fgImgPlace1" presStyleIdx="4" presStyleCnt="6"/>
      <dgm:spPr>
        <a:blipFill rotWithShape="1">
          <a:blip xmlns:r="http://schemas.openxmlformats.org/officeDocument/2006/relationships" r:embed="rId6"/>
          <a:stretch>
            <a:fillRect/>
          </a:stretch>
        </a:blipFill>
      </dgm:spPr>
    </dgm:pt>
    <dgm:pt modelId="{580BE11C-34BD-4915-A1FC-9C0658BF0BA4}" type="pres">
      <dgm:prSet presAssocID="{E5B36804-9A4A-4A36-998A-6BC24939D2F2}" presName="txShp" presStyleLbl="node1" presStyleIdx="4" presStyleCnt="6">
        <dgm:presLayoutVars>
          <dgm:bulletEnabled val="1"/>
        </dgm:presLayoutVars>
      </dgm:prSet>
      <dgm:spPr/>
      <dgm:t>
        <a:bodyPr/>
        <a:lstStyle/>
        <a:p>
          <a:endParaRPr lang="es-EC"/>
        </a:p>
      </dgm:t>
    </dgm:pt>
    <dgm:pt modelId="{E2FA7F45-2AF9-4E58-B0A1-C566756C7C76}" type="pres">
      <dgm:prSet presAssocID="{B07EE818-AE4A-47F9-B51A-FDE51F58CB9A}" presName="spacing" presStyleCnt="0"/>
      <dgm:spPr/>
    </dgm:pt>
    <dgm:pt modelId="{4AE82C04-1001-4774-A101-938873A78F3D}" type="pres">
      <dgm:prSet presAssocID="{64535DE7-1D80-47A0-8F8A-C7B9CBCACB26}" presName="composite" presStyleCnt="0"/>
      <dgm:spPr/>
    </dgm:pt>
    <dgm:pt modelId="{CA7A693D-7977-4D46-A944-666A044EC6C5}" type="pres">
      <dgm:prSet presAssocID="{64535DE7-1D80-47A0-8F8A-C7B9CBCACB26}" presName="imgShp" presStyleLbl="fgImgPlace1" presStyleIdx="5" presStyleCnt="6"/>
      <dgm:spPr>
        <a:blipFill rotWithShape="1">
          <a:blip xmlns:r="http://schemas.openxmlformats.org/officeDocument/2006/relationships" r:embed="rId7"/>
          <a:stretch>
            <a:fillRect/>
          </a:stretch>
        </a:blipFill>
      </dgm:spPr>
    </dgm:pt>
    <dgm:pt modelId="{286320CB-A3CA-49DE-A917-F42425CB0DC9}" type="pres">
      <dgm:prSet presAssocID="{64535DE7-1D80-47A0-8F8A-C7B9CBCACB26}" presName="txShp" presStyleLbl="node1" presStyleIdx="5" presStyleCnt="6">
        <dgm:presLayoutVars>
          <dgm:bulletEnabled val="1"/>
        </dgm:presLayoutVars>
      </dgm:prSet>
      <dgm:spPr/>
      <dgm:t>
        <a:bodyPr/>
        <a:lstStyle/>
        <a:p>
          <a:endParaRPr lang="es-EC"/>
        </a:p>
      </dgm:t>
    </dgm:pt>
  </dgm:ptLst>
  <dgm:cxnLst>
    <dgm:cxn modelId="{0064BBF6-4E2E-49B5-BCAB-C6BAA5BC2835}" type="presOf" srcId="{9895516E-8740-45D0-8666-DA572B404814}" destId="{DEBB32DD-39AA-4510-A236-74B48E0E83E4}" srcOrd="0" destOrd="0" presId="urn:microsoft.com/office/officeart/2005/8/layout/vList3"/>
    <dgm:cxn modelId="{E92265D9-E750-4305-96EC-B1967126C0D0}" type="presOf" srcId="{E5B36804-9A4A-4A36-998A-6BC24939D2F2}" destId="{580BE11C-34BD-4915-A1FC-9C0658BF0BA4}" srcOrd="0" destOrd="0" presId="urn:microsoft.com/office/officeart/2005/8/layout/vList3"/>
    <dgm:cxn modelId="{05B9F712-D82E-4ADF-83DE-89456DE62DC7}" type="presOf" srcId="{EAF062AC-0EF1-46FE-AB76-5995A2BA8D80}" destId="{7CA1B08A-083D-460C-BA3A-59FE6DB8B096}" srcOrd="0" destOrd="0" presId="urn:microsoft.com/office/officeart/2005/8/layout/vList3"/>
    <dgm:cxn modelId="{9E2646D8-CD06-4CE2-8BBF-D6009AB606E3}" type="presOf" srcId="{3DC86D13-CFB5-4C56-A4E1-C4E9E6A1D055}" destId="{5ADCFDA8-8323-4892-A9CB-16A7DC696D40}" srcOrd="0" destOrd="0" presId="urn:microsoft.com/office/officeart/2005/8/layout/vList3"/>
    <dgm:cxn modelId="{18276815-99BC-4D9E-9692-47BA4AADDB42}" srcId="{62DD40DA-AB85-405B-B27B-AFC42AC34D23}" destId="{64535DE7-1D80-47A0-8F8A-C7B9CBCACB26}" srcOrd="5" destOrd="0" parTransId="{87E95794-BEBD-4C0A-B9E3-2A8EA69AB9D0}" sibTransId="{116982F4-91AF-452E-9AEA-0F4C9EC9DC11}"/>
    <dgm:cxn modelId="{BA468794-DB09-4FD9-999D-B876277E9DDD}" srcId="{62DD40DA-AB85-405B-B27B-AFC42AC34D23}" destId="{EAF062AC-0EF1-46FE-AB76-5995A2BA8D80}" srcOrd="1" destOrd="0" parTransId="{D1EE8340-E15B-4087-8EDE-C376BB458146}" sibTransId="{C3BCBB49-C371-4457-8C5C-8BF920D75344}"/>
    <dgm:cxn modelId="{3DD08EC6-D89E-4818-A715-311E1A16195C}" srcId="{62DD40DA-AB85-405B-B27B-AFC42AC34D23}" destId="{9895516E-8740-45D0-8666-DA572B404814}" srcOrd="0" destOrd="0" parTransId="{320BD8DD-23EE-4C96-9A05-7C98AC671FE1}" sibTransId="{00F2DCFE-A62A-4ED1-93B5-FD7A04D19B9B}"/>
    <dgm:cxn modelId="{72AE33AC-981C-4DB6-9984-1FD9A466FC4C}" type="presOf" srcId="{64535DE7-1D80-47A0-8F8A-C7B9CBCACB26}" destId="{286320CB-A3CA-49DE-A917-F42425CB0DC9}" srcOrd="0" destOrd="0" presId="urn:microsoft.com/office/officeart/2005/8/layout/vList3"/>
    <dgm:cxn modelId="{D90C23EB-BAB9-4B9D-B1BC-4539CD7A7570}" type="presOf" srcId="{CDB9E72D-5CD3-4812-8CB9-F8CC614C1E46}" destId="{4B2CDF70-0FB7-46EB-890A-20F3C869987B}" srcOrd="0" destOrd="0" presId="urn:microsoft.com/office/officeart/2005/8/layout/vList3"/>
    <dgm:cxn modelId="{40FBAF56-2CCD-4100-8552-5E0B3C60E909}" srcId="{62DD40DA-AB85-405B-B27B-AFC42AC34D23}" destId="{CDB9E72D-5CD3-4812-8CB9-F8CC614C1E46}" srcOrd="2" destOrd="0" parTransId="{CBD3D87C-B17E-4DA1-B2AC-03CB5F3BD685}" sibTransId="{14AED97D-1413-42CC-BEF7-91521EDC3D60}"/>
    <dgm:cxn modelId="{BB881F52-80F2-4CBD-9ED3-418E4D9B553D}" srcId="{62DD40DA-AB85-405B-B27B-AFC42AC34D23}" destId="{3DC86D13-CFB5-4C56-A4E1-C4E9E6A1D055}" srcOrd="3" destOrd="0" parTransId="{4C521E80-1BE0-4BD2-864A-766250A14A65}" sibTransId="{8A47F1CD-5CE8-44A8-86F9-FC31C98FD37A}"/>
    <dgm:cxn modelId="{EA3F8B9C-A7AF-40A2-8DFA-57B1F073804A}" srcId="{62DD40DA-AB85-405B-B27B-AFC42AC34D23}" destId="{E5B36804-9A4A-4A36-998A-6BC24939D2F2}" srcOrd="4" destOrd="0" parTransId="{58B8ADCB-771E-4810-833E-9FFC87158F76}" sibTransId="{B07EE818-AE4A-47F9-B51A-FDE51F58CB9A}"/>
    <dgm:cxn modelId="{C55A89C9-4749-4A3D-BF23-43E5B6D59E04}" type="presOf" srcId="{62DD40DA-AB85-405B-B27B-AFC42AC34D23}" destId="{E0EB7E0A-6C3A-48FE-B6DD-5DA43C5D7029}" srcOrd="0" destOrd="0" presId="urn:microsoft.com/office/officeart/2005/8/layout/vList3"/>
    <dgm:cxn modelId="{C2776F9C-2794-4800-8D48-7B0F40218F88}" type="presParOf" srcId="{E0EB7E0A-6C3A-48FE-B6DD-5DA43C5D7029}" destId="{356BF357-1ED9-438A-82AC-FA3289DE016E}" srcOrd="0" destOrd="0" presId="urn:microsoft.com/office/officeart/2005/8/layout/vList3"/>
    <dgm:cxn modelId="{771D26FD-B33E-4488-9498-D830CF620EF6}" type="presParOf" srcId="{356BF357-1ED9-438A-82AC-FA3289DE016E}" destId="{776234A8-E0E7-4D63-86D1-F97A8B1AFED6}" srcOrd="0" destOrd="0" presId="urn:microsoft.com/office/officeart/2005/8/layout/vList3"/>
    <dgm:cxn modelId="{AD975786-B479-4EA1-8543-01C237226F66}" type="presParOf" srcId="{356BF357-1ED9-438A-82AC-FA3289DE016E}" destId="{DEBB32DD-39AA-4510-A236-74B48E0E83E4}" srcOrd="1" destOrd="0" presId="urn:microsoft.com/office/officeart/2005/8/layout/vList3"/>
    <dgm:cxn modelId="{CBBE86F2-EDD4-4548-914C-F00ADACB8E99}" type="presParOf" srcId="{E0EB7E0A-6C3A-48FE-B6DD-5DA43C5D7029}" destId="{B12F2225-DBF2-4306-BF43-9C6F7217A89C}" srcOrd="1" destOrd="0" presId="urn:microsoft.com/office/officeart/2005/8/layout/vList3"/>
    <dgm:cxn modelId="{3560D335-FD8B-443F-9A83-4A0E0CF7541B}" type="presParOf" srcId="{E0EB7E0A-6C3A-48FE-B6DD-5DA43C5D7029}" destId="{DCF2F8CD-34C9-4DB5-AA27-D705BB784D87}" srcOrd="2" destOrd="0" presId="urn:microsoft.com/office/officeart/2005/8/layout/vList3"/>
    <dgm:cxn modelId="{EF24F751-C493-47BE-96C0-1F77469900DF}" type="presParOf" srcId="{DCF2F8CD-34C9-4DB5-AA27-D705BB784D87}" destId="{CA102716-0C6D-4605-8BB0-D55D6C938B80}" srcOrd="0" destOrd="0" presId="urn:microsoft.com/office/officeart/2005/8/layout/vList3"/>
    <dgm:cxn modelId="{396E99CE-4502-499B-AFF0-8FAFC439B25E}" type="presParOf" srcId="{DCF2F8CD-34C9-4DB5-AA27-D705BB784D87}" destId="{7CA1B08A-083D-460C-BA3A-59FE6DB8B096}" srcOrd="1" destOrd="0" presId="urn:microsoft.com/office/officeart/2005/8/layout/vList3"/>
    <dgm:cxn modelId="{95FAF92C-C26F-40F4-B323-50EEA55D114C}" type="presParOf" srcId="{E0EB7E0A-6C3A-48FE-B6DD-5DA43C5D7029}" destId="{178B247A-A294-4193-8FAC-533288B9E6A8}" srcOrd="3" destOrd="0" presId="urn:microsoft.com/office/officeart/2005/8/layout/vList3"/>
    <dgm:cxn modelId="{59396EE7-E764-4B50-9CAC-B03BF23B638B}" type="presParOf" srcId="{E0EB7E0A-6C3A-48FE-B6DD-5DA43C5D7029}" destId="{33A250A9-688F-474B-9932-745C765B9034}" srcOrd="4" destOrd="0" presId="urn:microsoft.com/office/officeart/2005/8/layout/vList3"/>
    <dgm:cxn modelId="{4069C803-08DA-430E-8B06-AB35296FD747}" type="presParOf" srcId="{33A250A9-688F-474B-9932-745C765B9034}" destId="{7A57606C-AC33-4521-A392-023D551B7EC3}" srcOrd="0" destOrd="0" presId="urn:microsoft.com/office/officeart/2005/8/layout/vList3"/>
    <dgm:cxn modelId="{DF555A50-1CCF-42DE-90C5-E50B099DB5D6}" type="presParOf" srcId="{33A250A9-688F-474B-9932-745C765B9034}" destId="{4B2CDF70-0FB7-46EB-890A-20F3C869987B}" srcOrd="1" destOrd="0" presId="urn:microsoft.com/office/officeart/2005/8/layout/vList3"/>
    <dgm:cxn modelId="{5097B59F-273E-4D22-B706-0B6A9CD44926}" type="presParOf" srcId="{E0EB7E0A-6C3A-48FE-B6DD-5DA43C5D7029}" destId="{51C53E3C-296B-42B3-83F1-63AF4AAC9630}" srcOrd="5" destOrd="0" presId="urn:microsoft.com/office/officeart/2005/8/layout/vList3"/>
    <dgm:cxn modelId="{02F40350-3B0C-4462-95E4-6974B8A5433A}" type="presParOf" srcId="{E0EB7E0A-6C3A-48FE-B6DD-5DA43C5D7029}" destId="{4BE0FEEB-E17C-4B0A-A711-3C409862536C}" srcOrd="6" destOrd="0" presId="urn:microsoft.com/office/officeart/2005/8/layout/vList3"/>
    <dgm:cxn modelId="{FE4B363B-1010-478C-86B5-AAB3D2C8D381}" type="presParOf" srcId="{4BE0FEEB-E17C-4B0A-A711-3C409862536C}" destId="{51A2EB0F-2C70-40E4-A3E3-1ED257967CBA}" srcOrd="0" destOrd="0" presId="urn:microsoft.com/office/officeart/2005/8/layout/vList3"/>
    <dgm:cxn modelId="{605AC2B4-9260-4089-A97E-137CB391889D}" type="presParOf" srcId="{4BE0FEEB-E17C-4B0A-A711-3C409862536C}" destId="{5ADCFDA8-8323-4892-A9CB-16A7DC696D40}" srcOrd="1" destOrd="0" presId="urn:microsoft.com/office/officeart/2005/8/layout/vList3"/>
    <dgm:cxn modelId="{286B3B3D-4F44-4FA9-AAE4-004B02E648BF}" type="presParOf" srcId="{E0EB7E0A-6C3A-48FE-B6DD-5DA43C5D7029}" destId="{652D472A-41B6-4FB4-9E27-71824C2253BE}" srcOrd="7" destOrd="0" presId="urn:microsoft.com/office/officeart/2005/8/layout/vList3"/>
    <dgm:cxn modelId="{96E084A2-3D02-43AA-A819-51D58353F9FD}" type="presParOf" srcId="{E0EB7E0A-6C3A-48FE-B6DD-5DA43C5D7029}" destId="{A1BD48E4-DA09-4FEE-B11F-57E835B4D8F2}" srcOrd="8" destOrd="0" presId="urn:microsoft.com/office/officeart/2005/8/layout/vList3"/>
    <dgm:cxn modelId="{B3D463F5-B061-4D96-89D2-B92E0C1B840D}" type="presParOf" srcId="{A1BD48E4-DA09-4FEE-B11F-57E835B4D8F2}" destId="{F21AEA51-F381-49BC-9F8F-5CE21806954E}" srcOrd="0" destOrd="0" presId="urn:microsoft.com/office/officeart/2005/8/layout/vList3"/>
    <dgm:cxn modelId="{2A55D8BB-8295-4C05-9AA7-48423FC0D76F}" type="presParOf" srcId="{A1BD48E4-DA09-4FEE-B11F-57E835B4D8F2}" destId="{580BE11C-34BD-4915-A1FC-9C0658BF0BA4}" srcOrd="1" destOrd="0" presId="urn:microsoft.com/office/officeart/2005/8/layout/vList3"/>
    <dgm:cxn modelId="{74D3CD92-F158-45FE-AA38-9D449E2C0907}" type="presParOf" srcId="{E0EB7E0A-6C3A-48FE-B6DD-5DA43C5D7029}" destId="{E2FA7F45-2AF9-4E58-B0A1-C566756C7C76}" srcOrd="9" destOrd="0" presId="urn:microsoft.com/office/officeart/2005/8/layout/vList3"/>
    <dgm:cxn modelId="{502DA5C6-E957-46E3-B5FC-7A8C5B043C86}" type="presParOf" srcId="{E0EB7E0A-6C3A-48FE-B6DD-5DA43C5D7029}" destId="{4AE82C04-1001-4774-A101-938873A78F3D}" srcOrd="10" destOrd="0" presId="urn:microsoft.com/office/officeart/2005/8/layout/vList3"/>
    <dgm:cxn modelId="{C04CC621-5520-4984-B5C9-40964DEB4A8B}" type="presParOf" srcId="{4AE82C04-1001-4774-A101-938873A78F3D}" destId="{CA7A693D-7977-4D46-A944-666A044EC6C5}" srcOrd="0" destOrd="0" presId="urn:microsoft.com/office/officeart/2005/8/layout/vList3"/>
    <dgm:cxn modelId="{088367AE-793F-4736-9752-B94E8B18A65B}" type="presParOf" srcId="{4AE82C04-1001-4774-A101-938873A78F3D}" destId="{286320CB-A3CA-49DE-A917-F42425CB0DC9}"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76A838-D456-433E-990A-C3C90A2AE349}" type="doc">
      <dgm:prSet loTypeId="urn:diagrams.loki3.com/BracketList+Icon" loCatId="list" qsTypeId="urn:microsoft.com/office/officeart/2005/8/quickstyle/simple3" qsCatId="simple" csTypeId="urn:microsoft.com/office/officeart/2005/8/colors/accent1_2" csCatId="accent1" phldr="1"/>
      <dgm:spPr/>
      <dgm:t>
        <a:bodyPr/>
        <a:lstStyle/>
        <a:p>
          <a:endParaRPr lang="es-EC"/>
        </a:p>
      </dgm:t>
    </dgm:pt>
    <dgm:pt modelId="{19748DE7-459D-486E-ABB8-8C357499BAA5}">
      <dgm:prSet phldrT="[Texto]" custT="1"/>
      <dgm:spPr/>
      <dgm:t>
        <a:bodyPr/>
        <a:lstStyle/>
        <a:p>
          <a:r>
            <a:rPr lang="es-EC" sz="2800" b="1" i="0" dirty="0" smtClean="0"/>
            <a:t>Problema</a:t>
          </a:r>
          <a:endParaRPr lang="es-EC" sz="500" b="1" i="0" dirty="0"/>
        </a:p>
      </dgm:t>
    </dgm:pt>
    <dgm:pt modelId="{049EC9F5-3AEE-43A4-93FD-1322F142D95E}" type="parTrans" cxnId="{7C77B6D8-5568-473E-BBCC-06EA168A06E6}">
      <dgm:prSet/>
      <dgm:spPr/>
      <dgm:t>
        <a:bodyPr/>
        <a:lstStyle/>
        <a:p>
          <a:endParaRPr lang="es-EC"/>
        </a:p>
      </dgm:t>
    </dgm:pt>
    <dgm:pt modelId="{ECAA8698-92DD-4033-93D1-13E39AD4998F}" type="sibTrans" cxnId="{7C77B6D8-5568-473E-BBCC-06EA168A06E6}">
      <dgm:prSet/>
      <dgm:spPr/>
      <dgm:t>
        <a:bodyPr/>
        <a:lstStyle/>
        <a:p>
          <a:endParaRPr lang="es-EC"/>
        </a:p>
      </dgm:t>
    </dgm:pt>
    <dgm:pt modelId="{8114EB9C-FB34-4422-98A9-7D776201BF45}">
      <dgm:prSet phldrT="[Texto]" custT="1"/>
      <dgm:spPr/>
      <dgm:t>
        <a:bodyPr/>
        <a:lstStyle/>
        <a:p>
          <a:pPr algn="just">
            <a:lnSpc>
              <a:spcPct val="150000"/>
            </a:lnSpc>
          </a:pPr>
          <a:r>
            <a:rPr lang="es-EC" sz="1600" i="0" dirty="0" smtClean="0"/>
            <a:t>¿Cuál es el impacto de las normas de etiquetado de productos procesados adoptadas por el sector industrial panificador en los hábitos alimenticios de los consumidores de Quito?</a:t>
          </a:r>
          <a:endParaRPr lang="es-EC" sz="1600" i="0" dirty="0"/>
        </a:p>
      </dgm:t>
    </dgm:pt>
    <dgm:pt modelId="{0F250807-8AE1-43FC-A2FE-68613AB218F7}" type="parTrans" cxnId="{2EB030B2-BB39-4ACA-A124-70986CD47C2B}">
      <dgm:prSet/>
      <dgm:spPr/>
      <dgm:t>
        <a:bodyPr/>
        <a:lstStyle/>
        <a:p>
          <a:endParaRPr lang="es-EC"/>
        </a:p>
      </dgm:t>
    </dgm:pt>
    <dgm:pt modelId="{13F1B38C-0AFA-4FE5-9EBF-9BC1781B3EF7}" type="sibTrans" cxnId="{2EB030B2-BB39-4ACA-A124-70986CD47C2B}">
      <dgm:prSet/>
      <dgm:spPr/>
      <dgm:t>
        <a:bodyPr/>
        <a:lstStyle/>
        <a:p>
          <a:endParaRPr lang="es-EC"/>
        </a:p>
      </dgm:t>
    </dgm:pt>
    <dgm:pt modelId="{18CB2A2F-AF9A-4282-9112-5A7C247D326C}" type="pres">
      <dgm:prSet presAssocID="{AB76A838-D456-433E-990A-C3C90A2AE349}" presName="Name0" presStyleCnt="0">
        <dgm:presLayoutVars>
          <dgm:dir/>
          <dgm:animLvl val="lvl"/>
          <dgm:resizeHandles val="exact"/>
        </dgm:presLayoutVars>
      </dgm:prSet>
      <dgm:spPr/>
      <dgm:t>
        <a:bodyPr/>
        <a:lstStyle/>
        <a:p>
          <a:endParaRPr lang="es-EC"/>
        </a:p>
      </dgm:t>
    </dgm:pt>
    <dgm:pt modelId="{D1055850-25F6-4703-B94E-E13CEA8E2C4A}" type="pres">
      <dgm:prSet presAssocID="{19748DE7-459D-486E-ABB8-8C357499BAA5}" presName="linNode" presStyleCnt="0"/>
      <dgm:spPr/>
    </dgm:pt>
    <dgm:pt modelId="{E7645D57-3698-40F0-A5DC-5A734132D770}" type="pres">
      <dgm:prSet presAssocID="{19748DE7-459D-486E-ABB8-8C357499BAA5}" presName="parTx" presStyleLbl="revTx" presStyleIdx="0" presStyleCnt="1">
        <dgm:presLayoutVars>
          <dgm:chMax val="1"/>
          <dgm:bulletEnabled val="1"/>
        </dgm:presLayoutVars>
      </dgm:prSet>
      <dgm:spPr/>
      <dgm:t>
        <a:bodyPr/>
        <a:lstStyle/>
        <a:p>
          <a:endParaRPr lang="es-EC"/>
        </a:p>
      </dgm:t>
    </dgm:pt>
    <dgm:pt modelId="{648C4E7D-B677-46B8-AD39-1BED114FF19F}" type="pres">
      <dgm:prSet presAssocID="{19748DE7-459D-486E-ABB8-8C357499BAA5}" presName="bracket" presStyleLbl="parChTrans1D1" presStyleIdx="0" presStyleCnt="1"/>
      <dgm:spPr/>
    </dgm:pt>
    <dgm:pt modelId="{3E705A14-71A3-475D-9504-12A6C1C8FC0D}" type="pres">
      <dgm:prSet presAssocID="{19748DE7-459D-486E-ABB8-8C357499BAA5}" presName="spH" presStyleCnt="0"/>
      <dgm:spPr/>
    </dgm:pt>
    <dgm:pt modelId="{505BB479-D324-4664-AF9D-6CA2EDCC8D8B}" type="pres">
      <dgm:prSet presAssocID="{19748DE7-459D-486E-ABB8-8C357499BAA5}" presName="desTx" presStyleLbl="node1" presStyleIdx="0" presStyleCnt="1" custScaleY="551796" custLinFactNeighborX="38503" custLinFactNeighborY="-2390">
        <dgm:presLayoutVars>
          <dgm:bulletEnabled val="1"/>
        </dgm:presLayoutVars>
      </dgm:prSet>
      <dgm:spPr/>
      <dgm:t>
        <a:bodyPr/>
        <a:lstStyle/>
        <a:p>
          <a:endParaRPr lang="es-EC"/>
        </a:p>
      </dgm:t>
    </dgm:pt>
  </dgm:ptLst>
  <dgm:cxnLst>
    <dgm:cxn modelId="{458D7318-A682-4498-85DD-53F21DCED0A5}" type="presOf" srcId="{19748DE7-459D-486E-ABB8-8C357499BAA5}" destId="{E7645D57-3698-40F0-A5DC-5A734132D770}" srcOrd="0" destOrd="0" presId="urn:diagrams.loki3.com/BracketList+Icon"/>
    <dgm:cxn modelId="{D6D23E1F-A53A-42CD-A618-A5D14EA393A6}" type="presOf" srcId="{AB76A838-D456-433E-990A-C3C90A2AE349}" destId="{18CB2A2F-AF9A-4282-9112-5A7C247D326C}" srcOrd="0" destOrd="0" presId="urn:diagrams.loki3.com/BracketList+Icon"/>
    <dgm:cxn modelId="{7C77B6D8-5568-473E-BBCC-06EA168A06E6}" srcId="{AB76A838-D456-433E-990A-C3C90A2AE349}" destId="{19748DE7-459D-486E-ABB8-8C357499BAA5}" srcOrd="0" destOrd="0" parTransId="{049EC9F5-3AEE-43A4-93FD-1322F142D95E}" sibTransId="{ECAA8698-92DD-4033-93D1-13E39AD4998F}"/>
    <dgm:cxn modelId="{2EB030B2-BB39-4ACA-A124-70986CD47C2B}" srcId="{19748DE7-459D-486E-ABB8-8C357499BAA5}" destId="{8114EB9C-FB34-4422-98A9-7D776201BF45}" srcOrd="0" destOrd="0" parTransId="{0F250807-8AE1-43FC-A2FE-68613AB218F7}" sibTransId="{13F1B38C-0AFA-4FE5-9EBF-9BC1781B3EF7}"/>
    <dgm:cxn modelId="{90600886-42A2-4FB8-952A-81C0E90DDC54}" type="presOf" srcId="{8114EB9C-FB34-4422-98A9-7D776201BF45}" destId="{505BB479-D324-4664-AF9D-6CA2EDCC8D8B}" srcOrd="0" destOrd="0" presId="urn:diagrams.loki3.com/BracketList+Icon"/>
    <dgm:cxn modelId="{86526B16-F314-495E-B155-9D9070B44C65}" type="presParOf" srcId="{18CB2A2F-AF9A-4282-9112-5A7C247D326C}" destId="{D1055850-25F6-4703-B94E-E13CEA8E2C4A}" srcOrd="0" destOrd="0" presId="urn:diagrams.loki3.com/BracketList+Icon"/>
    <dgm:cxn modelId="{6E588666-C1AE-4B64-9CEB-D6851FAF2EFF}" type="presParOf" srcId="{D1055850-25F6-4703-B94E-E13CEA8E2C4A}" destId="{E7645D57-3698-40F0-A5DC-5A734132D770}" srcOrd="0" destOrd="0" presId="urn:diagrams.loki3.com/BracketList+Icon"/>
    <dgm:cxn modelId="{8395476E-4CBA-45EC-879D-E4783ED4015C}" type="presParOf" srcId="{D1055850-25F6-4703-B94E-E13CEA8E2C4A}" destId="{648C4E7D-B677-46B8-AD39-1BED114FF19F}" srcOrd="1" destOrd="0" presId="urn:diagrams.loki3.com/BracketList+Icon"/>
    <dgm:cxn modelId="{9176BB5F-19C7-4CAC-A4B2-0FF3A72822FD}" type="presParOf" srcId="{D1055850-25F6-4703-B94E-E13CEA8E2C4A}" destId="{3E705A14-71A3-475D-9504-12A6C1C8FC0D}" srcOrd="2" destOrd="0" presId="urn:diagrams.loki3.com/BracketList+Icon"/>
    <dgm:cxn modelId="{FD6C8594-15B2-4C0F-8866-BF4A5373E572}" type="presParOf" srcId="{D1055850-25F6-4703-B94E-E13CEA8E2C4A}" destId="{505BB479-D324-4664-AF9D-6CA2EDCC8D8B}" srcOrd="3" destOrd="0" presId="urn:diagrams.loki3.com/BracketLis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11A7F8-181A-49DD-9E5B-2DC33A9EA274}" type="doc">
      <dgm:prSet loTypeId="urn:microsoft.com/office/officeart/2005/8/layout/matrix3" loCatId="matrix" qsTypeId="urn:microsoft.com/office/officeart/2005/8/quickstyle/simple3" qsCatId="simple" csTypeId="urn:microsoft.com/office/officeart/2005/8/colors/accent0_1" csCatId="mainScheme" phldr="1"/>
      <dgm:spPr/>
      <dgm:t>
        <a:bodyPr/>
        <a:lstStyle/>
        <a:p>
          <a:endParaRPr lang="es-EC"/>
        </a:p>
      </dgm:t>
    </dgm:pt>
    <dgm:pt modelId="{06F5A3DD-A285-43BE-B77D-9ADE1690D774}">
      <dgm:prSet phldrT="[Texto]" custT="1"/>
      <dgm:spPr/>
      <dgm:t>
        <a:bodyPr/>
        <a:lstStyle/>
        <a:p>
          <a:r>
            <a:rPr lang="es-EC" sz="1600" dirty="0" smtClean="0"/>
            <a:t>Información nutricional: pan de molde, gaseosas, yogurt, margarina o mantequilla y mayonesa. </a:t>
          </a:r>
          <a:endParaRPr lang="es-EC" sz="1600" dirty="0"/>
        </a:p>
      </dgm:t>
    </dgm:pt>
    <dgm:pt modelId="{7A57192E-D142-46FA-9BA0-BBE3E0639AD5}" type="parTrans" cxnId="{465D62C0-21D8-4B43-B7DC-62E3834385D3}">
      <dgm:prSet/>
      <dgm:spPr/>
      <dgm:t>
        <a:bodyPr/>
        <a:lstStyle/>
        <a:p>
          <a:endParaRPr lang="es-EC" sz="1600"/>
        </a:p>
      </dgm:t>
    </dgm:pt>
    <dgm:pt modelId="{8EA4AB36-C869-46DC-9EEC-A1CDA541AF5A}" type="sibTrans" cxnId="{465D62C0-21D8-4B43-B7DC-62E3834385D3}">
      <dgm:prSet/>
      <dgm:spPr/>
      <dgm:t>
        <a:bodyPr/>
        <a:lstStyle/>
        <a:p>
          <a:endParaRPr lang="es-EC" sz="1600"/>
        </a:p>
      </dgm:t>
    </dgm:pt>
    <dgm:pt modelId="{F1021EE2-4A40-4475-90A0-13FF1B0286B1}">
      <dgm:prSet phldrT="[Texto]" custT="1"/>
      <dgm:spPr/>
      <dgm:t>
        <a:bodyPr/>
        <a:lstStyle/>
        <a:p>
          <a:r>
            <a:rPr lang="es-EC" sz="1600" dirty="0" smtClean="0"/>
            <a:t>Afectación en el sector industrial panificador </a:t>
          </a:r>
          <a:endParaRPr lang="es-EC" sz="1600" dirty="0"/>
        </a:p>
      </dgm:t>
    </dgm:pt>
    <dgm:pt modelId="{EBEF9075-16B1-4295-A49E-C1E9275834C2}" type="parTrans" cxnId="{A5F8D8FF-9C59-4C56-8CCC-E3518F699DC0}">
      <dgm:prSet/>
      <dgm:spPr/>
      <dgm:t>
        <a:bodyPr/>
        <a:lstStyle/>
        <a:p>
          <a:endParaRPr lang="es-EC" sz="1600"/>
        </a:p>
      </dgm:t>
    </dgm:pt>
    <dgm:pt modelId="{E18F7969-A791-460A-85CF-B36B53474FB2}" type="sibTrans" cxnId="{A5F8D8FF-9C59-4C56-8CCC-E3518F699DC0}">
      <dgm:prSet/>
      <dgm:spPr/>
      <dgm:t>
        <a:bodyPr/>
        <a:lstStyle/>
        <a:p>
          <a:endParaRPr lang="es-EC" sz="1600"/>
        </a:p>
      </dgm:t>
    </dgm:pt>
    <dgm:pt modelId="{1957DEAB-1C94-4218-AAB5-82630C8FC0F1}">
      <dgm:prSet phldrT="[Texto]" custT="1"/>
      <dgm:spPr/>
      <dgm:t>
        <a:bodyPr/>
        <a:lstStyle/>
        <a:p>
          <a:r>
            <a:rPr lang="es-EC" sz="1600" dirty="0" smtClean="0"/>
            <a:t>Incidencia en las decisiones de los consumidores </a:t>
          </a:r>
          <a:endParaRPr lang="es-EC" sz="1600" dirty="0"/>
        </a:p>
      </dgm:t>
    </dgm:pt>
    <dgm:pt modelId="{50A74CB3-791B-4DC7-BA94-2FC997D3C0AB}" type="parTrans" cxnId="{05752F9D-10D4-45C6-A756-B53C7A57B060}">
      <dgm:prSet/>
      <dgm:spPr/>
      <dgm:t>
        <a:bodyPr/>
        <a:lstStyle/>
        <a:p>
          <a:endParaRPr lang="es-EC" sz="1600"/>
        </a:p>
      </dgm:t>
    </dgm:pt>
    <dgm:pt modelId="{B74E1198-7045-43C5-968F-D0B2B9E5798D}" type="sibTrans" cxnId="{05752F9D-10D4-45C6-A756-B53C7A57B060}">
      <dgm:prSet/>
      <dgm:spPr/>
      <dgm:t>
        <a:bodyPr/>
        <a:lstStyle/>
        <a:p>
          <a:endParaRPr lang="es-EC" sz="1600"/>
        </a:p>
      </dgm:t>
    </dgm:pt>
    <dgm:pt modelId="{01D7EB42-3352-42CF-A2BE-EE506832085E}">
      <dgm:prSet phldrT="[Texto]" custT="1"/>
      <dgm:spPr/>
      <dgm:t>
        <a:bodyPr/>
        <a:lstStyle/>
        <a:p>
          <a:r>
            <a:rPr lang="es-EC" sz="1600" dirty="0" smtClean="0"/>
            <a:t>Ecuador es el primer país a nivel de Latinoamérica que implementa el semáforo nutricional</a:t>
          </a:r>
          <a:endParaRPr lang="es-EC" sz="1600" dirty="0"/>
        </a:p>
      </dgm:t>
    </dgm:pt>
    <dgm:pt modelId="{08088863-E9DD-4CEC-A119-BBA7AE7BE6CE}" type="parTrans" cxnId="{3D2D786A-968D-4F3A-B82F-ED79D1F3FD7D}">
      <dgm:prSet/>
      <dgm:spPr/>
      <dgm:t>
        <a:bodyPr/>
        <a:lstStyle/>
        <a:p>
          <a:endParaRPr lang="es-EC" sz="1600"/>
        </a:p>
      </dgm:t>
    </dgm:pt>
    <dgm:pt modelId="{0DF3E2D0-2D1C-4E7D-883B-18D35ED8E781}" type="sibTrans" cxnId="{3D2D786A-968D-4F3A-B82F-ED79D1F3FD7D}">
      <dgm:prSet/>
      <dgm:spPr/>
      <dgm:t>
        <a:bodyPr/>
        <a:lstStyle/>
        <a:p>
          <a:endParaRPr lang="es-EC" sz="1600"/>
        </a:p>
      </dgm:t>
    </dgm:pt>
    <dgm:pt modelId="{C104EF18-1C7E-441B-B74C-7E22998CE763}" type="pres">
      <dgm:prSet presAssocID="{AB11A7F8-181A-49DD-9E5B-2DC33A9EA274}" presName="matrix" presStyleCnt="0">
        <dgm:presLayoutVars>
          <dgm:chMax val="1"/>
          <dgm:dir/>
          <dgm:resizeHandles val="exact"/>
        </dgm:presLayoutVars>
      </dgm:prSet>
      <dgm:spPr/>
      <dgm:t>
        <a:bodyPr/>
        <a:lstStyle/>
        <a:p>
          <a:endParaRPr lang="es-EC"/>
        </a:p>
      </dgm:t>
    </dgm:pt>
    <dgm:pt modelId="{869CB3B1-A67D-4520-8C4F-0BBF49853894}" type="pres">
      <dgm:prSet presAssocID="{AB11A7F8-181A-49DD-9E5B-2DC33A9EA274}" presName="diamond" presStyleLbl="bgShp" presStyleIdx="0" presStyleCnt="1" custScaleX="138520"/>
      <dgm:spPr/>
      <dgm:t>
        <a:bodyPr/>
        <a:lstStyle/>
        <a:p>
          <a:endParaRPr lang="es-EC"/>
        </a:p>
      </dgm:t>
    </dgm:pt>
    <dgm:pt modelId="{FA689299-4CA4-4EB0-B9D3-23D076C67C3F}" type="pres">
      <dgm:prSet presAssocID="{AB11A7F8-181A-49DD-9E5B-2DC33A9EA274}" presName="quad1" presStyleLbl="node1" presStyleIdx="0" presStyleCnt="4">
        <dgm:presLayoutVars>
          <dgm:chMax val="0"/>
          <dgm:chPref val="0"/>
          <dgm:bulletEnabled val="1"/>
        </dgm:presLayoutVars>
      </dgm:prSet>
      <dgm:spPr/>
      <dgm:t>
        <a:bodyPr/>
        <a:lstStyle/>
        <a:p>
          <a:endParaRPr lang="es-EC"/>
        </a:p>
      </dgm:t>
    </dgm:pt>
    <dgm:pt modelId="{6DFA2897-4E82-45BE-BB22-372759796147}" type="pres">
      <dgm:prSet presAssocID="{AB11A7F8-181A-49DD-9E5B-2DC33A9EA274}" presName="quad2" presStyleLbl="node1" presStyleIdx="1" presStyleCnt="4">
        <dgm:presLayoutVars>
          <dgm:chMax val="0"/>
          <dgm:chPref val="0"/>
          <dgm:bulletEnabled val="1"/>
        </dgm:presLayoutVars>
      </dgm:prSet>
      <dgm:spPr/>
      <dgm:t>
        <a:bodyPr/>
        <a:lstStyle/>
        <a:p>
          <a:endParaRPr lang="es-EC"/>
        </a:p>
      </dgm:t>
    </dgm:pt>
    <dgm:pt modelId="{85A03E7D-D917-462C-9605-BF583E63313B}" type="pres">
      <dgm:prSet presAssocID="{AB11A7F8-181A-49DD-9E5B-2DC33A9EA274}" presName="quad3" presStyleLbl="node1" presStyleIdx="2" presStyleCnt="4">
        <dgm:presLayoutVars>
          <dgm:chMax val="0"/>
          <dgm:chPref val="0"/>
          <dgm:bulletEnabled val="1"/>
        </dgm:presLayoutVars>
      </dgm:prSet>
      <dgm:spPr/>
      <dgm:t>
        <a:bodyPr/>
        <a:lstStyle/>
        <a:p>
          <a:endParaRPr lang="es-EC"/>
        </a:p>
      </dgm:t>
    </dgm:pt>
    <dgm:pt modelId="{EB739B0E-EB19-43A2-99DD-C9079C151A44}" type="pres">
      <dgm:prSet presAssocID="{AB11A7F8-181A-49DD-9E5B-2DC33A9EA274}" presName="quad4" presStyleLbl="node1" presStyleIdx="3" presStyleCnt="4">
        <dgm:presLayoutVars>
          <dgm:chMax val="0"/>
          <dgm:chPref val="0"/>
          <dgm:bulletEnabled val="1"/>
        </dgm:presLayoutVars>
      </dgm:prSet>
      <dgm:spPr/>
      <dgm:t>
        <a:bodyPr/>
        <a:lstStyle/>
        <a:p>
          <a:endParaRPr lang="es-EC"/>
        </a:p>
      </dgm:t>
    </dgm:pt>
  </dgm:ptLst>
  <dgm:cxnLst>
    <dgm:cxn modelId="{1AFF48A4-53FB-4635-A5E5-2D2F23263FD8}" type="presOf" srcId="{01D7EB42-3352-42CF-A2BE-EE506832085E}" destId="{6DFA2897-4E82-45BE-BB22-372759796147}" srcOrd="0" destOrd="0" presId="urn:microsoft.com/office/officeart/2005/8/layout/matrix3"/>
    <dgm:cxn modelId="{6BABB314-AAD1-46A7-85F8-322399306E02}" type="presOf" srcId="{06F5A3DD-A285-43BE-B77D-9ADE1690D774}" destId="{FA689299-4CA4-4EB0-B9D3-23D076C67C3F}" srcOrd="0" destOrd="0" presId="urn:microsoft.com/office/officeart/2005/8/layout/matrix3"/>
    <dgm:cxn modelId="{FE741687-5E18-49E2-A7FD-4135C284058F}" type="presOf" srcId="{AB11A7F8-181A-49DD-9E5B-2DC33A9EA274}" destId="{C104EF18-1C7E-441B-B74C-7E22998CE763}" srcOrd="0" destOrd="0" presId="urn:microsoft.com/office/officeart/2005/8/layout/matrix3"/>
    <dgm:cxn modelId="{A5F8D8FF-9C59-4C56-8CCC-E3518F699DC0}" srcId="{AB11A7F8-181A-49DD-9E5B-2DC33A9EA274}" destId="{F1021EE2-4A40-4475-90A0-13FF1B0286B1}" srcOrd="2" destOrd="0" parTransId="{EBEF9075-16B1-4295-A49E-C1E9275834C2}" sibTransId="{E18F7969-A791-460A-85CF-B36B53474FB2}"/>
    <dgm:cxn modelId="{465D62C0-21D8-4B43-B7DC-62E3834385D3}" srcId="{AB11A7F8-181A-49DD-9E5B-2DC33A9EA274}" destId="{06F5A3DD-A285-43BE-B77D-9ADE1690D774}" srcOrd="0" destOrd="0" parTransId="{7A57192E-D142-46FA-9BA0-BBE3E0639AD5}" sibTransId="{8EA4AB36-C869-46DC-9EEC-A1CDA541AF5A}"/>
    <dgm:cxn modelId="{9EBF9DAA-4CA5-423B-95B2-FF830BB641B0}" type="presOf" srcId="{1957DEAB-1C94-4218-AAB5-82630C8FC0F1}" destId="{EB739B0E-EB19-43A2-99DD-C9079C151A44}" srcOrd="0" destOrd="0" presId="urn:microsoft.com/office/officeart/2005/8/layout/matrix3"/>
    <dgm:cxn modelId="{9FB2A63E-2A99-4D47-A433-E6A3D5A59489}" type="presOf" srcId="{F1021EE2-4A40-4475-90A0-13FF1B0286B1}" destId="{85A03E7D-D917-462C-9605-BF583E63313B}" srcOrd="0" destOrd="0" presId="urn:microsoft.com/office/officeart/2005/8/layout/matrix3"/>
    <dgm:cxn modelId="{05752F9D-10D4-45C6-A756-B53C7A57B060}" srcId="{AB11A7F8-181A-49DD-9E5B-2DC33A9EA274}" destId="{1957DEAB-1C94-4218-AAB5-82630C8FC0F1}" srcOrd="3" destOrd="0" parTransId="{50A74CB3-791B-4DC7-BA94-2FC997D3C0AB}" sibTransId="{B74E1198-7045-43C5-968F-D0B2B9E5798D}"/>
    <dgm:cxn modelId="{3D2D786A-968D-4F3A-B82F-ED79D1F3FD7D}" srcId="{AB11A7F8-181A-49DD-9E5B-2DC33A9EA274}" destId="{01D7EB42-3352-42CF-A2BE-EE506832085E}" srcOrd="1" destOrd="0" parTransId="{08088863-E9DD-4CEC-A119-BBA7AE7BE6CE}" sibTransId="{0DF3E2D0-2D1C-4E7D-883B-18D35ED8E781}"/>
    <dgm:cxn modelId="{E14BE84A-9530-4EF4-9ECF-8B64583D99BF}" type="presParOf" srcId="{C104EF18-1C7E-441B-B74C-7E22998CE763}" destId="{869CB3B1-A67D-4520-8C4F-0BBF49853894}" srcOrd="0" destOrd="0" presId="urn:microsoft.com/office/officeart/2005/8/layout/matrix3"/>
    <dgm:cxn modelId="{5DB6D388-74FD-41CE-91DD-1A710BD204F2}" type="presParOf" srcId="{C104EF18-1C7E-441B-B74C-7E22998CE763}" destId="{FA689299-4CA4-4EB0-B9D3-23D076C67C3F}" srcOrd="1" destOrd="0" presId="urn:microsoft.com/office/officeart/2005/8/layout/matrix3"/>
    <dgm:cxn modelId="{FCD0B2D3-1D8E-4A2E-8B00-74FFEC27E91C}" type="presParOf" srcId="{C104EF18-1C7E-441B-B74C-7E22998CE763}" destId="{6DFA2897-4E82-45BE-BB22-372759796147}" srcOrd="2" destOrd="0" presId="urn:microsoft.com/office/officeart/2005/8/layout/matrix3"/>
    <dgm:cxn modelId="{73E9C439-4D9F-407C-8527-5487EA375346}" type="presParOf" srcId="{C104EF18-1C7E-441B-B74C-7E22998CE763}" destId="{85A03E7D-D917-462C-9605-BF583E63313B}" srcOrd="3" destOrd="0" presId="urn:microsoft.com/office/officeart/2005/8/layout/matrix3"/>
    <dgm:cxn modelId="{7FC5B127-0FD0-481F-B079-BA846DBAE24C}" type="presParOf" srcId="{C104EF18-1C7E-441B-B74C-7E22998CE763}" destId="{EB739B0E-EB19-43A2-99DD-C9079C151A4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5ECD6-2549-491F-9CE0-058177D4F31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104BEBBF-C570-418B-B9C5-6434DD038488}">
      <dgm:prSet phldrT="[Texto]" custT="1"/>
      <dgm:spPr/>
      <dgm:t>
        <a:bodyPr/>
        <a:lstStyle/>
        <a:p>
          <a:pPr algn="just">
            <a:lnSpc>
              <a:spcPct val="150000"/>
            </a:lnSpc>
          </a:pPr>
          <a:r>
            <a:rPr lang="es-EC" sz="2400" b="1" dirty="0" smtClean="0"/>
            <a:t>General</a:t>
          </a:r>
          <a:endParaRPr lang="es-EC" sz="2400" b="1" dirty="0"/>
        </a:p>
      </dgm:t>
    </dgm:pt>
    <dgm:pt modelId="{D1017E78-B28E-4D0A-9CC5-BF50B6114F76}" type="parTrans" cxnId="{2C151F60-2997-4CC5-8872-9164E0793534}">
      <dgm:prSet/>
      <dgm:spPr/>
      <dgm:t>
        <a:bodyPr/>
        <a:lstStyle/>
        <a:p>
          <a:pPr algn="just">
            <a:lnSpc>
              <a:spcPct val="150000"/>
            </a:lnSpc>
          </a:pPr>
          <a:endParaRPr lang="es-EC" sz="1400"/>
        </a:p>
      </dgm:t>
    </dgm:pt>
    <dgm:pt modelId="{C01F3251-E4AD-4948-A85D-5F85F0559B73}" type="sibTrans" cxnId="{2C151F60-2997-4CC5-8872-9164E0793534}">
      <dgm:prSet/>
      <dgm:spPr/>
      <dgm:t>
        <a:bodyPr/>
        <a:lstStyle/>
        <a:p>
          <a:pPr algn="just">
            <a:lnSpc>
              <a:spcPct val="150000"/>
            </a:lnSpc>
          </a:pPr>
          <a:endParaRPr lang="es-EC" sz="1400"/>
        </a:p>
      </dgm:t>
    </dgm:pt>
    <dgm:pt modelId="{98DCF62A-27C2-46E0-8744-D09A1D2167B0}">
      <dgm:prSet phldrT="[Texto]" custT="1"/>
      <dgm:spPr/>
      <dgm:t>
        <a:bodyPr/>
        <a:lstStyle/>
        <a:p>
          <a:pPr algn="just">
            <a:lnSpc>
              <a:spcPct val="150000"/>
            </a:lnSpc>
          </a:pPr>
          <a:r>
            <a:rPr lang="es-EC" sz="1800" dirty="0" smtClean="0"/>
            <a:t>Determinar el impacto de la aplicación de las normas de etiquetado de los productos adoptadas por el sector industrial panificador en los hábitos alimenticios de los consumidores de Quito</a:t>
          </a:r>
          <a:endParaRPr lang="es-EC" sz="1800" dirty="0"/>
        </a:p>
      </dgm:t>
    </dgm:pt>
    <dgm:pt modelId="{88EA43DB-3F0E-460D-A4D5-A136AF61AAD6}" type="parTrans" cxnId="{97AE572E-E1E0-4546-BEFE-B47D7EA65A77}">
      <dgm:prSet/>
      <dgm:spPr/>
      <dgm:t>
        <a:bodyPr/>
        <a:lstStyle/>
        <a:p>
          <a:pPr algn="just">
            <a:lnSpc>
              <a:spcPct val="150000"/>
            </a:lnSpc>
          </a:pPr>
          <a:endParaRPr lang="es-EC" sz="1400"/>
        </a:p>
      </dgm:t>
    </dgm:pt>
    <dgm:pt modelId="{24D07BBC-8E08-4430-917B-CA963828A4B5}" type="sibTrans" cxnId="{97AE572E-E1E0-4546-BEFE-B47D7EA65A77}">
      <dgm:prSet/>
      <dgm:spPr/>
      <dgm:t>
        <a:bodyPr/>
        <a:lstStyle/>
        <a:p>
          <a:pPr algn="just">
            <a:lnSpc>
              <a:spcPct val="150000"/>
            </a:lnSpc>
          </a:pPr>
          <a:endParaRPr lang="es-EC" sz="1400"/>
        </a:p>
      </dgm:t>
    </dgm:pt>
    <dgm:pt modelId="{4665299E-BB00-4D17-A527-BA99C00A3193}">
      <dgm:prSet phldrT="[Texto]" custT="1"/>
      <dgm:spPr/>
      <dgm:t>
        <a:bodyPr/>
        <a:lstStyle/>
        <a:p>
          <a:pPr algn="just" rtl="0">
            <a:lnSpc>
              <a:spcPct val="150000"/>
            </a:lnSpc>
          </a:pPr>
          <a:r>
            <a:rPr lang="es-EC" sz="1800" dirty="0" smtClean="0"/>
            <a:t>Investigar la normativa de etiquetado de alimentos procesados de consumo humano vigente definiendo las bases teóricas.</a:t>
          </a:r>
          <a:endParaRPr lang="es-EC" sz="1800" dirty="0"/>
        </a:p>
      </dgm:t>
    </dgm:pt>
    <dgm:pt modelId="{889EC3EE-93D7-42A6-93BE-FE7FE2466248}" type="parTrans" cxnId="{09F179C1-28D1-4A6A-BCED-41DD8BAA0636}">
      <dgm:prSet/>
      <dgm:spPr/>
      <dgm:t>
        <a:bodyPr/>
        <a:lstStyle/>
        <a:p>
          <a:pPr algn="just">
            <a:lnSpc>
              <a:spcPct val="150000"/>
            </a:lnSpc>
          </a:pPr>
          <a:endParaRPr lang="es-EC" sz="1400"/>
        </a:p>
      </dgm:t>
    </dgm:pt>
    <dgm:pt modelId="{A2E3A50B-A109-439D-84B1-2CBB1D0CC184}" type="sibTrans" cxnId="{09F179C1-28D1-4A6A-BCED-41DD8BAA0636}">
      <dgm:prSet/>
      <dgm:spPr/>
      <dgm:t>
        <a:bodyPr/>
        <a:lstStyle/>
        <a:p>
          <a:pPr algn="just">
            <a:lnSpc>
              <a:spcPct val="150000"/>
            </a:lnSpc>
          </a:pPr>
          <a:endParaRPr lang="es-EC" sz="1400"/>
        </a:p>
      </dgm:t>
    </dgm:pt>
    <dgm:pt modelId="{D353B2A2-4374-49E5-8300-4786A21F1960}">
      <dgm:prSet custT="1"/>
      <dgm:spPr/>
      <dgm:t>
        <a:bodyPr/>
        <a:lstStyle/>
        <a:p>
          <a:pPr algn="just">
            <a:lnSpc>
              <a:spcPct val="150000"/>
            </a:lnSpc>
          </a:pPr>
          <a:r>
            <a:rPr lang="es-EC" sz="1800" dirty="0" smtClean="0"/>
            <a:t>Analizar la afectación financiera de las industrias del sector panificador por adoptar la normativa</a:t>
          </a:r>
          <a:endParaRPr lang="es-EC" sz="1800" dirty="0"/>
        </a:p>
      </dgm:t>
    </dgm:pt>
    <dgm:pt modelId="{340F4FA3-0338-46E7-A7AB-A3B94EE31369}" type="parTrans" cxnId="{1D9FC7E1-FBF8-4D91-9776-9FDA07413F88}">
      <dgm:prSet/>
      <dgm:spPr/>
      <dgm:t>
        <a:bodyPr/>
        <a:lstStyle/>
        <a:p>
          <a:pPr algn="just">
            <a:lnSpc>
              <a:spcPct val="150000"/>
            </a:lnSpc>
          </a:pPr>
          <a:endParaRPr lang="es-EC" sz="1400"/>
        </a:p>
      </dgm:t>
    </dgm:pt>
    <dgm:pt modelId="{40E46360-488A-49D7-8333-CAFC0E6B0B3B}" type="sibTrans" cxnId="{1D9FC7E1-FBF8-4D91-9776-9FDA07413F88}">
      <dgm:prSet/>
      <dgm:spPr/>
      <dgm:t>
        <a:bodyPr/>
        <a:lstStyle/>
        <a:p>
          <a:pPr algn="just">
            <a:lnSpc>
              <a:spcPct val="150000"/>
            </a:lnSpc>
          </a:pPr>
          <a:endParaRPr lang="es-EC" sz="1400"/>
        </a:p>
      </dgm:t>
    </dgm:pt>
    <dgm:pt modelId="{E53F6956-7084-411D-8345-DAE1E46999C9}">
      <dgm:prSet custT="1"/>
      <dgm:spPr/>
      <dgm:t>
        <a:bodyPr/>
        <a:lstStyle/>
        <a:p>
          <a:pPr algn="just">
            <a:lnSpc>
              <a:spcPct val="150000"/>
            </a:lnSpc>
          </a:pPr>
          <a:r>
            <a:rPr lang="es-EC" sz="1800" dirty="0" smtClean="0"/>
            <a:t>Medir la incidencia de la normativa en beneficio de la calidad de vida de la población con respecto al consumo de pan de molde empacado.</a:t>
          </a:r>
          <a:endParaRPr lang="es-EC" sz="1800" dirty="0"/>
        </a:p>
      </dgm:t>
    </dgm:pt>
    <dgm:pt modelId="{35B9BDFE-8A6C-4695-BA51-4A4E80644E4D}" type="parTrans" cxnId="{5195C84C-F01D-4EC1-A3DE-753AA9A86604}">
      <dgm:prSet/>
      <dgm:spPr/>
      <dgm:t>
        <a:bodyPr/>
        <a:lstStyle/>
        <a:p>
          <a:pPr algn="just">
            <a:lnSpc>
              <a:spcPct val="150000"/>
            </a:lnSpc>
          </a:pPr>
          <a:endParaRPr lang="es-EC" sz="1400"/>
        </a:p>
      </dgm:t>
    </dgm:pt>
    <dgm:pt modelId="{E3EB8655-B815-48B2-A2E9-CFE3F990DDE9}" type="sibTrans" cxnId="{5195C84C-F01D-4EC1-A3DE-753AA9A86604}">
      <dgm:prSet/>
      <dgm:spPr/>
      <dgm:t>
        <a:bodyPr/>
        <a:lstStyle/>
        <a:p>
          <a:pPr algn="just">
            <a:lnSpc>
              <a:spcPct val="150000"/>
            </a:lnSpc>
          </a:pPr>
          <a:endParaRPr lang="es-EC" sz="1400"/>
        </a:p>
      </dgm:t>
    </dgm:pt>
    <dgm:pt modelId="{32ADD3FB-93A9-4D58-B9D1-02048EEDBB0C}">
      <dgm:prSet phldrT="[Texto]" custT="1"/>
      <dgm:spPr/>
      <dgm:t>
        <a:bodyPr/>
        <a:lstStyle/>
        <a:p>
          <a:pPr algn="just">
            <a:lnSpc>
              <a:spcPct val="150000"/>
            </a:lnSpc>
          </a:pPr>
          <a:r>
            <a:rPr lang="es-EC" sz="2400" b="1" dirty="0" smtClean="0"/>
            <a:t>Específicos</a:t>
          </a:r>
          <a:endParaRPr lang="es-EC" sz="2000" b="1" dirty="0"/>
        </a:p>
      </dgm:t>
    </dgm:pt>
    <dgm:pt modelId="{D6AF2709-840E-487B-A8BF-5493909AA7FB}" type="parTrans" cxnId="{57BD3CDD-C04A-4D55-8B54-E1E2BFA2141D}">
      <dgm:prSet/>
      <dgm:spPr/>
      <dgm:t>
        <a:bodyPr/>
        <a:lstStyle/>
        <a:p>
          <a:pPr algn="just">
            <a:lnSpc>
              <a:spcPct val="150000"/>
            </a:lnSpc>
          </a:pPr>
          <a:endParaRPr lang="es-EC"/>
        </a:p>
      </dgm:t>
    </dgm:pt>
    <dgm:pt modelId="{F20B1329-DAAD-4A77-BB00-E074BCE05FF8}" type="sibTrans" cxnId="{57BD3CDD-C04A-4D55-8B54-E1E2BFA2141D}">
      <dgm:prSet/>
      <dgm:spPr/>
      <dgm:t>
        <a:bodyPr/>
        <a:lstStyle/>
        <a:p>
          <a:pPr algn="just">
            <a:lnSpc>
              <a:spcPct val="150000"/>
            </a:lnSpc>
          </a:pPr>
          <a:endParaRPr lang="es-EC"/>
        </a:p>
      </dgm:t>
    </dgm:pt>
    <dgm:pt modelId="{19595FA8-12E4-4AAB-97AB-9A7219836BD7}" type="pres">
      <dgm:prSet presAssocID="{44D5ECD6-2549-491F-9CE0-058177D4F31F}" presName="linear" presStyleCnt="0">
        <dgm:presLayoutVars>
          <dgm:animLvl val="lvl"/>
          <dgm:resizeHandles val="exact"/>
        </dgm:presLayoutVars>
      </dgm:prSet>
      <dgm:spPr/>
      <dgm:t>
        <a:bodyPr/>
        <a:lstStyle/>
        <a:p>
          <a:endParaRPr lang="es-EC"/>
        </a:p>
      </dgm:t>
    </dgm:pt>
    <dgm:pt modelId="{8ADA95C9-3620-4BDE-AF9B-3CE3B3CA751C}" type="pres">
      <dgm:prSet presAssocID="{104BEBBF-C570-418B-B9C5-6434DD038488}" presName="parentText" presStyleLbl="node1" presStyleIdx="0" presStyleCnt="2" custScaleY="43351">
        <dgm:presLayoutVars>
          <dgm:chMax val="0"/>
          <dgm:bulletEnabled val="1"/>
        </dgm:presLayoutVars>
      </dgm:prSet>
      <dgm:spPr/>
      <dgm:t>
        <a:bodyPr/>
        <a:lstStyle/>
        <a:p>
          <a:endParaRPr lang="es-EC"/>
        </a:p>
      </dgm:t>
    </dgm:pt>
    <dgm:pt modelId="{A1B0D8BF-FCA6-45D4-8D92-0DD8DFD45173}" type="pres">
      <dgm:prSet presAssocID="{104BEBBF-C570-418B-B9C5-6434DD038488}" presName="childText" presStyleLbl="revTx" presStyleIdx="0" presStyleCnt="2">
        <dgm:presLayoutVars>
          <dgm:bulletEnabled val="1"/>
        </dgm:presLayoutVars>
      </dgm:prSet>
      <dgm:spPr/>
      <dgm:t>
        <a:bodyPr/>
        <a:lstStyle/>
        <a:p>
          <a:endParaRPr lang="es-EC"/>
        </a:p>
      </dgm:t>
    </dgm:pt>
    <dgm:pt modelId="{E0ED8FD0-D7E7-4F06-B0D4-C24ACA173432}" type="pres">
      <dgm:prSet presAssocID="{32ADD3FB-93A9-4D58-B9D1-02048EEDBB0C}" presName="parentText" presStyleLbl="node1" presStyleIdx="1" presStyleCnt="2" custScaleY="39942">
        <dgm:presLayoutVars>
          <dgm:chMax val="0"/>
          <dgm:bulletEnabled val="1"/>
        </dgm:presLayoutVars>
      </dgm:prSet>
      <dgm:spPr/>
      <dgm:t>
        <a:bodyPr/>
        <a:lstStyle/>
        <a:p>
          <a:endParaRPr lang="es-EC"/>
        </a:p>
      </dgm:t>
    </dgm:pt>
    <dgm:pt modelId="{362B81B8-654C-4C62-8E1C-C6853FD9289E}" type="pres">
      <dgm:prSet presAssocID="{32ADD3FB-93A9-4D58-B9D1-02048EEDBB0C}" presName="childText" presStyleLbl="revTx" presStyleIdx="1" presStyleCnt="2" custScaleY="97929">
        <dgm:presLayoutVars>
          <dgm:bulletEnabled val="1"/>
        </dgm:presLayoutVars>
      </dgm:prSet>
      <dgm:spPr/>
      <dgm:t>
        <a:bodyPr/>
        <a:lstStyle/>
        <a:p>
          <a:endParaRPr lang="es-EC"/>
        </a:p>
      </dgm:t>
    </dgm:pt>
  </dgm:ptLst>
  <dgm:cxnLst>
    <dgm:cxn modelId="{97AE572E-E1E0-4546-BEFE-B47D7EA65A77}" srcId="{104BEBBF-C570-418B-B9C5-6434DD038488}" destId="{98DCF62A-27C2-46E0-8744-D09A1D2167B0}" srcOrd="0" destOrd="0" parTransId="{88EA43DB-3F0E-460D-A4D5-A136AF61AAD6}" sibTransId="{24D07BBC-8E08-4430-917B-CA963828A4B5}"/>
    <dgm:cxn modelId="{CAC62F44-EAC5-426F-85D8-F414816FA27A}" type="presOf" srcId="{32ADD3FB-93A9-4D58-B9D1-02048EEDBB0C}" destId="{E0ED8FD0-D7E7-4F06-B0D4-C24ACA173432}" srcOrd="0" destOrd="0" presId="urn:microsoft.com/office/officeart/2005/8/layout/vList2"/>
    <dgm:cxn modelId="{5195C84C-F01D-4EC1-A3DE-753AA9A86604}" srcId="{32ADD3FB-93A9-4D58-B9D1-02048EEDBB0C}" destId="{E53F6956-7084-411D-8345-DAE1E46999C9}" srcOrd="2" destOrd="0" parTransId="{35B9BDFE-8A6C-4695-BA51-4A4E80644E4D}" sibTransId="{E3EB8655-B815-48B2-A2E9-CFE3F990DDE9}"/>
    <dgm:cxn modelId="{BD60E864-C87B-4435-A28B-F45E092E60BF}" type="presOf" srcId="{D353B2A2-4374-49E5-8300-4786A21F1960}" destId="{362B81B8-654C-4C62-8E1C-C6853FD9289E}" srcOrd="0" destOrd="1" presId="urn:microsoft.com/office/officeart/2005/8/layout/vList2"/>
    <dgm:cxn modelId="{93E05D32-C1D2-4D10-8109-C8CA6741CCFD}" type="presOf" srcId="{104BEBBF-C570-418B-B9C5-6434DD038488}" destId="{8ADA95C9-3620-4BDE-AF9B-3CE3B3CA751C}" srcOrd="0" destOrd="0" presId="urn:microsoft.com/office/officeart/2005/8/layout/vList2"/>
    <dgm:cxn modelId="{1D9FC7E1-FBF8-4D91-9776-9FDA07413F88}" srcId="{32ADD3FB-93A9-4D58-B9D1-02048EEDBB0C}" destId="{D353B2A2-4374-49E5-8300-4786A21F1960}" srcOrd="1" destOrd="0" parTransId="{340F4FA3-0338-46E7-A7AB-A3B94EE31369}" sibTransId="{40E46360-488A-49D7-8333-CAFC0E6B0B3B}"/>
    <dgm:cxn modelId="{2C151F60-2997-4CC5-8872-9164E0793534}" srcId="{44D5ECD6-2549-491F-9CE0-058177D4F31F}" destId="{104BEBBF-C570-418B-B9C5-6434DD038488}" srcOrd="0" destOrd="0" parTransId="{D1017E78-B28E-4D0A-9CC5-BF50B6114F76}" sibTransId="{C01F3251-E4AD-4948-A85D-5F85F0559B73}"/>
    <dgm:cxn modelId="{96FE6394-DF6B-4083-9A99-6CA2F9247361}" type="presOf" srcId="{E53F6956-7084-411D-8345-DAE1E46999C9}" destId="{362B81B8-654C-4C62-8E1C-C6853FD9289E}" srcOrd="0" destOrd="2" presId="urn:microsoft.com/office/officeart/2005/8/layout/vList2"/>
    <dgm:cxn modelId="{09F179C1-28D1-4A6A-BCED-41DD8BAA0636}" srcId="{32ADD3FB-93A9-4D58-B9D1-02048EEDBB0C}" destId="{4665299E-BB00-4D17-A527-BA99C00A3193}" srcOrd="0" destOrd="0" parTransId="{889EC3EE-93D7-42A6-93BE-FE7FE2466248}" sibTransId="{A2E3A50B-A109-439D-84B1-2CBB1D0CC184}"/>
    <dgm:cxn modelId="{57BD3CDD-C04A-4D55-8B54-E1E2BFA2141D}" srcId="{44D5ECD6-2549-491F-9CE0-058177D4F31F}" destId="{32ADD3FB-93A9-4D58-B9D1-02048EEDBB0C}" srcOrd="1" destOrd="0" parTransId="{D6AF2709-840E-487B-A8BF-5493909AA7FB}" sibTransId="{F20B1329-DAAD-4A77-BB00-E074BCE05FF8}"/>
    <dgm:cxn modelId="{366A972F-938A-4694-8AF3-13DC2DCA4A4D}" type="presOf" srcId="{44D5ECD6-2549-491F-9CE0-058177D4F31F}" destId="{19595FA8-12E4-4AAB-97AB-9A7219836BD7}" srcOrd="0" destOrd="0" presId="urn:microsoft.com/office/officeart/2005/8/layout/vList2"/>
    <dgm:cxn modelId="{C0CA8179-8887-424D-98DC-31288ABBCEFB}" type="presOf" srcId="{4665299E-BB00-4D17-A527-BA99C00A3193}" destId="{362B81B8-654C-4C62-8E1C-C6853FD9289E}" srcOrd="0" destOrd="0" presId="urn:microsoft.com/office/officeart/2005/8/layout/vList2"/>
    <dgm:cxn modelId="{C8AC38A3-23D4-448E-988B-21EBF5CA2282}" type="presOf" srcId="{98DCF62A-27C2-46E0-8744-D09A1D2167B0}" destId="{A1B0D8BF-FCA6-45D4-8D92-0DD8DFD45173}" srcOrd="0" destOrd="0" presId="urn:microsoft.com/office/officeart/2005/8/layout/vList2"/>
    <dgm:cxn modelId="{7B875C27-6B41-4D0B-9F48-F5EE77FA3125}" type="presParOf" srcId="{19595FA8-12E4-4AAB-97AB-9A7219836BD7}" destId="{8ADA95C9-3620-4BDE-AF9B-3CE3B3CA751C}" srcOrd="0" destOrd="0" presId="urn:microsoft.com/office/officeart/2005/8/layout/vList2"/>
    <dgm:cxn modelId="{027447D1-89A1-4AE7-9237-1839F3AFA99B}" type="presParOf" srcId="{19595FA8-12E4-4AAB-97AB-9A7219836BD7}" destId="{A1B0D8BF-FCA6-45D4-8D92-0DD8DFD45173}" srcOrd="1" destOrd="0" presId="urn:microsoft.com/office/officeart/2005/8/layout/vList2"/>
    <dgm:cxn modelId="{BD0146F2-618C-4F07-A07E-75C56A4693EE}" type="presParOf" srcId="{19595FA8-12E4-4AAB-97AB-9A7219836BD7}" destId="{E0ED8FD0-D7E7-4F06-B0D4-C24ACA173432}" srcOrd="2" destOrd="0" presId="urn:microsoft.com/office/officeart/2005/8/layout/vList2"/>
    <dgm:cxn modelId="{143A859B-9376-4CC9-AACB-53F3DF4A033B}" type="presParOf" srcId="{19595FA8-12E4-4AAB-97AB-9A7219836BD7}" destId="{362B81B8-654C-4C62-8E1C-C6853FD9289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008835-1E10-4D16-A5EF-E56E32765073}" type="doc">
      <dgm:prSet loTypeId="urn:microsoft.com/office/officeart/2005/8/layout/hList7" loCatId="list" qsTypeId="urn:microsoft.com/office/officeart/2005/8/quickstyle/simple1" qsCatId="simple" csTypeId="urn:microsoft.com/office/officeart/2005/8/colors/accent1_2" csCatId="accent1" phldr="1"/>
      <dgm:spPr/>
    </dgm:pt>
    <dgm:pt modelId="{734E066A-B2C7-46CA-A703-BAC2DD49D5FD}">
      <dgm:prSet phldrT="[Texto]" custT="1"/>
      <dgm:spPr/>
      <dgm:t>
        <a:bodyPr/>
        <a:lstStyle/>
        <a:p>
          <a:pPr algn="ctr">
            <a:lnSpc>
              <a:spcPct val="150000"/>
            </a:lnSpc>
          </a:pPr>
          <a:r>
            <a:rPr lang="es-EC" sz="1600" dirty="0" smtClean="0"/>
            <a:t>Industria manufacturera (excepto refinación de petróleo), tiene la mayor participación dentro del PIB con un 14%</a:t>
          </a:r>
          <a:endParaRPr lang="es-EC" sz="1600" dirty="0"/>
        </a:p>
      </dgm:t>
    </dgm:pt>
    <dgm:pt modelId="{DE7173C8-0755-46BE-B028-C42C3D40D320}" type="parTrans" cxnId="{C361B592-0DE2-443A-82F2-418BC49B580F}">
      <dgm:prSet/>
      <dgm:spPr/>
      <dgm:t>
        <a:bodyPr/>
        <a:lstStyle/>
        <a:p>
          <a:pPr algn="ctr">
            <a:lnSpc>
              <a:spcPct val="150000"/>
            </a:lnSpc>
          </a:pPr>
          <a:endParaRPr lang="es-EC" sz="1600"/>
        </a:p>
      </dgm:t>
    </dgm:pt>
    <dgm:pt modelId="{0FC28F37-85C8-4619-8580-C4149CB16185}" type="sibTrans" cxnId="{C361B592-0DE2-443A-82F2-418BC49B580F}">
      <dgm:prSet/>
      <dgm:spPr/>
      <dgm:t>
        <a:bodyPr/>
        <a:lstStyle/>
        <a:p>
          <a:pPr algn="ctr">
            <a:lnSpc>
              <a:spcPct val="150000"/>
            </a:lnSpc>
          </a:pPr>
          <a:endParaRPr lang="es-EC" sz="1600"/>
        </a:p>
      </dgm:t>
    </dgm:pt>
    <dgm:pt modelId="{918A2CF1-3A8A-4BB0-8564-F864CB19F7BE}">
      <dgm:prSet phldrT="[Texto]" custT="1"/>
      <dgm:spPr/>
      <dgm:t>
        <a:bodyPr/>
        <a:lstStyle/>
        <a:p>
          <a:pPr algn="ctr">
            <a:lnSpc>
              <a:spcPct val="150000"/>
            </a:lnSpc>
          </a:pPr>
          <a:r>
            <a:rPr lang="es-EC" sz="1600" dirty="0" smtClean="0"/>
            <a:t>El aporte con más peso está determinado por la sección de alimentos y bebidas contribuyendo con un aporte del 49,40%.</a:t>
          </a:r>
          <a:endParaRPr lang="es-EC" sz="1600" dirty="0"/>
        </a:p>
      </dgm:t>
    </dgm:pt>
    <dgm:pt modelId="{E646E000-F1A1-4C4A-A6F1-2B6E77545161}" type="parTrans" cxnId="{96C68A89-21AD-47B2-BBC4-6F054351EF5A}">
      <dgm:prSet/>
      <dgm:spPr/>
      <dgm:t>
        <a:bodyPr/>
        <a:lstStyle/>
        <a:p>
          <a:pPr algn="ctr">
            <a:lnSpc>
              <a:spcPct val="150000"/>
            </a:lnSpc>
          </a:pPr>
          <a:endParaRPr lang="es-EC" sz="1600"/>
        </a:p>
      </dgm:t>
    </dgm:pt>
    <dgm:pt modelId="{7690893B-6221-47FD-BE9A-ADC089E743D6}" type="sibTrans" cxnId="{96C68A89-21AD-47B2-BBC4-6F054351EF5A}">
      <dgm:prSet/>
      <dgm:spPr/>
      <dgm:t>
        <a:bodyPr/>
        <a:lstStyle/>
        <a:p>
          <a:pPr algn="ctr">
            <a:lnSpc>
              <a:spcPct val="150000"/>
            </a:lnSpc>
          </a:pPr>
          <a:endParaRPr lang="es-EC" sz="1600"/>
        </a:p>
      </dgm:t>
    </dgm:pt>
    <dgm:pt modelId="{D5303C6F-FA42-44B4-9D20-D7B681D4983C}">
      <dgm:prSet phldrT="[Texto]" custT="1"/>
      <dgm:spPr/>
      <dgm:t>
        <a:bodyPr/>
        <a:lstStyle/>
        <a:p>
          <a:pPr algn="ctr">
            <a:lnSpc>
              <a:spcPct val="150000"/>
            </a:lnSpc>
          </a:pPr>
          <a:r>
            <a:rPr lang="es-EC" sz="1600" dirty="0" smtClean="0"/>
            <a:t>Mercado panificador industrial; el pan uno de los alimentos más demandados por nuestra cultura </a:t>
          </a:r>
          <a:endParaRPr lang="es-EC" sz="1600" dirty="0"/>
        </a:p>
      </dgm:t>
    </dgm:pt>
    <dgm:pt modelId="{63ED9F7D-5F95-4D83-9502-87798D402233}" type="parTrans" cxnId="{0972DD7F-FEBA-4A29-A4B3-A46E49FD1023}">
      <dgm:prSet/>
      <dgm:spPr/>
      <dgm:t>
        <a:bodyPr/>
        <a:lstStyle/>
        <a:p>
          <a:pPr algn="ctr">
            <a:lnSpc>
              <a:spcPct val="150000"/>
            </a:lnSpc>
          </a:pPr>
          <a:endParaRPr lang="es-EC" sz="1600"/>
        </a:p>
      </dgm:t>
    </dgm:pt>
    <dgm:pt modelId="{36F3354D-B75A-44AF-8AC3-CFCA049BB97D}" type="sibTrans" cxnId="{0972DD7F-FEBA-4A29-A4B3-A46E49FD1023}">
      <dgm:prSet/>
      <dgm:spPr/>
      <dgm:t>
        <a:bodyPr/>
        <a:lstStyle/>
        <a:p>
          <a:pPr algn="ctr">
            <a:lnSpc>
              <a:spcPct val="150000"/>
            </a:lnSpc>
          </a:pPr>
          <a:endParaRPr lang="es-EC" sz="1600"/>
        </a:p>
      </dgm:t>
    </dgm:pt>
    <dgm:pt modelId="{177F6C63-DEA1-4F45-8929-880E5EEB292D}" type="pres">
      <dgm:prSet presAssocID="{4D008835-1E10-4D16-A5EF-E56E32765073}" presName="Name0" presStyleCnt="0">
        <dgm:presLayoutVars>
          <dgm:dir/>
          <dgm:resizeHandles val="exact"/>
        </dgm:presLayoutVars>
      </dgm:prSet>
      <dgm:spPr/>
    </dgm:pt>
    <dgm:pt modelId="{C8C648BC-FBDA-4807-B4A5-89C0ABCD60DE}" type="pres">
      <dgm:prSet presAssocID="{4D008835-1E10-4D16-A5EF-E56E32765073}" presName="fgShape" presStyleLbl="fgShp" presStyleIdx="0" presStyleCnt="1"/>
      <dgm:spPr/>
    </dgm:pt>
    <dgm:pt modelId="{0C7FBE89-0B4F-4E9C-9885-143D6CDF8358}" type="pres">
      <dgm:prSet presAssocID="{4D008835-1E10-4D16-A5EF-E56E32765073}" presName="linComp" presStyleCnt="0"/>
      <dgm:spPr/>
    </dgm:pt>
    <dgm:pt modelId="{C71EF887-2005-4CF2-A961-BD0A0DC28FF3}" type="pres">
      <dgm:prSet presAssocID="{734E066A-B2C7-46CA-A703-BAC2DD49D5FD}" presName="compNode" presStyleCnt="0"/>
      <dgm:spPr/>
    </dgm:pt>
    <dgm:pt modelId="{7EC5C9EB-E043-4EB3-869D-B15EE739501E}" type="pres">
      <dgm:prSet presAssocID="{734E066A-B2C7-46CA-A703-BAC2DD49D5FD}" presName="bkgdShape" presStyleLbl="node1" presStyleIdx="0" presStyleCnt="3"/>
      <dgm:spPr/>
      <dgm:t>
        <a:bodyPr/>
        <a:lstStyle/>
        <a:p>
          <a:endParaRPr lang="es-EC"/>
        </a:p>
      </dgm:t>
    </dgm:pt>
    <dgm:pt modelId="{7E2DBAE7-59E2-48A2-B27D-373444D408DD}" type="pres">
      <dgm:prSet presAssocID="{734E066A-B2C7-46CA-A703-BAC2DD49D5FD}" presName="nodeTx" presStyleLbl="node1" presStyleIdx="0" presStyleCnt="3">
        <dgm:presLayoutVars>
          <dgm:bulletEnabled val="1"/>
        </dgm:presLayoutVars>
      </dgm:prSet>
      <dgm:spPr/>
      <dgm:t>
        <a:bodyPr/>
        <a:lstStyle/>
        <a:p>
          <a:endParaRPr lang="es-EC"/>
        </a:p>
      </dgm:t>
    </dgm:pt>
    <dgm:pt modelId="{8C0DFE3B-784E-42BB-B546-C609D017D793}" type="pres">
      <dgm:prSet presAssocID="{734E066A-B2C7-46CA-A703-BAC2DD49D5FD}" presName="invisiNode" presStyleLbl="node1" presStyleIdx="0" presStyleCnt="3"/>
      <dgm:spPr/>
    </dgm:pt>
    <dgm:pt modelId="{7D862BC2-9A93-4A7F-A3C3-FB99F3D8BD16}" type="pres">
      <dgm:prSet presAssocID="{734E066A-B2C7-46CA-A703-BAC2DD49D5FD}" presName="imagNode" presStyleLbl="fgImgPlace1" presStyleIdx="0" presStyleCnt="3" custLinFactNeighborX="2757" custLinFactNeighborY="-713"/>
      <dgm:spPr>
        <a:blipFill rotWithShape="1">
          <a:blip xmlns:r="http://schemas.openxmlformats.org/officeDocument/2006/relationships" r:embed="rId1"/>
          <a:stretch>
            <a:fillRect/>
          </a:stretch>
        </a:blipFill>
      </dgm:spPr>
      <dgm:extLst>
        <a:ext uri="{E40237B7-FDA0-4F09-8148-C483321AD2D9}">
          <dgm14:cNvPr xmlns:dgm14="http://schemas.microsoft.com/office/drawing/2010/diagram" id="0" name="">
            <a:hlinkClick xmlns:r="http://schemas.openxmlformats.org/officeDocument/2006/relationships" r:id="rId2" action="ppaction://hlinkfile"/>
          </dgm14:cNvPr>
        </a:ext>
      </dgm:extLst>
    </dgm:pt>
    <dgm:pt modelId="{D0D5B5CE-7707-4EF9-B6EC-8114A4466A61}" type="pres">
      <dgm:prSet presAssocID="{0FC28F37-85C8-4619-8580-C4149CB16185}" presName="sibTrans" presStyleLbl="sibTrans2D1" presStyleIdx="0" presStyleCnt="0"/>
      <dgm:spPr/>
      <dgm:t>
        <a:bodyPr/>
        <a:lstStyle/>
        <a:p>
          <a:endParaRPr lang="es-EC"/>
        </a:p>
      </dgm:t>
    </dgm:pt>
    <dgm:pt modelId="{CE3D9AC8-A435-4ADA-8FC1-F1A97F832ECF}" type="pres">
      <dgm:prSet presAssocID="{918A2CF1-3A8A-4BB0-8564-F864CB19F7BE}" presName="compNode" presStyleCnt="0"/>
      <dgm:spPr/>
    </dgm:pt>
    <dgm:pt modelId="{826DFD40-9387-4BA4-8998-0645DFAEA60A}" type="pres">
      <dgm:prSet presAssocID="{918A2CF1-3A8A-4BB0-8564-F864CB19F7BE}" presName="bkgdShape" presStyleLbl="node1" presStyleIdx="1" presStyleCnt="3"/>
      <dgm:spPr/>
      <dgm:t>
        <a:bodyPr/>
        <a:lstStyle/>
        <a:p>
          <a:endParaRPr lang="es-EC"/>
        </a:p>
      </dgm:t>
    </dgm:pt>
    <dgm:pt modelId="{A813F207-ADE6-4845-AC62-BC91F455B39B}" type="pres">
      <dgm:prSet presAssocID="{918A2CF1-3A8A-4BB0-8564-F864CB19F7BE}" presName="nodeTx" presStyleLbl="node1" presStyleIdx="1" presStyleCnt="3">
        <dgm:presLayoutVars>
          <dgm:bulletEnabled val="1"/>
        </dgm:presLayoutVars>
      </dgm:prSet>
      <dgm:spPr/>
      <dgm:t>
        <a:bodyPr/>
        <a:lstStyle/>
        <a:p>
          <a:endParaRPr lang="es-EC"/>
        </a:p>
      </dgm:t>
    </dgm:pt>
    <dgm:pt modelId="{55D50EFB-AA71-4CE3-AD25-E563C383DE34}" type="pres">
      <dgm:prSet presAssocID="{918A2CF1-3A8A-4BB0-8564-F864CB19F7BE}" presName="invisiNode" presStyleLbl="node1" presStyleIdx="1" presStyleCnt="3"/>
      <dgm:spPr/>
    </dgm:pt>
    <dgm:pt modelId="{24D7457E-B990-4989-8891-03E401E733C3}" type="pres">
      <dgm:prSet presAssocID="{918A2CF1-3A8A-4BB0-8564-F864CB19F7BE}" presName="imagNode" presStyleLbl="fgImgPlace1" presStyleIdx="1" presStyleCnt="3"/>
      <dgm:spPr>
        <a:blipFill rotWithShape="1">
          <a:blip xmlns:r="http://schemas.openxmlformats.org/officeDocument/2006/relationships" r:embed="rId3"/>
          <a:stretch>
            <a:fillRect/>
          </a:stretch>
        </a:blipFill>
      </dgm:spPr>
    </dgm:pt>
    <dgm:pt modelId="{214CAD12-48FD-4A0B-988F-81EE7AC3A778}" type="pres">
      <dgm:prSet presAssocID="{7690893B-6221-47FD-BE9A-ADC089E743D6}" presName="sibTrans" presStyleLbl="sibTrans2D1" presStyleIdx="0" presStyleCnt="0"/>
      <dgm:spPr/>
      <dgm:t>
        <a:bodyPr/>
        <a:lstStyle/>
        <a:p>
          <a:endParaRPr lang="es-EC"/>
        </a:p>
      </dgm:t>
    </dgm:pt>
    <dgm:pt modelId="{DF66C224-99F0-496C-B43D-EB6A38018E67}" type="pres">
      <dgm:prSet presAssocID="{D5303C6F-FA42-44B4-9D20-D7B681D4983C}" presName="compNode" presStyleCnt="0"/>
      <dgm:spPr/>
    </dgm:pt>
    <dgm:pt modelId="{BB29F86E-4DB7-4DFA-98D2-AFA760A523B2}" type="pres">
      <dgm:prSet presAssocID="{D5303C6F-FA42-44B4-9D20-D7B681D4983C}" presName="bkgdShape" presStyleLbl="node1" presStyleIdx="2" presStyleCnt="3"/>
      <dgm:spPr/>
      <dgm:t>
        <a:bodyPr/>
        <a:lstStyle/>
        <a:p>
          <a:endParaRPr lang="es-EC"/>
        </a:p>
      </dgm:t>
    </dgm:pt>
    <dgm:pt modelId="{923F4F84-050F-49F5-A653-95C55287F6D4}" type="pres">
      <dgm:prSet presAssocID="{D5303C6F-FA42-44B4-9D20-D7B681D4983C}" presName="nodeTx" presStyleLbl="node1" presStyleIdx="2" presStyleCnt="3">
        <dgm:presLayoutVars>
          <dgm:bulletEnabled val="1"/>
        </dgm:presLayoutVars>
      </dgm:prSet>
      <dgm:spPr/>
      <dgm:t>
        <a:bodyPr/>
        <a:lstStyle/>
        <a:p>
          <a:endParaRPr lang="es-EC"/>
        </a:p>
      </dgm:t>
    </dgm:pt>
    <dgm:pt modelId="{C12DBE7A-6D14-4D3A-B3B2-001F31761774}" type="pres">
      <dgm:prSet presAssocID="{D5303C6F-FA42-44B4-9D20-D7B681D4983C}" presName="invisiNode" presStyleLbl="node1" presStyleIdx="2" presStyleCnt="3"/>
      <dgm:spPr/>
    </dgm:pt>
    <dgm:pt modelId="{7AD3BBC1-604C-4E48-95FE-F2DC89FE9898}" type="pres">
      <dgm:prSet presAssocID="{D5303C6F-FA42-44B4-9D20-D7B681D4983C}" presName="imagNode" presStyleLbl="fgImgPlace1" presStyleIdx="2" presStyleCnt="3"/>
      <dgm:spPr>
        <a:blipFill rotWithShape="1">
          <a:blip xmlns:r="http://schemas.openxmlformats.org/officeDocument/2006/relationships" r:embed="rId4"/>
          <a:stretch>
            <a:fillRect/>
          </a:stretch>
        </a:blipFill>
      </dgm:spPr>
    </dgm:pt>
  </dgm:ptLst>
  <dgm:cxnLst>
    <dgm:cxn modelId="{EED561AC-D894-472A-BF21-07A7AD2C238E}" type="presOf" srcId="{734E066A-B2C7-46CA-A703-BAC2DD49D5FD}" destId="{7EC5C9EB-E043-4EB3-869D-B15EE739501E}" srcOrd="0" destOrd="0" presId="urn:microsoft.com/office/officeart/2005/8/layout/hList7"/>
    <dgm:cxn modelId="{96C68A89-21AD-47B2-BBC4-6F054351EF5A}" srcId="{4D008835-1E10-4D16-A5EF-E56E32765073}" destId="{918A2CF1-3A8A-4BB0-8564-F864CB19F7BE}" srcOrd="1" destOrd="0" parTransId="{E646E000-F1A1-4C4A-A6F1-2B6E77545161}" sibTransId="{7690893B-6221-47FD-BE9A-ADC089E743D6}"/>
    <dgm:cxn modelId="{613D6A19-E09F-4AC2-940B-5BED56CDDC29}" type="presOf" srcId="{734E066A-B2C7-46CA-A703-BAC2DD49D5FD}" destId="{7E2DBAE7-59E2-48A2-B27D-373444D408DD}" srcOrd="1" destOrd="0" presId="urn:microsoft.com/office/officeart/2005/8/layout/hList7"/>
    <dgm:cxn modelId="{38A884E1-7C71-46C0-A2DD-05405D787BEB}" type="presOf" srcId="{918A2CF1-3A8A-4BB0-8564-F864CB19F7BE}" destId="{A813F207-ADE6-4845-AC62-BC91F455B39B}" srcOrd="1" destOrd="0" presId="urn:microsoft.com/office/officeart/2005/8/layout/hList7"/>
    <dgm:cxn modelId="{E2D6FA2E-4931-4CED-BA56-D22DDC6BFEEC}" type="presOf" srcId="{D5303C6F-FA42-44B4-9D20-D7B681D4983C}" destId="{BB29F86E-4DB7-4DFA-98D2-AFA760A523B2}" srcOrd="0" destOrd="0" presId="urn:microsoft.com/office/officeart/2005/8/layout/hList7"/>
    <dgm:cxn modelId="{49D91856-61A6-495C-B682-6B69D3112C68}" type="presOf" srcId="{0FC28F37-85C8-4619-8580-C4149CB16185}" destId="{D0D5B5CE-7707-4EF9-B6EC-8114A4466A61}" srcOrd="0" destOrd="0" presId="urn:microsoft.com/office/officeart/2005/8/layout/hList7"/>
    <dgm:cxn modelId="{11CAB3E0-6CE8-4634-9B7A-CEADA22A5323}" type="presOf" srcId="{7690893B-6221-47FD-BE9A-ADC089E743D6}" destId="{214CAD12-48FD-4A0B-988F-81EE7AC3A778}" srcOrd="0" destOrd="0" presId="urn:microsoft.com/office/officeart/2005/8/layout/hList7"/>
    <dgm:cxn modelId="{904B7E09-E5AD-4424-B118-B0823B61313D}" type="presOf" srcId="{4D008835-1E10-4D16-A5EF-E56E32765073}" destId="{177F6C63-DEA1-4F45-8929-880E5EEB292D}" srcOrd="0" destOrd="0" presId="urn:microsoft.com/office/officeart/2005/8/layout/hList7"/>
    <dgm:cxn modelId="{12335C15-9CEA-4FB4-A8CC-BE6F596C9ADE}" type="presOf" srcId="{918A2CF1-3A8A-4BB0-8564-F864CB19F7BE}" destId="{826DFD40-9387-4BA4-8998-0645DFAEA60A}" srcOrd="0" destOrd="0" presId="urn:microsoft.com/office/officeart/2005/8/layout/hList7"/>
    <dgm:cxn modelId="{0972DD7F-FEBA-4A29-A4B3-A46E49FD1023}" srcId="{4D008835-1E10-4D16-A5EF-E56E32765073}" destId="{D5303C6F-FA42-44B4-9D20-D7B681D4983C}" srcOrd="2" destOrd="0" parTransId="{63ED9F7D-5F95-4D83-9502-87798D402233}" sibTransId="{36F3354D-B75A-44AF-8AC3-CFCA049BB97D}"/>
    <dgm:cxn modelId="{C361B592-0DE2-443A-82F2-418BC49B580F}" srcId="{4D008835-1E10-4D16-A5EF-E56E32765073}" destId="{734E066A-B2C7-46CA-A703-BAC2DD49D5FD}" srcOrd="0" destOrd="0" parTransId="{DE7173C8-0755-46BE-B028-C42C3D40D320}" sibTransId="{0FC28F37-85C8-4619-8580-C4149CB16185}"/>
    <dgm:cxn modelId="{E85CCAD2-E41A-4E48-A5DA-290080C34A7C}" type="presOf" srcId="{D5303C6F-FA42-44B4-9D20-D7B681D4983C}" destId="{923F4F84-050F-49F5-A653-95C55287F6D4}" srcOrd="1" destOrd="0" presId="urn:microsoft.com/office/officeart/2005/8/layout/hList7"/>
    <dgm:cxn modelId="{BAFA47CD-CD26-49A8-8020-A0B99BF907D0}" type="presParOf" srcId="{177F6C63-DEA1-4F45-8929-880E5EEB292D}" destId="{C8C648BC-FBDA-4807-B4A5-89C0ABCD60DE}" srcOrd="0" destOrd="0" presId="urn:microsoft.com/office/officeart/2005/8/layout/hList7"/>
    <dgm:cxn modelId="{BA874C7E-0190-46CC-812A-16037E83B3D2}" type="presParOf" srcId="{177F6C63-DEA1-4F45-8929-880E5EEB292D}" destId="{0C7FBE89-0B4F-4E9C-9885-143D6CDF8358}" srcOrd="1" destOrd="0" presId="urn:microsoft.com/office/officeart/2005/8/layout/hList7"/>
    <dgm:cxn modelId="{54D3D05B-84ED-4268-9047-7CCE9E67A7F4}" type="presParOf" srcId="{0C7FBE89-0B4F-4E9C-9885-143D6CDF8358}" destId="{C71EF887-2005-4CF2-A961-BD0A0DC28FF3}" srcOrd="0" destOrd="0" presId="urn:microsoft.com/office/officeart/2005/8/layout/hList7"/>
    <dgm:cxn modelId="{B0DCE764-0C47-4A8F-9EC3-492A1ED30706}" type="presParOf" srcId="{C71EF887-2005-4CF2-A961-BD0A0DC28FF3}" destId="{7EC5C9EB-E043-4EB3-869D-B15EE739501E}" srcOrd="0" destOrd="0" presId="urn:microsoft.com/office/officeart/2005/8/layout/hList7"/>
    <dgm:cxn modelId="{80B43632-2024-4B06-AC31-A2670D29F623}" type="presParOf" srcId="{C71EF887-2005-4CF2-A961-BD0A0DC28FF3}" destId="{7E2DBAE7-59E2-48A2-B27D-373444D408DD}" srcOrd="1" destOrd="0" presId="urn:microsoft.com/office/officeart/2005/8/layout/hList7"/>
    <dgm:cxn modelId="{A1F6E313-F951-44B3-BA1E-0EB7A6AB5111}" type="presParOf" srcId="{C71EF887-2005-4CF2-A961-BD0A0DC28FF3}" destId="{8C0DFE3B-784E-42BB-B546-C609D017D793}" srcOrd="2" destOrd="0" presId="urn:microsoft.com/office/officeart/2005/8/layout/hList7"/>
    <dgm:cxn modelId="{5E2DC040-4F25-41A1-B33D-B0CA1F964E3A}" type="presParOf" srcId="{C71EF887-2005-4CF2-A961-BD0A0DC28FF3}" destId="{7D862BC2-9A93-4A7F-A3C3-FB99F3D8BD16}" srcOrd="3" destOrd="0" presId="urn:microsoft.com/office/officeart/2005/8/layout/hList7"/>
    <dgm:cxn modelId="{A1B6A2CB-39A3-435C-A143-85CC207200E4}" type="presParOf" srcId="{0C7FBE89-0B4F-4E9C-9885-143D6CDF8358}" destId="{D0D5B5CE-7707-4EF9-B6EC-8114A4466A61}" srcOrd="1" destOrd="0" presId="urn:microsoft.com/office/officeart/2005/8/layout/hList7"/>
    <dgm:cxn modelId="{E48B6974-D622-4EE6-9500-C657798EEACB}" type="presParOf" srcId="{0C7FBE89-0B4F-4E9C-9885-143D6CDF8358}" destId="{CE3D9AC8-A435-4ADA-8FC1-F1A97F832ECF}" srcOrd="2" destOrd="0" presId="urn:microsoft.com/office/officeart/2005/8/layout/hList7"/>
    <dgm:cxn modelId="{E2C84138-F6D1-46BF-9706-591152C6BD26}" type="presParOf" srcId="{CE3D9AC8-A435-4ADA-8FC1-F1A97F832ECF}" destId="{826DFD40-9387-4BA4-8998-0645DFAEA60A}" srcOrd="0" destOrd="0" presId="urn:microsoft.com/office/officeart/2005/8/layout/hList7"/>
    <dgm:cxn modelId="{5CFFA7CE-BA14-4E07-8FC7-64A2F5F78A1A}" type="presParOf" srcId="{CE3D9AC8-A435-4ADA-8FC1-F1A97F832ECF}" destId="{A813F207-ADE6-4845-AC62-BC91F455B39B}" srcOrd="1" destOrd="0" presId="urn:microsoft.com/office/officeart/2005/8/layout/hList7"/>
    <dgm:cxn modelId="{C8C02B9E-A247-4D08-A538-40A90D9BE0FF}" type="presParOf" srcId="{CE3D9AC8-A435-4ADA-8FC1-F1A97F832ECF}" destId="{55D50EFB-AA71-4CE3-AD25-E563C383DE34}" srcOrd="2" destOrd="0" presId="urn:microsoft.com/office/officeart/2005/8/layout/hList7"/>
    <dgm:cxn modelId="{5171A9D0-9315-43A7-A718-8E87A283877A}" type="presParOf" srcId="{CE3D9AC8-A435-4ADA-8FC1-F1A97F832ECF}" destId="{24D7457E-B990-4989-8891-03E401E733C3}" srcOrd="3" destOrd="0" presId="urn:microsoft.com/office/officeart/2005/8/layout/hList7"/>
    <dgm:cxn modelId="{41681F17-2B95-4F99-B78D-0A2D8F406C38}" type="presParOf" srcId="{0C7FBE89-0B4F-4E9C-9885-143D6CDF8358}" destId="{214CAD12-48FD-4A0B-988F-81EE7AC3A778}" srcOrd="3" destOrd="0" presId="urn:microsoft.com/office/officeart/2005/8/layout/hList7"/>
    <dgm:cxn modelId="{07F549D7-BA57-4CF5-93D3-67F6548592DF}" type="presParOf" srcId="{0C7FBE89-0B4F-4E9C-9885-143D6CDF8358}" destId="{DF66C224-99F0-496C-B43D-EB6A38018E67}" srcOrd="4" destOrd="0" presId="urn:microsoft.com/office/officeart/2005/8/layout/hList7"/>
    <dgm:cxn modelId="{B3B2CAA3-0409-4FFD-8B14-2D78DB057D17}" type="presParOf" srcId="{DF66C224-99F0-496C-B43D-EB6A38018E67}" destId="{BB29F86E-4DB7-4DFA-98D2-AFA760A523B2}" srcOrd="0" destOrd="0" presId="urn:microsoft.com/office/officeart/2005/8/layout/hList7"/>
    <dgm:cxn modelId="{76E9288C-C072-4F77-B1EB-2D774FEC4E66}" type="presParOf" srcId="{DF66C224-99F0-496C-B43D-EB6A38018E67}" destId="{923F4F84-050F-49F5-A653-95C55287F6D4}" srcOrd="1" destOrd="0" presId="urn:microsoft.com/office/officeart/2005/8/layout/hList7"/>
    <dgm:cxn modelId="{DAA461AF-4C5A-4067-895A-4D25080532B9}" type="presParOf" srcId="{DF66C224-99F0-496C-B43D-EB6A38018E67}" destId="{C12DBE7A-6D14-4D3A-B3B2-001F31761774}" srcOrd="2" destOrd="0" presId="urn:microsoft.com/office/officeart/2005/8/layout/hList7"/>
    <dgm:cxn modelId="{C725A28E-B1EC-4CD0-83EE-37451F4E59BB}" type="presParOf" srcId="{DF66C224-99F0-496C-B43D-EB6A38018E67}" destId="{7AD3BBC1-604C-4E48-95FE-F2DC89FE9898}"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A326E2-3CAE-4255-9A21-FE215D295811}" type="doc">
      <dgm:prSet loTypeId="urn:microsoft.com/office/officeart/2005/8/layout/bProcess3" loCatId="process" qsTypeId="urn:microsoft.com/office/officeart/2005/8/quickstyle/simple5" qsCatId="simple" csTypeId="urn:microsoft.com/office/officeart/2005/8/colors/accent0_1" csCatId="mainScheme" phldr="1"/>
      <dgm:spPr/>
      <dgm:t>
        <a:bodyPr/>
        <a:lstStyle/>
        <a:p>
          <a:endParaRPr lang="es-EC"/>
        </a:p>
      </dgm:t>
    </dgm:pt>
    <dgm:pt modelId="{FFF9A13F-4CD5-441C-991D-D7E27CEDCB11}">
      <dgm:prSet phldrT="[Texto]"/>
      <dgm:spPr/>
      <dgm:t>
        <a:bodyPr/>
        <a:lstStyle/>
        <a:p>
          <a:r>
            <a:rPr lang="es-EC" dirty="0" smtClean="0"/>
            <a:t>Empresa ecuatoriana dedicada a la creación, producción y comercialización de alimentos relacionados con el trigo</a:t>
          </a:r>
          <a:endParaRPr lang="es-EC" dirty="0"/>
        </a:p>
      </dgm:t>
    </dgm:pt>
    <dgm:pt modelId="{503209E1-0AEF-4429-8A15-565FC129CF6E}" type="parTrans" cxnId="{F1E8938E-A254-4DF0-8394-BB0CCAE2DFA8}">
      <dgm:prSet/>
      <dgm:spPr/>
      <dgm:t>
        <a:bodyPr/>
        <a:lstStyle/>
        <a:p>
          <a:endParaRPr lang="es-EC"/>
        </a:p>
      </dgm:t>
    </dgm:pt>
    <dgm:pt modelId="{12E52FB4-FD84-4066-AD1E-2337E2677EA2}" type="sibTrans" cxnId="{F1E8938E-A254-4DF0-8394-BB0CCAE2DFA8}">
      <dgm:prSet/>
      <dgm:spPr/>
      <dgm:t>
        <a:bodyPr/>
        <a:lstStyle/>
        <a:p>
          <a:endParaRPr lang="es-EC"/>
        </a:p>
      </dgm:t>
    </dgm:pt>
    <dgm:pt modelId="{686BFE23-2A51-4F82-A692-0E86D0E6DBF6}">
      <dgm:prSet phldrT="[Texto]"/>
      <dgm:spPr/>
      <dgm:t>
        <a:bodyPr/>
        <a:lstStyle/>
        <a:p>
          <a:r>
            <a:rPr lang="es-EC" dirty="0" smtClean="0"/>
            <a:t>Enfoque de responsabilidad: personas, producto y medio ambiente</a:t>
          </a:r>
          <a:endParaRPr lang="es-EC" dirty="0"/>
        </a:p>
      </dgm:t>
    </dgm:pt>
    <dgm:pt modelId="{127A76D8-5599-4C56-8E6B-BFFC0365BC7D}" type="parTrans" cxnId="{DCFF8BA2-92CE-498F-81AA-16CB5168DE22}">
      <dgm:prSet/>
      <dgm:spPr/>
      <dgm:t>
        <a:bodyPr/>
        <a:lstStyle/>
        <a:p>
          <a:endParaRPr lang="es-EC"/>
        </a:p>
      </dgm:t>
    </dgm:pt>
    <dgm:pt modelId="{D45094B4-E1F4-4627-AC80-EAA53ADFAE6B}" type="sibTrans" cxnId="{DCFF8BA2-92CE-498F-81AA-16CB5168DE22}">
      <dgm:prSet/>
      <dgm:spPr/>
      <dgm:t>
        <a:bodyPr/>
        <a:lstStyle/>
        <a:p>
          <a:endParaRPr lang="es-EC"/>
        </a:p>
      </dgm:t>
    </dgm:pt>
    <dgm:pt modelId="{93B2E91F-18B3-4D6E-A596-4FE976F27A6F}">
      <dgm:prSet phldrT="[Texto]"/>
      <dgm:spPr/>
      <dgm:t>
        <a:bodyPr/>
        <a:lstStyle/>
        <a:p>
          <a:r>
            <a:rPr lang="es-EC" dirty="0" smtClean="0"/>
            <a:t>Semáforo nutricional: panes de consumo diario se limitan a ser etiqueta barra amarilla tanto en azúcar, grasa y sal.</a:t>
          </a:r>
          <a:endParaRPr lang="es-EC" dirty="0"/>
        </a:p>
      </dgm:t>
    </dgm:pt>
    <dgm:pt modelId="{3F6FDD68-D71B-4176-957B-340D587867E2}" type="parTrans" cxnId="{8EF28FCE-7892-444F-BB5B-0A9466D53728}">
      <dgm:prSet/>
      <dgm:spPr/>
      <dgm:t>
        <a:bodyPr/>
        <a:lstStyle/>
        <a:p>
          <a:endParaRPr lang="es-EC"/>
        </a:p>
      </dgm:t>
    </dgm:pt>
    <dgm:pt modelId="{258F40A8-76F6-4F55-B53D-3457C4398952}" type="sibTrans" cxnId="{8EF28FCE-7892-444F-BB5B-0A9466D53728}">
      <dgm:prSet/>
      <dgm:spPr/>
      <dgm:t>
        <a:bodyPr/>
        <a:lstStyle/>
        <a:p>
          <a:endParaRPr lang="es-EC"/>
        </a:p>
      </dgm:t>
    </dgm:pt>
    <dgm:pt modelId="{FC24DD7A-66FA-446A-8153-75DB559BE035}">
      <dgm:prSet phldrT="[Texto]"/>
      <dgm:spPr/>
      <dgm:t>
        <a:bodyPr/>
        <a:lstStyle/>
        <a:p>
          <a:r>
            <a:rPr lang="es-EC" dirty="0" smtClean="0"/>
            <a:t>Aporte: impacto positivo  en el sector agrícola nacional en la producción de trigo (cadena de suministro)</a:t>
          </a:r>
          <a:endParaRPr lang="es-EC" dirty="0"/>
        </a:p>
      </dgm:t>
    </dgm:pt>
    <dgm:pt modelId="{9456BB18-2D7C-4153-8F3F-40E6CF9E73A8}" type="parTrans" cxnId="{349EAF12-FCF8-43F5-A3E8-7050D309D1EE}">
      <dgm:prSet/>
      <dgm:spPr/>
      <dgm:t>
        <a:bodyPr/>
        <a:lstStyle/>
        <a:p>
          <a:endParaRPr lang="es-EC"/>
        </a:p>
      </dgm:t>
    </dgm:pt>
    <dgm:pt modelId="{12D74BC6-D3F9-4A10-8B55-55C9EC794E72}" type="sibTrans" cxnId="{349EAF12-FCF8-43F5-A3E8-7050D309D1EE}">
      <dgm:prSet/>
      <dgm:spPr/>
      <dgm:t>
        <a:bodyPr/>
        <a:lstStyle/>
        <a:p>
          <a:endParaRPr lang="es-EC"/>
        </a:p>
      </dgm:t>
    </dgm:pt>
    <dgm:pt modelId="{B707262A-87C3-4914-9BFF-7D805DA22740}">
      <dgm:prSet phldrT="[Texto]"/>
      <dgm:spPr/>
      <dgm:t>
        <a:bodyPr/>
        <a:lstStyle/>
        <a:p>
          <a:r>
            <a:rPr lang="es-EC" dirty="0" smtClean="0"/>
            <a:t>Desarrollo de programas RSE: “CULTIVA”</a:t>
          </a:r>
          <a:endParaRPr lang="es-EC" dirty="0"/>
        </a:p>
      </dgm:t>
    </dgm:pt>
    <dgm:pt modelId="{E8E66915-5CE2-4891-B592-8A87214C0028}" type="parTrans" cxnId="{59881719-58A7-4F72-BFA9-DA7D4CC11A9B}">
      <dgm:prSet/>
      <dgm:spPr/>
      <dgm:t>
        <a:bodyPr/>
        <a:lstStyle/>
        <a:p>
          <a:endParaRPr lang="es-EC"/>
        </a:p>
      </dgm:t>
    </dgm:pt>
    <dgm:pt modelId="{880790A4-2FAC-45B0-B9BD-C87B807D28F3}" type="sibTrans" cxnId="{59881719-58A7-4F72-BFA9-DA7D4CC11A9B}">
      <dgm:prSet/>
      <dgm:spPr/>
      <dgm:t>
        <a:bodyPr/>
        <a:lstStyle/>
        <a:p>
          <a:endParaRPr lang="es-EC"/>
        </a:p>
      </dgm:t>
    </dgm:pt>
    <dgm:pt modelId="{47785C98-74AA-4C9B-813E-D33FBAB56E33}" type="pres">
      <dgm:prSet presAssocID="{C3A326E2-3CAE-4255-9A21-FE215D295811}" presName="Name0" presStyleCnt="0">
        <dgm:presLayoutVars>
          <dgm:dir/>
          <dgm:resizeHandles val="exact"/>
        </dgm:presLayoutVars>
      </dgm:prSet>
      <dgm:spPr/>
      <dgm:t>
        <a:bodyPr/>
        <a:lstStyle/>
        <a:p>
          <a:endParaRPr lang="es-EC"/>
        </a:p>
      </dgm:t>
    </dgm:pt>
    <dgm:pt modelId="{67103CE1-34F3-4DB6-AA9A-C7576C1FAF35}" type="pres">
      <dgm:prSet presAssocID="{FFF9A13F-4CD5-441C-991D-D7E27CEDCB11}" presName="node" presStyleLbl="node1" presStyleIdx="0" presStyleCnt="5">
        <dgm:presLayoutVars>
          <dgm:bulletEnabled val="1"/>
        </dgm:presLayoutVars>
      </dgm:prSet>
      <dgm:spPr/>
      <dgm:t>
        <a:bodyPr/>
        <a:lstStyle/>
        <a:p>
          <a:endParaRPr lang="es-EC"/>
        </a:p>
      </dgm:t>
    </dgm:pt>
    <dgm:pt modelId="{3B940361-D22E-4EEF-B510-2EF048C5A30D}" type="pres">
      <dgm:prSet presAssocID="{12E52FB4-FD84-4066-AD1E-2337E2677EA2}" presName="sibTrans" presStyleLbl="sibTrans1D1" presStyleIdx="0" presStyleCnt="4"/>
      <dgm:spPr/>
      <dgm:t>
        <a:bodyPr/>
        <a:lstStyle/>
        <a:p>
          <a:endParaRPr lang="es-EC"/>
        </a:p>
      </dgm:t>
    </dgm:pt>
    <dgm:pt modelId="{B8FDD1F0-DA1A-4BAA-8A82-8FB0D2C58779}" type="pres">
      <dgm:prSet presAssocID="{12E52FB4-FD84-4066-AD1E-2337E2677EA2}" presName="connectorText" presStyleLbl="sibTrans1D1" presStyleIdx="0" presStyleCnt="4"/>
      <dgm:spPr/>
      <dgm:t>
        <a:bodyPr/>
        <a:lstStyle/>
        <a:p>
          <a:endParaRPr lang="es-EC"/>
        </a:p>
      </dgm:t>
    </dgm:pt>
    <dgm:pt modelId="{C5EA5BDF-8573-4804-BC3E-5050186F3B96}" type="pres">
      <dgm:prSet presAssocID="{686BFE23-2A51-4F82-A692-0E86D0E6DBF6}" presName="node" presStyleLbl="node1" presStyleIdx="1" presStyleCnt="5">
        <dgm:presLayoutVars>
          <dgm:bulletEnabled val="1"/>
        </dgm:presLayoutVars>
      </dgm:prSet>
      <dgm:spPr/>
      <dgm:t>
        <a:bodyPr/>
        <a:lstStyle/>
        <a:p>
          <a:endParaRPr lang="es-EC"/>
        </a:p>
      </dgm:t>
    </dgm:pt>
    <dgm:pt modelId="{635A82CF-8990-4224-AE68-556A2F0E299C}" type="pres">
      <dgm:prSet presAssocID="{D45094B4-E1F4-4627-AC80-EAA53ADFAE6B}" presName="sibTrans" presStyleLbl="sibTrans1D1" presStyleIdx="1" presStyleCnt="4"/>
      <dgm:spPr/>
      <dgm:t>
        <a:bodyPr/>
        <a:lstStyle/>
        <a:p>
          <a:endParaRPr lang="es-EC"/>
        </a:p>
      </dgm:t>
    </dgm:pt>
    <dgm:pt modelId="{71B98B33-FD7C-425C-87F5-3A753EA011D8}" type="pres">
      <dgm:prSet presAssocID="{D45094B4-E1F4-4627-AC80-EAA53ADFAE6B}" presName="connectorText" presStyleLbl="sibTrans1D1" presStyleIdx="1" presStyleCnt="4"/>
      <dgm:spPr/>
      <dgm:t>
        <a:bodyPr/>
        <a:lstStyle/>
        <a:p>
          <a:endParaRPr lang="es-EC"/>
        </a:p>
      </dgm:t>
    </dgm:pt>
    <dgm:pt modelId="{1BBE9BFD-80C6-46F0-9616-63D941CF4E32}" type="pres">
      <dgm:prSet presAssocID="{93B2E91F-18B3-4D6E-A596-4FE976F27A6F}" presName="node" presStyleLbl="node1" presStyleIdx="2" presStyleCnt="5">
        <dgm:presLayoutVars>
          <dgm:bulletEnabled val="1"/>
        </dgm:presLayoutVars>
      </dgm:prSet>
      <dgm:spPr/>
      <dgm:t>
        <a:bodyPr/>
        <a:lstStyle/>
        <a:p>
          <a:endParaRPr lang="es-EC"/>
        </a:p>
      </dgm:t>
    </dgm:pt>
    <dgm:pt modelId="{DE0C002C-2290-4A6D-9DE1-A60D715C29D0}" type="pres">
      <dgm:prSet presAssocID="{258F40A8-76F6-4F55-B53D-3457C4398952}" presName="sibTrans" presStyleLbl="sibTrans1D1" presStyleIdx="2" presStyleCnt="4"/>
      <dgm:spPr/>
      <dgm:t>
        <a:bodyPr/>
        <a:lstStyle/>
        <a:p>
          <a:endParaRPr lang="es-EC"/>
        </a:p>
      </dgm:t>
    </dgm:pt>
    <dgm:pt modelId="{E23EF3A9-21E9-471B-8922-77555F495033}" type="pres">
      <dgm:prSet presAssocID="{258F40A8-76F6-4F55-B53D-3457C4398952}" presName="connectorText" presStyleLbl="sibTrans1D1" presStyleIdx="2" presStyleCnt="4"/>
      <dgm:spPr/>
      <dgm:t>
        <a:bodyPr/>
        <a:lstStyle/>
        <a:p>
          <a:endParaRPr lang="es-EC"/>
        </a:p>
      </dgm:t>
    </dgm:pt>
    <dgm:pt modelId="{E3364026-40A8-446E-A84C-CB2BEABB4303}" type="pres">
      <dgm:prSet presAssocID="{FC24DD7A-66FA-446A-8153-75DB559BE035}" presName="node" presStyleLbl="node1" presStyleIdx="3" presStyleCnt="5">
        <dgm:presLayoutVars>
          <dgm:bulletEnabled val="1"/>
        </dgm:presLayoutVars>
      </dgm:prSet>
      <dgm:spPr/>
      <dgm:t>
        <a:bodyPr/>
        <a:lstStyle/>
        <a:p>
          <a:endParaRPr lang="es-EC"/>
        </a:p>
      </dgm:t>
    </dgm:pt>
    <dgm:pt modelId="{9963B9DB-A2D5-4501-9D46-1F0D5BCD42BE}" type="pres">
      <dgm:prSet presAssocID="{12D74BC6-D3F9-4A10-8B55-55C9EC794E72}" presName="sibTrans" presStyleLbl="sibTrans1D1" presStyleIdx="3" presStyleCnt="4"/>
      <dgm:spPr/>
      <dgm:t>
        <a:bodyPr/>
        <a:lstStyle/>
        <a:p>
          <a:endParaRPr lang="es-EC"/>
        </a:p>
      </dgm:t>
    </dgm:pt>
    <dgm:pt modelId="{52F1410B-7A0D-4D6C-9BF2-A0B71B2760E8}" type="pres">
      <dgm:prSet presAssocID="{12D74BC6-D3F9-4A10-8B55-55C9EC794E72}" presName="connectorText" presStyleLbl="sibTrans1D1" presStyleIdx="3" presStyleCnt="4"/>
      <dgm:spPr/>
      <dgm:t>
        <a:bodyPr/>
        <a:lstStyle/>
        <a:p>
          <a:endParaRPr lang="es-EC"/>
        </a:p>
      </dgm:t>
    </dgm:pt>
    <dgm:pt modelId="{F7452E66-6416-4140-8BC8-F65E6F704918}" type="pres">
      <dgm:prSet presAssocID="{B707262A-87C3-4914-9BFF-7D805DA22740}" presName="node" presStyleLbl="node1" presStyleIdx="4" presStyleCnt="5">
        <dgm:presLayoutVars>
          <dgm:bulletEnabled val="1"/>
        </dgm:presLayoutVars>
      </dgm:prSet>
      <dgm:spPr/>
      <dgm:t>
        <a:bodyPr/>
        <a:lstStyle/>
        <a:p>
          <a:endParaRPr lang="es-EC"/>
        </a:p>
      </dgm:t>
    </dgm:pt>
  </dgm:ptLst>
  <dgm:cxnLst>
    <dgm:cxn modelId="{12E8D620-F3FB-42E4-B3EB-F403639C7552}" type="presOf" srcId="{258F40A8-76F6-4F55-B53D-3457C4398952}" destId="{E23EF3A9-21E9-471B-8922-77555F495033}" srcOrd="1" destOrd="0" presId="urn:microsoft.com/office/officeart/2005/8/layout/bProcess3"/>
    <dgm:cxn modelId="{A7D06CCD-5473-48B6-8220-A330315F0526}" type="presOf" srcId="{686BFE23-2A51-4F82-A692-0E86D0E6DBF6}" destId="{C5EA5BDF-8573-4804-BC3E-5050186F3B96}" srcOrd="0" destOrd="0" presId="urn:microsoft.com/office/officeart/2005/8/layout/bProcess3"/>
    <dgm:cxn modelId="{7450AA04-E309-4CDB-85A7-BAB8A0302C3D}" type="presOf" srcId="{258F40A8-76F6-4F55-B53D-3457C4398952}" destId="{DE0C002C-2290-4A6D-9DE1-A60D715C29D0}" srcOrd="0" destOrd="0" presId="urn:microsoft.com/office/officeart/2005/8/layout/bProcess3"/>
    <dgm:cxn modelId="{DCFF8BA2-92CE-498F-81AA-16CB5168DE22}" srcId="{C3A326E2-3CAE-4255-9A21-FE215D295811}" destId="{686BFE23-2A51-4F82-A692-0E86D0E6DBF6}" srcOrd="1" destOrd="0" parTransId="{127A76D8-5599-4C56-8E6B-BFFC0365BC7D}" sibTransId="{D45094B4-E1F4-4627-AC80-EAA53ADFAE6B}"/>
    <dgm:cxn modelId="{0AFE754F-0182-481D-9012-A19229D56F36}" type="presOf" srcId="{D45094B4-E1F4-4627-AC80-EAA53ADFAE6B}" destId="{71B98B33-FD7C-425C-87F5-3A753EA011D8}" srcOrd="1" destOrd="0" presId="urn:microsoft.com/office/officeart/2005/8/layout/bProcess3"/>
    <dgm:cxn modelId="{BBED2C81-AB03-496D-8BDE-69574DEF36A2}" type="presOf" srcId="{FFF9A13F-4CD5-441C-991D-D7E27CEDCB11}" destId="{67103CE1-34F3-4DB6-AA9A-C7576C1FAF35}" srcOrd="0" destOrd="0" presId="urn:microsoft.com/office/officeart/2005/8/layout/bProcess3"/>
    <dgm:cxn modelId="{F1E8938E-A254-4DF0-8394-BB0CCAE2DFA8}" srcId="{C3A326E2-3CAE-4255-9A21-FE215D295811}" destId="{FFF9A13F-4CD5-441C-991D-D7E27CEDCB11}" srcOrd="0" destOrd="0" parTransId="{503209E1-0AEF-4429-8A15-565FC129CF6E}" sibTransId="{12E52FB4-FD84-4066-AD1E-2337E2677EA2}"/>
    <dgm:cxn modelId="{8EF28FCE-7892-444F-BB5B-0A9466D53728}" srcId="{C3A326E2-3CAE-4255-9A21-FE215D295811}" destId="{93B2E91F-18B3-4D6E-A596-4FE976F27A6F}" srcOrd="2" destOrd="0" parTransId="{3F6FDD68-D71B-4176-957B-340D587867E2}" sibTransId="{258F40A8-76F6-4F55-B53D-3457C4398952}"/>
    <dgm:cxn modelId="{2085F1AD-C498-417E-BE22-F9CC87295838}" type="presOf" srcId="{93B2E91F-18B3-4D6E-A596-4FE976F27A6F}" destId="{1BBE9BFD-80C6-46F0-9616-63D941CF4E32}" srcOrd="0" destOrd="0" presId="urn:microsoft.com/office/officeart/2005/8/layout/bProcess3"/>
    <dgm:cxn modelId="{E1FC2DCD-5F38-4CD1-B269-852FF4CE99A4}" type="presOf" srcId="{12D74BC6-D3F9-4A10-8B55-55C9EC794E72}" destId="{9963B9DB-A2D5-4501-9D46-1F0D5BCD42BE}" srcOrd="0" destOrd="0" presId="urn:microsoft.com/office/officeart/2005/8/layout/bProcess3"/>
    <dgm:cxn modelId="{349EAF12-FCF8-43F5-A3E8-7050D309D1EE}" srcId="{C3A326E2-3CAE-4255-9A21-FE215D295811}" destId="{FC24DD7A-66FA-446A-8153-75DB559BE035}" srcOrd="3" destOrd="0" parTransId="{9456BB18-2D7C-4153-8F3F-40E6CF9E73A8}" sibTransId="{12D74BC6-D3F9-4A10-8B55-55C9EC794E72}"/>
    <dgm:cxn modelId="{04342BBB-1897-47B5-986B-A674C2817AED}" type="presOf" srcId="{B707262A-87C3-4914-9BFF-7D805DA22740}" destId="{F7452E66-6416-4140-8BC8-F65E6F704918}" srcOrd="0" destOrd="0" presId="urn:microsoft.com/office/officeart/2005/8/layout/bProcess3"/>
    <dgm:cxn modelId="{CEB94BAF-97E3-488C-8B9A-C3206EE1B605}" type="presOf" srcId="{FC24DD7A-66FA-446A-8153-75DB559BE035}" destId="{E3364026-40A8-446E-A84C-CB2BEABB4303}" srcOrd="0" destOrd="0" presId="urn:microsoft.com/office/officeart/2005/8/layout/bProcess3"/>
    <dgm:cxn modelId="{59881719-58A7-4F72-BFA9-DA7D4CC11A9B}" srcId="{C3A326E2-3CAE-4255-9A21-FE215D295811}" destId="{B707262A-87C3-4914-9BFF-7D805DA22740}" srcOrd="4" destOrd="0" parTransId="{E8E66915-5CE2-4891-B592-8A87214C0028}" sibTransId="{880790A4-2FAC-45B0-B9BD-C87B807D28F3}"/>
    <dgm:cxn modelId="{31C01BB2-40BD-4F7E-8455-4B093046A69B}" type="presOf" srcId="{D45094B4-E1F4-4627-AC80-EAA53ADFAE6B}" destId="{635A82CF-8990-4224-AE68-556A2F0E299C}" srcOrd="0" destOrd="0" presId="urn:microsoft.com/office/officeart/2005/8/layout/bProcess3"/>
    <dgm:cxn modelId="{A92E8503-07E5-409E-9CCD-7917ACE739AF}" type="presOf" srcId="{12D74BC6-D3F9-4A10-8B55-55C9EC794E72}" destId="{52F1410B-7A0D-4D6C-9BF2-A0B71B2760E8}" srcOrd="1" destOrd="0" presId="urn:microsoft.com/office/officeart/2005/8/layout/bProcess3"/>
    <dgm:cxn modelId="{FBE7B005-7FC2-4C09-91AA-071BE44AFECB}" type="presOf" srcId="{C3A326E2-3CAE-4255-9A21-FE215D295811}" destId="{47785C98-74AA-4C9B-813E-D33FBAB56E33}" srcOrd="0" destOrd="0" presId="urn:microsoft.com/office/officeart/2005/8/layout/bProcess3"/>
    <dgm:cxn modelId="{BA4D3B53-D614-4D68-B782-C3E1943301B6}" type="presOf" srcId="{12E52FB4-FD84-4066-AD1E-2337E2677EA2}" destId="{B8FDD1F0-DA1A-4BAA-8A82-8FB0D2C58779}" srcOrd="1" destOrd="0" presId="urn:microsoft.com/office/officeart/2005/8/layout/bProcess3"/>
    <dgm:cxn modelId="{2E590E75-E675-4657-B78A-38CFE23F4DF6}" type="presOf" srcId="{12E52FB4-FD84-4066-AD1E-2337E2677EA2}" destId="{3B940361-D22E-4EEF-B510-2EF048C5A30D}" srcOrd="0" destOrd="0" presId="urn:microsoft.com/office/officeart/2005/8/layout/bProcess3"/>
    <dgm:cxn modelId="{77A3BB44-3DE0-4076-A1DA-CB6D0BDE0208}" type="presParOf" srcId="{47785C98-74AA-4C9B-813E-D33FBAB56E33}" destId="{67103CE1-34F3-4DB6-AA9A-C7576C1FAF35}" srcOrd="0" destOrd="0" presId="urn:microsoft.com/office/officeart/2005/8/layout/bProcess3"/>
    <dgm:cxn modelId="{72F481BB-1BF4-4259-87A7-EFDF9A8D2A55}" type="presParOf" srcId="{47785C98-74AA-4C9B-813E-D33FBAB56E33}" destId="{3B940361-D22E-4EEF-B510-2EF048C5A30D}" srcOrd="1" destOrd="0" presId="urn:microsoft.com/office/officeart/2005/8/layout/bProcess3"/>
    <dgm:cxn modelId="{9FAED7F1-F669-486C-BD6E-8872D78C3BA1}" type="presParOf" srcId="{3B940361-D22E-4EEF-B510-2EF048C5A30D}" destId="{B8FDD1F0-DA1A-4BAA-8A82-8FB0D2C58779}" srcOrd="0" destOrd="0" presId="urn:microsoft.com/office/officeart/2005/8/layout/bProcess3"/>
    <dgm:cxn modelId="{E11F167C-B9CE-4C3E-9FCF-1234837145E3}" type="presParOf" srcId="{47785C98-74AA-4C9B-813E-D33FBAB56E33}" destId="{C5EA5BDF-8573-4804-BC3E-5050186F3B96}" srcOrd="2" destOrd="0" presId="urn:microsoft.com/office/officeart/2005/8/layout/bProcess3"/>
    <dgm:cxn modelId="{13414839-2A67-4940-80A6-2F750C2E756A}" type="presParOf" srcId="{47785C98-74AA-4C9B-813E-D33FBAB56E33}" destId="{635A82CF-8990-4224-AE68-556A2F0E299C}" srcOrd="3" destOrd="0" presId="urn:microsoft.com/office/officeart/2005/8/layout/bProcess3"/>
    <dgm:cxn modelId="{EDFE3AC8-A073-46BA-8B64-D886E5881EA9}" type="presParOf" srcId="{635A82CF-8990-4224-AE68-556A2F0E299C}" destId="{71B98B33-FD7C-425C-87F5-3A753EA011D8}" srcOrd="0" destOrd="0" presId="urn:microsoft.com/office/officeart/2005/8/layout/bProcess3"/>
    <dgm:cxn modelId="{4B1E708B-B02F-4DB7-BAE9-F0DA11C9541C}" type="presParOf" srcId="{47785C98-74AA-4C9B-813E-D33FBAB56E33}" destId="{1BBE9BFD-80C6-46F0-9616-63D941CF4E32}" srcOrd="4" destOrd="0" presId="urn:microsoft.com/office/officeart/2005/8/layout/bProcess3"/>
    <dgm:cxn modelId="{3ADA3F17-9EDF-483D-AA59-C6CA97DD8AE7}" type="presParOf" srcId="{47785C98-74AA-4C9B-813E-D33FBAB56E33}" destId="{DE0C002C-2290-4A6D-9DE1-A60D715C29D0}" srcOrd="5" destOrd="0" presId="urn:microsoft.com/office/officeart/2005/8/layout/bProcess3"/>
    <dgm:cxn modelId="{8DD27D54-3A20-435C-AAF6-AAFFA6456148}" type="presParOf" srcId="{DE0C002C-2290-4A6D-9DE1-A60D715C29D0}" destId="{E23EF3A9-21E9-471B-8922-77555F495033}" srcOrd="0" destOrd="0" presId="urn:microsoft.com/office/officeart/2005/8/layout/bProcess3"/>
    <dgm:cxn modelId="{14D15C6F-8CE3-4736-AA8D-F777C1FB7DCF}" type="presParOf" srcId="{47785C98-74AA-4C9B-813E-D33FBAB56E33}" destId="{E3364026-40A8-446E-A84C-CB2BEABB4303}" srcOrd="6" destOrd="0" presId="urn:microsoft.com/office/officeart/2005/8/layout/bProcess3"/>
    <dgm:cxn modelId="{A25CBF41-8840-4FB1-AE2D-54E94751C862}" type="presParOf" srcId="{47785C98-74AA-4C9B-813E-D33FBAB56E33}" destId="{9963B9DB-A2D5-4501-9D46-1F0D5BCD42BE}" srcOrd="7" destOrd="0" presId="urn:microsoft.com/office/officeart/2005/8/layout/bProcess3"/>
    <dgm:cxn modelId="{73D82917-05C3-45B0-A81E-FF6B400EF41F}" type="presParOf" srcId="{9963B9DB-A2D5-4501-9D46-1F0D5BCD42BE}" destId="{52F1410B-7A0D-4D6C-9BF2-A0B71B2760E8}" srcOrd="0" destOrd="0" presId="urn:microsoft.com/office/officeart/2005/8/layout/bProcess3"/>
    <dgm:cxn modelId="{9B7B613E-F07B-472E-8122-AD66BB9AA5FF}" type="presParOf" srcId="{47785C98-74AA-4C9B-813E-D33FBAB56E33}" destId="{F7452E66-6416-4140-8BC8-F65E6F704918}"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05352B-4DC0-4540-B7EA-CD9B2632277C}" type="doc">
      <dgm:prSet loTypeId="urn:microsoft.com/office/officeart/2005/8/layout/default" loCatId="list" qsTypeId="urn:microsoft.com/office/officeart/2005/8/quickstyle/simple4" qsCatId="simple" csTypeId="urn:microsoft.com/office/officeart/2005/8/colors/accent3_1" csCatId="accent3" phldr="1"/>
      <dgm:spPr/>
      <dgm:t>
        <a:bodyPr/>
        <a:lstStyle/>
        <a:p>
          <a:endParaRPr lang="es-EC"/>
        </a:p>
      </dgm:t>
    </dgm:pt>
    <dgm:pt modelId="{F1798C19-5533-4A74-8B1A-494FAAB690D5}">
      <dgm:prSet phldrT="[Texto]" custT="1"/>
      <dgm:spPr/>
      <dgm:t>
        <a:bodyPr/>
        <a:lstStyle/>
        <a:p>
          <a:r>
            <a:rPr lang="es-EC" sz="1500" dirty="0" smtClean="0"/>
            <a:t>Compañía cuya actividad económica es la elaboración y comercialización de productos de panadería y pastelería.</a:t>
          </a:r>
          <a:endParaRPr lang="es-EC" sz="1500" dirty="0"/>
        </a:p>
      </dgm:t>
    </dgm:pt>
    <dgm:pt modelId="{243BBDD2-F83D-4296-90E1-74065C5877E8}" type="parTrans" cxnId="{B7182347-C7D5-4CA4-B7B5-02C56B3A8257}">
      <dgm:prSet/>
      <dgm:spPr/>
      <dgm:t>
        <a:bodyPr/>
        <a:lstStyle/>
        <a:p>
          <a:endParaRPr lang="es-EC" sz="1500"/>
        </a:p>
      </dgm:t>
    </dgm:pt>
    <dgm:pt modelId="{E8718650-F05A-4F6E-9BD0-253E8717D98D}" type="sibTrans" cxnId="{B7182347-C7D5-4CA4-B7B5-02C56B3A8257}">
      <dgm:prSet/>
      <dgm:spPr/>
      <dgm:t>
        <a:bodyPr/>
        <a:lstStyle/>
        <a:p>
          <a:endParaRPr lang="es-EC" sz="1500"/>
        </a:p>
      </dgm:t>
    </dgm:pt>
    <dgm:pt modelId="{9D273E7E-AC9A-4C87-AAFB-F3500069BECB}">
      <dgm:prSet phldrT="[Texto]" custT="1"/>
      <dgm:spPr/>
      <dgm:t>
        <a:bodyPr/>
        <a:lstStyle/>
        <a:p>
          <a:r>
            <a:rPr lang="es-EC" sz="1500" dirty="0" smtClean="0"/>
            <a:t>Variedad productos: pan integral sin levadura, pan de dieta, pan sin levadura</a:t>
          </a:r>
          <a:endParaRPr lang="es-EC" sz="1500" dirty="0"/>
        </a:p>
      </dgm:t>
    </dgm:pt>
    <dgm:pt modelId="{29954236-EA4F-47F8-8449-019014A8EC3E}" type="parTrans" cxnId="{CB24873B-F76A-48FE-9A3D-93D8D12D6987}">
      <dgm:prSet/>
      <dgm:spPr/>
      <dgm:t>
        <a:bodyPr/>
        <a:lstStyle/>
        <a:p>
          <a:endParaRPr lang="es-EC" sz="1500"/>
        </a:p>
      </dgm:t>
    </dgm:pt>
    <dgm:pt modelId="{5B70E984-D397-4AC6-8CD6-BF5CF12F0278}" type="sibTrans" cxnId="{CB24873B-F76A-48FE-9A3D-93D8D12D6987}">
      <dgm:prSet/>
      <dgm:spPr/>
      <dgm:t>
        <a:bodyPr/>
        <a:lstStyle/>
        <a:p>
          <a:endParaRPr lang="es-EC" sz="1500"/>
        </a:p>
      </dgm:t>
    </dgm:pt>
    <dgm:pt modelId="{04C6B4D8-4008-44BA-85CF-39347896A2E9}" type="pres">
      <dgm:prSet presAssocID="{3F05352B-4DC0-4540-B7EA-CD9B2632277C}" presName="diagram" presStyleCnt="0">
        <dgm:presLayoutVars>
          <dgm:dir/>
          <dgm:resizeHandles val="exact"/>
        </dgm:presLayoutVars>
      </dgm:prSet>
      <dgm:spPr/>
      <dgm:t>
        <a:bodyPr/>
        <a:lstStyle/>
        <a:p>
          <a:endParaRPr lang="es-EC"/>
        </a:p>
      </dgm:t>
    </dgm:pt>
    <dgm:pt modelId="{4A732B68-C7C8-4863-A036-EA6F67F11CC8}" type="pres">
      <dgm:prSet presAssocID="{F1798C19-5533-4A74-8B1A-494FAAB690D5}" presName="node" presStyleLbl="node1" presStyleIdx="0" presStyleCnt="2">
        <dgm:presLayoutVars>
          <dgm:bulletEnabled val="1"/>
        </dgm:presLayoutVars>
      </dgm:prSet>
      <dgm:spPr/>
      <dgm:t>
        <a:bodyPr/>
        <a:lstStyle/>
        <a:p>
          <a:endParaRPr lang="es-EC"/>
        </a:p>
      </dgm:t>
    </dgm:pt>
    <dgm:pt modelId="{2E05CD6E-CDE4-4DD3-8781-3C0A0AF7ED34}" type="pres">
      <dgm:prSet presAssocID="{E8718650-F05A-4F6E-9BD0-253E8717D98D}" presName="sibTrans" presStyleCnt="0"/>
      <dgm:spPr/>
      <dgm:t>
        <a:bodyPr/>
        <a:lstStyle/>
        <a:p>
          <a:endParaRPr lang="es-EC"/>
        </a:p>
      </dgm:t>
    </dgm:pt>
    <dgm:pt modelId="{4189BEE8-18D1-4E3D-8F6F-C03E4C2F1247}" type="pres">
      <dgm:prSet presAssocID="{9D273E7E-AC9A-4C87-AAFB-F3500069BECB}" presName="node" presStyleLbl="node1" presStyleIdx="1" presStyleCnt="2">
        <dgm:presLayoutVars>
          <dgm:bulletEnabled val="1"/>
        </dgm:presLayoutVars>
      </dgm:prSet>
      <dgm:spPr/>
      <dgm:t>
        <a:bodyPr/>
        <a:lstStyle/>
        <a:p>
          <a:endParaRPr lang="es-EC"/>
        </a:p>
      </dgm:t>
    </dgm:pt>
  </dgm:ptLst>
  <dgm:cxnLst>
    <dgm:cxn modelId="{4DED3CBD-2EA1-4FCC-B8BE-B3470A9052D5}" type="presOf" srcId="{3F05352B-4DC0-4540-B7EA-CD9B2632277C}" destId="{04C6B4D8-4008-44BA-85CF-39347896A2E9}" srcOrd="0" destOrd="0" presId="urn:microsoft.com/office/officeart/2005/8/layout/default"/>
    <dgm:cxn modelId="{01A6EF1C-C6F5-4752-ACDD-736713898780}" type="presOf" srcId="{F1798C19-5533-4A74-8B1A-494FAAB690D5}" destId="{4A732B68-C7C8-4863-A036-EA6F67F11CC8}" srcOrd="0" destOrd="0" presId="urn:microsoft.com/office/officeart/2005/8/layout/default"/>
    <dgm:cxn modelId="{B7182347-C7D5-4CA4-B7B5-02C56B3A8257}" srcId="{3F05352B-4DC0-4540-B7EA-CD9B2632277C}" destId="{F1798C19-5533-4A74-8B1A-494FAAB690D5}" srcOrd="0" destOrd="0" parTransId="{243BBDD2-F83D-4296-90E1-74065C5877E8}" sibTransId="{E8718650-F05A-4F6E-9BD0-253E8717D98D}"/>
    <dgm:cxn modelId="{39668760-0355-41AF-BFF7-1FE5307D7F88}" type="presOf" srcId="{9D273E7E-AC9A-4C87-AAFB-F3500069BECB}" destId="{4189BEE8-18D1-4E3D-8F6F-C03E4C2F1247}" srcOrd="0" destOrd="0" presId="urn:microsoft.com/office/officeart/2005/8/layout/default"/>
    <dgm:cxn modelId="{CB24873B-F76A-48FE-9A3D-93D8D12D6987}" srcId="{3F05352B-4DC0-4540-B7EA-CD9B2632277C}" destId="{9D273E7E-AC9A-4C87-AAFB-F3500069BECB}" srcOrd="1" destOrd="0" parTransId="{29954236-EA4F-47F8-8449-019014A8EC3E}" sibTransId="{5B70E984-D397-4AC6-8CD6-BF5CF12F0278}"/>
    <dgm:cxn modelId="{0B001711-5D6A-480A-8683-3A00D66E770E}" type="presParOf" srcId="{04C6B4D8-4008-44BA-85CF-39347896A2E9}" destId="{4A732B68-C7C8-4863-A036-EA6F67F11CC8}" srcOrd="0" destOrd="0" presId="urn:microsoft.com/office/officeart/2005/8/layout/default"/>
    <dgm:cxn modelId="{D8874595-90B0-4805-B690-6AF60F2498AE}" type="presParOf" srcId="{04C6B4D8-4008-44BA-85CF-39347896A2E9}" destId="{2E05CD6E-CDE4-4DD3-8781-3C0A0AF7ED34}" srcOrd="1" destOrd="0" presId="urn:microsoft.com/office/officeart/2005/8/layout/default"/>
    <dgm:cxn modelId="{A235C5A7-E8C2-4AA0-8B77-A2801EC97832}" type="presParOf" srcId="{04C6B4D8-4008-44BA-85CF-39347896A2E9}" destId="{4189BEE8-18D1-4E3D-8F6F-C03E4C2F1247}" srcOrd="2"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6EA4458-2491-4C80-8AE6-87A9EA205F8B}" type="doc">
      <dgm:prSet loTypeId="urn:microsoft.com/office/officeart/2005/8/layout/default" loCatId="list" qsTypeId="urn:microsoft.com/office/officeart/2005/8/quickstyle/3d1" qsCatId="3D" csTypeId="urn:microsoft.com/office/officeart/2005/8/colors/accent1_1" csCatId="accent1" phldr="1"/>
      <dgm:spPr/>
      <dgm:t>
        <a:bodyPr/>
        <a:lstStyle/>
        <a:p>
          <a:endParaRPr lang="es-EC"/>
        </a:p>
      </dgm:t>
    </dgm:pt>
    <dgm:pt modelId="{0E45499B-52F8-4F7E-BEFD-1829FB52C730}">
      <dgm:prSet phldrT="[Texto]" custT="1"/>
      <dgm:spPr/>
      <dgm:t>
        <a:bodyPr/>
        <a:lstStyle/>
        <a:p>
          <a:r>
            <a:rPr lang="es-EC" sz="1500" dirty="0" smtClean="0"/>
            <a:t>Compañía dedicada a la fabricación, elaboración, industrialización y comercialización de pan. </a:t>
          </a:r>
          <a:endParaRPr lang="es-EC" sz="1500" dirty="0"/>
        </a:p>
      </dgm:t>
    </dgm:pt>
    <dgm:pt modelId="{9591B191-4BD2-4027-80AF-916A382602C3}" type="parTrans" cxnId="{6C057933-8277-40E4-B931-95A1A1C04EB3}">
      <dgm:prSet/>
      <dgm:spPr/>
      <dgm:t>
        <a:bodyPr/>
        <a:lstStyle/>
        <a:p>
          <a:endParaRPr lang="es-EC" sz="1500"/>
        </a:p>
      </dgm:t>
    </dgm:pt>
    <dgm:pt modelId="{A273E90C-9A9A-43D8-82F3-9E37ED7A530B}" type="sibTrans" cxnId="{6C057933-8277-40E4-B931-95A1A1C04EB3}">
      <dgm:prSet/>
      <dgm:spPr/>
      <dgm:t>
        <a:bodyPr/>
        <a:lstStyle/>
        <a:p>
          <a:endParaRPr lang="es-EC" sz="1500"/>
        </a:p>
      </dgm:t>
    </dgm:pt>
    <dgm:pt modelId="{8A8CEC9C-DE19-4777-B134-B6FFC0D95CEA}">
      <dgm:prSet phldrT="[Texto]" custT="1"/>
      <dgm:spPr/>
      <dgm:t>
        <a:bodyPr/>
        <a:lstStyle/>
        <a:p>
          <a:r>
            <a:rPr lang="es-EC" sz="1500" dirty="0" smtClean="0"/>
            <a:t>Misión: brindar alimentos deliciosos y nutritivos a los consumidores.</a:t>
          </a:r>
          <a:endParaRPr lang="es-EC" sz="1500" dirty="0"/>
        </a:p>
      </dgm:t>
    </dgm:pt>
    <dgm:pt modelId="{CD693A34-5015-4742-A5C2-25D03A7A8C5C}" type="sibTrans" cxnId="{98BC40B7-930A-4311-9B44-C512F4342CDA}">
      <dgm:prSet/>
      <dgm:spPr/>
      <dgm:t>
        <a:bodyPr/>
        <a:lstStyle/>
        <a:p>
          <a:endParaRPr lang="es-EC" sz="1500"/>
        </a:p>
      </dgm:t>
    </dgm:pt>
    <dgm:pt modelId="{AB4B7B18-EB82-4FF6-8558-7839F2F318D8}" type="parTrans" cxnId="{98BC40B7-930A-4311-9B44-C512F4342CDA}">
      <dgm:prSet/>
      <dgm:spPr/>
      <dgm:t>
        <a:bodyPr/>
        <a:lstStyle/>
        <a:p>
          <a:endParaRPr lang="es-EC" sz="1500"/>
        </a:p>
      </dgm:t>
    </dgm:pt>
    <dgm:pt modelId="{5AF55EE0-F798-4D86-AB02-4517910EAF22}" type="pres">
      <dgm:prSet presAssocID="{16EA4458-2491-4C80-8AE6-87A9EA205F8B}" presName="diagram" presStyleCnt="0">
        <dgm:presLayoutVars>
          <dgm:dir/>
          <dgm:resizeHandles val="exact"/>
        </dgm:presLayoutVars>
      </dgm:prSet>
      <dgm:spPr/>
      <dgm:t>
        <a:bodyPr/>
        <a:lstStyle/>
        <a:p>
          <a:endParaRPr lang="es-EC"/>
        </a:p>
      </dgm:t>
    </dgm:pt>
    <dgm:pt modelId="{C7EB3C64-9629-4A73-9B42-BC20AE23B2CA}" type="pres">
      <dgm:prSet presAssocID="{0E45499B-52F8-4F7E-BEFD-1829FB52C730}" presName="node" presStyleLbl="node1" presStyleIdx="0" presStyleCnt="2">
        <dgm:presLayoutVars>
          <dgm:bulletEnabled val="1"/>
        </dgm:presLayoutVars>
      </dgm:prSet>
      <dgm:spPr/>
      <dgm:t>
        <a:bodyPr/>
        <a:lstStyle/>
        <a:p>
          <a:endParaRPr lang="es-EC"/>
        </a:p>
      </dgm:t>
    </dgm:pt>
    <dgm:pt modelId="{2380FB5F-7379-4C63-BC4A-5036FA86CC80}" type="pres">
      <dgm:prSet presAssocID="{A273E90C-9A9A-43D8-82F3-9E37ED7A530B}" presName="sibTrans" presStyleCnt="0"/>
      <dgm:spPr/>
      <dgm:t>
        <a:bodyPr/>
        <a:lstStyle/>
        <a:p>
          <a:endParaRPr lang="es-EC"/>
        </a:p>
      </dgm:t>
    </dgm:pt>
    <dgm:pt modelId="{1B605A98-DA27-437A-9683-F276FDB143D8}" type="pres">
      <dgm:prSet presAssocID="{8A8CEC9C-DE19-4777-B134-B6FFC0D95CEA}" presName="node" presStyleLbl="node1" presStyleIdx="1" presStyleCnt="2">
        <dgm:presLayoutVars>
          <dgm:bulletEnabled val="1"/>
        </dgm:presLayoutVars>
      </dgm:prSet>
      <dgm:spPr/>
      <dgm:t>
        <a:bodyPr/>
        <a:lstStyle/>
        <a:p>
          <a:endParaRPr lang="es-EC"/>
        </a:p>
      </dgm:t>
    </dgm:pt>
  </dgm:ptLst>
  <dgm:cxnLst>
    <dgm:cxn modelId="{40CDC782-9BAB-4651-A4F0-B636DAA6B0F3}" type="presOf" srcId="{0E45499B-52F8-4F7E-BEFD-1829FB52C730}" destId="{C7EB3C64-9629-4A73-9B42-BC20AE23B2CA}" srcOrd="0" destOrd="0" presId="urn:microsoft.com/office/officeart/2005/8/layout/default"/>
    <dgm:cxn modelId="{98BC40B7-930A-4311-9B44-C512F4342CDA}" srcId="{16EA4458-2491-4C80-8AE6-87A9EA205F8B}" destId="{8A8CEC9C-DE19-4777-B134-B6FFC0D95CEA}" srcOrd="1" destOrd="0" parTransId="{AB4B7B18-EB82-4FF6-8558-7839F2F318D8}" sibTransId="{CD693A34-5015-4742-A5C2-25D03A7A8C5C}"/>
    <dgm:cxn modelId="{843C4E3C-2D6E-4404-B229-4355B7CDE431}" type="presOf" srcId="{8A8CEC9C-DE19-4777-B134-B6FFC0D95CEA}" destId="{1B605A98-DA27-437A-9683-F276FDB143D8}" srcOrd="0" destOrd="0" presId="urn:microsoft.com/office/officeart/2005/8/layout/default"/>
    <dgm:cxn modelId="{6C057933-8277-40E4-B931-95A1A1C04EB3}" srcId="{16EA4458-2491-4C80-8AE6-87A9EA205F8B}" destId="{0E45499B-52F8-4F7E-BEFD-1829FB52C730}" srcOrd="0" destOrd="0" parTransId="{9591B191-4BD2-4027-80AF-916A382602C3}" sibTransId="{A273E90C-9A9A-43D8-82F3-9E37ED7A530B}"/>
    <dgm:cxn modelId="{195793FF-EBF1-4E13-95CF-347CBD5DE908}" type="presOf" srcId="{16EA4458-2491-4C80-8AE6-87A9EA205F8B}" destId="{5AF55EE0-F798-4D86-AB02-4517910EAF22}" srcOrd="0" destOrd="0" presId="urn:microsoft.com/office/officeart/2005/8/layout/default"/>
    <dgm:cxn modelId="{88EB8010-D975-40FC-85AB-C08079C563CE}" type="presParOf" srcId="{5AF55EE0-F798-4D86-AB02-4517910EAF22}" destId="{C7EB3C64-9629-4A73-9B42-BC20AE23B2CA}" srcOrd="0" destOrd="0" presId="urn:microsoft.com/office/officeart/2005/8/layout/default"/>
    <dgm:cxn modelId="{BA05989D-5D08-4EEE-ACD3-8E43CD20A0BA}" type="presParOf" srcId="{5AF55EE0-F798-4D86-AB02-4517910EAF22}" destId="{2380FB5F-7379-4C63-BC4A-5036FA86CC80}" srcOrd="1" destOrd="0" presId="urn:microsoft.com/office/officeart/2005/8/layout/default"/>
    <dgm:cxn modelId="{37CD484F-9BCF-4C05-9510-D846068A0189}" type="presParOf" srcId="{5AF55EE0-F798-4D86-AB02-4517910EAF22}" destId="{1B605A98-DA27-437A-9683-F276FDB143D8}"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4C5FE42-0B84-4C41-A4BE-DF7DC2B39327}" type="doc">
      <dgm:prSet loTypeId="urn:microsoft.com/office/officeart/2005/8/layout/process1" loCatId="process" qsTypeId="urn:microsoft.com/office/officeart/2005/8/quickstyle/simple3" qsCatId="simple" csTypeId="urn:microsoft.com/office/officeart/2005/8/colors/accent1_2" csCatId="accent1" phldr="1"/>
      <dgm:spPr/>
    </dgm:pt>
    <dgm:pt modelId="{C5797DF8-9FAE-42CA-9C16-A5BF24C898B2}">
      <dgm:prSet phldrT="[Texto]"/>
      <dgm:spPr/>
      <dgm:t>
        <a:bodyPr/>
        <a:lstStyle/>
        <a:p>
          <a:r>
            <a:rPr lang="es-EC" i="1" dirty="0" smtClean="0"/>
            <a:t>Empresas de alimentos</a:t>
          </a:r>
          <a:endParaRPr lang="es-EC" i="1" dirty="0"/>
        </a:p>
      </dgm:t>
    </dgm:pt>
    <dgm:pt modelId="{498E63AA-C7B5-4FC2-8805-76114C98DE0D}" type="parTrans" cxnId="{4C478B6B-FF54-428D-958C-BDD466638C39}">
      <dgm:prSet/>
      <dgm:spPr/>
      <dgm:t>
        <a:bodyPr/>
        <a:lstStyle/>
        <a:p>
          <a:endParaRPr lang="es-EC" i="1"/>
        </a:p>
      </dgm:t>
    </dgm:pt>
    <dgm:pt modelId="{C81A2E6A-109C-47A5-9C78-AFA7CA8B57B2}" type="sibTrans" cxnId="{4C478B6B-FF54-428D-958C-BDD466638C39}">
      <dgm:prSet/>
      <dgm:spPr/>
      <dgm:t>
        <a:bodyPr/>
        <a:lstStyle/>
        <a:p>
          <a:endParaRPr lang="es-EC" i="1"/>
        </a:p>
      </dgm:t>
    </dgm:pt>
    <dgm:pt modelId="{F3FFF0A6-C24B-4C23-90DB-ECFF3027CBA9}">
      <dgm:prSet phldrT="[Texto]"/>
      <dgm:spPr/>
      <dgm:t>
        <a:bodyPr/>
        <a:lstStyle/>
        <a:p>
          <a:r>
            <a:rPr lang="es-EC" i="1" dirty="0" smtClean="0"/>
            <a:t>Autoridades de salud </a:t>
          </a:r>
          <a:endParaRPr lang="es-EC" i="1" dirty="0"/>
        </a:p>
      </dgm:t>
    </dgm:pt>
    <dgm:pt modelId="{BCD33DBF-5F5E-4032-829E-7067ED3CFCD4}" type="parTrans" cxnId="{23FFDA7F-1569-44EE-9DEC-C614CED953C8}">
      <dgm:prSet/>
      <dgm:spPr/>
      <dgm:t>
        <a:bodyPr/>
        <a:lstStyle/>
        <a:p>
          <a:endParaRPr lang="es-EC" i="1"/>
        </a:p>
      </dgm:t>
    </dgm:pt>
    <dgm:pt modelId="{A3D4073B-AFCD-4B84-B48D-642D506C90D4}" type="sibTrans" cxnId="{23FFDA7F-1569-44EE-9DEC-C614CED953C8}">
      <dgm:prSet/>
      <dgm:spPr/>
      <dgm:t>
        <a:bodyPr/>
        <a:lstStyle/>
        <a:p>
          <a:endParaRPr lang="es-EC" i="1"/>
        </a:p>
      </dgm:t>
    </dgm:pt>
    <dgm:pt modelId="{D0E02ADF-AE5F-4A15-A572-25D71017C136}">
      <dgm:prSet phldrT="[Texto]"/>
      <dgm:spPr/>
      <dgm:t>
        <a:bodyPr/>
        <a:lstStyle/>
        <a:p>
          <a:r>
            <a:rPr lang="es-EC" i="1" dirty="0" smtClean="0"/>
            <a:t>Consumidores.</a:t>
          </a:r>
          <a:endParaRPr lang="es-EC" i="1" dirty="0"/>
        </a:p>
      </dgm:t>
    </dgm:pt>
    <dgm:pt modelId="{4561B3DD-1AC7-445E-BB00-CB41A5988823}" type="parTrans" cxnId="{5DA21033-0BEC-4199-A44F-6D757183EFEF}">
      <dgm:prSet/>
      <dgm:spPr/>
      <dgm:t>
        <a:bodyPr/>
        <a:lstStyle/>
        <a:p>
          <a:endParaRPr lang="es-EC" i="1"/>
        </a:p>
      </dgm:t>
    </dgm:pt>
    <dgm:pt modelId="{AC417D3C-8979-4334-BCF1-D97E7AEDEC38}" type="sibTrans" cxnId="{5DA21033-0BEC-4199-A44F-6D757183EFEF}">
      <dgm:prSet/>
      <dgm:spPr/>
      <dgm:t>
        <a:bodyPr/>
        <a:lstStyle/>
        <a:p>
          <a:endParaRPr lang="es-EC" i="1"/>
        </a:p>
      </dgm:t>
    </dgm:pt>
    <dgm:pt modelId="{4503272E-BE4C-4DDE-AC39-F079BE8C992B}" type="pres">
      <dgm:prSet presAssocID="{64C5FE42-0B84-4C41-A4BE-DF7DC2B39327}" presName="Name0" presStyleCnt="0">
        <dgm:presLayoutVars>
          <dgm:dir/>
          <dgm:resizeHandles val="exact"/>
        </dgm:presLayoutVars>
      </dgm:prSet>
      <dgm:spPr/>
    </dgm:pt>
    <dgm:pt modelId="{814C4DD2-5CFD-47D5-AEB4-51DB3E46F9F7}" type="pres">
      <dgm:prSet presAssocID="{C5797DF8-9FAE-42CA-9C16-A5BF24C898B2}" presName="node" presStyleLbl="node1" presStyleIdx="0" presStyleCnt="3">
        <dgm:presLayoutVars>
          <dgm:bulletEnabled val="1"/>
        </dgm:presLayoutVars>
      </dgm:prSet>
      <dgm:spPr/>
      <dgm:t>
        <a:bodyPr/>
        <a:lstStyle/>
        <a:p>
          <a:endParaRPr lang="es-EC"/>
        </a:p>
      </dgm:t>
    </dgm:pt>
    <dgm:pt modelId="{5C292BEB-B8CB-45A3-B749-5C68C9B8C7FA}" type="pres">
      <dgm:prSet presAssocID="{C81A2E6A-109C-47A5-9C78-AFA7CA8B57B2}" presName="sibTrans" presStyleLbl="sibTrans2D1" presStyleIdx="0" presStyleCnt="2"/>
      <dgm:spPr/>
      <dgm:t>
        <a:bodyPr/>
        <a:lstStyle/>
        <a:p>
          <a:endParaRPr lang="es-EC"/>
        </a:p>
      </dgm:t>
    </dgm:pt>
    <dgm:pt modelId="{A4B4326C-89F3-4075-A33C-C67CDA6D5786}" type="pres">
      <dgm:prSet presAssocID="{C81A2E6A-109C-47A5-9C78-AFA7CA8B57B2}" presName="connectorText" presStyleLbl="sibTrans2D1" presStyleIdx="0" presStyleCnt="2"/>
      <dgm:spPr/>
      <dgm:t>
        <a:bodyPr/>
        <a:lstStyle/>
        <a:p>
          <a:endParaRPr lang="es-EC"/>
        </a:p>
      </dgm:t>
    </dgm:pt>
    <dgm:pt modelId="{5503DC62-A7B5-4BD1-B735-C6B7D65E56C9}" type="pres">
      <dgm:prSet presAssocID="{F3FFF0A6-C24B-4C23-90DB-ECFF3027CBA9}" presName="node" presStyleLbl="node1" presStyleIdx="1" presStyleCnt="3">
        <dgm:presLayoutVars>
          <dgm:bulletEnabled val="1"/>
        </dgm:presLayoutVars>
      </dgm:prSet>
      <dgm:spPr/>
      <dgm:t>
        <a:bodyPr/>
        <a:lstStyle/>
        <a:p>
          <a:endParaRPr lang="es-EC"/>
        </a:p>
      </dgm:t>
    </dgm:pt>
    <dgm:pt modelId="{85B6AE51-C738-4861-A668-932FA9DCDAF4}" type="pres">
      <dgm:prSet presAssocID="{A3D4073B-AFCD-4B84-B48D-642D506C90D4}" presName="sibTrans" presStyleLbl="sibTrans2D1" presStyleIdx="1" presStyleCnt="2"/>
      <dgm:spPr/>
      <dgm:t>
        <a:bodyPr/>
        <a:lstStyle/>
        <a:p>
          <a:endParaRPr lang="es-EC"/>
        </a:p>
      </dgm:t>
    </dgm:pt>
    <dgm:pt modelId="{0BBA2B1C-1B6E-4719-8A4D-3D8DD2C3921C}" type="pres">
      <dgm:prSet presAssocID="{A3D4073B-AFCD-4B84-B48D-642D506C90D4}" presName="connectorText" presStyleLbl="sibTrans2D1" presStyleIdx="1" presStyleCnt="2"/>
      <dgm:spPr/>
      <dgm:t>
        <a:bodyPr/>
        <a:lstStyle/>
        <a:p>
          <a:endParaRPr lang="es-EC"/>
        </a:p>
      </dgm:t>
    </dgm:pt>
    <dgm:pt modelId="{7314F3A1-FB59-4A93-B3F0-1186255D2008}" type="pres">
      <dgm:prSet presAssocID="{D0E02ADF-AE5F-4A15-A572-25D71017C136}" presName="node" presStyleLbl="node1" presStyleIdx="2" presStyleCnt="3">
        <dgm:presLayoutVars>
          <dgm:bulletEnabled val="1"/>
        </dgm:presLayoutVars>
      </dgm:prSet>
      <dgm:spPr/>
      <dgm:t>
        <a:bodyPr/>
        <a:lstStyle/>
        <a:p>
          <a:endParaRPr lang="es-EC"/>
        </a:p>
      </dgm:t>
    </dgm:pt>
  </dgm:ptLst>
  <dgm:cxnLst>
    <dgm:cxn modelId="{23FFDA7F-1569-44EE-9DEC-C614CED953C8}" srcId="{64C5FE42-0B84-4C41-A4BE-DF7DC2B39327}" destId="{F3FFF0A6-C24B-4C23-90DB-ECFF3027CBA9}" srcOrd="1" destOrd="0" parTransId="{BCD33DBF-5F5E-4032-829E-7067ED3CFCD4}" sibTransId="{A3D4073B-AFCD-4B84-B48D-642D506C90D4}"/>
    <dgm:cxn modelId="{5DA21033-0BEC-4199-A44F-6D757183EFEF}" srcId="{64C5FE42-0B84-4C41-A4BE-DF7DC2B39327}" destId="{D0E02ADF-AE5F-4A15-A572-25D71017C136}" srcOrd="2" destOrd="0" parTransId="{4561B3DD-1AC7-445E-BB00-CB41A5988823}" sibTransId="{AC417D3C-8979-4334-BCF1-D97E7AEDEC38}"/>
    <dgm:cxn modelId="{68DA367E-A533-433D-95B9-BCA0D43E298C}" type="presOf" srcId="{C81A2E6A-109C-47A5-9C78-AFA7CA8B57B2}" destId="{5C292BEB-B8CB-45A3-B749-5C68C9B8C7FA}" srcOrd="0" destOrd="0" presId="urn:microsoft.com/office/officeart/2005/8/layout/process1"/>
    <dgm:cxn modelId="{052C8EFD-F222-4941-A972-9C6B3D13C11A}" type="presOf" srcId="{F3FFF0A6-C24B-4C23-90DB-ECFF3027CBA9}" destId="{5503DC62-A7B5-4BD1-B735-C6B7D65E56C9}" srcOrd="0" destOrd="0" presId="urn:microsoft.com/office/officeart/2005/8/layout/process1"/>
    <dgm:cxn modelId="{4C478B6B-FF54-428D-958C-BDD466638C39}" srcId="{64C5FE42-0B84-4C41-A4BE-DF7DC2B39327}" destId="{C5797DF8-9FAE-42CA-9C16-A5BF24C898B2}" srcOrd="0" destOrd="0" parTransId="{498E63AA-C7B5-4FC2-8805-76114C98DE0D}" sibTransId="{C81A2E6A-109C-47A5-9C78-AFA7CA8B57B2}"/>
    <dgm:cxn modelId="{C8EAB3E2-89B9-418C-B77D-0A3DBBBCB8E1}" type="presOf" srcId="{A3D4073B-AFCD-4B84-B48D-642D506C90D4}" destId="{85B6AE51-C738-4861-A668-932FA9DCDAF4}" srcOrd="0" destOrd="0" presId="urn:microsoft.com/office/officeart/2005/8/layout/process1"/>
    <dgm:cxn modelId="{6A8F738C-02DC-48AF-8251-6941F13751A9}" type="presOf" srcId="{C5797DF8-9FAE-42CA-9C16-A5BF24C898B2}" destId="{814C4DD2-5CFD-47D5-AEB4-51DB3E46F9F7}" srcOrd="0" destOrd="0" presId="urn:microsoft.com/office/officeart/2005/8/layout/process1"/>
    <dgm:cxn modelId="{24F4C1C1-3D74-4363-A42F-7067059CDA52}" type="presOf" srcId="{D0E02ADF-AE5F-4A15-A572-25D71017C136}" destId="{7314F3A1-FB59-4A93-B3F0-1186255D2008}" srcOrd="0" destOrd="0" presId="urn:microsoft.com/office/officeart/2005/8/layout/process1"/>
    <dgm:cxn modelId="{E904A65F-B489-4929-8D34-87EDBC768A2D}" type="presOf" srcId="{64C5FE42-0B84-4C41-A4BE-DF7DC2B39327}" destId="{4503272E-BE4C-4DDE-AC39-F079BE8C992B}" srcOrd="0" destOrd="0" presId="urn:microsoft.com/office/officeart/2005/8/layout/process1"/>
    <dgm:cxn modelId="{3AF28DE9-A4D4-465D-8BB4-0819111A980A}" type="presOf" srcId="{C81A2E6A-109C-47A5-9C78-AFA7CA8B57B2}" destId="{A4B4326C-89F3-4075-A33C-C67CDA6D5786}" srcOrd="1" destOrd="0" presId="urn:microsoft.com/office/officeart/2005/8/layout/process1"/>
    <dgm:cxn modelId="{1E618E7C-6716-4847-BFEF-1BCEAAD95516}" type="presOf" srcId="{A3D4073B-AFCD-4B84-B48D-642D506C90D4}" destId="{0BBA2B1C-1B6E-4719-8A4D-3D8DD2C3921C}" srcOrd="1" destOrd="0" presId="urn:microsoft.com/office/officeart/2005/8/layout/process1"/>
    <dgm:cxn modelId="{A0226700-AA38-4603-928D-656F4BBBF924}" type="presParOf" srcId="{4503272E-BE4C-4DDE-AC39-F079BE8C992B}" destId="{814C4DD2-5CFD-47D5-AEB4-51DB3E46F9F7}" srcOrd="0" destOrd="0" presId="urn:microsoft.com/office/officeart/2005/8/layout/process1"/>
    <dgm:cxn modelId="{C44751E8-0469-4BD4-BC00-93BB311E3FB5}" type="presParOf" srcId="{4503272E-BE4C-4DDE-AC39-F079BE8C992B}" destId="{5C292BEB-B8CB-45A3-B749-5C68C9B8C7FA}" srcOrd="1" destOrd="0" presId="urn:microsoft.com/office/officeart/2005/8/layout/process1"/>
    <dgm:cxn modelId="{53B716B8-0098-4E42-AE41-2ED3CADB7798}" type="presParOf" srcId="{5C292BEB-B8CB-45A3-B749-5C68C9B8C7FA}" destId="{A4B4326C-89F3-4075-A33C-C67CDA6D5786}" srcOrd="0" destOrd="0" presId="urn:microsoft.com/office/officeart/2005/8/layout/process1"/>
    <dgm:cxn modelId="{93127C60-ED01-4EAE-A6B4-22E80DA56034}" type="presParOf" srcId="{4503272E-BE4C-4DDE-AC39-F079BE8C992B}" destId="{5503DC62-A7B5-4BD1-B735-C6B7D65E56C9}" srcOrd="2" destOrd="0" presId="urn:microsoft.com/office/officeart/2005/8/layout/process1"/>
    <dgm:cxn modelId="{F9FE4356-B2BA-4C3E-8C10-EB7CD4CCE8A4}" type="presParOf" srcId="{4503272E-BE4C-4DDE-AC39-F079BE8C992B}" destId="{85B6AE51-C738-4861-A668-932FA9DCDAF4}" srcOrd="3" destOrd="0" presId="urn:microsoft.com/office/officeart/2005/8/layout/process1"/>
    <dgm:cxn modelId="{5406CA7E-9CE9-4CDF-9DF5-F4EB8D006882}" type="presParOf" srcId="{85B6AE51-C738-4861-A668-932FA9DCDAF4}" destId="{0BBA2B1C-1B6E-4719-8A4D-3D8DD2C3921C}" srcOrd="0" destOrd="0" presId="urn:microsoft.com/office/officeart/2005/8/layout/process1"/>
    <dgm:cxn modelId="{68087502-CA9A-4394-91B9-783D8362D880}" type="presParOf" srcId="{4503272E-BE4C-4DDE-AC39-F079BE8C992B}" destId="{7314F3A1-FB59-4A93-B3F0-1186255D2008}"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84A6D-701A-4217-A11B-CBA1E4CFE0FD}">
      <dsp:nvSpPr>
        <dsp:cNvPr id="0" name=""/>
        <dsp:cNvSpPr/>
      </dsp:nvSpPr>
      <dsp:spPr>
        <a:xfrm>
          <a:off x="1666038" y="-33370"/>
          <a:ext cx="5380891" cy="5380891"/>
        </a:xfrm>
        <a:prstGeom prst="circularArrow">
          <a:avLst>
            <a:gd name="adj1" fmla="val 5544"/>
            <a:gd name="adj2" fmla="val 330680"/>
            <a:gd name="adj3" fmla="val 13757321"/>
            <a:gd name="adj4" fmla="val 1739729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CA48B228-8F6B-493C-8582-9C76F9B2F4F6}">
      <dsp:nvSpPr>
        <dsp:cNvPr id="0" name=""/>
        <dsp:cNvSpPr/>
      </dsp:nvSpPr>
      <dsp:spPr>
        <a:xfrm>
          <a:off x="3086551" y="1659"/>
          <a:ext cx="2539864" cy="1269932"/>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Hábitos alimenticios constituyen un factor de riesgo para que las personas desarrollen enfermedades crónicas mortales. </a:t>
          </a:r>
          <a:endParaRPr lang="es-EC" sz="1400" kern="1200" dirty="0"/>
        </a:p>
      </dsp:txBody>
      <dsp:txXfrm>
        <a:off x="3148544" y="63652"/>
        <a:ext cx="2415878" cy="1145946"/>
      </dsp:txXfrm>
    </dsp:sp>
    <dsp:sp modelId="{6BF8E7DD-5F62-449F-8709-3131D486200A}">
      <dsp:nvSpPr>
        <dsp:cNvPr id="0" name=""/>
        <dsp:cNvSpPr/>
      </dsp:nvSpPr>
      <dsp:spPr>
        <a:xfrm>
          <a:off x="5268868" y="1587205"/>
          <a:ext cx="2539864" cy="1269932"/>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Enfermedades hipertensivas, diabetes, obesidad y sobrepeso crecen gradualmente.</a:t>
          </a:r>
          <a:endParaRPr lang="es-EC" sz="1400" kern="1200" dirty="0"/>
        </a:p>
      </dsp:txBody>
      <dsp:txXfrm>
        <a:off x="5330861" y="1649198"/>
        <a:ext cx="2415878" cy="1145946"/>
      </dsp:txXfrm>
    </dsp:sp>
    <dsp:sp modelId="{EECE4BD4-A212-4E8A-861F-AC9F91B5884E}">
      <dsp:nvSpPr>
        <dsp:cNvPr id="0" name=""/>
        <dsp:cNvSpPr/>
      </dsp:nvSpPr>
      <dsp:spPr>
        <a:xfrm>
          <a:off x="4435297" y="4152672"/>
          <a:ext cx="2539864" cy="1269932"/>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Consumo de elevado de alimentos poco nutritivos con alta densidad energética y contenido de grasa, azúcar y sal.</a:t>
          </a:r>
          <a:endParaRPr lang="es-EC" sz="1400" kern="1200" dirty="0"/>
        </a:p>
      </dsp:txBody>
      <dsp:txXfrm>
        <a:off x="4497290" y="4214665"/>
        <a:ext cx="2415878" cy="1145946"/>
      </dsp:txXfrm>
    </dsp:sp>
    <dsp:sp modelId="{EA863B28-138B-4890-8E75-205AE1C53F6E}">
      <dsp:nvSpPr>
        <dsp:cNvPr id="0" name=""/>
        <dsp:cNvSpPr/>
      </dsp:nvSpPr>
      <dsp:spPr>
        <a:xfrm>
          <a:off x="1737806" y="4152672"/>
          <a:ext cx="2539864" cy="1269932"/>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Reglamento sanitario de etiquetado de alimentos procesados para el consumo humano</a:t>
          </a:r>
          <a:endParaRPr lang="es-EC" sz="1400" kern="1200" dirty="0"/>
        </a:p>
      </dsp:txBody>
      <dsp:txXfrm>
        <a:off x="1799799" y="4214665"/>
        <a:ext cx="2415878" cy="1145946"/>
      </dsp:txXfrm>
    </dsp:sp>
    <dsp:sp modelId="{DBE1A003-BA00-4931-B5B5-8139BEB170A7}">
      <dsp:nvSpPr>
        <dsp:cNvPr id="0" name=""/>
        <dsp:cNvSpPr/>
      </dsp:nvSpPr>
      <dsp:spPr>
        <a:xfrm>
          <a:off x="904235" y="1587205"/>
          <a:ext cx="2539864" cy="1269932"/>
        </a:xfrm>
        <a:prstGeom prst="round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Aplicación: empresas que comercialicen alimentos procesados para el consumo humano en el territorio nacional.</a:t>
          </a:r>
          <a:endParaRPr lang="es-EC" sz="1400" kern="1200" dirty="0"/>
        </a:p>
      </dsp:txBody>
      <dsp:txXfrm>
        <a:off x="966228" y="1649198"/>
        <a:ext cx="2415878" cy="114594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645D57-3698-40F0-A5DC-5A734132D770}">
      <dsp:nvSpPr>
        <dsp:cNvPr id="0" name=""/>
        <dsp:cNvSpPr/>
      </dsp:nvSpPr>
      <dsp:spPr>
        <a:xfrm>
          <a:off x="4289" y="388450"/>
          <a:ext cx="2194099" cy="51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lvl="0" algn="r" defTabSz="1244600">
            <a:lnSpc>
              <a:spcPct val="90000"/>
            </a:lnSpc>
            <a:spcBef>
              <a:spcPct val="0"/>
            </a:spcBef>
            <a:spcAft>
              <a:spcPct val="35000"/>
            </a:spcAft>
          </a:pPr>
          <a:r>
            <a:rPr lang="es-EC" sz="2800" b="1" i="0" kern="1200" dirty="0" smtClean="0"/>
            <a:t>Problema</a:t>
          </a:r>
          <a:endParaRPr lang="es-EC" sz="500" b="1" i="0" kern="1200" dirty="0"/>
        </a:p>
      </dsp:txBody>
      <dsp:txXfrm>
        <a:off x="4289" y="388450"/>
        <a:ext cx="2194099" cy="519242"/>
      </dsp:txXfrm>
    </dsp:sp>
    <dsp:sp modelId="{648C4E7D-B677-46B8-AD39-1BED114FF19F}">
      <dsp:nvSpPr>
        <dsp:cNvPr id="0" name=""/>
        <dsp:cNvSpPr/>
      </dsp:nvSpPr>
      <dsp:spPr>
        <a:xfrm>
          <a:off x="2198388" y="388450"/>
          <a:ext cx="438819" cy="519242"/>
        </a:xfrm>
        <a:prstGeom prst="leftBrace">
          <a:avLst>
            <a:gd name="adj1" fmla="val 35000"/>
            <a:gd name="adj2" fmla="val 50000"/>
          </a:avLst>
        </a:pr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5BB479-D324-4664-AF9D-6CA2EDCC8D8B}">
      <dsp:nvSpPr>
        <dsp:cNvPr id="0" name=""/>
        <dsp:cNvSpPr/>
      </dsp:nvSpPr>
      <dsp:spPr>
        <a:xfrm>
          <a:off x="2817026" y="0"/>
          <a:ext cx="5967949" cy="1294878"/>
        </a:xfrm>
        <a:prstGeom prst="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171450" lvl="1" indent="-171450" algn="just" defTabSz="711200">
            <a:lnSpc>
              <a:spcPct val="150000"/>
            </a:lnSpc>
            <a:spcBef>
              <a:spcPct val="0"/>
            </a:spcBef>
            <a:spcAft>
              <a:spcPct val="15000"/>
            </a:spcAft>
            <a:buChar char="••"/>
          </a:pPr>
          <a:r>
            <a:rPr lang="es-EC" sz="1600" i="0" kern="1200" dirty="0" smtClean="0"/>
            <a:t>¿Cuál es el impacto de las normas de etiquetado de productos procesados adoptadas por el sector industrial panificador en los hábitos alimenticios de los consumidores de Quito?</a:t>
          </a:r>
          <a:endParaRPr lang="es-EC" sz="1600" i="0" kern="1200" dirty="0"/>
        </a:p>
      </dsp:txBody>
      <dsp:txXfrm>
        <a:off x="2817026" y="0"/>
        <a:ext cx="5967949" cy="12948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CB3B1-A67D-4520-8C4F-0BBF49853894}">
      <dsp:nvSpPr>
        <dsp:cNvPr id="0" name=""/>
        <dsp:cNvSpPr/>
      </dsp:nvSpPr>
      <dsp:spPr>
        <a:xfrm>
          <a:off x="737128" y="0"/>
          <a:ext cx="6755343" cy="4876800"/>
        </a:xfrm>
        <a:prstGeom prst="diamond">
          <a:avLst/>
        </a:prstGeom>
        <a:solidFill>
          <a:schemeClr val="dk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FA689299-4CA4-4EB0-B9D3-23D076C67C3F}">
      <dsp:nvSpPr>
        <dsp:cNvPr id="0" name=""/>
        <dsp:cNvSpPr/>
      </dsp:nvSpPr>
      <dsp:spPr>
        <a:xfrm>
          <a:off x="2139696" y="463296"/>
          <a:ext cx="1901952" cy="1901952"/>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Información nutricional: pan de molde, gaseosas, yogurt, margarina o mantequilla y mayonesa. </a:t>
          </a:r>
          <a:endParaRPr lang="es-EC" sz="1600" kern="1200" dirty="0"/>
        </a:p>
      </dsp:txBody>
      <dsp:txXfrm>
        <a:off x="2232542" y="556142"/>
        <a:ext cx="1716260" cy="1716260"/>
      </dsp:txXfrm>
    </dsp:sp>
    <dsp:sp modelId="{6DFA2897-4E82-45BE-BB22-372759796147}">
      <dsp:nvSpPr>
        <dsp:cNvPr id="0" name=""/>
        <dsp:cNvSpPr/>
      </dsp:nvSpPr>
      <dsp:spPr>
        <a:xfrm>
          <a:off x="4187952" y="463296"/>
          <a:ext cx="1901952" cy="1901952"/>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Ecuador es el primer país a nivel de Latinoamérica que implementa el semáforo nutricional</a:t>
          </a:r>
          <a:endParaRPr lang="es-EC" sz="1600" kern="1200" dirty="0"/>
        </a:p>
      </dsp:txBody>
      <dsp:txXfrm>
        <a:off x="4280798" y="556142"/>
        <a:ext cx="1716260" cy="1716260"/>
      </dsp:txXfrm>
    </dsp:sp>
    <dsp:sp modelId="{85A03E7D-D917-462C-9605-BF583E63313B}">
      <dsp:nvSpPr>
        <dsp:cNvPr id="0" name=""/>
        <dsp:cNvSpPr/>
      </dsp:nvSpPr>
      <dsp:spPr>
        <a:xfrm>
          <a:off x="2139696" y="2511552"/>
          <a:ext cx="1901952" cy="1901952"/>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Afectación en el sector industrial panificador </a:t>
          </a:r>
          <a:endParaRPr lang="es-EC" sz="1600" kern="1200" dirty="0"/>
        </a:p>
      </dsp:txBody>
      <dsp:txXfrm>
        <a:off x="2232542" y="2604398"/>
        <a:ext cx="1716260" cy="1716260"/>
      </dsp:txXfrm>
    </dsp:sp>
    <dsp:sp modelId="{EB739B0E-EB19-43A2-99DD-C9079C151A44}">
      <dsp:nvSpPr>
        <dsp:cNvPr id="0" name=""/>
        <dsp:cNvSpPr/>
      </dsp:nvSpPr>
      <dsp:spPr>
        <a:xfrm>
          <a:off x="4187952" y="2511552"/>
          <a:ext cx="1901952" cy="1901952"/>
        </a:xfrm>
        <a:prstGeom prst="round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Incidencia en las decisiones de los consumidores </a:t>
          </a:r>
          <a:endParaRPr lang="es-EC" sz="1600" kern="1200" dirty="0"/>
        </a:p>
      </dsp:txBody>
      <dsp:txXfrm>
        <a:off x="4280798" y="2604398"/>
        <a:ext cx="1716260" cy="17162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A95C9-3620-4BDE-AF9B-3CE3B3CA751C}">
      <dsp:nvSpPr>
        <dsp:cNvPr id="0" name=""/>
        <dsp:cNvSpPr/>
      </dsp:nvSpPr>
      <dsp:spPr>
        <a:xfrm>
          <a:off x="0" y="1169964"/>
          <a:ext cx="8229600" cy="518872"/>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150000"/>
            </a:lnSpc>
            <a:spcBef>
              <a:spcPct val="0"/>
            </a:spcBef>
            <a:spcAft>
              <a:spcPct val="35000"/>
            </a:spcAft>
          </a:pPr>
          <a:r>
            <a:rPr lang="es-EC" sz="2400" b="1" kern="1200" dirty="0" smtClean="0"/>
            <a:t>General</a:t>
          </a:r>
          <a:endParaRPr lang="es-EC" sz="2400" b="1" kern="1200" dirty="0"/>
        </a:p>
      </dsp:txBody>
      <dsp:txXfrm>
        <a:off x="25329" y="1195293"/>
        <a:ext cx="8178942" cy="468214"/>
      </dsp:txXfrm>
    </dsp:sp>
    <dsp:sp modelId="{A1B0D8BF-FCA6-45D4-8D92-0DD8DFD45173}">
      <dsp:nvSpPr>
        <dsp:cNvPr id="0" name=""/>
        <dsp:cNvSpPr/>
      </dsp:nvSpPr>
      <dsp:spPr>
        <a:xfrm>
          <a:off x="0" y="1688836"/>
          <a:ext cx="8229600" cy="1257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a:lnSpc>
              <a:spcPct val="150000"/>
            </a:lnSpc>
            <a:spcBef>
              <a:spcPct val="0"/>
            </a:spcBef>
            <a:spcAft>
              <a:spcPct val="20000"/>
            </a:spcAft>
            <a:buChar char="••"/>
          </a:pPr>
          <a:r>
            <a:rPr lang="es-EC" sz="1800" kern="1200" dirty="0" smtClean="0"/>
            <a:t>Determinar el impacto de la aplicación de las normas de etiquetado de los productos adoptadas por el sector industrial panificador en los hábitos alimenticios de los consumidores de Quito</a:t>
          </a:r>
          <a:endParaRPr lang="es-EC" sz="1800" kern="1200" dirty="0"/>
        </a:p>
      </dsp:txBody>
      <dsp:txXfrm>
        <a:off x="0" y="1688836"/>
        <a:ext cx="8229600" cy="1257330"/>
      </dsp:txXfrm>
    </dsp:sp>
    <dsp:sp modelId="{E0ED8FD0-D7E7-4F06-B0D4-C24ACA173432}">
      <dsp:nvSpPr>
        <dsp:cNvPr id="0" name=""/>
        <dsp:cNvSpPr/>
      </dsp:nvSpPr>
      <dsp:spPr>
        <a:xfrm>
          <a:off x="0" y="2946167"/>
          <a:ext cx="8229600" cy="478069"/>
        </a:xfrm>
        <a:prstGeom prst="round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just" defTabSz="1066800">
            <a:lnSpc>
              <a:spcPct val="150000"/>
            </a:lnSpc>
            <a:spcBef>
              <a:spcPct val="0"/>
            </a:spcBef>
            <a:spcAft>
              <a:spcPct val="35000"/>
            </a:spcAft>
          </a:pPr>
          <a:r>
            <a:rPr lang="es-EC" sz="2400" b="1" kern="1200" dirty="0" smtClean="0"/>
            <a:t>Específicos</a:t>
          </a:r>
          <a:endParaRPr lang="es-EC" sz="2000" b="1" kern="1200" dirty="0"/>
        </a:p>
      </dsp:txBody>
      <dsp:txXfrm>
        <a:off x="23337" y="2969504"/>
        <a:ext cx="8182926" cy="431395"/>
      </dsp:txXfrm>
    </dsp:sp>
    <dsp:sp modelId="{362B81B8-654C-4C62-8E1C-C6853FD9289E}">
      <dsp:nvSpPr>
        <dsp:cNvPr id="0" name=""/>
        <dsp:cNvSpPr/>
      </dsp:nvSpPr>
      <dsp:spPr>
        <a:xfrm>
          <a:off x="0" y="3424237"/>
          <a:ext cx="8229600" cy="2462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2860" rIns="128016" bIns="22860" numCol="1" spcCol="1270" anchor="t" anchorCtr="0">
          <a:noAutofit/>
        </a:bodyPr>
        <a:lstStyle/>
        <a:p>
          <a:pPr marL="171450" lvl="1" indent="-171450" algn="just" defTabSz="800100" rtl="0">
            <a:lnSpc>
              <a:spcPct val="150000"/>
            </a:lnSpc>
            <a:spcBef>
              <a:spcPct val="0"/>
            </a:spcBef>
            <a:spcAft>
              <a:spcPct val="20000"/>
            </a:spcAft>
            <a:buChar char="••"/>
          </a:pPr>
          <a:r>
            <a:rPr lang="es-EC" sz="1800" kern="1200" dirty="0" smtClean="0"/>
            <a:t>Investigar la normativa de etiquetado de alimentos procesados de consumo humano vigente definiendo las bases teóricas.</a:t>
          </a:r>
          <a:endParaRPr lang="es-EC" sz="1800" kern="1200" dirty="0"/>
        </a:p>
        <a:p>
          <a:pPr marL="171450" lvl="1" indent="-171450" algn="just" defTabSz="800100">
            <a:lnSpc>
              <a:spcPct val="150000"/>
            </a:lnSpc>
            <a:spcBef>
              <a:spcPct val="0"/>
            </a:spcBef>
            <a:spcAft>
              <a:spcPct val="20000"/>
            </a:spcAft>
            <a:buChar char="••"/>
          </a:pPr>
          <a:r>
            <a:rPr lang="es-EC" sz="1800" kern="1200" dirty="0" smtClean="0"/>
            <a:t>Analizar la afectación financiera de las industrias del sector panificador por adoptar la normativa</a:t>
          </a:r>
          <a:endParaRPr lang="es-EC" sz="1800" kern="1200" dirty="0"/>
        </a:p>
        <a:p>
          <a:pPr marL="171450" lvl="1" indent="-171450" algn="just" defTabSz="800100">
            <a:lnSpc>
              <a:spcPct val="150000"/>
            </a:lnSpc>
            <a:spcBef>
              <a:spcPct val="0"/>
            </a:spcBef>
            <a:spcAft>
              <a:spcPct val="20000"/>
            </a:spcAft>
            <a:buChar char="••"/>
          </a:pPr>
          <a:r>
            <a:rPr lang="es-EC" sz="1800" kern="1200" dirty="0" smtClean="0"/>
            <a:t>Medir la incidencia de la normativa en beneficio de la calidad de vida de la población con respecto al consumo de pan de molde empacado.</a:t>
          </a:r>
          <a:endParaRPr lang="es-EC" sz="1800" kern="1200" dirty="0"/>
        </a:p>
      </dsp:txBody>
      <dsp:txXfrm>
        <a:off x="0" y="3424237"/>
        <a:ext cx="8229600" cy="24625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5C9EB-E043-4EB3-869D-B15EE739501E}">
      <dsp:nvSpPr>
        <dsp:cNvPr id="0" name=""/>
        <dsp:cNvSpPr/>
      </dsp:nvSpPr>
      <dsp:spPr>
        <a:xfrm>
          <a:off x="1771" y="0"/>
          <a:ext cx="2755469" cy="460851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50000"/>
            </a:lnSpc>
            <a:spcBef>
              <a:spcPct val="0"/>
            </a:spcBef>
            <a:spcAft>
              <a:spcPct val="35000"/>
            </a:spcAft>
          </a:pPr>
          <a:r>
            <a:rPr lang="es-EC" sz="1600" kern="1200" dirty="0" smtClean="0"/>
            <a:t>Industria manufacturera (excepto refinación de petróleo), tiene la mayor participación dentro del PIB con un 14%</a:t>
          </a:r>
          <a:endParaRPr lang="es-EC" sz="1600" kern="1200" dirty="0"/>
        </a:p>
      </dsp:txBody>
      <dsp:txXfrm>
        <a:off x="1771" y="1843404"/>
        <a:ext cx="2755469" cy="1843404"/>
      </dsp:txXfrm>
    </dsp:sp>
    <dsp:sp modelId="{7D862BC2-9A93-4A7F-A3C3-FB99F3D8BD16}">
      <dsp:nvSpPr>
        <dsp:cNvPr id="0" name=""/>
        <dsp:cNvSpPr/>
      </dsp:nvSpPr>
      <dsp:spPr>
        <a:xfrm>
          <a:off x="654498" y="265568"/>
          <a:ext cx="1534634" cy="1534634"/>
        </a:xfrm>
        <a:prstGeom prst="ellipse">
          <a:avLst/>
        </a:prstGeom>
        <a:blipFill rotWithShape="1">
          <a:blip xmlns:r="http://schemas.openxmlformats.org/officeDocument/2006/relationships" r:embed="rId1"/>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6DFD40-9387-4BA4-8998-0645DFAEA60A}">
      <dsp:nvSpPr>
        <dsp:cNvPr id="0" name=""/>
        <dsp:cNvSpPr/>
      </dsp:nvSpPr>
      <dsp:spPr>
        <a:xfrm>
          <a:off x="2839905" y="0"/>
          <a:ext cx="2755469" cy="460851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50000"/>
            </a:lnSpc>
            <a:spcBef>
              <a:spcPct val="0"/>
            </a:spcBef>
            <a:spcAft>
              <a:spcPct val="35000"/>
            </a:spcAft>
          </a:pPr>
          <a:r>
            <a:rPr lang="es-EC" sz="1600" kern="1200" dirty="0" smtClean="0"/>
            <a:t>El aporte con más peso está determinado por la sección de alimentos y bebidas contribuyendo con un aporte del 49,40%.</a:t>
          </a:r>
          <a:endParaRPr lang="es-EC" sz="1600" kern="1200" dirty="0"/>
        </a:p>
      </dsp:txBody>
      <dsp:txXfrm>
        <a:off x="2839905" y="1843404"/>
        <a:ext cx="2755469" cy="1843404"/>
      </dsp:txXfrm>
    </dsp:sp>
    <dsp:sp modelId="{24D7457E-B990-4989-8891-03E401E733C3}">
      <dsp:nvSpPr>
        <dsp:cNvPr id="0" name=""/>
        <dsp:cNvSpPr/>
      </dsp:nvSpPr>
      <dsp:spPr>
        <a:xfrm>
          <a:off x="3450322" y="276510"/>
          <a:ext cx="1534634" cy="1534634"/>
        </a:xfrm>
        <a:prstGeom prst="ellipse">
          <a:avLst/>
        </a:prstGeom>
        <a:blipFill rotWithShape="1">
          <a:blip xmlns:r="http://schemas.openxmlformats.org/officeDocument/2006/relationships" r:embed="rId2"/>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29F86E-4DB7-4DFA-98D2-AFA760A523B2}">
      <dsp:nvSpPr>
        <dsp:cNvPr id="0" name=""/>
        <dsp:cNvSpPr/>
      </dsp:nvSpPr>
      <dsp:spPr>
        <a:xfrm>
          <a:off x="5678039" y="0"/>
          <a:ext cx="2755469" cy="4608512"/>
        </a:xfrm>
        <a:prstGeom prst="roundRect">
          <a:avLst>
            <a:gd name="adj" fmla="val 10000"/>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lvl="0" algn="ctr" defTabSz="711200">
            <a:lnSpc>
              <a:spcPct val="150000"/>
            </a:lnSpc>
            <a:spcBef>
              <a:spcPct val="0"/>
            </a:spcBef>
            <a:spcAft>
              <a:spcPct val="35000"/>
            </a:spcAft>
          </a:pPr>
          <a:r>
            <a:rPr lang="es-EC" sz="1600" kern="1200" dirty="0" smtClean="0"/>
            <a:t>Mercado panificador industrial; el pan uno de los alimentos más demandados por nuestra cultura </a:t>
          </a:r>
          <a:endParaRPr lang="es-EC" sz="1600" kern="1200" dirty="0"/>
        </a:p>
      </dsp:txBody>
      <dsp:txXfrm>
        <a:off x="5678039" y="1843404"/>
        <a:ext cx="2755469" cy="1843404"/>
      </dsp:txXfrm>
    </dsp:sp>
    <dsp:sp modelId="{7AD3BBC1-604C-4E48-95FE-F2DC89FE9898}">
      <dsp:nvSpPr>
        <dsp:cNvPr id="0" name=""/>
        <dsp:cNvSpPr/>
      </dsp:nvSpPr>
      <dsp:spPr>
        <a:xfrm>
          <a:off x="6288456" y="276510"/>
          <a:ext cx="1534634" cy="1534634"/>
        </a:xfrm>
        <a:prstGeom prst="ellipse">
          <a:avLst/>
        </a:prstGeom>
        <a:blipFill rotWithShape="1">
          <a:blip xmlns:r="http://schemas.openxmlformats.org/officeDocument/2006/relationships" r:embed="rId3"/>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C648BC-FBDA-4807-B4A5-89C0ABCD60DE}">
      <dsp:nvSpPr>
        <dsp:cNvPr id="0" name=""/>
        <dsp:cNvSpPr/>
      </dsp:nvSpPr>
      <dsp:spPr>
        <a:xfrm>
          <a:off x="337411" y="3686809"/>
          <a:ext cx="7760457" cy="691276"/>
        </a:xfrm>
        <a:prstGeom prst="leftRightArrow">
          <a:avLst/>
        </a:prstGeom>
        <a:solidFill>
          <a:schemeClr val="accent1">
            <a:tint val="6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940361-D22E-4EEF-B510-2EF048C5A30D}">
      <dsp:nvSpPr>
        <dsp:cNvPr id="0" name=""/>
        <dsp:cNvSpPr/>
      </dsp:nvSpPr>
      <dsp:spPr>
        <a:xfrm>
          <a:off x="2572014" y="696051"/>
          <a:ext cx="536770" cy="91440"/>
        </a:xfrm>
        <a:custGeom>
          <a:avLst/>
          <a:gdLst/>
          <a:ahLst/>
          <a:cxnLst/>
          <a:rect l="0" t="0" r="0" b="0"/>
          <a:pathLst>
            <a:path>
              <a:moveTo>
                <a:pt x="0" y="45720"/>
              </a:moveTo>
              <a:lnTo>
                <a:pt x="536770"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26215" y="738934"/>
        <a:ext cx="28368" cy="5673"/>
      </dsp:txXfrm>
    </dsp:sp>
    <dsp:sp modelId="{67103CE1-34F3-4DB6-AA9A-C7576C1FAF35}">
      <dsp:nvSpPr>
        <dsp:cNvPr id="0" name=""/>
        <dsp:cNvSpPr/>
      </dsp:nvSpPr>
      <dsp:spPr>
        <a:xfrm>
          <a:off x="106988" y="1723"/>
          <a:ext cx="2466826" cy="148009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Empresa ecuatoriana dedicada a la creación, producción y comercialización de alimentos relacionados con el trigo</a:t>
          </a:r>
          <a:endParaRPr lang="es-EC" sz="1500" kern="1200" dirty="0"/>
        </a:p>
      </dsp:txBody>
      <dsp:txXfrm>
        <a:off x="106988" y="1723"/>
        <a:ext cx="2466826" cy="1480095"/>
      </dsp:txXfrm>
    </dsp:sp>
    <dsp:sp modelId="{635A82CF-8990-4224-AE68-556A2F0E299C}">
      <dsp:nvSpPr>
        <dsp:cNvPr id="0" name=""/>
        <dsp:cNvSpPr/>
      </dsp:nvSpPr>
      <dsp:spPr>
        <a:xfrm>
          <a:off x="1340401" y="1480019"/>
          <a:ext cx="3034196" cy="536770"/>
        </a:xfrm>
        <a:custGeom>
          <a:avLst/>
          <a:gdLst/>
          <a:ahLst/>
          <a:cxnLst/>
          <a:rect l="0" t="0" r="0" b="0"/>
          <a:pathLst>
            <a:path>
              <a:moveTo>
                <a:pt x="3034196" y="0"/>
              </a:moveTo>
              <a:lnTo>
                <a:pt x="3034196" y="285485"/>
              </a:lnTo>
              <a:lnTo>
                <a:pt x="0" y="285485"/>
              </a:lnTo>
              <a:lnTo>
                <a:pt x="0" y="53677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80330" y="1745567"/>
        <a:ext cx="154339" cy="5673"/>
      </dsp:txXfrm>
    </dsp:sp>
    <dsp:sp modelId="{C5EA5BDF-8573-4804-BC3E-5050186F3B96}">
      <dsp:nvSpPr>
        <dsp:cNvPr id="0" name=""/>
        <dsp:cNvSpPr/>
      </dsp:nvSpPr>
      <dsp:spPr>
        <a:xfrm>
          <a:off x="3141185" y="1723"/>
          <a:ext cx="2466826" cy="148009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Enfoque de responsabilidad: personas, producto y medio ambiente</a:t>
          </a:r>
          <a:endParaRPr lang="es-EC" sz="1500" kern="1200" dirty="0"/>
        </a:p>
      </dsp:txBody>
      <dsp:txXfrm>
        <a:off x="3141185" y="1723"/>
        <a:ext cx="2466826" cy="1480095"/>
      </dsp:txXfrm>
    </dsp:sp>
    <dsp:sp modelId="{DE0C002C-2290-4A6D-9DE1-A60D715C29D0}">
      <dsp:nvSpPr>
        <dsp:cNvPr id="0" name=""/>
        <dsp:cNvSpPr/>
      </dsp:nvSpPr>
      <dsp:spPr>
        <a:xfrm>
          <a:off x="2572014" y="2743517"/>
          <a:ext cx="536770" cy="91440"/>
        </a:xfrm>
        <a:custGeom>
          <a:avLst/>
          <a:gdLst/>
          <a:ahLst/>
          <a:cxnLst/>
          <a:rect l="0" t="0" r="0" b="0"/>
          <a:pathLst>
            <a:path>
              <a:moveTo>
                <a:pt x="0" y="45720"/>
              </a:moveTo>
              <a:lnTo>
                <a:pt x="536770" y="4572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826215" y="2786400"/>
        <a:ext cx="28368" cy="5673"/>
      </dsp:txXfrm>
    </dsp:sp>
    <dsp:sp modelId="{1BBE9BFD-80C6-46F0-9616-63D941CF4E32}">
      <dsp:nvSpPr>
        <dsp:cNvPr id="0" name=""/>
        <dsp:cNvSpPr/>
      </dsp:nvSpPr>
      <dsp:spPr>
        <a:xfrm>
          <a:off x="106988" y="2049189"/>
          <a:ext cx="2466826" cy="148009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Semáforo nutricional: panes de consumo diario se limitan a ser etiqueta barra amarilla tanto en azúcar, grasa y sal.</a:t>
          </a:r>
          <a:endParaRPr lang="es-EC" sz="1500" kern="1200" dirty="0"/>
        </a:p>
      </dsp:txBody>
      <dsp:txXfrm>
        <a:off x="106988" y="2049189"/>
        <a:ext cx="2466826" cy="1480095"/>
      </dsp:txXfrm>
    </dsp:sp>
    <dsp:sp modelId="{9963B9DB-A2D5-4501-9D46-1F0D5BCD42BE}">
      <dsp:nvSpPr>
        <dsp:cNvPr id="0" name=""/>
        <dsp:cNvSpPr/>
      </dsp:nvSpPr>
      <dsp:spPr>
        <a:xfrm>
          <a:off x="1340401" y="3527485"/>
          <a:ext cx="3034196" cy="536770"/>
        </a:xfrm>
        <a:custGeom>
          <a:avLst/>
          <a:gdLst/>
          <a:ahLst/>
          <a:cxnLst/>
          <a:rect l="0" t="0" r="0" b="0"/>
          <a:pathLst>
            <a:path>
              <a:moveTo>
                <a:pt x="3034196" y="0"/>
              </a:moveTo>
              <a:lnTo>
                <a:pt x="3034196" y="285485"/>
              </a:lnTo>
              <a:lnTo>
                <a:pt x="0" y="285485"/>
              </a:lnTo>
              <a:lnTo>
                <a:pt x="0" y="536770"/>
              </a:lnTo>
            </a:path>
          </a:pathLst>
        </a:custGeom>
        <a:noFill/>
        <a:ln w="9525"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780330" y="3793033"/>
        <a:ext cx="154339" cy="5673"/>
      </dsp:txXfrm>
    </dsp:sp>
    <dsp:sp modelId="{E3364026-40A8-446E-A84C-CB2BEABB4303}">
      <dsp:nvSpPr>
        <dsp:cNvPr id="0" name=""/>
        <dsp:cNvSpPr/>
      </dsp:nvSpPr>
      <dsp:spPr>
        <a:xfrm>
          <a:off x="3141185" y="2049189"/>
          <a:ext cx="2466826" cy="148009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Aporte: impacto positivo  en el sector agrícola nacional en la producción de trigo (cadena de suministro)</a:t>
          </a:r>
          <a:endParaRPr lang="es-EC" sz="1500" kern="1200" dirty="0"/>
        </a:p>
      </dsp:txBody>
      <dsp:txXfrm>
        <a:off x="3141185" y="2049189"/>
        <a:ext cx="2466826" cy="1480095"/>
      </dsp:txXfrm>
    </dsp:sp>
    <dsp:sp modelId="{F7452E66-6416-4140-8BC8-F65E6F704918}">
      <dsp:nvSpPr>
        <dsp:cNvPr id="0" name=""/>
        <dsp:cNvSpPr/>
      </dsp:nvSpPr>
      <dsp:spPr>
        <a:xfrm>
          <a:off x="106988" y="4096655"/>
          <a:ext cx="2466826" cy="1480095"/>
        </a:xfrm>
        <a:prstGeom prst="rect">
          <a:avLst/>
        </a:prstGeom>
        <a:gradFill rotWithShape="0">
          <a:gsLst>
            <a:gs pos="0">
              <a:schemeClr val="lt1">
                <a:hueOff val="0"/>
                <a:satOff val="0"/>
                <a:lumOff val="0"/>
                <a:alphaOff val="0"/>
                <a:shade val="70000"/>
                <a:satMod val="150000"/>
              </a:schemeClr>
            </a:gs>
            <a:gs pos="34000">
              <a:schemeClr val="lt1">
                <a:hueOff val="0"/>
                <a:satOff val="0"/>
                <a:lumOff val="0"/>
                <a:alphaOff val="0"/>
                <a:shade val="70000"/>
                <a:satMod val="140000"/>
              </a:schemeClr>
            </a:gs>
            <a:gs pos="70000">
              <a:schemeClr val="lt1">
                <a:hueOff val="0"/>
                <a:satOff val="0"/>
                <a:lumOff val="0"/>
                <a:alphaOff val="0"/>
                <a:tint val="100000"/>
                <a:shade val="90000"/>
                <a:satMod val="140000"/>
              </a:schemeClr>
            </a:gs>
            <a:gs pos="100000">
              <a:schemeClr val="l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lt1">
              <a:hueOff val="0"/>
              <a:satOff val="0"/>
              <a:lumOff val="0"/>
              <a:alphaOff val="0"/>
              <a:shade val="30000"/>
              <a:satMod val="13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s-EC" sz="1500" kern="1200" dirty="0" smtClean="0"/>
            <a:t>Desarrollo de programas RSE: “CULTIVA”</a:t>
          </a:r>
          <a:endParaRPr lang="es-EC" sz="1500" kern="1200" dirty="0"/>
        </a:p>
      </dsp:txBody>
      <dsp:txXfrm>
        <a:off x="106988" y="4096655"/>
        <a:ext cx="2466826" cy="148009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11/layout/RadialPictureList">
  <dgm:title val="Lista de imágenes radial"/>
  <dgm:desc val="Se usa para mostrar relaciones con una idea central. La forma de Nivel 1 contiene texto y todas las formas de Nivel 2 contienen una imagen con su texto correspondiente. Limitado a cuatro imágenes de Nivel 2.  Las imágenes no usadas no aparecen, pero siguen disponibles si se cambia de diseño. Funciona mejor con una cantidad pequeña de texto de Nivel 2."/>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llaves verticales"/>
  <dgm:desc val="Se usa para mostrar bloques de información agrupados. Funciona bien con gran cantidad de texto de ni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1724F32-18B6-49DA-B638-B89BF0782D63}" type="datetimeFigureOut">
              <a:rPr lang="es-EC" smtClean="0"/>
              <a:t>23/01/2019</a:t>
            </a:fld>
            <a:endParaRPr lang="es-EC"/>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66304BF-29FA-4EF3-9599-3153FA08BB0F}" type="slidenum">
              <a:rPr lang="es-EC" smtClean="0"/>
              <a:t>‹Nº›</a:t>
            </a:fld>
            <a:endParaRPr lang="es-EC"/>
          </a:p>
        </p:txBody>
      </p:sp>
    </p:spTree>
    <p:extLst>
      <p:ext uri="{BB962C8B-B14F-4D97-AF65-F5344CB8AC3E}">
        <p14:creationId xmlns:p14="http://schemas.microsoft.com/office/powerpoint/2010/main" val="985160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66304BF-29FA-4EF3-9599-3153FA08BB0F}" type="slidenum">
              <a:rPr lang="es-EC" smtClean="0"/>
              <a:t>3</a:t>
            </a:fld>
            <a:endParaRPr lang="es-EC"/>
          </a:p>
        </p:txBody>
      </p:sp>
    </p:spTree>
    <p:extLst>
      <p:ext uri="{BB962C8B-B14F-4D97-AF65-F5344CB8AC3E}">
        <p14:creationId xmlns:p14="http://schemas.microsoft.com/office/powerpoint/2010/main" val="2439422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9B060B4-EE57-4BED-A421-AFDAF337F38A}" type="slidenum">
              <a:rPr lang="es-EC" smtClean="0"/>
              <a:t>‹Nº›</a:t>
            </a:fld>
            <a:endParaRPr lang="es-EC"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5" name="Footer Placeholder 4"/>
          <p:cNvSpPr>
            <a:spLocks noGrp="1"/>
          </p:cNvSpPr>
          <p:nvPr>
            <p:ph type="ftr" sz="quarter" idx="11"/>
          </p:nvPr>
        </p:nvSpPr>
        <p:spPr/>
        <p:txBody>
          <a:bodyPr/>
          <a:lstStyle/>
          <a:p>
            <a:endParaRPr lang="es-EC" dirty="0"/>
          </a:p>
        </p:txBody>
      </p:sp>
      <p:sp>
        <p:nvSpPr>
          <p:cNvPr id="6" name="Slide Number Placeholder 5"/>
          <p:cNvSpPr>
            <a:spLocks noGrp="1"/>
          </p:cNvSpPr>
          <p:nvPr>
            <p:ph type="sldNum" sz="quarter" idx="12"/>
          </p:nvPr>
        </p:nvSpPr>
        <p:spPr/>
        <p:txBody>
          <a:bodyPr/>
          <a:lstStyle/>
          <a:p>
            <a:fld id="{29B060B4-EE57-4BED-A421-AFDAF337F38A}" type="slidenum">
              <a:rPr lang="es-EC" smtClean="0"/>
              <a:t>‹Nº›</a:t>
            </a:fld>
            <a:endParaRPr lang="es-EC"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8" name="Footer Placeholder 7"/>
          <p:cNvSpPr>
            <a:spLocks noGrp="1"/>
          </p:cNvSpPr>
          <p:nvPr>
            <p:ph type="ftr" sz="quarter" idx="11"/>
          </p:nvPr>
        </p:nvSpPr>
        <p:spPr/>
        <p:txBody>
          <a:bodyPr/>
          <a:lstStyle/>
          <a:p>
            <a:endParaRPr lang="es-EC" dirty="0"/>
          </a:p>
        </p:txBody>
      </p:sp>
      <p:sp>
        <p:nvSpPr>
          <p:cNvPr id="9" name="Slide Number Placeholder 8"/>
          <p:cNvSpPr>
            <a:spLocks noGrp="1"/>
          </p:cNvSpPr>
          <p:nvPr>
            <p:ph type="sldNum" sz="quarter" idx="12"/>
          </p:nvPr>
        </p:nvSpPr>
        <p:spPr/>
        <p:txBody>
          <a:bodyPr/>
          <a:lstStyle/>
          <a:p>
            <a:fld id="{29B060B4-EE57-4BED-A421-AFDAF337F38A}" type="slidenum">
              <a:rPr lang="es-EC" smtClean="0"/>
              <a:t>‹Nº›</a:t>
            </a:fld>
            <a:endParaRPr lang="es-EC"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4" name="Footer Placeholder 3"/>
          <p:cNvSpPr>
            <a:spLocks noGrp="1"/>
          </p:cNvSpPr>
          <p:nvPr>
            <p:ph type="ftr" sz="quarter" idx="11"/>
          </p:nvPr>
        </p:nvSpPr>
        <p:spPr/>
        <p:txBody>
          <a:bodyPr/>
          <a:lstStyle/>
          <a:p>
            <a:endParaRPr lang="es-EC" dirty="0"/>
          </a:p>
        </p:txBody>
      </p:sp>
      <p:sp>
        <p:nvSpPr>
          <p:cNvPr id="5" name="Slide Number Placeholder 4"/>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3" name="Footer Placeholder 2"/>
          <p:cNvSpPr>
            <a:spLocks noGrp="1"/>
          </p:cNvSpPr>
          <p:nvPr>
            <p:ph type="ftr" sz="quarter" idx="11"/>
          </p:nvPr>
        </p:nvSpPr>
        <p:spPr/>
        <p:txBody>
          <a:bodyPr/>
          <a:lstStyle/>
          <a:p>
            <a:endParaRPr lang="es-EC" dirty="0"/>
          </a:p>
        </p:txBody>
      </p:sp>
      <p:sp>
        <p:nvSpPr>
          <p:cNvPr id="4" name="Slide Number Placeholder 3"/>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9B060B4-EE57-4BED-A421-AFDAF337F38A}" type="slidenum">
              <a:rPr lang="es-EC" smtClean="0"/>
              <a:t>‹Nº›</a:t>
            </a:fld>
            <a:endParaRPr lang="es-EC"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B794F3B-58FF-472F-90AF-8CBCA0BD711E}" type="datetimeFigureOut">
              <a:rPr lang="es-EC" smtClean="0"/>
              <a:t>23/01/2019</a:t>
            </a:fld>
            <a:endParaRPr lang="es-EC" dirty="0"/>
          </a:p>
        </p:txBody>
      </p:sp>
      <p:sp>
        <p:nvSpPr>
          <p:cNvPr id="6" name="Footer Placeholder 5"/>
          <p:cNvSpPr>
            <a:spLocks noGrp="1"/>
          </p:cNvSpPr>
          <p:nvPr>
            <p:ph type="ftr" sz="quarter" idx="11"/>
          </p:nvPr>
        </p:nvSpPr>
        <p:spPr/>
        <p:txBody>
          <a:bodyPr/>
          <a:lstStyle/>
          <a:p>
            <a:endParaRPr lang="es-EC" dirty="0"/>
          </a:p>
        </p:txBody>
      </p:sp>
      <p:sp>
        <p:nvSpPr>
          <p:cNvPr id="7" name="Slide Number Placeholder 6"/>
          <p:cNvSpPr>
            <a:spLocks noGrp="1"/>
          </p:cNvSpPr>
          <p:nvPr>
            <p:ph type="sldNum" sz="quarter" idx="12"/>
          </p:nvPr>
        </p:nvSpPr>
        <p:spPr/>
        <p:txBody>
          <a:bodyPr/>
          <a:lstStyle/>
          <a:p>
            <a:fld id="{29B060B4-EE57-4BED-A421-AFDAF337F38A}" type="slidenum">
              <a:rPr lang="es-EC" smtClean="0"/>
              <a:t>‹Nº›</a:t>
            </a:fld>
            <a:endParaRPr lang="es-EC" dirty="0"/>
          </a:p>
        </p:txBody>
      </p:sp>
    </p:spTree>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B794F3B-58FF-472F-90AF-8CBCA0BD711E}" type="datetimeFigureOut">
              <a:rPr lang="es-EC" smtClean="0"/>
              <a:t>23/01/2019</a:t>
            </a:fld>
            <a:endParaRPr lang="es-EC"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s-EC"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29B060B4-EE57-4BED-A421-AFDAF337F38A}" type="slidenum">
              <a:rPr lang="es-EC" smtClean="0"/>
              <a:t>‹Nº›</a:t>
            </a:fld>
            <a:endParaRPr lang="es-EC"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cover/>
  </p:transition>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7.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hyperlink" Target="HIPERVINCULOS%20PRESENTACION.xlsx"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6.xml"/><Relationship Id="rId7" Type="http://schemas.openxmlformats.org/officeDocument/2006/relationships/image" Target="../media/image9.png"/><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8.xml"/><Relationship Id="rId13" Type="http://schemas.openxmlformats.org/officeDocument/2006/relationships/image" Target="../media/image12.jpeg"/><Relationship Id="rId3" Type="http://schemas.openxmlformats.org/officeDocument/2006/relationships/diagramLayout" Target="../diagrams/layout7.xml"/><Relationship Id="rId7" Type="http://schemas.openxmlformats.org/officeDocument/2006/relationships/diagramData" Target="../diagrams/data8.xml"/><Relationship Id="rId12" Type="http://schemas.openxmlformats.org/officeDocument/2006/relationships/image" Target="../media/image11.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875656"/>
            <a:ext cx="7848600" cy="1193304"/>
          </a:xfrm>
        </p:spPr>
        <p:txBody>
          <a:bodyPr/>
          <a:lstStyle/>
          <a:p>
            <a:pPr algn="ctr"/>
            <a:r>
              <a:rPr lang="es-EC" sz="3200" b="1" dirty="0"/>
              <a:t>CARRERA DE INGENIERÍA EN FINANZAS Y AUDITORÍA</a:t>
            </a:r>
            <a:endParaRPr lang="es-EC" sz="3200" dirty="0"/>
          </a:p>
        </p:txBody>
      </p:sp>
      <p:sp>
        <p:nvSpPr>
          <p:cNvPr id="3" name="2 Subtítulo"/>
          <p:cNvSpPr>
            <a:spLocks noGrp="1"/>
          </p:cNvSpPr>
          <p:nvPr>
            <p:ph type="subTitle" idx="1"/>
          </p:nvPr>
        </p:nvSpPr>
        <p:spPr>
          <a:xfrm>
            <a:off x="244962" y="3433192"/>
            <a:ext cx="8640960" cy="1724000"/>
          </a:xfrm>
        </p:spPr>
        <p:txBody>
          <a:bodyPr>
            <a:normAutofit fontScale="92500" lnSpcReduction="10000"/>
          </a:bodyPr>
          <a:lstStyle/>
          <a:p>
            <a:pPr algn="ctr">
              <a:lnSpc>
                <a:spcPct val="150000"/>
              </a:lnSpc>
            </a:pPr>
            <a:r>
              <a:rPr lang="es-EC" b="1" dirty="0" smtClean="0"/>
              <a:t>Tema: </a:t>
            </a:r>
            <a:r>
              <a:rPr lang="es-EC" sz="1800" dirty="0" smtClean="0"/>
              <a:t>“ANÁLISIS </a:t>
            </a:r>
            <a:r>
              <a:rPr lang="es-EC" sz="1800" dirty="0"/>
              <a:t>DEL IMPACTO DE LAS NORMAS DE ETIQUETADO DE PRODUCTOS PROCESADOS ADOPTADAS POR EL SECTOR INDUSTRIAL PANIFICADOR EN LOS HÁBITOS ALIMENTICIOS DE LOS CONSUMIDORES DE QUITO POR EL PERÍODO </a:t>
            </a:r>
            <a:r>
              <a:rPr lang="es-EC" sz="1800" dirty="0" smtClean="0"/>
              <a:t>2014-2017”</a:t>
            </a:r>
            <a:endParaRPr lang="es-EC" sz="1800" dirty="0"/>
          </a:p>
          <a:p>
            <a:endParaRPr lang="es-EC" dirty="0"/>
          </a:p>
        </p:txBody>
      </p:sp>
      <p:pic>
        <p:nvPicPr>
          <p:cNvPr id="4" name="3 Imagen"/>
          <p:cNvPicPr/>
          <p:nvPr/>
        </p:nvPicPr>
        <p:blipFill rotWithShape="1">
          <a:blip r:embed="rId2"/>
          <a:srcRect l="31764" t="20241" r="32396" b="64049"/>
          <a:stretch/>
        </p:blipFill>
        <p:spPr bwMode="auto">
          <a:xfrm>
            <a:off x="2267744" y="394236"/>
            <a:ext cx="4608512" cy="1306572"/>
          </a:xfrm>
          <a:prstGeom prst="rect">
            <a:avLst/>
          </a:prstGeom>
          <a:ln>
            <a:noFill/>
          </a:ln>
          <a:extLst>
            <a:ext uri="{53640926-AAD7-44D8-BBD7-CCE9431645EC}">
              <a14:shadowObscured xmlns:a14="http://schemas.microsoft.com/office/drawing/2010/main"/>
            </a:ext>
          </a:extLst>
        </p:spPr>
      </p:pic>
      <p:sp>
        <p:nvSpPr>
          <p:cNvPr id="5" name="2 Subtítulo"/>
          <p:cNvSpPr txBox="1">
            <a:spLocks/>
          </p:cNvSpPr>
          <p:nvPr/>
        </p:nvSpPr>
        <p:spPr>
          <a:xfrm>
            <a:off x="251520" y="5377408"/>
            <a:ext cx="8640960" cy="136396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1"/>
              </a:buClr>
              <a:buSzPct val="85000"/>
              <a:buFont typeface="Arial" pitchFamily="34" charset="0"/>
              <a:buNone/>
              <a:defRPr sz="24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Clr>
                <a:schemeClr val="accent1"/>
              </a:buClr>
              <a:buSzPct val="85000"/>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90000"/>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buClr>
              <a:buFont typeface="Arial" pitchFamily="34" charset="0"/>
              <a:buNone/>
              <a:defRPr sz="1300" kern="1200">
                <a:solidFill>
                  <a:schemeClr val="tx1">
                    <a:tint val="75000"/>
                  </a:schemeClr>
                </a:solidFill>
                <a:latin typeface="+mn-lt"/>
                <a:ea typeface="+mn-ea"/>
                <a:cs typeface="+mn-cs"/>
              </a:defRPr>
            </a:lvl9pPr>
          </a:lstStyle>
          <a:p>
            <a:pPr algn="ctr">
              <a:lnSpc>
                <a:spcPct val="150000"/>
              </a:lnSpc>
            </a:pPr>
            <a:r>
              <a:rPr lang="es-EC" sz="1800" b="1" dirty="0"/>
              <a:t>AUTOR: </a:t>
            </a:r>
            <a:r>
              <a:rPr lang="es-EC" sz="1800" dirty="0"/>
              <a:t>CINDY LIZETH PALOMINO GRANDA</a:t>
            </a:r>
          </a:p>
          <a:p>
            <a:pPr algn="ctr">
              <a:lnSpc>
                <a:spcPct val="150000"/>
              </a:lnSpc>
            </a:pPr>
            <a:r>
              <a:rPr lang="es-EC" sz="1400" b="1" dirty="0" smtClean="0"/>
              <a:t>SANGOLQUI</a:t>
            </a:r>
          </a:p>
          <a:p>
            <a:pPr algn="ctr">
              <a:lnSpc>
                <a:spcPct val="150000"/>
              </a:lnSpc>
            </a:pPr>
            <a:r>
              <a:rPr lang="es-EC" sz="1400" b="1" dirty="0" smtClean="0"/>
              <a:t>2019</a:t>
            </a:r>
            <a:endParaRPr lang="es-EC" sz="1400" b="1" dirty="0" smtClean="0"/>
          </a:p>
          <a:p>
            <a:endParaRPr lang="es-EC" dirty="0"/>
          </a:p>
        </p:txBody>
      </p:sp>
    </p:spTree>
    <p:extLst>
      <p:ext uri="{BB962C8B-B14F-4D97-AF65-F5344CB8AC3E}">
        <p14:creationId xmlns:p14="http://schemas.microsoft.com/office/powerpoint/2010/main" val="60480222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457200" y="188640"/>
            <a:ext cx="8229600" cy="990600"/>
          </a:xfrm>
        </p:spPr>
        <p:txBody>
          <a:bodyPr>
            <a:normAutofit/>
          </a:bodyPr>
          <a:lstStyle/>
          <a:p>
            <a:pPr algn="ctr"/>
            <a:r>
              <a:rPr lang="es-EC" sz="2800" b="1" dirty="0" smtClean="0"/>
              <a:t>Bases teóricas </a:t>
            </a:r>
            <a:endParaRPr lang="es-EC" sz="2800" b="1" dirty="0"/>
          </a:p>
        </p:txBody>
      </p:sp>
      <p:graphicFrame>
        <p:nvGraphicFramePr>
          <p:cNvPr id="15" name="14 Marcador de contenido"/>
          <p:cNvGraphicFramePr>
            <a:graphicFrameLocks noGrp="1"/>
          </p:cNvGraphicFramePr>
          <p:nvPr>
            <p:ph idx="1"/>
            <p:extLst>
              <p:ext uri="{D42A27DB-BD31-4B8C-83A1-F6EECF244321}">
                <p14:modId xmlns:p14="http://schemas.microsoft.com/office/powerpoint/2010/main" val="1315006"/>
              </p:ext>
            </p:extLst>
          </p:nvPr>
        </p:nvGraphicFramePr>
        <p:xfrm>
          <a:off x="457200" y="1096144"/>
          <a:ext cx="8229600" cy="748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Diagrama"/>
          <p:cNvGraphicFramePr/>
          <p:nvPr>
            <p:extLst>
              <p:ext uri="{D42A27DB-BD31-4B8C-83A1-F6EECF244321}">
                <p14:modId xmlns:p14="http://schemas.microsoft.com/office/powerpoint/2010/main" val="2585712828"/>
              </p:ext>
            </p:extLst>
          </p:nvPr>
        </p:nvGraphicFramePr>
        <p:xfrm>
          <a:off x="0" y="2045072"/>
          <a:ext cx="9144000" cy="47683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9550124"/>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8 Diagrama"/>
          <p:cNvGraphicFramePr/>
          <p:nvPr>
            <p:extLst>
              <p:ext uri="{D42A27DB-BD31-4B8C-83A1-F6EECF244321}">
                <p14:modId xmlns:p14="http://schemas.microsoft.com/office/powerpoint/2010/main" val="2100396017"/>
              </p:ext>
            </p:extLst>
          </p:nvPr>
        </p:nvGraphicFramePr>
        <p:xfrm>
          <a:off x="539552" y="1412776"/>
          <a:ext cx="8352928"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AutoShape 4" descr="Resultado de imagen para hipotesis"/>
          <p:cNvSpPr>
            <a:spLocks noChangeAspect="1" noChangeArrowheads="1"/>
          </p:cNvSpPr>
          <p:nvPr/>
        </p:nvSpPr>
        <p:spPr bwMode="auto">
          <a:xfrm>
            <a:off x="155575" y="-1608138"/>
            <a:ext cx="5524500" cy="3362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2" name="1 Título"/>
          <p:cNvSpPr>
            <a:spLocks noGrp="1"/>
          </p:cNvSpPr>
          <p:nvPr>
            <p:ph type="title"/>
          </p:nvPr>
        </p:nvSpPr>
        <p:spPr>
          <a:xfrm>
            <a:off x="457200" y="332656"/>
            <a:ext cx="8229600" cy="990600"/>
          </a:xfrm>
        </p:spPr>
        <p:txBody>
          <a:bodyPr>
            <a:normAutofit/>
          </a:bodyPr>
          <a:lstStyle/>
          <a:p>
            <a:pPr algn="ctr"/>
            <a:r>
              <a:rPr lang="es-EC" sz="2800" b="1" dirty="0" smtClean="0"/>
              <a:t>Hipótesis</a:t>
            </a:r>
            <a:endParaRPr lang="es-EC" sz="2800" b="1" dirty="0"/>
          </a:p>
        </p:txBody>
      </p:sp>
      <p:sp>
        <p:nvSpPr>
          <p:cNvPr id="4" name="3 CuadroTexto"/>
          <p:cNvSpPr txBox="1"/>
          <p:nvPr/>
        </p:nvSpPr>
        <p:spPr>
          <a:xfrm>
            <a:off x="539552" y="1268760"/>
            <a:ext cx="8136904" cy="3693319"/>
          </a:xfrm>
          <a:prstGeom prst="rect">
            <a:avLst/>
          </a:prstGeom>
          <a:noFill/>
        </p:spPr>
        <p:txBody>
          <a:bodyPr wrap="square" rtlCol="0">
            <a:spAutoFit/>
          </a:bodyPr>
          <a:lstStyle/>
          <a:p>
            <a:pPr lvl="0" algn="justLow">
              <a:lnSpc>
                <a:spcPct val="150000"/>
              </a:lnSpc>
            </a:pPr>
            <a:r>
              <a:rPr lang="es-EC" b="1" dirty="0" smtClean="0"/>
              <a:t>Hi</a:t>
            </a:r>
            <a:r>
              <a:rPr lang="es-EC" b="1" dirty="0"/>
              <a:t>: 	“</a:t>
            </a:r>
            <a:r>
              <a:rPr lang="es-EC" dirty="0"/>
              <a:t>Las normas de etiquetado de alimentos procesados adoptadas por el sector industrial panificador tienen una afectación en las decisiones de compra de los consumidores en pro de su salud</a:t>
            </a:r>
            <a:r>
              <a:rPr lang="es-EC" dirty="0" smtClean="0"/>
              <a:t>”</a:t>
            </a:r>
          </a:p>
          <a:p>
            <a:pPr lvl="0" algn="justLow">
              <a:lnSpc>
                <a:spcPct val="150000"/>
              </a:lnSpc>
            </a:pPr>
            <a:endParaRPr lang="es-EC" i="1" dirty="0" smtClean="0"/>
          </a:p>
          <a:p>
            <a:pPr lvl="0" algn="justLow">
              <a:lnSpc>
                <a:spcPct val="150000"/>
              </a:lnSpc>
            </a:pPr>
            <a:endParaRPr lang="es-EC" i="1" dirty="0"/>
          </a:p>
          <a:p>
            <a:pPr lvl="0" algn="justLow">
              <a:lnSpc>
                <a:spcPct val="150000"/>
              </a:lnSpc>
            </a:pPr>
            <a:r>
              <a:rPr lang="es-EC" b="1" dirty="0"/>
              <a:t>Ho</a:t>
            </a:r>
            <a:r>
              <a:rPr lang="es-EC" dirty="0"/>
              <a:t>:	 “Las normas de etiquetado de alimentos procesados adoptadas por el sector industrial panificador  no tienen una afectación en las decisiones de compra de los consumidores en pro de su salud”</a:t>
            </a:r>
          </a:p>
          <a:p>
            <a:endParaRPr lang="es-EC" dirty="0"/>
          </a:p>
        </p:txBody>
      </p:sp>
      <p:pic>
        <p:nvPicPr>
          <p:cNvPr id="1026" name="Picture 2" descr="Imagen relacionad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91680" y="4869160"/>
            <a:ext cx="5688632" cy="179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992295"/>
      </p:ext>
    </p:extLst>
  </p:cSld>
  <p:clrMapOvr>
    <a:masterClrMapping/>
  </p:clrMapOvr>
  <p:transition spd="slow">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rotWithShape="1">
          <a:blip r:embed="rId2"/>
          <a:srcRect l="7849" t="27548" r="7497" b="24151"/>
          <a:stretch/>
        </p:blipFill>
        <p:spPr bwMode="auto">
          <a:xfrm>
            <a:off x="506546" y="1024379"/>
            <a:ext cx="8169910" cy="2620645"/>
          </a:xfrm>
          <a:prstGeom prst="rect">
            <a:avLst/>
          </a:prstGeom>
          <a:ln>
            <a:noFill/>
          </a:ln>
          <a:extLst>
            <a:ext uri="{53640926-AAD7-44D8-BBD7-CCE9431645EC}">
              <a14:shadowObscured xmlns:a14="http://schemas.microsoft.com/office/drawing/2010/main"/>
            </a:ext>
          </a:extLst>
        </p:spPr>
      </p:pic>
      <p:graphicFrame>
        <p:nvGraphicFramePr>
          <p:cNvPr id="6" name="5 Tabla"/>
          <p:cNvGraphicFramePr>
            <a:graphicFrameLocks noGrp="1"/>
          </p:cNvGraphicFramePr>
          <p:nvPr>
            <p:extLst>
              <p:ext uri="{D42A27DB-BD31-4B8C-83A1-F6EECF244321}">
                <p14:modId xmlns:p14="http://schemas.microsoft.com/office/powerpoint/2010/main" val="3448463708"/>
              </p:ext>
            </p:extLst>
          </p:nvPr>
        </p:nvGraphicFramePr>
        <p:xfrm>
          <a:off x="518865" y="3789040"/>
          <a:ext cx="8229599" cy="1051560"/>
        </p:xfrm>
        <a:graphic>
          <a:graphicData uri="http://schemas.openxmlformats.org/drawingml/2006/table">
            <a:tbl>
              <a:tblPr firstRow="1" firstCol="1" bandRow="1"/>
              <a:tblGrid>
                <a:gridCol w="1035011"/>
                <a:gridCol w="1199098"/>
                <a:gridCol w="1199098"/>
                <a:gridCol w="1199098"/>
                <a:gridCol w="1199098"/>
                <a:gridCol w="1199098"/>
                <a:gridCol w="1199098"/>
              </a:tblGrid>
              <a:tr h="836087">
                <a:tc>
                  <a:txBody>
                    <a:bodyPr/>
                    <a:lstStyle/>
                    <a:p>
                      <a:pPr algn="ctr">
                        <a:lnSpc>
                          <a:spcPct val="115000"/>
                        </a:lnSpc>
                        <a:spcAft>
                          <a:spcPts val="0"/>
                        </a:spcAft>
                      </a:pPr>
                      <a:r>
                        <a:rPr lang="es-EC" sz="1200" b="1">
                          <a:solidFill>
                            <a:srgbClr val="000000"/>
                          </a:solidFill>
                          <a:effectLst/>
                          <a:latin typeface="Times New Roman"/>
                          <a:ea typeface="Times New Roman"/>
                          <a:cs typeface="Arial"/>
                        </a:rPr>
                        <a:t>AÑO / POBLACIÓN</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Población total de Quito</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Total Zona Urbana de Quito</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Población en edad de trabajar 71,7% (PET)</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Población económicamente activa 65,6% (PEA)</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Población con Empleo 94,4%</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s-EC" sz="1200" b="1">
                          <a:solidFill>
                            <a:srgbClr val="000000"/>
                          </a:solidFill>
                          <a:effectLst/>
                          <a:latin typeface="Times New Roman"/>
                          <a:ea typeface="Times New Roman"/>
                          <a:cs typeface="Arial"/>
                        </a:rPr>
                        <a:t>Población con empleo pleno 60,6%</a:t>
                      </a:r>
                      <a:endParaRPr lang="es-EC" sz="1100">
                        <a:effectLst/>
                        <a:latin typeface="Calibri"/>
                        <a:ea typeface="Calibri"/>
                        <a:cs typeface="Arial"/>
                      </a:endParaRPr>
                    </a:p>
                  </a:txBody>
                  <a:tcPr marL="44177" marR="441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22">
                <a:tc>
                  <a:txBody>
                    <a:bodyPr/>
                    <a:lstStyle/>
                    <a:p>
                      <a:pPr algn="ctr">
                        <a:lnSpc>
                          <a:spcPct val="115000"/>
                        </a:lnSpc>
                        <a:spcAft>
                          <a:spcPts val="0"/>
                        </a:spcAft>
                      </a:pPr>
                      <a:r>
                        <a:rPr lang="es-EC" sz="1200" b="1">
                          <a:solidFill>
                            <a:srgbClr val="000000"/>
                          </a:solidFill>
                          <a:effectLst/>
                          <a:latin typeface="Times New Roman"/>
                          <a:ea typeface="Times New Roman"/>
                          <a:cs typeface="Arial"/>
                        </a:rPr>
                        <a:t>Año 2017</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a:solidFill>
                            <a:srgbClr val="000000"/>
                          </a:solidFill>
                          <a:effectLst/>
                          <a:latin typeface="Times New Roman"/>
                          <a:ea typeface="Times New Roman"/>
                          <a:cs typeface="Arial"/>
                        </a:rPr>
                        <a:t>             2.644.145 </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a:solidFill>
                            <a:srgbClr val="000000"/>
                          </a:solidFill>
                          <a:effectLst/>
                          <a:latin typeface="Times New Roman"/>
                          <a:ea typeface="Times New Roman"/>
                          <a:cs typeface="Arial"/>
                        </a:rPr>
                        <a:t>             1.718.694 </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a:solidFill>
                            <a:srgbClr val="000000"/>
                          </a:solidFill>
                          <a:effectLst/>
                          <a:latin typeface="Times New Roman"/>
                          <a:ea typeface="Times New Roman"/>
                          <a:cs typeface="Arial"/>
                        </a:rPr>
                        <a:t>             1.232.304 </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a:solidFill>
                            <a:srgbClr val="000000"/>
                          </a:solidFill>
                          <a:effectLst/>
                          <a:latin typeface="Times New Roman"/>
                          <a:ea typeface="Times New Roman"/>
                          <a:cs typeface="Arial"/>
                        </a:rPr>
                        <a:t>                808.391 </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a:solidFill>
                            <a:srgbClr val="000000"/>
                          </a:solidFill>
                          <a:effectLst/>
                          <a:latin typeface="Times New Roman"/>
                          <a:ea typeface="Times New Roman"/>
                          <a:cs typeface="Arial"/>
                        </a:rPr>
                        <a:t>                763.121 </a:t>
                      </a:r>
                      <a:endParaRPr lang="es-EC" sz="110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nSpc>
                          <a:spcPct val="115000"/>
                        </a:lnSpc>
                        <a:spcAft>
                          <a:spcPts val="0"/>
                        </a:spcAft>
                      </a:pPr>
                      <a:r>
                        <a:rPr lang="es-EC" sz="1200" dirty="0">
                          <a:solidFill>
                            <a:srgbClr val="000000"/>
                          </a:solidFill>
                          <a:effectLst/>
                          <a:latin typeface="Times New Roman"/>
                          <a:ea typeface="Times New Roman"/>
                          <a:cs typeface="Arial"/>
                        </a:rPr>
                        <a:t>                </a:t>
                      </a:r>
                      <a:r>
                        <a:rPr lang="es-EC" sz="1200" b="1" dirty="0">
                          <a:solidFill>
                            <a:srgbClr val="000000"/>
                          </a:solidFill>
                          <a:effectLst/>
                          <a:latin typeface="Times New Roman"/>
                          <a:ea typeface="Times New Roman"/>
                          <a:cs typeface="Arial"/>
                        </a:rPr>
                        <a:t>462.452 </a:t>
                      </a:r>
                      <a:endParaRPr lang="es-EC" sz="1100" dirty="0">
                        <a:effectLst/>
                        <a:latin typeface="Calibri"/>
                        <a:ea typeface="Calibri"/>
                        <a:cs typeface="Arial"/>
                      </a:endParaRPr>
                    </a:p>
                  </a:txBody>
                  <a:tcPr marL="44177" marR="441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bl>
          </a:graphicData>
        </a:graphic>
      </p:graphicFrame>
      <p:sp>
        <p:nvSpPr>
          <p:cNvPr id="7" name="6 Título"/>
          <p:cNvSpPr>
            <a:spLocks noGrp="1"/>
          </p:cNvSpPr>
          <p:nvPr>
            <p:ph type="title"/>
          </p:nvPr>
        </p:nvSpPr>
        <p:spPr>
          <a:xfrm>
            <a:off x="467544" y="409099"/>
            <a:ext cx="8229600" cy="499621"/>
          </a:xfrm>
        </p:spPr>
        <p:txBody>
          <a:bodyPr>
            <a:noAutofit/>
          </a:bodyPr>
          <a:lstStyle/>
          <a:p>
            <a:pPr algn="ctr"/>
            <a:r>
              <a:rPr lang="es-EC" sz="2800" b="1" dirty="0" smtClean="0"/>
              <a:t>Población y muestra</a:t>
            </a:r>
            <a:endParaRPr lang="es-EC" sz="2800" dirty="0"/>
          </a:p>
        </p:txBody>
      </p:sp>
      <mc:AlternateContent xmlns:mc="http://schemas.openxmlformats.org/markup-compatibility/2006" xmlns:a14="http://schemas.microsoft.com/office/drawing/2010/main">
        <mc:Choice Requires="a14">
          <p:sp>
            <p:nvSpPr>
              <p:cNvPr id="10" name="9 Rectángulo"/>
              <p:cNvSpPr/>
              <p:nvPr/>
            </p:nvSpPr>
            <p:spPr>
              <a:xfrm>
                <a:off x="899592" y="5373216"/>
                <a:ext cx="7272808" cy="714876"/>
              </a:xfrm>
              <a:prstGeom prst="rect">
                <a:avLst/>
              </a:prstGeom>
            </p:spPr>
            <p:txBody>
              <a:bodyPr wrap="square">
                <a:spAutoFit/>
              </a:bodyPr>
              <a:lstStyle/>
              <a:p>
                <a:pPr algn="ctr"/>
                <a14:m>
                  <m:oMath xmlns:m="http://schemas.openxmlformats.org/officeDocument/2006/math">
                    <m:r>
                      <m:rPr>
                        <m:sty m:val="p"/>
                      </m:rPr>
                      <a:rPr lang="es-EC" sz="2400">
                        <a:latin typeface="Cambria Math"/>
                      </a:rPr>
                      <m:t>n</m:t>
                    </m:r>
                    <m:r>
                      <a:rPr lang="es-EC" sz="2400">
                        <a:latin typeface="Cambria Math"/>
                      </a:rPr>
                      <m:t>=</m:t>
                    </m:r>
                    <m:f>
                      <m:fPr>
                        <m:ctrlPr>
                          <a:rPr lang="es-EC" sz="2400" i="1">
                            <a:latin typeface="Cambria Math"/>
                          </a:rPr>
                        </m:ctrlPr>
                      </m:fPr>
                      <m:num>
                        <m:r>
                          <m:rPr>
                            <m:sty m:val="p"/>
                          </m:rPr>
                          <a:rPr lang="es-EC" sz="2400">
                            <a:latin typeface="Cambria Math"/>
                          </a:rPr>
                          <m:t>N</m:t>
                        </m:r>
                        <m:r>
                          <a:rPr lang="es-EC" sz="2400">
                            <a:latin typeface="Cambria Math"/>
                          </a:rPr>
                          <m:t> . </m:t>
                        </m:r>
                        <m:sSub>
                          <m:sSubPr>
                            <m:ctrlPr>
                              <a:rPr lang="es-EC" sz="2400" i="1">
                                <a:latin typeface="Cambria Math"/>
                              </a:rPr>
                            </m:ctrlPr>
                          </m:sSubPr>
                          <m:e>
                            <m:r>
                              <a:rPr lang="es-EC" sz="2400" i="1">
                                <a:latin typeface="Cambria Math"/>
                              </a:rPr>
                              <m:t>𝑍</m:t>
                            </m:r>
                          </m:e>
                          <m:sub>
                            <m:r>
                              <a:rPr lang="es-EC" sz="2400" i="1">
                                <a:latin typeface="Cambria Math"/>
                              </a:rPr>
                              <m:t>𝑐</m:t>
                            </m:r>
                          </m:sub>
                        </m:sSub>
                        <m:r>
                          <a:rPr lang="es-EC" sz="2400">
                            <a:latin typeface="Cambria Math"/>
                          </a:rPr>
                          <m:t>² .  </m:t>
                        </m:r>
                        <m:r>
                          <m:rPr>
                            <m:sty m:val="p"/>
                          </m:rPr>
                          <a:rPr lang="es-EC" sz="2400">
                            <a:latin typeface="Cambria Math"/>
                          </a:rPr>
                          <m:t>p</m:t>
                        </m:r>
                        <m:r>
                          <a:rPr lang="es-EC" sz="2400">
                            <a:latin typeface="Cambria Math"/>
                          </a:rPr>
                          <m:t> . </m:t>
                        </m:r>
                        <m:r>
                          <m:rPr>
                            <m:sty m:val="p"/>
                          </m:rPr>
                          <a:rPr lang="es-EC" sz="2400">
                            <a:latin typeface="Cambria Math"/>
                          </a:rPr>
                          <m:t>q</m:t>
                        </m:r>
                      </m:num>
                      <m:den>
                        <m:d>
                          <m:dPr>
                            <m:ctrlPr>
                              <a:rPr lang="es-EC" sz="2400" i="1">
                                <a:latin typeface="Cambria Math"/>
                              </a:rPr>
                            </m:ctrlPr>
                          </m:dPr>
                          <m:e>
                            <m:r>
                              <m:rPr>
                                <m:sty m:val="p"/>
                              </m:rPr>
                              <a:rPr lang="es-EC" sz="2400">
                                <a:latin typeface="Cambria Math"/>
                              </a:rPr>
                              <m:t>N</m:t>
                            </m:r>
                            <m:r>
                              <a:rPr lang="es-EC" sz="2400" i="1">
                                <a:latin typeface="Cambria Math"/>
                              </a:rPr>
                              <m:t>−</m:t>
                            </m:r>
                            <m:r>
                              <a:rPr lang="es-EC" sz="2400">
                                <a:latin typeface="Cambria Math"/>
                              </a:rPr>
                              <m:t>1</m:t>
                            </m:r>
                          </m:e>
                        </m:d>
                        <m:r>
                          <a:rPr lang="es-EC" sz="2400">
                            <a:latin typeface="Cambria Math"/>
                          </a:rPr>
                          <m:t>.</m:t>
                        </m:r>
                        <m:sSup>
                          <m:sSupPr>
                            <m:ctrlPr>
                              <a:rPr lang="es-EC" sz="2400" i="1">
                                <a:latin typeface="Cambria Math"/>
                              </a:rPr>
                            </m:ctrlPr>
                          </m:sSupPr>
                          <m:e>
                            <m:r>
                              <m:rPr>
                                <m:sty m:val="p"/>
                              </m:rPr>
                              <a:rPr lang="es-EC" sz="2400">
                                <a:latin typeface="Cambria Math"/>
                              </a:rPr>
                              <m:t>e</m:t>
                            </m:r>
                          </m:e>
                          <m:sup>
                            <m:r>
                              <a:rPr lang="es-EC" sz="2400">
                                <a:latin typeface="Cambria Math"/>
                              </a:rPr>
                              <m:t>2</m:t>
                            </m:r>
                          </m:sup>
                        </m:sSup>
                        <m:r>
                          <a:rPr lang="es-EC" sz="2400">
                            <a:latin typeface="Cambria Math"/>
                          </a:rPr>
                          <m:t>+</m:t>
                        </m:r>
                        <m:sSub>
                          <m:sSubPr>
                            <m:ctrlPr>
                              <a:rPr lang="es-EC" sz="2400" i="1">
                                <a:latin typeface="Cambria Math"/>
                              </a:rPr>
                            </m:ctrlPr>
                          </m:sSubPr>
                          <m:e>
                            <m:r>
                              <a:rPr lang="es-EC" sz="2400" i="1">
                                <a:latin typeface="Cambria Math"/>
                              </a:rPr>
                              <m:t>𝑍</m:t>
                            </m:r>
                          </m:e>
                          <m:sub>
                            <m:r>
                              <a:rPr lang="es-EC" sz="2400" i="1">
                                <a:latin typeface="Cambria Math"/>
                              </a:rPr>
                              <m:t>𝑐</m:t>
                            </m:r>
                          </m:sub>
                        </m:sSub>
                        <m:r>
                          <a:rPr lang="es-EC" sz="2400">
                            <a:latin typeface="Cambria Math"/>
                          </a:rPr>
                          <m:t>² .  </m:t>
                        </m:r>
                        <m:r>
                          <m:rPr>
                            <m:sty m:val="p"/>
                          </m:rPr>
                          <a:rPr lang="es-EC" sz="2400">
                            <a:latin typeface="Cambria Math"/>
                          </a:rPr>
                          <m:t>p</m:t>
                        </m:r>
                        <m:r>
                          <a:rPr lang="es-EC" sz="2400">
                            <a:latin typeface="Cambria Math"/>
                          </a:rPr>
                          <m:t> . </m:t>
                        </m:r>
                        <m:r>
                          <m:rPr>
                            <m:sty m:val="p"/>
                          </m:rPr>
                          <a:rPr lang="es-EC" sz="2400">
                            <a:latin typeface="Cambria Math"/>
                          </a:rPr>
                          <m:t>q</m:t>
                        </m:r>
                      </m:den>
                    </m:f>
                  </m:oMath>
                </a14:m>
                <a:r>
                  <a:rPr lang="es-EC" sz="2400" dirty="0" smtClean="0"/>
                  <a:t> = </a:t>
                </a:r>
                <a14:m>
                  <m:oMath xmlns:m="http://schemas.openxmlformats.org/officeDocument/2006/math">
                    <m:f>
                      <m:fPr>
                        <m:ctrlPr>
                          <a:rPr lang="es-EC" sz="2400" i="1">
                            <a:latin typeface="Cambria Math"/>
                          </a:rPr>
                        </m:ctrlPr>
                      </m:fPr>
                      <m:num>
                        <m:r>
                          <a:rPr lang="es-EC" sz="2400">
                            <a:latin typeface="Cambria Math"/>
                          </a:rPr>
                          <m:t>462.452  .  1,96² .  0,5 .  0,5</m:t>
                        </m:r>
                      </m:num>
                      <m:den>
                        <m:d>
                          <m:dPr>
                            <m:ctrlPr>
                              <a:rPr lang="es-EC" sz="2400" i="1">
                                <a:latin typeface="Cambria Math"/>
                              </a:rPr>
                            </m:ctrlPr>
                          </m:dPr>
                          <m:e>
                            <m:r>
                              <a:rPr lang="es-EC" sz="2400">
                                <a:latin typeface="Cambria Math"/>
                              </a:rPr>
                              <m:t>464.452</m:t>
                            </m:r>
                            <m:r>
                              <a:rPr lang="es-EC" sz="2400" i="1">
                                <a:latin typeface="Cambria Math"/>
                              </a:rPr>
                              <m:t>−</m:t>
                            </m:r>
                            <m:r>
                              <a:rPr lang="es-EC" sz="2400">
                                <a:latin typeface="Cambria Math"/>
                              </a:rPr>
                              <m:t>1</m:t>
                            </m:r>
                          </m:e>
                        </m:d>
                        <m:r>
                          <a:rPr lang="es-EC" sz="2400">
                            <a:latin typeface="Cambria Math"/>
                          </a:rPr>
                          <m:t>.</m:t>
                        </m:r>
                        <m:sSup>
                          <m:sSupPr>
                            <m:ctrlPr>
                              <a:rPr lang="es-EC" sz="2400" i="1">
                                <a:latin typeface="Cambria Math"/>
                              </a:rPr>
                            </m:ctrlPr>
                          </m:sSupPr>
                          <m:e>
                            <m:r>
                              <a:rPr lang="es-EC" sz="2400">
                                <a:latin typeface="Cambria Math"/>
                              </a:rPr>
                              <m:t>0.05</m:t>
                            </m:r>
                          </m:e>
                          <m:sup>
                            <m:r>
                              <a:rPr lang="es-EC" sz="2400">
                                <a:latin typeface="Cambria Math"/>
                              </a:rPr>
                              <m:t>2</m:t>
                            </m:r>
                          </m:sup>
                        </m:sSup>
                        <m:r>
                          <a:rPr lang="es-EC" sz="2400">
                            <a:latin typeface="Cambria Math"/>
                          </a:rPr>
                          <m:t>+2² . 0,5 . 0,5</m:t>
                        </m:r>
                      </m:den>
                    </m:f>
                  </m:oMath>
                </a14:m>
                <a:r>
                  <a:rPr lang="es-EC" sz="2400" dirty="0" smtClean="0"/>
                  <a:t> = </a:t>
                </a:r>
                <a14:m>
                  <m:oMath xmlns:m="http://schemas.openxmlformats.org/officeDocument/2006/math">
                    <m:r>
                      <a:rPr lang="es-EC" sz="2400" b="1" i="1">
                        <a:latin typeface="Cambria Math"/>
                      </a:rPr>
                      <m:t>𝟑𝟖𝟒</m:t>
                    </m:r>
                  </m:oMath>
                </a14:m>
                <a:endParaRPr lang="es-EC" sz="2400" dirty="0"/>
              </a:p>
            </p:txBody>
          </p:sp>
        </mc:Choice>
        <mc:Fallback xmlns="">
          <p:sp>
            <p:nvSpPr>
              <p:cNvPr id="10" name="9 Rectángulo"/>
              <p:cNvSpPr>
                <a:spLocks noRot="1" noChangeAspect="1" noMove="1" noResize="1" noEditPoints="1" noAdjustHandles="1" noChangeArrowheads="1" noChangeShapeType="1" noTextEdit="1"/>
              </p:cNvSpPr>
              <p:nvPr/>
            </p:nvSpPr>
            <p:spPr>
              <a:xfrm>
                <a:off x="899592" y="5373216"/>
                <a:ext cx="7272808" cy="714876"/>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24152743"/>
      </p:ext>
    </p:extLst>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Marcador de contenido"/>
          <p:cNvGraphicFramePr>
            <a:graphicFrameLocks noGrp="1"/>
          </p:cNvGraphicFramePr>
          <p:nvPr>
            <p:ph idx="1"/>
            <p:extLst>
              <p:ext uri="{D42A27DB-BD31-4B8C-83A1-F6EECF244321}">
                <p14:modId xmlns:p14="http://schemas.microsoft.com/office/powerpoint/2010/main" val="858800311"/>
              </p:ext>
            </p:extLst>
          </p:nvPr>
        </p:nvGraphicFramePr>
        <p:xfrm>
          <a:off x="107504" y="1556792"/>
          <a:ext cx="9036495" cy="49202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1 Título"/>
          <p:cNvSpPr>
            <a:spLocks noGrp="1"/>
          </p:cNvSpPr>
          <p:nvPr>
            <p:ph type="title"/>
          </p:nvPr>
        </p:nvSpPr>
        <p:spPr>
          <a:xfrm>
            <a:off x="457200" y="332656"/>
            <a:ext cx="8229600" cy="1191344"/>
          </a:xfrm>
        </p:spPr>
        <p:txBody>
          <a:bodyPr>
            <a:normAutofit/>
          </a:bodyPr>
          <a:lstStyle/>
          <a:p>
            <a:pPr algn="ctr"/>
            <a:r>
              <a:rPr lang="es-EC" sz="3200" b="1" dirty="0"/>
              <a:t>RESULTADOS DE LA INVESTIGACIÓN: </a:t>
            </a:r>
            <a:r>
              <a:rPr lang="es-EC" sz="3200" u="sng" dirty="0" smtClean="0"/>
              <a:t>Consumidores</a:t>
            </a:r>
            <a:endParaRPr lang="es-EC" sz="3200" b="1" dirty="0"/>
          </a:p>
        </p:txBody>
      </p:sp>
    </p:spTree>
    <p:extLst>
      <p:ext uri="{BB962C8B-B14F-4D97-AF65-F5344CB8AC3E}">
        <p14:creationId xmlns:p14="http://schemas.microsoft.com/office/powerpoint/2010/main" val="37784040"/>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07504" y="404664"/>
            <a:ext cx="9036496" cy="990600"/>
          </a:xfrm>
        </p:spPr>
        <p:txBody>
          <a:bodyPr>
            <a:normAutofit/>
          </a:bodyPr>
          <a:lstStyle/>
          <a:p>
            <a:pPr algn="ctr"/>
            <a:r>
              <a:rPr lang="es-EC" sz="2800" b="1" dirty="0"/>
              <a:t>Comprobación de hipótesis</a:t>
            </a:r>
          </a:p>
        </p:txBody>
      </p:sp>
      <p:graphicFrame>
        <p:nvGraphicFramePr>
          <p:cNvPr id="3" name="2 Tabla"/>
          <p:cNvGraphicFramePr>
            <a:graphicFrameLocks noGrp="1"/>
          </p:cNvGraphicFramePr>
          <p:nvPr>
            <p:extLst>
              <p:ext uri="{D42A27DB-BD31-4B8C-83A1-F6EECF244321}">
                <p14:modId xmlns:p14="http://schemas.microsoft.com/office/powerpoint/2010/main" val="158540001"/>
              </p:ext>
            </p:extLst>
          </p:nvPr>
        </p:nvGraphicFramePr>
        <p:xfrm>
          <a:off x="683568" y="3284984"/>
          <a:ext cx="8064895" cy="3384376"/>
        </p:xfrm>
        <a:graphic>
          <a:graphicData uri="http://schemas.openxmlformats.org/drawingml/2006/table">
            <a:tbl>
              <a:tblPr firstRow="1" firstCol="1" bandRow="1">
                <a:tableStyleId>{ED083AE6-46FA-4A59-8FB0-9F97EB10719F}</a:tableStyleId>
              </a:tblPr>
              <a:tblGrid>
                <a:gridCol w="3845121"/>
                <a:gridCol w="1183114"/>
                <a:gridCol w="335216"/>
                <a:gridCol w="1183114"/>
                <a:gridCol w="335216"/>
                <a:gridCol w="1183114"/>
              </a:tblGrid>
              <a:tr h="380422">
                <a:tc>
                  <a:txBody>
                    <a:bodyPr/>
                    <a:lstStyle/>
                    <a:p>
                      <a:pPr algn="ctr">
                        <a:lnSpc>
                          <a:spcPct val="115000"/>
                        </a:lnSpc>
                        <a:spcAft>
                          <a:spcPts val="0"/>
                        </a:spcAft>
                      </a:pPr>
                      <a:r>
                        <a:rPr lang="es-EC" sz="1800" dirty="0">
                          <a:effectLst/>
                        </a:rPr>
                        <a:t>Preguntas / Aseveraciones</a:t>
                      </a:r>
                      <a:endParaRPr lang="es-EC" sz="1600" b="1"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800" dirty="0">
                          <a:effectLst/>
                        </a:rPr>
                        <a:t>Si</a:t>
                      </a:r>
                      <a:endParaRPr lang="es-EC" sz="1600" b="1"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800" dirty="0">
                          <a:effectLst/>
                        </a:rPr>
                        <a:t>%</a:t>
                      </a:r>
                      <a:endParaRPr lang="es-EC" sz="1600" b="1"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800" dirty="0">
                          <a:effectLst/>
                        </a:rPr>
                        <a:t>No</a:t>
                      </a:r>
                      <a:endParaRPr lang="es-EC" sz="1600" b="1"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800" dirty="0">
                          <a:effectLst/>
                        </a:rPr>
                        <a:t>%</a:t>
                      </a:r>
                      <a:endParaRPr lang="es-EC" sz="1600" b="1"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800" dirty="0">
                          <a:effectLst/>
                        </a:rPr>
                        <a:t>TOTAL</a:t>
                      </a:r>
                      <a:endParaRPr lang="es-EC" sz="1600" b="1" dirty="0">
                        <a:effectLst/>
                        <a:latin typeface="Calibri"/>
                        <a:ea typeface="Calibri"/>
                        <a:cs typeface="Arial"/>
                      </a:endParaRPr>
                    </a:p>
                  </a:txBody>
                  <a:tcPr marL="44450" marR="44450" marT="0" marB="0" anchor="ctr"/>
                </a:tc>
              </a:tr>
              <a:tr h="1502669">
                <a:tc>
                  <a:txBody>
                    <a:bodyPr/>
                    <a:lstStyle/>
                    <a:p>
                      <a:pPr>
                        <a:lnSpc>
                          <a:spcPct val="115000"/>
                        </a:lnSpc>
                        <a:spcAft>
                          <a:spcPts val="0"/>
                        </a:spcAft>
                      </a:pPr>
                      <a:r>
                        <a:rPr lang="es-EC" sz="1400" dirty="0">
                          <a:effectLst/>
                        </a:rPr>
                        <a:t>12. ¿Considera que el semáforo nutricional ha sido un factor determinante para consumir pan empacado?</a:t>
                      </a:r>
                      <a:endParaRPr lang="es-EC" sz="1200" dirty="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dirty="0">
                          <a:effectLst/>
                        </a:rPr>
                        <a:t>232</a:t>
                      </a:r>
                      <a:endParaRPr lang="es-EC" sz="1200" dirty="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400">
                          <a:effectLst/>
                        </a:rPr>
                        <a:t>60</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152</a:t>
                      </a:r>
                      <a:endParaRPr lang="es-EC" sz="120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400">
                          <a:effectLst/>
                        </a:rPr>
                        <a:t>40</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dirty="0">
                          <a:effectLst/>
                        </a:rPr>
                        <a:t>384</a:t>
                      </a:r>
                      <a:endParaRPr lang="es-EC" sz="1200" dirty="0">
                        <a:effectLst/>
                        <a:latin typeface="Calibri"/>
                        <a:ea typeface="Calibri"/>
                        <a:cs typeface="Arial"/>
                      </a:endParaRPr>
                    </a:p>
                  </a:txBody>
                  <a:tcPr marL="44450" marR="44450" marT="0" marB="0" anchor="ctr"/>
                </a:tc>
              </a:tr>
              <a:tr h="1120863">
                <a:tc>
                  <a:txBody>
                    <a:bodyPr/>
                    <a:lstStyle/>
                    <a:p>
                      <a:pPr>
                        <a:lnSpc>
                          <a:spcPct val="115000"/>
                        </a:lnSpc>
                        <a:spcAft>
                          <a:spcPts val="0"/>
                        </a:spcAft>
                      </a:pPr>
                      <a:r>
                        <a:rPr lang="es-EC" sz="1400">
                          <a:effectLst/>
                        </a:rPr>
                        <a:t>15. ¿El etiquetado nutricional  es de ayuda para tomar decisiones de consumo en pro de su salud?</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362</a:t>
                      </a:r>
                      <a:endParaRPr lang="es-EC" sz="120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400">
                          <a:effectLst/>
                        </a:rPr>
                        <a:t>94</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23</a:t>
                      </a:r>
                      <a:endParaRPr lang="es-EC" sz="1200">
                        <a:effectLst/>
                        <a:latin typeface="Calibri"/>
                        <a:ea typeface="Calibri"/>
                        <a:cs typeface="Arial"/>
                      </a:endParaRPr>
                    </a:p>
                  </a:txBody>
                  <a:tcPr marL="44450" marR="44450" marT="0" marB="0" anchor="ctr"/>
                </a:tc>
                <a:tc>
                  <a:txBody>
                    <a:bodyPr/>
                    <a:lstStyle/>
                    <a:p>
                      <a:pPr algn="ctr">
                        <a:lnSpc>
                          <a:spcPct val="115000"/>
                        </a:lnSpc>
                        <a:spcAft>
                          <a:spcPts val="0"/>
                        </a:spcAft>
                      </a:pPr>
                      <a:r>
                        <a:rPr lang="es-EC" sz="1400">
                          <a:effectLst/>
                        </a:rPr>
                        <a:t>60</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385</a:t>
                      </a:r>
                      <a:endParaRPr lang="es-EC" sz="1200">
                        <a:effectLst/>
                        <a:latin typeface="Calibri"/>
                        <a:ea typeface="Calibri"/>
                        <a:cs typeface="Arial"/>
                      </a:endParaRPr>
                    </a:p>
                  </a:txBody>
                  <a:tcPr marL="44450" marR="44450" marT="0" marB="0" anchor="ctr"/>
                </a:tc>
              </a:tr>
              <a:tr h="380422">
                <a:tc>
                  <a:txBody>
                    <a:bodyPr/>
                    <a:lstStyle/>
                    <a:p>
                      <a:pPr>
                        <a:lnSpc>
                          <a:spcPct val="115000"/>
                        </a:lnSpc>
                        <a:spcAft>
                          <a:spcPts val="0"/>
                        </a:spcAft>
                      </a:pPr>
                      <a:r>
                        <a:rPr lang="es-EC" sz="1400">
                          <a:effectLst/>
                        </a:rPr>
                        <a:t>TOTAL</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594</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 </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175</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a:effectLst/>
                        </a:rPr>
                        <a:t> </a:t>
                      </a:r>
                      <a:endParaRPr lang="es-EC" sz="1200">
                        <a:effectLst/>
                        <a:latin typeface="Calibri"/>
                        <a:ea typeface="Calibri"/>
                        <a:cs typeface="Arial"/>
                      </a:endParaRPr>
                    </a:p>
                  </a:txBody>
                  <a:tcPr marL="44450" marR="44450" marT="0" marB="0" anchor="ctr"/>
                </a:tc>
                <a:tc>
                  <a:txBody>
                    <a:bodyPr/>
                    <a:lstStyle/>
                    <a:p>
                      <a:pPr algn="r">
                        <a:lnSpc>
                          <a:spcPct val="115000"/>
                        </a:lnSpc>
                        <a:spcAft>
                          <a:spcPts val="0"/>
                        </a:spcAft>
                      </a:pPr>
                      <a:r>
                        <a:rPr lang="es-EC" sz="1400" dirty="0">
                          <a:effectLst/>
                        </a:rPr>
                        <a:t>769</a:t>
                      </a:r>
                      <a:endParaRPr lang="es-EC" sz="1200" dirty="0">
                        <a:effectLst/>
                        <a:latin typeface="Calibri"/>
                        <a:ea typeface="Calibri"/>
                        <a:cs typeface="Arial"/>
                      </a:endParaRPr>
                    </a:p>
                  </a:txBody>
                  <a:tcPr marL="44450" marR="44450" marT="0" marB="0" anchor="ctr"/>
                </a:tc>
              </a:tr>
            </a:tbl>
          </a:graphicData>
        </a:graphic>
      </p:graphicFrame>
      <p:sp>
        <p:nvSpPr>
          <p:cNvPr id="6" name="5 CuadroTexto"/>
          <p:cNvSpPr txBox="1"/>
          <p:nvPr/>
        </p:nvSpPr>
        <p:spPr>
          <a:xfrm>
            <a:off x="323528" y="1124744"/>
            <a:ext cx="8352928" cy="1615827"/>
          </a:xfrm>
          <a:prstGeom prst="rect">
            <a:avLst/>
          </a:prstGeom>
          <a:noFill/>
        </p:spPr>
        <p:txBody>
          <a:bodyPr wrap="square" rtlCol="0">
            <a:spAutoFit/>
          </a:bodyPr>
          <a:lstStyle/>
          <a:p>
            <a:pPr lvl="0" algn="just">
              <a:lnSpc>
                <a:spcPct val="150000"/>
              </a:lnSpc>
            </a:pPr>
            <a:r>
              <a:rPr lang="es-EC" b="1" dirty="0"/>
              <a:t>Hi: </a:t>
            </a:r>
            <a:r>
              <a:rPr lang="es-EC" b="1" dirty="0" smtClean="0"/>
              <a:t>	</a:t>
            </a:r>
          </a:p>
          <a:p>
            <a:pPr lvl="1" algn="just">
              <a:lnSpc>
                <a:spcPct val="150000"/>
              </a:lnSpc>
            </a:pPr>
            <a:r>
              <a:rPr lang="es-EC" sz="1600" i="1" dirty="0" smtClean="0"/>
              <a:t>Las </a:t>
            </a:r>
            <a:r>
              <a:rPr lang="es-EC" sz="1600" i="1" dirty="0"/>
              <a:t>normas de etiquetado de alimentos procesados </a:t>
            </a:r>
            <a:r>
              <a:rPr lang="es-EC" sz="1600" i="1" dirty="0" smtClean="0"/>
              <a:t>adoptadas </a:t>
            </a:r>
            <a:r>
              <a:rPr lang="es-EC" sz="1600" i="1" dirty="0"/>
              <a:t>por el sector industrial panificador tienen </a:t>
            </a:r>
            <a:r>
              <a:rPr lang="es-EC" sz="1600" i="1" dirty="0" smtClean="0"/>
              <a:t>una </a:t>
            </a:r>
            <a:r>
              <a:rPr lang="es-EC" sz="1600" i="1" dirty="0"/>
              <a:t>afectación en las decisiones de compra de los </a:t>
            </a:r>
            <a:r>
              <a:rPr lang="es-EC" sz="1600" i="1" dirty="0" smtClean="0"/>
              <a:t>consumidores en </a:t>
            </a:r>
            <a:r>
              <a:rPr lang="es-EC" sz="1600" i="1" dirty="0"/>
              <a:t>pro de su salud</a:t>
            </a:r>
            <a:r>
              <a:rPr lang="es-EC" sz="1600" dirty="0" smtClean="0"/>
              <a:t>.</a:t>
            </a:r>
            <a:endParaRPr lang="es-EC" sz="1600" dirty="0"/>
          </a:p>
        </p:txBody>
      </p:sp>
    </p:spTree>
    <p:extLst>
      <p:ext uri="{BB962C8B-B14F-4D97-AF65-F5344CB8AC3E}">
        <p14:creationId xmlns:p14="http://schemas.microsoft.com/office/powerpoint/2010/main" val="1955679618"/>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Tabla"/>
          <p:cNvGraphicFramePr>
            <a:graphicFrameLocks noGrp="1"/>
          </p:cNvGraphicFramePr>
          <p:nvPr>
            <p:extLst>
              <p:ext uri="{D42A27DB-BD31-4B8C-83A1-F6EECF244321}">
                <p14:modId xmlns:p14="http://schemas.microsoft.com/office/powerpoint/2010/main" val="184299034"/>
              </p:ext>
            </p:extLst>
          </p:nvPr>
        </p:nvGraphicFramePr>
        <p:xfrm>
          <a:off x="399479" y="1124744"/>
          <a:ext cx="8348985" cy="4396518"/>
        </p:xfrm>
        <a:graphic>
          <a:graphicData uri="http://schemas.openxmlformats.org/drawingml/2006/table">
            <a:tbl>
              <a:tblPr firstRow="1" firstCol="1" bandRow="1">
                <a:tableStyleId>{616DA210-FB5B-4158-B5E0-FEB733F419BA}</a:tableStyleId>
              </a:tblPr>
              <a:tblGrid>
                <a:gridCol w="3801163"/>
                <a:gridCol w="879181"/>
                <a:gridCol w="879181"/>
                <a:gridCol w="879181"/>
                <a:gridCol w="879181"/>
                <a:gridCol w="1031098"/>
              </a:tblGrid>
              <a:tr h="243278">
                <a:tc>
                  <a:txBody>
                    <a:bodyPr/>
                    <a:lstStyle/>
                    <a:p>
                      <a:pPr algn="ctr">
                        <a:lnSpc>
                          <a:spcPct val="115000"/>
                        </a:lnSpc>
                        <a:spcAft>
                          <a:spcPts val="0"/>
                        </a:spcAft>
                      </a:pPr>
                      <a:r>
                        <a:rPr lang="es-EC" sz="1200" dirty="0" smtClean="0">
                          <a:effectLst/>
                        </a:rPr>
                        <a:t>ALTERNATIVA</a:t>
                      </a:r>
                    </a:p>
                    <a:p>
                      <a:pPr algn="ctr">
                        <a:lnSpc>
                          <a:spcPct val="115000"/>
                        </a:lnSpc>
                        <a:spcAft>
                          <a:spcPts val="0"/>
                        </a:spcAft>
                      </a:pPr>
                      <a:endParaRPr lang="es-EC" sz="1100" dirty="0">
                        <a:effectLst/>
                        <a:latin typeface="Calibri"/>
                        <a:ea typeface="Calibri"/>
                        <a:cs typeface="Arial"/>
                      </a:endParaRPr>
                    </a:p>
                  </a:txBody>
                  <a:tcPr marL="44450" marR="44450" marT="0" marB="0" anchor="b"/>
                </a:tc>
                <a:tc>
                  <a:txBody>
                    <a:bodyPr/>
                    <a:lstStyle/>
                    <a:p>
                      <a:pPr algn="ctr">
                        <a:lnSpc>
                          <a:spcPct val="115000"/>
                        </a:lnSpc>
                        <a:spcAft>
                          <a:spcPts val="0"/>
                        </a:spcAft>
                      </a:pPr>
                      <a:r>
                        <a:rPr lang="es-EC" sz="1100" dirty="0" smtClean="0">
                          <a:effectLst/>
                        </a:rPr>
                        <a:t>Frecuencia</a:t>
                      </a:r>
                      <a:r>
                        <a:rPr lang="es-EC" sz="1100" baseline="0" dirty="0" smtClean="0">
                          <a:effectLst/>
                        </a:rPr>
                        <a:t> Obtenida (</a:t>
                      </a:r>
                      <a:r>
                        <a:rPr lang="es-EC" sz="1100" dirty="0" err="1" smtClean="0">
                          <a:effectLst/>
                        </a:rPr>
                        <a:t>Fo</a:t>
                      </a:r>
                      <a:r>
                        <a:rPr lang="es-EC" sz="1100" dirty="0" smtClean="0">
                          <a:effectLst/>
                        </a:rPr>
                        <a:t>)</a:t>
                      </a:r>
                      <a:endParaRPr lang="es-EC" sz="1050" dirty="0">
                        <a:effectLst/>
                        <a:latin typeface="Calibri"/>
                        <a:ea typeface="Calibri"/>
                        <a:cs typeface="Arial"/>
                      </a:endParaRPr>
                    </a:p>
                  </a:txBody>
                  <a:tcPr marL="44450" marR="44450" marT="0" marB="0" anchor="b"/>
                </a:tc>
                <a:tc>
                  <a:txBody>
                    <a:bodyPr/>
                    <a:lstStyle/>
                    <a:p>
                      <a:pPr algn="ctr">
                        <a:lnSpc>
                          <a:spcPct val="115000"/>
                        </a:lnSpc>
                        <a:spcAft>
                          <a:spcPts val="0"/>
                        </a:spcAft>
                      </a:pPr>
                      <a:r>
                        <a:rPr lang="es-EC" sz="1100" dirty="0" smtClean="0">
                          <a:effectLst/>
                        </a:rPr>
                        <a:t>Frecuencia Esperada (Fe)</a:t>
                      </a:r>
                      <a:endParaRPr lang="es-EC" sz="1050" dirty="0">
                        <a:effectLst/>
                        <a:latin typeface="Calibri"/>
                        <a:ea typeface="Calibri"/>
                        <a:cs typeface="Arial"/>
                      </a:endParaRPr>
                    </a:p>
                  </a:txBody>
                  <a:tcPr marL="44450" marR="44450" marT="0" marB="0" anchor="b"/>
                </a:tc>
                <a:tc>
                  <a:txBody>
                    <a:bodyPr/>
                    <a:lstStyle/>
                    <a:p>
                      <a:pPr algn="ctr">
                        <a:lnSpc>
                          <a:spcPct val="115000"/>
                        </a:lnSpc>
                        <a:spcAft>
                          <a:spcPts val="0"/>
                        </a:spcAft>
                      </a:pPr>
                      <a:r>
                        <a:rPr lang="es-EC" sz="1200" dirty="0" smtClean="0">
                          <a:effectLst/>
                        </a:rPr>
                        <a:t>(</a:t>
                      </a:r>
                      <a:r>
                        <a:rPr lang="es-EC" sz="1200" dirty="0" err="1" smtClean="0">
                          <a:effectLst/>
                        </a:rPr>
                        <a:t>Fo</a:t>
                      </a:r>
                      <a:r>
                        <a:rPr lang="es-EC" sz="1200" dirty="0" smtClean="0">
                          <a:effectLst/>
                        </a:rPr>
                        <a:t> – Fe)</a:t>
                      </a:r>
                    </a:p>
                    <a:p>
                      <a:pPr algn="ctr">
                        <a:lnSpc>
                          <a:spcPct val="115000"/>
                        </a:lnSpc>
                        <a:spcAft>
                          <a:spcPts val="0"/>
                        </a:spcAft>
                      </a:pPr>
                      <a:endParaRPr lang="es-EC" sz="1200" dirty="0" smtClean="0">
                        <a:effectLst/>
                        <a:latin typeface="Calibri"/>
                        <a:ea typeface="Calibri"/>
                        <a:cs typeface="Arial"/>
                      </a:endParaRPr>
                    </a:p>
                  </a:txBody>
                  <a:tcPr marL="44450" marR="44450" marT="0" marB="0" anchor="b"/>
                </a:tc>
                <a:tc>
                  <a:txBody>
                    <a:bodyPr/>
                    <a:lstStyle/>
                    <a:p>
                      <a:pPr algn="ctr">
                        <a:lnSpc>
                          <a:spcPct val="115000"/>
                        </a:lnSpc>
                        <a:spcAft>
                          <a:spcPts val="0"/>
                        </a:spcAft>
                      </a:pPr>
                      <a:r>
                        <a:rPr lang="es-EC" sz="1200" dirty="0">
                          <a:effectLst/>
                        </a:rPr>
                        <a:t>(</a:t>
                      </a:r>
                      <a:r>
                        <a:rPr lang="es-EC" sz="1200" dirty="0" err="1">
                          <a:effectLst/>
                        </a:rPr>
                        <a:t>Fo</a:t>
                      </a:r>
                      <a:r>
                        <a:rPr lang="es-EC" sz="1200" dirty="0">
                          <a:effectLst/>
                        </a:rPr>
                        <a:t> - </a:t>
                      </a:r>
                      <a:r>
                        <a:rPr lang="es-EC" sz="1200" dirty="0" smtClean="0">
                          <a:effectLst/>
                        </a:rPr>
                        <a:t>Fe)²</a:t>
                      </a:r>
                    </a:p>
                    <a:p>
                      <a:pPr algn="ctr">
                        <a:lnSpc>
                          <a:spcPct val="115000"/>
                        </a:lnSpc>
                        <a:spcAft>
                          <a:spcPts val="0"/>
                        </a:spcAft>
                      </a:pPr>
                      <a:endParaRPr lang="es-EC" sz="1100" dirty="0">
                        <a:effectLst/>
                        <a:latin typeface="Calibri"/>
                        <a:ea typeface="Calibri"/>
                        <a:cs typeface="Arial"/>
                      </a:endParaRPr>
                    </a:p>
                  </a:txBody>
                  <a:tcPr marL="44450" marR="44450" marT="0" marB="0" anchor="b"/>
                </a:tc>
                <a:tc>
                  <a:txBody>
                    <a:bodyPr/>
                    <a:lstStyle/>
                    <a:p>
                      <a:pPr algn="ctr">
                        <a:lnSpc>
                          <a:spcPct val="115000"/>
                        </a:lnSpc>
                        <a:spcAft>
                          <a:spcPts val="0"/>
                        </a:spcAft>
                      </a:pPr>
                      <a:r>
                        <a:rPr lang="es-EC" sz="1200" dirty="0">
                          <a:effectLst/>
                        </a:rPr>
                        <a:t>(</a:t>
                      </a:r>
                      <a:r>
                        <a:rPr lang="es-EC" sz="1200" dirty="0" err="1">
                          <a:effectLst/>
                        </a:rPr>
                        <a:t>Fo</a:t>
                      </a:r>
                      <a:r>
                        <a:rPr lang="es-EC" sz="1200" dirty="0">
                          <a:effectLst/>
                        </a:rPr>
                        <a:t> - Fe)² / Fe</a:t>
                      </a:r>
                      <a:endParaRPr lang="es-EC" sz="1100" dirty="0">
                        <a:effectLst/>
                        <a:latin typeface="Calibri"/>
                        <a:ea typeface="Calibri"/>
                        <a:cs typeface="Arial"/>
                      </a:endParaRPr>
                    </a:p>
                  </a:txBody>
                  <a:tcPr marL="44450" marR="44450" marT="0" marB="0" anchor="b"/>
                </a:tc>
              </a:tr>
              <a:tr h="954540">
                <a:tc>
                  <a:txBody>
                    <a:bodyPr/>
                    <a:lstStyle/>
                    <a:p>
                      <a:pPr>
                        <a:lnSpc>
                          <a:spcPct val="115000"/>
                        </a:lnSpc>
                        <a:spcAft>
                          <a:spcPts val="0"/>
                        </a:spcAft>
                      </a:pPr>
                      <a:r>
                        <a:rPr lang="es-EC" sz="1200" b="0" dirty="0">
                          <a:effectLst/>
                        </a:rPr>
                        <a:t>Es el semáforo nutricional un factor importante para consumir pan empacado e influye en sus decisiones de compra pensando en su salud</a:t>
                      </a:r>
                      <a:endParaRPr lang="es-EC" sz="1100" b="0" dirty="0">
                        <a:effectLst/>
                        <a:latin typeface="Calibri"/>
                        <a:ea typeface="Calibri"/>
                        <a:cs typeface="Arial"/>
                      </a:endParaRPr>
                    </a:p>
                  </a:txBody>
                  <a:tcPr marL="44450" marR="44450" marT="0" marB="0" anchor="ctr"/>
                </a:tc>
                <a:tc>
                  <a:txBody>
                    <a:bodyPr/>
                    <a:lstStyle/>
                    <a:p>
                      <a:pPr algn="r">
                        <a:lnSpc>
                          <a:spcPct val="115000"/>
                        </a:lnSpc>
                        <a:spcAft>
                          <a:spcPts val="0"/>
                        </a:spcAft>
                      </a:pPr>
                      <a:r>
                        <a:rPr lang="es-EC" sz="1200">
                          <a:effectLst/>
                        </a:rPr>
                        <a:t>594</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611,63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-17,63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310,933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dirty="0">
                          <a:effectLst/>
                        </a:rPr>
                        <a:t>0,508</a:t>
                      </a:r>
                      <a:endParaRPr lang="es-EC" sz="1100" dirty="0">
                        <a:effectLst/>
                        <a:latin typeface="Calibri"/>
                        <a:ea typeface="Calibri"/>
                        <a:cs typeface="Arial"/>
                      </a:endParaRPr>
                    </a:p>
                  </a:txBody>
                  <a:tcPr marL="44450" marR="44450" marT="0" marB="0" anchor="b"/>
                </a:tc>
              </a:tr>
              <a:tr h="954540">
                <a:tc>
                  <a:txBody>
                    <a:bodyPr/>
                    <a:lstStyle/>
                    <a:p>
                      <a:pPr>
                        <a:lnSpc>
                          <a:spcPct val="115000"/>
                        </a:lnSpc>
                        <a:spcAft>
                          <a:spcPts val="0"/>
                        </a:spcAft>
                      </a:pPr>
                      <a:r>
                        <a:rPr lang="es-EC" sz="1200" b="0" dirty="0">
                          <a:effectLst/>
                        </a:rPr>
                        <a:t>Es el semáforo nutricional un factor importante para consumir pan empacado pero no influye en sus decisiones de compra pensando en su salud</a:t>
                      </a:r>
                      <a:endParaRPr lang="es-EC" sz="1100" b="0" dirty="0">
                        <a:effectLst/>
                        <a:latin typeface="Calibri"/>
                        <a:ea typeface="Calibri"/>
                        <a:cs typeface="Arial"/>
                      </a:endParaRPr>
                    </a:p>
                  </a:txBody>
                  <a:tcPr marL="44450" marR="44450" marT="0" marB="0" anchor="ctr"/>
                </a:tc>
                <a:tc>
                  <a:txBody>
                    <a:bodyPr/>
                    <a:lstStyle/>
                    <a:p>
                      <a:pPr algn="r">
                        <a:lnSpc>
                          <a:spcPct val="115000"/>
                        </a:lnSpc>
                        <a:spcAft>
                          <a:spcPts val="0"/>
                        </a:spcAft>
                      </a:pPr>
                      <a:r>
                        <a:rPr lang="es-EC" sz="1200">
                          <a:effectLst/>
                        </a:rPr>
                        <a:t>255</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237,37</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17,63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310,933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1,310</a:t>
                      </a:r>
                      <a:endParaRPr lang="es-EC" sz="1100">
                        <a:effectLst/>
                        <a:latin typeface="Calibri"/>
                        <a:ea typeface="Calibri"/>
                        <a:cs typeface="Arial"/>
                      </a:endParaRPr>
                    </a:p>
                  </a:txBody>
                  <a:tcPr marL="44450" marR="44450" marT="0" marB="0" anchor="b"/>
                </a:tc>
              </a:tr>
              <a:tr h="954540">
                <a:tc>
                  <a:txBody>
                    <a:bodyPr/>
                    <a:lstStyle/>
                    <a:p>
                      <a:pPr>
                        <a:lnSpc>
                          <a:spcPct val="115000"/>
                        </a:lnSpc>
                        <a:spcAft>
                          <a:spcPts val="0"/>
                        </a:spcAft>
                      </a:pPr>
                      <a:r>
                        <a:rPr lang="es-EC" sz="1200" b="0">
                          <a:effectLst/>
                        </a:rPr>
                        <a:t>El semáforo nutricional no constituye un factor importante para consumir pan empacado pero influye en sus decisiones de compra pensando en su salud</a:t>
                      </a:r>
                      <a:endParaRPr lang="es-EC" sz="1100" b="0">
                        <a:effectLst/>
                        <a:latin typeface="Calibri"/>
                        <a:ea typeface="Calibri"/>
                        <a:cs typeface="Arial"/>
                      </a:endParaRPr>
                    </a:p>
                  </a:txBody>
                  <a:tcPr marL="44450" marR="44450" marT="0" marB="0" anchor="ctr"/>
                </a:tc>
                <a:tc>
                  <a:txBody>
                    <a:bodyPr/>
                    <a:lstStyle/>
                    <a:p>
                      <a:pPr algn="r">
                        <a:lnSpc>
                          <a:spcPct val="115000"/>
                        </a:lnSpc>
                        <a:spcAft>
                          <a:spcPts val="0"/>
                        </a:spcAft>
                      </a:pPr>
                      <a:r>
                        <a:rPr lang="es-EC" sz="1200">
                          <a:effectLst/>
                        </a:rPr>
                        <a:t>514</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496,37</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17,63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310,933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0,626</a:t>
                      </a:r>
                      <a:endParaRPr lang="es-EC" sz="1100">
                        <a:effectLst/>
                        <a:latin typeface="Calibri"/>
                        <a:ea typeface="Calibri"/>
                        <a:cs typeface="Arial"/>
                      </a:endParaRPr>
                    </a:p>
                  </a:txBody>
                  <a:tcPr marL="44450" marR="44450" marT="0" marB="0" anchor="b"/>
                </a:tc>
              </a:tr>
              <a:tr h="954540">
                <a:tc>
                  <a:txBody>
                    <a:bodyPr/>
                    <a:lstStyle/>
                    <a:p>
                      <a:pPr>
                        <a:lnSpc>
                          <a:spcPct val="115000"/>
                        </a:lnSpc>
                        <a:spcAft>
                          <a:spcPts val="0"/>
                        </a:spcAft>
                      </a:pPr>
                      <a:r>
                        <a:rPr lang="es-EC" sz="1200" b="0" dirty="0">
                          <a:effectLst/>
                        </a:rPr>
                        <a:t>El semáforo nutricional no constituye un factor importante para consumir pan empacado y tampoco influye en sus decisiones de compra pensando en su salud</a:t>
                      </a:r>
                      <a:endParaRPr lang="es-EC" sz="1100" b="0" dirty="0">
                        <a:effectLst/>
                        <a:latin typeface="Calibri"/>
                        <a:ea typeface="Calibri"/>
                        <a:cs typeface="Arial"/>
                      </a:endParaRPr>
                    </a:p>
                  </a:txBody>
                  <a:tcPr marL="44450" marR="44450" marT="0" marB="0" anchor="ctr"/>
                </a:tc>
                <a:tc>
                  <a:txBody>
                    <a:bodyPr/>
                    <a:lstStyle/>
                    <a:p>
                      <a:pPr algn="r">
                        <a:lnSpc>
                          <a:spcPct val="115000"/>
                        </a:lnSpc>
                        <a:spcAft>
                          <a:spcPts val="0"/>
                        </a:spcAft>
                      </a:pPr>
                      <a:r>
                        <a:rPr lang="es-EC" sz="1200">
                          <a:effectLst/>
                        </a:rPr>
                        <a:t>175</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192,63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-17,63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a:effectLst/>
                        </a:rPr>
                        <a:t>310,933</a:t>
                      </a:r>
                      <a:endParaRPr lang="es-EC" sz="1100">
                        <a:effectLst/>
                        <a:latin typeface="Calibri"/>
                        <a:ea typeface="Calibri"/>
                        <a:cs typeface="Arial"/>
                      </a:endParaRPr>
                    </a:p>
                  </a:txBody>
                  <a:tcPr marL="44450" marR="44450" marT="0" marB="0" anchor="b"/>
                </a:tc>
                <a:tc>
                  <a:txBody>
                    <a:bodyPr/>
                    <a:lstStyle/>
                    <a:p>
                      <a:pPr algn="r">
                        <a:lnSpc>
                          <a:spcPct val="115000"/>
                        </a:lnSpc>
                        <a:spcAft>
                          <a:spcPts val="0"/>
                        </a:spcAft>
                      </a:pPr>
                      <a:r>
                        <a:rPr lang="es-EC" sz="1200" dirty="0">
                          <a:effectLst/>
                        </a:rPr>
                        <a:t>1,614</a:t>
                      </a:r>
                      <a:endParaRPr lang="es-EC" sz="1100" dirty="0">
                        <a:effectLst/>
                        <a:latin typeface="Calibri"/>
                        <a:ea typeface="Calibri"/>
                        <a:cs typeface="Arial"/>
                      </a:endParaRPr>
                    </a:p>
                  </a:txBody>
                  <a:tcPr marL="44450" marR="44450" marT="0" marB="0" anchor="b"/>
                </a:tc>
              </a:tr>
            </a:tbl>
          </a:graphicData>
        </a:graphic>
      </p:graphicFrame>
      <mc:AlternateContent xmlns:mc="http://schemas.openxmlformats.org/markup-compatibility/2006" xmlns:a14="http://schemas.microsoft.com/office/drawing/2010/main">
        <mc:Choice Requires="a14">
          <p:sp>
            <p:nvSpPr>
              <p:cNvPr id="7" name="6 CuadroTexto"/>
              <p:cNvSpPr txBox="1"/>
              <p:nvPr/>
            </p:nvSpPr>
            <p:spPr>
              <a:xfrm>
                <a:off x="2519772" y="6204359"/>
                <a:ext cx="4104456" cy="392993"/>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14:m>
                  <m:oMath xmlns:m="http://schemas.openxmlformats.org/officeDocument/2006/math">
                    <m:sSup>
                      <m:sSupPr>
                        <m:ctrlPr>
                          <a:rPr lang="es-EC" b="1" i="1" smtClean="0">
                            <a:latin typeface="Cambria Math"/>
                          </a:rPr>
                        </m:ctrlPr>
                      </m:sSupPr>
                      <m:e>
                        <m:r>
                          <a:rPr lang="es-EC" b="1" i="1">
                            <a:latin typeface="Cambria Math"/>
                          </a:rPr>
                          <m:t>𝑿</m:t>
                        </m:r>
                      </m:e>
                      <m:sup>
                        <m:r>
                          <a:rPr lang="es-EC" b="1" i="1">
                            <a:latin typeface="Cambria Math"/>
                          </a:rPr>
                          <m:t>𝟐</m:t>
                        </m:r>
                      </m:sup>
                    </m:sSup>
                    <m:r>
                      <a:rPr lang="es-EC" b="1" i="1">
                        <a:latin typeface="Cambria Math"/>
                      </a:rPr>
                      <m:t>𝒄𝒂𝒍</m:t>
                    </m:r>
                    <m:r>
                      <a:rPr lang="es-EC" b="1" i="1">
                        <a:latin typeface="Cambria Math"/>
                      </a:rPr>
                      <m:t>=</m:t>
                    </m:r>
                    <m:r>
                      <a:rPr lang="es-EC" b="1">
                        <a:latin typeface="Cambria Math"/>
                      </a:rPr>
                      <m:t> </m:t>
                    </m:r>
                    <m:r>
                      <a:rPr lang="es-EC" b="1" i="1">
                        <a:latin typeface="Cambria Math"/>
                      </a:rPr>
                      <m:t>𝟒</m:t>
                    </m:r>
                    <m:r>
                      <a:rPr lang="es-EC" b="1">
                        <a:latin typeface="Cambria Math"/>
                      </a:rPr>
                      <m:t>,</m:t>
                    </m:r>
                    <m:r>
                      <a:rPr lang="es-EC" b="1" i="1">
                        <a:latin typeface="Cambria Math"/>
                      </a:rPr>
                      <m:t>𝟎𝟓𝟗</m:t>
                    </m:r>
                  </m:oMath>
                </a14:m>
                <a:r>
                  <a:rPr lang="es-EC" dirty="0" smtClean="0"/>
                  <a:t> &gt; </a:t>
                </a:r>
                <a14:m>
                  <m:oMath xmlns:m="http://schemas.openxmlformats.org/officeDocument/2006/math">
                    <m:sSup>
                      <m:sSupPr>
                        <m:ctrlPr>
                          <a:rPr lang="es-EC" b="1" i="1">
                            <a:latin typeface="Cambria Math"/>
                          </a:rPr>
                        </m:ctrlPr>
                      </m:sSupPr>
                      <m:e>
                        <m:r>
                          <a:rPr lang="es-EC" b="1" i="1">
                            <a:latin typeface="Cambria Math"/>
                          </a:rPr>
                          <m:t>𝑿</m:t>
                        </m:r>
                      </m:e>
                      <m:sup>
                        <m:r>
                          <a:rPr lang="es-EC" b="1" i="1">
                            <a:latin typeface="Cambria Math"/>
                          </a:rPr>
                          <m:t>𝟐</m:t>
                        </m:r>
                      </m:sup>
                    </m:sSup>
                    <m:r>
                      <a:rPr lang="es-EC" b="1" i="1" smtClean="0">
                        <a:latin typeface="Cambria Math"/>
                      </a:rPr>
                      <m:t>𝒕𝒂𝒃𝒍𝒂</m:t>
                    </m:r>
                    <m:r>
                      <a:rPr lang="es-EC" b="1" i="1" smtClean="0">
                        <a:latin typeface="Cambria Math"/>
                      </a:rPr>
                      <m:t>=</m:t>
                    </m:r>
                    <m:r>
                      <a:rPr lang="es-EC" b="1" i="1" smtClean="0">
                        <a:latin typeface="Cambria Math"/>
                      </a:rPr>
                      <m:t>𝟑</m:t>
                    </m:r>
                    <m:r>
                      <a:rPr lang="es-EC" b="1" i="1" smtClean="0">
                        <a:latin typeface="Cambria Math"/>
                      </a:rPr>
                      <m:t>,</m:t>
                    </m:r>
                    <m:r>
                      <a:rPr lang="es-EC" b="1" i="1" smtClean="0">
                        <a:latin typeface="Cambria Math"/>
                      </a:rPr>
                      <m:t>𝟖𝟒𝟏</m:t>
                    </m:r>
                  </m:oMath>
                </a14:m>
                <a:endParaRPr lang="es-EC" dirty="0"/>
              </a:p>
            </p:txBody>
          </p:sp>
        </mc:Choice>
        <mc:Fallback xmlns="">
          <p:sp>
            <p:nvSpPr>
              <p:cNvPr id="7" name="6 CuadroTexto"/>
              <p:cNvSpPr txBox="1">
                <a:spLocks noRot="1" noChangeAspect="1" noMove="1" noResize="1" noEditPoints="1" noAdjustHandles="1" noChangeArrowheads="1" noChangeShapeType="1" noTextEdit="1"/>
              </p:cNvSpPr>
              <p:nvPr/>
            </p:nvSpPr>
            <p:spPr>
              <a:xfrm>
                <a:off x="2519772" y="6204359"/>
                <a:ext cx="4104456" cy="392993"/>
              </a:xfrm>
              <a:prstGeom prst="rect">
                <a:avLst/>
              </a:prstGeom>
              <a:blipFill rotWithShape="1">
                <a:blip r:embed="rId2"/>
                <a:stretch>
                  <a:fillRect t="-1471" b="-17647"/>
                </a:stretch>
              </a:blipFill>
            </p:spPr>
            <p:txBody>
              <a:bodyPr/>
              <a:lstStyle/>
              <a:p>
                <a:r>
                  <a:rPr lang="es-EC">
                    <a:noFill/>
                  </a:rPr>
                  <a:t> </a:t>
                </a:r>
              </a:p>
            </p:txBody>
          </p:sp>
        </mc:Fallback>
      </mc:AlternateContent>
      <p:sp>
        <p:nvSpPr>
          <p:cNvPr id="8" name="7 CuadroTexto"/>
          <p:cNvSpPr txBox="1"/>
          <p:nvPr/>
        </p:nvSpPr>
        <p:spPr>
          <a:xfrm>
            <a:off x="7308304" y="5661248"/>
            <a:ext cx="1440160" cy="369332"/>
          </a:xfrm>
          <a:prstGeom prst="rect">
            <a:avLst/>
          </a:prstGeom>
          <a:noFill/>
        </p:spPr>
        <p:txBody>
          <a:bodyPr wrap="square" rtlCol="0">
            <a:spAutoFit/>
          </a:bodyPr>
          <a:lstStyle/>
          <a:p>
            <a:r>
              <a:rPr lang="el-GR" dirty="0" smtClean="0">
                <a:latin typeface="MS Reference Sans Serif"/>
              </a:rPr>
              <a:t>Σ</a:t>
            </a:r>
            <a:r>
              <a:rPr lang="es-EC" dirty="0" smtClean="0">
                <a:latin typeface="MS Reference Sans Serif"/>
              </a:rPr>
              <a:t> = 4 ,059</a:t>
            </a:r>
            <a:endParaRPr lang="es-EC" dirty="0"/>
          </a:p>
        </p:txBody>
      </p:sp>
    </p:spTree>
    <p:extLst>
      <p:ext uri="{BB962C8B-B14F-4D97-AF65-F5344CB8AC3E}">
        <p14:creationId xmlns:p14="http://schemas.microsoft.com/office/powerpoint/2010/main" val="3673789976"/>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50771" y="1772816"/>
            <a:ext cx="3389182"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s-EC" b="1" dirty="0" smtClean="0">
                <a:effectLst>
                  <a:outerShdw blurRad="38100" dist="38100" dir="2700000" algn="tl">
                    <a:srgbClr val="000000">
                      <a:alpha val="43137"/>
                    </a:srgbClr>
                  </a:outerShdw>
                </a:effectLst>
              </a:rPr>
              <a:t>MODERNA ALIMENTOS S.A.</a:t>
            </a:r>
            <a:endParaRPr lang="es-EC" b="1" dirty="0">
              <a:effectLst>
                <a:outerShdw blurRad="38100" dist="38100" dir="2700000" algn="tl">
                  <a:srgbClr val="000000">
                    <a:alpha val="43137"/>
                  </a:srgbClr>
                </a:outerShdw>
              </a:effectLst>
            </a:endParaRPr>
          </a:p>
        </p:txBody>
      </p:sp>
      <p:pic>
        <p:nvPicPr>
          <p:cNvPr id="2049" name="Picture 1"/>
          <p:cNvPicPr>
            <a:picLocks noChangeAspect="1" noChangeArrowheads="1"/>
          </p:cNvPicPr>
          <p:nvPr/>
        </p:nvPicPr>
        <p:blipFill rotWithShape="1">
          <a:blip r:embed="rId2">
            <a:extLst>
              <a:ext uri="{28A0092B-C50C-407E-A947-70E740481C1C}">
                <a14:useLocalDpi xmlns:a14="http://schemas.microsoft.com/office/drawing/2010/main" val="0"/>
              </a:ext>
            </a:extLst>
          </a:blip>
          <a:srcRect l="23246" t="38542" r="26478" b="46923"/>
          <a:stretch/>
        </p:blipFill>
        <p:spPr bwMode="auto">
          <a:xfrm>
            <a:off x="395536" y="2276872"/>
            <a:ext cx="8424936" cy="14353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1 Título"/>
          <p:cNvSpPr>
            <a:spLocks noGrp="1"/>
          </p:cNvSpPr>
          <p:nvPr>
            <p:ph type="title"/>
          </p:nvPr>
        </p:nvSpPr>
        <p:spPr/>
        <p:txBody>
          <a:bodyPr>
            <a:normAutofit fontScale="90000"/>
          </a:bodyPr>
          <a:lstStyle/>
          <a:p>
            <a:pPr algn="ctr"/>
            <a:r>
              <a:rPr lang="es-EC" sz="3200" b="1" dirty="0"/>
              <a:t>RESULTADOS DE LA INVESTIGACIÓN</a:t>
            </a:r>
            <a:r>
              <a:rPr lang="es-EC" sz="3200" b="1" dirty="0" smtClean="0"/>
              <a:t>:</a:t>
            </a:r>
            <a:br>
              <a:rPr lang="es-EC" sz="3200" b="1" dirty="0" smtClean="0"/>
            </a:br>
            <a:r>
              <a:rPr lang="es-EC" sz="3200" u="sng" dirty="0" smtClean="0"/>
              <a:t>Sector Panificador Industrial</a:t>
            </a:r>
            <a:endParaRPr lang="es-EC" sz="3200" u="sng" dirty="0"/>
          </a:p>
        </p:txBody>
      </p:sp>
      <p:graphicFrame>
        <p:nvGraphicFramePr>
          <p:cNvPr id="10" name="3 Gráfico"/>
          <p:cNvGraphicFramePr>
            <a:graphicFrameLocks/>
          </p:cNvGraphicFramePr>
          <p:nvPr>
            <p:extLst>
              <p:ext uri="{D42A27DB-BD31-4B8C-83A1-F6EECF244321}">
                <p14:modId xmlns:p14="http://schemas.microsoft.com/office/powerpoint/2010/main" val="3840671561"/>
              </p:ext>
            </p:extLst>
          </p:nvPr>
        </p:nvGraphicFramePr>
        <p:xfrm>
          <a:off x="4572000" y="3861048"/>
          <a:ext cx="4282828" cy="2876550"/>
        </p:xfrm>
        <a:graphic>
          <a:graphicData uri="http://schemas.openxmlformats.org/drawingml/2006/chart">
            <c:chart xmlns:c="http://schemas.openxmlformats.org/drawingml/2006/chart" xmlns:r="http://schemas.openxmlformats.org/officeDocument/2006/relationships" r:id="rId3"/>
          </a:graphicData>
        </a:graphic>
      </p:graphicFrame>
      <p:sp>
        <p:nvSpPr>
          <p:cNvPr id="5" name="4 CuadroTexto"/>
          <p:cNvSpPr txBox="1"/>
          <p:nvPr/>
        </p:nvSpPr>
        <p:spPr>
          <a:xfrm>
            <a:off x="251520" y="4077072"/>
            <a:ext cx="3888433" cy="2677656"/>
          </a:xfrm>
          <a:prstGeom prst="rect">
            <a:avLst/>
          </a:prstGeom>
          <a:noFill/>
        </p:spPr>
        <p:txBody>
          <a:bodyPr wrap="square" rtlCol="0">
            <a:spAutoFit/>
          </a:bodyPr>
          <a:lstStyle/>
          <a:p>
            <a:pPr algn="just">
              <a:lnSpc>
                <a:spcPct val="150000"/>
              </a:lnSpc>
            </a:pPr>
            <a:r>
              <a:rPr lang="es-EC" sz="1400" dirty="0" smtClean="0"/>
              <a:t>Las ventas de la empresa crecen desde un 2% hasta un 8% durante el período 2012-2015; en el 2016 tienden a decrecer un 2%. Las utilidades crecen hasta el año 2015, mientras que en el 2016 presentan una afectación negativa del 33%; en contraste los impuestos en el 2015 presentan el mayor incremento en 156% para decrecer en el 2016 un 12%.</a:t>
            </a:r>
            <a:endParaRPr lang="es-EC" sz="1400" dirty="0"/>
          </a:p>
        </p:txBody>
      </p:sp>
    </p:spTree>
    <p:extLst>
      <p:ext uri="{BB962C8B-B14F-4D97-AF65-F5344CB8AC3E}">
        <p14:creationId xmlns:p14="http://schemas.microsoft.com/office/powerpoint/2010/main" val="160335273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1454457" y="2780928"/>
            <a:ext cx="6192688" cy="3024336"/>
          </a:xfrm>
          <a:prstGeom prst="rect">
            <a:avLst/>
          </a:prstGeom>
          <a:noFill/>
        </p:spPr>
      </p:pic>
      <p:pic>
        <p:nvPicPr>
          <p:cNvPr id="30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40768"/>
            <a:ext cx="8454547"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323528" y="908720"/>
            <a:ext cx="547260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latin typeface="Times New Roman" panose="02020603050405020304" pitchFamily="18" charset="0"/>
                <a:cs typeface="Times New Roman" panose="02020603050405020304" pitchFamily="18" charset="0"/>
              </a:rPr>
              <a:t>Contribución tributaria Moderna </a:t>
            </a:r>
            <a:r>
              <a:rPr lang="es-EC" b="1" dirty="0" smtClean="0">
                <a:latin typeface="Times New Roman" panose="02020603050405020304" pitchFamily="18" charset="0"/>
                <a:cs typeface="Times New Roman" panose="02020603050405020304" pitchFamily="18" charset="0"/>
              </a:rPr>
              <a:t>Alimentos</a:t>
            </a:r>
            <a:endParaRPr lang="es-EC"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6484842"/>
      </p:ext>
    </p:extLst>
  </p:cSld>
  <p:clrMapOvr>
    <a:masterClrMapping/>
  </p:clrMapOvr>
  <p:transition spd="slow">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rotWithShape="1">
          <a:blip r:embed="rId2"/>
          <a:srcRect l="54374" t="31795" r="4265" b="26751"/>
          <a:stretch/>
        </p:blipFill>
        <p:spPr bwMode="auto">
          <a:xfrm>
            <a:off x="971600" y="1124744"/>
            <a:ext cx="7200801" cy="4320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53640926-AAD7-44D8-BBD7-CCE9431645EC}">
              <a14:shadowObscured xmlns:a14="http://schemas.microsoft.com/office/drawing/2010/main"/>
            </a:ext>
          </a:extLst>
        </p:spPr>
      </p:pic>
      <p:sp>
        <p:nvSpPr>
          <p:cNvPr id="4" name="3 Rectángulo"/>
          <p:cNvSpPr/>
          <p:nvPr/>
        </p:nvSpPr>
        <p:spPr>
          <a:xfrm>
            <a:off x="1894839" y="5376230"/>
            <a:ext cx="5372255" cy="461665"/>
          </a:xfrm>
          <a:prstGeom prst="rect">
            <a:avLst/>
          </a:prstGeom>
        </p:spPr>
        <p:txBody>
          <a:bodyPr wrap="square">
            <a:spAutoFit/>
          </a:bodyPr>
          <a:lstStyle/>
          <a:p>
            <a:r>
              <a:rPr lang="es-EC" sz="1200" b="1" dirty="0"/>
              <a:t>Figura 5 </a:t>
            </a:r>
            <a:r>
              <a:rPr lang="es-EC" sz="1200" dirty="0"/>
              <a:t>Compras trigo nacional por Moderna Alimentos S.A.</a:t>
            </a:r>
          </a:p>
          <a:p>
            <a:r>
              <a:rPr lang="es-EC" sz="1200" dirty="0"/>
              <a:t>Fuente: (Moderna Alimentos S.A., 2018)</a:t>
            </a:r>
          </a:p>
        </p:txBody>
      </p:sp>
      <p:sp>
        <p:nvSpPr>
          <p:cNvPr id="5" name="4 CuadroTexto"/>
          <p:cNvSpPr txBox="1"/>
          <p:nvPr/>
        </p:nvSpPr>
        <p:spPr>
          <a:xfrm>
            <a:off x="1835696" y="692696"/>
            <a:ext cx="547260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smtClean="0"/>
              <a:t>Cadena de suministro Moderna Alimentos S.A.</a:t>
            </a:r>
          </a:p>
        </p:txBody>
      </p:sp>
      <p:sp>
        <p:nvSpPr>
          <p:cNvPr id="6" name="5 CuadroTexto"/>
          <p:cNvSpPr txBox="1"/>
          <p:nvPr/>
        </p:nvSpPr>
        <p:spPr>
          <a:xfrm>
            <a:off x="1691680" y="5956025"/>
            <a:ext cx="5976664" cy="785343"/>
          </a:xfrm>
          <a:prstGeom prst="rect">
            <a:avLst/>
          </a:prstGeom>
          <a:solidFill>
            <a:schemeClr val="accent4">
              <a:lumMod val="20000"/>
              <a:lumOff val="80000"/>
            </a:schemeClr>
          </a:solidFill>
          <a:ln>
            <a:noFill/>
          </a:ln>
          <a:effectLst>
            <a:softEdge rad="317500"/>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nSpc>
                <a:spcPct val="150000"/>
              </a:lnSpc>
            </a:pPr>
            <a:r>
              <a:rPr lang="es-EC" sz="1600" dirty="0" smtClean="0"/>
              <a:t>El mayor </a:t>
            </a:r>
            <a:r>
              <a:rPr lang="es-EC" sz="1600" dirty="0"/>
              <a:t>crecimiento se presentó en el año 2011 con respecto al año 2010 pues las compras crecieron en un 450%. </a:t>
            </a:r>
          </a:p>
        </p:txBody>
      </p:sp>
    </p:spTree>
    <p:extLst>
      <p:ext uri="{BB962C8B-B14F-4D97-AF65-F5344CB8AC3E}">
        <p14:creationId xmlns:p14="http://schemas.microsoft.com/office/powerpoint/2010/main" val="2544536797"/>
      </p:ext>
    </p:extLst>
  </p:cSld>
  <p:clrMapOvr>
    <a:masterClrMapping/>
  </p:clrMapOvr>
  <p:transition spd="slow">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9 Marcador de contenido"/>
          <p:cNvSpPr txBox="1">
            <a:spLocks/>
          </p:cNvSpPr>
          <p:nvPr/>
        </p:nvSpPr>
        <p:spPr>
          <a:xfrm>
            <a:off x="1403648" y="620688"/>
            <a:ext cx="2664296" cy="52322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r>
              <a:rPr lang="es-EC" dirty="0" smtClean="0"/>
              <a:t>Maxipan </a:t>
            </a:r>
            <a:r>
              <a:rPr lang="es-EC" dirty="0"/>
              <a:t>S.A.</a:t>
            </a:r>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468" t="34283" r="4477" b="28777"/>
          <a:stretch/>
        </p:blipFill>
        <p:spPr bwMode="auto">
          <a:xfrm>
            <a:off x="141158" y="1196752"/>
            <a:ext cx="8823330" cy="205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7780" y="3429000"/>
            <a:ext cx="4584700" cy="288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CuadroTexto"/>
          <p:cNvSpPr txBox="1"/>
          <p:nvPr/>
        </p:nvSpPr>
        <p:spPr>
          <a:xfrm>
            <a:off x="109031" y="3429000"/>
            <a:ext cx="3888433" cy="3323987"/>
          </a:xfrm>
          <a:prstGeom prst="rect">
            <a:avLst/>
          </a:prstGeom>
          <a:noFill/>
        </p:spPr>
        <p:txBody>
          <a:bodyPr wrap="square" rtlCol="0">
            <a:spAutoFit/>
          </a:bodyPr>
          <a:lstStyle/>
          <a:p>
            <a:pPr algn="just">
              <a:lnSpc>
                <a:spcPct val="150000"/>
              </a:lnSpc>
            </a:pPr>
            <a:r>
              <a:rPr lang="es-EC" sz="1400" dirty="0" smtClean="0"/>
              <a:t>Las ventas desde un 4% hasta un 8% durante el período 2012-2015; en el 2016 tienden a decrecer un </a:t>
            </a:r>
            <a:r>
              <a:rPr lang="es-EC" sz="1400" dirty="0"/>
              <a:t>7</a:t>
            </a:r>
            <a:r>
              <a:rPr lang="es-EC" sz="1400" dirty="0" smtClean="0"/>
              <a:t>%. Las utilidades crecen en el año 2013 un 6%, y a partir tienen una afectación negativa afectación negativa del 2% en el 2014 y 2015, mientras que en el 2016 decrecen un 10%. El pago de impuestos durante los años 2013, 2014 y 2015 tienen una variación poco significativa mientas que en el año 2016 decrecen un 7%..</a:t>
            </a:r>
            <a:endParaRPr lang="es-EC" sz="1400" dirty="0"/>
          </a:p>
        </p:txBody>
      </p:sp>
    </p:spTree>
    <p:extLst>
      <p:ext uri="{BB962C8B-B14F-4D97-AF65-F5344CB8AC3E}">
        <p14:creationId xmlns:p14="http://schemas.microsoft.com/office/powerpoint/2010/main" val="120655408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3503" y="260648"/>
            <a:ext cx="8229600" cy="735360"/>
          </a:xfrm>
        </p:spPr>
        <p:txBody>
          <a:bodyPr>
            <a:normAutofit/>
          </a:bodyPr>
          <a:lstStyle/>
          <a:p>
            <a:pPr algn="ctr"/>
            <a:r>
              <a:rPr lang="es-EC" sz="2800" b="1" dirty="0" smtClean="0"/>
              <a:t>Introducción</a:t>
            </a:r>
            <a:endParaRPr lang="es-EC" sz="28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966444687"/>
              </p:ext>
            </p:extLst>
          </p:nvPr>
        </p:nvGraphicFramePr>
        <p:xfrm>
          <a:off x="179512" y="1052736"/>
          <a:ext cx="8712968" cy="5424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148" name="Picture 4" descr="Resultado de imagen para nutrición ecuador">
            <a:hlinkClick r:id="rId7" action="ppaction://hlinkfile"/>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63888" y="4005064"/>
            <a:ext cx="1948830" cy="97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674074"/>
      </p:ext>
    </p:extLst>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89745"/>
            <a:ext cx="7439025" cy="10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827584" y="1115452"/>
            <a:ext cx="547260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latin typeface="Times New Roman" panose="02020603050405020304" pitchFamily="18" charset="0"/>
                <a:cs typeface="Times New Roman" panose="02020603050405020304" pitchFamily="18" charset="0"/>
              </a:rPr>
              <a:t>Contribución tributaria </a:t>
            </a:r>
            <a:r>
              <a:rPr lang="es-EC" b="1" dirty="0" err="1" smtClean="0">
                <a:latin typeface="Times New Roman" panose="02020603050405020304" pitchFamily="18" charset="0"/>
                <a:cs typeface="Times New Roman" panose="02020603050405020304" pitchFamily="18" charset="0"/>
              </a:rPr>
              <a:t>Maxipan</a:t>
            </a:r>
            <a:r>
              <a:rPr lang="es-EC" b="1" dirty="0" smtClean="0">
                <a:latin typeface="Times New Roman" panose="02020603050405020304" pitchFamily="18" charset="0"/>
                <a:cs typeface="Times New Roman" panose="02020603050405020304" pitchFamily="18" charset="0"/>
              </a:rPr>
              <a:t> S.A.</a:t>
            </a:r>
            <a:endParaRPr lang="es-EC" b="1" dirty="0">
              <a:latin typeface="Times New Roman" panose="02020603050405020304" pitchFamily="18" charset="0"/>
              <a:cs typeface="Times New Roman" panose="02020603050405020304" pitchFamily="18" charset="0"/>
            </a:endParaRPr>
          </a:p>
        </p:txBody>
      </p:sp>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1979712" y="2996952"/>
            <a:ext cx="5174064" cy="3600400"/>
          </a:xfrm>
          <a:prstGeom prst="rect">
            <a:avLst/>
          </a:prstGeom>
          <a:ln w="38100" cap="sq">
            <a:solidFill>
              <a:schemeClr val="bg1">
                <a:lumMod val="6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6812907"/>
      </p:ext>
    </p:extLst>
  </p:cSld>
  <p:clrMapOvr>
    <a:masterClrMapping/>
  </p:clrMapOvr>
  <p:transition spd="slow">
    <p:cove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9 Marcador de contenido"/>
          <p:cNvSpPr txBox="1">
            <a:spLocks/>
          </p:cNvSpPr>
          <p:nvPr/>
        </p:nvSpPr>
        <p:spPr>
          <a:xfrm>
            <a:off x="3491880" y="933213"/>
            <a:ext cx="2160240" cy="523220"/>
          </a:xfrm>
          <a:prstGeom prst="rect">
            <a:avLst/>
          </a:prstGeom>
        </p:spPr>
        <p:style>
          <a:lnRef idx="1">
            <a:schemeClr val="accent1"/>
          </a:lnRef>
          <a:fillRef idx="3">
            <a:schemeClr val="accent1"/>
          </a:fillRef>
          <a:effectRef idx="2">
            <a:schemeClr val="accent1"/>
          </a:effectRef>
          <a:fontRef idx="minor">
            <a:schemeClr val="lt1"/>
          </a:fontRef>
        </p:style>
        <p:txBody>
          <a:bodyPr vert="horz" wrap="square" lIns="91440" tIns="45720" rIns="91440" bIns="45720" rtlCol="0">
            <a:spAutoFit/>
          </a:bodyPr>
          <a:lstStyle>
            <a:lvl1pPr marL="182880" indent="-182880" algn="l" defTabSz="914400" rtl="0" eaLnBrk="1" latinLnBrk="0" hangingPunct="1">
              <a:spcBef>
                <a:spcPct val="20000"/>
              </a:spcBef>
              <a:buClr>
                <a:schemeClr val="accent1"/>
              </a:buClr>
              <a:buSzPct val="85000"/>
              <a:buFont typeface="Arial" pitchFamily="34" charset="0"/>
              <a:buChar char="•"/>
              <a:defRPr sz="2800" kern="1200">
                <a:solidFill>
                  <a:schemeClr val="lt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400" kern="1200">
                <a:solidFill>
                  <a:schemeClr val="lt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2000" kern="1200">
                <a:solidFill>
                  <a:schemeClr val="lt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800" kern="1200" baseline="0">
                <a:solidFill>
                  <a:schemeClr val="lt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800" kern="1200">
                <a:solidFill>
                  <a:schemeClr val="lt1"/>
                </a:solidFill>
                <a:latin typeface="+mn-lt"/>
                <a:ea typeface="+mn-ea"/>
                <a:cs typeface="+mn-cs"/>
              </a:defRPr>
            </a:lvl9pPr>
          </a:lstStyle>
          <a:p>
            <a:pPr marL="0" indent="0">
              <a:buNone/>
            </a:pPr>
            <a:r>
              <a:rPr lang="es-EC" dirty="0" smtClean="0">
                <a:effectLst>
                  <a:outerShdw blurRad="38100" dist="38100" dir="2700000" algn="tl">
                    <a:srgbClr val="000000">
                      <a:alpha val="43137"/>
                    </a:srgbClr>
                  </a:outerShdw>
                </a:effectLst>
              </a:rPr>
              <a:t>TIOSA S.A.</a:t>
            </a:r>
            <a:endParaRPr lang="es-EC"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602" t="29431" r="12972" b="35284"/>
          <a:stretch/>
        </p:blipFill>
        <p:spPr bwMode="auto">
          <a:xfrm>
            <a:off x="35496" y="1988841"/>
            <a:ext cx="9061679" cy="2448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1187624" y="4641106"/>
            <a:ext cx="6768752" cy="1668214"/>
          </a:xfrm>
          <a:prstGeom prst="rect">
            <a:avLst/>
          </a:prstGeom>
          <a:noFill/>
        </p:spPr>
        <p:txBody>
          <a:bodyPr wrap="square" rtlCol="0">
            <a:spAutoFit/>
          </a:bodyPr>
          <a:lstStyle/>
          <a:p>
            <a:pPr algn="just">
              <a:lnSpc>
                <a:spcPct val="150000"/>
              </a:lnSpc>
            </a:pPr>
            <a:r>
              <a:rPr lang="es-EC" sz="1400" dirty="0" smtClean="0"/>
              <a:t>Las ventas de </a:t>
            </a:r>
            <a:r>
              <a:rPr lang="es-EC" sz="1400" dirty="0" err="1" smtClean="0"/>
              <a:t>Tiosa</a:t>
            </a:r>
            <a:r>
              <a:rPr lang="es-EC" sz="1400" dirty="0" smtClean="0"/>
              <a:t> S.A. reflejan un decrecimiento en el año 2013 del 12% s mientas que crecen apenas 1% en el 2014 y un 15% en el 2016. Las utilidades de igual manera tienen un afectación negativa en el 2013 del 32% y en el 2014 decrecen un 93%. El pago de impuestos mantiene una afectación negativa conforme durante el periodo de análisis.</a:t>
            </a:r>
            <a:endParaRPr lang="es-EC" sz="1400" dirty="0"/>
          </a:p>
        </p:txBody>
      </p:sp>
    </p:spTree>
    <p:extLst>
      <p:ext uri="{BB962C8B-B14F-4D97-AF65-F5344CB8AC3E}">
        <p14:creationId xmlns:p14="http://schemas.microsoft.com/office/powerpoint/2010/main" val="311183457"/>
      </p:ext>
    </p:extLst>
  </p:cSld>
  <p:clrMapOvr>
    <a:masterClrMapping/>
  </p:clrMapOvr>
  <p:transition spd="slow">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556792"/>
            <a:ext cx="8856984" cy="1255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179512" y="1115452"/>
            <a:ext cx="5472608" cy="36933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s-EC" b="1" dirty="0">
                <a:latin typeface="Times New Roman" panose="02020603050405020304" pitchFamily="18" charset="0"/>
                <a:cs typeface="Times New Roman" panose="02020603050405020304" pitchFamily="18" charset="0"/>
              </a:rPr>
              <a:t>Contribución tributaria </a:t>
            </a:r>
            <a:r>
              <a:rPr lang="es-EC" b="1" dirty="0" err="1" smtClean="0">
                <a:latin typeface="Times New Roman" panose="02020603050405020304" pitchFamily="18" charset="0"/>
                <a:cs typeface="Times New Roman" panose="02020603050405020304" pitchFamily="18" charset="0"/>
              </a:rPr>
              <a:t>Tiosa</a:t>
            </a:r>
            <a:r>
              <a:rPr lang="es-EC" b="1" dirty="0" smtClean="0">
                <a:latin typeface="Times New Roman" panose="02020603050405020304" pitchFamily="18" charset="0"/>
                <a:cs typeface="Times New Roman" panose="02020603050405020304" pitchFamily="18" charset="0"/>
              </a:rPr>
              <a:t> S.A.</a:t>
            </a:r>
            <a:endParaRPr lang="es-EC" b="1" dirty="0">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212976"/>
            <a:ext cx="583285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596625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EC" sz="2800" b="1" dirty="0" smtClean="0"/>
              <a:t>Conclusiones</a:t>
            </a:r>
            <a:endParaRPr lang="es-EC" sz="3200" b="1" dirty="0"/>
          </a:p>
        </p:txBody>
      </p:sp>
      <p:sp>
        <p:nvSpPr>
          <p:cNvPr id="5" name="4 CuadroTexto"/>
          <p:cNvSpPr txBox="1"/>
          <p:nvPr/>
        </p:nvSpPr>
        <p:spPr>
          <a:xfrm>
            <a:off x="251520" y="1196752"/>
            <a:ext cx="8640960" cy="5355312"/>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C" sz="1200" dirty="0"/>
              <a:t>El impacto de las normas de etiquetado de alimentos procesados que adoptaron las industrias de sector panificador tienen un impacto en las decisiones de compra de los consumidores en base a las encuestas realizadas</a:t>
            </a:r>
            <a:r>
              <a:rPr lang="es-EC" sz="1200" dirty="0" smtClean="0"/>
              <a:t>.</a:t>
            </a:r>
          </a:p>
          <a:p>
            <a:pPr lvl="0" algn="just">
              <a:lnSpc>
                <a:spcPct val="150000"/>
              </a:lnSpc>
            </a:pPr>
            <a:endParaRPr lang="es-EC" sz="1200" dirty="0"/>
          </a:p>
          <a:p>
            <a:pPr marL="285750" lvl="0" indent="-285750" algn="just">
              <a:lnSpc>
                <a:spcPct val="150000"/>
              </a:lnSpc>
              <a:buFont typeface="Arial" panose="020B0604020202020204" pitchFamily="34" charset="0"/>
              <a:buChar char="•"/>
            </a:pPr>
            <a:r>
              <a:rPr lang="es-EC" sz="1200" dirty="0"/>
              <a:t>Las empresas del sector de alimentos al igual que las autoridades de Salud de nuestro país son en gran parte responsables de los hábitos alimenticios de los ecuatorianos debido a que desempeñan un rol </a:t>
            </a:r>
            <a:r>
              <a:rPr lang="es-EC" sz="1200" dirty="0" smtClean="0"/>
              <a:t>importante</a:t>
            </a:r>
          </a:p>
          <a:p>
            <a:pPr lvl="0" algn="just">
              <a:lnSpc>
                <a:spcPct val="150000"/>
              </a:lnSpc>
            </a:pPr>
            <a:endParaRPr lang="es-EC" sz="1200" dirty="0"/>
          </a:p>
          <a:p>
            <a:pPr marL="285750" lvl="0" indent="-285750" algn="just">
              <a:lnSpc>
                <a:spcPct val="150000"/>
              </a:lnSpc>
              <a:buFont typeface="Arial" panose="020B0604020202020204" pitchFamily="34" charset="0"/>
              <a:buChar char="•"/>
            </a:pPr>
            <a:r>
              <a:rPr lang="es-EC" sz="1200" dirty="0"/>
              <a:t>El sector industrial dedicado a la elaboración de pan y otros productos de molinería contribuyen positivamente en la economía del país ya que forman parte de la industria manufacturera, la cual tiene un aporte significativo dentro de nuestro PIB, en el año 2016 según cifras presentadas por el Banco Central del Ecuador, esta industria  tiene la mayor participación, exceptuando la refinación de petróleo. </a:t>
            </a:r>
            <a:endParaRPr lang="es-EC" sz="1200" dirty="0" smtClean="0"/>
          </a:p>
          <a:p>
            <a:pPr lvl="0" algn="just">
              <a:lnSpc>
                <a:spcPct val="150000"/>
              </a:lnSpc>
            </a:pPr>
            <a:endParaRPr lang="es-EC" sz="1200" dirty="0"/>
          </a:p>
          <a:p>
            <a:pPr marL="285750" lvl="0" indent="-285750" algn="just">
              <a:lnSpc>
                <a:spcPct val="150000"/>
              </a:lnSpc>
              <a:buFont typeface="Arial" panose="020B0604020202020204" pitchFamily="34" charset="0"/>
              <a:buChar char="•"/>
            </a:pPr>
            <a:r>
              <a:rPr lang="es-EC" sz="1200" dirty="0"/>
              <a:t>Las panificadoras en estudio manejan una cadena de suministro que aporta con el sector agrícola específicamente en la producción de trigo nacional, lo cual impulsa el desarrollo de estos productores, y a la vez contribuye con la oferta de pan que cumple con estándares de calidad altos</a:t>
            </a:r>
            <a:r>
              <a:rPr lang="es-EC" sz="1200" dirty="0" smtClean="0"/>
              <a:t>.</a:t>
            </a:r>
          </a:p>
          <a:p>
            <a:pPr marL="285750" lvl="0" indent="-285750" algn="just">
              <a:lnSpc>
                <a:spcPct val="150000"/>
              </a:lnSpc>
              <a:buFont typeface="Arial" panose="020B0604020202020204" pitchFamily="34" charset="0"/>
              <a:buChar char="•"/>
            </a:pPr>
            <a:endParaRPr lang="es-EC" sz="1200" dirty="0"/>
          </a:p>
          <a:p>
            <a:pPr marL="285750" lvl="0" indent="-285750" algn="just">
              <a:lnSpc>
                <a:spcPct val="150000"/>
              </a:lnSpc>
              <a:buFont typeface="Arial" panose="020B0604020202020204" pitchFamily="34" charset="0"/>
              <a:buChar char="•"/>
            </a:pPr>
            <a:r>
              <a:rPr lang="es-EC" sz="1200" dirty="0"/>
              <a:t>El semáforo nutricional es un factor determinante para adquirir pan empacado debido a que la demanda se preocupa por obtener alimentos nutritivos, sin embargo el consumo no se ha visto afectado de manera significativa debido a que las industrias panificadoras enmarcan en su misión el ofrecer productos nutritivos</a:t>
            </a:r>
          </a:p>
          <a:p>
            <a:endParaRPr lang="es-EC" dirty="0"/>
          </a:p>
        </p:txBody>
      </p:sp>
    </p:spTree>
    <p:extLst>
      <p:ext uri="{BB962C8B-B14F-4D97-AF65-F5344CB8AC3E}">
        <p14:creationId xmlns:p14="http://schemas.microsoft.com/office/powerpoint/2010/main" val="594462018"/>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57200" y="533400"/>
            <a:ext cx="8229600" cy="990600"/>
          </a:xfrm>
          <a:prstGeom prst="rect">
            <a:avLst/>
          </a:prstGeom>
        </p:spPr>
        <p:txBody>
          <a:bodyPr>
            <a:norm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r>
              <a:rPr lang="es-EC" sz="2800" b="1" dirty="0" smtClean="0"/>
              <a:t>Recomendaciones</a:t>
            </a:r>
            <a:endParaRPr lang="es-EC" sz="3200" b="1" dirty="0"/>
          </a:p>
        </p:txBody>
      </p:sp>
      <p:sp>
        <p:nvSpPr>
          <p:cNvPr id="5" name="4 CuadroTexto"/>
          <p:cNvSpPr txBox="1"/>
          <p:nvPr/>
        </p:nvSpPr>
        <p:spPr>
          <a:xfrm>
            <a:off x="323528" y="1196752"/>
            <a:ext cx="8496944" cy="5262979"/>
          </a:xfrm>
          <a:prstGeom prst="rect">
            <a:avLst/>
          </a:prstGeom>
          <a:noFill/>
        </p:spPr>
        <p:txBody>
          <a:bodyPr wrap="square" rtlCol="0">
            <a:spAutoFit/>
          </a:bodyPr>
          <a:lstStyle/>
          <a:p>
            <a:pPr marL="285750" lvl="0" indent="-285750" algn="just">
              <a:lnSpc>
                <a:spcPct val="150000"/>
              </a:lnSpc>
              <a:buFont typeface="Arial" panose="020B0604020202020204" pitchFamily="34" charset="0"/>
              <a:buChar char="•"/>
            </a:pPr>
            <a:r>
              <a:rPr lang="es-EC" sz="1400" dirty="0"/>
              <a:t>El gobierno debe implementar programas de educación destinados a orientar a la población sobre el tipo de alimentos que consume</a:t>
            </a:r>
            <a:r>
              <a:rPr lang="es-EC" sz="1400" dirty="0" smtClean="0"/>
              <a:t>.</a:t>
            </a:r>
          </a:p>
          <a:p>
            <a:pPr marL="285750" lvl="0" indent="-285750" algn="just">
              <a:lnSpc>
                <a:spcPct val="150000"/>
              </a:lnSpc>
              <a:buFont typeface="Arial" panose="020B0604020202020204" pitchFamily="34" charset="0"/>
              <a:buChar char="•"/>
            </a:pPr>
            <a:endParaRPr lang="es-EC" sz="1400" dirty="0" smtClean="0"/>
          </a:p>
          <a:p>
            <a:pPr marL="285750" indent="-285750" algn="just">
              <a:lnSpc>
                <a:spcPct val="150000"/>
              </a:lnSpc>
              <a:buFont typeface="Arial" panose="020B0604020202020204" pitchFamily="34" charset="0"/>
              <a:buChar char="•"/>
            </a:pPr>
            <a:r>
              <a:rPr lang="es-EC" sz="1400" dirty="0"/>
              <a:t>Los organismos encargados de la regulación, control y vigilancia de la normativa, deben realizar constantes auditorías que verifiquen el cumplimiento efectivo de dicha reglamentación.</a:t>
            </a:r>
          </a:p>
          <a:p>
            <a:pPr lvl="0" algn="just">
              <a:lnSpc>
                <a:spcPct val="150000"/>
              </a:lnSpc>
            </a:pPr>
            <a:endParaRPr lang="es-EC" sz="1400" dirty="0" smtClean="0"/>
          </a:p>
          <a:p>
            <a:pPr marL="285750" lvl="0" indent="-285750" algn="just">
              <a:lnSpc>
                <a:spcPct val="150000"/>
              </a:lnSpc>
              <a:buFont typeface="Arial" panose="020B0604020202020204" pitchFamily="34" charset="0"/>
              <a:buChar char="•"/>
            </a:pPr>
            <a:r>
              <a:rPr lang="es-EC" sz="1400" dirty="0" smtClean="0"/>
              <a:t>El sector panificador debe formar alianzas estratégicas que permitan que las empresas de este mercado continúe desarrollándose con productos de calidad.</a:t>
            </a:r>
          </a:p>
          <a:p>
            <a:pPr marL="285750" lvl="0" indent="-285750" algn="just">
              <a:lnSpc>
                <a:spcPct val="150000"/>
              </a:lnSpc>
              <a:buFont typeface="Arial" panose="020B0604020202020204" pitchFamily="34" charset="0"/>
              <a:buChar char="•"/>
            </a:pPr>
            <a:endParaRPr lang="es-EC" sz="1400" dirty="0" smtClean="0"/>
          </a:p>
          <a:p>
            <a:pPr marL="285750" lvl="0" indent="-285750" algn="just">
              <a:lnSpc>
                <a:spcPct val="150000"/>
              </a:lnSpc>
              <a:buFont typeface="Arial" panose="020B0604020202020204" pitchFamily="34" charset="0"/>
              <a:buChar char="•"/>
            </a:pPr>
            <a:endParaRPr lang="es-EC" sz="1400" dirty="0" smtClean="0"/>
          </a:p>
          <a:p>
            <a:pPr marL="285750" indent="-285750" algn="just">
              <a:lnSpc>
                <a:spcPct val="150000"/>
              </a:lnSpc>
              <a:buFont typeface="Arial" panose="020B0604020202020204" pitchFamily="34" charset="0"/>
              <a:buChar char="•"/>
            </a:pPr>
            <a:r>
              <a:rPr lang="es-EC" sz="1400" dirty="0"/>
              <a:t>Las empresas de la industria panificadora conjuntamente con las autoridades gubernamentales deben trabajar en programas de apoyo y capacitación al sector de  producción de trigo nacional.</a:t>
            </a:r>
          </a:p>
          <a:p>
            <a:pPr marL="285750" lvl="0" indent="-285750" algn="just">
              <a:lnSpc>
                <a:spcPct val="150000"/>
              </a:lnSpc>
              <a:buFont typeface="Arial" panose="020B0604020202020204" pitchFamily="34" charset="0"/>
              <a:buChar char="•"/>
            </a:pPr>
            <a:endParaRPr lang="es-EC" sz="1400" dirty="0"/>
          </a:p>
          <a:p>
            <a:pPr marL="285750" lvl="0" indent="-285750" algn="just">
              <a:lnSpc>
                <a:spcPct val="150000"/>
              </a:lnSpc>
              <a:buFont typeface="Arial" panose="020B0604020202020204" pitchFamily="34" charset="0"/>
              <a:buChar char="•"/>
            </a:pPr>
            <a:r>
              <a:rPr lang="es-EC" sz="1400" dirty="0" smtClean="0"/>
              <a:t>Las </a:t>
            </a:r>
            <a:r>
              <a:rPr lang="es-EC" sz="1400" dirty="0"/>
              <a:t>industrias panificadoras deben continuar invirtiendo en el área de investigación y desarrollo para brindar opciones nutritivas al consumidor, contribuyendo positivamente en la cultura alimenticia del país</a:t>
            </a:r>
            <a:r>
              <a:rPr lang="es-EC" sz="1400" dirty="0" smtClean="0"/>
              <a:t>.</a:t>
            </a:r>
          </a:p>
        </p:txBody>
      </p:sp>
    </p:spTree>
    <p:extLst>
      <p:ext uri="{BB962C8B-B14F-4D97-AF65-F5344CB8AC3E}">
        <p14:creationId xmlns:p14="http://schemas.microsoft.com/office/powerpoint/2010/main" val="3268826711"/>
      </p:ext>
    </p:extLst>
  </p:cSld>
  <p:clrMapOvr>
    <a:masterClrMapping/>
  </p:clrMapOvr>
  <p:transition spd="slow">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C" i="1" dirty="0" smtClean="0">
                <a:latin typeface="Arial Rounded MT Bold" pitchFamily="34" charset="0"/>
              </a:rPr>
              <a:t>Muchas gracias por su atención !</a:t>
            </a:r>
            <a:endParaRPr lang="es-EC" i="1" dirty="0">
              <a:latin typeface="Arial Rounded MT Bold" pitchFamily="34" charset="0"/>
            </a:endParaRPr>
          </a:p>
        </p:txBody>
      </p:sp>
    </p:spTree>
    <p:extLst>
      <p:ext uri="{BB962C8B-B14F-4D97-AF65-F5344CB8AC3E}">
        <p14:creationId xmlns:p14="http://schemas.microsoft.com/office/powerpoint/2010/main" val="614470196"/>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Autofit/>
          </a:bodyPr>
          <a:lstStyle/>
          <a:p>
            <a:r>
              <a:rPr lang="es-EC" sz="2000" i="1" dirty="0" smtClean="0"/>
              <a:t> </a:t>
            </a:r>
            <a:endParaRPr lang="es-EC" sz="2000" i="1" dirty="0"/>
          </a:p>
        </p:txBody>
      </p:sp>
      <p:graphicFrame>
        <p:nvGraphicFramePr>
          <p:cNvPr id="9" name="8 Diagrama"/>
          <p:cNvGraphicFramePr/>
          <p:nvPr>
            <p:extLst>
              <p:ext uri="{D42A27DB-BD31-4B8C-83A1-F6EECF244321}">
                <p14:modId xmlns:p14="http://schemas.microsoft.com/office/powerpoint/2010/main" val="1416376359"/>
              </p:ext>
            </p:extLst>
          </p:nvPr>
        </p:nvGraphicFramePr>
        <p:xfrm>
          <a:off x="179512" y="836712"/>
          <a:ext cx="8784976" cy="1296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891543874"/>
              </p:ext>
            </p:extLst>
          </p:nvPr>
        </p:nvGraphicFramePr>
        <p:xfrm>
          <a:off x="395536" y="2636913"/>
          <a:ext cx="8208912" cy="3672406"/>
        </p:xfrm>
        <a:graphic>
          <a:graphicData uri="http://schemas.openxmlformats.org/drawingml/2006/table">
            <a:tbl>
              <a:tblPr firstRow="1" firstCol="1" bandRow="1">
                <a:tableStyleId>{BDBED569-4797-4DF1-A0F4-6AAB3CD982D8}</a:tableStyleId>
              </a:tblPr>
              <a:tblGrid>
                <a:gridCol w="4050684"/>
                <a:gridCol w="4158228"/>
              </a:tblGrid>
              <a:tr h="471981">
                <a:tc>
                  <a:txBody>
                    <a:bodyPr/>
                    <a:lstStyle/>
                    <a:p>
                      <a:pPr algn="ctr">
                        <a:lnSpc>
                          <a:spcPct val="115000"/>
                        </a:lnSpc>
                        <a:spcAft>
                          <a:spcPts val="0"/>
                        </a:spcAft>
                      </a:pPr>
                      <a:r>
                        <a:rPr lang="es-EC" sz="1200" b="1" dirty="0">
                          <a:effectLst>
                            <a:outerShdw blurRad="38100" dist="38100" dir="2700000" algn="tl">
                              <a:srgbClr val="000000">
                                <a:alpha val="43137"/>
                              </a:srgbClr>
                            </a:outerShdw>
                          </a:effectLst>
                          <a:latin typeface="+mj-lt"/>
                        </a:rPr>
                        <a:t>DEFINICIÓN CONCEPTUAL</a:t>
                      </a:r>
                      <a:endParaRPr lang="es-EC" sz="1200" b="1" dirty="0">
                        <a:effectLst>
                          <a:outerShdw blurRad="38100" dist="38100" dir="2700000" algn="tl">
                            <a:srgbClr val="000000">
                              <a:alpha val="43137"/>
                            </a:srgbClr>
                          </a:outerShdw>
                        </a:effectLst>
                        <a:latin typeface="+mj-lt"/>
                        <a:ea typeface="Calibri"/>
                        <a:cs typeface="Arial"/>
                      </a:endParaRPr>
                    </a:p>
                  </a:txBody>
                  <a:tcPr marL="44450" marR="44450" marT="0" marB="0" anchor="ctr"/>
                </a:tc>
                <a:tc>
                  <a:txBody>
                    <a:bodyPr/>
                    <a:lstStyle/>
                    <a:p>
                      <a:pPr algn="ctr">
                        <a:lnSpc>
                          <a:spcPct val="115000"/>
                        </a:lnSpc>
                        <a:spcAft>
                          <a:spcPts val="0"/>
                        </a:spcAft>
                      </a:pPr>
                      <a:r>
                        <a:rPr lang="es-EC" sz="1200" b="1">
                          <a:effectLst>
                            <a:outerShdw blurRad="38100" dist="38100" dir="2700000" algn="tl">
                              <a:srgbClr val="000000">
                                <a:alpha val="43137"/>
                              </a:srgbClr>
                            </a:outerShdw>
                          </a:effectLst>
                          <a:latin typeface="+mj-lt"/>
                        </a:rPr>
                        <a:t>DEFINICIÓN OPERACIONAL</a:t>
                      </a:r>
                      <a:endParaRPr lang="es-EC" sz="1200" b="1">
                        <a:effectLst>
                          <a:outerShdw blurRad="38100" dist="38100" dir="2700000" algn="tl">
                            <a:srgbClr val="000000">
                              <a:alpha val="43137"/>
                            </a:srgbClr>
                          </a:outerShdw>
                        </a:effectLst>
                        <a:latin typeface="+mj-lt"/>
                        <a:ea typeface="Calibri"/>
                        <a:cs typeface="Arial"/>
                      </a:endParaRPr>
                    </a:p>
                  </a:txBody>
                  <a:tcPr marL="44450" marR="44450" marT="0" marB="0" anchor="ctr"/>
                </a:tc>
              </a:tr>
              <a:tr h="959641">
                <a:tc>
                  <a:txBody>
                    <a:bodyPr/>
                    <a:lstStyle/>
                    <a:p>
                      <a:pPr algn="ctr">
                        <a:lnSpc>
                          <a:spcPct val="115000"/>
                        </a:lnSpc>
                        <a:spcAft>
                          <a:spcPts val="0"/>
                        </a:spcAft>
                      </a:pPr>
                      <a:r>
                        <a:rPr lang="es-EC" sz="1200" dirty="0">
                          <a:effectLst/>
                          <a:latin typeface="+mj-lt"/>
                        </a:rPr>
                        <a:t>Variable </a:t>
                      </a:r>
                      <a:r>
                        <a:rPr lang="es-EC" sz="1200" dirty="0" smtClean="0">
                          <a:effectLst/>
                          <a:latin typeface="+mj-lt"/>
                        </a:rPr>
                        <a:t>Independiente:</a:t>
                      </a:r>
                      <a:endParaRPr lang="es-EC" sz="1200" dirty="0">
                        <a:effectLst/>
                        <a:latin typeface="+mj-lt"/>
                      </a:endParaRPr>
                    </a:p>
                    <a:p>
                      <a:pPr algn="ctr">
                        <a:lnSpc>
                          <a:spcPct val="115000"/>
                        </a:lnSpc>
                        <a:spcAft>
                          <a:spcPts val="0"/>
                        </a:spcAft>
                      </a:pPr>
                      <a:r>
                        <a:rPr lang="es-EC" sz="1200" b="0" dirty="0" smtClean="0">
                          <a:effectLst/>
                          <a:latin typeface="+mj-lt"/>
                        </a:rPr>
                        <a:t>Sector</a:t>
                      </a:r>
                      <a:r>
                        <a:rPr lang="es-EC" sz="1200" b="0" baseline="0" dirty="0" smtClean="0">
                          <a:effectLst/>
                          <a:latin typeface="+mj-lt"/>
                        </a:rPr>
                        <a:t> Industrial Panificador que acata las </a:t>
                      </a:r>
                      <a:r>
                        <a:rPr lang="es-EC" sz="1200" b="0" dirty="0" smtClean="0">
                          <a:effectLst/>
                          <a:latin typeface="+mj-lt"/>
                        </a:rPr>
                        <a:t>Normas </a:t>
                      </a:r>
                      <a:r>
                        <a:rPr lang="es-EC" sz="1200" b="0" dirty="0">
                          <a:effectLst/>
                          <a:latin typeface="+mj-lt"/>
                        </a:rPr>
                        <a:t>de etiquetado nutricional de alimentos procesados</a:t>
                      </a:r>
                      <a:endParaRPr lang="es-EC" sz="1200" b="0" dirty="0">
                        <a:effectLst/>
                        <a:latin typeface="+mj-lt"/>
                        <a:ea typeface="Calibri"/>
                        <a:cs typeface="Arial"/>
                      </a:endParaRPr>
                    </a:p>
                  </a:txBody>
                  <a:tcPr marL="44450" marR="44450" marT="0" marB="0" anchor="ctr"/>
                </a:tc>
                <a:tc>
                  <a:txBody>
                    <a:bodyPr/>
                    <a:lstStyle/>
                    <a:p>
                      <a:pPr algn="ctr">
                        <a:lnSpc>
                          <a:spcPct val="115000"/>
                        </a:lnSpc>
                        <a:spcAft>
                          <a:spcPts val="0"/>
                        </a:spcAft>
                      </a:pPr>
                      <a:r>
                        <a:rPr lang="es-EC" sz="1200" dirty="0" smtClean="0">
                          <a:effectLst/>
                          <a:latin typeface="+mj-lt"/>
                          <a:ea typeface="+mn-ea"/>
                          <a:cs typeface="+mn-cs"/>
                        </a:rPr>
                        <a:t>Grupo</a:t>
                      </a:r>
                      <a:r>
                        <a:rPr lang="es-EC" sz="1200" baseline="0" dirty="0" smtClean="0">
                          <a:effectLst/>
                          <a:latin typeface="+mj-lt"/>
                          <a:ea typeface="+mn-ea"/>
                          <a:cs typeface="+mn-cs"/>
                        </a:rPr>
                        <a:t> de empresas cuya actividad económica es la elaboración, fabricación y comercialización de productos de panificación</a:t>
                      </a:r>
                      <a:endParaRPr lang="es-EC" sz="1200" dirty="0">
                        <a:effectLst/>
                        <a:latin typeface="+mj-lt"/>
                        <a:ea typeface="Calibri"/>
                        <a:cs typeface="Arial"/>
                      </a:endParaRPr>
                    </a:p>
                  </a:txBody>
                  <a:tcPr marL="44450" marR="44450" marT="0" marB="0" anchor="ctr"/>
                </a:tc>
              </a:tr>
              <a:tr h="1281143">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200" dirty="0" smtClean="0">
                          <a:effectLst/>
                          <a:latin typeface="+mj-lt"/>
                        </a:rPr>
                        <a:t>Variable Dependiente: </a:t>
                      </a:r>
                      <a:br>
                        <a:rPr lang="es-EC" sz="1200" dirty="0" smtClean="0">
                          <a:effectLst/>
                          <a:latin typeface="+mj-lt"/>
                        </a:rPr>
                      </a:br>
                      <a:r>
                        <a:rPr lang="es-EC" sz="1200" b="0" dirty="0" smtClean="0">
                          <a:effectLst/>
                          <a:latin typeface="+mj-lt"/>
                        </a:rPr>
                        <a:t>Hábitos alimenticios de los consumidores de productos de panificación</a:t>
                      </a:r>
                      <a:endParaRPr lang="es-EC" sz="1200" b="0" dirty="0" smtClean="0">
                        <a:effectLst/>
                        <a:latin typeface="+mj-lt"/>
                        <a:ea typeface="Calibri"/>
                        <a:cs typeface="Arial"/>
                      </a:endParaRPr>
                    </a:p>
                  </a:txBody>
                  <a:tcPr marL="44450" marR="44450" marT="0" marB="0" anchor="ctr"/>
                </a:tc>
                <a:tc>
                  <a:txBody>
                    <a:bodyPr/>
                    <a:lstStyle/>
                    <a:p>
                      <a:pPr algn="ctr">
                        <a:lnSpc>
                          <a:spcPct val="115000"/>
                        </a:lnSpc>
                        <a:spcAft>
                          <a:spcPts val="0"/>
                        </a:spcAft>
                      </a:pPr>
                      <a:r>
                        <a:rPr lang="es-EC" sz="1200" dirty="0" smtClean="0">
                          <a:effectLst/>
                          <a:latin typeface="+mj-lt"/>
                          <a:ea typeface="+mn-ea"/>
                          <a:cs typeface="+mn-cs"/>
                        </a:rPr>
                        <a:t>Hábitos</a:t>
                      </a:r>
                      <a:r>
                        <a:rPr lang="es-EC" sz="1200" baseline="0" dirty="0" smtClean="0">
                          <a:effectLst/>
                          <a:latin typeface="+mj-lt"/>
                          <a:ea typeface="+mn-ea"/>
                          <a:cs typeface="+mn-cs"/>
                        </a:rPr>
                        <a:t> que adquiridos que influyen en la nutrición de las personas que consumen pan empacado.</a:t>
                      </a:r>
                      <a:endParaRPr lang="es-EC" sz="1200" dirty="0">
                        <a:effectLst/>
                        <a:latin typeface="+mj-lt"/>
                        <a:ea typeface="Calibri"/>
                        <a:cs typeface="Arial"/>
                      </a:endParaRPr>
                    </a:p>
                  </a:txBody>
                  <a:tcPr marL="44450" marR="44450" marT="0" marB="0" anchor="ctr"/>
                </a:tc>
              </a:tr>
              <a:tr h="959641">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s-EC" sz="1200" dirty="0" smtClean="0">
                          <a:effectLst/>
                          <a:latin typeface="+mj-lt"/>
                        </a:rPr>
                        <a:t>Variable Dependiente: </a:t>
                      </a:r>
                      <a:br>
                        <a:rPr lang="es-EC" sz="1200" dirty="0" smtClean="0">
                          <a:effectLst/>
                          <a:latin typeface="+mj-lt"/>
                        </a:rPr>
                      </a:br>
                      <a:r>
                        <a:rPr lang="es-EC" sz="1200" b="0" dirty="0" smtClean="0">
                          <a:effectLst/>
                          <a:latin typeface="+mj-lt"/>
                        </a:rPr>
                        <a:t>Impacto</a:t>
                      </a:r>
                      <a:r>
                        <a:rPr lang="es-EC" sz="1200" b="0" baseline="0" dirty="0" smtClean="0">
                          <a:effectLst/>
                          <a:latin typeface="+mj-lt"/>
                        </a:rPr>
                        <a:t> en la I</a:t>
                      </a:r>
                      <a:r>
                        <a:rPr lang="es-EC" sz="1200" b="0" dirty="0" smtClean="0">
                          <a:effectLst/>
                          <a:latin typeface="+mj-lt"/>
                        </a:rPr>
                        <a:t>ndustria Panificadora que acata la normativa de etiquetado</a:t>
                      </a:r>
                      <a:endParaRPr lang="es-EC" sz="1200" b="0" dirty="0" smtClean="0">
                        <a:effectLst/>
                        <a:latin typeface="+mj-lt"/>
                        <a:ea typeface="Calibri"/>
                        <a:cs typeface="Arial"/>
                      </a:endParaRPr>
                    </a:p>
                  </a:txBody>
                  <a:tcPr marL="44450" marR="44450" marT="0" marB="0" anchor="ctr"/>
                </a:tc>
                <a:tc>
                  <a:txBody>
                    <a:bodyPr/>
                    <a:lstStyle/>
                    <a:p>
                      <a:pPr algn="ctr">
                        <a:lnSpc>
                          <a:spcPct val="115000"/>
                        </a:lnSpc>
                        <a:spcAft>
                          <a:spcPts val="0"/>
                        </a:spcAft>
                      </a:pPr>
                      <a:r>
                        <a:rPr lang="es-EC" sz="1200" dirty="0" smtClean="0">
                          <a:effectLst/>
                          <a:latin typeface="+mj-lt"/>
                          <a:ea typeface="+mn-ea"/>
                          <a:cs typeface="+mn-cs"/>
                        </a:rPr>
                        <a:t>Afectación</a:t>
                      </a:r>
                      <a:r>
                        <a:rPr lang="es-EC" sz="1200" baseline="0" dirty="0" smtClean="0">
                          <a:effectLst/>
                          <a:latin typeface="+mj-lt"/>
                          <a:ea typeface="+mn-ea"/>
                          <a:cs typeface="+mn-cs"/>
                        </a:rPr>
                        <a:t> en los resultados financieros de las empresas panificadoras industriales.</a:t>
                      </a:r>
                      <a:endParaRPr lang="es-EC" sz="1200" dirty="0">
                        <a:effectLst/>
                        <a:latin typeface="+mj-lt"/>
                        <a:ea typeface="Calibri"/>
                        <a:cs typeface="Arial"/>
                      </a:endParaRPr>
                    </a:p>
                  </a:txBody>
                  <a:tcPr marL="44450" marR="44450" marT="0" marB="0" anchor="ctr"/>
                </a:tc>
              </a:tr>
            </a:tbl>
          </a:graphicData>
        </a:graphic>
      </p:graphicFrame>
    </p:spTree>
    <p:extLst>
      <p:ext uri="{BB962C8B-B14F-4D97-AF65-F5344CB8AC3E}">
        <p14:creationId xmlns:p14="http://schemas.microsoft.com/office/powerpoint/2010/main" val="1081677187"/>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lgn="ctr"/>
            <a:r>
              <a:rPr lang="es-EC" sz="2800" b="1" dirty="0" smtClean="0"/>
              <a:t>Importancia y justificación</a:t>
            </a:r>
            <a:endParaRPr lang="es-EC" sz="2800" b="1"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697974934"/>
              </p:ext>
            </p:extLst>
          </p:nvPr>
        </p:nvGraphicFramePr>
        <p:xfrm>
          <a:off x="457200" y="1600200"/>
          <a:ext cx="82296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3581730"/>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557960831"/>
              </p:ext>
            </p:extLst>
          </p:nvPr>
        </p:nvGraphicFramePr>
        <p:xfrm>
          <a:off x="457200" y="188640"/>
          <a:ext cx="8229600" cy="7056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7 Título"/>
          <p:cNvSpPr>
            <a:spLocks noGrp="1"/>
          </p:cNvSpPr>
          <p:nvPr>
            <p:ph type="title"/>
          </p:nvPr>
        </p:nvSpPr>
        <p:spPr>
          <a:xfrm>
            <a:off x="457200" y="533400"/>
            <a:ext cx="8229600" cy="990600"/>
          </a:xfrm>
        </p:spPr>
        <p:txBody>
          <a:bodyPr>
            <a:normAutofit/>
          </a:bodyPr>
          <a:lstStyle/>
          <a:p>
            <a:pPr algn="ctr"/>
            <a:r>
              <a:rPr lang="es-EC" sz="2800" b="1" dirty="0" smtClean="0"/>
              <a:t>Objetivos</a:t>
            </a:r>
            <a:endParaRPr lang="es-EC" sz="2800" b="1" dirty="0"/>
          </a:p>
        </p:txBody>
      </p:sp>
    </p:spTree>
    <p:extLst>
      <p:ext uri="{BB962C8B-B14F-4D97-AF65-F5344CB8AC3E}">
        <p14:creationId xmlns:p14="http://schemas.microsoft.com/office/powerpoint/2010/main" val="2231234457"/>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8853"/>
            <a:ext cx="8229600" cy="990600"/>
          </a:xfrm>
        </p:spPr>
        <p:txBody>
          <a:bodyPr>
            <a:normAutofit/>
          </a:bodyPr>
          <a:lstStyle/>
          <a:p>
            <a:pPr algn="ctr"/>
            <a:r>
              <a:rPr lang="es-EC" sz="3200" b="1" dirty="0"/>
              <a:t>FUNDAMENTACIÓN </a:t>
            </a:r>
            <a:r>
              <a:rPr lang="es-EC" sz="3200" b="1" dirty="0" smtClean="0"/>
              <a:t>TEÓRICA</a:t>
            </a:r>
            <a:endParaRPr lang="es-EC" sz="3200" b="1"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875011663"/>
              </p:ext>
            </p:extLst>
          </p:nvPr>
        </p:nvGraphicFramePr>
        <p:xfrm>
          <a:off x="457200" y="1628800"/>
          <a:ext cx="843528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4537061"/>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990600"/>
          </a:xfrm>
        </p:spPr>
        <p:txBody>
          <a:bodyPr>
            <a:noAutofit/>
          </a:bodyPr>
          <a:lstStyle/>
          <a:p>
            <a:pPr algn="ctr"/>
            <a:r>
              <a:rPr lang="es-EC" sz="2800" b="1" dirty="0"/>
              <a:t>El Sector Industrial Panificador en el Ecuador</a:t>
            </a:r>
            <a:endParaRPr lang="es-EC" sz="2800" dirty="0"/>
          </a:p>
        </p:txBody>
      </p:sp>
      <p:pic>
        <p:nvPicPr>
          <p:cNvPr id="4" name="3 Marcador de contenido"/>
          <p:cNvPicPr>
            <a:picLocks noGrp="1"/>
          </p:cNvPicPr>
          <p:nvPr>
            <p:ph idx="1"/>
          </p:nvPr>
        </p:nvPicPr>
        <p:blipFill rotWithShape="1">
          <a:blip r:embed="rId2"/>
          <a:srcRect l="5548" t="23684" r="40448" b="27285"/>
          <a:stretch/>
        </p:blipFill>
        <p:spPr bwMode="auto">
          <a:xfrm>
            <a:off x="1331640" y="1556792"/>
            <a:ext cx="6318448" cy="32403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6" name="5 CuadroTexto"/>
          <p:cNvSpPr txBox="1"/>
          <p:nvPr/>
        </p:nvSpPr>
        <p:spPr>
          <a:xfrm>
            <a:off x="539552" y="5212357"/>
            <a:ext cx="7992888" cy="1384995"/>
          </a:xfrm>
          <a:prstGeom prst="rect">
            <a:avLst/>
          </a:prstGeom>
          <a:ln>
            <a:noFill/>
          </a:ln>
        </p:spPr>
        <p:style>
          <a:lnRef idx="2">
            <a:schemeClr val="accent1"/>
          </a:lnRef>
          <a:fillRef idx="1003">
            <a:schemeClr val="lt1"/>
          </a:fillRef>
          <a:effectRef idx="0">
            <a:schemeClr val="accent1"/>
          </a:effectRef>
          <a:fontRef idx="minor">
            <a:schemeClr val="dk1"/>
          </a:fontRef>
        </p:style>
        <p:txBody>
          <a:bodyPr wrap="square" rtlCol="0">
            <a:spAutoFit/>
          </a:bodyPr>
          <a:lstStyle/>
          <a:p>
            <a:pPr algn="just">
              <a:lnSpc>
                <a:spcPct val="150000"/>
              </a:lnSpc>
            </a:pPr>
            <a:r>
              <a:rPr lang="es-EC" sz="1400" i="1" dirty="0" smtClean="0"/>
              <a:t>La industria </a:t>
            </a:r>
            <a:r>
              <a:rPr lang="es-EC" sz="1400" i="1" dirty="0"/>
              <a:t>que se dedica a la elaboración de productos de molinería, panadería y fideos, contribuyen con el 11,3% dentro del </a:t>
            </a:r>
            <a:r>
              <a:rPr lang="es-EC" sz="1400" i="1" dirty="0" smtClean="0"/>
              <a:t>sector de alimentos y bebidas, </a:t>
            </a:r>
            <a:r>
              <a:rPr lang="es-EC" sz="1400" i="1" dirty="0"/>
              <a:t>siendo la cuarta más representativa después de las empresas que se dedican al procesamiento y conservación de pescado, seguidas  de las que elaboran bebidas y las que procesan </a:t>
            </a:r>
            <a:r>
              <a:rPr lang="es-EC" sz="1400" i="1" dirty="0" smtClean="0"/>
              <a:t>carne.</a:t>
            </a:r>
            <a:endParaRPr lang="es-EC" sz="1400" i="1" dirty="0"/>
          </a:p>
        </p:txBody>
      </p:sp>
      <p:cxnSp>
        <p:nvCxnSpPr>
          <p:cNvPr id="7" name="6 Conector recto de flecha"/>
          <p:cNvCxnSpPr/>
          <p:nvPr/>
        </p:nvCxnSpPr>
        <p:spPr>
          <a:xfrm flipV="1">
            <a:off x="3113838" y="2348880"/>
            <a:ext cx="1422158" cy="64807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9012511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s-EC" sz="1700" i="1" dirty="0" smtClean="0"/>
              <a:t>Existen 137 </a:t>
            </a:r>
            <a:r>
              <a:rPr lang="es-EC" sz="1700" i="1" dirty="0"/>
              <a:t>industrias manufactureras dedicadas a la elaboración de pan y otros productos de panadería</a:t>
            </a:r>
          </a:p>
        </p:txBody>
      </p:sp>
      <p:graphicFrame>
        <p:nvGraphicFramePr>
          <p:cNvPr id="12" name="11 Marcador de contenido"/>
          <p:cNvGraphicFramePr>
            <a:graphicFrameLocks noGrp="1"/>
          </p:cNvGraphicFramePr>
          <p:nvPr>
            <p:ph idx="1"/>
            <p:extLst>
              <p:ext uri="{D42A27DB-BD31-4B8C-83A1-F6EECF244321}">
                <p14:modId xmlns:p14="http://schemas.microsoft.com/office/powerpoint/2010/main" val="548205474"/>
              </p:ext>
            </p:extLst>
          </p:nvPr>
        </p:nvGraphicFramePr>
        <p:xfrm>
          <a:off x="2971800" y="792163"/>
          <a:ext cx="57150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Marcador de texto"/>
          <p:cNvSpPr>
            <a:spLocks noGrp="1"/>
          </p:cNvSpPr>
          <p:nvPr>
            <p:ph type="body" sz="half" idx="2"/>
          </p:nvPr>
        </p:nvSpPr>
        <p:spPr>
          <a:xfrm>
            <a:off x="251520" y="2132856"/>
            <a:ext cx="2345377" cy="4241311"/>
          </a:xfrm>
        </p:spPr>
        <p:txBody>
          <a:bodyPr>
            <a:normAutofit/>
          </a:bodyPr>
          <a:lstStyle/>
          <a:p>
            <a:r>
              <a:rPr lang="es-EC" sz="2000" b="1" dirty="0"/>
              <a:t>Moderna Alimentos S.A</a:t>
            </a:r>
            <a:r>
              <a:rPr lang="es-EC" sz="2000" b="1" dirty="0" smtClean="0"/>
              <a:t>.</a:t>
            </a:r>
            <a:endParaRPr lang="es-EC" sz="2000" b="1" dirty="0"/>
          </a:p>
        </p:txBody>
      </p:sp>
      <p:pic>
        <p:nvPicPr>
          <p:cNvPr id="13" name="12 Imagen"/>
          <p:cNvPicPr/>
          <p:nvPr/>
        </p:nvPicPr>
        <p:blipFill rotWithShape="1">
          <a:blip r:embed="rId7"/>
          <a:srcRect l="66025" t="30920" r="4569" b="17435"/>
          <a:stretch/>
        </p:blipFill>
        <p:spPr bwMode="auto">
          <a:xfrm>
            <a:off x="30891" y="3140968"/>
            <a:ext cx="2740909" cy="2243837"/>
          </a:xfrm>
          <a:prstGeom prst="rect">
            <a:avLst/>
          </a:prstGeom>
          <a:ln>
            <a:noFill/>
          </a:ln>
          <a:extLst>
            <a:ext uri="{53640926-AAD7-44D8-BBD7-CCE9431645EC}">
              <a14:shadowObscured xmlns:a14="http://schemas.microsoft.com/office/drawing/2010/main"/>
            </a:ext>
          </a:extLst>
        </p:spPr>
      </p:pic>
      <p:pic>
        <p:nvPicPr>
          <p:cNvPr id="3074" name="Picture 2" descr="Resultado de imagen para siembra moderna alimentos s.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8144" y="4858924"/>
            <a:ext cx="2880320" cy="1788832"/>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265208"/>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Marcador de texto"/>
          <p:cNvSpPr>
            <a:spLocks noGrp="1"/>
          </p:cNvSpPr>
          <p:nvPr>
            <p:ph type="body" idx="1"/>
          </p:nvPr>
        </p:nvSpPr>
        <p:spPr>
          <a:xfrm>
            <a:off x="640080" y="620688"/>
            <a:ext cx="3931920" cy="639762"/>
          </a:xfrm>
        </p:spPr>
        <p:txBody>
          <a:bodyPr/>
          <a:lstStyle/>
          <a:p>
            <a:r>
              <a:rPr lang="es-EC" b="1" dirty="0">
                <a:solidFill>
                  <a:schemeClr val="tx1"/>
                </a:solidFill>
              </a:rPr>
              <a:t>Maxipan</a:t>
            </a:r>
            <a:r>
              <a:rPr lang="es-EC" b="1" i="1" dirty="0">
                <a:solidFill>
                  <a:schemeClr val="tx1"/>
                </a:solidFill>
              </a:rPr>
              <a:t> S.A</a:t>
            </a:r>
            <a:r>
              <a:rPr lang="es-EC" b="1" i="1" dirty="0" smtClean="0">
                <a:solidFill>
                  <a:schemeClr val="tx1"/>
                </a:solidFill>
              </a:rPr>
              <a:t>.</a:t>
            </a:r>
            <a:endParaRPr lang="es-EC" b="1" i="1" dirty="0">
              <a:solidFill>
                <a:schemeClr val="tx1"/>
              </a:solidFill>
            </a:endParaRPr>
          </a:p>
        </p:txBody>
      </p:sp>
      <p:graphicFrame>
        <p:nvGraphicFramePr>
          <p:cNvPr id="12" name="11 Marcador de contenido"/>
          <p:cNvGraphicFramePr>
            <a:graphicFrameLocks noGrp="1"/>
          </p:cNvGraphicFramePr>
          <p:nvPr>
            <p:ph sz="half" idx="2"/>
            <p:extLst>
              <p:ext uri="{D42A27DB-BD31-4B8C-83A1-F6EECF244321}">
                <p14:modId xmlns:p14="http://schemas.microsoft.com/office/powerpoint/2010/main" val="3029998119"/>
              </p:ext>
            </p:extLst>
          </p:nvPr>
        </p:nvGraphicFramePr>
        <p:xfrm>
          <a:off x="611560" y="1268760"/>
          <a:ext cx="3777878" cy="3104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14 Marcador de texto"/>
          <p:cNvSpPr>
            <a:spLocks noGrp="1"/>
          </p:cNvSpPr>
          <p:nvPr>
            <p:ph type="body" sz="quarter" idx="3"/>
          </p:nvPr>
        </p:nvSpPr>
        <p:spPr>
          <a:xfrm>
            <a:off x="4932040" y="620688"/>
            <a:ext cx="3931920" cy="639762"/>
          </a:xfrm>
        </p:spPr>
        <p:txBody>
          <a:bodyPr/>
          <a:lstStyle/>
          <a:p>
            <a:r>
              <a:rPr lang="es-EC" b="1" dirty="0">
                <a:solidFill>
                  <a:schemeClr val="tx1"/>
                </a:solidFill>
              </a:rPr>
              <a:t>Tiosa</a:t>
            </a:r>
            <a:r>
              <a:rPr lang="es-EC" b="1" i="1" dirty="0">
                <a:solidFill>
                  <a:schemeClr val="tx1"/>
                </a:solidFill>
              </a:rPr>
              <a:t> S.A</a:t>
            </a:r>
            <a:r>
              <a:rPr lang="es-EC" b="1" i="1" dirty="0" smtClean="0">
                <a:solidFill>
                  <a:schemeClr val="tx1"/>
                </a:solidFill>
              </a:rPr>
              <a:t>.</a:t>
            </a:r>
            <a:endParaRPr lang="es-EC" b="1" i="1" dirty="0">
              <a:solidFill>
                <a:schemeClr val="tx1"/>
              </a:solidFill>
            </a:endParaRPr>
          </a:p>
        </p:txBody>
      </p:sp>
      <p:graphicFrame>
        <p:nvGraphicFramePr>
          <p:cNvPr id="17" name="16 Marcador de contenido"/>
          <p:cNvGraphicFramePr>
            <a:graphicFrameLocks noGrp="1"/>
          </p:cNvGraphicFramePr>
          <p:nvPr>
            <p:ph sz="quarter" idx="4"/>
            <p:extLst>
              <p:ext uri="{D42A27DB-BD31-4B8C-83A1-F6EECF244321}">
                <p14:modId xmlns:p14="http://schemas.microsoft.com/office/powerpoint/2010/main" val="3545428273"/>
              </p:ext>
            </p:extLst>
          </p:nvPr>
        </p:nvGraphicFramePr>
        <p:xfrm>
          <a:off x="4860032" y="1268760"/>
          <a:ext cx="3932237" cy="30963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098" name="Picture 2" descr="Resultado de imagen para maxipan"/>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1600" y="4509120"/>
            <a:ext cx="2914650" cy="1514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0" name="Picture 4" descr="Resultado de imagen para tios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456289" y="4725144"/>
            <a:ext cx="2788119" cy="19168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025160"/>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dad">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dad">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730</TotalTime>
  <Words>1883</Words>
  <Application>Microsoft Office PowerPoint</Application>
  <PresentationFormat>Presentación en pantalla (4:3)</PresentationFormat>
  <Paragraphs>187</Paragraphs>
  <Slides>25</Slides>
  <Notes>1</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Claridad</vt:lpstr>
      <vt:lpstr>CARRERA DE INGENIERÍA EN FINANZAS Y AUDITORÍA</vt:lpstr>
      <vt:lpstr>Introducción</vt:lpstr>
      <vt:lpstr> </vt:lpstr>
      <vt:lpstr>Importancia y justificación</vt:lpstr>
      <vt:lpstr>Objetivos</vt:lpstr>
      <vt:lpstr>FUNDAMENTACIÓN TEÓRICA</vt:lpstr>
      <vt:lpstr>El Sector Industrial Panificador en el Ecuador</vt:lpstr>
      <vt:lpstr>Existen 137 industrias manufactureras dedicadas a la elaboración de pan y otros productos de panadería</vt:lpstr>
      <vt:lpstr>Presentación de PowerPoint</vt:lpstr>
      <vt:lpstr>Bases teóricas </vt:lpstr>
      <vt:lpstr>Hipótesis</vt:lpstr>
      <vt:lpstr>Población y muestra</vt:lpstr>
      <vt:lpstr>RESULTADOS DE LA INVESTIGACIÓN: Consumidores</vt:lpstr>
      <vt:lpstr>Comprobación de hipótesis</vt:lpstr>
      <vt:lpstr>Presentación de PowerPoint</vt:lpstr>
      <vt:lpstr>RESULTADOS DE LA INVESTIGACIÓN: Sector Panificador Industrial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FINANZAS Y AUDITORÍA</dc:title>
  <dc:creator>Jess</dc:creator>
  <cp:lastModifiedBy>Jess</cp:lastModifiedBy>
  <cp:revision>75</cp:revision>
  <cp:lastPrinted>2018-03-13T23:44:17Z</cp:lastPrinted>
  <dcterms:created xsi:type="dcterms:W3CDTF">2018-03-12T05:47:27Z</dcterms:created>
  <dcterms:modified xsi:type="dcterms:W3CDTF">2019-01-23T06:03:49Z</dcterms:modified>
</cp:coreProperties>
</file>