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9" r:id="rId8"/>
    <p:sldId id="270" r:id="rId9"/>
    <p:sldId id="271" r:id="rId10"/>
    <p:sldId id="272" r:id="rId11"/>
    <p:sldId id="273" r:id="rId12"/>
    <p:sldId id="274" r:id="rId13"/>
    <p:sldId id="275" r:id="rId14"/>
    <p:sldId id="277" r:id="rId15"/>
    <p:sldId id="276" r:id="rId16"/>
    <p:sldId id="279" r:id="rId17"/>
    <p:sldId id="281" r:id="rId18"/>
    <p:sldId id="280" r:id="rId19"/>
    <p:sldId id="282" r:id="rId20"/>
    <p:sldId id="283" r:id="rId21"/>
    <p:sldId id="288" r:id="rId22"/>
    <p:sldId id="287" r:id="rId23"/>
    <p:sldId id="284" r:id="rId24"/>
    <p:sldId id="285" r:id="rId25"/>
    <p:sldId id="286" r:id="rId2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ersonal\Desktop\Datos%20investigaci&#243;n%20eC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ersonal\Desktop\Datos%20investigaci&#243;n%20eC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Hoja2!$G$31</c:f>
              <c:strCache>
                <c:ptCount val="1"/>
                <c:pt idx="0">
                  <c:v>Sin eCG</c:v>
                </c:pt>
              </c:strCache>
            </c:strRef>
          </c:tx>
          <c:cat>
            <c:strRef>
              <c:f>Hoja2!$H$30:$J$30</c:f>
              <c:strCache>
                <c:ptCount val="3"/>
                <c:pt idx="0">
                  <c:v>21 días antes protocolo</c:v>
                </c:pt>
                <c:pt idx="1">
                  <c:v>Inicio protocolo</c:v>
                </c:pt>
                <c:pt idx="2">
                  <c:v>60 días despues IA</c:v>
                </c:pt>
              </c:strCache>
            </c:strRef>
          </c:cat>
          <c:val>
            <c:numRef>
              <c:f>Hoja2!$H$31:$J$31</c:f>
              <c:numCache>
                <c:formatCode>General</c:formatCode>
                <c:ptCount val="3"/>
                <c:pt idx="0">
                  <c:v>321.66666666666669</c:v>
                </c:pt>
                <c:pt idx="1">
                  <c:v>356.66666666666669</c:v>
                </c:pt>
                <c:pt idx="2">
                  <c:v>380</c:v>
                </c:pt>
              </c:numCache>
            </c:numRef>
          </c:val>
          <c:smooth val="0"/>
        </c:ser>
        <c:ser>
          <c:idx val="1"/>
          <c:order val="1"/>
          <c:tx>
            <c:strRef>
              <c:f>Hoja2!$G$32</c:f>
              <c:strCache>
                <c:ptCount val="1"/>
                <c:pt idx="0">
                  <c:v>Con eCG</c:v>
                </c:pt>
              </c:strCache>
            </c:strRef>
          </c:tx>
          <c:cat>
            <c:strRef>
              <c:f>Hoja2!$H$30:$J$30</c:f>
              <c:strCache>
                <c:ptCount val="3"/>
                <c:pt idx="0">
                  <c:v>21 días antes protocolo</c:v>
                </c:pt>
                <c:pt idx="1">
                  <c:v>Inicio protocolo</c:v>
                </c:pt>
                <c:pt idx="2">
                  <c:v>60 días despues IA</c:v>
                </c:pt>
              </c:strCache>
            </c:strRef>
          </c:cat>
          <c:val>
            <c:numRef>
              <c:f>Hoja2!$H$32:$J$32</c:f>
              <c:numCache>
                <c:formatCode>General</c:formatCode>
                <c:ptCount val="3"/>
                <c:pt idx="0">
                  <c:v>315</c:v>
                </c:pt>
                <c:pt idx="1">
                  <c:v>335</c:v>
                </c:pt>
                <c:pt idx="2">
                  <c:v>368.33333333333331</c:v>
                </c:pt>
              </c:numCache>
            </c:numRef>
          </c:val>
          <c:smooth val="0"/>
        </c:ser>
        <c:dLbls>
          <c:showLegendKey val="0"/>
          <c:showVal val="0"/>
          <c:showCatName val="0"/>
          <c:showSerName val="0"/>
          <c:showPercent val="0"/>
          <c:showBubbleSize val="0"/>
        </c:dLbls>
        <c:marker val="1"/>
        <c:smooth val="0"/>
        <c:axId val="168188416"/>
        <c:axId val="203640768"/>
      </c:lineChart>
      <c:catAx>
        <c:axId val="168188416"/>
        <c:scaling>
          <c:orientation val="minMax"/>
        </c:scaling>
        <c:delete val="0"/>
        <c:axPos val="b"/>
        <c:title>
          <c:tx>
            <c:rich>
              <a:bodyPr/>
              <a:lstStyle/>
              <a:p>
                <a:pPr>
                  <a:defRPr/>
                </a:pPr>
                <a:r>
                  <a:rPr lang="es-EC"/>
                  <a:t>Tiempo</a:t>
                </a:r>
              </a:p>
            </c:rich>
          </c:tx>
          <c:overlay val="0"/>
        </c:title>
        <c:numFmt formatCode="General" sourceLinked="1"/>
        <c:majorTickMark val="out"/>
        <c:minorTickMark val="none"/>
        <c:tickLblPos val="nextTo"/>
        <c:crossAx val="203640768"/>
        <c:crosses val="autoZero"/>
        <c:auto val="1"/>
        <c:lblAlgn val="ctr"/>
        <c:lblOffset val="100"/>
        <c:noMultiLvlLbl val="0"/>
      </c:catAx>
      <c:valAx>
        <c:axId val="203640768"/>
        <c:scaling>
          <c:orientation val="minMax"/>
          <c:min val="300"/>
        </c:scaling>
        <c:delete val="0"/>
        <c:axPos val="l"/>
        <c:title>
          <c:tx>
            <c:rich>
              <a:bodyPr rot="-5400000" vert="horz"/>
              <a:lstStyle/>
              <a:p>
                <a:pPr>
                  <a:defRPr/>
                </a:pPr>
                <a:r>
                  <a:rPr lang="es-EC"/>
                  <a:t>Peso (kg)</a:t>
                </a:r>
              </a:p>
            </c:rich>
          </c:tx>
          <c:overlay val="0"/>
        </c:title>
        <c:numFmt formatCode="General" sourceLinked="1"/>
        <c:majorTickMark val="out"/>
        <c:minorTickMark val="none"/>
        <c:tickLblPos val="nextTo"/>
        <c:crossAx val="168188416"/>
        <c:crosses val="autoZero"/>
        <c:crossBetween val="between"/>
      </c:valAx>
    </c:plotArea>
    <c:legend>
      <c:legendPos val="r"/>
      <c:overlay val="0"/>
    </c:legend>
    <c:plotVisOnly val="1"/>
    <c:dispBlanksAs val="gap"/>
    <c:showDLblsOverMax val="0"/>
  </c:chart>
  <c:txPr>
    <a:bodyPr/>
    <a:lstStyle/>
    <a:p>
      <a:pPr>
        <a:defRPr sz="1200">
          <a:latin typeface="Times New Roman" pitchFamily="18" charset="0"/>
          <a:cs typeface="Times New Roman" pitchFamily="18" charset="0"/>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Hoja2!$G$46</c:f>
              <c:strCache>
                <c:ptCount val="1"/>
                <c:pt idx="0">
                  <c:v>Sin eCG</c:v>
                </c:pt>
              </c:strCache>
            </c:strRef>
          </c:tx>
          <c:cat>
            <c:strRef>
              <c:f>Hoja2!$H$45:$J$45</c:f>
              <c:strCache>
                <c:ptCount val="3"/>
                <c:pt idx="0">
                  <c:v>21 días antes protocolo</c:v>
                </c:pt>
                <c:pt idx="1">
                  <c:v>Inicio protocolo</c:v>
                </c:pt>
                <c:pt idx="2">
                  <c:v>60 días despues IA</c:v>
                </c:pt>
              </c:strCache>
            </c:strRef>
          </c:cat>
          <c:val>
            <c:numRef>
              <c:f>Hoja2!$H$46:$J$46</c:f>
              <c:numCache>
                <c:formatCode>General</c:formatCode>
                <c:ptCount val="3"/>
                <c:pt idx="0">
                  <c:v>2</c:v>
                </c:pt>
                <c:pt idx="1">
                  <c:v>3</c:v>
                </c:pt>
                <c:pt idx="2">
                  <c:v>3</c:v>
                </c:pt>
              </c:numCache>
            </c:numRef>
          </c:val>
          <c:smooth val="0"/>
        </c:ser>
        <c:ser>
          <c:idx val="1"/>
          <c:order val="1"/>
          <c:tx>
            <c:strRef>
              <c:f>Hoja2!$G$47</c:f>
              <c:strCache>
                <c:ptCount val="1"/>
                <c:pt idx="0">
                  <c:v>Con eCG</c:v>
                </c:pt>
              </c:strCache>
            </c:strRef>
          </c:tx>
          <c:cat>
            <c:strRef>
              <c:f>Hoja2!$H$45:$J$45</c:f>
              <c:strCache>
                <c:ptCount val="3"/>
                <c:pt idx="0">
                  <c:v>21 días antes protocolo</c:v>
                </c:pt>
                <c:pt idx="1">
                  <c:v>Inicio protocolo</c:v>
                </c:pt>
                <c:pt idx="2">
                  <c:v>60 días despues IA</c:v>
                </c:pt>
              </c:strCache>
            </c:strRef>
          </c:cat>
          <c:val>
            <c:numRef>
              <c:f>Hoja2!$H$47:$J$47</c:f>
              <c:numCache>
                <c:formatCode>General</c:formatCode>
                <c:ptCount val="3"/>
                <c:pt idx="0">
                  <c:v>2</c:v>
                </c:pt>
                <c:pt idx="1">
                  <c:v>2.5</c:v>
                </c:pt>
                <c:pt idx="2">
                  <c:v>2.83</c:v>
                </c:pt>
              </c:numCache>
            </c:numRef>
          </c:val>
          <c:smooth val="0"/>
        </c:ser>
        <c:dLbls>
          <c:showLegendKey val="0"/>
          <c:showVal val="0"/>
          <c:showCatName val="0"/>
          <c:showSerName val="0"/>
          <c:showPercent val="0"/>
          <c:showBubbleSize val="0"/>
        </c:dLbls>
        <c:marker val="1"/>
        <c:smooth val="0"/>
        <c:axId val="168186880"/>
        <c:axId val="203642496"/>
      </c:lineChart>
      <c:catAx>
        <c:axId val="168186880"/>
        <c:scaling>
          <c:orientation val="minMax"/>
        </c:scaling>
        <c:delete val="0"/>
        <c:axPos val="b"/>
        <c:title>
          <c:tx>
            <c:rich>
              <a:bodyPr/>
              <a:lstStyle/>
              <a:p>
                <a:pPr>
                  <a:defRPr/>
                </a:pPr>
                <a:r>
                  <a:rPr lang="es-EC"/>
                  <a:t>Tiempo</a:t>
                </a:r>
              </a:p>
            </c:rich>
          </c:tx>
          <c:overlay val="0"/>
        </c:title>
        <c:majorTickMark val="out"/>
        <c:minorTickMark val="none"/>
        <c:tickLblPos val="nextTo"/>
        <c:crossAx val="203642496"/>
        <c:crosses val="autoZero"/>
        <c:auto val="1"/>
        <c:lblAlgn val="ctr"/>
        <c:lblOffset val="100"/>
        <c:noMultiLvlLbl val="0"/>
      </c:catAx>
      <c:valAx>
        <c:axId val="203642496"/>
        <c:scaling>
          <c:orientation val="minMax"/>
          <c:min val="1.8"/>
        </c:scaling>
        <c:delete val="0"/>
        <c:axPos val="l"/>
        <c:title>
          <c:tx>
            <c:rich>
              <a:bodyPr rot="-5400000" vert="horz"/>
              <a:lstStyle/>
              <a:p>
                <a:pPr>
                  <a:defRPr/>
                </a:pPr>
                <a:r>
                  <a:rPr lang="es-EC"/>
                  <a:t>Condición Corporal </a:t>
                </a:r>
              </a:p>
            </c:rich>
          </c:tx>
          <c:overlay val="0"/>
        </c:title>
        <c:numFmt formatCode="General" sourceLinked="1"/>
        <c:majorTickMark val="out"/>
        <c:minorTickMark val="none"/>
        <c:tickLblPos val="nextTo"/>
        <c:crossAx val="168186880"/>
        <c:crosses val="autoZero"/>
        <c:crossBetween val="between"/>
      </c:valAx>
      <c:spPr>
        <a:noFill/>
        <a:ln w="25400">
          <a:noFill/>
        </a:ln>
      </c:spPr>
    </c:plotArea>
    <c:legend>
      <c:legendPos val="r"/>
      <c:overlay val="0"/>
    </c:legend>
    <c:plotVisOnly val="1"/>
    <c:dispBlanksAs val="gap"/>
    <c:showDLblsOverMax val="0"/>
  </c:chart>
  <c:txPr>
    <a:bodyPr/>
    <a:lstStyle/>
    <a:p>
      <a:pPr>
        <a:defRPr sz="1200">
          <a:latin typeface="Times New Roman" pitchFamily="18" charset="0"/>
          <a:cs typeface="Times New Roman" pitchFamily="18" charset="0"/>
        </a:defRPr>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FEF519-EBAF-4FC6-AE09-D5A1025AAA1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C"/>
        </a:p>
      </dgm:t>
    </dgm:pt>
    <dgm:pt modelId="{3C0EEF65-5257-47FE-B5BB-A9627E0363DA}">
      <dgm:prSet phldrT="[Texto]" custT="1"/>
      <dgm:spPr/>
      <dgm:t>
        <a:bodyPr/>
        <a:lstStyle/>
        <a:p>
          <a:r>
            <a:rPr lang="es-EC" sz="1400" dirty="0" smtClean="0">
              <a:latin typeface="Times New Roman" pitchFamily="18" charset="0"/>
              <a:cs typeface="Times New Roman" pitchFamily="18" charset="0"/>
            </a:rPr>
            <a:t>Baja tasa de concepción </a:t>
          </a:r>
          <a:endParaRPr lang="es-EC" sz="1400" dirty="0">
            <a:latin typeface="Times New Roman" pitchFamily="18" charset="0"/>
            <a:cs typeface="Times New Roman" pitchFamily="18" charset="0"/>
          </a:endParaRPr>
        </a:p>
      </dgm:t>
    </dgm:pt>
    <dgm:pt modelId="{608047C5-9C00-4B38-BAF0-39F510EF8352}" type="parTrans" cxnId="{25CFB330-20EE-4EC0-B4E4-DD91F3D8A1E3}">
      <dgm:prSet/>
      <dgm:spPr/>
      <dgm:t>
        <a:bodyPr/>
        <a:lstStyle/>
        <a:p>
          <a:endParaRPr lang="es-EC" sz="1400">
            <a:latin typeface="Times New Roman" pitchFamily="18" charset="0"/>
            <a:cs typeface="Times New Roman" pitchFamily="18" charset="0"/>
          </a:endParaRPr>
        </a:p>
      </dgm:t>
    </dgm:pt>
    <dgm:pt modelId="{1627E7EF-B11F-4490-AB86-673C4FA07D16}" type="sibTrans" cxnId="{25CFB330-20EE-4EC0-B4E4-DD91F3D8A1E3}">
      <dgm:prSet/>
      <dgm:spPr/>
      <dgm:t>
        <a:bodyPr/>
        <a:lstStyle/>
        <a:p>
          <a:endParaRPr lang="es-EC" sz="1400">
            <a:latin typeface="Times New Roman" pitchFamily="18" charset="0"/>
            <a:cs typeface="Times New Roman" pitchFamily="18" charset="0"/>
          </a:endParaRPr>
        </a:p>
      </dgm:t>
    </dgm:pt>
    <dgm:pt modelId="{87BEFFD6-6F9C-4D8C-AA98-86A38B3FED38}">
      <dgm:prSet phldrT="[Texto]" custT="1"/>
      <dgm:spPr/>
      <dgm:t>
        <a:bodyPr/>
        <a:lstStyle/>
        <a:p>
          <a:r>
            <a:rPr lang="es-EC" sz="1400" dirty="0" smtClean="0">
              <a:latin typeface="Times New Roman" pitchFamily="18" charset="0"/>
              <a:cs typeface="Times New Roman" pitchFamily="18" charset="0"/>
            </a:rPr>
            <a:t>Servicio natural reproductivo (monta)</a:t>
          </a:r>
          <a:endParaRPr lang="es-EC" sz="1400" dirty="0">
            <a:latin typeface="Times New Roman" pitchFamily="18" charset="0"/>
            <a:cs typeface="Times New Roman" pitchFamily="18" charset="0"/>
          </a:endParaRPr>
        </a:p>
      </dgm:t>
    </dgm:pt>
    <dgm:pt modelId="{3CB950C8-33AA-4571-BEB2-8307E2DBDB9F}" type="parTrans" cxnId="{BDB9A47C-6D78-4FDA-9B4B-C65D2FC96CF1}">
      <dgm:prSet/>
      <dgm:spPr/>
      <dgm:t>
        <a:bodyPr/>
        <a:lstStyle/>
        <a:p>
          <a:endParaRPr lang="es-EC" sz="1400">
            <a:latin typeface="Times New Roman" pitchFamily="18" charset="0"/>
            <a:cs typeface="Times New Roman" pitchFamily="18" charset="0"/>
          </a:endParaRPr>
        </a:p>
      </dgm:t>
    </dgm:pt>
    <dgm:pt modelId="{09707BFD-0AC6-4C22-936C-312C193EF3BA}" type="sibTrans" cxnId="{BDB9A47C-6D78-4FDA-9B4B-C65D2FC96CF1}">
      <dgm:prSet/>
      <dgm:spPr/>
      <dgm:t>
        <a:bodyPr/>
        <a:lstStyle/>
        <a:p>
          <a:endParaRPr lang="es-EC" sz="1400">
            <a:latin typeface="Times New Roman" pitchFamily="18" charset="0"/>
            <a:cs typeface="Times New Roman" pitchFamily="18" charset="0"/>
          </a:endParaRPr>
        </a:p>
      </dgm:t>
    </dgm:pt>
    <dgm:pt modelId="{EBB6C674-FC42-478A-9FC9-E73AB3DDCFB6}">
      <dgm:prSet phldrT="[Texto]" custT="1"/>
      <dgm:spPr/>
      <dgm:t>
        <a:bodyPr/>
        <a:lstStyle/>
        <a:p>
          <a:r>
            <a:rPr lang="es-EC" sz="1400" dirty="0" smtClean="0">
              <a:latin typeface="Times New Roman" pitchFamily="18" charset="0"/>
              <a:cs typeface="Times New Roman" pitchFamily="18" charset="0"/>
            </a:rPr>
            <a:t>Detección de celo</a:t>
          </a:r>
          <a:endParaRPr lang="es-EC" sz="1400" dirty="0">
            <a:latin typeface="Times New Roman" pitchFamily="18" charset="0"/>
            <a:cs typeface="Times New Roman" pitchFamily="18" charset="0"/>
          </a:endParaRPr>
        </a:p>
      </dgm:t>
    </dgm:pt>
    <dgm:pt modelId="{DA5AF440-2266-4B09-8F40-1F731C9758E5}" type="parTrans" cxnId="{017C4B7E-8FD1-4308-ACF9-BE00B6EC82F4}">
      <dgm:prSet/>
      <dgm:spPr/>
      <dgm:t>
        <a:bodyPr/>
        <a:lstStyle/>
        <a:p>
          <a:endParaRPr lang="es-EC" sz="1400">
            <a:latin typeface="Times New Roman" pitchFamily="18" charset="0"/>
            <a:cs typeface="Times New Roman" pitchFamily="18" charset="0"/>
          </a:endParaRPr>
        </a:p>
      </dgm:t>
    </dgm:pt>
    <dgm:pt modelId="{21931853-2354-44C4-A141-D43B797DF63D}" type="sibTrans" cxnId="{017C4B7E-8FD1-4308-ACF9-BE00B6EC82F4}">
      <dgm:prSet/>
      <dgm:spPr/>
      <dgm:t>
        <a:bodyPr/>
        <a:lstStyle/>
        <a:p>
          <a:endParaRPr lang="es-EC" sz="1400">
            <a:latin typeface="Times New Roman" pitchFamily="18" charset="0"/>
            <a:cs typeface="Times New Roman" pitchFamily="18" charset="0"/>
          </a:endParaRPr>
        </a:p>
      </dgm:t>
    </dgm:pt>
    <dgm:pt modelId="{9FDF4D34-1B08-4A23-8916-2F597CF233BC}">
      <dgm:prSet phldrT="[Texto]" custT="1"/>
      <dgm:spPr/>
      <dgm:t>
        <a:bodyPr/>
        <a:lstStyle/>
        <a:p>
          <a:r>
            <a:rPr lang="es-EC" sz="1400" dirty="0" smtClean="0">
              <a:latin typeface="Times New Roman" pitchFamily="18" charset="0"/>
              <a:cs typeface="Times New Roman" pitchFamily="18" charset="0"/>
            </a:rPr>
            <a:t>Protocolos IATF</a:t>
          </a:r>
          <a:endParaRPr lang="es-EC" sz="1400" dirty="0">
            <a:latin typeface="Times New Roman" pitchFamily="18" charset="0"/>
            <a:cs typeface="Times New Roman" pitchFamily="18" charset="0"/>
          </a:endParaRPr>
        </a:p>
      </dgm:t>
    </dgm:pt>
    <dgm:pt modelId="{C1A35581-32E4-4BE1-B7D9-2FAF70F8A937}" type="parTrans" cxnId="{00B8AF5F-0D29-43DD-A8C8-8CDF7B00CA9C}">
      <dgm:prSet/>
      <dgm:spPr/>
      <dgm:t>
        <a:bodyPr/>
        <a:lstStyle/>
        <a:p>
          <a:endParaRPr lang="es-EC" sz="1400">
            <a:latin typeface="Times New Roman" pitchFamily="18" charset="0"/>
            <a:cs typeface="Times New Roman" pitchFamily="18" charset="0"/>
          </a:endParaRPr>
        </a:p>
      </dgm:t>
    </dgm:pt>
    <dgm:pt modelId="{D4B78460-AB09-46A3-922B-FCFF060BE08C}" type="sibTrans" cxnId="{00B8AF5F-0D29-43DD-A8C8-8CDF7B00CA9C}">
      <dgm:prSet/>
      <dgm:spPr/>
      <dgm:t>
        <a:bodyPr/>
        <a:lstStyle/>
        <a:p>
          <a:endParaRPr lang="es-EC" sz="1400">
            <a:latin typeface="Times New Roman" pitchFamily="18" charset="0"/>
            <a:cs typeface="Times New Roman" pitchFamily="18" charset="0"/>
          </a:endParaRPr>
        </a:p>
      </dgm:t>
    </dgm:pt>
    <dgm:pt modelId="{3A8CA8F2-E69E-4B66-9999-9F34447355EB}">
      <dgm:prSet phldrT="[Texto]" custT="1"/>
      <dgm:spPr/>
      <dgm:t>
        <a:bodyPr/>
        <a:lstStyle/>
        <a:p>
          <a:r>
            <a:rPr lang="es-EC" sz="1400" dirty="0" smtClean="0">
              <a:latin typeface="Times New Roman" pitchFamily="18" charset="0"/>
              <a:cs typeface="Times New Roman" pitchFamily="18" charset="0"/>
            </a:rPr>
            <a:t>Aplicación de hormonas eCG</a:t>
          </a:r>
          <a:endParaRPr lang="es-EC" sz="1400" dirty="0">
            <a:latin typeface="Times New Roman" pitchFamily="18" charset="0"/>
            <a:cs typeface="Times New Roman" pitchFamily="18" charset="0"/>
          </a:endParaRPr>
        </a:p>
      </dgm:t>
    </dgm:pt>
    <dgm:pt modelId="{95745BFB-A640-4DB9-9A26-A4D1AF5FE05C}" type="parTrans" cxnId="{ED5E139D-E18C-4025-A136-A886E864388B}">
      <dgm:prSet/>
      <dgm:spPr/>
      <dgm:t>
        <a:bodyPr/>
        <a:lstStyle/>
        <a:p>
          <a:endParaRPr lang="es-EC" sz="1400">
            <a:latin typeface="Times New Roman" pitchFamily="18" charset="0"/>
            <a:cs typeface="Times New Roman" pitchFamily="18" charset="0"/>
          </a:endParaRPr>
        </a:p>
      </dgm:t>
    </dgm:pt>
    <dgm:pt modelId="{46E58D92-46DB-4D03-8A17-4DE650477949}" type="sibTrans" cxnId="{ED5E139D-E18C-4025-A136-A886E864388B}">
      <dgm:prSet/>
      <dgm:spPr/>
      <dgm:t>
        <a:bodyPr/>
        <a:lstStyle/>
        <a:p>
          <a:endParaRPr lang="es-EC" sz="1400">
            <a:latin typeface="Times New Roman" pitchFamily="18" charset="0"/>
            <a:cs typeface="Times New Roman" pitchFamily="18" charset="0"/>
          </a:endParaRPr>
        </a:p>
      </dgm:t>
    </dgm:pt>
    <dgm:pt modelId="{DBB6C90A-1624-4357-ABB1-DB9959DC3500}" type="pres">
      <dgm:prSet presAssocID="{5FFEF519-EBAF-4FC6-AE09-D5A1025AAA1C}" presName="Name0" presStyleCnt="0">
        <dgm:presLayoutVars>
          <dgm:chMax val="1"/>
          <dgm:dir/>
          <dgm:animLvl val="ctr"/>
          <dgm:resizeHandles val="exact"/>
        </dgm:presLayoutVars>
      </dgm:prSet>
      <dgm:spPr/>
      <dgm:t>
        <a:bodyPr/>
        <a:lstStyle/>
        <a:p>
          <a:endParaRPr lang="es-EC"/>
        </a:p>
      </dgm:t>
    </dgm:pt>
    <dgm:pt modelId="{1D7C306E-71E5-4EC2-BB16-F550B9432251}" type="pres">
      <dgm:prSet presAssocID="{3C0EEF65-5257-47FE-B5BB-A9627E0363DA}" presName="centerShape" presStyleLbl="node0" presStyleIdx="0" presStyleCnt="1"/>
      <dgm:spPr/>
      <dgm:t>
        <a:bodyPr/>
        <a:lstStyle/>
        <a:p>
          <a:endParaRPr lang="es-EC"/>
        </a:p>
      </dgm:t>
    </dgm:pt>
    <dgm:pt modelId="{9047BCE8-3107-4BE2-B322-1DFACFE13E55}" type="pres">
      <dgm:prSet presAssocID="{87BEFFD6-6F9C-4D8C-AA98-86A38B3FED38}" presName="node" presStyleLbl="node1" presStyleIdx="0" presStyleCnt="4" custScaleX="117129" custScaleY="109015">
        <dgm:presLayoutVars>
          <dgm:bulletEnabled val="1"/>
        </dgm:presLayoutVars>
      </dgm:prSet>
      <dgm:spPr/>
      <dgm:t>
        <a:bodyPr/>
        <a:lstStyle/>
        <a:p>
          <a:endParaRPr lang="es-EC"/>
        </a:p>
      </dgm:t>
    </dgm:pt>
    <dgm:pt modelId="{CA96599D-CE21-4180-A8F1-B0CC15C6F90B}" type="pres">
      <dgm:prSet presAssocID="{87BEFFD6-6F9C-4D8C-AA98-86A38B3FED38}" presName="dummy" presStyleCnt="0"/>
      <dgm:spPr/>
    </dgm:pt>
    <dgm:pt modelId="{172CA886-38DD-4619-B53C-A98423703BF6}" type="pres">
      <dgm:prSet presAssocID="{09707BFD-0AC6-4C22-936C-312C193EF3BA}" presName="sibTrans" presStyleLbl="sibTrans2D1" presStyleIdx="0" presStyleCnt="4"/>
      <dgm:spPr/>
      <dgm:t>
        <a:bodyPr/>
        <a:lstStyle/>
        <a:p>
          <a:endParaRPr lang="es-EC"/>
        </a:p>
      </dgm:t>
    </dgm:pt>
    <dgm:pt modelId="{B3B7DB0C-2AE2-45AC-9621-96229C5FD4D4}" type="pres">
      <dgm:prSet presAssocID="{EBB6C674-FC42-478A-9FC9-E73AB3DDCFB6}" presName="node" presStyleLbl="node1" presStyleIdx="1" presStyleCnt="4">
        <dgm:presLayoutVars>
          <dgm:bulletEnabled val="1"/>
        </dgm:presLayoutVars>
      </dgm:prSet>
      <dgm:spPr/>
      <dgm:t>
        <a:bodyPr/>
        <a:lstStyle/>
        <a:p>
          <a:endParaRPr lang="es-EC"/>
        </a:p>
      </dgm:t>
    </dgm:pt>
    <dgm:pt modelId="{C9F577FE-965F-4FC9-9F8B-5A6DD95A814C}" type="pres">
      <dgm:prSet presAssocID="{EBB6C674-FC42-478A-9FC9-E73AB3DDCFB6}" presName="dummy" presStyleCnt="0"/>
      <dgm:spPr/>
    </dgm:pt>
    <dgm:pt modelId="{DF19C8CA-DBB0-41FE-8E08-F6A66E76890E}" type="pres">
      <dgm:prSet presAssocID="{21931853-2354-44C4-A141-D43B797DF63D}" presName="sibTrans" presStyleLbl="sibTrans2D1" presStyleIdx="1" presStyleCnt="4"/>
      <dgm:spPr/>
      <dgm:t>
        <a:bodyPr/>
        <a:lstStyle/>
        <a:p>
          <a:endParaRPr lang="es-EC"/>
        </a:p>
      </dgm:t>
    </dgm:pt>
    <dgm:pt modelId="{B5AFDA30-27EF-449F-8D1C-0BA7936078F0}" type="pres">
      <dgm:prSet presAssocID="{9FDF4D34-1B08-4A23-8916-2F597CF233BC}" presName="node" presStyleLbl="node1" presStyleIdx="2" presStyleCnt="4">
        <dgm:presLayoutVars>
          <dgm:bulletEnabled val="1"/>
        </dgm:presLayoutVars>
      </dgm:prSet>
      <dgm:spPr/>
      <dgm:t>
        <a:bodyPr/>
        <a:lstStyle/>
        <a:p>
          <a:endParaRPr lang="es-EC"/>
        </a:p>
      </dgm:t>
    </dgm:pt>
    <dgm:pt modelId="{F07C18C1-B9EB-472D-A313-41CC39E3D7AE}" type="pres">
      <dgm:prSet presAssocID="{9FDF4D34-1B08-4A23-8916-2F597CF233BC}" presName="dummy" presStyleCnt="0"/>
      <dgm:spPr/>
    </dgm:pt>
    <dgm:pt modelId="{68489788-E5BA-44F7-A151-ABB89A0DB8CC}" type="pres">
      <dgm:prSet presAssocID="{D4B78460-AB09-46A3-922B-FCFF060BE08C}" presName="sibTrans" presStyleLbl="sibTrans2D1" presStyleIdx="2" presStyleCnt="4"/>
      <dgm:spPr/>
      <dgm:t>
        <a:bodyPr/>
        <a:lstStyle/>
        <a:p>
          <a:endParaRPr lang="es-EC"/>
        </a:p>
      </dgm:t>
    </dgm:pt>
    <dgm:pt modelId="{51606DA3-5467-43E1-9E7F-FD69B1076B8B}" type="pres">
      <dgm:prSet presAssocID="{3A8CA8F2-E69E-4B66-9999-9F34447355EB}" presName="node" presStyleLbl="node1" presStyleIdx="3" presStyleCnt="4">
        <dgm:presLayoutVars>
          <dgm:bulletEnabled val="1"/>
        </dgm:presLayoutVars>
      </dgm:prSet>
      <dgm:spPr/>
      <dgm:t>
        <a:bodyPr/>
        <a:lstStyle/>
        <a:p>
          <a:endParaRPr lang="es-EC"/>
        </a:p>
      </dgm:t>
    </dgm:pt>
    <dgm:pt modelId="{F6E948B3-FD8B-457F-A805-167CA6215090}" type="pres">
      <dgm:prSet presAssocID="{3A8CA8F2-E69E-4B66-9999-9F34447355EB}" presName="dummy" presStyleCnt="0"/>
      <dgm:spPr/>
    </dgm:pt>
    <dgm:pt modelId="{504B406D-5E3D-4068-947F-74BBE6324971}" type="pres">
      <dgm:prSet presAssocID="{46E58D92-46DB-4D03-8A17-4DE650477949}" presName="sibTrans" presStyleLbl="sibTrans2D1" presStyleIdx="3" presStyleCnt="4"/>
      <dgm:spPr/>
      <dgm:t>
        <a:bodyPr/>
        <a:lstStyle/>
        <a:p>
          <a:endParaRPr lang="es-EC"/>
        </a:p>
      </dgm:t>
    </dgm:pt>
  </dgm:ptLst>
  <dgm:cxnLst>
    <dgm:cxn modelId="{9A7301DA-0E10-448D-BBD9-EDC704C70714}" type="presOf" srcId="{3A8CA8F2-E69E-4B66-9999-9F34447355EB}" destId="{51606DA3-5467-43E1-9E7F-FD69B1076B8B}" srcOrd="0" destOrd="0" presId="urn:microsoft.com/office/officeart/2005/8/layout/radial6"/>
    <dgm:cxn modelId="{25CFB330-20EE-4EC0-B4E4-DD91F3D8A1E3}" srcId="{5FFEF519-EBAF-4FC6-AE09-D5A1025AAA1C}" destId="{3C0EEF65-5257-47FE-B5BB-A9627E0363DA}" srcOrd="0" destOrd="0" parTransId="{608047C5-9C00-4B38-BAF0-39F510EF8352}" sibTransId="{1627E7EF-B11F-4490-AB86-673C4FA07D16}"/>
    <dgm:cxn modelId="{00B8AF5F-0D29-43DD-A8C8-8CDF7B00CA9C}" srcId="{3C0EEF65-5257-47FE-B5BB-A9627E0363DA}" destId="{9FDF4D34-1B08-4A23-8916-2F597CF233BC}" srcOrd="2" destOrd="0" parTransId="{C1A35581-32E4-4BE1-B7D9-2FAF70F8A937}" sibTransId="{D4B78460-AB09-46A3-922B-FCFF060BE08C}"/>
    <dgm:cxn modelId="{BDB9A47C-6D78-4FDA-9B4B-C65D2FC96CF1}" srcId="{3C0EEF65-5257-47FE-B5BB-A9627E0363DA}" destId="{87BEFFD6-6F9C-4D8C-AA98-86A38B3FED38}" srcOrd="0" destOrd="0" parTransId="{3CB950C8-33AA-4571-BEB2-8307E2DBDB9F}" sibTransId="{09707BFD-0AC6-4C22-936C-312C193EF3BA}"/>
    <dgm:cxn modelId="{6B211993-418C-4241-9669-9288A8FAA4CC}" type="presOf" srcId="{21931853-2354-44C4-A141-D43B797DF63D}" destId="{DF19C8CA-DBB0-41FE-8E08-F6A66E76890E}" srcOrd="0" destOrd="0" presId="urn:microsoft.com/office/officeart/2005/8/layout/radial6"/>
    <dgm:cxn modelId="{ED5E139D-E18C-4025-A136-A886E864388B}" srcId="{3C0EEF65-5257-47FE-B5BB-A9627E0363DA}" destId="{3A8CA8F2-E69E-4B66-9999-9F34447355EB}" srcOrd="3" destOrd="0" parTransId="{95745BFB-A640-4DB9-9A26-A4D1AF5FE05C}" sibTransId="{46E58D92-46DB-4D03-8A17-4DE650477949}"/>
    <dgm:cxn modelId="{C990E181-5C4D-450A-9305-01D1CD321B70}" type="presOf" srcId="{9FDF4D34-1B08-4A23-8916-2F597CF233BC}" destId="{B5AFDA30-27EF-449F-8D1C-0BA7936078F0}" srcOrd="0" destOrd="0" presId="urn:microsoft.com/office/officeart/2005/8/layout/radial6"/>
    <dgm:cxn modelId="{FB430184-A9B7-4CD7-98A0-EA1998415F65}" type="presOf" srcId="{3C0EEF65-5257-47FE-B5BB-A9627E0363DA}" destId="{1D7C306E-71E5-4EC2-BB16-F550B9432251}" srcOrd="0" destOrd="0" presId="urn:microsoft.com/office/officeart/2005/8/layout/radial6"/>
    <dgm:cxn modelId="{FD046E3C-2C3C-487E-9509-CFF0B92BE5D1}" type="presOf" srcId="{46E58D92-46DB-4D03-8A17-4DE650477949}" destId="{504B406D-5E3D-4068-947F-74BBE6324971}" srcOrd="0" destOrd="0" presId="urn:microsoft.com/office/officeart/2005/8/layout/radial6"/>
    <dgm:cxn modelId="{9BCEE150-3ECF-4E5D-A99B-01D27FEA147D}" type="presOf" srcId="{5FFEF519-EBAF-4FC6-AE09-D5A1025AAA1C}" destId="{DBB6C90A-1624-4357-ABB1-DB9959DC3500}" srcOrd="0" destOrd="0" presId="urn:microsoft.com/office/officeart/2005/8/layout/radial6"/>
    <dgm:cxn modelId="{4C502CED-FE6C-438C-BEBE-4FC3D4F86D56}" type="presOf" srcId="{09707BFD-0AC6-4C22-936C-312C193EF3BA}" destId="{172CA886-38DD-4619-B53C-A98423703BF6}" srcOrd="0" destOrd="0" presId="urn:microsoft.com/office/officeart/2005/8/layout/radial6"/>
    <dgm:cxn modelId="{017C4B7E-8FD1-4308-ACF9-BE00B6EC82F4}" srcId="{3C0EEF65-5257-47FE-B5BB-A9627E0363DA}" destId="{EBB6C674-FC42-478A-9FC9-E73AB3DDCFB6}" srcOrd="1" destOrd="0" parTransId="{DA5AF440-2266-4B09-8F40-1F731C9758E5}" sibTransId="{21931853-2354-44C4-A141-D43B797DF63D}"/>
    <dgm:cxn modelId="{AF650995-9CE6-42FC-8819-58FC55A7FE58}" type="presOf" srcId="{D4B78460-AB09-46A3-922B-FCFF060BE08C}" destId="{68489788-E5BA-44F7-A151-ABB89A0DB8CC}" srcOrd="0" destOrd="0" presId="urn:microsoft.com/office/officeart/2005/8/layout/radial6"/>
    <dgm:cxn modelId="{B8DAA770-D467-4CAE-9635-B66005EAEE38}" type="presOf" srcId="{EBB6C674-FC42-478A-9FC9-E73AB3DDCFB6}" destId="{B3B7DB0C-2AE2-45AC-9621-96229C5FD4D4}" srcOrd="0" destOrd="0" presId="urn:microsoft.com/office/officeart/2005/8/layout/radial6"/>
    <dgm:cxn modelId="{2C394A38-77EF-4F5D-8D1D-1723E40D4B5A}" type="presOf" srcId="{87BEFFD6-6F9C-4D8C-AA98-86A38B3FED38}" destId="{9047BCE8-3107-4BE2-B322-1DFACFE13E55}" srcOrd="0" destOrd="0" presId="urn:microsoft.com/office/officeart/2005/8/layout/radial6"/>
    <dgm:cxn modelId="{2A19DF46-4522-4DDB-A226-D5E84A9B13FF}" type="presParOf" srcId="{DBB6C90A-1624-4357-ABB1-DB9959DC3500}" destId="{1D7C306E-71E5-4EC2-BB16-F550B9432251}" srcOrd="0" destOrd="0" presId="urn:microsoft.com/office/officeart/2005/8/layout/radial6"/>
    <dgm:cxn modelId="{C12CDB10-F158-4B56-8529-9658E8FB2E33}" type="presParOf" srcId="{DBB6C90A-1624-4357-ABB1-DB9959DC3500}" destId="{9047BCE8-3107-4BE2-B322-1DFACFE13E55}" srcOrd="1" destOrd="0" presId="urn:microsoft.com/office/officeart/2005/8/layout/radial6"/>
    <dgm:cxn modelId="{F95AA09A-66B4-4F2A-AE2C-74798735982F}" type="presParOf" srcId="{DBB6C90A-1624-4357-ABB1-DB9959DC3500}" destId="{CA96599D-CE21-4180-A8F1-B0CC15C6F90B}" srcOrd="2" destOrd="0" presId="urn:microsoft.com/office/officeart/2005/8/layout/radial6"/>
    <dgm:cxn modelId="{864637CB-0C80-4495-9F8D-1B14F44467D7}" type="presParOf" srcId="{DBB6C90A-1624-4357-ABB1-DB9959DC3500}" destId="{172CA886-38DD-4619-B53C-A98423703BF6}" srcOrd="3" destOrd="0" presId="urn:microsoft.com/office/officeart/2005/8/layout/radial6"/>
    <dgm:cxn modelId="{D28C5C7B-14C4-4A43-B7DE-A12F64CEF5E9}" type="presParOf" srcId="{DBB6C90A-1624-4357-ABB1-DB9959DC3500}" destId="{B3B7DB0C-2AE2-45AC-9621-96229C5FD4D4}" srcOrd="4" destOrd="0" presId="urn:microsoft.com/office/officeart/2005/8/layout/radial6"/>
    <dgm:cxn modelId="{2F1FCD6E-A17F-4B4C-B967-A6BCB72E7A6D}" type="presParOf" srcId="{DBB6C90A-1624-4357-ABB1-DB9959DC3500}" destId="{C9F577FE-965F-4FC9-9F8B-5A6DD95A814C}" srcOrd="5" destOrd="0" presId="urn:microsoft.com/office/officeart/2005/8/layout/radial6"/>
    <dgm:cxn modelId="{C5B1DE92-A15A-486B-9F64-7AE09E0D68EB}" type="presParOf" srcId="{DBB6C90A-1624-4357-ABB1-DB9959DC3500}" destId="{DF19C8CA-DBB0-41FE-8E08-F6A66E76890E}" srcOrd="6" destOrd="0" presId="urn:microsoft.com/office/officeart/2005/8/layout/radial6"/>
    <dgm:cxn modelId="{D45578A3-68E3-4B25-82C5-3910928FB738}" type="presParOf" srcId="{DBB6C90A-1624-4357-ABB1-DB9959DC3500}" destId="{B5AFDA30-27EF-449F-8D1C-0BA7936078F0}" srcOrd="7" destOrd="0" presId="urn:microsoft.com/office/officeart/2005/8/layout/radial6"/>
    <dgm:cxn modelId="{039144A1-C577-44BA-9A61-8D8ABBFDDAC4}" type="presParOf" srcId="{DBB6C90A-1624-4357-ABB1-DB9959DC3500}" destId="{F07C18C1-B9EB-472D-A313-41CC39E3D7AE}" srcOrd="8" destOrd="0" presId="urn:microsoft.com/office/officeart/2005/8/layout/radial6"/>
    <dgm:cxn modelId="{2D3A128A-4ECC-4A8C-8713-C00EEBD68F08}" type="presParOf" srcId="{DBB6C90A-1624-4357-ABB1-DB9959DC3500}" destId="{68489788-E5BA-44F7-A151-ABB89A0DB8CC}" srcOrd="9" destOrd="0" presId="urn:microsoft.com/office/officeart/2005/8/layout/radial6"/>
    <dgm:cxn modelId="{5833DFDF-AF22-4465-840A-09ED2C1E0E93}" type="presParOf" srcId="{DBB6C90A-1624-4357-ABB1-DB9959DC3500}" destId="{51606DA3-5467-43E1-9E7F-FD69B1076B8B}" srcOrd="10" destOrd="0" presId="urn:microsoft.com/office/officeart/2005/8/layout/radial6"/>
    <dgm:cxn modelId="{CCA8C587-17B5-4ECE-A677-8F6BBB7C48EC}" type="presParOf" srcId="{DBB6C90A-1624-4357-ABB1-DB9959DC3500}" destId="{F6E948B3-FD8B-457F-A805-167CA6215090}" srcOrd="11" destOrd="0" presId="urn:microsoft.com/office/officeart/2005/8/layout/radial6"/>
    <dgm:cxn modelId="{301369FD-F1A6-4F1B-A5A5-BC9DE1738842}" type="presParOf" srcId="{DBB6C90A-1624-4357-ABB1-DB9959DC3500}" destId="{504B406D-5E3D-4068-947F-74BBE6324971}"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58CE2E-9C8A-4590-8B58-B706FE644A7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B71D7949-A311-4FDF-B995-51A2F49FD442}">
      <dgm:prSet phldrT="[Texto]" custT="1"/>
      <dgm:spPr/>
      <dgm:t>
        <a:bodyPr/>
        <a:lstStyle/>
        <a:p>
          <a:r>
            <a:rPr lang="es-ES" sz="2000" dirty="0" smtClean="0">
              <a:latin typeface="Times New Roman" pitchFamily="18" charset="0"/>
              <a:cs typeface="Times New Roman" pitchFamily="18" charset="0"/>
            </a:rPr>
            <a:t>Dispositivos P4 (DIB)</a:t>
          </a:r>
          <a:endParaRPr lang="es-EC" sz="2000" dirty="0">
            <a:latin typeface="Times New Roman" pitchFamily="18" charset="0"/>
            <a:cs typeface="Times New Roman" pitchFamily="18" charset="0"/>
          </a:endParaRPr>
        </a:p>
      </dgm:t>
    </dgm:pt>
    <dgm:pt modelId="{D84EA873-4E0C-4536-8CFB-F9FF7C3CF9CC}" type="parTrans" cxnId="{C8B3016E-450E-4061-A7AB-5B9C65049A5F}">
      <dgm:prSet/>
      <dgm:spPr/>
      <dgm:t>
        <a:bodyPr/>
        <a:lstStyle/>
        <a:p>
          <a:endParaRPr lang="es-EC" sz="2000">
            <a:latin typeface="Times New Roman" pitchFamily="18" charset="0"/>
            <a:cs typeface="Times New Roman" pitchFamily="18" charset="0"/>
          </a:endParaRPr>
        </a:p>
      </dgm:t>
    </dgm:pt>
    <dgm:pt modelId="{80916D93-89A4-4F72-97A0-297AB301E17E}" type="sibTrans" cxnId="{C8B3016E-450E-4061-A7AB-5B9C65049A5F}">
      <dgm:prSet/>
      <dgm:spPr/>
      <dgm:t>
        <a:bodyPr/>
        <a:lstStyle/>
        <a:p>
          <a:endParaRPr lang="es-EC" sz="2000">
            <a:latin typeface="Times New Roman" pitchFamily="18" charset="0"/>
            <a:cs typeface="Times New Roman" pitchFamily="18" charset="0"/>
          </a:endParaRPr>
        </a:p>
      </dgm:t>
    </dgm:pt>
    <dgm:pt modelId="{F2A3C2AC-A414-44FF-BE7C-F7D93108D5B8}">
      <dgm:prSet phldrT="[Texto]" custT="1"/>
      <dgm:spPr/>
      <dgm:t>
        <a:bodyPr/>
        <a:lstStyle/>
        <a:p>
          <a:r>
            <a:rPr lang="es-EC" sz="2000" dirty="0" smtClean="0">
              <a:latin typeface="Times New Roman" pitchFamily="18" charset="0"/>
              <a:cs typeface="Times New Roman" pitchFamily="18" charset="0"/>
            </a:rPr>
            <a:t>Aumento de estrógenos </a:t>
          </a:r>
          <a:endParaRPr lang="es-EC" sz="2000" dirty="0">
            <a:latin typeface="Times New Roman" pitchFamily="18" charset="0"/>
            <a:cs typeface="Times New Roman" pitchFamily="18" charset="0"/>
          </a:endParaRPr>
        </a:p>
      </dgm:t>
    </dgm:pt>
    <dgm:pt modelId="{ACF843C4-A0E2-4C65-97C9-A7B617D70E7F}" type="parTrans" cxnId="{24892F8D-EEB0-4E20-9A47-8F07E4A851AF}">
      <dgm:prSet/>
      <dgm:spPr/>
      <dgm:t>
        <a:bodyPr/>
        <a:lstStyle/>
        <a:p>
          <a:endParaRPr lang="es-EC" sz="2000">
            <a:latin typeface="Times New Roman" pitchFamily="18" charset="0"/>
            <a:cs typeface="Times New Roman" pitchFamily="18" charset="0"/>
          </a:endParaRPr>
        </a:p>
      </dgm:t>
    </dgm:pt>
    <dgm:pt modelId="{239F694D-4724-4CEF-986C-571593322442}" type="sibTrans" cxnId="{24892F8D-EEB0-4E20-9A47-8F07E4A851AF}">
      <dgm:prSet/>
      <dgm:spPr/>
      <dgm:t>
        <a:bodyPr/>
        <a:lstStyle/>
        <a:p>
          <a:endParaRPr lang="es-EC" sz="2000">
            <a:latin typeface="Times New Roman" pitchFamily="18" charset="0"/>
            <a:cs typeface="Times New Roman" pitchFamily="18" charset="0"/>
          </a:endParaRPr>
        </a:p>
      </dgm:t>
    </dgm:pt>
    <dgm:pt modelId="{C76B5ADF-5359-4DA1-8C5F-21F4BB02E743}">
      <dgm:prSet phldrT="[Texto]" custT="1"/>
      <dgm:spPr/>
      <dgm:t>
        <a:bodyPr/>
        <a:lstStyle/>
        <a:p>
          <a:r>
            <a:rPr lang="es-ES" sz="2000" dirty="0" smtClean="0">
              <a:latin typeface="Times New Roman" pitchFamily="18" charset="0"/>
              <a:cs typeface="Times New Roman" pitchFamily="18" charset="0"/>
            </a:rPr>
            <a:t>Nueva onda folicular</a:t>
          </a:r>
          <a:endParaRPr lang="es-EC" sz="2000" dirty="0">
            <a:latin typeface="Times New Roman" pitchFamily="18" charset="0"/>
            <a:cs typeface="Times New Roman" pitchFamily="18" charset="0"/>
          </a:endParaRPr>
        </a:p>
      </dgm:t>
    </dgm:pt>
    <dgm:pt modelId="{8C002326-D540-43B9-BD1C-686DF122DB8A}" type="parTrans" cxnId="{F65F504F-A554-4BB2-B5B7-13A9658B5FD3}">
      <dgm:prSet/>
      <dgm:spPr/>
      <dgm:t>
        <a:bodyPr/>
        <a:lstStyle/>
        <a:p>
          <a:endParaRPr lang="es-EC" sz="2000">
            <a:latin typeface="Times New Roman" pitchFamily="18" charset="0"/>
            <a:cs typeface="Times New Roman" pitchFamily="18" charset="0"/>
          </a:endParaRPr>
        </a:p>
      </dgm:t>
    </dgm:pt>
    <dgm:pt modelId="{1DFD62D8-24C4-4782-9A7B-F5D1EC6EEFD7}" type="sibTrans" cxnId="{F65F504F-A554-4BB2-B5B7-13A9658B5FD3}">
      <dgm:prSet/>
      <dgm:spPr/>
      <dgm:t>
        <a:bodyPr/>
        <a:lstStyle/>
        <a:p>
          <a:endParaRPr lang="es-EC" sz="2000">
            <a:latin typeface="Times New Roman" pitchFamily="18" charset="0"/>
            <a:cs typeface="Times New Roman" pitchFamily="18" charset="0"/>
          </a:endParaRPr>
        </a:p>
      </dgm:t>
    </dgm:pt>
    <dgm:pt modelId="{AC8C624F-9A77-4D7F-8FFC-E7067AECDA42}">
      <dgm:prSet phldrT="[Texto]" custT="1"/>
      <dgm:spPr/>
      <dgm:t>
        <a:bodyPr/>
        <a:lstStyle/>
        <a:p>
          <a:r>
            <a:rPr lang="es-ES" sz="2000" dirty="0" smtClean="0">
              <a:latin typeface="Times New Roman" pitchFamily="18" charset="0"/>
              <a:cs typeface="Times New Roman" pitchFamily="18" charset="0"/>
            </a:rPr>
            <a:t>Administrar 2 mg de benzoato de estradiol (EB) por vía intramuscular </a:t>
          </a:r>
          <a:endParaRPr lang="es-EC" sz="2000" dirty="0">
            <a:latin typeface="Times New Roman" pitchFamily="18" charset="0"/>
            <a:cs typeface="Times New Roman" pitchFamily="18" charset="0"/>
          </a:endParaRPr>
        </a:p>
      </dgm:t>
    </dgm:pt>
    <dgm:pt modelId="{8A6D1267-FD71-4393-9F38-81F98EAE5CE9}" type="parTrans" cxnId="{02BCAAB8-C37C-4A1C-856F-4FE063F6A19F}">
      <dgm:prSet/>
      <dgm:spPr/>
      <dgm:t>
        <a:bodyPr/>
        <a:lstStyle/>
        <a:p>
          <a:endParaRPr lang="es-EC">
            <a:latin typeface="Times New Roman" pitchFamily="18" charset="0"/>
            <a:cs typeface="Times New Roman" pitchFamily="18" charset="0"/>
          </a:endParaRPr>
        </a:p>
      </dgm:t>
    </dgm:pt>
    <dgm:pt modelId="{83D47225-FE8C-4153-B335-C594016168B0}" type="sibTrans" cxnId="{02BCAAB8-C37C-4A1C-856F-4FE063F6A19F}">
      <dgm:prSet/>
      <dgm:spPr/>
      <dgm:t>
        <a:bodyPr/>
        <a:lstStyle/>
        <a:p>
          <a:endParaRPr lang="es-EC">
            <a:latin typeface="Times New Roman" pitchFamily="18" charset="0"/>
            <a:cs typeface="Times New Roman" pitchFamily="18" charset="0"/>
          </a:endParaRPr>
        </a:p>
      </dgm:t>
    </dgm:pt>
    <dgm:pt modelId="{3DCA5E97-DBA3-4DFC-8ED3-48203A7FA443}">
      <dgm:prSet phldrT="[Texto]" custT="1"/>
      <dgm:spPr/>
      <dgm:t>
        <a:bodyPr/>
        <a:lstStyle/>
        <a:p>
          <a:r>
            <a:rPr lang="es-EC" sz="2000" b="0" i="0" dirty="0" smtClean="0">
              <a:latin typeface="Times New Roman" pitchFamily="18" charset="0"/>
              <a:cs typeface="Times New Roman" pitchFamily="18" charset="0"/>
            </a:rPr>
            <a:t>Aumento de niveles plasmáticos progesterona </a:t>
          </a:r>
          <a:endParaRPr lang="es-EC" sz="2000" dirty="0">
            <a:latin typeface="Times New Roman" pitchFamily="18" charset="0"/>
            <a:cs typeface="Times New Roman" pitchFamily="18" charset="0"/>
          </a:endParaRPr>
        </a:p>
      </dgm:t>
    </dgm:pt>
    <dgm:pt modelId="{8BE5DCBC-E67E-4151-9948-95AB091B078E}" type="parTrans" cxnId="{8549FED5-E98C-422B-8D03-2B9D3B9458F5}">
      <dgm:prSet/>
      <dgm:spPr/>
      <dgm:t>
        <a:bodyPr/>
        <a:lstStyle/>
        <a:p>
          <a:endParaRPr lang="es-EC">
            <a:latin typeface="Times New Roman" pitchFamily="18" charset="0"/>
            <a:cs typeface="Times New Roman" pitchFamily="18" charset="0"/>
          </a:endParaRPr>
        </a:p>
      </dgm:t>
    </dgm:pt>
    <dgm:pt modelId="{6BFE51CD-DBB2-44A0-A24A-A5EDF0315D6E}" type="sibTrans" cxnId="{8549FED5-E98C-422B-8D03-2B9D3B9458F5}">
      <dgm:prSet/>
      <dgm:spPr/>
      <dgm:t>
        <a:bodyPr/>
        <a:lstStyle/>
        <a:p>
          <a:endParaRPr lang="es-EC">
            <a:latin typeface="Times New Roman" pitchFamily="18" charset="0"/>
            <a:cs typeface="Times New Roman" pitchFamily="18" charset="0"/>
          </a:endParaRPr>
        </a:p>
      </dgm:t>
    </dgm:pt>
    <dgm:pt modelId="{3E800DDE-0DE9-4ABF-9141-FE53AA1E3294}" type="pres">
      <dgm:prSet presAssocID="{5358CE2E-9C8A-4590-8B58-B706FE644A7F}" presName="Name0" presStyleCnt="0">
        <dgm:presLayoutVars>
          <dgm:chMax val="7"/>
          <dgm:chPref val="7"/>
          <dgm:dir/>
        </dgm:presLayoutVars>
      </dgm:prSet>
      <dgm:spPr/>
      <dgm:t>
        <a:bodyPr/>
        <a:lstStyle/>
        <a:p>
          <a:endParaRPr lang="es-EC"/>
        </a:p>
      </dgm:t>
    </dgm:pt>
    <dgm:pt modelId="{2D47317A-913D-42DB-A7EF-54352C6253D5}" type="pres">
      <dgm:prSet presAssocID="{5358CE2E-9C8A-4590-8B58-B706FE644A7F}" presName="Name1" presStyleCnt="0"/>
      <dgm:spPr/>
    </dgm:pt>
    <dgm:pt modelId="{FAD99A3B-A24E-4989-A98E-A3985B0368B6}" type="pres">
      <dgm:prSet presAssocID="{5358CE2E-9C8A-4590-8B58-B706FE644A7F}" presName="cycle" presStyleCnt="0"/>
      <dgm:spPr/>
    </dgm:pt>
    <dgm:pt modelId="{34A55E95-6763-48F9-A0E5-A2640CEDD8D1}" type="pres">
      <dgm:prSet presAssocID="{5358CE2E-9C8A-4590-8B58-B706FE644A7F}" presName="srcNode" presStyleLbl="node1" presStyleIdx="0" presStyleCnt="5"/>
      <dgm:spPr/>
    </dgm:pt>
    <dgm:pt modelId="{28C786E4-E27F-437C-92E9-8CE1BDC6EC1F}" type="pres">
      <dgm:prSet presAssocID="{5358CE2E-9C8A-4590-8B58-B706FE644A7F}" presName="conn" presStyleLbl="parChTrans1D2" presStyleIdx="0" presStyleCnt="1"/>
      <dgm:spPr/>
      <dgm:t>
        <a:bodyPr/>
        <a:lstStyle/>
        <a:p>
          <a:endParaRPr lang="es-EC"/>
        </a:p>
      </dgm:t>
    </dgm:pt>
    <dgm:pt modelId="{8F119D32-2A80-4ABA-B80B-B0BD93F5173E}" type="pres">
      <dgm:prSet presAssocID="{5358CE2E-9C8A-4590-8B58-B706FE644A7F}" presName="extraNode" presStyleLbl="node1" presStyleIdx="0" presStyleCnt="5"/>
      <dgm:spPr/>
    </dgm:pt>
    <dgm:pt modelId="{5C669664-AD90-4537-BC57-C2B4D0E1EC9F}" type="pres">
      <dgm:prSet presAssocID="{5358CE2E-9C8A-4590-8B58-B706FE644A7F}" presName="dstNode" presStyleLbl="node1" presStyleIdx="0" presStyleCnt="5"/>
      <dgm:spPr/>
    </dgm:pt>
    <dgm:pt modelId="{D047F45C-A707-44BE-856D-1BC8EDDEE986}" type="pres">
      <dgm:prSet presAssocID="{B71D7949-A311-4FDF-B995-51A2F49FD442}" presName="text_1" presStyleLbl="node1" presStyleIdx="0" presStyleCnt="5">
        <dgm:presLayoutVars>
          <dgm:bulletEnabled val="1"/>
        </dgm:presLayoutVars>
      </dgm:prSet>
      <dgm:spPr/>
      <dgm:t>
        <a:bodyPr/>
        <a:lstStyle/>
        <a:p>
          <a:endParaRPr lang="es-EC"/>
        </a:p>
      </dgm:t>
    </dgm:pt>
    <dgm:pt modelId="{ACB1CEF1-1402-4D29-BAE4-301F68D20719}" type="pres">
      <dgm:prSet presAssocID="{B71D7949-A311-4FDF-B995-51A2F49FD442}" presName="accent_1" presStyleCnt="0"/>
      <dgm:spPr/>
    </dgm:pt>
    <dgm:pt modelId="{D08A56C2-0ECD-4FA0-A5BF-6EA66B26235C}" type="pres">
      <dgm:prSet presAssocID="{B71D7949-A311-4FDF-B995-51A2F49FD442}" presName="accentRepeatNode" presStyleLbl="solidFgAcc1" presStyleIdx="0" presStyleCnt="5"/>
      <dgm:spPr/>
    </dgm:pt>
    <dgm:pt modelId="{8CEAC420-CF79-40B9-AE61-1E7F6162BFEB}" type="pres">
      <dgm:prSet presAssocID="{3DCA5E97-DBA3-4DFC-8ED3-48203A7FA443}" presName="text_2" presStyleLbl="node1" presStyleIdx="1" presStyleCnt="5">
        <dgm:presLayoutVars>
          <dgm:bulletEnabled val="1"/>
        </dgm:presLayoutVars>
      </dgm:prSet>
      <dgm:spPr/>
      <dgm:t>
        <a:bodyPr/>
        <a:lstStyle/>
        <a:p>
          <a:endParaRPr lang="es-EC"/>
        </a:p>
      </dgm:t>
    </dgm:pt>
    <dgm:pt modelId="{1E4A7ABA-259B-4F71-B148-D838146D989E}" type="pres">
      <dgm:prSet presAssocID="{3DCA5E97-DBA3-4DFC-8ED3-48203A7FA443}" presName="accent_2" presStyleCnt="0"/>
      <dgm:spPr/>
    </dgm:pt>
    <dgm:pt modelId="{7A433CB8-93DA-430E-8BE2-CF12BC92AE34}" type="pres">
      <dgm:prSet presAssocID="{3DCA5E97-DBA3-4DFC-8ED3-48203A7FA443}" presName="accentRepeatNode" presStyleLbl="solidFgAcc1" presStyleIdx="1" presStyleCnt="5"/>
      <dgm:spPr/>
    </dgm:pt>
    <dgm:pt modelId="{BEE5CDF8-FBC2-4B3E-8FCD-C252A7A4A3DB}" type="pres">
      <dgm:prSet presAssocID="{AC8C624F-9A77-4D7F-8FFC-E7067AECDA42}" presName="text_3" presStyleLbl="node1" presStyleIdx="2" presStyleCnt="5">
        <dgm:presLayoutVars>
          <dgm:bulletEnabled val="1"/>
        </dgm:presLayoutVars>
      </dgm:prSet>
      <dgm:spPr/>
      <dgm:t>
        <a:bodyPr/>
        <a:lstStyle/>
        <a:p>
          <a:endParaRPr lang="es-EC"/>
        </a:p>
      </dgm:t>
    </dgm:pt>
    <dgm:pt modelId="{FB8FBF8E-AA0F-448F-A8B3-06D6FA13F509}" type="pres">
      <dgm:prSet presAssocID="{AC8C624F-9A77-4D7F-8FFC-E7067AECDA42}" presName="accent_3" presStyleCnt="0"/>
      <dgm:spPr/>
    </dgm:pt>
    <dgm:pt modelId="{18685F15-2CB1-4E4B-BDC2-BE2600859F2F}" type="pres">
      <dgm:prSet presAssocID="{AC8C624F-9A77-4D7F-8FFC-E7067AECDA42}" presName="accentRepeatNode" presStyleLbl="solidFgAcc1" presStyleIdx="2" presStyleCnt="5"/>
      <dgm:spPr/>
    </dgm:pt>
    <dgm:pt modelId="{64B10666-B866-4EB4-A921-2D8BCBB231D2}" type="pres">
      <dgm:prSet presAssocID="{F2A3C2AC-A414-44FF-BE7C-F7D93108D5B8}" presName="text_4" presStyleLbl="node1" presStyleIdx="3" presStyleCnt="5">
        <dgm:presLayoutVars>
          <dgm:bulletEnabled val="1"/>
        </dgm:presLayoutVars>
      </dgm:prSet>
      <dgm:spPr/>
      <dgm:t>
        <a:bodyPr/>
        <a:lstStyle/>
        <a:p>
          <a:endParaRPr lang="es-EC"/>
        </a:p>
      </dgm:t>
    </dgm:pt>
    <dgm:pt modelId="{715BD517-387B-452F-A280-96C80972FF90}" type="pres">
      <dgm:prSet presAssocID="{F2A3C2AC-A414-44FF-BE7C-F7D93108D5B8}" presName="accent_4" presStyleCnt="0"/>
      <dgm:spPr/>
    </dgm:pt>
    <dgm:pt modelId="{102600DC-9377-4481-B622-756CF5E91528}" type="pres">
      <dgm:prSet presAssocID="{F2A3C2AC-A414-44FF-BE7C-F7D93108D5B8}" presName="accentRepeatNode" presStyleLbl="solidFgAcc1" presStyleIdx="3" presStyleCnt="5"/>
      <dgm:spPr/>
    </dgm:pt>
    <dgm:pt modelId="{28B8832A-9BBE-46CB-ACD6-079A5DB6FBB6}" type="pres">
      <dgm:prSet presAssocID="{C76B5ADF-5359-4DA1-8C5F-21F4BB02E743}" presName="text_5" presStyleLbl="node1" presStyleIdx="4" presStyleCnt="5">
        <dgm:presLayoutVars>
          <dgm:bulletEnabled val="1"/>
        </dgm:presLayoutVars>
      </dgm:prSet>
      <dgm:spPr/>
      <dgm:t>
        <a:bodyPr/>
        <a:lstStyle/>
        <a:p>
          <a:endParaRPr lang="es-EC"/>
        </a:p>
      </dgm:t>
    </dgm:pt>
    <dgm:pt modelId="{1D3B0B56-4E1D-4B24-AE05-09C4EFA0C9A9}" type="pres">
      <dgm:prSet presAssocID="{C76B5ADF-5359-4DA1-8C5F-21F4BB02E743}" presName="accent_5" presStyleCnt="0"/>
      <dgm:spPr/>
    </dgm:pt>
    <dgm:pt modelId="{548AF77F-3929-446A-A5B7-55B4CCCE86D9}" type="pres">
      <dgm:prSet presAssocID="{C76B5ADF-5359-4DA1-8C5F-21F4BB02E743}" presName="accentRepeatNode" presStyleLbl="solidFgAcc1" presStyleIdx="4" presStyleCnt="5"/>
      <dgm:spPr/>
    </dgm:pt>
  </dgm:ptLst>
  <dgm:cxnLst>
    <dgm:cxn modelId="{D0105E73-1CA1-49C6-A735-53FFBB632F84}" type="presOf" srcId="{5358CE2E-9C8A-4590-8B58-B706FE644A7F}" destId="{3E800DDE-0DE9-4ABF-9141-FE53AA1E3294}" srcOrd="0" destOrd="0" presId="urn:microsoft.com/office/officeart/2008/layout/VerticalCurvedList"/>
    <dgm:cxn modelId="{24892F8D-EEB0-4E20-9A47-8F07E4A851AF}" srcId="{5358CE2E-9C8A-4590-8B58-B706FE644A7F}" destId="{F2A3C2AC-A414-44FF-BE7C-F7D93108D5B8}" srcOrd="3" destOrd="0" parTransId="{ACF843C4-A0E2-4C65-97C9-A7B617D70E7F}" sibTransId="{239F694D-4724-4CEF-986C-571593322442}"/>
    <dgm:cxn modelId="{8549FED5-E98C-422B-8D03-2B9D3B9458F5}" srcId="{5358CE2E-9C8A-4590-8B58-B706FE644A7F}" destId="{3DCA5E97-DBA3-4DFC-8ED3-48203A7FA443}" srcOrd="1" destOrd="0" parTransId="{8BE5DCBC-E67E-4151-9948-95AB091B078E}" sibTransId="{6BFE51CD-DBB2-44A0-A24A-A5EDF0315D6E}"/>
    <dgm:cxn modelId="{F65F504F-A554-4BB2-B5B7-13A9658B5FD3}" srcId="{5358CE2E-9C8A-4590-8B58-B706FE644A7F}" destId="{C76B5ADF-5359-4DA1-8C5F-21F4BB02E743}" srcOrd="4" destOrd="0" parTransId="{8C002326-D540-43B9-BD1C-686DF122DB8A}" sibTransId="{1DFD62D8-24C4-4782-9A7B-F5D1EC6EEFD7}"/>
    <dgm:cxn modelId="{02BCAAB8-C37C-4A1C-856F-4FE063F6A19F}" srcId="{5358CE2E-9C8A-4590-8B58-B706FE644A7F}" destId="{AC8C624F-9A77-4D7F-8FFC-E7067AECDA42}" srcOrd="2" destOrd="0" parTransId="{8A6D1267-FD71-4393-9F38-81F98EAE5CE9}" sibTransId="{83D47225-FE8C-4153-B335-C594016168B0}"/>
    <dgm:cxn modelId="{EA355DC0-C506-4398-A40E-35465F510B85}" type="presOf" srcId="{AC8C624F-9A77-4D7F-8FFC-E7067AECDA42}" destId="{BEE5CDF8-FBC2-4B3E-8FCD-C252A7A4A3DB}" srcOrd="0" destOrd="0" presId="urn:microsoft.com/office/officeart/2008/layout/VerticalCurvedList"/>
    <dgm:cxn modelId="{25634B4C-92A2-4E8B-9F22-8D3AF8C71BDD}" type="presOf" srcId="{80916D93-89A4-4F72-97A0-297AB301E17E}" destId="{28C786E4-E27F-437C-92E9-8CE1BDC6EC1F}" srcOrd="0" destOrd="0" presId="urn:microsoft.com/office/officeart/2008/layout/VerticalCurvedList"/>
    <dgm:cxn modelId="{AFC59EB7-B4E6-44E1-A328-9ED9B17DFCE1}" type="presOf" srcId="{B71D7949-A311-4FDF-B995-51A2F49FD442}" destId="{D047F45C-A707-44BE-856D-1BC8EDDEE986}" srcOrd="0" destOrd="0" presId="urn:microsoft.com/office/officeart/2008/layout/VerticalCurvedList"/>
    <dgm:cxn modelId="{49C57FA6-C232-4BBE-B084-B4055D588CB6}" type="presOf" srcId="{F2A3C2AC-A414-44FF-BE7C-F7D93108D5B8}" destId="{64B10666-B866-4EB4-A921-2D8BCBB231D2}" srcOrd="0" destOrd="0" presId="urn:microsoft.com/office/officeart/2008/layout/VerticalCurvedList"/>
    <dgm:cxn modelId="{13FF36DB-F276-4543-B943-39732D7052B1}" type="presOf" srcId="{C76B5ADF-5359-4DA1-8C5F-21F4BB02E743}" destId="{28B8832A-9BBE-46CB-ACD6-079A5DB6FBB6}" srcOrd="0" destOrd="0" presId="urn:microsoft.com/office/officeart/2008/layout/VerticalCurvedList"/>
    <dgm:cxn modelId="{3E9B9276-9B5A-4A01-B55C-C1EA083D0527}" type="presOf" srcId="{3DCA5E97-DBA3-4DFC-8ED3-48203A7FA443}" destId="{8CEAC420-CF79-40B9-AE61-1E7F6162BFEB}" srcOrd="0" destOrd="0" presId="urn:microsoft.com/office/officeart/2008/layout/VerticalCurvedList"/>
    <dgm:cxn modelId="{C8B3016E-450E-4061-A7AB-5B9C65049A5F}" srcId="{5358CE2E-9C8A-4590-8B58-B706FE644A7F}" destId="{B71D7949-A311-4FDF-B995-51A2F49FD442}" srcOrd="0" destOrd="0" parTransId="{D84EA873-4E0C-4536-8CFB-F9FF7C3CF9CC}" sibTransId="{80916D93-89A4-4F72-97A0-297AB301E17E}"/>
    <dgm:cxn modelId="{E6206B8E-E035-4841-A179-B1762F486749}" type="presParOf" srcId="{3E800DDE-0DE9-4ABF-9141-FE53AA1E3294}" destId="{2D47317A-913D-42DB-A7EF-54352C6253D5}" srcOrd="0" destOrd="0" presId="urn:microsoft.com/office/officeart/2008/layout/VerticalCurvedList"/>
    <dgm:cxn modelId="{461038E6-437E-46AC-B14E-0E6996F035E4}" type="presParOf" srcId="{2D47317A-913D-42DB-A7EF-54352C6253D5}" destId="{FAD99A3B-A24E-4989-A98E-A3985B0368B6}" srcOrd="0" destOrd="0" presId="urn:microsoft.com/office/officeart/2008/layout/VerticalCurvedList"/>
    <dgm:cxn modelId="{220B4B0C-746C-4308-ADD7-D7162E188DFF}" type="presParOf" srcId="{FAD99A3B-A24E-4989-A98E-A3985B0368B6}" destId="{34A55E95-6763-48F9-A0E5-A2640CEDD8D1}" srcOrd="0" destOrd="0" presId="urn:microsoft.com/office/officeart/2008/layout/VerticalCurvedList"/>
    <dgm:cxn modelId="{82D36B27-A5E0-41BF-AA2C-B84CAE087DBB}" type="presParOf" srcId="{FAD99A3B-A24E-4989-A98E-A3985B0368B6}" destId="{28C786E4-E27F-437C-92E9-8CE1BDC6EC1F}" srcOrd="1" destOrd="0" presId="urn:microsoft.com/office/officeart/2008/layout/VerticalCurvedList"/>
    <dgm:cxn modelId="{6F2C27B1-5E0A-463C-8AEC-D7C46323755E}" type="presParOf" srcId="{FAD99A3B-A24E-4989-A98E-A3985B0368B6}" destId="{8F119D32-2A80-4ABA-B80B-B0BD93F5173E}" srcOrd="2" destOrd="0" presId="urn:microsoft.com/office/officeart/2008/layout/VerticalCurvedList"/>
    <dgm:cxn modelId="{A07F7629-5A68-4960-94B0-D1CB674EC716}" type="presParOf" srcId="{FAD99A3B-A24E-4989-A98E-A3985B0368B6}" destId="{5C669664-AD90-4537-BC57-C2B4D0E1EC9F}" srcOrd="3" destOrd="0" presId="urn:microsoft.com/office/officeart/2008/layout/VerticalCurvedList"/>
    <dgm:cxn modelId="{D1404087-0274-4082-A322-BEFBAB9EBF44}" type="presParOf" srcId="{2D47317A-913D-42DB-A7EF-54352C6253D5}" destId="{D047F45C-A707-44BE-856D-1BC8EDDEE986}" srcOrd="1" destOrd="0" presId="urn:microsoft.com/office/officeart/2008/layout/VerticalCurvedList"/>
    <dgm:cxn modelId="{D6649468-C6F0-4517-BFE3-C49F26FDF292}" type="presParOf" srcId="{2D47317A-913D-42DB-A7EF-54352C6253D5}" destId="{ACB1CEF1-1402-4D29-BAE4-301F68D20719}" srcOrd="2" destOrd="0" presId="urn:microsoft.com/office/officeart/2008/layout/VerticalCurvedList"/>
    <dgm:cxn modelId="{8AA56033-7E48-46F9-B7B7-A123F96B603C}" type="presParOf" srcId="{ACB1CEF1-1402-4D29-BAE4-301F68D20719}" destId="{D08A56C2-0ECD-4FA0-A5BF-6EA66B26235C}" srcOrd="0" destOrd="0" presId="urn:microsoft.com/office/officeart/2008/layout/VerticalCurvedList"/>
    <dgm:cxn modelId="{0C466ED7-65BE-461A-BC8E-5D26DE8F0242}" type="presParOf" srcId="{2D47317A-913D-42DB-A7EF-54352C6253D5}" destId="{8CEAC420-CF79-40B9-AE61-1E7F6162BFEB}" srcOrd="3" destOrd="0" presId="urn:microsoft.com/office/officeart/2008/layout/VerticalCurvedList"/>
    <dgm:cxn modelId="{33372457-3677-49F5-81E9-2A9BD3D396E1}" type="presParOf" srcId="{2D47317A-913D-42DB-A7EF-54352C6253D5}" destId="{1E4A7ABA-259B-4F71-B148-D838146D989E}" srcOrd="4" destOrd="0" presId="urn:microsoft.com/office/officeart/2008/layout/VerticalCurvedList"/>
    <dgm:cxn modelId="{56FB9A35-DBE0-42B4-A3E7-37E37380BDC6}" type="presParOf" srcId="{1E4A7ABA-259B-4F71-B148-D838146D989E}" destId="{7A433CB8-93DA-430E-8BE2-CF12BC92AE34}" srcOrd="0" destOrd="0" presId="urn:microsoft.com/office/officeart/2008/layout/VerticalCurvedList"/>
    <dgm:cxn modelId="{0328ECEA-D3E4-47B7-8CF3-2A148823A7E8}" type="presParOf" srcId="{2D47317A-913D-42DB-A7EF-54352C6253D5}" destId="{BEE5CDF8-FBC2-4B3E-8FCD-C252A7A4A3DB}" srcOrd="5" destOrd="0" presId="urn:microsoft.com/office/officeart/2008/layout/VerticalCurvedList"/>
    <dgm:cxn modelId="{DA3EC9C7-4AFE-4218-AC6F-56B6102105FD}" type="presParOf" srcId="{2D47317A-913D-42DB-A7EF-54352C6253D5}" destId="{FB8FBF8E-AA0F-448F-A8B3-06D6FA13F509}" srcOrd="6" destOrd="0" presId="urn:microsoft.com/office/officeart/2008/layout/VerticalCurvedList"/>
    <dgm:cxn modelId="{5371ECDE-669B-4E49-925B-5412018FC5E3}" type="presParOf" srcId="{FB8FBF8E-AA0F-448F-A8B3-06D6FA13F509}" destId="{18685F15-2CB1-4E4B-BDC2-BE2600859F2F}" srcOrd="0" destOrd="0" presId="urn:microsoft.com/office/officeart/2008/layout/VerticalCurvedList"/>
    <dgm:cxn modelId="{2AA791A4-C136-4301-87B6-5C8DFF26A484}" type="presParOf" srcId="{2D47317A-913D-42DB-A7EF-54352C6253D5}" destId="{64B10666-B866-4EB4-A921-2D8BCBB231D2}" srcOrd="7" destOrd="0" presId="urn:microsoft.com/office/officeart/2008/layout/VerticalCurvedList"/>
    <dgm:cxn modelId="{92137976-D7B1-420A-B561-BA90B23B4501}" type="presParOf" srcId="{2D47317A-913D-42DB-A7EF-54352C6253D5}" destId="{715BD517-387B-452F-A280-96C80972FF90}" srcOrd="8" destOrd="0" presId="urn:microsoft.com/office/officeart/2008/layout/VerticalCurvedList"/>
    <dgm:cxn modelId="{DAE9FFBD-C6F7-4A01-B05B-C2EB4CAB2ECD}" type="presParOf" srcId="{715BD517-387B-452F-A280-96C80972FF90}" destId="{102600DC-9377-4481-B622-756CF5E91528}" srcOrd="0" destOrd="0" presId="urn:microsoft.com/office/officeart/2008/layout/VerticalCurvedList"/>
    <dgm:cxn modelId="{E6556AC1-40EB-4F53-B12C-3510B1408C64}" type="presParOf" srcId="{2D47317A-913D-42DB-A7EF-54352C6253D5}" destId="{28B8832A-9BBE-46CB-ACD6-079A5DB6FBB6}" srcOrd="9" destOrd="0" presId="urn:microsoft.com/office/officeart/2008/layout/VerticalCurvedList"/>
    <dgm:cxn modelId="{B8EFB4AB-340E-4229-ACD9-2FF51206D193}" type="presParOf" srcId="{2D47317A-913D-42DB-A7EF-54352C6253D5}" destId="{1D3B0B56-4E1D-4B24-AE05-09C4EFA0C9A9}" srcOrd="10" destOrd="0" presId="urn:microsoft.com/office/officeart/2008/layout/VerticalCurvedList"/>
    <dgm:cxn modelId="{5C6E44D1-C5E3-49B7-A321-EB86DAA06D8C}" type="presParOf" srcId="{1D3B0B56-4E1D-4B24-AE05-09C4EFA0C9A9}" destId="{548AF77F-3929-446A-A5B7-55B4CCCE86D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B406D-5E3D-4068-947F-74BBE6324971}">
      <dsp:nvSpPr>
        <dsp:cNvPr id="0" name=""/>
        <dsp:cNvSpPr/>
      </dsp:nvSpPr>
      <dsp:spPr>
        <a:xfrm>
          <a:off x="2366970" y="604191"/>
          <a:ext cx="3844908" cy="3844908"/>
        </a:xfrm>
        <a:prstGeom prst="blockArc">
          <a:avLst>
            <a:gd name="adj1" fmla="val 108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489788-E5BA-44F7-A151-ABB89A0DB8CC}">
      <dsp:nvSpPr>
        <dsp:cNvPr id="0" name=""/>
        <dsp:cNvSpPr/>
      </dsp:nvSpPr>
      <dsp:spPr>
        <a:xfrm>
          <a:off x="2366970" y="604191"/>
          <a:ext cx="3844908" cy="3844908"/>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19C8CA-DBB0-41FE-8E08-F6A66E76890E}">
      <dsp:nvSpPr>
        <dsp:cNvPr id="0" name=""/>
        <dsp:cNvSpPr/>
      </dsp:nvSpPr>
      <dsp:spPr>
        <a:xfrm>
          <a:off x="2366970" y="604191"/>
          <a:ext cx="3844908" cy="3844908"/>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2CA886-38DD-4619-B53C-A98423703BF6}">
      <dsp:nvSpPr>
        <dsp:cNvPr id="0" name=""/>
        <dsp:cNvSpPr/>
      </dsp:nvSpPr>
      <dsp:spPr>
        <a:xfrm>
          <a:off x="2366970" y="604191"/>
          <a:ext cx="3844908" cy="3844908"/>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7C306E-71E5-4EC2-BB16-F550B9432251}">
      <dsp:nvSpPr>
        <dsp:cNvPr id="0" name=""/>
        <dsp:cNvSpPr/>
      </dsp:nvSpPr>
      <dsp:spPr>
        <a:xfrm>
          <a:off x="3404521" y="1641742"/>
          <a:ext cx="1769806" cy="17698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latin typeface="Times New Roman" pitchFamily="18" charset="0"/>
              <a:cs typeface="Times New Roman" pitchFamily="18" charset="0"/>
            </a:rPr>
            <a:t>Baja tasa de concepción </a:t>
          </a:r>
          <a:endParaRPr lang="es-EC" sz="1400" kern="1200" dirty="0">
            <a:latin typeface="Times New Roman" pitchFamily="18" charset="0"/>
            <a:cs typeface="Times New Roman" pitchFamily="18" charset="0"/>
          </a:endParaRPr>
        </a:p>
      </dsp:txBody>
      <dsp:txXfrm>
        <a:off x="3663703" y="1900924"/>
        <a:ext cx="1251442" cy="1251442"/>
      </dsp:txXfrm>
    </dsp:sp>
    <dsp:sp modelId="{9047BCE8-3107-4BE2-B322-1DFACFE13E55}">
      <dsp:nvSpPr>
        <dsp:cNvPr id="0" name=""/>
        <dsp:cNvSpPr/>
      </dsp:nvSpPr>
      <dsp:spPr>
        <a:xfrm>
          <a:off x="3563890" y="-26483"/>
          <a:ext cx="1451069" cy="13505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latin typeface="Times New Roman" pitchFamily="18" charset="0"/>
              <a:cs typeface="Times New Roman" pitchFamily="18" charset="0"/>
            </a:rPr>
            <a:t>Servicio natural reproductivo (monta)</a:t>
          </a:r>
          <a:endParaRPr lang="es-EC" sz="1400" kern="1200" dirty="0">
            <a:latin typeface="Times New Roman" pitchFamily="18" charset="0"/>
            <a:cs typeface="Times New Roman" pitchFamily="18" charset="0"/>
          </a:endParaRPr>
        </a:p>
      </dsp:txBody>
      <dsp:txXfrm>
        <a:off x="3776394" y="171300"/>
        <a:ext cx="1026061" cy="954982"/>
      </dsp:txXfrm>
    </dsp:sp>
    <dsp:sp modelId="{B3B7DB0C-2AE2-45AC-9621-96229C5FD4D4}">
      <dsp:nvSpPr>
        <dsp:cNvPr id="0" name=""/>
        <dsp:cNvSpPr/>
      </dsp:nvSpPr>
      <dsp:spPr>
        <a:xfrm>
          <a:off x="5547847" y="1907213"/>
          <a:ext cx="1238864" cy="12388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latin typeface="Times New Roman" pitchFamily="18" charset="0"/>
              <a:cs typeface="Times New Roman" pitchFamily="18" charset="0"/>
            </a:rPr>
            <a:t>Detección de celo</a:t>
          </a:r>
          <a:endParaRPr lang="es-EC" sz="1400" kern="1200" dirty="0">
            <a:latin typeface="Times New Roman" pitchFamily="18" charset="0"/>
            <a:cs typeface="Times New Roman" pitchFamily="18" charset="0"/>
          </a:endParaRPr>
        </a:p>
      </dsp:txBody>
      <dsp:txXfrm>
        <a:off x="5729274" y="2088640"/>
        <a:ext cx="876010" cy="876010"/>
      </dsp:txXfrm>
    </dsp:sp>
    <dsp:sp modelId="{B5AFDA30-27EF-449F-8D1C-0BA7936078F0}">
      <dsp:nvSpPr>
        <dsp:cNvPr id="0" name=""/>
        <dsp:cNvSpPr/>
      </dsp:nvSpPr>
      <dsp:spPr>
        <a:xfrm>
          <a:off x="3669992" y="3785068"/>
          <a:ext cx="1238864" cy="12388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latin typeface="Times New Roman" pitchFamily="18" charset="0"/>
              <a:cs typeface="Times New Roman" pitchFamily="18" charset="0"/>
            </a:rPr>
            <a:t>Protocolos IATF</a:t>
          </a:r>
          <a:endParaRPr lang="es-EC" sz="1400" kern="1200" dirty="0">
            <a:latin typeface="Times New Roman" pitchFamily="18" charset="0"/>
            <a:cs typeface="Times New Roman" pitchFamily="18" charset="0"/>
          </a:endParaRPr>
        </a:p>
      </dsp:txBody>
      <dsp:txXfrm>
        <a:off x="3851419" y="3966495"/>
        <a:ext cx="876010" cy="876010"/>
      </dsp:txXfrm>
    </dsp:sp>
    <dsp:sp modelId="{51606DA3-5467-43E1-9E7F-FD69B1076B8B}">
      <dsp:nvSpPr>
        <dsp:cNvPr id="0" name=""/>
        <dsp:cNvSpPr/>
      </dsp:nvSpPr>
      <dsp:spPr>
        <a:xfrm>
          <a:off x="1792137" y="1907213"/>
          <a:ext cx="1238864" cy="12388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latin typeface="Times New Roman" pitchFamily="18" charset="0"/>
              <a:cs typeface="Times New Roman" pitchFamily="18" charset="0"/>
            </a:rPr>
            <a:t>Aplicación de hormonas eCG</a:t>
          </a:r>
          <a:endParaRPr lang="es-EC" sz="1400" kern="1200" dirty="0">
            <a:latin typeface="Times New Roman" pitchFamily="18" charset="0"/>
            <a:cs typeface="Times New Roman" pitchFamily="18" charset="0"/>
          </a:endParaRPr>
        </a:p>
      </dsp:txBody>
      <dsp:txXfrm>
        <a:off x="1973564" y="2088640"/>
        <a:ext cx="876010" cy="876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786E4-E27F-437C-92E9-8CE1BDC6EC1F}">
      <dsp:nvSpPr>
        <dsp:cNvPr id="0" name=""/>
        <dsp:cNvSpPr/>
      </dsp:nvSpPr>
      <dsp:spPr>
        <a:xfrm>
          <a:off x="-4920209" y="-753949"/>
          <a:ext cx="5859931" cy="5859931"/>
        </a:xfrm>
        <a:prstGeom prst="blockArc">
          <a:avLst>
            <a:gd name="adj1" fmla="val 18900000"/>
            <a:gd name="adj2" fmla="val 2700000"/>
            <a:gd name="adj3" fmla="val 36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47F45C-A707-44BE-856D-1BC8EDDEE986}">
      <dsp:nvSpPr>
        <dsp:cNvPr id="0" name=""/>
        <dsp:cNvSpPr/>
      </dsp:nvSpPr>
      <dsp:spPr>
        <a:xfrm>
          <a:off x="411154" y="271914"/>
          <a:ext cx="6441878" cy="5441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941" tIns="50800" rIns="50800" bIns="50800" numCol="1" spcCol="1270" anchor="ctr" anchorCtr="0">
          <a:noAutofit/>
        </a:bodyPr>
        <a:lstStyle/>
        <a:p>
          <a:pPr lvl="0" algn="l" defTabSz="889000">
            <a:lnSpc>
              <a:spcPct val="90000"/>
            </a:lnSpc>
            <a:spcBef>
              <a:spcPct val="0"/>
            </a:spcBef>
            <a:spcAft>
              <a:spcPct val="35000"/>
            </a:spcAft>
          </a:pPr>
          <a:r>
            <a:rPr lang="es-ES" sz="2000" kern="1200" dirty="0" smtClean="0">
              <a:latin typeface="Times New Roman" pitchFamily="18" charset="0"/>
              <a:cs typeface="Times New Roman" pitchFamily="18" charset="0"/>
            </a:rPr>
            <a:t>Dispositivos P4 (DIB)</a:t>
          </a:r>
          <a:endParaRPr lang="es-EC" sz="2000" kern="1200" dirty="0">
            <a:latin typeface="Times New Roman" pitchFamily="18" charset="0"/>
            <a:cs typeface="Times New Roman" pitchFamily="18" charset="0"/>
          </a:endParaRPr>
        </a:p>
      </dsp:txBody>
      <dsp:txXfrm>
        <a:off x="411154" y="271914"/>
        <a:ext cx="6441878" cy="544178"/>
      </dsp:txXfrm>
    </dsp:sp>
    <dsp:sp modelId="{D08A56C2-0ECD-4FA0-A5BF-6EA66B26235C}">
      <dsp:nvSpPr>
        <dsp:cNvPr id="0" name=""/>
        <dsp:cNvSpPr/>
      </dsp:nvSpPr>
      <dsp:spPr>
        <a:xfrm>
          <a:off x="71042" y="203892"/>
          <a:ext cx="680222" cy="6802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EAC420-CF79-40B9-AE61-1E7F6162BFEB}">
      <dsp:nvSpPr>
        <dsp:cNvPr id="0" name=""/>
        <dsp:cNvSpPr/>
      </dsp:nvSpPr>
      <dsp:spPr>
        <a:xfrm>
          <a:off x="801096" y="1087920"/>
          <a:ext cx="6051936" cy="5441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941" tIns="50800" rIns="50800" bIns="50800" numCol="1" spcCol="1270" anchor="ctr" anchorCtr="0">
          <a:noAutofit/>
        </a:bodyPr>
        <a:lstStyle/>
        <a:p>
          <a:pPr lvl="0" algn="l" defTabSz="889000">
            <a:lnSpc>
              <a:spcPct val="90000"/>
            </a:lnSpc>
            <a:spcBef>
              <a:spcPct val="0"/>
            </a:spcBef>
            <a:spcAft>
              <a:spcPct val="35000"/>
            </a:spcAft>
          </a:pPr>
          <a:r>
            <a:rPr lang="es-EC" sz="2000" b="0" i="0" kern="1200" dirty="0" smtClean="0">
              <a:latin typeface="Times New Roman" pitchFamily="18" charset="0"/>
              <a:cs typeface="Times New Roman" pitchFamily="18" charset="0"/>
            </a:rPr>
            <a:t>Aumento de niveles plasmáticos progesterona </a:t>
          </a:r>
          <a:endParaRPr lang="es-EC" sz="2000" kern="1200" dirty="0">
            <a:latin typeface="Times New Roman" pitchFamily="18" charset="0"/>
            <a:cs typeface="Times New Roman" pitchFamily="18" charset="0"/>
          </a:endParaRPr>
        </a:p>
      </dsp:txBody>
      <dsp:txXfrm>
        <a:off x="801096" y="1087920"/>
        <a:ext cx="6051936" cy="544178"/>
      </dsp:txXfrm>
    </dsp:sp>
    <dsp:sp modelId="{7A433CB8-93DA-430E-8BE2-CF12BC92AE34}">
      <dsp:nvSpPr>
        <dsp:cNvPr id="0" name=""/>
        <dsp:cNvSpPr/>
      </dsp:nvSpPr>
      <dsp:spPr>
        <a:xfrm>
          <a:off x="460984" y="1019898"/>
          <a:ext cx="680222" cy="6802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E5CDF8-FBC2-4B3E-8FCD-C252A7A4A3DB}">
      <dsp:nvSpPr>
        <dsp:cNvPr id="0" name=""/>
        <dsp:cNvSpPr/>
      </dsp:nvSpPr>
      <dsp:spPr>
        <a:xfrm>
          <a:off x="920777" y="1903926"/>
          <a:ext cx="5932255" cy="5441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941" tIns="50800" rIns="50800" bIns="50800" numCol="1" spcCol="1270" anchor="ctr" anchorCtr="0">
          <a:noAutofit/>
        </a:bodyPr>
        <a:lstStyle/>
        <a:p>
          <a:pPr lvl="0" algn="l" defTabSz="889000">
            <a:lnSpc>
              <a:spcPct val="90000"/>
            </a:lnSpc>
            <a:spcBef>
              <a:spcPct val="0"/>
            </a:spcBef>
            <a:spcAft>
              <a:spcPct val="35000"/>
            </a:spcAft>
          </a:pPr>
          <a:r>
            <a:rPr lang="es-ES" sz="2000" kern="1200" dirty="0" smtClean="0">
              <a:latin typeface="Times New Roman" pitchFamily="18" charset="0"/>
              <a:cs typeface="Times New Roman" pitchFamily="18" charset="0"/>
            </a:rPr>
            <a:t>Administrar 2 mg de benzoato de estradiol (EB) por vía intramuscular </a:t>
          </a:r>
          <a:endParaRPr lang="es-EC" sz="2000" kern="1200" dirty="0">
            <a:latin typeface="Times New Roman" pitchFamily="18" charset="0"/>
            <a:cs typeface="Times New Roman" pitchFamily="18" charset="0"/>
          </a:endParaRPr>
        </a:p>
      </dsp:txBody>
      <dsp:txXfrm>
        <a:off x="920777" y="1903926"/>
        <a:ext cx="5932255" cy="544178"/>
      </dsp:txXfrm>
    </dsp:sp>
    <dsp:sp modelId="{18685F15-2CB1-4E4B-BDC2-BE2600859F2F}">
      <dsp:nvSpPr>
        <dsp:cNvPr id="0" name=""/>
        <dsp:cNvSpPr/>
      </dsp:nvSpPr>
      <dsp:spPr>
        <a:xfrm>
          <a:off x="580665" y="1835904"/>
          <a:ext cx="680222" cy="6802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B10666-B866-4EB4-A921-2D8BCBB231D2}">
      <dsp:nvSpPr>
        <dsp:cNvPr id="0" name=""/>
        <dsp:cNvSpPr/>
      </dsp:nvSpPr>
      <dsp:spPr>
        <a:xfrm>
          <a:off x="801096" y="2719932"/>
          <a:ext cx="6051936" cy="5441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941"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latin typeface="Times New Roman" pitchFamily="18" charset="0"/>
              <a:cs typeface="Times New Roman" pitchFamily="18" charset="0"/>
            </a:rPr>
            <a:t>Aumento de estrógenos </a:t>
          </a:r>
          <a:endParaRPr lang="es-EC" sz="2000" kern="1200" dirty="0">
            <a:latin typeface="Times New Roman" pitchFamily="18" charset="0"/>
            <a:cs typeface="Times New Roman" pitchFamily="18" charset="0"/>
          </a:endParaRPr>
        </a:p>
      </dsp:txBody>
      <dsp:txXfrm>
        <a:off x="801096" y="2719932"/>
        <a:ext cx="6051936" cy="544178"/>
      </dsp:txXfrm>
    </dsp:sp>
    <dsp:sp modelId="{102600DC-9377-4481-B622-756CF5E91528}">
      <dsp:nvSpPr>
        <dsp:cNvPr id="0" name=""/>
        <dsp:cNvSpPr/>
      </dsp:nvSpPr>
      <dsp:spPr>
        <a:xfrm>
          <a:off x="460984" y="2651910"/>
          <a:ext cx="680222" cy="6802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B8832A-9BBE-46CB-ACD6-079A5DB6FBB6}">
      <dsp:nvSpPr>
        <dsp:cNvPr id="0" name=""/>
        <dsp:cNvSpPr/>
      </dsp:nvSpPr>
      <dsp:spPr>
        <a:xfrm>
          <a:off x="411154" y="3535938"/>
          <a:ext cx="6441878" cy="5441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941" tIns="50800" rIns="50800" bIns="50800" numCol="1" spcCol="1270" anchor="ctr" anchorCtr="0">
          <a:noAutofit/>
        </a:bodyPr>
        <a:lstStyle/>
        <a:p>
          <a:pPr lvl="0" algn="l" defTabSz="889000">
            <a:lnSpc>
              <a:spcPct val="90000"/>
            </a:lnSpc>
            <a:spcBef>
              <a:spcPct val="0"/>
            </a:spcBef>
            <a:spcAft>
              <a:spcPct val="35000"/>
            </a:spcAft>
          </a:pPr>
          <a:r>
            <a:rPr lang="es-ES" sz="2000" kern="1200" dirty="0" smtClean="0">
              <a:latin typeface="Times New Roman" pitchFamily="18" charset="0"/>
              <a:cs typeface="Times New Roman" pitchFamily="18" charset="0"/>
            </a:rPr>
            <a:t>Nueva onda folicular</a:t>
          </a:r>
          <a:endParaRPr lang="es-EC" sz="2000" kern="1200" dirty="0">
            <a:latin typeface="Times New Roman" pitchFamily="18" charset="0"/>
            <a:cs typeface="Times New Roman" pitchFamily="18" charset="0"/>
          </a:endParaRPr>
        </a:p>
      </dsp:txBody>
      <dsp:txXfrm>
        <a:off x="411154" y="3535938"/>
        <a:ext cx="6441878" cy="544178"/>
      </dsp:txXfrm>
    </dsp:sp>
    <dsp:sp modelId="{548AF77F-3929-446A-A5B7-55B4CCCE86D9}">
      <dsp:nvSpPr>
        <dsp:cNvPr id="0" name=""/>
        <dsp:cNvSpPr/>
      </dsp:nvSpPr>
      <dsp:spPr>
        <a:xfrm>
          <a:off x="71042" y="3467916"/>
          <a:ext cx="680222" cy="6802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Diapositiva de título">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1976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6309359"/>
            <a:ext cx="7884159" cy="548640"/>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26669" y="6297929"/>
            <a:ext cx="6659880" cy="0"/>
          </a:xfrm>
          <a:custGeom>
            <a:avLst/>
            <a:gdLst/>
            <a:ahLst/>
            <a:cxnLst/>
            <a:rect l="l" t="t" r="r" b="b"/>
            <a:pathLst>
              <a:path w="6659880">
                <a:moveTo>
                  <a:pt x="0" y="0"/>
                </a:moveTo>
                <a:lnTo>
                  <a:pt x="6659880" y="0"/>
                </a:lnTo>
              </a:path>
            </a:pathLst>
          </a:custGeom>
          <a:ln w="38100">
            <a:solidFill>
              <a:srgbClr val="FF0000"/>
            </a:solidFill>
          </a:ln>
        </p:spPr>
        <p:txBody>
          <a:bodyPr wrap="square" lIns="0" tIns="0" rIns="0" bIns="0" rtlCol="0"/>
          <a:lstStyle/>
          <a:p>
            <a:endParaRPr/>
          </a:p>
        </p:txBody>
      </p:sp>
      <p:sp>
        <p:nvSpPr>
          <p:cNvPr id="19" name="bk object 19"/>
          <p:cNvSpPr/>
          <p:nvPr/>
        </p:nvSpPr>
        <p:spPr>
          <a:xfrm>
            <a:off x="26669" y="6247129"/>
            <a:ext cx="6659880" cy="0"/>
          </a:xfrm>
          <a:custGeom>
            <a:avLst/>
            <a:gdLst/>
            <a:ahLst/>
            <a:cxnLst/>
            <a:rect l="l" t="t" r="r" b="b"/>
            <a:pathLst>
              <a:path w="6659880">
                <a:moveTo>
                  <a:pt x="0" y="0"/>
                </a:moveTo>
                <a:lnTo>
                  <a:pt x="6659880" y="0"/>
                </a:lnTo>
              </a:path>
            </a:pathLst>
          </a:custGeom>
          <a:ln w="38100">
            <a:solidFill>
              <a:srgbClr val="006600"/>
            </a:solidFill>
          </a:ln>
        </p:spPr>
        <p:txBody>
          <a:bodyPr wrap="square" lIns="0" tIns="0" rIns="0" bIns="0" rtlCol="0"/>
          <a:lstStyle/>
          <a:p>
            <a:endParaRPr/>
          </a:p>
        </p:txBody>
      </p:sp>
      <p:sp>
        <p:nvSpPr>
          <p:cNvPr id="20" name="bk object 20"/>
          <p:cNvSpPr/>
          <p:nvPr/>
        </p:nvSpPr>
        <p:spPr>
          <a:xfrm>
            <a:off x="6733540" y="5951220"/>
            <a:ext cx="2303779" cy="635000"/>
          </a:xfrm>
          <a:prstGeom prst="rect">
            <a:avLst/>
          </a:prstGeom>
          <a:blipFill>
            <a:blip r:embed="rId4" cstate="print"/>
            <a:stretch>
              <a:fillRect/>
            </a:stretch>
          </a:blipFill>
        </p:spPr>
        <p:txBody>
          <a:bodyPr wrap="square" lIns="0" tIns="0" rIns="0" bIns="0" rtlCol="0"/>
          <a:lstStyle/>
          <a:p>
            <a:endParaRPr/>
          </a:p>
        </p:txBody>
      </p:sp>
      <p:sp>
        <p:nvSpPr>
          <p:cNvPr id="21" name="bk object 21"/>
          <p:cNvSpPr/>
          <p:nvPr/>
        </p:nvSpPr>
        <p:spPr>
          <a:xfrm>
            <a:off x="6426200" y="144778"/>
            <a:ext cx="2260600" cy="571501"/>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1194752" y="1421765"/>
            <a:ext cx="6754495" cy="375919"/>
          </a:xfrm>
          <a:prstGeom prst="rect">
            <a:avLst/>
          </a:prstGeom>
        </p:spPr>
        <p:txBody>
          <a:bodyPr wrap="square" lIns="0" tIns="0" rIns="0" bIns="0">
            <a:spAutoFit/>
          </a:bodyPr>
          <a:lstStyle>
            <a:lvl1pPr>
              <a:defRPr sz="2400" b="1" i="0">
                <a:solidFill>
                  <a:schemeClr val="tx1"/>
                </a:solidFill>
                <a:latin typeface="Arial"/>
                <a:cs typeface="Arial"/>
              </a:defRPr>
            </a:lvl1pPr>
          </a:lstStyle>
          <a:p>
            <a:r>
              <a:rPr lang="es-ES" smtClean="0"/>
              <a:t>Haga clic para modificar el estilo de título del patrón</a:t>
            </a:r>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r>
              <a:rPr lang="es-ES" smtClean="0"/>
              <a:t>Haga clic para modificar el estilo de subtítulo del patrón</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s-EC"/>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E58FCEB-B270-441A-A701-DC0510455EB3}" type="datetimeFigureOut">
              <a:rPr lang="es-EC" smtClean="0"/>
              <a:t>13/2/2019</a:t>
            </a:fld>
            <a:endParaRPr lang="es-EC"/>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84B9081D-FA6A-4917-B275-AEE993C2409D}"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1976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6309359"/>
            <a:ext cx="7884159" cy="548640"/>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26669" y="6297929"/>
            <a:ext cx="6659880" cy="0"/>
          </a:xfrm>
          <a:custGeom>
            <a:avLst/>
            <a:gdLst/>
            <a:ahLst/>
            <a:cxnLst/>
            <a:rect l="l" t="t" r="r" b="b"/>
            <a:pathLst>
              <a:path w="6659880">
                <a:moveTo>
                  <a:pt x="0" y="0"/>
                </a:moveTo>
                <a:lnTo>
                  <a:pt x="6659880" y="0"/>
                </a:lnTo>
              </a:path>
            </a:pathLst>
          </a:custGeom>
          <a:ln w="38100">
            <a:solidFill>
              <a:srgbClr val="FF0000"/>
            </a:solidFill>
          </a:ln>
        </p:spPr>
        <p:txBody>
          <a:bodyPr wrap="square" lIns="0" tIns="0" rIns="0" bIns="0" rtlCol="0"/>
          <a:lstStyle/>
          <a:p>
            <a:endParaRPr/>
          </a:p>
        </p:txBody>
      </p:sp>
      <p:sp>
        <p:nvSpPr>
          <p:cNvPr id="19" name="bk object 19"/>
          <p:cNvSpPr/>
          <p:nvPr/>
        </p:nvSpPr>
        <p:spPr>
          <a:xfrm>
            <a:off x="26669" y="6247129"/>
            <a:ext cx="6659880" cy="0"/>
          </a:xfrm>
          <a:custGeom>
            <a:avLst/>
            <a:gdLst/>
            <a:ahLst/>
            <a:cxnLst/>
            <a:rect l="l" t="t" r="r" b="b"/>
            <a:pathLst>
              <a:path w="6659880">
                <a:moveTo>
                  <a:pt x="0" y="0"/>
                </a:moveTo>
                <a:lnTo>
                  <a:pt x="6659880" y="0"/>
                </a:lnTo>
              </a:path>
            </a:pathLst>
          </a:custGeom>
          <a:ln w="38100">
            <a:solidFill>
              <a:srgbClr val="006600"/>
            </a:solidFill>
          </a:ln>
        </p:spPr>
        <p:txBody>
          <a:bodyPr wrap="square" lIns="0" tIns="0" rIns="0" bIns="0" rtlCol="0"/>
          <a:lstStyle/>
          <a:p>
            <a:endParaRPr/>
          </a:p>
        </p:txBody>
      </p:sp>
      <p:sp>
        <p:nvSpPr>
          <p:cNvPr id="20" name="bk object 20"/>
          <p:cNvSpPr/>
          <p:nvPr/>
        </p:nvSpPr>
        <p:spPr>
          <a:xfrm>
            <a:off x="6733540" y="5951220"/>
            <a:ext cx="2303779" cy="635000"/>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1">
                <a:solidFill>
                  <a:schemeClr val="tx1"/>
                </a:solidFill>
                <a:latin typeface="Arial"/>
                <a:cs typeface="Arial"/>
              </a:defRPr>
            </a:lvl1pPr>
          </a:lstStyle>
          <a:p>
            <a:r>
              <a:rPr lang="es-ES" smtClean="0"/>
              <a:t>Haga clic para modificar el estilo de título del patrón</a:t>
            </a:r>
            <a:endParaRPr/>
          </a:p>
        </p:txBody>
      </p:sp>
      <p:sp>
        <p:nvSpPr>
          <p:cNvPr id="3" name="Holder 3"/>
          <p:cNvSpPr>
            <a:spLocks noGrp="1"/>
          </p:cNvSpPr>
          <p:nvPr>
            <p:ph type="body" idx="1"/>
          </p:nvPr>
        </p:nvSpPr>
        <p:spPr/>
        <p:txBody>
          <a:bodyPr lIns="0" tIns="0" rIns="0" bIns="0"/>
          <a:lstStyle>
            <a:lvl1pPr>
              <a:defRPr sz="1800" b="0" i="1">
                <a:solidFill>
                  <a:schemeClr val="tx1"/>
                </a:solidFill>
                <a:latin typeface="Arial"/>
                <a:cs typeface="Arial"/>
              </a:defRPr>
            </a:lvl1pPr>
          </a:lstStyle>
          <a:p>
            <a:pPr lvl="0"/>
            <a:r>
              <a:rPr lang="es-ES" smtClean="0"/>
              <a:t>Haga clic para modificar el estilo de texto del patrón</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s-EC"/>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E58FCEB-B270-441A-A701-DC0510455EB3}" type="datetimeFigureOut">
              <a:rPr lang="es-EC" smtClean="0"/>
              <a:t>13/2/2019</a:t>
            </a:fld>
            <a:endParaRPr lang="es-EC"/>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84B9081D-FA6A-4917-B275-AEE993C2409D}"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Dos objetos">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1976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6309359"/>
            <a:ext cx="7884159" cy="548640"/>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26669" y="6297929"/>
            <a:ext cx="6659880" cy="0"/>
          </a:xfrm>
          <a:custGeom>
            <a:avLst/>
            <a:gdLst/>
            <a:ahLst/>
            <a:cxnLst/>
            <a:rect l="l" t="t" r="r" b="b"/>
            <a:pathLst>
              <a:path w="6659880">
                <a:moveTo>
                  <a:pt x="0" y="0"/>
                </a:moveTo>
                <a:lnTo>
                  <a:pt x="6659880" y="0"/>
                </a:lnTo>
              </a:path>
            </a:pathLst>
          </a:custGeom>
          <a:ln w="38100">
            <a:solidFill>
              <a:srgbClr val="FF0000"/>
            </a:solidFill>
          </a:ln>
        </p:spPr>
        <p:txBody>
          <a:bodyPr wrap="square" lIns="0" tIns="0" rIns="0" bIns="0" rtlCol="0"/>
          <a:lstStyle/>
          <a:p>
            <a:endParaRPr/>
          </a:p>
        </p:txBody>
      </p:sp>
      <p:sp>
        <p:nvSpPr>
          <p:cNvPr id="19" name="bk object 19"/>
          <p:cNvSpPr/>
          <p:nvPr/>
        </p:nvSpPr>
        <p:spPr>
          <a:xfrm>
            <a:off x="26669" y="6247129"/>
            <a:ext cx="6659880" cy="0"/>
          </a:xfrm>
          <a:custGeom>
            <a:avLst/>
            <a:gdLst/>
            <a:ahLst/>
            <a:cxnLst/>
            <a:rect l="l" t="t" r="r" b="b"/>
            <a:pathLst>
              <a:path w="6659880">
                <a:moveTo>
                  <a:pt x="0" y="0"/>
                </a:moveTo>
                <a:lnTo>
                  <a:pt x="6659880" y="0"/>
                </a:lnTo>
              </a:path>
            </a:pathLst>
          </a:custGeom>
          <a:ln w="38100">
            <a:solidFill>
              <a:srgbClr val="006600"/>
            </a:solidFill>
          </a:ln>
        </p:spPr>
        <p:txBody>
          <a:bodyPr wrap="square" lIns="0" tIns="0" rIns="0" bIns="0" rtlCol="0"/>
          <a:lstStyle/>
          <a:p>
            <a:endParaRPr/>
          </a:p>
        </p:txBody>
      </p:sp>
      <p:sp>
        <p:nvSpPr>
          <p:cNvPr id="20" name="bk object 20"/>
          <p:cNvSpPr/>
          <p:nvPr/>
        </p:nvSpPr>
        <p:spPr>
          <a:xfrm>
            <a:off x="6733540" y="5951220"/>
            <a:ext cx="2303779" cy="635000"/>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1">
                <a:solidFill>
                  <a:schemeClr val="tx1"/>
                </a:solidFill>
                <a:latin typeface="Arial"/>
                <a:cs typeface="Arial"/>
              </a:defRPr>
            </a:lvl1pPr>
          </a:lstStyle>
          <a:p>
            <a:r>
              <a:rPr lang="es-ES" smtClean="0"/>
              <a:t>Haga clic para modificar el estilo de título del patrón</a:t>
            </a:r>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pPr lvl="0"/>
            <a:r>
              <a:rPr lang="es-ES" smtClean="0"/>
              <a:t>Haga clic para modificar el estilo de texto del patrón</a:t>
            </a: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pPr lvl="0"/>
            <a:r>
              <a:rPr lang="es-ES" smtClean="0"/>
              <a:t>Haga clic para modificar el estilo de texto del patrón</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lang="es-EC"/>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5E58FCEB-B270-441A-A701-DC0510455EB3}" type="datetimeFigureOut">
              <a:rPr lang="es-EC" smtClean="0"/>
              <a:t>13/2/2019</a:t>
            </a:fld>
            <a:endParaRPr lang="es-EC"/>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84B9081D-FA6A-4917-B275-AEE993C2409D}"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ólo el título">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1">
                <a:solidFill>
                  <a:schemeClr val="tx1"/>
                </a:solidFill>
                <a:latin typeface="Arial"/>
                <a:cs typeface="Arial"/>
              </a:defRPr>
            </a:lvl1pPr>
          </a:lstStyle>
          <a:p>
            <a:r>
              <a:rPr lang="es-ES" smtClean="0"/>
              <a:t>Haga clic para modificar el estilo de título del patrón</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lang="es-EC"/>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5E58FCEB-B270-441A-A701-DC0510455EB3}" type="datetimeFigureOut">
              <a:rPr lang="es-EC" smtClean="0"/>
              <a:t>13/2/2019</a:t>
            </a:fld>
            <a:endParaRPr lang="es-EC"/>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84B9081D-FA6A-4917-B275-AEE993C2409D}"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En blanco">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lang="es-EC"/>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5E58FCEB-B270-441A-A701-DC0510455EB3}" type="datetimeFigureOut">
              <a:rPr lang="es-EC" smtClean="0"/>
              <a:t>13/2/2019</a:t>
            </a:fld>
            <a:endParaRPr lang="es-EC"/>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84B9081D-FA6A-4917-B275-AEE993C2409D}"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19760"/>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0" y="6309359"/>
            <a:ext cx="7884159" cy="548640"/>
          </a:xfrm>
          <a:prstGeom prst="rect">
            <a:avLst/>
          </a:prstGeom>
          <a:blipFill>
            <a:blip r:embed="rId8" cstate="print"/>
            <a:stretch>
              <a:fillRect/>
            </a:stretch>
          </a:blipFill>
        </p:spPr>
        <p:txBody>
          <a:bodyPr wrap="square" lIns="0" tIns="0" rIns="0" bIns="0" rtlCol="0"/>
          <a:lstStyle/>
          <a:p>
            <a:endParaRPr/>
          </a:p>
        </p:txBody>
      </p:sp>
      <p:sp>
        <p:nvSpPr>
          <p:cNvPr id="18" name="bk object 18"/>
          <p:cNvSpPr/>
          <p:nvPr/>
        </p:nvSpPr>
        <p:spPr>
          <a:xfrm>
            <a:off x="26669" y="6297929"/>
            <a:ext cx="6659880" cy="0"/>
          </a:xfrm>
          <a:custGeom>
            <a:avLst/>
            <a:gdLst/>
            <a:ahLst/>
            <a:cxnLst/>
            <a:rect l="l" t="t" r="r" b="b"/>
            <a:pathLst>
              <a:path w="6659880">
                <a:moveTo>
                  <a:pt x="0" y="0"/>
                </a:moveTo>
                <a:lnTo>
                  <a:pt x="6659880" y="0"/>
                </a:lnTo>
              </a:path>
            </a:pathLst>
          </a:custGeom>
          <a:ln w="38100">
            <a:solidFill>
              <a:srgbClr val="FF0000"/>
            </a:solidFill>
          </a:ln>
        </p:spPr>
        <p:txBody>
          <a:bodyPr wrap="square" lIns="0" tIns="0" rIns="0" bIns="0" rtlCol="0"/>
          <a:lstStyle/>
          <a:p>
            <a:endParaRPr/>
          </a:p>
        </p:txBody>
      </p:sp>
      <p:sp>
        <p:nvSpPr>
          <p:cNvPr id="2" name="Holder 2"/>
          <p:cNvSpPr>
            <a:spLocks noGrp="1"/>
          </p:cNvSpPr>
          <p:nvPr>
            <p:ph type="title"/>
          </p:nvPr>
        </p:nvSpPr>
        <p:spPr>
          <a:xfrm>
            <a:off x="116205" y="80390"/>
            <a:ext cx="8911589" cy="496570"/>
          </a:xfrm>
          <a:prstGeom prst="rect">
            <a:avLst/>
          </a:prstGeom>
        </p:spPr>
        <p:txBody>
          <a:bodyPr wrap="square" lIns="0" tIns="0" rIns="0" bIns="0">
            <a:spAutoFit/>
          </a:bodyPr>
          <a:lstStyle>
            <a:lvl1pPr>
              <a:defRPr sz="3200" b="1" i="1">
                <a:solidFill>
                  <a:schemeClr val="tx1"/>
                </a:solidFill>
                <a:latin typeface="Arial"/>
                <a:cs typeface="Arial"/>
              </a:defRPr>
            </a:lvl1pPr>
          </a:lstStyle>
          <a:p>
            <a:endParaRPr/>
          </a:p>
        </p:txBody>
      </p:sp>
      <p:sp>
        <p:nvSpPr>
          <p:cNvPr id="3" name="Holder 3"/>
          <p:cNvSpPr>
            <a:spLocks noGrp="1"/>
          </p:cNvSpPr>
          <p:nvPr>
            <p:ph type="body" idx="1"/>
          </p:nvPr>
        </p:nvSpPr>
        <p:spPr>
          <a:xfrm>
            <a:off x="741997" y="1354454"/>
            <a:ext cx="7645400" cy="2973704"/>
          </a:xfrm>
          <a:prstGeom prst="rect">
            <a:avLst/>
          </a:prstGeom>
        </p:spPr>
        <p:txBody>
          <a:bodyPr wrap="square" lIns="0" tIns="0" rIns="0" bIns="0">
            <a:spAutoFit/>
          </a:bodyPr>
          <a:lstStyle>
            <a:lvl1pPr>
              <a:defRPr sz="1800" b="0" i="1">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lang="es-EC"/>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5E58FCEB-B270-441A-A701-DC0510455EB3}" type="datetimeFigureOut">
              <a:rPr lang="es-EC" smtClean="0"/>
              <a:t>13/2/2019</a:t>
            </a:fld>
            <a:endParaRPr lang="es-EC"/>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84B9081D-FA6A-4917-B275-AEE993C2409D}"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3.jpeg"/><Relationship Id="rId4" Type="http://schemas.openxmlformats.org/officeDocument/2006/relationships/diagramQuickStyle" Target="../diagrams/quickStyle1.xml"/><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2.xml"/><Relationship Id="rId7" Type="http://schemas.openxmlformats.org/officeDocument/2006/relationships/image" Target="../media/image1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1043608" y="1758907"/>
            <a:ext cx="7772400" cy="1470025"/>
          </a:xfrm>
          <a:prstGeom prst="rect">
            <a:avLst/>
          </a:prstGeom>
        </p:spPr>
        <p:txBody>
          <a:bodyPr wrap="square" lIns="0" tIns="0" rIns="0" bIns="0">
            <a:noAutofit/>
          </a:bodyPr>
          <a:lstStyle>
            <a:lvl1pPr eaLnBrk="1" hangingPunct="1">
              <a:defRPr sz="3200" b="1" i="1">
                <a:solidFill>
                  <a:schemeClr val="tx1"/>
                </a:solidFill>
                <a:latin typeface="Arial"/>
                <a:ea typeface="+mj-ea"/>
                <a:cs typeface="Arial"/>
              </a:defRPr>
            </a:lvl1pPr>
          </a:lstStyle>
          <a:p>
            <a:pPr algn="ctr"/>
            <a:r>
              <a:rPr lang="es-EC" sz="1700" i="0" dirty="0" smtClean="0">
                <a:latin typeface="Times New Roman" panose="02020603050405020304" pitchFamily="18" charset="0"/>
                <a:cs typeface="Times New Roman" panose="02020603050405020304" pitchFamily="18" charset="0"/>
              </a:rPr>
              <a:t>DEPARTAMENTO DE CIENCIAS DE LA VIDA Y DE LA AGRICULTURA</a:t>
            </a:r>
            <a:br>
              <a:rPr lang="es-EC" sz="1700" i="0" dirty="0" smtClean="0">
                <a:latin typeface="Times New Roman" panose="02020603050405020304" pitchFamily="18" charset="0"/>
                <a:cs typeface="Times New Roman" panose="02020603050405020304" pitchFamily="18" charset="0"/>
              </a:rPr>
            </a:br>
            <a:endParaRPr lang="es-EC" sz="1700" i="0" dirty="0" smtClean="0">
              <a:latin typeface="Times New Roman" panose="02020603050405020304" pitchFamily="18" charset="0"/>
              <a:cs typeface="Times New Roman" panose="02020603050405020304" pitchFamily="18" charset="0"/>
            </a:endParaRPr>
          </a:p>
          <a:p>
            <a:pPr algn="ctr"/>
            <a:r>
              <a:rPr lang="es-EC" sz="1700" i="0" dirty="0" smtClean="0">
                <a:latin typeface="Times New Roman" panose="02020603050405020304" pitchFamily="18" charset="0"/>
                <a:cs typeface="Times New Roman" panose="02020603050405020304" pitchFamily="18" charset="0"/>
              </a:rPr>
              <a:t>CARRERA </a:t>
            </a:r>
            <a:r>
              <a:rPr lang="es-EC" sz="1700" i="0" dirty="0" smtClean="0">
                <a:latin typeface="Times New Roman" panose="02020603050405020304" pitchFamily="18" charset="0"/>
                <a:cs typeface="Times New Roman" panose="02020603050405020304" pitchFamily="18" charset="0"/>
              </a:rPr>
              <a:t>DE INGENIERÍA AGROPECUARIA</a:t>
            </a:r>
            <a:br>
              <a:rPr lang="es-EC" sz="1700" i="0" dirty="0" smtClean="0">
                <a:latin typeface="Times New Roman" panose="02020603050405020304" pitchFamily="18" charset="0"/>
                <a:cs typeface="Times New Roman" panose="02020603050405020304" pitchFamily="18" charset="0"/>
              </a:rPr>
            </a:br>
            <a:r>
              <a:rPr lang="es-EC" sz="1700" i="0" dirty="0" smtClean="0">
                <a:latin typeface="Times New Roman" panose="02020603050405020304" pitchFamily="18" charset="0"/>
                <a:cs typeface="Times New Roman" panose="02020603050405020304" pitchFamily="18" charset="0"/>
              </a:rPr>
              <a:t/>
            </a:r>
            <a:br>
              <a:rPr lang="es-EC" sz="1700" i="0" dirty="0" smtClean="0">
                <a:latin typeface="Times New Roman" panose="02020603050405020304" pitchFamily="18" charset="0"/>
                <a:cs typeface="Times New Roman" panose="02020603050405020304" pitchFamily="18" charset="0"/>
              </a:rPr>
            </a:br>
            <a:r>
              <a:rPr lang="es-EC" sz="1700" i="0" dirty="0" smtClean="0">
                <a:latin typeface="Times New Roman" panose="02020603050405020304" pitchFamily="18" charset="0"/>
                <a:cs typeface="Times New Roman" panose="02020603050405020304" pitchFamily="18" charset="0"/>
              </a:rPr>
              <a:t/>
            </a:r>
            <a:br>
              <a:rPr lang="es-EC" sz="1700" i="0" dirty="0" smtClean="0">
                <a:latin typeface="Times New Roman" panose="02020603050405020304" pitchFamily="18" charset="0"/>
                <a:cs typeface="Times New Roman" panose="02020603050405020304" pitchFamily="18" charset="0"/>
              </a:rPr>
            </a:br>
            <a:r>
              <a:rPr lang="es-EC" sz="1700" i="0" dirty="0" smtClean="0">
                <a:latin typeface="Times New Roman" panose="02020603050405020304" pitchFamily="18" charset="0"/>
                <a:cs typeface="Times New Roman" panose="02020603050405020304" pitchFamily="18" charset="0"/>
              </a:rPr>
              <a:t>TEMA: </a:t>
            </a:r>
            <a:r>
              <a:rPr lang="es-ES" sz="1700" i="0" dirty="0" smtClean="0"/>
              <a:t>“</a:t>
            </a:r>
            <a:r>
              <a:rPr lang="es-ES" sz="1700" i="0" dirty="0" smtClean="0">
                <a:latin typeface="Times New Roman" pitchFamily="18" charset="0"/>
                <a:cs typeface="Times New Roman" pitchFamily="18" charset="0"/>
              </a:rPr>
              <a:t>EFECTO DE LA GONADOTROPINA CORIÓNICA EQUINA (eCG) SOBRE EL PORCENTAJE DE CONCEPCIÓN EN GANADO BOVINO DOBLE PROPÓSITO EN EL TRIUNFO – GUAYAS”</a:t>
            </a:r>
            <a:br>
              <a:rPr lang="es-ES" sz="1700" i="0" dirty="0" smtClean="0">
                <a:latin typeface="Times New Roman" pitchFamily="18" charset="0"/>
                <a:cs typeface="Times New Roman" pitchFamily="18" charset="0"/>
              </a:rPr>
            </a:br>
            <a:r>
              <a:rPr lang="es-ES" sz="1700" i="0" dirty="0" smtClean="0">
                <a:latin typeface="Times New Roman" pitchFamily="18" charset="0"/>
                <a:cs typeface="Times New Roman" pitchFamily="18" charset="0"/>
              </a:rPr>
              <a:t/>
            </a:r>
            <a:br>
              <a:rPr lang="es-ES" sz="1700" i="0" dirty="0" smtClean="0">
                <a:latin typeface="Times New Roman" pitchFamily="18" charset="0"/>
                <a:cs typeface="Times New Roman" pitchFamily="18" charset="0"/>
              </a:rPr>
            </a:br>
            <a:r>
              <a:rPr lang="es-ES" sz="1700" i="0" dirty="0" smtClean="0">
                <a:latin typeface="Times New Roman" pitchFamily="18" charset="0"/>
                <a:cs typeface="Times New Roman" pitchFamily="18" charset="0"/>
              </a:rPr>
              <a:t/>
            </a:r>
            <a:br>
              <a:rPr lang="es-ES" sz="1700" i="0" dirty="0" smtClean="0">
                <a:latin typeface="Times New Roman" pitchFamily="18" charset="0"/>
                <a:cs typeface="Times New Roman" pitchFamily="18" charset="0"/>
              </a:rPr>
            </a:br>
            <a:r>
              <a:rPr lang="es-ES" sz="1700" i="0" dirty="0" smtClean="0">
                <a:latin typeface="Times New Roman" pitchFamily="18" charset="0"/>
                <a:cs typeface="Times New Roman" pitchFamily="18" charset="0"/>
              </a:rPr>
              <a:t>AUTOR: LÓPEZ GUERRERO, JONATHAN DAVID</a:t>
            </a:r>
            <a:br>
              <a:rPr lang="es-ES" sz="1700" i="0" dirty="0" smtClean="0">
                <a:latin typeface="Times New Roman" pitchFamily="18" charset="0"/>
                <a:cs typeface="Times New Roman" pitchFamily="18" charset="0"/>
              </a:rPr>
            </a:br>
            <a:r>
              <a:rPr lang="es-EC" sz="1700" i="0" dirty="0" smtClean="0">
                <a:latin typeface="Times New Roman" pitchFamily="18" charset="0"/>
                <a:cs typeface="Times New Roman" pitchFamily="18" charset="0"/>
              </a:rPr>
              <a:t/>
            </a:r>
            <a:br>
              <a:rPr lang="es-EC" sz="1700" i="0" dirty="0" smtClean="0">
                <a:latin typeface="Times New Roman" pitchFamily="18" charset="0"/>
                <a:cs typeface="Times New Roman" pitchFamily="18" charset="0"/>
              </a:rPr>
            </a:br>
            <a:r>
              <a:rPr lang="es-ES" sz="1700" i="0" dirty="0" smtClean="0">
                <a:latin typeface="Times New Roman" pitchFamily="18" charset="0"/>
                <a:cs typeface="Times New Roman" pitchFamily="18" charset="0"/>
              </a:rPr>
              <a:t>DIRECTOR: Ing. VELA TORMEN, DIEGO ALONSO</a:t>
            </a:r>
            <a:br>
              <a:rPr lang="es-ES" sz="1700" i="0" dirty="0" smtClean="0">
                <a:latin typeface="Times New Roman" pitchFamily="18" charset="0"/>
                <a:cs typeface="Times New Roman" pitchFamily="18" charset="0"/>
              </a:rPr>
            </a:br>
            <a:r>
              <a:rPr lang="es-ES" sz="1700" i="0" dirty="0" smtClean="0">
                <a:latin typeface="Times New Roman" pitchFamily="18" charset="0"/>
                <a:cs typeface="Times New Roman" pitchFamily="18" charset="0"/>
              </a:rPr>
              <a:t/>
            </a:r>
            <a:br>
              <a:rPr lang="es-ES" sz="1700" i="0" dirty="0" smtClean="0">
                <a:latin typeface="Times New Roman" pitchFamily="18" charset="0"/>
                <a:cs typeface="Times New Roman" pitchFamily="18" charset="0"/>
              </a:rPr>
            </a:br>
            <a:r>
              <a:rPr lang="es-EC" sz="1700" i="0" spc="-10" dirty="0" smtClean="0">
                <a:latin typeface="Times New Roman" pitchFamily="18" charset="0"/>
                <a:cs typeface="Times New Roman" pitchFamily="18" charset="0"/>
              </a:rPr>
              <a:t>SANGOLQUÍ</a:t>
            </a:r>
            <a:r>
              <a:rPr lang="es-EC" sz="1700" i="0" dirty="0" smtClean="0">
                <a:latin typeface="Times New Roman" pitchFamily="18" charset="0"/>
                <a:cs typeface="Times New Roman" pitchFamily="18" charset="0"/>
              </a:rPr>
              <a:t> </a:t>
            </a:r>
            <a:endParaRPr lang="es-EC" sz="1700" i="0" dirty="0" smtClean="0">
              <a:latin typeface="Times New Roman" pitchFamily="18" charset="0"/>
              <a:cs typeface="Times New Roman" pitchFamily="18" charset="0"/>
            </a:endParaRPr>
          </a:p>
          <a:p>
            <a:pPr algn="ctr"/>
            <a:r>
              <a:rPr lang="es-EC" sz="1700" i="0" dirty="0" smtClean="0">
                <a:latin typeface="Times New Roman" pitchFamily="18" charset="0"/>
                <a:cs typeface="Times New Roman" pitchFamily="18" charset="0"/>
              </a:rPr>
              <a:t> </a:t>
            </a:r>
            <a:r>
              <a:rPr lang="es-EC" sz="1700" i="0" spc="5" dirty="0" smtClean="0">
                <a:latin typeface="Times New Roman" pitchFamily="18" charset="0"/>
                <a:cs typeface="Times New Roman" pitchFamily="18" charset="0"/>
              </a:rPr>
              <a:t>2019</a:t>
            </a:r>
            <a:r>
              <a:rPr lang="es-EC" sz="1700" i="0" dirty="0" smtClean="0"/>
              <a:t/>
            </a:r>
            <a:br>
              <a:rPr lang="es-EC" sz="1700" i="0" dirty="0" smtClean="0"/>
            </a:br>
            <a:r>
              <a:rPr lang="es-EC" sz="1700" i="0" dirty="0" smtClean="0"/>
              <a:t/>
            </a:r>
            <a:br>
              <a:rPr lang="es-EC" sz="1700" i="0" dirty="0" smtClean="0"/>
            </a:br>
            <a:r>
              <a:rPr lang="es-EC" sz="1700" i="0" dirty="0" smtClean="0">
                <a:latin typeface="Times New Roman" panose="02020603050405020304" pitchFamily="18" charset="0"/>
                <a:cs typeface="Times New Roman" panose="02020603050405020304" pitchFamily="18" charset="0"/>
              </a:rPr>
              <a:t/>
            </a:r>
            <a:br>
              <a:rPr lang="es-EC" sz="1700" i="0" dirty="0" smtClean="0">
                <a:latin typeface="Times New Roman" panose="02020603050405020304" pitchFamily="18" charset="0"/>
                <a:cs typeface="Times New Roman" panose="02020603050405020304" pitchFamily="18" charset="0"/>
              </a:rPr>
            </a:br>
            <a:endParaRPr lang="es-EC" sz="1700" i="0" dirty="0"/>
          </a:p>
        </p:txBody>
      </p:sp>
      <p:pic>
        <p:nvPicPr>
          <p:cNvPr id="12"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638377"/>
            <a:ext cx="4392489" cy="1134439"/>
          </a:xfrm>
          <a:prstGeom prst="rect">
            <a:avLst/>
          </a:prstGeom>
          <a:noFill/>
          <a:extLst>
            <a:ext uri="{909E8E84-426E-40DD-AFC4-6F175D3DCCD1}">
              <a14:hiddenFill xmlns:a14="http://schemas.microsoft.com/office/drawing/2010/main">
                <a:solidFill>
                  <a:srgbClr val="FFFFFF"/>
                </a:solidFill>
              </a14:hiddenFill>
            </a:ext>
          </a:extLst>
        </p:spPr>
      </p:pic>
      <p:sp>
        <p:nvSpPr>
          <p:cNvPr id="13" name="object 2"/>
          <p:cNvSpPr/>
          <p:nvPr/>
        </p:nvSpPr>
        <p:spPr>
          <a:xfrm>
            <a:off x="471" y="1916832"/>
            <a:ext cx="9104630" cy="4896544"/>
          </a:xfrm>
          <a:custGeom>
            <a:avLst/>
            <a:gdLst/>
            <a:ahLst/>
            <a:cxnLst/>
            <a:rect l="l" t="t" r="r" b="b"/>
            <a:pathLst>
              <a:path w="9104630" h="5577205">
                <a:moveTo>
                  <a:pt x="785835" y="0"/>
                </a:moveTo>
                <a:lnTo>
                  <a:pt x="426601" y="0"/>
                </a:lnTo>
                <a:lnTo>
                  <a:pt x="426601" y="1806666"/>
                </a:lnTo>
                <a:lnTo>
                  <a:pt x="423043" y="1864524"/>
                </a:lnTo>
                <a:lnTo>
                  <a:pt x="419108" y="1921959"/>
                </a:lnTo>
                <a:lnTo>
                  <a:pt x="414796" y="1978966"/>
                </a:lnTo>
                <a:lnTo>
                  <a:pt x="410108" y="2035544"/>
                </a:lnTo>
                <a:lnTo>
                  <a:pt x="405046" y="2091689"/>
                </a:lnTo>
                <a:lnTo>
                  <a:pt x="399610" y="2147397"/>
                </a:lnTo>
                <a:lnTo>
                  <a:pt x="393801" y="2202666"/>
                </a:lnTo>
                <a:lnTo>
                  <a:pt x="387621" y="2257493"/>
                </a:lnTo>
                <a:lnTo>
                  <a:pt x="381071" y="2311873"/>
                </a:lnTo>
                <a:lnTo>
                  <a:pt x="374151" y="2365805"/>
                </a:lnTo>
                <a:lnTo>
                  <a:pt x="366863" y="2419285"/>
                </a:lnTo>
                <a:lnTo>
                  <a:pt x="359207" y="2472309"/>
                </a:lnTo>
                <a:lnTo>
                  <a:pt x="351186" y="2524875"/>
                </a:lnTo>
                <a:lnTo>
                  <a:pt x="342799" y="2576979"/>
                </a:lnTo>
                <a:lnTo>
                  <a:pt x="334048" y="2628619"/>
                </a:lnTo>
                <a:lnTo>
                  <a:pt x="324934" y="2679790"/>
                </a:lnTo>
                <a:lnTo>
                  <a:pt x="315457" y="2730491"/>
                </a:lnTo>
                <a:lnTo>
                  <a:pt x="305620" y="2780717"/>
                </a:lnTo>
                <a:lnTo>
                  <a:pt x="295423" y="2830465"/>
                </a:lnTo>
                <a:lnTo>
                  <a:pt x="284867" y="2879733"/>
                </a:lnTo>
                <a:lnTo>
                  <a:pt x="273954" y="2928517"/>
                </a:lnTo>
                <a:lnTo>
                  <a:pt x="262683" y="2976815"/>
                </a:lnTo>
                <a:lnTo>
                  <a:pt x="251057" y="3024622"/>
                </a:lnTo>
                <a:lnTo>
                  <a:pt x="239076" y="3071935"/>
                </a:lnTo>
                <a:lnTo>
                  <a:pt x="226667" y="3119022"/>
                </a:lnTo>
                <a:lnTo>
                  <a:pt x="214054" y="3165070"/>
                </a:lnTo>
                <a:lnTo>
                  <a:pt x="201015" y="3210884"/>
                </a:lnTo>
                <a:lnTo>
                  <a:pt x="187626" y="3256193"/>
                </a:lnTo>
                <a:lnTo>
                  <a:pt x="173887" y="3300992"/>
                </a:lnTo>
                <a:lnTo>
                  <a:pt x="159800" y="3345279"/>
                </a:lnTo>
                <a:lnTo>
                  <a:pt x="145366" y="3389050"/>
                </a:lnTo>
                <a:lnTo>
                  <a:pt x="130585" y="3432303"/>
                </a:lnTo>
                <a:lnTo>
                  <a:pt x="115459" y="3475034"/>
                </a:lnTo>
                <a:lnTo>
                  <a:pt x="99989" y="3517239"/>
                </a:lnTo>
                <a:lnTo>
                  <a:pt x="84176" y="3558917"/>
                </a:lnTo>
                <a:lnTo>
                  <a:pt x="68021" y="3600063"/>
                </a:lnTo>
                <a:lnTo>
                  <a:pt x="51524" y="3640674"/>
                </a:lnTo>
                <a:lnTo>
                  <a:pt x="34688" y="3680748"/>
                </a:lnTo>
                <a:lnTo>
                  <a:pt x="17513" y="3720281"/>
                </a:lnTo>
                <a:lnTo>
                  <a:pt x="0" y="3759270"/>
                </a:lnTo>
                <a:lnTo>
                  <a:pt x="0" y="5577146"/>
                </a:lnTo>
                <a:lnTo>
                  <a:pt x="9104504" y="5577146"/>
                </a:lnTo>
                <a:lnTo>
                  <a:pt x="9104504" y="4645750"/>
                </a:lnTo>
                <a:lnTo>
                  <a:pt x="3109653" y="4645750"/>
                </a:lnTo>
                <a:lnTo>
                  <a:pt x="3052086" y="4645403"/>
                </a:lnTo>
                <a:lnTo>
                  <a:pt x="2995464" y="4644365"/>
                </a:lnTo>
                <a:lnTo>
                  <a:pt x="2939780" y="4642636"/>
                </a:lnTo>
                <a:lnTo>
                  <a:pt x="2885025" y="4640218"/>
                </a:lnTo>
                <a:lnTo>
                  <a:pt x="2831191" y="4637112"/>
                </a:lnTo>
                <a:lnTo>
                  <a:pt x="2778272" y="4633321"/>
                </a:lnTo>
                <a:lnTo>
                  <a:pt x="2726259" y="4628844"/>
                </a:lnTo>
                <a:lnTo>
                  <a:pt x="2675145" y="4623685"/>
                </a:lnTo>
                <a:lnTo>
                  <a:pt x="2624921" y="4617843"/>
                </a:lnTo>
                <a:lnTo>
                  <a:pt x="2575579" y="4611322"/>
                </a:lnTo>
                <a:lnTo>
                  <a:pt x="2527113" y="4604121"/>
                </a:lnTo>
                <a:lnTo>
                  <a:pt x="2479514" y="4596243"/>
                </a:lnTo>
                <a:lnTo>
                  <a:pt x="2432775" y="4587690"/>
                </a:lnTo>
                <a:lnTo>
                  <a:pt x="2386887" y="4578461"/>
                </a:lnTo>
                <a:lnTo>
                  <a:pt x="2341843" y="4568560"/>
                </a:lnTo>
                <a:lnTo>
                  <a:pt x="2297635" y="4557988"/>
                </a:lnTo>
                <a:lnTo>
                  <a:pt x="2254256" y="4546745"/>
                </a:lnTo>
                <a:lnTo>
                  <a:pt x="2211697" y="4534833"/>
                </a:lnTo>
                <a:lnTo>
                  <a:pt x="2169951" y="4522255"/>
                </a:lnTo>
                <a:lnTo>
                  <a:pt x="2129010" y="4509010"/>
                </a:lnTo>
                <a:lnTo>
                  <a:pt x="2088866" y="4495102"/>
                </a:lnTo>
                <a:lnTo>
                  <a:pt x="2049511" y="4480531"/>
                </a:lnTo>
                <a:lnTo>
                  <a:pt x="2010938" y="4465298"/>
                </a:lnTo>
                <a:lnTo>
                  <a:pt x="1973139" y="4449406"/>
                </a:lnTo>
                <a:lnTo>
                  <a:pt x="1936106" y="4432855"/>
                </a:lnTo>
                <a:lnTo>
                  <a:pt x="1899831" y="4415647"/>
                </a:lnTo>
                <a:lnTo>
                  <a:pt x="1864307" y="4397784"/>
                </a:lnTo>
                <a:lnTo>
                  <a:pt x="1829525" y="4379266"/>
                </a:lnTo>
                <a:lnTo>
                  <a:pt x="1795478" y="4360096"/>
                </a:lnTo>
                <a:lnTo>
                  <a:pt x="1762158" y="4340275"/>
                </a:lnTo>
                <a:lnTo>
                  <a:pt x="1729558" y="4319805"/>
                </a:lnTo>
                <a:lnTo>
                  <a:pt x="1697669" y="4298686"/>
                </a:lnTo>
                <a:lnTo>
                  <a:pt x="1635995" y="4254509"/>
                </a:lnTo>
                <a:lnTo>
                  <a:pt x="1577074" y="4207758"/>
                </a:lnTo>
                <a:lnTo>
                  <a:pt x="1520843" y="4158442"/>
                </a:lnTo>
                <a:lnTo>
                  <a:pt x="1467240" y="4106575"/>
                </a:lnTo>
                <a:lnTo>
                  <a:pt x="1416203" y="4052168"/>
                </a:lnTo>
                <a:lnTo>
                  <a:pt x="1367670" y="3995232"/>
                </a:lnTo>
                <a:lnTo>
                  <a:pt x="1321578" y="3935779"/>
                </a:lnTo>
                <a:lnTo>
                  <a:pt x="1277865" y="3873821"/>
                </a:lnTo>
                <a:lnTo>
                  <a:pt x="1256881" y="3841906"/>
                </a:lnTo>
                <a:lnTo>
                  <a:pt x="1236469" y="3809369"/>
                </a:lnTo>
                <a:lnTo>
                  <a:pt x="1216620" y="3776212"/>
                </a:lnTo>
                <a:lnTo>
                  <a:pt x="1197327" y="3742436"/>
                </a:lnTo>
                <a:lnTo>
                  <a:pt x="1178582" y="3708042"/>
                </a:lnTo>
                <a:lnTo>
                  <a:pt x="1160378" y="3673032"/>
                </a:lnTo>
                <a:lnTo>
                  <a:pt x="1142706" y="3637408"/>
                </a:lnTo>
                <a:lnTo>
                  <a:pt x="1125558" y="3601170"/>
                </a:lnTo>
                <a:lnTo>
                  <a:pt x="1108928" y="3564320"/>
                </a:lnTo>
                <a:lnTo>
                  <a:pt x="1092806" y="3526861"/>
                </a:lnTo>
                <a:lnTo>
                  <a:pt x="1077186" y="3488792"/>
                </a:lnTo>
                <a:lnTo>
                  <a:pt x="1062060" y="3450117"/>
                </a:lnTo>
                <a:lnTo>
                  <a:pt x="1047419" y="3410835"/>
                </a:lnTo>
                <a:lnTo>
                  <a:pt x="1033256" y="3370949"/>
                </a:lnTo>
                <a:lnTo>
                  <a:pt x="1019564" y="3330460"/>
                </a:lnTo>
                <a:lnTo>
                  <a:pt x="1006334" y="3289369"/>
                </a:lnTo>
                <a:lnTo>
                  <a:pt x="993558" y="3247679"/>
                </a:lnTo>
                <a:lnTo>
                  <a:pt x="981230" y="3205390"/>
                </a:lnTo>
                <a:lnTo>
                  <a:pt x="969340" y="3162503"/>
                </a:lnTo>
                <a:lnTo>
                  <a:pt x="957814" y="3118752"/>
                </a:lnTo>
                <a:lnTo>
                  <a:pt x="946847" y="3074945"/>
                </a:lnTo>
                <a:lnTo>
                  <a:pt x="936228" y="3030277"/>
                </a:lnTo>
                <a:lnTo>
                  <a:pt x="926016" y="2985016"/>
                </a:lnTo>
                <a:lnTo>
                  <a:pt x="916205" y="2939166"/>
                </a:lnTo>
                <a:lnTo>
                  <a:pt x="906786" y="2892728"/>
                </a:lnTo>
                <a:lnTo>
                  <a:pt x="897752" y="2845703"/>
                </a:lnTo>
                <a:lnTo>
                  <a:pt x="889095" y="2798092"/>
                </a:lnTo>
                <a:lnTo>
                  <a:pt x="880806" y="2749898"/>
                </a:lnTo>
                <a:lnTo>
                  <a:pt x="872879" y="2701120"/>
                </a:lnTo>
                <a:lnTo>
                  <a:pt x="865305" y="2651762"/>
                </a:lnTo>
                <a:lnTo>
                  <a:pt x="858077" y="2601824"/>
                </a:lnTo>
                <a:lnTo>
                  <a:pt x="851186" y="2551308"/>
                </a:lnTo>
                <a:lnTo>
                  <a:pt x="844626" y="2500215"/>
                </a:lnTo>
                <a:lnTo>
                  <a:pt x="838388" y="2448547"/>
                </a:lnTo>
                <a:lnTo>
                  <a:pt x="832464" y="2396306"/>
                </a:lnTo>
                <a:lnTo>
                  <a:pt x="826848" y="2343492"/>
                </a:lnTo>
                <a:lnTo>
                  <a:pt x="821530" y="2290107"/>
                </a:lnTo>
                <a:lnTo>
                  <a:pt x="816503" y="2236152"/>
                </a:lnTo>
                <a:lnTo>
                  <a:pt x="811759" y="2181630"/>
                </a:lnTo>
                <a:lnTo>
                  <a:pt x="807291" y="2126541"/>
                </a:lnTo>
                <a:lnTo>
                  <a:pt x="803091" y="2070888"/>
                </a:lnTo>
                <a:lnTo>
                  <a:pt x="799151" y="2014670"/>
                </a:lnTo>
                <a:lnTo>
                  <a:pt x="795463" y="1957891"/>
                </a:lnTo>
                <a:lnTo>
                  <a:pt x="792020" y="1900551"/>
                </a:lnTo>
                <a:lnTo>
                  <a:pt x="788813" y="1842652"/>
                </a:lnTo>
                <a:lnTo>
                  <a:pt x="785835" y="1784195"/>
                </a:lnTo>
                <a:lnTo>
                  <a:pt x="785835" y="0"/>
                </a:lnTo>
                <a:close/>
              </a:path>
            </a:pathLst>
          </a:custGeom>
          <a:solidFill>
            <a:srgbClr val="9EB785"/>
          </a:solidFill>
        </p:spPr>
        <p:txBody>
          <a:bodyPr wrap="square" lIns="0" tIns="0" rIns="0" bIns="0" rtlCol="0"/>
          <a:lstStyle/>
          <a:p>
            <a:endParaRPr/>
          </a:p>
        </p:txBody>
      </p:sp>
      <p:sp>
        <p:nvSpPr>
          <p:cNvPr id="14" name="object 4"/>
          <p:cNvSpPr/>
          <p:nvPr/>
        </p:nvSpPr>
        <p:spPr>
          <a:xfrm>
            <a:off x="0" y="6237312"/>
            <a:ext cx="9144000" cy="620685"/>
          </a:xfrm>
          <a:prstGeom prst="rect">
            <a:avLst/>
          </a:prstGeom>
          <a:blipFill>
            <a:blip r:embed="rId3" cstate="print"/>
            <a:stretch>
              <a:fillRect/>
            </a:stretch>
          </a:blipFill>
        </p:spPr>
        <p:txBody>
          <a:bodyPr wrap="square" lIns="0" tIns="0" rIns="0" bIns="0" rtlCol="0"/>
          <a:lstStyle/>
          <a:p>
            <a:endParaRPr/>
          </a:p>
        </p:txBody>
      </p:sp>
      <p:sp>
        <p:nvSpPr>
          <p:cNvPr id="15" name="object 3"/>
          <p:cNvSpPr/>
          <p:nvPr/>
        </p:nvSpPr>
        <p:spPr>
          <a:xfrm>
            <a:off x="536098" y="1988840"/>
            <a:ext cx="157164" cy="4208981"/>
          </a:xfrm>
          <a:prstGeom prst="rect">
            <a:avLst/>
          </a:prstGeom>
          <a:blipFill>
            <a:blip r:embed="rId4" cstate="print"/>
            <a:stretch>
              <a:fillRect/>
            </a:stretch>
          </a:blipFill>
        </p:spPr>
        <p:txBody>
          <a:bodyPr wrap="square" lIns="0" tIns="0" rIns="0" bIns="0" rtlCol="0"/>
          <a:lstStyle/>
          <a:p>
            <a:endParaRPr/>
          </a:p>
        </p:txBody>
      </p:sp>
      <p:sp>
        <p:nvSpPr>
          <p:cNvPr id="16" name="object 8"/>
          <p:cNvSpPr/>
          <p:nvPr/>
        </p:nvSpPr>
        <p:spPr>
          <a:xfrm>
            <a:off x="18056" y="35962"/>
            <a:ext cx="1458364" cy="1142238"/>
          </a:xfrm>
          <a:prstGeom prst="rect">
            <a:avLst/>
          </a:prstGeom>
          <a:blipFill>
            <a:blip r:embed="rId5" cstate="print"/>
            <a:srcRect/>
            <a:stretch>
              <a:fillRect l="-7185" r="-295791"/>
            </a:stretch>
          </a:blipFill>
        </p:spPr>
        <p:txBody>
          <a:bodyPr wrap="square" lIns="0" tIns="0" rIns="0" bIns="0" rtlCol="0"/>
          <a:lstStyle/>
          <a:p>
            <a:endParaRPr/>
          </a:p>
        </p:txBody>
      </p:sp>
      <p:sp>
        <p:nvSpPr>
          <p:cNvPr id="17" name="object 10"/>
          <p:cNvSpPr/>
          <p:nvPr/>
        </p:nvSpPr>
        <p:spPr>
          <a:xfrm>
            <a:off x="7719461" y="29599"/>
            <a:ext cx="1385640" cy="1293832"/>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56786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latin typeface="Times New Roman" pitchFamily="18" charset="0"/>
                <a:cs typeface="Times New Roman" pitchFamily="18" charset="0"/>
              </a:rPr>
              <a:t>REVISIÓN DE LITERATURA </a:t>
            </a:r>
            <a:endParaRPr lang="es-EC" b="1" dirty="0">
              <a:latin typeface="Times New Roman" pitchFamily="18" charset="0"/>
              <a:cs typeface="Times New Roman" pitchFamily="18" charset="0"/>
            </a:endParaRPr>
          </a:p>
        </p:txBody>
      </p:sp>
      <p:sp>
        <p:nvSpPr>
          <p:cNvPr id="3" name="2 Marcador de contenido"/>
          <p:cNvSpPr>
            <a:spLocks noGrp="1"/>
          </p:cNvSpPr>
          <p:nvPr>
            <p:ph type="body" idx="1"/>
          </p:nvPr>
        </p:nvSpPr>
        <p:spPr>
          <a:xfrm>
            <a:off x="395536" y="1052736"/>
            <a:ext cx="7645400" cy="2973704"/>
          </a:xfrm>
        </p:spPr>
        <p:txBody>
          <a:bodyPr>
            <a:normAutofit/>
          </a:bodyPr>
          <a:lstStyle/>
          <a:p>
            <a:r>
              <a:rPr lang="es-EC" sz="2800" i="0" dirty="0" smtClean="0">
                <a:latin typeface="Times New Roman" pitchFamily="18" charset="0"/>
                <a:cs typeface="Times New Roman" pitchFamily="18" charset="0"/>
              </a:rPr>
              <a:t>Condición corporal (CC)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923" y="1556792"/>
            <a:ext cx="6552728" cy="420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357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stretch>
            <a:fillRect/>
          </a:stretch>
        </p:blipFill>
        <p:spPr>
          <a:xfrm>
            <a:off x="827228" y="1844824"/>
            <a:ext cx="7272808" cy="3600400"/>
          </a:xfrm>
          <a:prstGeom prst="rect">
            <a:avLst/>
          </a:prstGeom>
        </p:spPr>
      </p:pic>
      <p:sp>
        <p:nvSpPr>
          <p:cNvPr id="2" name="1 Título"/>
          <p:cNvSpPr>
            <a:spLocks noGrp="1"/>
          </p:cNvSpPr>
          <p:nvPr>
            <p:ph type="title"/>
          </p:nvPr>
        </p:nvSpPr>
        <p:spPr/>
        <p:txBody>
          <a:bodyPr/>
          <a:lstStyle/>
          <a:p>
            <a:r>
              <a:rPr lang="es-EC" b="1" dirty="0" smtClean="0">
                <a:latin typeface="Times New Roman" pitchFamily="18" charset="0"/>
                <a:cs typeface="Times New Roman" pitchFamily="18" charset="0"/>
              </a:rPr>
              <a:t>REVISIÓN DE LITERATURA </a:t>
            </a:r>
            <a:endParaRPr lang="es-EC" b="1" dirty="0">
              <a:latin typeface="Times New Roman" pitchFamily="18" charset="0"/>
              <a:cs typeface="Times New Roman" pitchFamily="18" charset="0"/>
            </a:endParaRPr>
          </a:p>
        </p:txBody>
      </p:sp>
      <p:sp>
        <p:nvSpPr>
          <p:cNvPr id="3" name="2 Marcador de contenido"/>
          <p:cNvSpPr>
            <a:spLocks noGrp="1"/>
          </p:cNvSpPr>
          <p:nvPr>
            <p:ph type="body" idx="1"/>
          </p:nvPr>
        </p:nvSpPr>
        <p:spPr>
          <a:xfrm>
            <a:off x="454992" y="1124744"/>
            <a:ext cx="7645400" cy="2973704"/>
          </a:xfrm>
        </p:spPr>
        <p:txBody>
          <a:bodyPr>
            <a:normAutofit/>
          </a:bodyPr>
          <a:lstStyle/>
          <a:p>
            <a:r>
              <a:rPr lang="es-EC" sz="2800" i="0" dirty="0" smtClean="0">
                <a:latin typeface="Times New Roman" pitchFamily="18" charset="0"/>
                <a:cs typeface="Times New Roman" pitchFamily="18" charset="0"/>
              </a:rPr>
              <a:t>Condición corporal (CC) </a:t>
            </a:r>
          </a:p>
        </p:txBody>
      </p:sp>
    </p:spTree>
    <p:extLst>
      <p:ext uri="{BB962C8B-B14F-4D97-AF65-F5344CB8AC3E}">
        <p14:creationId xmlns:p14="http://schemas.microsoft.com/office/powerpoint/2010/main" val="1222996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8691" y="0"/>
            <a:ext cx="8229600" cy="1143000"/>
          </a:xfrm>
        </p:spPr>
        <p:txBody>
          <a:bodyPr/>
          <a:lstStyle/>
          <a:p>
            <a:r>
              <a:rPr lang="es-EC" b="1" dirty="0" smtClean="0">
                <a:latin typeface="Times New Roman" pitchFamily="18" charset="0"/>
                <a:cs typeface="Times New Roman" pitchFamily="18" charset="0"/>
              </a:rPr>
              <a:t>REVISIÓN DE LITERATURA </a:t>
            </a:r>
            <a:endParaRPr lang="es-EC" b="1" dirty="0">
              <a:latin typeface="Times New Roman" pitchFamily="18" charset="0"/>
              <a:cs typeface="Times New Roman" pitchFamily="18" charset="0"/>
            </a:endParaRPr>
          </a:p>
        </p:txBody>
      </p:sp>
      <p:sp>
        <p:nvSpPr>
          <p:cNvPr id="3" name="2 Marcador de contenido"/>
          <p:cNvSpPr>
            <a:spLocks noGrp="1"/>
          </p:cNvSpPr>
          <p:nvPr>
            <p:ph type="body" idx="1"/>
          </p:nvPr>
        </p:nvSpPr>
        <p:spPr>
          <a:xfrm>
            <a:off x="203228" y="590285"/>
            <a:ext cx="8229600" cy="4525963"/>
          </a:xfrm>
        </p:spPr>
        <p:txBody>
          <a:bodyPr>
            <a:normAutofit/>
          </a:bodyPr>
          <a:lstStyle/>
          <a:p>
            <a:r>
              <a:rPr lang="es-EC" sz="2800" i="0" dirty="0" smtClean="0">
                <a:latin typeface="Times New Roman" pitchFamily="18" charset="0"/>
                <a:cs typeface="Times New Roman" pitchFamily="18" charset="0"/>
              </a:rPr>
              <a:t>Condición corporal (CC) </a:t>
            </a:r>
          </a:p>
        </p:txBody>
      </p:sp>
      <p:grpSp>
        <p:nvGrpSpPr>
          <p:cNvPr id="7" name="6 Grupo"/>
          <p:cNvGrpSpPr/>
          <p:nvPr/>
        </p:nvGrpSpPr>
        <p:grpSpPr>
          <a:xfrm>
            <a:off x="2437687" y="3933056"/>
            <a:ext cx="4006521" cy="2160240"/>
            <a:chOff x="3995936" y="3760947"/>
            <a:chExt cx="5151575" cy="3097054"/>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255"/>
            <a:stretch/>
          </p:blipFill>
          <p:spPr bwMode="auto">
            <a:xfrm>
              <a:off x="3995936" y="3760947"/>
              <a:ext cx="5151575" cy="309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4932040" y="3760947"/>
              <a:ext cx="432048" cy="244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4" name="3 Grupo"/>
          <p:cNvGrpSpPr/>
          <p:nvPr/>
        </p:nvGrpSpPr>
        <p:grpSpPr>
          <a:xfrm>
            <a:off x="-72007" y="1124744"/>
            <a:ext cx="9252519" cy="2679580"/>
            <a:chOff x="-36512" y="1533023"/>
            <a:chExt cx="9011811" cy="2332682"/>
          </a:xfrm>
        </p:grpSpPr>
        <p:pic>
          <p:nvPicPr>
            <p:cNvPr id="6" name="5 Imagen"/>
            <p:cNvPicPr/>
            <p:nvPr/>
          </p:nvPicPr>
          <p:blipFill rotWithShape="1">
            <a:blip r:embed="rId3"/>
            <a:srcRect t="2083" r="55526" b="50000"/>
            <a:stretch/>
          </p:blipFill>
          <p:spPr>
            <a:xfrm>
              <a:off x="-36512" y="1533024"/>
              <a:ext cx="2516382" cy="2298649"/>
            </a:xfrm>
            <a:prstGeom prst="rect">
              <a:avLst/>
            </a:prstGeom>
          </p:spPr>
        </p:pic>
        <p:pic>
          <p:nvPicPr>
            <p:cNvPr id="10" name="9 Imagen"/>
            <p:cNvPicPr/>
            <p:nvPr/>
          </p:nvPicPr>
          <p:blipFill rotWithShape="1">
            <a:blip r:embed="rId3"/>
            <a:srcRect l="14758" t="52339" r="13742" b="2318"/>
            <a:stretch/>
          </p:blipFill>
          <p:spPr>
            <a:xfrm>
              <a:off x="4929772" y="1594765"/>
              <a:ext cx="4045527" cy="2175163"/>
            </a:xfrm>
            <a:prstGeom prst="rect">
              <a:avLst/>
            </a:prstGeom>
          </p:spPr>
        </p:pic>
        <p:pic>
          <p:nvPicPr>
            <p:cNvPr id="11" name="10 Imagen"/>
            <p:cNvPicPr/>
            <p:nvPr/>
          </p:nvPicPr>
          <p:blipFill rotWithShape="1">
            <a:blip r:embed="rId3"/>
            <a:srcRect l="76851" t="2083" b="50000"/>
            <a:stretch/>
          </p:blipFill>
          <p:spPr>
            <a:xfrm>
              <a:off x="3619983" y="1567056"/>
              <a:ext cx="1309789" cy="2298649"/>
            </a:xfrm>
            <a:prstGeom prst="rect">
              <a:avLst/>
            </a:prstGeom>
          </p:spPr>
        </p:pic>
        <p:pic>
          <p:nvPicPr>
            <p:cNvPr id="12" name="11 Imagen"/>
            <p:cNvPicPr/>
            <p:nvPr/>
          </p:nvPicPr>
          <p:blipFill rotWithShape="1">
            <a:blip r:embed="rId3"/>
            <a:srcRect l="50685" t="2083" r="29481" b="50000"/>
            <a:stretch/>
          </p:blipFill>
          <p:spPr>
            <a:xfrm>
              <a:off x="2480181" y="1533023"/>
              <a:ext cx="1122218" cy="2298649"/>
            </a:xfrm>
            <a:prstGeom prst="rect">
              <a:avLst/>
            </a:prstGeom>
          </p:spPr>
        </p:pic>
      </p:grpSp>
    </p:spTree>
    <p:extLst>
      <p:ext uri="{BB962C8B-B14F-4D97-AF65-F5344CB8AC3E}">
        <p14:creationId xmlns:p14="http://schemas.microsoft.com/office/powerpoint/2010/main" val="1398481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0"/>
            <a:ext cx="8229600" cy="1143000"/>
          </a:xfrm>
        </p:spPr>
        <p:txBody>
          <a:bodyPr>
            <a:normAutofit/>
          </a:bodyPr>
          <a:lstStyle/>
          <a:p>
            <a:pPr marL="0" indent="0"/>
            <a:r>
              <a:rPr lang="es-EC" sz="2800" b="1" dirty="0" smtClean="0">
                <a:latin typeface="Times New Roman" pitchFamily="18" charset="0"/>
                <a:cs typeface="Times New Roman" pitchFamily="18" charset="0"/>
              </a:rPr>
              <a:t>UBICACIÓN DEL ÁREA DE INVESTIGACIÓN</a:t>
            </a:r>
            <a:endParaRPr lang="es-EC" sz="2800" b="1" dirty="0">
              <a:latin typeface="Times New Roman" pitchFamily="18" charset="0"/>
              <a:cs typeface="Times New Roman" pitchFamily="18" charset="0"/>
            </a:endParaRPr>
          </a:p>
        </p:txBody>
      </p:sp>
      <p:sp>
        <p:nvSpPr>
          <p:cNvPr id="3" name="2 Marcador de contenido"/>
          <p:cNvSpPr>
            <a:spLocks noGrp="1"/>
          </p:cNvSpPr>
          <p:nvPr>
            <p:ph type="body" idx="1"/>
          </p:nvPr>
        </p:nvSpPr>
        <p:spPr>
          <a:xfrm>
            <a:off x="323528" y="1052736"/>
            <a:ext cx="8229600" cy="5184576"/>
          </a:xfrm>
        </p:spPr>
        <p:txBody>
          <a:bodyPr>
            <a:normAutofit/>
          </a:bodyPr>
          <a:lstStyle/>
          <a:p>
            <a:r>
              <a:rPr lang="es-EC" sz="2200" dirty="0" smtClean="0">
                <a:latin typeface="Times New Roman" pitchFamily="18" charset="0"/>
                <a:cs typeface="Times New Roman" pitchFamily="18" charset="0"/>
              </a:rPr>
              <a:t>Provincia</a:t>
            </a:r>
            <a:r>
              <a:rPr lang="es-EC" sz="2200" dirty="0">
                <a:latin typeface="Times New Roman" pitchFamily="18" charset="0"/>
                <a:cs typeface="Times New Roman" pitchFamily="18" charset="0"/>
              </a:rPr>
              <a:t>	: Guayas</a:t>
            </a:r>
          </a:p>
          <a:p>
            <a:r>
              <a:rPr lang="es-EC" sz="2200" dirty="0">
                <a:latin typeface="Times New Roman" pitchFamily="18" charset="0"/>
                <a:cs typeface="Times New Roman" pitchFamily="18" charset="0"/>
              </a:rPr>
              <a:t>Cantón	</a:t>
            </a:r>
            <a:r>
              <a:rPr lang="es-EC" sz="2200" dirty="0" smtClean="0">
                <a:latin typeface="Times New Roman" pitchFamily="18" charset="0"/>
                <a:cs typeface="Times New Roman" pitchFamily="18" charset="0"/>
              </a:rPr>
              <a:t>	: </a:t>
            </a:r>
            <a:r>
              <a:rPr lang="es-EC" sz="2200" dirty="0">
                <a:latin typeface="Times New Roman" pitchFamily="18" charset="0"/>
                <a:cs typeface="Times New Roman" pitchFamily="18" charset="0"/>
              </a:rPr>
              <a:t>El Triunfo</a:t>
            </a:r>
          </a:p>
          <a:p>
            <a:r>
              <a:rPr lang="es-EC" sz="2200" dirty="0">
                <a:latin typeface="Times New Roman" pitchFamily="18" charset="0"/>
                <a:cs typeface="Times New Roman" pitchFamily="18" charset="0"/>
              </a:rPr>
              <a:t>Ubicación	: </a:t>
            </a:r>
            <a:r>
              <a:rPr lang="es-EC" sz="2200" dirty="0" err="1">
                <a:latin typeface="Times New Roman" pitchFamily="18" charset="0"/>
                <a:cs typeface="Times New Roman" pitchFamily="18" charset="0"/>
              </a:rPr>
              <a:t>Hda</a:t>
            </a:r>
            <a:r>
              <a:rPr lang="es-EC" sz="2200" dirty="0">
                <a:latin typeface="Times New Roman" pitchFamily="18" charset="0"/>
                <a:cs typeface="Times New Roman" pitchFamily="18" charset="0"/>
              </a:rPr>
              <a:t>. San </a:t>
            </a:r>
            <a:r>
              <a:rPr lang="es-EC" sz="2200" dirty="0" smtClean="0">
                <a:latin typeface="Times New Roman" pitchFamily="18" charset="0"/>
                <a:cs typeface="Times New Roman" pitchFamily="18" charset="0"/>
              </a:rPr>
              <a:t>Adolfo</a:t>
            </a:r>
          </a:p>
          <a:p>
            <a:pPr marL="0" indent="0">
              <a:buNone/>
            </a:pPr>
            <a:endParaRPr lang="es-EC" sz="2200" dirty="0">
              <a:latin typeface="Times New Roman" pitchFamily="18" charset="0"/>
              <a:cs typeface="Times New Roman" pitchFamily="18" charset="0"/>
            </a:endParaRPr>
          </a:p>
          <a:p>
            <a:pPr marL="0" indent="0">
              <a:buNone/>
            </a:pPr>
            <a:r>
              <a:rPr lang="es-EC" sz="2200" dirty="0" smtClean="0">
                <a:latin typeface="Times New Roman" pitchFamily="18" charset="0"/>
                <a:cs typeface="Times New Roman" pitchFamily="18" charset="0"/>
              </a:rPr>
              <a:t>Características de las UE</a:t>
            </a:r>
          </a:p>
          <a:p>
            <a:r>
              <a:rPr lang="es-EC" sz="2200" dirty="0" smtClean="0">
                <a:latin typeface="Times New Roman" pitchFamily="18" charset="0"/>
                <a:cs typeface="Times New Roman" pitchFamily="18" charset="0"/>
              </a:rPr>
              <a:t>Cruce	 	   : </a:t>
            </a:r>
            <a:r>
              <a:rPr lang="es-EC" sz="2200" dirty="0" err="1" smtClean="0">
                <a:latin typeface="Times New Roman" pitchFamily="18" charset="0"/>
                <a:cs typeface="Times New Roman" pitchFamily="18" charset="0"/>
              </a:rPr>
              <a:t>Senepol</a:t>
            </a:r>
            <a:r>
              <a:rPr lang="es-EC" sz="2200" dirty="0" smtClean="0">
                <a:latin typeface="Times New Roman" pitchFamily="18" charset="0"/>
                <a:cs typeface="Times New Roman" pitchFamily="18" charset="0"/>
              </a:rPr>
              <a:t>, Brown Swiss, </a:t>
            </a:r>
            <a:r>
              <a:rPr lang="es-EC" sz="2200" dirty="0" err="1" smtClean="0">
                <a:latin typeface="Times New Roman" pitchFamily="18" charset="0"/>
                <a:cs typeface="Times New Roman" pitchFamily="18" charset="0"/>
              </a:rPr>
              <a:t>Brahman</a:t>
            </a:r>
            <a:endParaRPr lang="es-EC" sz="2200" dirty="0" smtClean="0">
              <a:latin typeface="Times New Roman" pitchFamily="18" charset="0"/>
              <a:cs typeface="Times New Roman" pitchFamily="18" charset="0"/>
            </a:endParaRPr>
          </a:p>
          <a:p>
            <a:r>
              <a:rPr lang="es-EC" sz="2200" dirty="0" smtClean="0">
                <a:latin typeface="Times New Roman" pitchFamily="18" charset="0"/>
                <a:cs typeface="Times New Roman" pitchFamily="18" charset="0"/>
              </a:rPr>
              <a:t>Edad</a:t>
            </a:r>
            <a:r>
              <a:rPr lang="es-EC" sz="2200" dirty="0">
                <a:latin typeface="Times New Roman" pitchFamily="18" charset="0"/>
                <a:cs typeface="Times New Roman" pitchFamily="18" charset="0"/>
              </a:rPr>
              <a:t>		</a:t>
            </a:r>
            <a:r>
              <a:rPr lang="es-EC" sz="2200" dirty="0" smtClean="0">
                <a:latin typeface="Times New Roman" pitchFamily="18" charset="0"/>
                <a:cs typeface="Times New Roman" pitchFamily="18" charset="0"/>
              </a:rPr>
              <a:t>   : </a:t>
            </a:r>
            <a:r>
              <a:rPr lang="es-EC" sz="2200" dirty="0">
                <a:latin typeface="Times New Roman" pitchFamily="18" charset="0"/>
                <a:cs typeface="Times New Roman" pitchFamily="18" charset="0"/>
              </a:rPr>
              <a:t>4- 7 años</a:t>
            </a:r>
          </a:p>
          <a:p>
            <a:r>
              <a:rPr lang="es-EC" sz="2200" dirty="0" smtClean="0">
                <a:latin typeface="Times New Roman" pitchFamily="18" charset="0"/>
                <a:cs typeface="Times New Roman" pitchFamily="18" charset="0"/>
              </a:rPr>
              <a:t>Peso</a:t>
            </a:r>
            <a:r>
              <a:rPr lang="es-EC" sz="2200" dirty="0">
                <a:latin typeface="Times New Roman" pitchFamily="18" charset="0"/>
                <a:cs typeface="Times New Roman" pitchFamily="18" charset="0"/>
              </a:rPr>
              <a:t>	 	</a:t>
            </a:r>
            <a:r>
              <a:rPr lang="es-EC" sz="2200" dirty="0" smtClean="0">
                <a:latin typeface="Times New Roman" pitchFamily="18" charset="0"/>
                <a:cs typeface="Times New Roman" pitchFamily="18" charset="0"/>
              </a:rPr>
              <a:t>   : </a:t>
            </a:r>
            <a:r>
              <a:rPr lang="es-EC" sz="2200" dirty="0">
                <a:latin typeface="Times New Roman" pitchFamily="18" charset="0"/>
                <a:cs typeface="Times New Roman" pitchFamily="18" charset="0"/>
              </a:rPr>
              <a:t>250- 500 kg </a:t>
            </a:r>
          </a:p>
          <a:p>
            <a:r>
              <a:rPr lang="es-EC" sz="2200" dirty="0" smtClean="0">
                <a:latin typeface="Times New Roman" pitchFamily="18" charset="0"/>
                <a:cs typeface="Times New Roman" pitchFamily="18" charset="0"/>
              </a:rPr>
              <a:t>Condición C.        : 2 </a:t>
            </a:r>
            <a:r>
              <a:rPr lang="es-EC" sz="2200" dirty="0">
                <a:latin typeface="Times New Roman" pitchFamily="18" charset="0"/>
                <a:cs typeface="Times New Roman" pitchFamily="18" charset="0"/>
              </a:rPr>
              <a:t>– 3,5 (escala 1- 5)</a:t>
            </a:r>
          </a:p>
          <a:p>
            <a:r>
              <a:rPr lang="es-EC" sz="2200" dirty="0" smtClean="0">
                <a:latin typeface="Times New Roman" pitchFamily="18" charset="0"/>
                <a:cs typeface="Times New Roman" pitchFamily="18" charset="0"/>
              </a:rPr>
              <a:t>Días </a:t>
            </a:r>
            <a:r>
              <a:rPr lang="es-EC" sz="2200" dirty="0">
                <a:latin typeface="Times New Roman" pitchFamily="18" charset="0"/>
                <a:cs typeface="Times New Roman" pitchFamily="18" charset="0"/>
              </a:rPr>
              <a:t>post </a:t>
            </a:r>
            <a:r>
              <a:rPr lang="es-EC" sz="2200" dirty="0" smtClean="0">
                <a:latin typeface="Times New Roman" pitchFamily="18" charset="0"/>
                <a:cs typeface="Times New Roman" pitchFamily="18" charset="0"/>
              </a:rPr>
              <a:t>parto     : </a:t>
            </a:r>
            <a:r>
              <a:rPr lang="es-EC" sz="2200" dirty="0">
                <a:latin typeface="Times New Roman" pitchFamily="18" charset="0"/>
                <a:cs typeface="Times New Roman" pitchFamily="18" charset="0"/>
              </a:rPr>
              <a:t>60-100 </a:t>
            </a:r>
          </a:p>
          <a:p>
            <a:r>
              <a:rPr lang="es-EC" sz="2200" dirty="0" smtClean="0">
                <a:latin typeface="Times New Roman" pitchFamily="18" charset="0"/>
                <a:cs typeface="Times New Roman" pitchFamily="18" charset="0"/>
              </a:rPr>
              <a:t>Propósito</a:t>
            </a:r>
            <a:r>
              <a:rPr lang="es-EC" sz="2200" dirty="0">
                <a:latin typeface="Times New Roman" pitchFamily="18" charset="0"/>
                <a:cs typeface="Times New Roman" pitchFamily="18" charset="0"/>
              </a:rPr>
              <a:t>	</a:t>
            </a:r>
            <a:r>
              <a:rPr lang="es-EC" sz="2200" dirty="0" smtClean="0">
                <a:latin typeface="Times New Roman" pitchFamily="18" charset="0"/>
                <a:cs typeface="Times New Roman" pitchFamily="18" charset="0"/>
              </a:rPr>
              <a:t>   </a:t>
            </a:r>
            <a:r>
              <a:rPr lang="es-EC" sz="2200" dirty="0">
                <a:latin typeface="Times New Roman" pitchFamily="18" charset="0"/>
                <a:cs typeface="Times New Roman" pitchFamily="18" charset="0"/>
              </a:rPr>
              <a:t>: Carne y </a:t>
            </a:r>
            <a:r>
              <a:rPr lang="es-EC" sz="2200" dirty="0" smtClean="0">
                <a:latin typeface="Times New Roman" pitchFamily="18" charset="0"/>
                <a:cs typeface="Times New Roman" pitchFamily="18" charset="0"/>
              </a:rPr>
              <a:t>leche</a:t>
            </a:r>
          </a:p>
          <a:p>
            <a:r>
              <a:rPr lang="es-EC" sz="2200" dirty="0" smtClean="0">
                <a:latin typeface="Times New Roman" pitchFamily="18" charset="0"/>
                <a:cs typeface="Times New Roman" pitchFamily="18" charset="0"/>
              </a:rPr>
              <a:t>Leche/día	   : 600 litros</a:t>
            </a:r>
            <a:endParaRPr lang="es-EC" sz="2200" dirty="0">
              <a:latin typeface="Times New Roman" pitchFamily="18" charset="0"/>
              <a:cs typeface="Times New Roman" pitchFamily="18" charset="0"/>
            </a:endParaRPr>
          </a:p>
          <a:p>
            <a:pPr marL="0" indent="0">
              <a:buNone/>
            </a:pPr>
            <a:endParaRPr lang="es-EC" sz="2200" dirty="0" smtClean="0">
              <a:latin typeface="Times New Roman" pitchFamily="18" charset="0"/>
              <a:cs typeface="Times New Roman" pitchFamily="18" charset="0"/>
            </a:endParaRPr>
          </a:p>
        </p:txBody>
      </p:sp>
      <p:pic>
        <p:nvPicPr>
          <p:cNvPr id="6146" name="Picture 2" descr="https://scontent.fuio3-1.fna.fbcdn.net/v/t1.15752-9/50913172_580927739048641_1467281044448215040_n.jpg?_nc_cat=100&amp;_nc_ht=scontent.fuio3-1.fna&amp;oh=7c16cf1c2f07f385f95f144408538f27&amp;oe=5CBA6A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265" y="2060848"/>
            <a:ext cx="2736304" cy="36484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397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0"/>
            <a:ext cx="8229600" cy="1143000"/>
          </a:xfrm>
        </p:spPr>
        <p:txBody>
          <a:bodyPr/>
          <a:lstStyle/>
          <a:p>
            <a:r>
              <a:rPr lang="es-EC" b="1" dirty="0" smtClean="0">
                <a:latin typeface="Times New Roman" pitchFamily="18" charset="0"/>
                <a:cs typeface="Times New Roman" pitchFamily="18" charset="0"/>
              </a:rPr>
              <a:t>METODOLOGÍA</a:t>
            </a:r>
            <a:endParaRPr lang="es-EC" b="1" dirty="0">
              <a:latin typeface="Times New Roman" pitchFamily="18" charset="0"/>
              <a:cs typeface="Times New Roman" pitchFamily="18" charset="0"/>
            </a:endParaRPr>
          </a:p>
        </p:txBody>
      </p:sp>
      <p:grpSp>
        <p:nvGrpSpPr>
          <p:cNvPr id="7" name="19 Grupo"/>
          <p:cNvGrpSpPr/>
          <p:nvPr/>
        </p:nvGrpSpPr>
        <p:grpSpPr>
          <a:xfrm>
            <a:off x="79717" y="977059"/>
            <a:ext cx="5324881" cy="2047875"/>
            <a:chOff x="0" y="-59389"/>
            <a:chExt cx="5262874" cy="2090060"/>
          </a:xfrm>
        </p:grpSpPr>
        <p:grpSp>
          <p:nvGrpSpPr>
            <p:cNvPr id="8" name="20 Grupo"/>
            <p:cNvGrpSpPr/>
            <p:nvPr/>
          </p:nvGrpSpPr>
          <p:grpSpPr>
            <a:xfrm>
              <a:off x="435927" y="-59389"/>
              <a:ext cx="4826947" cy="903651"/>
              <a:chOff x="-8" y="-59389"/>
              <a:chExt cx="4826947" cy="903651"/>
            </a:xfrm>
          </p:grpSpPr>
          <p:grpSp>
            <p:nvGrpSpPr>
              <p:cNvPr id="13" name="21 Grupo"/>
              <p:cNvGrpSpPr/>
              <p:nvPr/>
            </p:nvGrpSpPr>
            <p:grpSpPr>
              <a:xfrm>
                <a:off x="-8" y="302881"/>
                <a:ext cx="4507814" cy="451773"/>
                <a:chOff x="-8" y="-175584"/>
                <a:chExt cx="4507814" cy="451773"/>
              </a:xfrm>
            </p:grpSpPr>
            <p:sp>
              <p:nvSpPr>
                <p:cNvPr id="17" name="22 Rectángulo"/>
                <p:cNvSpPr/>
                <p:nvPr/>
              </p:nvSpPr>
              <p:spPr>
                <a:xfrm>
                  <a:off x="170121" y="42531"/>
                  <a:ext cx="4337685" cy="148590"/>
                </a:xfrm>
                <a:prstGeom prst="rect">
                  <a:avLst/>
                </a:prstGeom>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2400"/>
                </a:p>
              </p:txBody>
            </p:sp>
            <p:sp>
              <p:nvSpPr>
                <p:cNvPr id="18" name="23 Rectángulo redondeado"/>
                <p:cNvSpPr/>
                <p:nvPr/>
              </p:nvSpPr>
              <p:spPr>
                <a:xfrm>
                  <a:off x="-8" y="-175571"/>
                  <a:ext cx="627949" cy="4517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just">
                    <a:lnSpc>
                      <a:spcPct val="200000"/>
                    </a:lnSpc>
                    <a:spcBef>
                      <a:spcPts val="1200"/>
                    </a:spcBef>
                    <a:spcAft>
                      <a:spcPts val="15"/>
                    </a:spcAft>
                  </a:pPr>
                  <a:r>
                    <a:rPr lang="es-EC" sz="1400">
                      <a:effectLst/>
                      <a:latin typeface="Times New Roman"/>
                      <a:ea typeface="Calibri"/>
                    </a:rPr>
                    <a:t>D0</a:t>
                  </a:r>
                  <a:endParaRPr lang="es-EC" sz="1600">
                    <a:effectLst/>
                    <a:latin typeface="Times New Roman"/>
                    <a:ea typeface="Calibri"/>
                  </a:endParaRPr>
                </a:p>
              </p:txBody>
            </p:sp>
            <p:sp>
              <p:nvSpPr>
                <p:cNvPr id="19" name="24 Rectángulo redondeado"/>
                <p:cNvSpPr/>
                <p:nvPr/>
              </p:nvSpPr>
              <p:spPr>
                <a:xfrm>
                  <a:off x="1695483" y="-175584"/>
                  <a:ext cx="675299" cy="451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just">
                    <a:lnSpc>
                      <a:spcPct val="200000"/>
                    </a:lnSpc>
                    <a:spcBef>
                      <a:spcPts val="1200"/>
                    </a:spcBef>
                    <a:spcAft>
                      <a:spcPts val="15"/>
                    </a:spcAft>
                  </a:pPr>
                  <a:r>
                    <a:rPr lang="es-EC" sz="1400" dirty="0">
                      <a:effectLst/>
                      <a:latin typeface="Times New Roman"/>
                      <a:ea typeface="Calibri"/>
                    </a:rPr>
                    <a:t>D7</a:t>
                  </a:r>
                  <a:endParaRPr lang="es-EC" sz="1600" dirty="0">
                    <a:effectLst/>
                    <a:latin typeface="Times New Roman"/>
                    <a:ea typeface="Calibri"/>
                  </a:endParaRPr>
                </a:p>
              </p:txBody>
            </p:sp>
          </p:grpSp>
          <p:cxnSp>
            <p:nvCxnSpPr>
              <p:cNvPr id="14" name="25 Conector recto de flecha"/>
              <p:cNvCxnSpPr/>
              <p:nvPr/>
            </p:nvCxnSpPr>
            <p:spPr>
              <a:xfrm>
                <a:off x="2647507" y="404037"/>
                <a:ext cx="1403350"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5" name="26 Rectángulo redondeado"/>
              <p:cNvSpPr/>
              <p:nvPr/>
            </p:nvSpPr>
            <p:spPr>
              <a:xfrm>
                <a:off x="2936307" y="-59389"/>
                <a:ext cx="692725" cy="3612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216000" bIns="0" numCol="1" spcCol="0" rtlCol="0" fromWordArt="0" anchor="t" anchorCtr="0" forceAA="0" compatLnSpc="1">
                <a:prstTxWarp prst="textNoShape">
                  <a:avLst/>
                </a:prstTxWarp>
                <a:noAutofit/>
              </a:bodyPr>
              <a:lstStyle/>
              <a:p>
                <a:pPr indent="180340" algn="just">
                  <a:lnSpc>
                    <a:spcPct val="200000"/>
                  </a:lnSpc>
                  <a:spcBef>
                    <a:spcPts val="1200"/>
                  </a:spcBef>
                  <a:spcAft>
                    <a:spcPts val="15"/>
                  </a:spcAft>
                </a:pPr>
                <a:r>
                  <a:rPr lang="es-EC" sz="1400" dirty="0">
                    <a:effectLst/>
                    <a:latin typeface="Times New Roman"/>
                    <a:ea typeface="Calibri"/>
                  </a:rPr>
                  <a:t>56 h</a:t>
                </a:r>
                <a:endParaRPr lang="es-EC" sz="1600" dirty="0">
                  <a:effectLst/>
                  <a:latin typeface="Times New Roman"/>
                  <a:ea typeface="Calibri"/>
                </a:endParaRPr>
              </a:p>
            </p:txBody>
          </p:sp>
          <p:sp>
            <p:nvSpPr>
              <p:cNvPr id="16" name="27 Cuadro de texto"/>
              <p:cNvSpPr txBox="1"/>
              <p:nvPr/>
            </p:nvSpPr>
            <p:spPr>
              <a:xfrm>
                <a:off x="4262676" y="394314"/>
                <a:ext cx="564263" cy="449948"/>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200000"/>
                  </a:lnSpc>
                  <a:spcBef>
                    <a:spcPts val="1200"/>
                  </a:spcBef>
                  <a:spcAft>
                    <a:spcPts val="15"/>
                  </a:spcAft>
                </a:pPr>
                <a:r>
                  <a:rPr lang="es-EC" sz="1400" dirty="0">
                    <a:effectLst/>
                    <a:latin typeface="Times New Roman"/>
                    <a:ea typeface="Calibri"/>
                  </a:rPr>
                  <a:t>IA</a:t>
                </a:r>
                <a:endParaRPr lang="es-EC" sz="1600" dirty="0">
                  <a:effectLst/>
                  <a:latin typeface="Times New Roman"/>
                  <a:ea typeface="Calibri"/>
                </a:endParaRPr>
              </a:p>
            </p:txBody>
          </p:sp>
        </p:grpSp>
        <p:sp>
          <p:nvSpPr>
            <p:cNvPr id="9" name="28 Cuadro de texto"/>
            <p:cNvSpPr txBox="1"/>
            <p:nvPr/>
          </p:nvSpPr>
          <p:spPr>
            <a:xfrm>
              <a:off x="0" y="1084521"/>
              <a:ext cx="1806701" cy="946150"/>
            </a:xfrm>
            <a:prstGeom prst="rect">
              <a:avLst/>
            </a:prstGeom>
            <a:ln>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200000"/>
                </a:lnSpc>
                <a:spcBef>
                  <a:spcPts val="1200"/>
                </a:spcBef>
                <a:spcAft>
                  <a:spcPts val="15"/>
                </a:spcAft>
              </a:pPr>
              <a:r>
                <a:rPr lang="es-EC" sz="1400" dirty="0">
                  <a:effectLst/>
                  <a:latin typeface="Times New Roman"/>
                  <a:ea typeface="Calibri"/>
                </a:rPr>
                <a:t>Inserción DIB</a:t>
              </a:r>
              <a:endParaRPr lang="es-EC" sz="1600" dirty="0">
                <a:effectLst/>
                <a:latin typeface="Times New Roman"/>
                <a:ea typeface="Calibri"/>
              </a:endParaRPr>
            </a:p>
            <a:p>
              <a:pPr indent="180340" algn="just">
                <a:lnSpc>
                  <a:spcPct val="200000"/>
                </a:lnSpc>
                <a:spcBef>
                  <a:spcPts val="1200"/>
                </a:spcBef>
                <a:spcAft>
                  <a:spcPts val="15"/>
                </a:spcAft>
              </a:pPr>
              <a:r>
                <a:rPr lang="es-EC" sz="1400" dirty="0">
                  <a:effectLst/>
                  <a:latin typeface="Times New Roman"/>
                  <a:ea typeface="Calibri"/>
                </a:rPr>
                <a:t>2 mg BE</a:t>
              </a:r>
              <a:endParaRPr lang="es-EC" sz="1600" dirty="0">
                <a:effectLst/>
                <a:latin typeface="Times New Roman"/>
                <a:ea typeface="Calibri"/>
              </a:endParaRPr>
            </a:p>
          </p:txBody>
        </p:sp>
        <p:sp>
          <p:nvSpPr>
            <p:cNvPr id="10" name="29 Cuadro de texto"/>
            <p:cNvSpPr txBox="1"/>
            <p:nvPr/>
          </p:nvSpPr>
          <p:spPr>
            <a:xfrm>
              <a:off x="1956391" y="1084521"/>
              <a:ext cx="1700652" cy="772375"/>
            </a:xfrm>
            <a:prstGeom prst="rect">
              <a:avLst/>
            </a:prstGeom>
            <a:ln>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200000"/>
                </a:lnSpc>
                <a:spcBef>
                  <a:spcPts val="1200"/>
                </a:spcBef>
                <a:spcAft>
                  <a:spcPts val="15"/>
                </a:spcAft>
              </a:pPr>
              <a:r>
                <a:rPr lang="es-EC" sz="1400">
                  <a:effectLst/>
                  <a:latin typeface="Times New Roman"/>
                  <a:ea typeface="Calibri"/>
                </a:rPr>
                <a:t>0,5 mg PGF2α</a:t>
              </a:r>
              <a:endParaRPr lang="es-EC" sz="1600">
                <a:effectLst/>
                <a:latin typeface="Times New Roman"/>
                <a:ea typeface="Calibri"/>
              </a:endParaRPr>
            </a:p>
            <a:p>
              <a:pPr indent="180340" algn="just">
                <a:lnSpc>
                  <a:spcPct val="200000"/>
                </a:lnSpc>
                <a:spcBef>
                  <a:spcPts val="1200"/>
                </a:spcBef>
                <a:spcAft>
                  <a:spcPts val="15"/>
                </a:spcAft>
              </a:pPr>
              <a:r>
                <a:rPr lang="es-EC" sz="1400">
                  <a:effectLst/>
                  <a:latin typeface="Times New Roman"/>
                  <a:ea typeface="Calibri"/>
                </a:rPr>
                <a:t>2 mg ECP</a:t>
              </a:r>
              <a:endParaRPr lang="es-EC" sz="1600">
                <a:effectLst/>
                <a:latin typeface="Times New Roman"/>
                <a:ea typeface="Calibri"/>
              </a:endParaRPr>
            </a:p>
            <a:p>
              <a:pPr indent="180340" algn="just">
                <a:lnSpc>
                  <a:spcPct val="200000"/>
                </a:lnSpc>
                <a:spcBef>
                  <a:spcPts val="1200"/>
                </a:spcBef>
                <a:spcAft>
                  <a:spcPts val="15"/>
                </a:spcAft>
              </a:pPr>
              <a:r>
                <a:rPr lang="es-EC" sz="1400">
                  <a:effectLst/>
                  <a:latin typeface="Times New Roman"/>
                  <a:ea typeface="Calibri"/>
                </a:rPr>
                <a:t> </a:t>
              </a:r>
              <a:endParaRPr lang="es-EC" sz="1600">
                <a:effectLst/>
                <a:latin typeface="Times New Roman"/>
                <a:ea typeface="Calibri"/>
              </a:endParaRPr>
            </a:p>
          </p:txBody>
        </p:sp>
        <p:cxnSp>
          <p:nvCxnSpPr>
            <p:cNvPr id="11" name="31 Conector recto de flecha"/>
            <p:cNvCxnSpPr/>
            <p:nvPr/>
          </p:nvCxnSpPr>
          <p:spPr>
            <a:xfrm>
              <a:off x="606056" y="829340"/>
              <a:ext cx="0" cy="148856"/>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2" name="32 Conector recto de flecha"/>
            <p:cNvCxnSpPr/>
            <p:nvPr/>
          </p:nvCxnSpPr>
          <p:spPr>
            <a:xfrm>
              <a:off x="2498652" y="829340"/>
              <a:ext cx="0" cy="148856"/>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grpSp>
      <p:sp>
        <p:nvSpPr>
          <p:cNvPr id="5" name="4 CuadroTexto"/>
          <p:cNvSpPr txBox="1"/>
          <p:nvPr/>
        </p:nvSpPr>
        <p:spPr>
          <a:xfrm>
            <a:off x="485725" y="767071"/>
            <a:ext cx="2843958"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s-EC" sz="2000" dirty="0" smtClean="0">
                <a:latin typeface="Times New Roman" pitchFamily="18" charset="0"/>
                <a:cs typeface="Times New Roman" pitchFamily="18" charset="0"/>
              </a:rPr>
              <a:t>PROTOCOLO SIN eCG</a:t>
            </a:r>
            <a:endParaRPr lang="es-EC" sz="2000" dirty="0">
              <a:latin typeface="Times New Roman" pitchFamily="18" charset="0"/>
              <a:cs typeface="Times New Roman" pitchFamily="18" charset="0"/>
            </a:endParaRPr>
          </a:p>
        </p:txBody>
      </p:sp>
      <p:sp>
        <p:nvSpPr>
          <p:cNvPr id="21" name="20 CuadroTexto"/>
          <p:cNvSpPr txBox="1"/>
          <p:nvPr/>
        </p:nvSpPr>
        <p:spPr>
          <a:xfrm>
            <a:off x="3723086" y="3392852"/>
            <a:ext cx="2865138"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s-EC" sz="2000" dirty="0" smtClean="0">
                <a:latin typeface="Times New Roman" pitchFamily="18" charset="0"/>
                <a:cs typeface="Times New Roman" pitchFamily="18" charset="0"/>
              </a:rPr>
              <a:t>PROTOCOLO CON eCG</a:t>
            </a:r>
            <a:endParaRPr lang="es-EC" sz="2000" dirty="0">
              <a:latin typeface="Times New Roman" pitchFamily="18" charset="0"/>
              <a:cs typeface="Times New Roman" pitchFamily="18" charset="0"/>
            </a:endParaRPr>
          </a:p>
        </p:txBody>
      </p:sp>
      <p:grpSp>
        <p:nvGrpSpPr>
          <p:cNvPr id="22" name="50 Grupo"/>
          <p:cNvGrpSpPr/>
          <p:nvPr/>
        </p:nvGrpSpPr>
        <p:grpSpPr>
          <a:xfrm>
            <a:off x="3192414" y="3552030"/>
            <a:ext cx="5669051" cy="2181226"/>
            <a:chOff x="0" y="-59389"/>
            <a:chExt cx="5278053" cy="2234078"/>
          </a:xfrm>
        </p:grpSpPr>
        <p:grpSp>
          <p:nvGrpSpPr>
            <p:cNvPr id="23" name="51 Grupo"/>
            <p:cNvGrpSpPr/>
            <p:nvPr/>
          </p:nvGrpSpPr>
          <p:grpSpPr>
            <a:xfrm>
              <a:off x="435927" y="-59389"/>
              <a:ext cx="4842126" cy="903651"/>
              <a:chOff x="-8" y="-59389"/>
              <a:chExt cx="4842126" cy="903651"/>
            </a:xfrm>
          </p:grpSpPr>
          <p:grpSp>
            <p:nvGrpSpPr>
              <p:cNvPr id="28" name="52 Grupo"/>
              <p:cNvGrpSpPr/>
              <p:nvPr/>
            </p:nvGrpSpPr>
            <p:grpSpPr>
              <a:xfrm>
                <a:off x="-8" y="302881"/>
                <a:ext cx="4507814" cy="451773"/>
                <a:chOff x="-8" y="-175584"/>
                <a:chExt cx="4507814" cy="451773"/>
              </a:xfrm>
            </p:grpSpPr>
            <p:sp>
              <p:nvSpPr>
                <p:cNvPr id="32" name="53 Rectángulo"/>
                <p:cNvSpPr/>
                <p:nvPr/>
              </p:nvSpPr>
              <p:spPr>
                <a:xfrm>
                  <a:off x="170121" y="42531"/>
                  <a:ext cx="4337685" cy="148590"/>
                </a:xfrm>
                <a:prstGeom prst="rect">
                  <a:avLst/>
                </a:prstGeom>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2400"/>
                </a:p>
              </p:txBody>
            </p:sp>
            <p:sp>
              <p:nvSpPr>
                <p:cNvPr id="33" name="54 Rectángulo redondeado"/>
                <p:cNvSpPr/>
                <p:nvPr/>
              </p:nvSpPr>
              <p:spPr>
                <a:xfrm>
                  <a:off x="-8" y="-175571"/>
                  <a:ext cx="752531" cy="4517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just">
                    <a:lnSpc>
                      <a:spcPct val="200000"/>
                    </a:lnSpc>
                    <a:spcBef>
                      <a:spcPts val="1200"/>
                    </a:spcBef>
                    <a:spcAft>
                      <a:spcPts val="15"/>
                    </a:spcAft>
                  </a:pPr>
                  <a:r>
                    <a:rPr lang="es-EC" sz="1400" dirty="0">
                      <a:effectLst/>
                      <a:latin typeface="Times New Roman"/>
                      <a:ea typeface="Calibri"/>
                    </a:rPr>
                    <a:t>D0</a:t>
                  </a:r>
                  <a:endParaRPr lang="es-EC" sz="1600" dirty="0">
                    <a:effectLst/>
                    <a:latin typeface="Times New Roman"/>
                    <a:ea typeface="Calibri"/>
                  </a:endParaRPr>
                </a:p>
              </p:txBody>
            </p:sp>
            <p:sp>
              <p:nvSpPr>
                <p:cNvPr id="34" name="55 Rectángulo redondeado"/>
                <p:cNvSpPr/>
                <p:nvPr/>
              </p:nvSpPr>
              <p:spPr>
                <a:xfrm>
                  <a:off x="1839412" y="-175584"/>
                  <a:ext cx="723293" cy="451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just">
                    <a:lnSpc>
                      <a:spcPct val="200000"/>
                    </a:lnSpc>
                    <a:spcBef>
                      <a:spcPts val="1200"/>
                    </a:spcBef>
                    <a:spcAft>
                      <a:spcPts val="15"/>
                    </a:spcAft>
                  </a:pPr>
                  <a:r>
                    <a:rPr lang="es-EC" sz="1400">
                      <a:effectLst/>
                      <a:latin typeface="Times New Roman"/>
                      <a:ea typeface="Calibri"/>
                    </a:rPr>
                    <a:t>D7</a:t>
                  </a:r>
                  <a:endParaRPr lang="es-EC" sz="1600">
                    <a:effectLst/>
                    <a:latin typeface="Times New Roman"/>
                    <a:ea typeface="Calibri"/>
                  </a:endParaRPr>
                </a:p>
              </p:txBody>
            </p:sp>
          </p:grpSp>
          <p:cxnSp>
            <p:nvCxnSpPr>
              <p:cNvPr id="29" name="56 Conector recto de flecha"/>
              <p:cNvCxnSpPr/>
              <p:nvPr/>
            </p:nvCxnSpPr>
            <p:spPr>
              <a:xfrm>
                <a:off x="2647507" y="404037"/>
                <a:ext cx="1403350"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30" name="57 Rectángulo redondeado"/>
              <p:cNvSpPr/>
              <p:nvPr/>
            </p:nvSpPr>
            <p:spPr>
              <a:xfrm>
                <a:off x="2936987" y="-59389"/>
                <a:ext cx="652768" cy="363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216000" bIns="0" numCol="1" spcCol="0" rtlCol="0" fromWordArt="0" anchor="t" anchorCtr="0" forceAA="0" compatLnSpc="1">
                <a:prstTxWarp prst="textNoShape">
                  <a:avLst/>
                </a:prstTxWarp>
                <a:noAutofit/>
              </a:bodyPr>
              <a:lstStyle/>
              <a:p>
                <a:pPr indent="180340" algn="just">
                  <a:lnSpc>
                    <a:spcPct val="200000"/>
                  </a:lnSpc>
                  <a:spcBef>
                    <a:spcPts val="1200"/>
                  </a:spcBef>
                  <a:spcAft>
                    <a:spcPts val="15"/>
                  </a:spcAft>
                </a:pPr>
                <a:r>
                  <a:rPr lang="es-EC" sz="1400">
                    <a:effectLst/>
                    <a:latin typeface="Times New Roman"/>
                    <a:ea typeface="Calibri"/>
                  </a:rPr>
                  <a:t>56 h</a:t>
                </a:r>
                <a:endParaRPr lang="es-EC" sz="1600">
                  <a:effectLst/>
                  <a:latin typeface="Times New Roman"/>
                  <a:ea typeface="Calibri"/>
                </a:endParaRPr>
              </a:p>
            </p:txBody>
          </p:sp>
          <p:sp>
            <p:nvSpPr>
              <p:cNvPr id="31" name="58 Cuadro de texto"/>
              <p:cNvSpPr txBox="1"/>
              <p:nvPr/>
            </p:nvSpPr>
            <p:spPr>
              <a:xfrm>
                <a:off x="4262677" y="394314"/>
                <a:ext cx="579441" cy="449948"/>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200000"/>
                  </a:lnSpc>
                  <a:spcBef>
                    <a:spcPts val="1200"/>
                  </a:spcBef>
                  <a:spcAft>
                    <a:spcPts val="15"/>
                  </a:spcAft>
                </a:pPr>
                <a:r>
                  <a:rPr lang="es-EC" sz="1400" dirty="0">
                    <a:effectLst/>
                    <a:latin typeface="Times New Roman"/>
                    <a:ea typeface="Calibri"/>
                  </a:rPr>
                  <a:t>IA</a:t>
                </a:r>
                <a:endParaRPr lang="es-EC" sz="1600" dirty="0">
                  <a:effectLst/>
                  <a:latin typeface="Times New Roman"/>
                  <a:ea typeface="Calibri"/>
                </a:endParaRPr>
              </a:p>
            </p:txBody>
          </p:sp>
        </p:grpSp>
        <p:sp>
          <p:nvSpPr>
            <p:cNvPr id="24" name="59 Cuadro de texto"/>
            <p:cNvSpPr txBox="1"/>
            <p:nvPr/>
          </p:nvSpPr>
          <p:spPr>
            <a:xfrm>
              <a:off x="0" y="1084521"/>
              <a:ext cx="1572722" cy="946150"/>
            </a:xfrm>
            <a:prstGeom prst="rect">
              <a:avLst/>
            </a:prstGeom>
            <a:ln>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200000"/>
                </a:lnSpc>
                <a:spcBef>
                  <a:spcPts val="1200"/>
                </a:spcBef>
                <a:spcAft>
                  <a:spcPts val="15"/>
                </a:spcAft>
              </a:pPr>
              <a:r>
                <a:rPr lang="es-EC" sz="1400" dirty="0">
                  <a:effectLst/>
                  <a:latin typeface="Times New Roman"/>
                  <a:ea typeface="Calibri"/>
                </a:rPr>
                <a:t>Inserción DIB</a:t>
              </a:r>
              <a:endParaRPr lang="es-EC" sz="1600" dirty="0">
                <a:effectLst/>
                <a:latin typeface="Times New Roman"/>
                <a:ea typeface="Calibri"/>
              </a:endParaRPr>
            </a:p>
            <a:p>
              <a:pPr indent="180340" algn="just">
                <a:lnSpc>
                  <a:spcPct val="200000"/>
                </a:lnSpc>
                <a:spcBef>
                  <a:spcPts val="1200"/>
                </a:spcBef>
                <a:spcAft>
                  <a:spcPts val="15"/>
                </a:spcAft>
              </a:pPr>
              <a:r>
                <a:rPr lang="es-EC" sz="1400" dirty="0">
                  <a:effectLst/>
                  <a:latin typeface="Times New Roman"/>
                  <a:ea typeface="Calibri"/>
                </a:rPr>
                <a:t>2 mg BE</a:t>
              </a:r>
              <a:endParaRPr lang="es-EC" sz="1600" dirty="0">
                <a:effectLst/>
                <a:latin typeface="Times New Roman"/>
                <a:ea typeface="Calibri"/>
              </a:endParaRPr>
            </a:p>
          </p:txBody>
        </p:sp>
        <p:sp>
          <p:nvSpPr>
            <p:cNvPr id="25" name="60 Cuadro de texto"/>
            <p:cNvSpPr txBox="1"/>
            <p:nvPr/>
          </p:nvSpPr>
          <p:spPr>
            <a:xfrm>
              <a:off x="1956391" y="1084342"/>
              <a:ext cx="1700652" cy="1090347"/>
            </a:xfrm>
            <a:prstGeom prst="rect">
              <a:avLst/>
            </a:prstGeom>
            <a:ln>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200000"/>
                </a:lnSpc>
                <a:spcBef>
                  <a:spcPts val="1200"/>
                </a:spcBef>
                <a:spcAft>
                  <a:spcPts val="15"/>
                </a:spcAft>
              </a:pPr>
              <a:r>
                <a:rPr lang="es-EC" sz="1400">
                  <a:effectLst/>
                  <a:latin typeface="Times New Roman"/>
                  <a:ea typeface="Calibri"/>
                </a:rPr>
                <a:t>0,5 mg PGF2α</a:t>
              </a:r>
              <a:endParaRPr lang="es-EC" sz="1600">
                <a:effectLst/>
                <a:latin typeface="Times New Roman"/>
                <a:ea typeface="Calibri"/>
              </a:endParaRPr>
            </a:p>
            <a:p>
              <a:pPr indent="180340" algn="just">
                <a:lnSpc>
                  <a:spcPct val="200000"/>
                </a:lnSpc>
                <a:spcBef>
                  <a:spcPts val="1200"/>
                </a:spcBef>
                <a:spcAft>
                  <a:spcPts val="15"/>
                </a:spcAft>
              </a:pPr>
              <a:r>
                <a:rPr lang="es-EC" sz="1400">
                  <a:effectLst/>
                  <a:latin typeface="Times New Roman"/>
                  <a:ea typeface="Calibri"/>
                </a:rPr>
                <a:t>2 mg ECP</a:t>
              </a:r>
              <a:endParaRPr lang="es-EC" sz="1600">
                <a:effectLst/>
                <a:latin typeface="Times New Roman"/>
                <a:ea typeface="Calibri"/>
              </a:endParaRPr>
            </a:p>
            <a:p>
              <a:pPr indent="180340" algn="just">
                <a:lnSpc>
                  <a:spcPct val="200000"/>
                </a:lnSpc>
                <a:spcBef>
                  <a:spcPts val="1200"/>
                </a:spcBef>
                <a:spcAft>
                  <a:spcPts val="15"/>
                </a:spcAft>
              </a:pPr>
              <a:r>
                <a:rPr lang="es-EC" sz="1400">
                  <a:effectLst/>
                  <a:latin typeface="Times New Roman"/>
                  <a:ea typeface="Calibri"/>
                </a:rPr>
                <a:t>400 UI eCG</a:t>
              </a:r>
              <a:endParaRPr lang="es-EC" sz="1600">
                <a:effectLst/>
                <a:latin typeface="Times New Roman"/>
                <a:ea typeface="Calibri"/>
              </a:endParaRPr>
            </a:p>
          </p:txBody>
        </p:sp>
        <p:cxnSp>
          <p:nvCxnSpPr>
            <p:cNvPr id="26" name="61 Conector recto de flecha"/>
            <p:cNvCxnSpPr/>
            <p:nvPr/>
          </p:nvCxnSpPr>
          <p:spPr>
            <a:xfrm>
              <a:off x="606056" y="829340"/>
              <a:ext cx="0" cy="148856"/>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7" name="62 Conector recto de flecha"/>
            <p:cNvCxnSpPr/>
            <p:nvPr/>
          </p:nvCxnSpPr>
          <p:spPr>
            <a:xfrm>
              <a:off x="2498652" y="829340"/>
              <a:ext cx="0" cy="148856"/>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grpSp>
    </p:spTree>
    <p:extLst>
      <p:ext uri="{BB962C8B-B14F-4D97-AF65-F5344CB8AC3E}">
        <p14:creationId xmlns:p14="http://schemas.microsoft.com/office/powerpoint/2010/main" val="4282561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0"/>
            <a:ext cx="8229600" cy="1143000"/>
          </a:xfrm>
        </p:spPr>
        <p:txBody>
          <a:bodyPr/>
          <a:lstStyle/>
          <a:p>
            <a:r>
              <a:rPr lang="es-EC" b="1" dirty="0" smtClean="0">
                <a:latin typeface="Times New Roman" pitchFamily="18" charset="0"/>
                <a:cs typeface="Times New Roman" pitchFamily="18" charset="0"/>
              </a:rPr>
              <a:t>MATERIALES  </a:t>
            </a:r>
            <a:endParaRPr lang="es-EC" b="1" dirty="0">
              <a:latin typeface="Times New Roman" pitchFamily="18" charset="0"/>
              <a:cs typeface="Times New Roman" pitchFamily="18" charset="0"/>
            </a:endParaRPr>
          </a:p>
        </p:txBody>
      </p:sp>
      <p:sp>
        <p:nvSpPr>
          <p:cNvPr id="3" name="2 Marcador de contenido"/>
          <p:cNvSpPr>
            <a:spLocks noGrp="1"/>
          </p:cNvSpPr>
          <p:nvPr>
            <p:ph type="body" idx="1"/>
          </p:nvPr>
        </p:nvSpPr>
        <p:spPr>
          <a:xfrm>
            <a:off x="251520" y="836712"/>
            <a:ext cx="8229600" cy="5184576"/>
          </a:xfrm>
        </p:spPr>
        <p:txBody>
          <a:bodyPr>
            <a:normAutofit/>
          </a:bodyPr>
          <a:lstStyle/>
          <a:p>
            <a:pPr marL="342900" lvl="0" indent="-342900">
              <a:buFont typeface="Arial" pitchFamily="34" charset="0"/>
              <a:buChar char="•"/>
            </a:pPr>
            <a:r>
              <a:rPr lang="es-ES" sz="2400" dirty="0">
                <a:latin typeface="Times New Roman" pitchFamily="18" charset="0"/>
                <a:cs typeface="Times New Roman" pitchFamily="18" charset="0"/>
              </a:rPr>
              <a:t>Vacas 60-100 días </a:t>
            </a:r>
            <a:r>
              <a:rPr lang="es-ES" sz="2400" dirty="0" smtClean="0">
                <a:latin typeface="Times New Roman" pitchFamily="18" charset="0"/>
                <a:cs typeface="Times New Roman" pitchFamily="18" charset="0"/>
              </a:rPr>
              <a:t>postparto</a:t>
            </a:r>
          </a:p>
          <a:p>
            <a:pPr lvl="0"/>
            <a:r>
              <a:rPr lang="es-ES" sz="2400" dirty="0" smtClean="0">
                <a:latin typeface="Times New Roman" pitchFamily="18" charset="0"/>
                <a:cs typeface="Times New Roman" pitchFamily="18" charset="0"/>
              </a:rPr>
              <a:t>     (70 </a:t>
            </a:r>
            <a:r>
              <a:rPr lang="es-ES" sz="2400" dirty="0">
                <a:latin typeface="Times New Roman" pitchFamily="18" charset="0"/>
                <a:cs typeface="Times New Roman" pitchFamily="18" charset="0"/>
              </a:rPr>
              <a:t>unidades experimentales)</a:t>
            </a:r>
            <a:endParaRPr lang="es-EC" sz="2400" dirty="0">
              <a:latin typeface="Times New Roman" pitchFamily="18" charset="0"/>
              <a:cs typeface="Times New Roman" pitchFamily="18" charset="0"/>
            </a:endParaRPr>
          </a:p>
          <a:p>
            <a:pPr marL="342900" lvl="0" indent="-342900">
              <a:buFont typeface="Arial" pitchFamily="34" charset="0"/>
              <a:buChar char="•"/>
            </a:pPr>
            <a:r>
              <a:rPr lang="es-ES" sz="2400" dirty="0">
                <a:latin typeface="Times New Roman" pitchFamily="18" charset="0"/>
                <a:cs typeface="Times New Roman" pitchFamily="18" charset="0"/>
              </a:rPr>
              <a:t>Benzoato de estradiol </a:t>
            </a:r>
            <a:endParaRPr lang="es-EC" sz="2400" dirty="0">
              <a:latin typeface="Times New Roman" pitchFamily="18" charset="0"/>
              <a:cs typeface="Times New Roman" pitchFamily="18" charset="0"/>
            </a:endParaRPr>
          </a:p>
          <a:p>
            <a:pPr marL="342900" lvl="0" indent="-342900">
              <a:buFont typeface="Arial" pitchFamily="34" charset="0"/>
              <a:buChar char="•"/>
            </a:pPr>
            <a:r>
              <a:rPr lang="es-ES" sz="2400" dirty="0">
                <a:latin typeface="Times New Roman" pitchFamily="18" charset="0"/>
                <a:cs typeface="Times New Roman" pitchFamily="18" charset="0"/>
              </a:rPr>
              <a:t>DIB dispositivos intravaginales (1 g)</a:t>
            </a:r>
            <a:endParaRPr lang="es-EC" sz="2400" dirty="0">
              <a:latin typeface="Times New Roman" pitchFamily="18" charset="0"/>
              <a:cs typeface="Times New Roman" pitchFamily="18" charset="0"/>
            </a:endParaRPr>
          </a:p>
          <a:p>
            <a:pPr marL="342900" lvl="0" indent="-342900">
              <a:buFont typeface="Arial" pitchFamily="34" charset="0"/>
              <a:buChar char="•"/>
            </a:pPr>
            <a:r>
              <a:rPr lang="es-ES" sz="2400" dirty="0">
                <a:latin typeface="Times New Roman" pitchFamily="18" charset="0"/>
                <a:cs typeface="Times New Roman" pitchFamily="18" charset="0"/>
              </a:rPr>
              <a:t>Novormon 5000 (eCG)</a:t>
            </a:r>
            <a:endParaRPr lang="es-EC" sz="2400" dirty="0">
              <a:latin typeface="Times New Roman" pitchFamily="18" charset="0"/>
              <a:cs typeface="Times New Roman" pitchFamily="18" charset="0"/>
            </a:endParaRPr>
          </a:p>
          <a:p>
            <a:pPr marL="342900" lvl="0" indent="-342900">
              <a:buFont typeface="Arial" pitchFamily="34" charset="0"/>
              <a:buChar char="•"/>
            </a:pPr>
            <a:r>
              <a:rPr lang="es-ES" sz="2400" dirty="0">
                <a:latin typeface="Times New Roman" pitchFamily="18" charset="0"/>
                <a:cs typeface="Times New Roman" pitchFamily="18" charset="0"/>
              </a:rPr>
              <a:t>Cipionato de estradiol </a:t>
            </a:r>
            <a:endParaRPr lang="es-EC" sz="2400" dirty="0">
              <a:latin typeface="Times New Roman" pitchFamily="18" charset="0"/>
              <a:cs typeface="Times New Roman" pitchFamily="18" charset="0"/>
            </a:endParaRPr>
          </a:p>
          <a:p>
            <a:pPr marL="342900" lvl="0" indent="-342900">
              <a:buFont typeface="Arial" pitchFamily="34" charset="0"/>
              <a:buChar char="•"/>
            </a:pPr>
            <a:r>
              <a:rPr lang="es-ES" sz="2400" dirty="0">
                <a:latin typeface="Times New Roman" pitchFamily="18" charset="0"/>
                <a:cs typeface="Times New Roman" pitchFamily="18" charset="0"/>
              </a:rPr>
              <a:t>Estrumate (PGF2α)</a:t>
            </a:r>
            <a:endParaRPr lang="es-EC" sz="2400" dirty="0">
              <a:latin typeface="Times New Roman" pitchFamily="18" charset="0"/>
              <a:cs typeface="Times New Roman" pitchFamily="18" charset="0"/>
            </a:endParaRPr>
          </a:p>
          <a:p>
            <a:pPr marL="342900" lvl="0" indent="-342900">
              <a:buFont typeface="Arial" pitchFamily="34" charset="0"/>
              <a:buChar char="•"/>
            </a:pPr>
            <a:r>
              <a:rPr lang="es-ES" sz="2400" dirty="0">
                <a:latin typeface="Times New Roman" pitchFamily="18" charset="0"/>
                <a:cs typeface="Times New Roman" pitchFamily="18" charset="0"/>
              </a:rPr>
              <a:t>Pajuelas (Raza Brown Swiss)</a:t>
            </a:r>
            <a:endParaRPr lang="es-EC" sz="2400" dirty="0">
              <a:latin typeface="Times New Roman" pitchFamily="18" charset="0"/>
              <a:cs typeface="Times New Roman" pitchFamily="18" charset="0"/>
            </a:endParaRPr>
          </a:p>
          <a:p>
            <a:pPr marL="342900" lvl="0" indent="-342900">
              <a:buFont typeface="Arial" pitchFamily="34" charset="0"/>
              <a:buChar char="•"/>
            </a:pPr>
            <a:r>
              <a:rPr lang="es-ES" sz="2400" dirty="0">
                <a:latin typeface="Times New Roman" pitchFamily="18" charset="0"/>
                <a:cs typeface="Times New Roman" pitchFamily="18" charset="0"/>
              </a:rPr>
              <a:t>Pistola de inseminación </a:t>
            </a:r>
            <a:endParaRPr lang="es-EC" sz="2400" dirty="0">
              <a:latin typeface="Times New Roman" pitchFamily="18" charset="0"/>
              <a:cs typeface="Times New Roman" pitchFamily="18" charset="0"/>
            </a:endParaRPr>
          </a:p>
          <a:p>
            <a:pPr marL="342900" lvl="0" indent="-342900">
              <a:buFont typeface="Arial" pitchFamily="34" charset="0"/>
              <a:buChar char="•"/>
            </a:pPr>
            <a:r>
              <a:rPr lang="es-ES" sz="2400" dirty="0">
                <a:latin typeface="Times New Roman" pitchFamily="18" charset="0"/>
                <a:cs typeface="Times New Roman" pitchFamily="18" charset="0"/>
              </a:rPr>
              <a:t>Catéteres</a:t>
            </a:r>
            <a:endParaRPr lang="es-EC" sz="2400" dirty="0">
              <a:latin typeface="Times New Roman" pitchFamily="18" charset="0"/>
              <a:cs typeface="Times New Roman" pitchFamily="18" charset="0"/>
            </a:endParaRPr>
          </a:p>
          <a:p>
            <a:pPr marL="342900" lvl="0" indent="-342900">
              <a:buFont typeface="Arial" pitchFamily="34" charset="0"/>
              <a:buChar char="•"/>
            </a:pPr>
            <a:r>
              <a:rPr lang="es-ES" sz="2400" dirty="0">
                <a:latin typeface="Times New Roman" pitchFamily="18" charset="0"/>
                <a:cs typeface="Times New Roman" pitchFamily="18" charset="0"/>
              </a:rPr>
              <a:t>Termo para descongelar </a:t>
            </a:r>
            <a:endParaRPr lang="es-EC" sz="2400" dirty="0">
              <a:latin typeface="Times New Roman" pitchFamily="18" charset="0"/>
              <a:cs typeface="Times New Roman" pitchFamily="18" charset="0"/>
            </a:endParaRPr>
          </a:p>
          <a:p>
            <a:pPr marL="342900" lvl="0" indent="-342900">
              <a:buFont typeface="Arial" pitchFamily="34" charset="0"/>
              <a:buChar char="•"/>
            </a:pPr>
            <a:r>
              <a:rPr lang="es-ES" sz="2400" dirty="0" smtClean="0">
                <a:latin typeface="Times New Roman" pitchFamily="18" charset="0"/>
                <a:cs typeface="Times New Roman" pitchFamily="18" charset="0"/>
              </a:rPr>
              <a:t>Jeringas </a:t>
            </a:r>
            <a:r>
              <a:rPr lang="es-ES" sz="2400" dirty="0">
                <a:latin typeface="Times New Roman" pitchFamily="18" charset="0"/>
                <a:cs typeface="Times New Roman" pitchFamily="18" charset="0"/>
              </a:rPr>
              <a:t>5 </a:t>
            </a:r>
            <a:r>
              <a:rPr lang="es-ES" sz="2400" dirty="0" smtClean="0">
                <a:latin typeface="Times New Roman" pitchFamily="18" charset="0"/>
                <a:cs typeface="Times New Roman" pitchFamily="18" charset="0"/>
              </a:rPr>
              <a:t>ml  </a:t>
            </a:r>
            <a:endParaRPr lang="es-EC" sz="2400" dirty="0">
              <a:latin typeface="Times New Roman" pitchFamily="18" charset="0"/>
              <a:cs typeface="Times New Roman" pitchFamily="18" charset="0"/>
            </a:endParaRPr>
          </a:p>
          <a:p>
            <a:pPr marL="342900" lvl="0" indent="-342900">
              <a:buFont typeface="Arial" pitchFamily="34" charset="0"/>
              <a:buChar char="•"/>
            </a:pPr>
            <a:r>
              <a:rPr lang="es-ES" sz="2400" dirty="0" smtClean="0">
                <a:latin typeface="Times New Roman" pitchFamily="18" charset="0"/>
                <a:cs typeface="Times New Roman" pitchFamily="18" charset="0"/>
              </a:rPr>
              <a:t>Ecógrafo veterinario </a:t>
            </a:r>
            <a:r>
              <a:rPr lang="it-IT" sz="2400" dirty="0">
                <a:latin typeface="Times New Roman" pitchFamily="18" charset="0"/>
                <a:cs typeface="Times New Roman" pitchFamily="18" charset="0"/>
              </a:rPr>
              <a:t>5 MHz con sonda lineal</a:t>
            </a:r>
            <a:endParaRPr lang="es-EC" sz="2400" dirty="0">
              <a:latin typeface="Times New Roman" pitchFamily="18" charset="0"/>
              <a:cs typeface="Times New Roman" pitchFamily="18" charset="0"/>
            </a:endParaRPr>
          </a:p>
          <a:p>
            <a:pPr marL="342900" lvl="0" indent="-342900">
              <a:buFont typeface="Arial" pitchFamily="34" charset="0"/>
              <a:buChar char="•"/>
            </a:pPr>
            <a:r>
              <a:rPr lang="es-ES" sz="2400" dirty="0">
                <a:latin typeface="Times New Roman" pitchFamily="18" charset="0"/>
                <a:cs typeface="Times New Roman" pitchFamily="18" charset="0"/>
              </a:rPr>
              <a:t>Balanza </a:t>
            </a:r>
            <a:r>
              <a:rPr lang="es-ES" sz="2400" dirty="0" smtClean="0">
                <a:latin typeface="Times New Roman" pitchFamily="18" charset="0"/>
                <a:cs typeface="Times New Roman" pitchFamily="18" charset="0"/>
              </a:rPr>
              <a:t>(capacidad 1500 kg)</a:t>
            </a:r>
            <a:endParaRPr lang="es-EC" sz="2200" dirty="0" smtClean="0">
              <a:latin typeface="Times New Roman" pitchFamily="18" charset="0"/>
              <a:cs typeface="Times New Roman" pitchFamily="18" charset="0"/>
            </a:endParaRPr>
          </a:p>
        </p:txBody>
      </p:sp>
      <p:pic>
        <p:nvPicPr>
          <p:cNvPr id="5126" name="Picture 6" descr="https://scontent.fuio3-1.fna.fbcdn.net/v/t1.15752-9/51560240_785649851772922_1899594370651258880_n.jpg?_nc_cat=106&amp;_nc_ht=scontent.fuio3-1.fna&amp;oh=e4025982d3ac79a1c9345f2b8dfd137a&amp;oe=5CE77D8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178" r="11545"/>
          <a:stretch/>
        </p:blipFill>
        <p:spPr bwMode="auto">
          <a:xfrm rot="5400000">
            <a:off x="6567471" y="3305737"/>
            <a:ext cx="2307646" cy="28422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8" name="Picture 8" descr="https://scontent.fuio3-1.fna.fbcdn.net/v/t1.15752-9/51174272_500316127039481_5363156466020646912_n.jpg?_nc_cat=107&amp;_nc_ht=scontent.fuio3-1.fna&amp;oh=bf8c72e21996e7728cdfb529f675bee7&amp;oe=5CEEF02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6361"/>
          <a:stretch/>
        </p:blipFill>
        <p:spPr bwMode="auto">
          <a:xfrm>
            <a:off x="5148064" y="829754"/>
            <a:ext cx="3914022" cy="2455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68629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3991" y="0"/>
            <a:ext cx="8229600" cy="1143000"/>
          </a:xfrm>
        </p:spPr>
        <p:txBody>
          <a:bodyPr/>
          <a:lstStyle/>
          <a:p>
            <a:r>
              <a:rPr lang="es-EC" b="1" dirty="0">
                <a:latin typeface="Times New Roman" pitchFamily="18" charset="0"/>
                <a:cs typeface="Times New Roman" pitchFamily="18" charset="0"/>
              </a:rPr>
              <a:t>METODOLOGÍA </a:t>
            </a:r>
          </a:p>
        </p:txBody>
      </p:sp>
      <p:sp>
        <p:nvSpPr>
          <p:cNvPr id="16" name="15 CuadroTexto"/>
          <p:cNvSpPr txBox="1"/>
          <p:nvPr/>
        </p:nvSpPr>
        <p:spPr>
          <a:xfrm>
            <a:off x="6024411" y="694538"/>
            <a:ext cx="252028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s-EC" dirty="0" smtClean="0">
                <a:latin typeface="Times New Roman" pitchFamily="18" charset="0"/>
                <a:cs typeface="Times New Roman" pitchFamily="18" charset="0"/>
              </a:rPr>
              <a:t>Inseminación Artificial </a:t>
            </a:r>
            <a:endParaRPr lang="es-EC" dirty="0">
              <a:latin typeface="Times New Roman" pitchFamily="18" charset="0"/>
              <a:cs typeface="Times New Roman" pitchFamily="18" charset="0"/>
            </a:endParaRPr>
          </a:p>
        </p:txBody>
      </p:sp>
      <p:sp>
        <p:nvSpPr>
          <p:cNvPr id="18" name="17 CuadroTexto"/>
          <p:cNvSpPr txBox="1"/>
          <p:nvPr/>
        </p:nvSpPr>
        <p:spPr>
          <a:xfrm>
            <a:off x="1659476" y="3429000"/>
            <a:ext cx="4032448"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s-EC" dirty="0" smtClean="0">
                <a:latin typeface="Times New Roman" pitchFamily="18" charset="0"/>
                <a:cs typeface="Times New Roman" pitchFamily="18" charset="0"/>
              </a:rPr>
              <a:t>Inicio de protocolo y aplicación de eCG </a:t>
            </a:r>
            <a:endParaRPr lang="es-EC" dirty="0">
              <a:latin typeface="Times New Roman" pitchFamily="18" charset="0"/>
              <a:cs typeface="Times New Roman" pitchFamily="18" charset="0"/>
            </a:endParaRPr>
          </a:p>
        </p:txBody>
      </p:sp>
      <p:sp>
        <p:nvSpPr>
          <p:cNvPr id="22" name="21 CuadroTexto"/>
          <p:cNvSpPr txBox="1"/>
          <p:nvPr/>
        </p:nvSpPr>
        <p:spPr>
          <a:xfrm>
            <a:off x="714441" y="721147"/>
            <a:ext cx="237626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s-EC" dirty="0" smtClean="0">
                <a:latin typeface="Times New Roman" pitchFamily="18" charset="0"/>
                <a:cs typeface="Times New Roman" pitchFamily="18" charset="0"/>
              </a:rPr>
              <a:t>Selección de animales </a:t>
            </a:r>
            <a:endParaRPr lang="es-EC" dirty="0">
              <a:latin typeface="Times New Roman" pitchFamily="18" charset="0"/>
              <a:cs typeface="Times New Roman" pitchFamily="18" charset="0"/>
            </a:endParaRPr>
          </a:p>
        </p:txBody>
      </p:sp>
      <p:pic>
        <p:nvPicPr>
          <p:cNvPr id="8197" name="Picture 5" descr="https://scontent.fuio3-1.fna.fbcdn.net/v/t1.15752-9/51391229_2098658910216528_3692752150263234560_n.jpg?_nc_cat=111&amp;_nc_ht=scontent.fuio3-1.fna&amp;oh=b69c02b00c04b7c68df28abb46251055&amp;oe=5CB8A54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093" r="21006" b="16475"/>
          <a:stretch/>
        </p:blipFill>
        <p:spPr bwMode="auto">
          <a:xfrm>
            <a:off x="2757674" y="3847044"/>
            <a:ext cx="1612385" cy="20529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9" name="Picture 7" descr="https://scontent.fuio3-1.fna.fbcdn.net/v/t1.15752-9/51727834_618259935293674_1653803000143020032_n.jpg?_nc_cat=100&amp;_nc_ht=scontent.fuio3-1.fna&amp;oh=005cdb7f2590581874b147a27a28cbac&amp;oe=5CEA6A7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217" t="13191" r="9779" b="20366"/>
          <a:stretch/>
        </p:blipFill>
        <p:spPr bwMode="auto">
          <a:xfrm rot="16200000">
            <a:off x="378376" y="3757796"/>
            <a:ext cx="2064628" cy="23183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01" name="Picture 9" descr="https://scontent.fuio3-1.fna.fbcdn.net/v/t1.15752-9/51369899_330901434191317_8230001708231557120_n.jpg?_nc_cat=102&amp;_nc_ht=scontent.fuio3-1.fna&amp;oh=bc4682d31eee827fb4dd55a6c5bc65d9&amp;oe=5CBA567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8828" y="1160781"/>
            <a:ext cx="1639719" cy="21862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03" name="Picture 11" descr="https://scontent.fuio3-1.fna.fbcdn.net/v/t1.15752-9/51304444_772526889783818_4550203772038545408_n.jpg?_nc_cat=101&amp;_nc_ht=scontent.fuio3-1.fna&amp;oh=80aea4a532124b993cb6b3f7e31f0f38&amp;oe=5CB3F9A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554" t="15893"/>
          <a:stretch/>
        </p:blipFill>
        <p:spPr bwMode="auto">
          <a:xfrm>
            <a:off x="7313926" y="1160781"/>
            <a:ext cx="1626833" cy="21862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09" name="Picture 17" descr="https://scontent.fuio3-1.fna.fbcdn.net/v/t1.15752-9/51341431_348714819305962_1943314930111348736_n.jpg?_nc_cat=101&amp;_nc_ht=scontent.fuio3-1.fna&amp;oh=462c210fdf624e4ba1e07594a7412563&amp;oe=5CF300D9"/>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991" b="7815"/>
          <a:stretch/>
        </p:blipFill>
        <p:spPr bwMode="auto">
          <a:xfrm rot="5400000">
            <a:off x="4980408" y="3517497"/>
            <a:ext cx="2031317" cy="27136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11" name="Picture 19" descr="https://scontent.fuio3-1.fna.fbcdn.net/v/t1.15752-9/51424807_2217228191674608_4083915815710097408_n.jpg?_nc_cat=108&amp;_nc_ht=scontent.fuio3-1.fna&amp;oh=0a2b0f839386c159c0d01e460f5e6dc6&amp;oe=5CF66C0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0042" y="1310270"/>
            <a:ext cx="2328237" cy="17461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13" name="Picture 21" descr="https://scontent.fuio3-1.fna.fbcdn.net/v/t1.15752-9/51454152_2134339956876303_8180270814487117824_n.jpg?_nc_cat=107&amp;_nc_ht=scontent.fuio3-1.fna&amp;oh=0973ae0b1f7ee8cdd7754a42138b2c02&amp;oe=5CB781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19961" y="1310269"/>
            <a:ext cx="2256095" cy="17461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52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3991" y="0"/>
            <a:ext cx="8229600" cy="1143000"/>
          </a:xfrm>
        </p:spPr>
        <p:txBody>
          <a:bodyPr/>
          <a:lstStyle/>
          <a:p>
            <a:r>
              <a:rPr lang="es-EC" b="1" dirty="0" smtClean="0">
                <a:latin typeface="Times New Roman" pitchFamily="18" charset="0"/>
                <a:cs typeface="Times New Roman" pitchFamily="18" charset="0"/>
              </a:rPr>
              <a:t>VARIABLES ANALIZADAS </a:t>
            </a:r>
            <a:endParaRPr lang="es-EC" b="1" dirty="0">
              <a:latin typeface="Times New Roman" pitchFamily="18" charset="0"/>
              <a:cs typeface="Times New Roman" pitchFamily="18" charset="0"/>
            </a:endParaRPr>
          </a:p>
        </p:txBody>
      </p:sp>
      <p:sp>
        <p:nvSpPr>
          <p:cNvPr id="15" name="14 CuadroTexto"/>
          <p:cNvSpPr txBox="1"/>
          <p:nvPr/>
        </p:nvSpPr>
        <p:spPr>
          <a:xfrm>
            <a:off x="535952" y="1594267"/>
            <a:ext cx="2232248"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C" dirty="0" smtClean="0">
                <a:latin typeface="Times New Roman" pitchFamily="18" charset="0"/>
                <a:cs typeface="Times New Roman" pitchFamily="18" charset="0"/>
              </a:rPr>
              <a:t>Tasa de Concepción</a:t>
            </a:r>
            <a:endParaRPr lang="es-EC" dirty="0">
              <a:latin typeface="Times New Roman" pitchFamily="18" charset="0"/>
              <a:cs typeface="Times New Roman" pitchFamily="18" charset="0"/>
            </a:endParaRPr>
          </a:p>
        </p:txBody>
      </p:sp>
      <p:sp>
        <p:nvSpPr>
          <p:cNvPr id="19" name="18 CuadroTexto"/>
          <p:cNvSpPr txBox="1"/>
          <p:nvPr/>
        </p:nvSpPr>
        <p:spPr>
          <a:xfrm>
            <a:off x="3646655" y="1455767"/>
            <a:ext cx="2350488"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C" dirty="0" smtClean="0">
                <a:latin typeface="Times New Roman" pitchFamily="18" charset="0"/>
                <a:cs typeface="Times New Roman" pitchFamily="18" charset="0"/>
              </a:rPr>
              <a:t>Concentración de Progesterona </a:t>
            </a:r>
            <a:endParaRPr lang="es-EC" dirty="0">
              <a:latin typeface="Times New Roman" pitchFamily="18" charset="0"/>
              <a:cs typeface="Times New Roman" pitchFamily="18" charset="0"/>
            </a:endParaRPr>
          </a:p>
        </p:txBody>
      </p:sp>
      <p:sp>
        <p:nvSpPr>
          <p:cNvPr id="22" name="21 CuadroTexto"/>
          <p:cNvSpPr txBox="1"/>
          <p:nvPr/>
        </p:nvSpPr>
        <p:spPr>
          <a:xfrm>
            <a:off x="6521178" y="1594267"/>
            <a:ext cx="2376264"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C" dirty="0" smtClean="0">
                <a:latin typeface="Times New Roman" pitchFamily="18" charset="0"/>
                <a:cs typeface="Times New Roman" pitchFamily="18" charset="0"/>
              </a:rPr>
              <a:t>Balance Energético </a:t>
            </a:r>
            <a:endParaRPr lang="es-EC" dirty="0">
              <a:latin typeface="Times New Roman" pitchFamily="18" charset="0"/>
              <a:cs typeface="Times New Roman" pitchFamily="18"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295" y="2404526"/>
            <a:ext cx="2602516" cy="16207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5" name="Picture 13" descr="https://scontent.fuio3-1.fna.fbcdn.net/v/t1.15752-9/51234325_808589962834557_7502463535671148544_n.jpg?_nc_cat=104&amp;_nc_ht=scontent.fuio3-1.fna&amp;oh=8ce0526a73a3ab857032ee07b0afb147&amp;oe=5CEED1B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550" r="20350" b="3975"/>
          <a:stretch/>
        </p:blipFill>
        <p:spPr bwMode="auto">
          <a:xfrm>
            <a:off x="294606" y="2323038"/>
            <a:ext cx="2714939" cy="19550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07" name="Picture 15" descr="https://scontent.fuio3-1.fna.fbcdn.net/v/t1.15752-9/51211685_2322348591330495_4435991125529985024_n.jpg?_nc_cat=106&amp;_nc_ht=scontent.fuio3-1.fna&amp;oh=135452a373271a8c08babc47fa07c8d0&amp;oe=5CEA286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3" t="40303"/>
          <a:stretch/>
        </p:blipFill>
        <p:spPr bwMode="auto">
          <a:xfrm>
            <a:off x="6521178" y="2275131"/>
            <a:ext cx="2438396" cy="19347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 name="16 CuadroTexto"/>
              <p:cNvSpPr txBox="1"/>
              <p:nvPr/>
            </p:nvSpPr>
            <p:spPr>
              <a:xfrm>
                <a:off x="33231" y="5161237"/>
                <a:ext cx="3237689" cy="491417"/>
              </a:xfrm>
              <a:prstGeom prst="rect">
                <a:avLst/>
              </a:prstGeom>
              <a:noFill/>
            </p:spPr>
            <p:txBody>
              <a:bodyPr wrap="square" rtlCol="0">
                <a:spAutoFit/>
              </a:bodyPr>
              <a:lstStyle/>
              <a:p>
                <a:pPr algn="just"/>
                <a:r>
                  <a:rPr lang="es-EC" i="1" dirty="0">
                    <a:latin typeface="Times New Roman" pitchFamily="18" charset="0"/>
                    <a:cs typeface="Times New Roman" pitchFamily="18" charset="0"/>
                  </a:rPr>
                  <a:t>%TC </a:t>
                </a:r>
                <a14:m>
                  <m:oMath xmlns:m="http://schemas.openxmlformats.org/officeDocument/2006/math">
                    <m:r>
                      <a:rPr lang="es-EC" i="1">
                        <a:latin typeface="Cambria Math" panose="02040503050406030204" pitchFamily="18" charset="0"/>
                      </a:rPr>
                      <m:t>=</m:t>
                    </m:r>
                    <m:f>
                      <m:fPr>
                        <m:ctrlPr>
                          <a:rPr lang="es-EC" i="1">
                            <a:latin typeface="Cambria Math"/>
                          </a:rPr>
                        </m:ctrlPr>
                      </m:fPr>
                      <m:num>
                        <m:r>
                          <a:rPr lang="es-EC" i="1">
                            <a:latin typeface="Cambria Math" panose="02040503050406030204" pitchFamily="18" charset="0"/>
                          </a:rPr>
                          <m:t># </m:t>
                        </m:r>
                        <m:r>
                          <a:rPr lang="es-EC" i="1">
                            <a:latin typeface="Cambria Math" panose="02040503050406030204" pitchFamily="18" charset="0"/>
                          </a:rPr>
                          <m:t>h𝑒𝑚𝑏𝑟𝑎𝑠</m:t>
                        </m:r>
                        <m:r>
                          <a:rPr lang="es-EC" i="1">
                            <a:latin typeface="Cambria Math" panose="02040503050406030204" pitchFamily="18" charset="0"/>
                          </a:rPr>
                          <m:t> </m:t>
                        </m:r>
                        <m:r>
                          <a:rPr lang="es-EC" i="1">
                            <a:latin typeface="Cambria Math" panose="02040503050406030204" pitchFamily="18" charset="0"/>
                          </a:rPr>
                          <m:t>𝑝𝑟𝑒</m:t>
                        </m:r>
                        <m:r>
                          <a:rPr lang="es-EC" i="1">
                            <a:latin typeface="Cambria Math" panose="02040503050406030204" pitchFamily="18" charset="0"/>
                          </a:rPr>
                          <m:t>ñ</m:t>
                        </m:r>
                        <m:r>
                          <a:rPr lang="es-EC" i="1">
                            <a:latin typeface="Cambria Math" panose="02040503050406030204" pitchFamily="18" charset="0"/>
                          </a:rPr>
                          <m:t>𝑎𝑑𝑎𝑠</m:t>
                        </m:r>
                      </m:num>
                      <m:den>
                        <m:r>
                          <a:rPr lang="es-EC" i="1">
                            <a:latin typeface="Cambria Math" panose="02040503050406030204" pitchFamily="18" charset="0"/>
                          </a:rPr>
                          <m:t># </m:t>
                        </m:r>
                        <m:r>
                          <a:rPr lang="es-EC" i="1">
                            <a:latin typeface="Cambria Math" panose="02040503050406030204" pitchFamily="18" charset="0"/>
                          </a:rPr>
                          <m:t>h𝑒𝑚𝑏𝑟𝑎𝑠</m:t>
                        </m:r>
                        <m:r>
                          <a:rPr lang="es-EC" i="1">
                            <a:latin typeface="Cambria Math" panose="02040503050406030204" pitchFamily="18" charset="0"/>
                          </a:rPr>
                          <m:t> </m:t>
                        </m:r>
                        <m:r>
                          <a:rPr lang="es-EC" i="1">
                            <a:latin typeface="Cambria Math" panose="02040503050406030204" pitchFamily="18" charset="0"/>
                          </a:rPr>
                          <m:t>𝑠𝑒𝑟𝑣𝑖𝑑𝑎𝑠</m:t>
                        </m:r>
                      </m:den>
                    </m:f>
                    <m:r>
                      <a:rPr lang="es-EC" i="1">
                        <a:latin typeface="Cambria Math" panose="02040503050406030204" pitchFamily="18" charset="0"/>
                      </a:rPr>
                      <m:t>𝑥</m:t>
                    </m:r>
                    <m:r>
                      <a:rPr lang="es-EC" i="1">
                        <a:latin typeface="Cambria Math" panose="02040503050406030204" pitchFamily="18" charset="0"/>
                      </a:rPr>
                      <m:t>100</m:t>
                    </m:r>
                  </m:oMath>
                </a14:m>
                <a:r>
                  <a:rPr lang="es-EC" i="1" dirty="0">
                    <a:latin typeface="Times New Roman" pitchFamily="18" charset="0"/>
                    <a:cs typeface="Times New Roman" pitchFamily="18" charset="0"/>
                  </a:rPr>
                  <a:t> </a:t>
                </a:r>
              </a:p>
            </p:txBody>
          </p:sp>
        </mc:Choice>
        <mc:Fallback xmlns="">
          <p:sp>
            <p:nvSpPr>
              <p:cNvPr id="17" name="16 CuadroTexto"/>
              <p:cNvSpPr txBox="1">
                <a:spLocks noRot="1" noChangeAspect="1" noMove="1" noResize="1" noEditPoints="1" noAdjustHandles="1" noChangeArrowheads="1" noChangeShapeType="1" noTextEdit="1"/>
              </p:cNvSpPr>
              <p:nvPr/>
            </p:nvSpPr>
            <p:spPr>
              <a:xfrm>
                <a:off x="33231" y="5161237"/>
                <a:ext cx="3237689" cy="491417"/>
              </a:xfrm>
              <a:prstGeom prst="rect">
                <a:avLst/>
              </a:prstGeom>
              <a:blipFill rotWithShape="1">
                <a:blip r:embed="rId5"/>
                <a:stretch>
                  <a:fillRect l="-1504" b="-7500"/>
                </a:stretch>
              </a:blipFill>
            </p:spPr>
            <p:txBody>
              <a:bodyPr/>
              <a:lstStyle/>
              <a:p>
                <a:r>
                  <a:rPr lang="es-EC">
                    <a:noFill/>
                  </a:rPr>
                  <a:t> </a:t>
                </a:r>
              </a:p>
            </p:txBody>
          </p:sp>
        </mc:Fallback>
      </mc:AlternateContent>
      <p:cxnSp>
        <p:nvCxnSpPr>
          <p:cNvPr id="4" name="3 Conector recto de flecha"/>
          <p:cNvCxnSpPr/>
          <p:nvPr/>
        </p:nvCxnSpPr>
        <p:spPr>
          <a:xfrm flipH="1">
            <a:off x="1652075" y="4422126"/>
            <a:ext cx="1" cy="44703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19 Conector recto de flecha"/>
          <p:cNvCxnSpPr/>
          <p:nvPr/>
        </p:nvCxnSpPr>
        <p:spPr>
          <a:xfrm flipH="1">
            <a:off x="7757615" y="4422126"/>
            <a:ext cx="1" cy="44703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20 Conector recto de flecha"/>
          <p:cNvCxnSpPr/>
          <p:nvPr/>
        </p:nvCxnSpPr>
        <p:spPr>
          <a:xfrm flipH="1">
            <a:off x="4821898" y="4351009"/>
            <a:ext cx="1" cy="44703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3" name="22 CuadroTexto"/>
          <p:cNvSpPr txBox="1"/>
          <p:nvPr/>
        </p:nvSpPr>
        <p:spPr>
          <a:xfrm>
            <a:off x="3646655" y="5024861"/>
            <a:ext cx="2350488" cy="923330"/>
          </a:xfrm>
          <a:prstGeom prst="rect">
            <a:avLst/>
          </a:prstGeom>
          <a:noFill/>
        </p:spPr>
        <p:txBody>
          <a:bodyPr wrap="square" rtlCol="0">
            <a:spAutoFit/>
          </a:bodyPr>
          <a:lstStyle/>
          <a:p>
            <a:pPr algn="ctr"/>
            <a:r>
              <a:rPr lang="es-EC" dirty="0" smtClean="0">
                <a:latin typeface="Times New Roman" pitchFamily="18" charset="0"/>
                <a:cs typeface="Times New Roman" pitchFamily="18" charset="0"/>
              </a:rPr>
              <a:t>Recolección de 2 muestras de 3 animales por tratamiento</a:t>
            </a:r>
            <a:endParaRPr lang="es-EC" dirty="0">
              <a:latin typeface="Times New Roman" pitchFamily="18" charset="0"/>
              <a:cs typeface="Times New Roman" pitchFamily="18" charset="0"/>
            </a:endParaRPr>
          </a:p>
        </p:txBody>
      </p:sp>
      <p:sp>
        <p:nvSpPr>
          <p:cNvPr id="24" name="23 CuadroTexto"/>
          <p:cNvSpPr txBox="1"/>
          <p:nvPr/>
        </p:nvSpPr>
        <p:spPr>
          <a:xfrm>
            <a:off x="6665194" y="5165576"/>
            <a:ext cx="2232248" cy="646331"/>
          </a:xfrm>
          <a:prstGeom prst="rect">
            <a:avLst/>
          </a:prstGeom>
          <a:noFill/>
        </p:spPr>
        <p:txBody>
          <a:bodyPr wrap="square" rtlCol="0">
            <a:spAutoFit/>
          </a:bodyPr>
          <a:lstStyle/>
          <a:p>
            <a:r>
              <a:rPr lang="es-EC" dirty="0" smtClean="0">
                <a:latin typeface="Times New Roman" pitchFamily="18" charset="0"/>
                <a:cs typeface="Times New Roman" pitchFamily="18" charset="0"/>
              </a:rPr>
              <a:t>3 Mediciones de peso y condición corporal </a:t>
            </a:r>
            <a:endParaRPr lang="es-EC" dirty="0">
              <a:latin typeface="Times New Roman" pitchFamily="18" charset="0"/>
              <a:cs typeface="Times New Roman" pitchFamily="18" charset="0"/>
            </a:endParaRPr>
          </a:p>
        </p:txBody>
      </p:sp>
    </p:spTree>
    <p:extLst>
      <p:ext uri="{BB962C8B-B14F-4D97-AF65-F5344CB8AC3E}">
        <p14:creationId xmlns:p14="http://schemas.microsoft.com/office/powerpoint/2010/main" val="3881879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188" y="-18256"/>
            <a:ext cx="8229600" cy="1143000"/>
          </a:xfrm>
        </p:spPr>
        <p:txBody>
          <a:bodyPr>
            <a:normAutofit/>
          </a:bodyPr>
          <a:lstStyle/>
          <a:p>
            <a:r>
              <a:rPr lang="es-EC" sz="4000" b="1" dirty="0" smtClean="0">
                <a:latin typeface="Times New Roman" pitchFamily="18" charset="0"/>
                <a:cs typeface="Times New Roman" pitchFamily="18" charset="0"/>
              </a:rPr>
              <a:t>RESULTADOS Y DISCUSIÓN  </a:t>
            </a:r>
            <a:endParaRPr lang="es-EC" sz="4000" b="1" dirty="0">
              <a:latin typeface="Times New Roman" pitchFamily="18" charset="0"/>
              <a:cs typeface="Times New Roman" pitchFamily="18" charset="0"/>
            </a:endParaRPr>
          </a:p>
        </p:txBody>
      </p:sp>
      <p:sp>
        <p:nvSpPr>
          <p:cNvPr id="3" name="2 Marcador de contenido"/>
          <p:cNvSpPr>
            <a:spLocks noGrp="1"/>
          </p:cNvSpPr>
          <p:nvPr>
            <p:ph type="body" idx="1"/>
          </p:nvPr>
        </p:nvSpPr>
        <p:spPr>
          <a:xfrm>
            <a:off x="539552" y="550919"/>
            <a:ext cx="8229600" cy="5184576"/>
          </a:xfrm>
        </p:spPr>
        <p:txBody>
          <a:bodyPr>
            <a:normAutofit/>
          </a:bodyPr>
          <a:lstStyle/>
          <a:p>
            <a:pPr marL="0" indent="0" algn="ctr">
              <a:buNone/>
            </a:pPr>
            <a:r>
              <a:rPr lang="es-EC" sz="2800" b="1" dirty="0" smtClean="0">
                <a:latin typeface="Times New Roman" pitchFamily="18" charset="0"/>
                <a:cs typeface="Times New Roman" pitchFamily="18" charset="0"/>
              </a:rPr>
              <a:t>Tasa de concepción</a:t>
            </a:r>
          </a:p>
          <a:p>
            <a:pPr marL="0" indent="0">
              <a:buNone/>
            </a:pPr>
            <a:endParaRPr lang="es-EC" sz="2000" b="1" i="1" dirty="0" smtClean="0">
              <a:latin typeface="Times New Roman" pitchFamily="18" charset="0"/>
              <a:cs typeface="Times New Roman" pitchFamily="18" charset="0"/>
            </a:endParaRPr>
          </a:p>
          <a:p>
            <a:pPr marL="0" indent="0">
              <a:buNone/>
            </a:pPr>
            <a:r>
              <a:rPr lang="es-EC" sz="2000" b="1" i="0" dirty="0" smtClean="0">
                <a:latin typeface="Times New Roman" pitchFamily="18" charset="0"/>
                <a:cs typeface="Times New Roman" pitchFamily="18" charset="0"/>
              </a:rPr>
              <a:t>Tabla 1</a:t>
            </a:r>
          </a:p>
          <a:p>
            <a:pPr marL="0" indent="0">
              <a:buNone/>
            </a:pPr>
            <a:r>
              <a:rPr lang="es-EC" sz="2000" dirty="0" smtClean="0">
                <a:latin typeface="Times New Roman" pitchFamily="18" charset="0"/>
                <a:cs typeface="Times New Roman" pitchFamily="18" charset="0"/>
              </a:rPr>
              <a:t>Tasa </a:t>
            </a:r>
            <a:r>
              <a:rPr lang="es-EC" sz="2000" dirty="0">
                <a:latin typeface="Times New Roman" pitchFamily="18" charset="0"/>
                <a:cs typeface="Times New Roman" pitchFamily="18" charset="0"/>
              </a:rPr>
              <a:t>de concepción obtenida de los </a:t>
            </a:r>
            <a:r>
              <a:rPr lang="es-EC" sz="2000" dirty="0" smtClean="0">
                <a:latin typeface="Times New Roman" pitchFamily="18" charset="0"/>
                <a:cs typeface="Times New Roman" pitchFamily="18" charset="0"/>
              </a:rPr>
              <a:t>tratamientos</a:t>
            </a:r>
          </a:p>
          <a:p>
            <a:pPr marL="0" indent="0">
              <a:buNone/>
            </a:pPr>
            <a:endParaRPr lang="es-EC" sz="2000" b="1" i="1" dirty="0">
              <a:latin typeface="Times New Roman" pitchFamily="18" charset="0"/>
              <a:cs typeface="Times New Roman" pitchFamily="18" charset="0"/>
            </a:endParaRPr>
          </a:p>
          <a:p>
            <a:pPr marL="0" indent="0">
              <a:buNone/>
            </a:pPr>
            <a:endParaRPr lang="es-EC" sz="2000" b="1" i="1" dirty="0" smtClean="0">
              <a:latin typeface="Times New Roman" pitchFamily="18" charset="0"/>
              <a:cs typeface="Times New Roman" pitchFamily="18" charset="0"/>
            </a:endParaRPr>
          </a:p>
          <a:p>
            <a:pPr marL="0" indent="0">
              <a:buNone/>
            </a:pPr>
            <a:endParaRPr lang="es-EC" sz="2000" b="1" i="1" dirty="0">
              <a:latin typeface="Times New Roman" pitchFamily="18" charset="0"/>
              <a:cs typeface="Times New Roman" pitchFamily="18" charset="0"/>
            </a:endParaRPr>
          </a:p>
          <a:p>
            <a:pPr marL="0" indent="0">
              <a:buNone/>
            </a:pPr>
            <a:endParaRPr lang="es-EC" sz="2000" b="1" i="1" dirty="0" smtClean="0">
              <a:latin typeface="Times New Roman" pitchFamily="18" charset="0"/>
              <a:cs typeface="Times New Roman" pitchFamily="18" charset="0"/>
            </a:endParaRPr>
          </a:p>
          <a:p>
            <a:pPr marL="0" indent="0">
              <a:buNone/>
            </a:pPr>
            <a:endParaRPr lang="es-EC" sz="2000" b="1" i="1" dirty="0">
              <a:latin typeface="Times New Roman" pitchFamily="18" charset="0"/>
              <a:cs typeface="Times New Roman" pitchFamily="18" charset="0"/>
            </a:endParaRPr>
          </a:p>
          <a:p>
            <a:pPr marL="0" indent="0">
              <a:buNone/>
            </a:pPr>
            <a:r>
              <a:rPr lang="es-EC" sz="2000" i="1" dirty="0" smtClean="0">
                <a:latin typeface="Times New Roman" pitchFamily="18" charset="0"/>
                <a:cs typeface="Times New Roman" pitchFamily="18" charset="0"/>
              </a:rPr>
              <a:t>	</a:t>
            </a:r>
          </a:p>
          <a:p>
            <a:pPr marL="0" indent="0" algn="ctr">
              <a:buNone/>
            </a:pPr>
            <a:r>
              <a:rPr lang="es-EC" sz="2000" i="1" dirty="0" smtClean="0">
                <a:latin typeface="Times New Roman" pitchFamily="18" charset="0"/>
                <a:cs typeface="Times New Roman" pitchFamily="18" charset="0"/>
              </a:rPr>
              <a:t>Prueba </a:t>
            </a:r>
            <a:r>
              <a:rPr lang="es-EC" sz="2000" i="1" dirty="0">
                <a:latin typeface="Times New Roman" pitchFamily="18" charset="0"/>
                <a:cs typeface="Times New Roman" pitchFamily="18" charset="0"/>
              </a:rPr>
              <a:t>estadística Chi cuadrado </a:t>
            </a:r>
            <a:r>
              <a:rPr lang="es-EC" sz="2000" i="1" dirty="0" smtClean="0">
                <a:latin typeface="Times New Roman" pitchFamily="18" charset="0"/>
                <a:cs typeface="Times New Roman" pitchFamily="18" charset="0"/>
              </a:rPr>
              <a:t>MV-G2 (p=0,0497)</a:t>
            </a:r>
          </a:p>
          <a:p>
            <a:pPr marL="0" indent="0">
              <a:buNone/>
            </a:pPr>
            <a:endParaRPr lang="es-EC" sz="2000" b="1" i="1" dirty="0" smtClean="0">
              <a:latin typeface="Times New Roman" pitchFamily="18" charset="0"/>
              <a:cs typeface="Times New Roman" pitchFamily="18" charset="0"/>
            </a:endParaRPr>
          </a:p>
        </p:txBody>
      </p:sp>
      <p:graphicFrame>
        <p:nvGraphicFramePr>
          <p:cNvPr id="8" name="7 Tabla"/>
          <p:cNvGraphicFramePr>
            <a:graphicFrameLocks noGrp="1"/>
          </p:cNvGraphicFramePr>
          <p:nvPr>
            <p:extLst>
              <p:ext uri="{D42A27DB-BD31-4B8C-83A1-F6EECF244321}">
                <p14:modId xmlns:p14="http://schemas.microsoft.com/office/powerpoint/2010/main" val="3306625558"/>
              </p:ext>
            </p:extLst>
          </p:nvPr>
        </p:nvGraphicFramePr>
        <p:xfrm>
          <a:off x="611560" y="2060850"/>
          <a:ext cx="7704855" cy="1512166"/>
        </p:xfrm>
        <a:graphic>
          <a:graphicData uri="http://schemas.openxmlformats.org/drawingml/2006/table">
            <a:tbl>
              <a:tblPr firstRow="1" firstCol="1" bandRow="1">
                <a:tableStyleId>{D27102A9-8310-4765-A935-A1911B00CA55}</a:tableStyleId>
              </a:tblPr>
              <a:tblGrid>
                <a:gridCol w="1728316"/>
                <a:gridCol w="2102841"/>
                <a:gridCol w="2102841"/>
                <a:gridCol w="1770857"/>
              </a:tblGrid>
              <a:tr h="446449">
                <a:tc>
                  <a:txBody>
                    <a:bodyPr/>
                    <a:lstStyle/>
                    <a:p>
                      <a:r>
                        <a:rPr lang="es-EC" sz="1600" dirty="0" smtClean="0">
                          <a:effectLst/>
                          <a:latin typeface="Times New Roman" pitchFamily="18" charset="0"/>
                          <a:cs typeface="Times New Roman" pitchFamily="18" charset="0"/>
                        </a:rPr>
                        <a:t>Tratamientos</a:t>
                      </a:r>
                      <a:endParaRPr lang="es-EC" sz="1600" dirty="0">
                        <a:effectLst/>
                        <a:latin typeface="Times New Roman" pitchFamily="18" charset="0"/>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600" dirty="0">
                          <a:effectLst/>
                          <a:latin typeface="Times New Roman" pitchFamily="18" charset="0"/>
                          <a:cs typeface="Times New Roman" pitchFamily="18" charset="0"/>
                        </a:rPr>
                        <a:t>US 35 días </a:t>
                      </a:r>
                      <a:endParaRPr lang="es-EC" sz="1600" dirty="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600">
                          <a:effectLst/>
                          <a:latin typeface="Times New Roman" pitchFamily="18" charset="0"/>
                          <a:cs typeface="Times New Roman" pitchFamily="18" charset="0"/>
                        </a:rPr>
                        <a:t>US 60 días</a:t>
                      </a:r>
                      <a:endParaRPr lang="es-EC" sz="160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600">
                          <a:effectLst/>
                          <a:latin typeface="Times New Roman" pitchFamily="18" charset="0"/>
                          <a:cs typeface="Times New Roman" pitchFamily="18" charset="0"/>
                        </a:rPr>
                        <a:t>Perdidas</a:t>
                      </a:r>
                      <a:endParaRPr lang="es-EC" sz="1600">
                        <a:effectLst/>
                        <a:latin typeface="Times New Roman" pitchFamily="18" charset="0"/>
                        <a:ea typeface="Calibri"/>
                        <a:cs typeface="Times New Roman" pitchFamily="18" charset="0"/>
                      </a:endParaRPr>
                    </a:p>
                  </a:txBody>
                  <a:tcPr marL="68580" marR="68580" marT="0" marB="0"/>
                </a:tc>
              </a:tr>
              <a:tr h="520430">
                <a:tc>
                  <a:txBody>
                    <a:bodyPr/>
                    <a:lstStyle/>
                    <a:p>
                      <a:pPr indent="180340" algn="l">
                        <a:lnSpc>
                          <a:spcPct val="200000"/>
                        </a:lnSpc>
                        <a:spcBef>
                          <a:spcPts val="1200"/>
                        </a:spcBef>
                        <a:spcAft>
                          <a:spcPts val="0"/>
                        </a:spcAft>
                      </a:pPr>
                      <a:r>
                        <a:rPr lang="es-EC" sz="1600" dirty="0">
                          <a:effectLst/>
                          <a:latin typeface="Times New Roman" pitchFamily="18" charset="0"/>
                          <a:cs typeface="Times New Roman" pitchFamily="18" charset="0"/>
                        </a:rPr>
                        <a:t>T0 (sin eCG)</a:t>
                      </a:r>
                      <a:endParaRPr lang="es-EC" sz="1600" dirty="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600" dirty="0">
                          <a:effectLst/>
                          <a:latin typeface="Times New Roman" pitchFamily="18" charset="0"/>
                          <a:cs typeface="Times New Roman" pitchFamily="18" charset="0"/>
                        </a:rPr>
                        <a:t>31,42% (11/35)</a:t>
                      </a:r>
                      <a:endParaRPr lang="es-EC" sz="1600" dirty="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600" dirty="0">
                          <a:effectLst/>
                          <a:latin typeface="Times New Roman" pitchFamily="18" charset="0"/>
                          <a:cs typeface="Times New Roman" pitchFamily="18" charset="0"/>
                        </a:rPr>
                        <a:t>28,57% (10/35)</a:t>
                      </a:r>
                      <a:endParaRPr lang="es-EC" sz="1600" dirty="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600" dirty="0">
                          <a:effectLst/>
                          <a:latin typeface="Times New Roman" pitchFamily="18" charset="0"/>
                          <a:cs typeface="Times New Roman" pitchFamily="18" charset="0"/>
                        </a:rPr>
                        <a:t>9,09 % (1/11)</a:t>
                      </a:r>
                      <a:endParaRPr lang="es-EC" sz="1600" dirty="0">
                        <a:effectLst/>
                        <a:latin typeface="Times New Roman" pitchFamily="18" charset="0"/>
                        <a:ea typeface="Calibri"/>
                        <a:cs typeface="Times New Roman" pitchFamily="18" charset="0"/>
                      </a:endParaRPr>
                    </a:p>
                  </a:txBody>
                  <a:tcPr marL="68580" marR="68580" marT="0" marB="0"/>
                </a:tc>
              </a:tr>
              <a:tr h="504056">
                <a:tc>
                  <a:txBody>
                    <a:bodyPr/>
                    <a:lstStyle/>
                    <a:p>
                      <a:pPr indent="180340" algn="l">
                        <a:lnSpc>
                          <a:spcPct val="200000"/>
                        </a:lnSpc>
                        <a:spcBef>
                          <a:spcPts val="1200"/>
                        </a:spcBef>
                        <a:spcAft>
                          <a:spcPts val="0"/>
                        </a:spcAft>
                      </a:pPr>
                      <a:r>
                        <a:rPr lang="es-EC" sz="1600">
                          <a:effectLst/>
                          <a:latin typeface="Times New Roman" pitchFamily="18" charset="0"/>
                          <a:cs typeface="Times New Roman" pitchFamily="18" charset="0"/>
                        </a:rPr>
                        <a:t>T1 (con eCG)</a:t>
                      </a:r>
                      <a:endParaRPr lang="es-EC" sz="160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600" dirty="0">
                          <a:effectLst/>
                          <a:latin typeface="Times New Roman" pitchFamily="18" charset="0"/>
                          <a:cs typeface="Times New Roman" pitchFamily="18" charset="0"/>
                        </a:rPr>
                        <a:t>51,42% (18/35)</a:t>
                      </a:r>
                      <a:endParaRPr lang="es-EC" sz="1600" dirty="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600">
                          <a:effectLst/>
                          <a:latin typeface="Times New Roman" pitchFamily="18" charset="0"/>
                          <a:cs typeface="Times New Roman" pitchFamily="18" charset="0"/>
                        </a:rPr>
                        <a:t>51,42% (18/35)</a:t>
                      </a:r>
                      <a:endParaRPr lang="es-EC" sz="160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600" dirty="0">
                          <a:effectLst/>
                          <a:latin typeface="Times New Roman" pitchFamily="18" charset="0"/>
                          <a:cs typeface="Times New Roman" pitchFamily="18" charset="0"/>
                        </a:rPr>
                        <a:t>0,0% (0/18)</a:t>
                      </a:r>
                      <a:endParaRPr lang="es-EC" sz="1600" dirty="0">
                        <a:effectLst/>
                        <a:latin typeface="Times New Roman" pitchFamily="18" charset="0"/>
                        <a:ea typeface="Calibri"/>
                        <a:cs typeface="Times New Roman" pitchFamily="18" charset="0"/>
                      </a:endParaRPr>
                    </a:p>
                  </a:txBody>
                  <a:tcPr marL="68580" marR="68580" marT="0" marB="0"/>
                </a:tc>
              </a:tr>
            </a:tbl>
          </a:graphicData>
        </a:graphic>
      </p:graphicFrame>
      <p:sp>
        <p:nvSpPr>
          <p:cNvPr id="9" name="8 Elipse"/>
          <p:cNvSpPr/>
          <p:nvPr/>
        </p:nvSpPr>
        <p:spPr>
          <a:xfrm>
            <a:off x="4738673" y="2564904"/>
            <a:ext cx="86409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Elipse"/>
          <p:cNvSpPr/>
          <p:nvPr/>
        </p:nvSpPr>
        <p:spPr>
          <a:xfrm>
            <a:off x="4776789" y="3068960"/>
            <a:ext cx="86409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CuadroTexto"/>
          <p:cNvSpPr txBox="1"/>
          <p:nvPr/>
        </p:nvSpPr>
        <p:spPr>
          <a:xfrm>
            <a:off x="315514" y="4509120"/>
            <a:ext cx="3168352" cy="523220"/>
          </a:xfrm>
          <a:prstGeom prst="rect">
            <a:avLst/>
          </a:prstGeom>
          <a:noFill/>
        </p:spPr>
        <p:txBody>
          <a:bodyPr wrap="square" rtlCol="0">
            <a:spAutoFit/>
          </a:bodyPr>
          <a:lstStyle/>
          <a:p>
            <a:r>
              <a:rPr lang="es-ES" sz="1400" dirty="0" smtClean="0">
                <a:latin typeface="Times New Roman" pitchFamily="18" charset="0"/>
                <a:cs typeface="Times New Roman" pitchFamily="18" charset="0"/>
              </a:rPr>
              <a:t>(</a:t>
            </a:r>
            <a:r>
              <a:rPr lang="es-ES" sz="1400" dirty="0" err="1">
                <a:latin typeface="Times New Roman" pitchFamily="18" charset="0"/>
                <a:cs typeface="Times New Roman" pitchFamily="18" charset="0"/>
              </a:rPr>
              <a:t>Roura</a:t>
            </a:r>
            <a:r>
              <a:rPr lang="es-ES" sz="1400" dirty="0">
                <a:latin typeface="Times New Roman" pitchFamily="18" charset="0"/>
                <a:cs typeface="Times New Roman" pitchFamily="18" charset="0"/>
              </a:rPr>
              <a:t> </a:t>
            </a:r>
            <a:r>
              <a:rPr lang="es-ES" sz="1400" i="1" dirty="0">
                <a:latin typeface="Times New Roman" pitchFamily="18" charset="0"/>
                <a:cs typeface="Times New Roman" pitchFamily="18" charset="0"/>
              </a:rPr>
              <a:t>et al.</a:t>
            </a:r>
            <a:r>
              <a:rPr lang="es-ES" sz="1400" dirty="0">
                <a:latin typeface="Times New Roman" pitchFamily="18" charset="0"/>
                <a:cs typeface="Times New Roman" pitchFamily="18" charset="0"/>
              </a:rPr>
              <a:t>, </a:t>
            </a:r>
            <a:r>
              <a:rPr lang="es-ES" sz="1400" dirty="0" smtClean="0">
                <a:latin typeface="Times New Roman" pitchFamily="18" charset="0"/>
                <a:cs typeface="Times New Roman" pitchFamily="18" charset="0"/>
              </a:rPr>
              <a:t>2001) y  (</a:t>
            </a:r>
            <a:r>
              <a:rPr lang="es-ES" sz="1400" dirty="0" err="1" smtClean="0">
                <a:latin typeface="Times New Roman" pitchFamily="18" charset="0"/>
                <a:cs typeface="Times New Roman" pitchFamily="18" charset="0"/>
              </a:rPr>
              <a:t>Bó</a:t>
            </a:r>
            <a:r>
              <a:rPr lang="es-ES" sz="1400" dirty="0" smtClean="0">
                <a:latin typeface="Times New Roman" pitchFamily="18" charset="0"/>
                <a:cs typeface="Times New Roman" pitchFamily="18" charset="0"/>
              </a:rPr>
              <a:t> </a:t>
            </a:r>
            <a:r>
              <a:rPr lang="es-ES" sz="1400" i="1" dirty="0">
                <a:latin typeface="Times New Roman" pitchFamily="18" charset="0"/>
                <a:cs typeface="Times New Roman" pitchFamily="18" charset="0"/>
              </a:rPr>
              <a:t>et al.</a:t>
            </a:r>
            <a:r>
              <a:rPr lang="es-ES" sz="1400" dirty="0">
                <a:latin typeface="Times New Roman" pitchFamily="18" charset="0"/>
                <a:cs typeface="Times New Roman" pitchFamily="18" charset="0"/>
              </a:rPr>
              <a:t>, 2009</a:t>
            </a:r>
            <a:r>
              <a:rPr lang="es-ES" sz="1400" dirty="0" smtClean="0">
                <a:latin typeface="Times New Roman" pitchFamily="18" charset="0"/>
                <a:cs typeface="Times New Roman" pitchFamily="18" charset="0"/>
              </a:rPr>
              <a:t>)</a:t>
            </a:r>
          </a:p>
          <a:p>
            <a:r>
              <a:rPr lang="es-EC" sz="1400" dirty="0" smtClean="0">
                <a:latin typeface="Times New Roman" pitchFamily="18" charset="0"/>
                <a:cs typeface="Times New Roman" pitchFamily="18" charset="0"/>
              </a:rPr>
              <a:t>Obtuvieron  30 y 35 % </a:t>
            </a:r>
            <a:endParaRPr lang="es-ES" sz="1400" dirty="0">
              <a:latin typeface="Times New Roman" pitchFamily="18" charset="0"/>
              <a:cs typeface="Times New Roman" pitchFamily="18" charset="0"/>
            </a:endParaRPr>
          </a:p>
        </p:txBody>
      </p:sp>
      <p:sp>
        <p:nvSpPr>
          <p:cNvPr id="13" name="12 CuadroTexto"/>
          <p:cNvSpPr txBox="1"/>
          <p:nvPr/>
        </p:nvSpPr>
        <p:spPr>
          <a:xfrm>
            <a:off x="5504300" y="4509120"/>
            <a:ext cx="2952328" cy="307777"/>
          </a:xfrm>
          <a:prstGeom prst="rect">
            <a:avLst/>
          </a:prstGeom>
          <a:noFill/>
        </p:spPr>
        <p:txBody>
          <a:bodyPr wrap="square" rtlCol="0">
            <a:spAutoFit/>
          </a:bodyPr>
          <a:lstStyle/>
          <a:p>
            <a:r>
              <a:rPr lang="es-ES" sz="1400" dirty="0" smtClean="0">
                <a:latin typeface="Times New Roman" pitchFamily="18" charset="0"/>
                <a:cs typeface="Times New Roman" pitchFamily="18" charset="0"/>
              </a:rPr>
              <a:t>(Ospina </a:t>
            </a:r>
            <a:r>
              <a:rPr lang="es-ES" sz="1400" dirty="0">
                <a:latin typeface="Times New Roman" pitchFamily="18" charset="0"/>
                <a:cs typeface="Times New Roman" pitchFamily="18" charset="0"/>
              </a:rPr>
              <a:t>&amp; </a:t>
            </a:r>
            <a:r>
              <a:rPr lang="es-ES" sz="1400" dirty="0" smtClean="0">
                <a:latin typeface="Times New Roman" pitchFamily="18" charset="0"/>
                <a:cs typeface="Times New Roman" pitchFamily="18" charset="0"/>
              </a:rPr>
              <a:t>Ramos, 2013) </a:t>
            </a:r>
            <a:endParaRPr lang="es-ES" sz="1400" dirty="0">
              <a:latin typeface="Times New Roman" pitchFamily="18" charset="0"/>
              <a:cs typeface="Times New Roman" pitchFamily="18" charset="0"/>
            </a:endParaRPr>
          </a:p>
        </p:txBody>
      </p:sp>
      <p:sp>
        <p:nvSpPr>
          <p:cNvPr id="14" name="13 CuadroTexto"/>
          <p:cNvSpPr txBox="1"/>
          <p:nvPr/>
        </p:nvSpPr>
        <p:spPr>
          <a:xfrm>
            <a:off x="317358" y="5251184"/>
            <a:ext cx="2916324" cy="523220"/>
          </a:xfrm>
          <a:prstGeom prst="rect">
            <a:avLst/>
          </a:prstGeom>
          <a:noFill/>
        </p:spPr>
        <p:txBody>
          <a:bodyPr wrap="square" rtlCol="0">
            <a:spAutoFit/>
          </a:bodyPr>
          <a:lstStyle/>
          <a:p>
            <a:r>
              <a:rPr lang="es-ES" sz="1400" dirty="0">
                <a:latin typeface="Times New Roman" pitchFamily="18" charset="0"/>
                <a:cs typeface="Times New Roman" pitchFamily="18" charset="0"/>
              </a:rPr>
              <a:t>(</a:t>
            </a:r>
            <a:r>
              <a:rPr lang="es-ES" sz="1400" dirty="0" err="1">
                <a:latin typeface="Times New Roman" pitchFamily="18" charset="0"/>
                <a:cs typeface="Times New Roman" pitchFamily="18" charset="0"/>
              </a:rPr>
              <a:t>Bó</a:t>
            </a:r>
            <a:r>
              <a:rPr lang="es-ES" sz="1400" dirty="0">
                <a:latin typeface="Times New Roman" pitchFamily="18" charset="0"/>
                <a:cs typeface="Times New Roman" pitchFamily="18" charset="0"/>
              </a:rPr>
              <a:t> </a:t>
            </a:r>
            <a:r>
              <a:rPr lang="es-ES" sz="1400" i="1" dirty="0">
                <a:latin typeface="Times New Roman" pitchFamily="18" charset="0"/>
                <a:cs typeface="Times New Roman" pitchFamily="18" charset="0"/>
              </a:rPr>
              <a:t>et al., </a:t>
            </a:r>
            <a:r>
              <a:rPr lang="es-ES" sz="1400" dirty="0">
                <a:latin typeface="Times New Roman" pitchFamily="18" charset="0"/>
                <a:cs typeface="Times New Roman" pitchFamily="18" charset="0"/>
              </a:rPr>
              <a:t>2009) </a:t>
            </a:r>
            <a:endParaRPr lang="es-ES" sz="1400" dirty="0" smtClean="0">
              <a:latin typeface="Times New Roman" pitchFamily="18" charset="0"/>
              <a:cs typeface="Times New Roman" pitchFamily="18" charset="0"/>
            </a:endParaRPr>
          </a:p>
          <a:p>
            <a:r>
              <a:rPr lang="es-EC" sz="1400" dirty="0" smtClean="0">
                <a:latin typeface="Times New Roman" pitchFamily="18" charset="0"/>
                <a:cs typeface="Times New Roman" pitchFamily="18" charset="0"/>
              </a:rPr>
              <a:t>Obtuvo  52%</a:t>
            </a:r>
            <a:endParaRPr lang="es-ES" sz="1400" dirty="0">
              <a:latin typeface="Times New Roman" pitchFamily="18" charset="0"/>
              <a:cs typeface="Times New Roman" pitchFamily="18" charset="0"/>
            </a:endParaRPr>
          </a:p>
        </p:txBody>
      </p:sp>
      <p:sp>
        <p:nvSpPr>
          <p:cNvPr id="15" name="14 CuadroTexto"/>
          <p:cNvSpPr txBox="1"/>
          <p:nvPr/>
        </p:nvSpPr>
        <p:spPr>
          <a:xfrm>
            <a:off x="5523090" y="4943407"/>
            <a:ext cx="2952328" cy="307777"/>
          </a:xfrm>
          <a:prstGeom prst="rect">
            <a:avLst/>
          </a:prstGeom>
          <a:noFill/>
        </p:spPr>
        <p:txBody>
          <a:bodyPr wrap="square" rtlCol="0">
            <a:spAutoFit/>
          </a:bodyPr>
          <a:lstStyle/>
          <a:p>
            <a:r>
              <a:rPr lang="es-ES" sz="1400" dirty="0" smtClean="0">
                <a:latin typeface="Times New Roman" pitchFamily="18" charset="0"/>
                <a:cs typeface="Times New Roman" pitchFamily="18" charset="0"/>
              </a:rPr>
              <a:t>(Núñez, </a:t>
            </a:r>
            <a:r>
              <a:rPr lang="es-ES" sz="1400" dirty="0">
                <a:latin typeface="Times New Roman" pitchFamily="18" charset="0"/>
                <a:cs typeface="Times New Roman" pitchFamily="18" charset="0"/>
              </a:rPr>
              <a:t>2014</a:t>
            </a:r>
            <a:r>
              <a:rPr lang="es-ES" sz="1400" dirty="0" smtClean="0">
                <a:latin typeface="Times New Roman" pitchFamily="18" charset="0"/>
                <a:cs typeface="Times New Roman" pitchFamily="18" charset="0"/>
              </a:rPr>
              <a:t>) </a:t>
            </a:r>
            <a:endParaRPr lang="es-ES" sz="1400" dirty="0">
              <a:latin typeface="Times New Roman" pitchFamily="18" charset="0"/>
              <a:cs typeface="Times New Roman" pitchFamily="18" charset="0"/>
            </a:endParaRPr>
          </a:p>
        </p:txBody>
      </p:sp>
      <p:sp>
        <p:nvSpPr>
          <p:cNvPr id="16" name="15 CuadroTexto"/>
          <p:cNvSpPr txBox="1"/>
          <p:nvPr/>
        </p:nvSpPr>
        <p:spPr>
          <a:xfrm>
            <a:off x="5523090" y="5358905"/>
            <a:ext cx="2952328" cy="307777"/>
          </a:xfrm>
          <a:prstGeom prst="rect">
            <a:avLst/>
          </a:prstGeom>
          <a:noFill/>
        </p:spPr>
        <p:txBody>
          <a:bodyPr wrap="square" rtlCol="0">
            <a:spAutoFit/>
          </a:bodyPr>
          <a:lstStyle/>
          <a:p>
            <a:r>
              <a:rPr lang="es-ES" sz="1400" dirty="0" smtClean="0">
                <a:latin typeface="Times New Roman" pitchFamily="18" charset="0"/>
                <a:cs typeface="Times New Roman" pitchFamily="18" charset="0"/>
              </a:rPr>
              <a:t>(Garnica </a:t>
            </a:r>
            <a:r>
              <a:rPr lang="es-ES" sz="1400" i="1" dirty="0">
                <a:latin typeface="Times New Roman" pitchFamily="18" charset="0"/>
                <a:cs typeface="Times New Roman" pitchFamily="18" charset="0"/>
              </a:rPr>
              <a:t>et al</a:t>
            </a:r>
            <a:r>
              <a:rPr lang="es-ES" sz="1400" dirty="0" smtClean="0">
                <a:latin typeface="Times New Roman" pitchFamily="18" charset="0"/>
                <a:cs typeface="Times New Roman" pitchFamily="18" charset="0"/>
              </a:rPr>
              <a:t>., 2015</a:t>
            </a:r>
            <a:r>
              <a:rPr lang="es-ES" sz="1400" dirty="0">
                <a:latin typeface="Times New Roman" pitchFamily="18" charset="0"/>
                <a:cs typeface="Times New Roman" pitchFamily="18" charset="0"/>
              </a:rPr>
              <a:t>) </a:t>
            </a:r>
            <a:r>
              <a:rPr lang="es-ES" sz="1400" dirty="0" smtClean="0">
                <a:latin typeface="Times New Roman" pitchFamily="18" charset="0"/>
                <a:cs typeface="Times New Roman" pitchFamily="18" charset="0"/>
              </a:rPr>
              <a:t> </a:t>
            </a:r>
            <a:endParaRPr lang="es-ES" sz="1400" dirty="0">
              <a:latin typeface="Times New Roman" pitchFamily="18" charset="0"/>
              <a:cs typeface="Times New Roman" pitchFamily="18" charset="0"/>
            </a:endParaRPr>
          </a:p>
        </p:txBody>
      </p:sp>
      <p:cxnSp>
        <p:nvCxnSpPr>
          <p:cNvPr id="22" name="21 Conector recto"/>
          <p:cNvCxnSpPr/>
          <p:nvPr/>
        </p:nvCxnSpPr>
        <p:spPr>
          <a:xfrm>
            <a:off x="6197891" y="4077072"/>
            <a:ext cx="108012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3485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3"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188" y="-18256"/>
            <a:ext cx="8229600" cy="1143000"/>
          </a:xfrm>
        </p:spPr>
        <p:txBody>
          <a:bodyPr>
            <a:normAutofit/>
          </a:bodyPr>
          <a:lstStyle/>
          <a:p>
            <a:r>
              <a:rPr lang="es-EC" sz="4000" b="1" dirty="0" smtClean="0">
                <a:latin typeface="Times New Roman" pitchFamily="18" charset="0"/>
                <a:cs typeface="Times New Roman" pitchFamily="18" charset="0"/>
              </a:rPr>
              <a:t>RESULTADOS Y DISCUSIÓN  </a:t>
            </a:r>
            <a:endParaRPr lang="es-EC" sz="4000" b="1" dirty="0">
              <a:latin typeface="Times New Roman" pitchFamily="18" charset="0"/>
              <a:cs typeface="Times New Roman" pitchFamily="18" charset="0"/>
            </a:endParaRPr>
          </a:p>
        </p:txBody>
      </p:sp>
      <p:sp>
        <p:nvSpPr>
          <p:cNvPr id="3" name="2 Marcador de contenido"/>
          <p:cNvSpPr>
            <a:spLocks noGrp="1"/>
          </p:cNvSpPr>
          <p:nvPr>
            <p:ph type="body" idx="1"/>
          </p:nvPr>
        </p:nvSpPr>
        <p:spPr>
          <a:xfrm>
            <a:off x="467544" y="404664"/>
            <a:ext cx="8229600" cy="5184576"/>
          </a:xfrm>
        </p:spPr>
        <p:txBody>
          <a:bodyPr>
            <a:normAutofit/>
          </a:bodyPr>
          <a:lstStyle/>
          <a:p>
            <a:pPr marL="0" indent="0" algn="ctr">
              <a:buNone/>
            </a:pPr>
            <a:r>
              <a:rPr lang="es-EC" sz="2800" b="1" dirty="0" smtClean="0">
                <a:latin typeface="Times New Roman" pitchFamily="18" charset="0"/>
                <a:cs typeface="Times New Roman" pitchFamily="18" charset="0"/>
              </a:rPr>
              <a:t>Balance energético</a:t>
            </a:r>
          </a:p>
          <a:p>
            <a:pPr marL="0" indent="0">
              <a:buNone/>
            </a:pPr>
            <a:endParaRPr lang="es-EC" sz="1800" b="1" i="1" dirty="0" smtClean="0">
              <a:latin typeface="Times New Roman" pitchFamily="18" charset="0"/>
              <a:cs typeface="Times New Roman" pitchFamily="18" charset="0"/>
            </a:endParaRPr>
          </a:p>
          <a:p>
            <a:pPr marL="0" indent="0">
              <a:buNone/>
            </a:pPr>
            <a:r>
              <a:rPr lang="es-EC" sz="1800" b="1" i="0" dirty="0" smtClean="0">
                <a:latin typeface="Times New Roman" pitchFamily="18" charset="0"/>
                <a:cs typeface="Times New Roman" pitchFamily="18" charset="0"/>
              </a:rPr>
              <a:t>Tabla 2</a:t>
            </a:r>
          </a:p>
          <a:p>
            <a:pPr marL="0" indent="0">
              <a:buNone/>
            </a:pPr>
            <a:r>
              <a:rPr lang="es-EC" sz="1800" i="1" dirty="0" smtClean="0">
                <a:latin typeface="Times New Roman" pitchFamily="18" charset="0"/>
                <a:cs typeface="Times New Roman" pitchFamily="18" charset="0"/>
              </a:rPr>
              <a:t>ANOVA del peso registrado en los tratamientos.</a:t>
            </a:r>
          </a:p>
          <a:p>
            <a:pPr marL="0" indent="0">
              <a:buNone/>
            </a:pPr>
            <a:endParaRPr lang="es-EC" sz="1800" b="1" i="1" dirty="0" smtClean="0">
              <a:latin typeface="Times New Roman" pitchFamily="18" charset="0"/>
              <a:cs typeface="Times New Roman" pitchFamily="18" charset="0"/>
            </a:endParaRPr>
          </a:p>
          <a:p>
            <a:pPr marL="0" indent="0">
              <a:buNone/>
            </a:pPr>
            <a:endParaRPr lang="es-EC" sz="1800" b="1" i="1" dirty="0">
              <a:latin typeface="Times New Roman" pitchFamily="18" charset="0"/>
              <a:cs typeface="Times New Roman" pitchFamily="18" charset="0"/>
            </a:endParaRPr>
          </a:p>
          <a:p>
            <a:pPr marL="0" indent="0">
              <a:buNone/>
            </a:pPr>
            <a:endParaRPr lang="es-EC" sz="1800" b="1" i="1" dirty="0" smtClean="0">
              <a:latin typeface="Times New Roman" pitchFamily="18" charset="0"/>
              <a:cs typeface="Times New Roman" pitchFamily="18" charset="0"/>
            </a:endParaRPr>
          </a:p>
          <a:p>
            <a:pPr marL="0" indent="0">
              <a:buNone/>
            </a:pPr>
            <a:endParaRPr lang="es-EC" sz="1800" b="1" i="1" dirty="0" smtClean="0">
              <a:latin typeface="Times New Roman" pitchFamily="18" charset="0"/>
              <a:cs typeface="Times New Roman" pitchFamily="18" charset="0"/>
            </a:endParaRPr>
          </a:p>
          <a:p>
            <a:pPr marL="0" indent="0">
              <a:buNone/>
            </a:pPr>
            <a:endParaRPr lang="es-EC" sz="1800" b="1" i="1" dirty="0">
              <a:latin typeface="Times New Roman" pitchFamily="18" charset="0"/>
              <a:cs typeface="Times New Roman" pitchFamily="18" charset="0"/>
            </a:endParaRPr>
          </a:p>
          <a:p>
            <a:pPr marL="0" indent="0">
              <a:buNone/>
            </a:pPr>
            <a:endParaRPr lang="es-EC" sz="1800" b="1" i="1" dirty="0" smtClean="0">
              <a:latin typeface="Times New Roman" pitchFamily="18" charset="0"/>
              <a:cs typeface="Times New Roman" pitchFamily="18" charset="0"/>
            </a:endParaRPr>
          </a:p>
          <a:p>
            <a:pPr marL="0" indent="0">
              <a:buNone/>
            </a:pPr>
            <a:endParaRPr lang="es-EC" sz="1800" b="1" i="1" dirty="0" smtClean="0">
              <a:latin typeface="Times New Roman" pitchFamily="18" charset="0"/>
              <a:cs typeface="Times New Roman" pitchFamily="18" charset="0"/>
            </a:endParaRPr>
          </a:p>
          <a:p>
            <a:pPr marL="0" indent="0">
              <a:buNone/>
            </a:pPr>
            <a:r>
              <a:rPr lang="es-EC" sz="1800" b="1" i="0" dirty="0" smtClean="0">
                <a:latin typeface="Times New Roman" pitchFamily="18" charset="0"/>
                <a:cs typeface="Times New Roman" pitchFamily="18" charset="0"/>
              </a:rPr>
              <a:t>Tabla 3</a:t>
            </a:r>
            <a:endParaRPr lang="es-EC" sz="1800" b="1" i="0" dirty="0">
              <a:latin typeface="Times New Roman" pitchFamily="18" charset="0"/>
              <a:cs typeface="Times New Roman" pitchFamily="18" charset="0"/>
            </a:endParaRPr>
          </a:p>
          <a:p>
            <a:pPr marL="0" indent="0">
              <a:buNone/>
            </a:pPr>
            <a:r>
              <a:rPr lang="es-EC" sz="1800" i="1" dirty="0">
                <a:latin typeface="Times New Roman" pitchFamily="18" charset="0"/>
                <a:cs typeface="Times New Roman" pitchFamily="18" charset="0"/>
              </a:rPr>
              <a:t>ANOVA de la condición corporal registrada en los </a:t>
            </a:r>
            <a:r>
              <a:rPr lang="es-EC" sz="1800" i="1" dirty="0" smtClean="0">
                <a:latin typeface="Times New Roman" pitchFamily="18" charset="0"/>
                <a:cs typeface="Times New Roman" pitchFamily="18" charset="0"/>
              </a:rPr>
              <a:t>tratamientos.</a:t>
            </a:r>
          </a:p>
        </p:txBody>
      </p:sp>
      <p:graphicFrame>
        <p:nvGraphicFramePr>
          <p:cNvPr id="6" name="5 Tabla"/>
          <p:cNvGraphicFramePr>
            <a:graphicFrameLocks noGrp="1"/>
          </p:cNvGraphicFramePr>
          <p:nvPr>
            <p:extLst>
              <p:ext uri="{D42A27DB-BD31-4B8C-83A1-F6EECF244321}">
                <p14:modId xmlns:p14="http://schemas.microsoft.com/office/powerpoint/2010/main" val="837612172"/>
              </p:ext>
            </p:extLst>
          </p:nvPr>
        </p:nvGraphicFramePr>
        <p:xfrm>
          <a:off x="744813" y="1844824"/>
          <a:ext cx="6413292" cy="1706880"/>
        </p:xfrm>
        <a:graphic>
          <a:graphicData uri="http://schemas.openxmlformats.org/drawingml/2006/table">
            <a:tbl>
              <a:tblPr firstRow="1" firstCol="1" bandRow="1">
                <a:tableStyleId>{D27102A9-8310-4765-A935-A1911B00CA55}</a:tableStyleId>
              </a:tblPr>
              <a:tblGrid>
                <a:gridCol w="2123872"/>
                <a:gridCol w="1072355"/>
                <a:gridCol w="1072355"/>
                <a:gridCol w="1072355"/>
                <a:gridCol w="1072355"/>
              </a:tblGrid>
              <a:tr h="317712">
                <a:tc>
                  <a:txBody>
                    <a:bodyPr/>
                    <a:lstStyle/>
                    <a:p>
                      <a:pPr indent="180340" algn="ctr">
                        <a:lnSpc>
                          <a:spcPct val="200000"/>
                        </a:lnSpc>
                        <a:spcBef>
                          <a:spcPts val="1200"/>
                        </a:spcBef>
                        <a:spcAft>
                          <a:spcPts val="0"/>
                        </a:spcAft>
                      </a:pPr>
                      <a:r>
                        <a:rPr lang="es-EC" sz="1400" dirty="0" err="1">
                          <a:effectLst/>
                          <a:latin typeface="Times New Roman" pitchFamily="18" charset="0"/>
                          <a:cs typeface="Times New Roman" pitchFamily="18" charset="0"/>
                        </a:rPr>
                        <a:t>Source</a:t>
                      </a:r>
                      <a:r>
                        <a:rPr lang="es-EC" sz="1400" dirty="0">
                          <a:effectLst/>
                          <a:latin typeface="Times New Roman" pitchFamily="18" charset="0"/>
                          <a:cs typeface="Times New Roman" pitchFamily="18" charset="0"/>
                        </a:rPr>
                        <a:t>       </a:t>
                      </a:r>
                      <a:endParaRPr lang="es-EC" sz="1400" dirty="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dirty="0" err="1">
                          <a:effectLst/>
                          <a:latin typeface="Times New Roman" pitchFamily="18" charset="0"/>
                          <a:cs typeface="Times New Roman" pitchFamily="18" charset="0"/>
                        </a:rPr>
                        <a:t>numDF</a:t>
                      </a:r>
                      <a:endParaRPr lang="es-EC" sz="1400" dirty="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a:effectLst/>
                          <a:latin typeface="Times New Roman" pitchFamily="18" charset="0"/>
                          <a:cs typeface="Times New Roman" pitchFamily="18" charset="0"/>
                        </a:rPr>
                        <a:t>denDF</a:t>
                      </a:r>
                      <a:endParaRPr lang="es-EC" sz="140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a:effectLst/>
                          <a:latin typeface="Times New Roman" pitchFamily="18" charset="0"/>
                          <a:cs typeface="Times New Roman" pitchFamily="18" charset="0"/>
                        </a:rPr>
                        <a:t>F-value</a:t>
                      </a:r>
                      <a:endParaRPr lang="es-EC" sz="140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a:effectLst/>
                          <a:latin typeface="Times New Roman" pitchFamily="18" charset="0"/>
                          <a:cs typeface="Times New Roman" pitchFamily="18" charset="0"/>
                        </a:rPr>
                        <a:t>p-value</a:t>
                      </a:r>
                      <a:endParaRPr lang="es-EC" sz="1400">
                        <a:effectLst/>
                        <a:latin typeface="Times New Roman" pitchFamily="18" charset="0"/>
                        <a:ea typeface="Calibri"/>
                        <a:cs typeface="Times New Roman" pitchFamily="18" charset="0"/>
                      </a:endParaRPr>
                    </a:p>
                  </a:txBody>
                  <a:tcPr marL="68580" marR="68580" marT="0" marB="0"/>
                </a:tc>
              </a:tr>
              <a:tr h="317712">
                <a:tc>
                  <a:txBody>
                    <a:bodyPr/>
                    <a:lstStyle/>
                    <a:p>
                      <a:pPr indent="180340" algn="ctr">
                        <a:lnSpc>
                          <a:spcPct val="200000"/>
                        </a:lnSpc>
                        <a:spcBef>
                          <a:spcPts val="1200"/>
                        </a:spcBef>
                        <a:spcAft>
                          <a:spcPts val="0"/>
                        </a:spcAft>
                      </a:pPr>
                      <a:r>
                        <a:rPr lang="es-EC" sz="1400">
                          <a:effectLst/>
                          <a:latin typeface="Times New Roman" pitchFamily="18" charset="0"/>
                          <a:cs typeface="Times New Roman" pitchFamily="18" charset="0"/>
                        </a:rPr>
                        <a:t>Tratamiento       </a:t>
                      </a:r>
                      <a:endParaRPr lang="es-EC" sz="140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a:effectLst/>
                          <a:latin typeface="Times New Roman" pitchFamily="18" charset="0"/>
                          <a:cs typeface="Times New Roman" pitchFamily="18" charset="0"/>
                        </a:rPr>
                        <a:t>1</a:t>
                      </a:r>
                      <a:endParaRPr lang="es-EC" sz="140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a:effectLst/>
                          <a:latin typeface="Times New Roman" pitchFamily="18" charset="0"/>
                          <a:cs typeface="Times New Roman" pitchFamily="18" charset="0"/>
                        </a:rPr>
                        <a:t>12</a:t>
                      </a:r>
                      <a:endParaRPr lang="es-EC" sz="140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a:effectLst/>
                          <a:latin typeface="Times New Roman" pitchFamily="18" charset="0"/>
                          <a:cs typeface="Times New Roman" pitchFamily="18" charset="0"/>
                        </a:rPr>
                        <a:t>0,42</a:t>
                      </a:r>
                      <a:endParaRPr lang="es-EC" sz="140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a:effectLst/>
                          <a:latin typeface="Times New Roman" pitchFamily="18" charset="0"/>
                          <a:cs typeface="Times New Roman" pitchFamily="18" charset="0"/>
                        </a:rPr>
                        <a:t>0,5295</a:t>
                      </a:r>
                      <a:endParaRPr lang="es-EC" sz="1400">
                        <a:effectLst/>
                        <a:latin typeface="Times New Roman" pitchFamily="18" charset="0"/>
                        <a:ea typeface="Calibri"/>
                        <a:cs typeface="Times New Roman" pitchFamily="18" charset="0"/>
                      </a:endParaRPr>
                    </a:p>
                  </a:txBody>
                  <a:tcPr marL="68580" marR="68580" marT="0" marB="0"/>
                </a:tc>
              </a:tr>
              <a:tr h="317712">
                <a:tc>
                  <a:txBody>
                    <a:bodyPr/>
                    <a:lstStyle/>
                    <a:p>
                      <a:pPr indent="180340" algn="ctr">
                        <a:lnSpc>
                          <a:spcPct val="200000"/>
                        </a:lnSpc>
                        <a:spcBef>
                          <a:spcPts val="1200"/>
                        </a:spcBef>
                        <a:spcAft>
                          <a:spcPts val="0"/>
                        </a:spcAft>
                      </a:pPr>
                      <a:r>
                        <a:rPr lang="es-EC" sz="1400" dirty="0">
                          <a:effectLst/>
                          <a:latin typeface="Times New Roman" pitchFamily="18" charset="0"/>
                          <a:cs typeface="Times New Roman" pitchFamily="18" charset="0"/>
                        </a:rPr>
                        <a:t>Tiempo            </a:t>
                      </a:r>
                      <a:endParaRPr lang="es-EC" sz="1400" dirty="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a:effectLst/>
                          <a:latin typeface="Times New Roman" pitchFamily="18" charset="0"/>
                          <a:cs typeface="Times New Roman" pitchFamily="18" charset="0"/>
                        </a:rPr>
                        <a:t>2</a:t>
                      </a:r>
                      <a:endParaRPr lang="es-EC" sz="140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dirty="0">
                          <a:effectLst/>
                          <a:latin typeface="Times New Roman" pitchFamily="18" charset="0"/>
                          <a:cs typeface="Times New Roman" pitchFamily="18" charset="0"/>
                        </a:rPr>
                        <a:t>12</a:t>
                      </a:r>
                      <a:endParaRPr lang="es-EC" sz="1400" dirty="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a:effectLst/>
                          <a:latin typeface="Times New Roman" pitchFamily="18" charset="0"/>
                          <a:cs typeface="Times New Roman" pitchFamily="18" charset="0"/>
                        </a:rPr>
                        <a:t>2,45</a:t>
                      </a:r>
                      <a:endParaRPr lang="es-EC" sz="140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dirty="0">
                          <a:effectLst/>
                          <a:latin typeface="Times New Roman" pitchFamily="18" charset="0"/>
                          <a:cs typeface="Times New Roman" pitchFamily="18" charset="0"/>
                        </a:rPr>
                        <a:t>0,1281</a:t>
                      </a:r>
                      <a:endParaRPr lang="es-EC" sz="1400" dirty="0">
                        <a:effectLst/>
                        <a:latin typeface="Times New Roman" pitchFamily="18" charset="0"/>
                        <a:ea typeface="Calibri"/>
                        <a:cs typeface="Times New Roman" pitchFamily="18" charset="0"/>
                      </a:endParaRPr>
                    </a:p>
                  </a:txBody>
                  <a:tcPr marL="68580" marR="68580" marT="0" marB="0"/>
                </a:tc>
              </a:tr>
              <a:tr h="343007">
                <a:tc>
                  <a:txBody>
                    <a:bodyPr/>
                    <a:lstStyle/>
                    <a:p>
                      <a:pPr indent="180340" algn="ctr">
                        <a:lnSpc>
                          <a:spcPct val="200000"/>
                        </a:lnSpc>
                        <a:spcBef>
                          <a:spcPts val="1200"/>
                        </a:spcBef>
                        <a:spcAft>
                          <a:spcPts val="0"/>
                        </a:spcAft>
                      </a:pPr>
                      <a:r>
                        <a:rPr lang="es-EC" sz="1400" dirty="0" err="1">
                          <a:effectLst/>
                          <a:latin typeface="Times New Roman" pitchFamily="18" charset="0"/>
                          <a:cs typeface="Times New Roman" pitchFamily="18" charset="0"/>
                        </a:rPr>
                        <a:t>Tratamiento:Tiempo</a:t>
                      </a:r>
                      <a:endParaRPr lang="es-EC" sz="1400" dirty="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a:effectLst/>
                          <a:latin typeface="Times New Roman" pitchFamily="18" charset="0"/>
                          <a:cs typeface="Times New Roman" pitchFamily="18" charset="0"/>
                        </a:rPr>
                        <a:t>2</a:t>
                      </a:r>
                      <a:endParaRPr lang="es-EC" sz="140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a:effectLst/>
                          <a:latin typeface="Times New Roman" pitchFamily="18" charset="0"/>
                          <a:cs typeface="Times New Roman" pitchFamily="18" charset="0"/>
                        </a:rPr>
                        <a:t>12</a:t>
                      </a:r>
                      <a:endParaRPr lang="es-EC" sz="140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dirty="0">
                          <a:effectLst/>
                          <a:latin typeface="Times New Roman" pitchFamily="18" charset="0"/>
                          <a:cs typeface="Times New Roman" pitchFamily="18" charset="0"/>
                        </a:rPr>
                        <a:t>0,05</a:t>
                      </a:r>
                      <a:endParaRPr lang="es-EC" sz="1400" dirty="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dirty="0">
                          <a:effectLst/>
                          <a:latin typeface="Times New Roman" pitchFamily="18" charset="0"/>
                          <a:cs typeface="Times New Roman" pitchFamily="18" charset="0"/>
                        </a:rPr>
                        <a:t>0,9554</a:t>
                      </a:r>
                      <a:endParaRPr lang="es-EC" sz="1400" dirty="0">
                        <a:effectLst/>
                        <a:latin typeface="Times New Roman" pitchFamily="18" charset="0"/>
                        <a:ea typeface="Calibri"/>
                        <a:cs typeface="Times New Roman" pitchFamily="18" charset="0"/>
                      </a:endParaRPr>
                    </a:p>
                  </a:txBody>
                  <a:tcPr marL="68580" marR="68580" marT="0" marB="0"/>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762847267"/>
              </p:ext>
            </p:extLst>
          </p:nvPr>
        </p:nvGraphicFramePr>
        <p:xfrm>
          <a:off x="611560" y="4314408"/>
          <a:ext cx="6740699" cy="1706880"/>
        </p:xfrm>
        <a:graphic>
          <a:graphicData uri="http://schemas.openxmlformats.org/drawingml/2006/table">
            <a:tbl>
              <a:tblPr firstRow="1" firstCol="1" bandRow="1">
                <a:tableStyleId>{D27102A9-8310-4765-A935-A1911B00CA55}</a:tableStyleId>
              </a:tblPr>
              <a:tblGrid>
                <a:gridCol w="2231479"/>
                <a:gridCol w="1127305"/>
                <a:gridCol w="1127305"/>
                <a:gridCol w="1127305"/>
                <a:gridCol w="1127305"/>
              </a:tblGrid>
              <a:tr h="313627">
                <a:tc>
                  <a:txBody>
                    <a:bodyPr/>
                    <a:lstStyle/>
                    <a:p>
                      <a:pPr indent="180340" algn="ctr">
                        <a:lnSpc>
                          <a:spcPct val="200000"/>
                        </a:lnSpc>
                        <a:spcBef>
                          <a:spcPts val="1200"/>
                        </a:spcBef>
                        <a:spcAft>
                          <a:spcPts val="0"/>
                        </a:spcAft>
                      </a:pPr>
                      <a:r>
                        <a:rPr lang="es-EC" sz="1400" dirty="0" err="1">
                          <a:effectLst/>
                          <a:latin typeface="Times New Roman" pitchFamily="18" charset="0"/>
                          <a:cs typeface="Times New Roman" pitchFamily="18" charset="0"/>
                        </a:rPr>
                        <a:t>Source</a:t>
                      </a:r>
                      <a:r>
                        <a:rPr lang="es-EC" sz="1400" dirty="0">
                          <a:effectLst/>
                          <a:latin typeface="Times New Roman" pitchFamily="18" charset="0"/>
                          <a:cs typeface="Times New Roman" pitchFamily="18" charset="0"/>
                        </a:rPr>
                        <a:t>       </a:t>
                      </a:r>
                      <a:endParaRPr lang="es-EC" sz="1400" dirty="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dirty="0" err="1">
                          <a:effectLst/>
                          <a:latin typeface="Times New Roman" pitchFamily="18" charset="0"/>
                          <a:cs typeface="Times New Roman" pitchFamily="18" charset="0"/>
                        </a:rPr>
                        <a:t>numDF</a:t>
                      </a:r>
                      <a:endParaRPr lang="es-EC" sz="1400" dirty="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a:effectLst/>
                          <a:latin typeface="Times New Roman" pitchFamily="18" charset="0"/>
                          <a:cs typeface="Times New Roman" pitchFamily="18" charset="0"/>
                        </a:rPr>
                        <a:t>denDF</a:t>
                      </a:r>
                      <a:endParaRPr lang="es-EC" sz="140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a:effectLst/>
                          <a:latin typeface="Times New Roman" pitchFamily="18" charset="0"/>
                          <a:cs typeface="Times New Roman" pitchFamily="18" charset="0"/>
                        </a:rPr>
                        <a:t>F-value</a:t>
                      </a:r>
                      <a:endParaRPr lang="es-EC" sz="140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a:effectLst/>
                          <a:latin typeface="Times New Roman" pitchFamily="18" charset="0"/>
                          <a:cs typeface="Times New Roman" pitchFamily="18" charset="0"/>
                        </a:rPr>
                        <a:t>p-value</a:t>
                      </a:r>
                      <a:endParaRPr lang="es-EC" sz="1400">
                        <a:effectLst/>
                        <a:latin typeface="Times New Roman" pitchFamily="18" charset="0"/>
                        <a:ea typeface="Calibri"/>
                        <a:cs typeface="Times New Roman" pitchFamily="18" charset="0"/>
                      </a:endParaRPr>
                    </a:p>
                  </a:txBody>
                  <a:tcPr marL="68580" marR="68580" marT="0" marB="0"/>
                </a:tc>
              </a:tr>
              <a:tr h="313627">
                <a:tc>
                  <a:txBody>
                    <a:bodyPr/>
                    <a:lstStyle/>
                    <a:p>
                      <a:pPr indent="180340" algn="ctr">
                        <a:lnSpc>
                          <a:spcPct val="200000"/>
                        </a:lnSpc>
                        <a:spcBef>
                          <a:spcPts val="1200"/>
                        </a:spcBef>
                        <a:spcAft>
                          <a:spcPts val="0"/>
                        </a:spcAft>
                      </a:pPr>
                      <a:r>
                        <a:rPr lang="es-EC" sz="1400">
                          <a:effectLst/>
                          <a:latin typeface="Times New Roman" pitchFamily="18" charset="0"/>
                          <a:cs typeface="Times New Roman" pitchFamily="18" charset="0"/>
                        </a:rPr>
                        <a:t>Tratamiento       </a:t>
                      </a:r>
                      <a:endParaRPr lang="es-EC" sz="140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a:effectLst/>
                          <a:latin typeface="Times New Roman" pitchFamily="18" charset="0"/>
                          <a:cs typeface="Times New Roman" pitchFamily="18" charset="0"/>
                        </a:rPr>
                        <a:t>1</a:t>
                      </a:r>
                      <a:endParaRPr lang="es-EC" sz="140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dirty="0">
                          <a:effectLst/>
                          <a:latin typeface="Times New Roman" pitchFamily="18" charset="0"/>
                          <a:cs typeface="Times New Roman" pitchFamily="18" charset="0"/>
                        </a:rPr>
                        <a:t>12</a:t>
                      </a:r>
                      <a:endParaRPr lang="es-EC" sz="1400" dirty="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a:effectLst/>
                          <a:latin typeface="Times New Roman" pitchFamily="18" charset="0"/>
                          <a:cs typeface="Times New Roman" pitchFamily="18" charset="0"/>
                        </a:rPr>
                        <a:t>0,5</a:t>
                      </a:r>
                      <a:endParaRPr lang="es-EC" sz="140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a:effectLst/>
                          <a:latin typeface="Times New Roman" pitchFamily="18" charset="0"/>
                          <a:cs typeface="Times New Roman" pitchFamily="18" charset="0"/>
                        </a:rPr>
                        <a:t>0,493</a:t>
                      </a:r>
                      <a:endParaRPr lang="es-EC" sz="1400">
                        <a:effectLst/>
                        <a:latin typeface="Times New Roman" pitchFamily="18" charset="0"/>
                        <a:ea typeface="Calibri"/>
                        <a:cs typeface="Times New Roman" pitchFamily="18" charset="0"/>
                      </a:endParaRPr>
                    </a:p>
                  </a:txBody>
                  <a:tcPr marL="68580" marR="68580" marT="0" marB="0"/>
                </a:tc>
              </a:tr>
              <a:tr h="313627">
                <a:tc>
                  <a:txBody>
                    <a:bodyPr/>
                    <a:lstStyle/>
                    <a:p>
                      <a:pPr indent="180340" algn="ctr">
                        <a:lnSpc>
                          <a:spcPct val="200000"/>
                        </a:lnSpc>
                        <a:spcBef>
                          <a:spcPts val="1200"/>
                        </a:spcBef>
                        <a:spcAft>
                          <a:spcPts val="0"/>
                        </a:spcAft>
                      </a:pPr>
                      <a:r>
                        <a:rPr lang="es-EC" sz="1400">
                          <a:effectLst/>
                          <a:latin typeface="Times New Roman" pitchFamily="18" charset="0"/>
                          <a:cs typeface="Times New Roman" pitchFamily="18" charset="0"/>
                        </a:rPr>
                        <a:t>Tiempo            </a:t>
                      </a:r>
                      <a:endParaRPr lang="es-EC" sz="140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a:effectLst/>
                          <a:latin typeface="Times New Roman" pitchFamily="18" charset="0"/>
                          <a:cs typeface="Times New Roman" pitchFamily="18" charset="0"/>
                        </a:rPr>
                        <a:t>2</a:t>
                      </a:r>
                      <a:endParaRPr lang="es-EC" sz="140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a:effectLst/>
                          <a:latin typeface="Times New Roman" pitchFamily="18" charset="0"/>
                          <a:cs typeface="Times New Roman" pitchFamily="18" charset="0"/>
                        </a:rPr>
                        <a:t>12</a:t>
                      </a:r>
                      <a:endParaRPr lang="es-EC" sz="140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a:effectLst/>
                          <a:latin typeface="Times New Roman" pitchFamily="18" charset="0"/>
                          <a:cs typeface="Times New Roman" pitchFamily="18" charset="0"/>
                        </a:rPr>
                        <a:t>2,18</a:t>
                      </a:r>
                      <a:endParaRPr lang="es-EC" sz="140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a:effectLst/>
                          <a:latin typeface="Times New Roman" pitchFamily="18" charset="0"/>
                          <a:cs typeface="Times New Roman" pitchFamily="18" charset="0"/>
                        </a:rPr>
                        <a:t>0,1557</a:t>
                      </a:r>
                      <a:endParaRPr lang="es-EC" sz="1400">
                        <a:effectLst/>
                        <a:latin typeface="Times New Roman" pitchFamily="18" charset="0"/>
                        <a:ea typeface="Calibri"/>
                        <a:cs typeface="Times New Roman" pitchFamily="18" charset="0"/>
                      </a:endParaRPr>
                    </a:p>
                  </a:txBody>
                  <a:tcPr marL="68580" marR="68580" marT="0" marB="0"/>
                </a:tc>
              </a:tr>
              <a:tr h="313627">
                <a:tc>
                  <a:txBody>
                    <a:bodyPr/>
                    <a:lstStyle/>
                    <a:p>
                      <a:pPr indent="180340" algn="ctr">
                        <a:lnSpc>
                          <a:spcPct val="200000"/>
                        </a:lnSpc>
                        <a:spcBef>
                          <a:spcPts val="1200"/>
                        </a:spcBef>
                        <a:spcAft>
                          <a:spcPts val="0"/>
                        </a:spcAft>
                      </a:pPr>
                      <a:r>
                        <a:rPr lang="es-EC" sz="1400">
                          <a:effectLst/>
                          <a:latin typeface="Times New Roman" pitchFamily="18" charset="0"/>
                          <a:cs typeface="Times New Roman" pitchFamily="18" charset="0"/>
                        </a:rPr>
                        <a:t>Tratamiento:Tiempo</a:t>
                      </a:r>
                      <a:endParaRPr lang="es-EC" sz="140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a:effectLst/>
                          <a:latin typeface="Times New Roman" pitchFamily="18" charset="0"/>
                          <a:cs typeface="Times New Roman" pitchFamily="18" charset="0"/>
                        </a:rPr>
                        <a:t>2</a:t>
                      </a:r>
                      <a:endParaRPr lang="es-EC" sz="140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dirty="0">
                          <a:effectLst/>
                          <a:latin typeface="Times New Roman" pitchFamily="18" charset="0"/>
                          <a:cs typeface="Times New Roman" pitchFamily="18" charset="0"/>
                        </a:rPr>
                        <a:t>12</a:t>
                      </a:r>
                      <a:endParaRPr lang="es-EC" sz="1400" dirty="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a:effectLst/>
                          <a:latin typeface="Times New Roman" pitchFamily="18" charset="0"/>
                          <a:cs typeface="Times New Roman" pitchFamily="18" charset="0"/>
                        </a:rPr>
                        <a:t>0,14</a:t>
                      </a:r>
                      <a:endParaRPr lang="es-EC" sz="140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dirty="0">
                          <a:effectLst/>
                          <a:latin typeface="Times New Roman" pitchFamily="18" charset="0"/>
                          <a:cs typeface="Times New Roman" pitchFamily="18" charset="0"/>
                        </a:rPr>
                        <a:t>0,8708</a:t>
                      </a:r>
                      <a:endParaRPr lang="es-EC" sz="1400" dirty="0">
                        <a:effectLst/>
                        <a:latin typeface="Times New Roman" pitchFamily="18" charset="0"/>
                        <a:ea typeface="Calibri"/>
                        <a:cs typeface="Times New Roman" pitchFamily="18" charset="0"/>
                      </a:endParaRPr>
                    </a:p>
                  </a:txBody>
                  <a:tcPr marL="68580" marR="68580" marT="0" marB="0"/>
                </a:tc>
              </a:tr>
            </a:tbl>
          </a:graphicData>
        </a:graphic>
      </p:graphicFrame>
      <p:sp>
        <p:nvSpPr>
          <p:cNvPr id="12" name="11 Elipse"/>
          <p:cNvSpPr/>
          <p:nvPr/>
        </p:nvSpPr>
        <p:spPr>
          <a:xfrm>
            <a:off x="6341756" y="2301489"/>
            <a:ext cx="72008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Elipse"/>
          <p:cNvSpPr/>
          <p:nvPr/>
        </p:nvSpPr>
        <p:spPr>
          <a:xfrm>
            <a:off x="6517883" y="4799531"/>
            <a:ext cx="72008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3890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latin typeface="Times New Roman" panose="02020603050405020304" pitchFamily="18" charset="0"/>
                <a:cs typeface="Times New Roman" panose="02020603050405020304" pitchFamily="18" charset="0"/>
              </a:rPr>
              <a:t>INTRODUCCIÓN</a:t>
            </a:r>
            <a:endParaRPr lang="es-EC" b="1" dirty="0"/>
          </a:p>
        </p:txBody>
      </p:sp>
      <p:graphicFrame>
        <p:nvGraphicFramePr>
          <p:cNvPr id="4" name="3 Marcador de contenido"/>
          <p:cNvGraphicFramePr>
            <a:graphicFrameLocks noGrp="1"/>
          </p:cNvGraphicFramePr>
          <p:nvPr>
            <p:ph idx="4294967295"/>
            <p:extLst>
              <p:ext uri="{D42A27DB-BD31-4B8C-83A1-F6EECF244321}">
                <p14:modId xmlns:p14="http://schemas.microsoft.com/office/powerpoint/2010/main" val="422499964"/>
              </p:ext>
            </p:extLst>
          </p:nvPr>
        </p:nvGraphicFramePr>
        <p:xfrm>
          <a:off x="565150" y="692696"/>
          <a:ext cx="8578850" cy="4997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sultado de imagen para inseminacion artificial en bovin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917" y="4149080"/>
            <a:ext cx="260985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0" name="Picture 6" descr="http://1.bp.blogspot.com/-p7qPudfOOuU/VWTaLh0bzcI/AAAAAAAAJ-0/v8uyKe66gHI/s1600/Detecci%25C3%25B3n%2Bde%2Bcelos.%2B8.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988" t="6909" r="6383" b="11016"/>
          <a:stretch/>
        </p:blipFill>
        <p:spPr bwMode="auto">
          <a:xfrm>
            <a:off x="6670589" y="672175"/>
            <a:ext cx="2437915" cy="18207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4" name="Picture 10" descr="http://4.bp.blogspot.com/-0F3dD7s6z6w/VWTZn-2pViI/AAAAAAAAJ-E/WQbAndquv9M/s1600/Detecci%25C3%25B3n%2Bde%2Bcelos.%2B2.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5075" t="8616" r="12669" b="16683"/>
          <a:stretch/>
        </p:blipFill>
        <p:spPr bwMode="auto">
          <a:xfrm>
            <a:off x="6536115" y="4056294"/>
            <a:ext cx="2437915" cy="18929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6" name="Picture 12" descr="Resultado de imagen para inseminacion bovina con hormonas"/>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12114"/>
          <a:stretch/>
        </p:blipFill>
        <p:spPr bwMode="auto">
          <a:xfrm>
            <a:off x="229796" y="722517"/>
            <a:ext cx="2469996" cy="16019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813686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188" y="-18256"/>
            <a:ext cx="8229600" cy="1143000"/>
          </a:xfrm>
        </p:spPr>
        <p:txBody>
          <a:bodyPr>
            <a:normAutofit/>
          </a:bodyPr>
          <a:lstStyle/>
          <a:p>
            <a:r>
              <a:rPr lang="es-EC" sz="4000" b="1" dirty="0" smtClean="0">
                <a:latin typeface="Times New Roman" pitchFamily="18" charset="0"/>
                <a:cs typeface="Times New Roman" pitchFamily="18" charset="0"/>
              </a:rPr>
              <a:t>RESULTADOS Y DISCUSIÓN  </a:t>
            </a:r>
            <a:endParaRPr lang="es-EC" sz="4000" b="1" dirty="0">
              <a:latin typeface="Times New Roman" pitchFamily="18" charset="0"/>
              <a:cs typeface="Times New Roman" pitchFamily="18" charset="0"/>
            </a:endParaRPr>
          </a:p>
        </p:txBody>
      </p:sp>
      <p:sp>
        <p:nvSpPr>
          <p:cNvPr id="3" name="2 Marcador de contenido"/>
          <p:cNvSpPr>
            <a:spLocks noGrp="1"/>
          </p:cNvSpPr>
          <p:nvPr>
            <p:ph type="body" idx="1"/>
          </p:nvPr>
        </p:nvSpPr>
        <p:spPr>
          <a:xfrm>
            <a:off x="467544" y="504056"/>
            <a:ext cx="8229600" cy="6093296"/>
          </a:xfrm>
        </p:spPr>
        <p:txBody>
          <a:bodyPr>
            <a:normAutofit/>
          </a:bodyPr>
          <a:lstStyle/>
          <a:p>
            <a:pPr marL="0" indent="0" algn="ctr">
              <a:buNone/>
            </a:pPr>
            <a:r>
              <a:rPr lang="es-EC" sz="2800" b="1" dirty="0" smtClean="0">
                <a:latin typeface="Times New Roman" pitchFamily="18" charset="0"/>
                <a:cs typeface="Times New Roman" pitchFamily="18" charset="0"/>
              </a:rPr>
              <a:t>Balance energético</a:t>
            </a:r>
          </a:p>
          <a:p>
            <a:pPr marL="0" indent="0">
              <a:buNone/>
            </a:pPr>
            <a:endParaRPr lang="es-EC" sz="1800" b="1" i="1" dirty="0" smtClean="0">
              <a:latin typeface="Times New Roman" pitchFamily="18" charset="0"/>
              <a:cs typeface="Times New Roman" pitchFamily="18" charset="0"/>
            </a:endParaRPr>
          </a:p>
          <a:p>
            <a:pPr marL="0" indent="0">
              <a:buNone/>
            </a:pPr>
            <a:endParaRPr lang="es-EC" sz="1800" b="1" i="1" dirty="0" smtClean="0">
              <a:latin typeface="Times New Roman" pitchFamily="18" charset="0"/>
              <a:cs typeface="Times New Roman" pitchFamily="18" charset="0"/>
            </a:endParaRPr>
          </a:p>
          <a:p>
            <a:pPr marL="0" indent="0">
              <a:buNone/>
            </a:pPr>
            <a:endParaRPr lang="es-EC" sz="1800" b="1" i="1" dirty="0">
              <a:latin typeface="Times New Roman" pitchFamily="18" charset="0"/>
              <a:cs typeface="Times New Roman" pitchFamily="18" charset="0"/>
            </a:endParaRPr>
          </a:p>
          <a:p>
            <a:pPr marL="0" indent="0">
              <a:buNone/>
            </a:pPr>
            <a:endParaRPr lang="es-EC" sz="1800" b="1" i="1" dirty="0" smtClean="0">
              <a:latin typeface="Times New Roman" pitchFamily="18" charset="0"/>
              <a:cs typeface="Times New Roman" pitchFamily="18" charset="0"/>
            </a:endParaRPr>
          </a:p>
          <a:p>
            <a:pPr marL="0" indent="0">
              <a:buNone/>
            </a:pPr>
            <a:endParaRPr lang="es-EC" sz="1800" b="1" i="1" dirty="0">
              <a:latin typeface="Times New Roman" pitchFamily="18" charset="0"/>
              <a:cs typeface="Times New Roman" pitchFamily="18" charset="0"/>
            </a:endParaRPr>
          </a:p>
          <a:p>
            <a:pPr marL="0" indent="0">
              <a:buNone/>
            </a:pPr>
            <a:endParaRPr lang="es-EC" sz="1800" b="1" i="1" dirty="0" smtClean="0">
              <a:latin typeface="Times New Roman" pitchFamily="18" charset="0"/>
              <a:cs typeface="Times New Roman" pitchFamily="18" charset="0"/>
            </a:endParaRPr>
          </a:p>
          <a:p>
            <a:pPr marL="0" indent="0">
              <a:buNone/>
            </a:pPr>
            <a:endParaRPr lang="es-EC" sz="1800" b="1" i="1" dirty="0">
              <a:latin typeface="Times New Roman" pitchFamily="18" charset="0"/>
              <a:cs typeface="Times New Roman" pitchFamily="18" charset="0"/>
            </a:endParaRPr>
          </a:p>
          <a:p>
            <a:pPr marL="0" indent="0">
              <a:buNone/>
            </a:pPr>
            <a:endParaRPr lang="es-EC" sz="1600" b="1" i="1" dirty="0" smtClean="0">
              <a:latin typeface="Times New Roman" pitchFamily="18" charset="0"/>
              <a:cs typeface="Times New Roman" pitchFamily="18" charset="0"/>
            </a:endParaRPr>
          </a:p>
          <a:p>
            <a:pPr marL="0" indent="0">
              <a:buNone/>
            </a:pPr>
            <a:endParaRPr lang="es-EC" sz="1600" b="1" i="1" dirty="0">
              <a:latin typeface="Times New Roman" pitchFamily="18" charset="0"/>
              <a:cs typeface="Times New Roman" pitchFamily="18" charset="0"/>
            </a:endParaRPr>
          </a:p>
          <a:p>
            <a:pPr marL="0" indent="0">
              <a:buNone/>
            </a:pPr>
            <a:r>
              <a:rPr lang="es-EC" sz="1600" b="1" i="1" dirty="0" smtClean="0">
                <a:latin typeface="Times New Roman" pitchFamily="18" charset="0"/>
                <a:cs typeface="Times New Roman" pitchFamily="18" charset="0"/>
              </a:rPr>
              <a:t>Figura 1 </a:t>
            </a:r>
            <a:r>
              <a:rPr lang="es-EC" sz="1600" i="0" dirty="0">
                <a:latin typeface="Times New Roman" pitchFamily="18" charset="0"/>
                <a:cs typeface="Times New Roman" pitchFamily="18" charset="0"/>
              </a:rPr>
              <a:t>Registro de peso de los animales en la investigación.</a:t>
            </a:r>
            <a:endParaRPr lang="es-EC" sz="1600" i="0" dirty="0" smtClean="0">
              <a:latin typeface="Times New Roman" pitchFamily="18" charset="0"/>
              <a:cs typeface="Times New Roman" pitchFamily="18" charset="0"/>
            </a:endParaRPr>
          </a:p>
          <a:p>
            <a:pPr marL="0" indent="0">
              <a:buNone/>
            </a:pPr>
            <a:endParaRPr lang="es-EC" sz="1800" b="1" i="1" dirty="0">
              <a:latin typeface="Times New Roman" pitchFamily="18" charset="0"/>
              <a:cs typeface="Times New Roman" pitchFamily="18" charset="0"/>
            </a:endParaRPr>
          </a:p>
          <a:p>
            <a:pPr marL="0" indent="0">
              <a:buNone/>
            </a:pPr>
            <a:endParaRPr lang="es-EC" sz="1800" b="1" i="1" dirty="0" smtClean="0">
              <a:latin typeface="Times New Roman" pitchFamily="18" charset="0"/>
              <a:cs typeface="Times New Roman" pitchFamily="18" charset="0"/>
            </a:endParaRPr>
          </a:p>
          <a:p>
            <a:pPr marL="0" indent="0">
              <a:buNone/>
            </a:pPr>
            <a:endParaRPr lang="es-EC" sz="1800" b="1" i="1" dirty="0">
              <a:latin typeface="Times New Roman" pitchFamily="18" charset="0"/>
              <a:cs typeface="Times New Roman" pitchFamily="18" charset="0"/>
            </a:endParaRPr>
          </a:p>
          <a:p>
            <a:pPr marL="0" indent="0">
              <a:buNone/>
            </a:pPr>
            <a:endParaRPr lang="es-EC" sz="1800" b="1" i="1" dirty="0" smtClean="0">
              <a:latin typeface="Times New Roman" pitchFamily="18" charset="0"/>
              <a:cs typeface="Times New Roman" pitchFamily="18" charset="0"/>
            </a:endParaRPr>
          </a:p>
          <a:p>
            <a:pPr marL="0" indent="0">
              <a:buNone/>
            </a:pPr>
            <a:endParaRPr lang="es-EC" sz="1800" b="1" i="1" dirty="0">
              <a:latin typeface="Times New Roman" pitchFamily="18" charset="0"/>
              <a:cs typeface="Times New Roman" pitchFamily="18" charset="0"/>
            </a:endParaRPr>
          </a:p>
          <a:p>
            <a:pPr marL="0" indent="0">
              <a:buNone/>
            </a:pPr>
            <a:endParaRPr lang="es-EC" sz="1800" b="1" i="1" dirty="0" smtClean="0">
              <a:latin typeface="Times New Roman" pitchFamily="18" charset="0"/>
              <a:cs typeface="Times New Roman" pitchFamily="18" charset="0"/>
            </a:endParaRPr>
          </a:p>
          <a:p>
            <a:pPr marL="0" indent="0">
              <a:buNone/>
            </a:pPr>
            <a:endParaRPr lang="es-EC" sz="1800" b="1" i="1" dirty="0" smtClean="0">
              <a:latin typeface="Times New Roman" pitchFamily="18" charset="0"/>
              <a:cs typeface="Times New Roman" pitchFamily="18" charset="0"/>
            </a:endParaRPr>
          </a:p>
          <a:p>
            <a:pPr marL="0" indent="0">
              <a:buNone/>
            </a:pPr>
            <a:endParaRPr lang="es-EC" sz="1600" b="1" i="1" dirty="0" smtClean="0">
              <a:latin typeface="Times New Roman" pitchFamily="18" charset="0"/>
              <a:cs typeface="Times New Roman" pitchFamily="18" charset="0"/>
            </a:endParaRPr>
          </a:p>
          <a:p>
            <a:pPr marL="0" indent="0">
              <a:buNone/>
            </a:pPr>
            <a:r>
              <a:rPr lang="es-EC" sz="1600" b="1" i="1" dirty="0" smtClean="0">
                <a:latin typeface="Times New Roman" pitchFamily="18" charset="0"/>
                <a:cs typeface="Times New Roman" pitchFamily="18" charset="0"/>
              </a:rPr>
              <a:t>Figura </a:t>
            </a:r>
            <a:r>
              <a:rPr lang="es-EC" sz="1600" b="1" i="1" dirty="0">
                <a:latin typeface="Times New Roman" pitchFamily="18" charset="0"/>
                <a:cs typeface="Times New Roman" pitchFamily="18" charset="0"/>
              </a:rPr>
              <a:t>2 </a:t>
            </a:r>
            <a:r>
              <a:rPr lang="es-EC" sz="1600" i="0" dirty="0">
                <a:latin typeface="Times New Roman" pitchFamily="18" charset="0"/>
                <a:cs typeface="Times New Roman" pitchFamily="18" charset="0"/>
              </a:rPr>
              <a:t>Registro de condición corporal de los animales en la </a:t>
            </a:r>
            <a:r>
              <a:rPr lang="es-EC" sz="1600" i="0" dirty="0" smtClean="0">
                <a:latin typeface="Times New Roman" pitchFamily="18" charset="0"/>
                <a:cs typeface="Times New Roman" pitchFamily="18" charset="0"/>
              </a:rPr>
              <a:t>investigación</a:t>
            </a:r>
            <a:r>
              <a:rPr lang="es-EC" sz="1600" b="1" i="0" dirty="0" smtClean="0">
                <a:latin typeface="Times New Roman" pitchFamily="18" charset="0"/>
                <a:cs typeface="Times New Roman" pitchFamily="18" charset="0"/>
              </a:rPr>
              <a:t>.</a:t>
            </a:r>
          </a:p>
        </p:txBody>
      </p:sp>
      <p:graphicFrame>
        <p:nvGraphicFramePr>
          <p:cNvPr id="8" name="7 Gráfico"/>
          <p:cNvGraphicFramePr/>
          <p:nvPr>
            <p:extLst>
              <p:ext uri="{D42A27DB-BD31-4B8C-83A1-F6EECF244321}">
                <p14:modId xmlns:p14="http://schemas.microsoft.com/office/powerpoint/2010/main" val="4065006129"/>
              </p:ext>
            </p:extLst>
          </p:nvPr>
        </p:nvGraphicFramePr>
        <p:xfrm>
          <a:off x="611560" y="953051"/>
          <a:ext cx="4680520" cy="23418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Gráfico"/>
          <p:cNvGraphicFramePr/>
          <p:nvPr>
            <p:extLst>
              <p:ext uri="{D42A27DB-BD31-4B8C-83A1-F6EECF244321}">
                <p14:modId xmlns:p14="http://schemas.microsoft.com/office/powerpoint/2010/main" val="600865538"/>
              </p:ext>
            </p:extLst>
          </p:nvPr>
        </p:nvGraphicFramePr>
        <p:xfrm>
          <a:off x="683568" y="3645025"/>
          <a:ext cx="4824536" cy="2232248"/>
        </p:xfrm>
        <a:graphic>
          <a:graphicData uri="http://schemas.openxmlformats.org/drawingml/2006/chart">
            <c:chart xmlns:c="http://schemas.openxmlformats.org/drawingml/2006/chart" xmlns:r="http://schemas.openxmlformats.org/officeDocument/2006/relationships" r:id="rId3"/>
          </a:graphicData>
        </a:graphic>
      </p:graphicFrame>
      <p:sp>
        <p:nvSpPr>
          <p:cNvPr id="10" name="9 CuadroTexto"/>
          <p:cNvSpPr txBox="1"/>
          <p:nvPr/>
        </p:nvSpPr>
        <p:spPr>
          <a:xfrm>
            <a:off x="6444208" y="1978967"/>
            <a:ext cx="2952328" cy="523220"/>
          </a:xfrm>
          <a:prstGeom prst="rect">
            <a:avLst/>
          </a:prstGeom>
          <a:noFill/>
        </p:spPr>
        <p:txBody>
          <a:bodyPr wrap="square" rtlCol="0">
            <a:spAutoFit/>
          </a:bodyPr>
          <a:lstStyle/>
          <a:p>
            <a:r>
              <a:rPr lang="es-ES" sz="1400" dirty="0" smtClean="0">
                <a:latin typeface="Times New Roman" pitchFamily="18" charset="0"/>
                <a:cs typeface="Times New Roman" pitchFamily="18" charset="0"/>
              </a:rPr>
              <a:t>(</a:t>
            </a:r>
            <a:r>
              <a:rPr lang="es-ES" sz="1400" dirty="0" err="1" smtClean="0">
                <a:latin typeface="Times New Roman" pitchFamily="18" charset="0"/>
                <a:cs typeface="Times New Roman" pitchFamily="18" charset="0"/>
              </a:rPr>
              <a:t>Grigera</a:t>
            </a:r>
            <a:r>
              <a:rPr lang="es-ES" sz="1400" dirty="0" smtClean="0">
                <a:latin typeface="Times New Roman" pitchFamily="18" charset="0"/>
                <a:cs typeface="Times New Roman" pitchFamily="18" charset="0"/>
              </a:rPr>
              <a:t> </a:t>
            </a:r>
            <a:r>
              <a:rPr lang="es-ES" sz="1400" dirty="0">
                <a:latin typeface="Times New Roman" pitchFamily="18" charset="0"/>
                <a:cs typeface="Times New Roman" pitchFamily="18" charset="0"/>
              </a:rPr>
              <a:t>&amp; </a:t>
            </a:r>
            <a:r>
              <a:rPr lang="es-ES" sz="1400" dirty="0" err="1" smtClean="0">
                <a:latin typeface="Times New Roman" pitchFamily="18" charset="0"/>
                <a:cs typeface="Times New Roman" pitchFamily="18" charset="0"/>
              </a:rPr>
              <a:t>Bargo</a:t>
            </a:r>
            <a:r>
              <a:rPr lang="es-ES" sz="1400" dirty="0" smtClean="0">
                <a:latin typeface="Times New Roman" pitchFamily="18" charset="0"/>
                <a:cs typeface="Times New Roman" pitchFamily="18" charset="0"/>
              </a:rPr>
              <a:t>, 2005) </a:t>
            </a:r>
            <a:endParaRPr lang="es-ES" sz="1400" dirty="0">
              <a:latin typeface="Times New Roman" pitchFamily="18" charset="0"/>
              <a:cs typeface="Times New Roman" pitchFamily="18" charset="0"/>
              <a:sym typeface="Wingdings" pitchFamily="2" charset="2"/>
            </a:endParaRPr>
          </a:p>
          <a:p>
            <a:r>
              <a:rPr lang="es-ES" sz="1400" dirty="0" smtClean="0">
                <a:latin typeface="Times New Roman" pitchFamily="18" charset="0"/>
                <a:cs typeface="Times New Roman" pitchFamily="18" charset="0"/>
                <a:sym typeface="Wingdings" pitchFamily="2" charset="2"/>
              </a:rPr>
              <a:t>Sostiene el 30 % producción leche</a:t>
            </a:r>
            <a:r>
              <a:rPr lang="es-ES" sz="1400" dirty="0" smtClean="0">
                <a:latin typeface="Times New Roman" pitchFamily="18" charset="0"/>
                <a:cs typeface="Times New Roman" pitchFamily="18" charset="0"/>
              </a:rPr>
              <a:t> </a:t>
            </a:r>
            <a:endParaRPr lang="es-ES" sz="1400" dirty="0">
              <a:latin typeface="Times New Roman" pitchFamily="18" charset="0"/>
              <a:cs typeface="Times New Roman" pitchFamily="18" charset="0"/>
            </a:endParaRPr>
          </a:p>
        </p:txBody>
      </p:sp>
      <p:sp>
        <p:nvSpPr>
          <p:cNvPr id="11" name="10 CuadroTexto"/>
          <p:cNvSpPr txBox="1"/>
          <p:nvPr/>
        </p:nvSpPr>
        <p:spPr>
          <a:xfrm>
            <a:off x="6436777" y="3140968"/>
            <a:ext cx="2952328" cy="307777"/>
          </a:xfrm>
          <a:prstGeom prst="rect">
            <a:avLst/>
          </a:prstGeom>
          <a:noFill/>
        </p:spPr>
        <p:txBody>
          <a:bodyPr wrap="square" rtlCol="0">
            <a:spAutoFit/>
          </a:bodyPr>
          <a:lstStyle/>
          <a:p>
            <a:r>
              <a:rPr lang="es-ES" sz="1400" dirty="0" smtClean="0">
                <a:latin typeface="Times New Roman" pitchFamily="18" charset="0"/>
                <a:cs typeface="Times New Roman" pitchFamily="18" charset="0"/>
              </a:rPr>
              <a:t>(Jiménez </a:t>
            </a:r>
            <a:r>
              <a:rPr lang="es-ES" sz="1400" i="1" dirty="0">
                <a:latin typeface="Times New Roman" pitchFamily="18" charset="0"/>
                <a:cs typeface="Times New Roman" pitchFamily="18" charset="0"/>
              </a:rPr>
              <a:t>et </a:t>
            </a:r>
            <a:r>
              <a:rPr lang="es-ES" sz="1400" i="1" dirty="0" smtClean="0">
                <a:latin typeface="Times New Roman" pitchFamily="18" charset="0"/>
                <a:cs typeface="Times New Roman" pitchFamily="18" charset="0"/>
              </a:rPr>
              <a:t>al., </a:t>
            </a:r>
            <a:r>
              <a:rPr lang="es-ES" sz="1400" dirty="0" smtClean="0">
                <a:latin typeface="Times New Roman" pitchFamily="18" charset="0"/>
                <a:cs typeface="Times New Roman" pitchFamily="18" charset="0"/>
              </a:rPr>
              <a:t>2015)  </a:t>
            </a:r>
            <a:endParaRPr lang="es-ES" sz="1400" dirty="0">
              <a:latin typeface="Times New Roman" pitchFamily="18" charset="0"/>
              <a:cs typeface="Times New Roman" pitchFamily="18" charset="0"/>
            </a:endParaRPr>
          </a:p>
        </p:txBody>
      </p:sp>
    </p:spTree>
    <p:extLst>
      <p:ext uri="{BB962C8B-B14F-4D97-AF65-F5344CB8AC3E}">
        <p14:creationId xmlns:p14="http://schemas.microsoft.com/office/powerpoint/2010/main" val="72123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188" y="-18256"/>
            <a:ext cx="8229600" cy="1143000"/>
          </a:xfrm>
        </p:spPr>
        <p:txBody>
          <a:bodyPr>
            <a:normAutofit/>
          </a:bodyPr>
          <a:lstStyle/>
          <a:p>
            <a:r>
              <a:rPr lang="es-EC" sz="4000" b="1" dirty="0" smtClean="0">
                <a:latin typeface="Times New Roman" pitchFamily="18" charset="0"/>
                <a:cs typeface="Times New Roman" pitchFamily="18" charset="0"/>
              </a:rPr>
              <a:t>RESULTADOS Y DISCUSIÓN  </a:t>
            </a:r>
            <a:endParaRPr lang="es-EC" sz="4000" b="1" dirty="0">
              <a:latin typeface="Times New Roman" pitchFamily="18" charset="0"/>
              <a:cs typeface="Times New Roman" pitchFamily="18" charset="0"/>
            </a:endParaRPr>
          </a:p>
        </p:txBody>
      </p:sp>
      <p:sp>
        <p:nvSpPr>
          <p:cNvPr id="3" name="2 Marcador de contenido"/>
          <p:cNvSpPr>
            <a:spLocks noGrp="1"/>
          </p:cNvSpPr>
          <p:nvPr>
            <p:ph type="body" idx="1"/>
          </p:nvPr>
        </p:nvSpPr>
        <p:spPr>
          <a:xfrm>
            <a:off x="395536" y="1340768"/>
            <a:ext cx="8229600" cy="3672408"/>
          </a:xfrm>
        </p:spPr>
        <p:txBody>
          <a:bodyPr>
            <a:normAutofit/>
          </a:bodyPr>
          <a:lstStyle/>
          <a:p>
            <a:pPr marL="0" indent="0" algn="ctr">
              <a:buNone/>
            </a:pPr>
            <a:r>
              <a:rPr lang="es-EC" sz="2800" b="1" dirty="0" smtClean="0">
                <a:latin typeface="Times New Roman" pitchFamily="18" charset="0"/>
                <a:cs typeface="Times New Roman" pitchFamily="18" charset="0"/>
              </a:rPr>
              <a:t>Concentración de Progesterona</a:t>
            </a:r>
          </a:p>
          <a:p>
            <a:pPr marL="0" indent="0" algn="ctr">
              <a:buNone/>
            </a:pPr>
            <a:endParaRPr lang="es-EC" sz="2800" b="1" dirty="0">
              <a:latin typeface="Times New Roman" pitchFamily="18" charset="0"/>
              <a:cs typeface="Times New Roman" pitchFamily="18" charset="0"/>
            </a:endParaRPr>
          </a:p>
          <a:p>
            <a:pPr marL="0" indent="0" algn="just">
              <a:buNone/>
            </a:pPr>
            <a:r>
              <a:rPr lang="es-EC" sz="2800" i="0" dirty="0">
                <a:latin typeface="Times New Roman" pitchFamily="18" charset="0"/>
                <a:cs typeface="Times New Roman" pitchFamily="18" charset="0"/>
              </a:rPr>
              <a:t>Lamentablemente no se pudo cumplir con el objetivo propuesto para determinar el nivel de progesterona en vacas preñadas, ya que durante el proceso de congelación, las muestras sufrieron daños y no pudieron ser procesadas en el laboratorio. </a:t>
            </a:r>
            <a:endParaRPr lang="es-EC" sz="1800" i="0" dirty="0" smtClean="0">
              <a:latin typeface="Times New Roman" pitchFamily="18" charset="0"/>
              <a:cs typeface="Times New Roman" pitchFamily="18" charset="0"/>
            </a:endParaRPr>
          </a:p>
          <a:p>
            <a:pPr marL="0" indent="0">
              <a:buNone/>
            </a:pPr>
            <a:endParaRPr lang="es-EC" sz="1800" b="1" i="1" dirty="0" smtClean="0">
              <a:latin typeface="Times New Roman" pitchFamily="18" charset="0"/>
              <a:cs typeface="Times New Roman" pitchFamily="18" charset="0"/>
            </a:endParaRPr>
          </a:p>
          <a:p>
            <a:pPr marL="0" indent="0">
              <a:buNone/>
            </a:pPr>
            <a:endParaRPr lang="es-EC" sz="1800" b="1" i="1" dirty="0">
              <a:latin typeface="Times New Roman" pitchFamily="18" charset="0"/>
              <a:cs typeface="Times New Roman" pitchFamily="18" charset="0"/>
            </a:endParaRPr>
          </a:p>
        </p:txBody>
      </p:sp>
    </p:spTree>
    <p:extLst>
      <p:ext uri="{BB962C8B-B14F-4D97-AF65-F5344CB8AC3E}">
        <p14:creationId xmlns:p14="http://schemas.microsoft.com/office/powerpoint/2010/main" val="3388360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0"/>
            <a:ext cx="8229600" cy="1143000"/>
          </a:xfrm>
        </p:spPr>
        <p:txBody>
          <a:bodyPr>
            <a:normAutofit/>
          </a:bodyPr>
          <a:lstStyle/>
          <a:p>
            <a:r>
              <a:rPr lang="es-EC" sz="4000" b="1" dirty="0" smtClean="0">
                <a:latin typeface="Times New Roman" pitchFamily="18" charset="0"/>
                <a:cs typeface="Times New Roman" pitchFamily="18" charset="0"/>
              </a:rPr>
              <a:t>RESULTADOS Y DISCUSIÓN  </a:t>
            </a:r>
            <a:endParaRPr lang="es-EC" sz="4000" b="1" dirty="0">
              <a:latin typeface="Times New Roman" pitchFamily="18" charset="0"/>
              <a:cs typeface="Times New Roman" pitchFamily="18" charset="0"/>
            </a:endParaRPr>
          </a:p>
        </p:txBody>
      </p:sp>
      <p:sp>
        <p:nvSpPr>
          <p:cNvPr id="3" name="2 Marcador de contenido"/>
          <p:cNvSpPr>
            <a:spLocks noGrp="1"/>
          </p:cNvSpPr>
          <p:nvPr>
            <p:ph type="body" idx="1"/>
          </p:nvPr>
        </p:nvSpPr>
        <p:spPr>
          <a:xfrm>
            <a:off x="467544" y="1268760"/>
            <a:ext cx="8229600" cy="5589240"/>
          </a:xfrm>
        </p:spPr>
        <p:txBody>
          <a:bodyPr>
            <a:normAutofit/>
          </a:bodyPr>
          <a:lstStyle/>
          <a:p>
            <a:pPr marL="0" indent="0" algn="ctr">
              <a:buNone/>
            </a:pPr>
            <a:r>
              <a:rPr lang="es-EC" sz="2800" b="1" dirty="0" smtClean="0">
                <a:latin typeface="Times New Roman" pitchFamily="18" charset="0"/>
                <a:cs typeface="Times New Roman" pitchFamily="18" charset="0"/>
              </a:rPr>
              <a:t>Análisis costo/ beneficio</a:t>
            </a:r>
          </a:p>
          <a:p>
            <a:pPr marL="0" indent="0">
              <a:buNone/>
            </a:pPr>
            <a:endParaRPr lang="es-EC" sz="1800" b="1" i="1" dirty="0" smtClean="0">
              <a:latin typeface="Times New Roman" pitchFamily="18" charset="0"/>
              <a:cs typeface="Times New Roman" pitchFamily="18" charset="0"/>
            </a:endParaRPr>
          </a:p>
          <a:p>
            <a:pPr marL="0" indent="0">
              <a:buNone/>
            </a:pPr>
            <a:endParaRPr lang="es-EC" sz="1800" b="1" i="1" dirty="0">
              <a:latin typeface="Times New Roman" pitchFamily="18" charset="0"/>
              <a:cs typeface="Times New Roman" pitchFamily="18" charset="0"/>
            </a:endParaRPr>
          </a:p>
          <a:p>
            <a:pPr marL="0" indent="0">
              <a:buNone/>
            </a:pPr>
            <a:r>
              <a:rPr lang="es-EC" sz="1600" b="1" i="0" dirty="0" smtClean="0">
                <a:latin typeface="Times New Roman" pitchFamily="18" charset="0"/>
                <a:cs typeface="Times New Roman" pitchFamily="18" charset="0"/>
              </a:rPr>
              <a:t>Tabla </a:t>
            </a:r>
            <a:r>
              <a:rPr lang="es-EC" sz="1600" b="1" i="0" dirty="0">
                <a:latin typeface="Times New Roman" pitchFamily="18" charset="0"/>
                <a:cs typeface="Times New Roman" pitchFamily="18" charset="0"/>
              </a:rPr>
              <a:t> </a:t>
            </a:r>
            <a:r>
              <a:rPr lang="es-EC" sz="1600" b="1" i="0" dirty="0" smtClean="0">
                <a:latin typeface="Times New Roman" pitchFamily="18" charset="0"/>
                <a:cs typeface="Times New Roman" pitchFamily="18" charset="0"/>
              </a:rPr>
              <a:t>4</a:t>
            </a:r>
          </a:p>
          <a:p>
            <a:pPr marL="0" indent="0">
              <a:buNone/>
            </a:pPr>
            <a:r>
              <a:rPr lang="es-EC" sz="1600" i="1" dirty="0" smtClean="0">
                <a:latin typeface="Times New Roman" pitchFamily="18" charset="0"/>
                <a:cs typeface="Times New Roman" pitchFamily="18" charset="0"/>
              </a:rPr>
              <a:t>Costos totales de los resultados obtenidos.</a:t>
            </a:r>
          </a:p>
          <a:p>
            <a:pPr marL="0" indent="0">
              <a:buNone/>
            </a:pPr>
            <a:endParaRPr lang="es-EC" sz="1800" b="1" i="1" dirty="0">
              <a:latin typeface="Times New Roman" pitchFamily="18" charset="0"/>
              <a:cs typeface="Times New Roman" pitchFamily="18" charset="0"/>
            </a:endParaRPr>
          </a:p>
          <a:p>
            <a:pPr marL="0" indent="0">
              <a:buNone/>
            </a:pPr>
            <a:endParaRPr lang="es-EC" sz="1800" b="1" i="1" dirty="0" smtClean="0">
              <a:latin typeface="Times New Roman" pitchFamily="18" charset="0"/>
              <a:cs typeface="Times New Roman" pitchFamily="18" charset="0"/>
            </a:endParaRPr>
          </a:p>
          <a:p>
            <a:pPr marL="0" indent="0">
              <a:buNone/>
            </a:pPr>
            <a:endParaRPr lang="es-EC" sz="1800" b="1" i="1" dirty="0">
              <a:latin typeface="Times New Roman" pitchFamily="18" charset="0"/>
              <a:cs typeface="Times New Roman" pitchFamily="18" charset="0"/>
            </a:endParaRPr>
          </a:p>
          <a:p>
            <a:pPr marL="0" indent="0">
              <a:buNone/>
            </a:pPr>
            <a:endParaRPr lang="es-EC" sz="1800" b="1" i="1" dirty="0" smtClean="0">
              <a:latin typeface="Times New Roman" pitchFamily="18" charset="0"/>
              <a:cs typeface="Times New Roman" pitchFamily="18" charset="0"/>
            </a:endParaRPr>
          </a:p>
          <a:p>
            <a:pPr marL="0" indent="0">
              <a:buNone/>
            </a:pPr>
            <a:endParaRPr lang="es-EC" sz="1800" b="1" i="1" dirty="0">
              <a:latin typeface="Times New Roman" pitchFamily="18" charset="0"/>
              <a:cs typeface="Times New Roman" pitchFamily="18" charset="0"/>
            </a:endParaRPr>
          </a:p>
          <a:p>
            <a:pPr marL="0" indent="0">
              <a:buNone/>
            </a:pPr>
            <a:endParaRPr lang="es-EC" sz="1800" b="1" i="1" dirty="0" smtClean="0">
              <a:latin typeface="Times New Roman" pitchFamily="18" charset="0"/>
              <a:cs typeface="Times New Roman" pitchFamily="18" charset="0"/>
            </a:endParaRPr>
          </a:p>
          <a:p>
            <a:pPr marL="0" indent="0">
              <a:buNone/>
            </a:pPr>
            <a:endParaRPr lang="es-EC" sz="1800" b="1" i="1" dirty="0" smtClean="0">
              <a:latin typeface="Times New Roman" pitchFamily="18" charset="0"/>
              <a:cs typeface="Times New Roman" pitchFamily="18"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535635614"/>
              </p:ext>
            </p:extLst>
          </p:nvPr>
        </p:nvGraphicFramePr>
        <p:xfrm>
          <a:off x="251520" y="3140968"/>
          <a:ext cx="8532440" cy="2560320"/>
        </p:xfrm>
        <a:graphic>
          <a:graphicData uri="http://schemas.openxmlformats.org/drawingml/2006/table">
            <a:tbl>
              <a:tblPr firstRow="1" firstCol="1" bandRow="1">
                <a:tableStyleId>{D27102A9-8310-4765-A935-A1911B00CA55}</a:tableStyleId>
              </a:tblPr>
              <a:tblGrid>
                <a:gridCol w="1362666"/>
                <a:gridCol w="1687114"/>
                <a:gridCol w="1067577"/>
                <a:gridCol w="1722649"/>
                <a:gridCol w="1149397"/>
                <a:gridCol w="1543037"/>
              </a:tblGrid>
              <a:tr h="241935">
                <a:tc>
                  <a:txBody>
                    <a:bodyPr/>
                    <a:lstStyle/>
                    <a:p>
                      <a:pPr algn="ctr"/>
                      <a:endParaRPr lang="es-EC" sz="1400" dirty="0">
                        <a:effectLst/>
                        <a:latin typeface="Times New Roman" pitchFamily="18" charset="0"/>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smtClean="0">
                          <a:effectLst/>
                          <a:latin typeface="Times New Roman" pitchFamily="18" charset="0"/>
                          <a:cs typeface="Times New Roman" pitchFamily="18" charset="0"/>
                        </a:rPr>
                        <a:t>Costos de   insumos por vaca </a:t>
                      </a:r>
                      <a:endParaRPr lang="es-EC" sz="1400" dirty="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dirty="0" smtClean="0">
                          <a:effectLst/>
                          <a:latin typeface="Times New Roman" pitchFamily="18" charset="0"/>
                          <a:ea typeface="Calibri"/>
                          <a:cs typeface="Times New Roman" pitchFamily="18" charset="0"/>
                        </a:rPr>
                        <a:t>Número de UE</a:t>
                      </a:r>
                      <a:endParaRPr lang="es-EC" sz="1400" dirty="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a:effectLst/>
                          <a:latin typeface="Times New Roman" pitchFamily="18" charset="0"/>
                          <a:cs typeface="Times New Roman" pitchFamily="18" charset="0"/>
                        </a:rPr>
                        <a:t>Costo tratamiento</a:t>
                      </a:r>
                      <a:endParaRPr lang="es-EC" sz="140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dirty="0" smtClean="0">
                          <a:effectLst/>
                          <a:latin typeface="Times New Roman" pitchFamily="18" charset="0"/>
                          <a:ea typeface="Calibri"/>
                          <a:cs typeface="Times New Roman" pitchFamily="18" charset="0"/>
                        </a:rPr>
                        <a:t>Vacas preñadas</a:t>
                      </a:r>
                      <a:endParaRPr lang="es-EC" sz="1400" dirty="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400">
                          <a:effectLst/>
                          <a:latin typeface="Times New Roman" pitchFamily="18" charset="0"/>
                          <a:cs typeface="Times New Roman" pitchFamily="18" charset="0"/>
                        </a:rPr>
                        <a:t>Costo vaca preñada </a:t>
                      </a:r>
                      <a:endParaRPr lang="es-EC" sz="1400">
                        <a:effectLst/>
                        <a:latin typeface="Times New Roman" pitchFamily="18" charset="0"/>
                        <a:ea typeface="Calibri"/>
                        <a:cs typeface="Times New Roman" pitchFamily="18" charset="0"/>
                      </a:endParaRPr>
                    </a:p>
                  </a:txBody>
                  <a:tcPr marL="68580" marR="68580" marT="0" marB="0"/>
                </a:tc>
              </a:tr>
              <a:tr h="241935">
                <a:tc>
                  <a:txBody>
                    <a:bodyPr/>
                    <a:lstStyle/>
                    <a:p>
                      <a:pPr indent="180340" algn="ctr">
                        <a:lnSpc>
                          <a:spcPct val="200000"/>
                        </a:lnSpc>
                        <a:spcBef>
                          <a:spcPts val="1200"/>
                        </a:spcBef>
                        <a:spcAft>
                          <a:spcPts val="0"/>
                        </a:spcAft>
                      </a:pPr>
                      <a:r>
                        <a:rPr lang="es-EC" sz="1400">
                          <a:effectLst/>
                          <a:latin typeface="Times New Roman" pitchFamily="18" charset="0"/>
                          <a:cs typeface="Times New Roman" pitchFamily="18" charset="0"/>
                        </a:rPr>
                        <a:t>Tratamiento 0 (sin eCG)</a:t>
                      </a:r>
                      <a:endParaRPr lang="es-EC" sz="140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600" dirty="0">
                          <a:effectLst/>
                          <a:latin typeface="Times New Roman" pitchFamily="18" charset="0"/>
                          <a:cs typeface="Times New Roman" pitchFamily="18" charset="0"/>
                        </a:rPr>
                        <a:t> $     36,84 </a:t>
                      </a:r>
                      <a:endParaRPr lang="es-EC" sz="1600" dirty="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600" dirty="0" smtClean="0">
                          <a:effectLst/>
                          <a:latin typeface="Times New Roman" pitchFamily="18" charset="0"/>
                          <a:ea typeface="Calibri"/>
                          <a:cs typeface="Times New Roman" pitchFamily="18" charset="0"/>
                        </a:rPr>
                        <a:t>35</a:t>
                      </a:r>
                      <a:endParaRPr lang="es-EC" sz="1600" dirty="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600" dirty="0">
                          <a:effectLst/>
                          <a:latin typeface="Times New Roman" pitchFamily="18" charset="0"/>
                          <a:cs typeface="Times New Roman" pitchFamily="18" charset="0"/>
                        </a:rPr>
                        <a:t> $  </a:t>
                      </a:r>
                      <a:r>
                        <a:rPr lang="es-EC" sz="1600" dirty="0" smtClean="0">
                          <a:effectLst/>
                          <a:latin typeface="Times New Roman" pitchFamily="18" charset="0"/>
                          <a:cs typeface="Times New Roman" pitchFamily="18" charset="0"/>
                        </a:rPr>
                        <a:t>1.289,40 </a:t>
                      </a:r>
                      <a:endParaRPr lang="es-EC" sz="1600" dirty="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600" dirty="0" smtClean="0">
                          <a:effectLst/>
                          <a:latin typeface="Times New Roman" pitchFamily="18" charset="0"/>
                          <a:ea typeface="Calibri"/>
                          <a:cs typeface="Times New Roman" pitchFamily="18" charset="0"/>
                        </a:rPr>
                        <a:t>10</a:t>
                      </a:r>
                      <a:endParaRPr lang="es-EC" sz="1600" dirty="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600" dirty="0">
                          <a:effectLst/>
                          <a:latin typeface="Times New Roman" pitchFamily="18" charset="0"/>
                          <a:cs typeface="Times New Roman" pitchFamily="18" charset="0"/>
                        </a:rPr>
                        <a:t> $ </a:t>
                      </a:r>
                      <a:r>
                        <a:rPr lang="es-EC" sz="1600" dirty="0" smtClean="0">
                          <a:effectLst/>
                          <a:latin typeface="Times New Roman" pitchFamily="18" charset="0"/>
                          <a:cs typeface="Times New Roman" pitchFamily="18" charset="0"/>
                        </a:rPr>
                        <a:t> 128,94 </a:t>
                      </a:r>
                      <a:endParaRPr lang="es-EC" sz="1600" dirty="0">
                        <a:effectLst/>
                        <a:latin typeface="Times New Roman" pitchFamily="18" charset="0"/>
                        <a:ea typeface="Calibri"/>
                        <a:cs typeface="Times New Roman" pitchFamily="18" charset="0"/>
                      </a:endParaRPr>
                    </a:p>
                  </a:txBody>
                  <a:tcPr marL="68580" marR="68580" marT="0" marB="0"/>
                </a:tc>
              </a:tr>
              <a:tr h="241935">
                <a:tc>
                  <a:txBody>
                    <a:bodyPr/>
                    <a:lstStyle/>
                    <a:p>
                      <a:pPr indent="180340" algn="ctr">
                        <a:lnSpc>
                          <a:spcPct val="200000"/>
                        </a:lnSpc>
                        <a:spcBef>
                          <a:spcPts val="1200"/>
                        </a:spcBef>
                        <a:spcAft>
                          <a:spcPts val="0"/>
                        </a:spcAft>
                      </a:pPr>
                      <a:r>
                        <a:rPr lang="es-EC" sz="1400">
                          <a:effectLst/>
                          <a:latin typeface="Times New Roman" pitchFamily="18" charset="0"/>
                          <a:cs typeface="Times New Roman" pitchFamily="18" charset="0"/>
                        </a:rPr>
                        <a:t>Tratamiento 1 (con eCG)</a:t>
                      </a:r>
                      <a:endParaRPr lang="es-EC" sz="140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600">
                          <a:effectLst/>
                          <a:latin typeface="Times New Roman" pitchFamily="18" charset="0"/>
                          <a:cs typeface="Times New Roman" pitchFamily="18" charset="0"/>
                        </a:rPr>
                        <a:t> $     44,09 </a:t>
                      </a:r>
                      <a:endParaRPr lang="es-EC" sz="160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600" dirty="0" smtClean="0">
                          <a:effectLst/>
                          <a:latin typeface="Times New Roman" pitchFamily="18" charset="0"/>
                          <a:ea typeface="Calibri"/>
                          <a:cs typeface="Times New Roman" pitchFamily="18" charset="0"/>
                        </a:rPr>
                        <a:t>35</a:t>
                      </a:r>
                      <a:endParaRPr lang="es-EC" sz="1600" dirty="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600" dirty="0">
                          <a:effectLst/>
                          <a:latin typeface="Times New Roman" pitchFamily="18" charset="0"/>
                          <a:cs typeface="Times New Roman" pitchFamily="18" charset="0"/>
                        </a:rPr>
                        <a:t> $  </a:t>
                      </a:r>
                      <a:r>
                        <a:rPr lang="es-EC" sz="1600" dirty="0" smtClean="0">
                          <a:effectLst/>
                          <a:latin typeface="Times New Roman" pitchFamily="18" charset="0"/>
                          <a:cs typeface="Times New Roman" pitchFamily="18" charset="0"/>
                        </a:rPr>
                        <a:t>1.543,15 </a:t>
                      </a:r>
                      <a:endParaRPr lang="es-EC" sz="1600" dirty="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600" dirty="0" smtClean="0">
                          <a:effectLst/>
                          <a:latin typeface="Times New Roman" pitchFamily="18" charset="0"/>
                          <a:ea typeface="Calibri"/>
                          <a:cs typeface="Times New Roman" pitchFamily="18" charset="0"/>
                        </a:rPr>
                        <a:t>18</a:t>
                      </a:r>
                      <a:endParaRPr lang="es-EC" sz="1600" dirty="0">
                        <a:effectLst/>
                        <a:latin typeface="Times New Roman" pitchFamily="18" charset="0"/>
                        <a:ea typeface="Calibri"/>
                        <a:cs typeface="Times New Roman" pitchFamily="18" charset="0"/>
                      </a:endParaRPr>
                    </a:p>
                  </a:txBody>
                  <a:tcPr marL="68580" marR="68580" marT="0" marB="0"/>
                </a:tc>
                <a:tc>
                  <a:txBody>
                    <a:bodyPr/>
                    <a:lstStyle/>
                    <a:p>
                      <a:pPr indent="180340" algn="ctr">
                        <a:lnSpc>
                          <a:spcPct val="200000"/>
                        </a:lnSpc>
                        <a:spcBef>
                          <a:spcPts val="1200"/>
                        </a:spcBef>
                        <a:spcAft>
                          <a:spcPts val="0"/>
                        </a:spcAft>
                      </a:pPr>
                      <a:r>
                        <a:rPr lang="es-EC" sz="1600" dirty="0">
                          <a:effectLst/>
                          <a:latin typeface="Times New Roman" pitchFamily="18" charset="0"/>
                          <a:cs typeface="Times New Roman" pitchFamily="18" charset="0"/>
                        </a:rPr>
                        <a:t> $  </a:t>
                      </a:r>
                      <a:r>
                        <a:rPr lang="es-EC" sz="1600" dirty="0" smtClean="0">
                          <a:effectLst/>
                          <a:latin typeface="Times New Roman" pitchFamily="18" charset="0"/>
                          <a:cs typeface="Times New Roman" pitchFamily="18" charset="0"/>
                        </a:rPr>
                        <a:t>85,73 </a:t>
                      </a:r>
                      <a:endParaRPr lang="es-EC" sz="1600" dirty="0">
                        <a:effectLst/>
                        <a:latin typeface="Times New Roman" pitchFamily="18" charset="0"/>
                        <a:ea typeface="Calibri"/>
                        <a:cs typeface="Times New Roman" pitchFamily="18" charset="0"/>
                      </a:endParaRPr>
                    </a:p>
                  </a:txBody>
                  <a:tcPr marL="68580" marR="68580" marT="0" marB="0"/>
                </a:tc>
              </a:tr>
            </a:tbl>
          </a:graphicData>
        </a:graphic>
      </p:graphicFrame>
      <p:sp>
        <p:nvSpPr>
          <p:cNvPr id="5" name="4 Elipse"/>
          <p:cNvSpPr/>
          <p:nvPr/>
        </p:nvSpPr>
        <p:spPr>
          <a:xfrm>
            <a:off x="1979712" y="4077072"/>
            <a:ext cx="115212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Elipse"/>
          <p:cNvSpPr/>
          <p:nvPr/>
        </p:nvSpPr>
        <p:spPr>
          <a:xfrm>
            <a:off x="4788024" y="4941168"/>
            <a:ext cx="115212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Elipse"/>
          <p:cNvSpPr/>
          <p:nvPr/>
        </p:nvSpPr>
        <p:spPr>
          <a:xfrm>
            <a:off x="7524328" y="4941168"/>
            <a:ext cx="115212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1245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188" y="125760"/>
            <a:ext cx="8229600" cy="1143000"/>
          </a:xfrm>
        </p:spPr>
        <p:txBody>
          <a:bodyPr>
            <a:normAutofit/>
          </a:bodyPr>
          <a:lstStyle/>
          <a:p>
            <a:r>
              <a:rPr lang="es-EC" sz="4000" b="1" dirty="0" smtClean="0">
                <a:latin typeface="Times New Roman" pitchFamily="18" charset="0"/>
                <a:cs typeface="Times New Roman" pitchFamily="18" charset="0"/>
              </a:rPr>
              <a:t>CONCLUSIONES </a:t>
            </a:r>
            <a:endParaRPr lang="es-EC" sz="4000" b="1" dirty="0">
              <a:latin typeface="Times New Roman" pitchFamily="18" charset="0"/>
              <a:cs typeface="Times New Roman" pitchFamily="18" charset="0"/>
            </a:endParaRPr>
          </a:p>
        </p:txBody>
      </p:sp>
      <p:sp>
        <p:nvSpPr>
          <p:cNvPr id="3" name="2 Marcador de contenido"/>
          <p:cNvSpPr>
            <a:spLocks noGrp="1"/>
          </p:cNvSpPr>
          <p:nvPr>
            <p:ph type="body" idx="1"/>
          </p:nvPr>
        </p:nvSpPr>
        <p:spPr>
          <a:xfrm>
            <a:off x="467544" y="1052736"/>
            <a:ext cx="8229600" cy="5400600"/>
          </a:xfrm>
        </p:spPr>
        <p:txBody>
          <a:bodyPr>
            <a:normAutofit fontScale="92500" lnSpcReduction="10000"/>
          </a:bodyPr>
          <a:lstStyle/>
          <a:p>
            <a:pPr marL="0" indent="0">
              <a:buNone/>
            </a:pPr>
            <a:endParaRPr lang="es-EC" sz="1800" b="1" i="1" dirty="0" smtClean="0">
              <a:latin typeface="Times New Roman" pitchFamily="18" charset="0"/>
              <a:cs typeface="Times New Roman" pitchFamily="18" charset="0"/>
            </a:endParaRPr>
          </a:p>
          <a:p>
            <a:endParaRPr lang="es-EC" sz="1600" b="1" i="1" dirty="0" smtClean="0">
              <a:latin typeface="Times New Roman" pitchFamily="18" charset="0"/>
              <a:cs typeface="Times New Roman" pitchFamily="18" charset="0"/>
            </a:endParaRPr>
          </a:p>
          <a:p>
            <a:pPr algn="just"/>
            <a:r>
              <a:rPr lang="es-EC" sz="2400" dirty="0" smtClean="0">
                <a:latin typeface="Times New Roman" pitchFamily="18" charset="0"/>
                <a:cs typeface="Times New Roman" pitchFamily="18" charset="0"/>
              </a:rPr>
              <a:t>La </a:t>
            </a:r>
            <a:r>
              <a:rPr lang="es-EC" sz="2400" dirty="0">
                <a:latin typeface="Times New Roman" pitchFamily="18" charset="0"/>
                <a:cs typeface="Times New Roman" pitchFamily="18" charset="0"/>
              </a:rPr>
              <a:t>administración de 400 UI de eCG (NOVORMON)  tuvo un efecto significativo en la tasa de concepción, por lo que, con el uso de esta hormona en el protocolo de sincronización, se logra incrementar en un 22% la tasa de </a:t>
            </a:r>
            <a:r>
              <a:rPr lang="es-EC" sz="2400" dirty="0" smtClean="0">
                <a:latin typeface="Times New Roman" pitchFamily="18" charset="0"/>
                <a:cs typeface="Times New Roman" pitchFamily="18" charset="0"/>
              </a:rPr>
              <a:t>concepción.</a:t>
            </a:r>
          </a:p>
          <a:p>
            <a:pPr algn="just"/>
            <a:endParaRPr lang="es-EC" sz="2400" dirty="0" smtClean="0">
              <a:latin typeface="Times New Roman" pitchFamily="18" charset="0"/>
              <a:cs typeface="Times New Roman" pitchFamily="18" charset="0"/>
            </a:endParaRPr>
          </a:p>
          <a:p>
            <a:pPr algn="just"/>
            <a:r>
              <a:rPr lang="es-EC" sz="2400" dirty="0" smtClean="0">
                <a:latin typeface="Times New Roman" pitchFamily="18" charset="0"/>
                <a:cs typeface="Times New Roman" pitchFamily="18" charset="0"/>
              </a:rPr>
              <a:t>Los animales que fueron evaluados con la CC y peso, presentaron un balance energético positivo, ya que para el proyecto de investigación se identificaron animales ciclando con 60-100 días post parto, por lo que se asume que ya no necesitan movilizar reservas corporales, para la producción de leche ya que el pico de producción están entre los dos primero meses post parto.</a:t>
            </a:r>
          </a:p>
          <a:p>
            <a:pPr algn="just"/>
            <a:endParaRPr lang="es-EC" sz="2400" dirty="0" smtClean="0">
              <a:latin typeface="Times New Roman" pitchFamily="18" charset="0"/>
              <a:cs typeface="Times New Roman" pitchFamily="18" charset="0"/>
            </a:endParaRPr>
          </a:p>
          <a:p>
            <a:pPr algn="just"/>
            <a:r>
              <a:rPr lang="es-EC" sz="2400" dirty="0" smtClean="0">
                <a:latin typeface="Times New Roman" pitchFamily="18" charset="0"/>
                <a:cs typeface="Times New Roman" pitchFamily="18" charset="0"/>
              </a:rPr>
              <a:t>La </a:t>
            </a:r>
            <a:r>
              <a:rPr lang="es-EC" sz="2400" dirty="0">
                <a:latin typeface="Times New Roman" pitchFamily="18" charset="0"/>
                <a:cs typeface="Times New Roman" pitchFamily="18" charset="0"/>
              </a:rPr>
              <a:t>adición de eCG en el protocolo de sincronización de celo para IATF (T1), es económicamente viable, teniendo un beneficio mayor, con un 33,52 % por vaca gestante</a:t>
            </a:r>
            <a:r>
              <a:rPr lang="es-EC" sz="2400" dirty="0" smtClean="0">
                <a:latin typeface="Times New Roman" pitchFamily="18" charset="0"/>
                <a:cs typeface="Times New Roman" pitchFamily="18" charset="0"/>
              </a:rPr>
              <a:t>.</a:t>
            </a:r>
            <a:endParaRPr lang="es-EC" sz="1800" b="1"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519481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188" y="125760"/>
            <a:ext cx="8229600" cy="1143000"/>
          </a:xfrm>
        </p:spPr>
        <p:txBody>
          <a:bodyPr>
            <a:normAutofit/>
          </a:bodyPr>
          <a:lstStyle/>
          <a:p>
            <a:r>
              <a:rPr lang="es-EC" sz="4000" b="1" dirty="0" smtClean="0">
                <a:latin typeface="Times New Roman" pitchFamily="18" charset="0"/>
                <a:cs typeface="Times New Roman" pitchFamily="18" charset="0"/>
              </a:rPr>
              <a:t>RECOMENDACIONES </a:t>
            </a:r>
            <a:endParaRPr lang="es-EC" sz="4000" b="1" dirty="0">
              <a:latin typeface="Times New Roman" pitchFamily="18" charset="0"/>
              <a:cs typeface="Times New Roman" pitchFamily="18" charset="0"/>
            </a:endParaRPr>
          </a:p>
        </p:txBody>
      </p:sp>
      <p:sp>
        <p:nvSpPr>
          <p:cNvPr id="3" name="2 Marcador de contenido"/>
          <p:cNvSpPr>
            <a:spLocks noGrp="1"/>
          </p:cNvSpPr>
          <p:nvPr>
            <p:ph type="body" idx="1"/>
          </p:nvPr>
        </p:nvSpPr>
        <p:spPr>
          <a:xfrm>
            <a:off x="467544" y="476672"/>
            <a:ext cx="8352928" cy="5688632"/>
          </a:xfrm>
        </p:spPr>
        <p:txBody>
          <a:bodyPr>
            <a:normAutofit fontScale="92500" lnSpcReduction="10000"/>
          </a:bodyPr>
          <a:lstStyle/>
          <a:p>
            <a:pPr marL="0" indent="0">
              <a:buNone/>
            </a:pPr>
            <a:endParaRPr lang="es-EC" sz="1800" b="1" i="1" dirty="0" smtClean="0">
              <a:latin typeface="Times New Roman" pitchFamily="18" charset="0"/>
              <a:cs typeface="Times New Roman" pitchFamily="18" charset="0"/>
            </a:endParaRPr>
          </a:p>
          <a:p>
            <a:endParaRPr lang="es-EC" sz="1600" b="1" i="1" dirty="0" smtClean="0">
              <a:latin typeface="Times New Roman" pitchFamily="18" charset="0"/>
              <a:cs typeface="Times New Roman" pitchFamily="18" charset="0"/>
            </a:endParaRPr>
          </a:p>
          <a:p>
            <a:pPr algn="just"/>
            <a:r>
              <a:rPr lang="es-EC" sz="2400" dirty="0" smtClean="0">
                <a:latin typeface="Times New Roman" pitchFamily="18" charset="0"/>
                <a:cs typeface="Times New Roman" pitchFamily="18" charset="0"/>
              </a:rPr>
              <a:t>Se </a:t>
            </a:r>
            <a:r>
              <a:rPr lang="es-EC" sz="2400" dirty="0">
                <a:latin typeface="Times New Roman" pitchFamily="18" charset="0"/>
                <a:cs typeface="Times New Roman" pitchFamily="18" charset="0"/>
              </a:rPr>
              <a:t>recomienda para ganaderías que manejan cruces entre razas </a:t>
            </a:r>
            <a:r>
              <a:rPr lang="es-EC" sz="2400" dirty="0" err="1">
                <a:latin typeface="Times New Roman" pitchFamily="18" charset="0"/>
                <a:cs typeface="Times New Roman" pitchFamily="18" charset="0"/>
              </a:rPr>
              <a:t>Senepol</a:t>
            </a:r>
            <a:r>
              <a:rPr lang="es-EC" sz="2400" dirty="0">
                <a:latin typeface="Times New Roman" pitchFamily="18" charset="0"/>
                <a:cs typeface="Times New Roman" pitchFamily="18" charset="0"/>
              </a:rPr>
              <a:t>, Brown Swiss, </a:t>
            </a:r>
            <a:r>
              <a:rPr lang="es-EC" sz="2400" dirty="0" err="1">
                <a:latin typeface="Times New Roman" pitchFamily="18" charset="0"/>
                <a:cs typeface="Times New Roman" pitchFamily="18" charset="0"/>
              </a:rPr>
              <a:t>Brahman</a:t>
            </a:r>
            <a:r>
              <a:rPr lang="es-EC" sz="2400" dirty="0">
                <a:latin typeface="Times New Roman" pitchFamily="18" charset="0"/>
                <a:cs typeface="Times New Roman" pitchFamily="18" charset="0"/>
              </a:rPr>
              <a:t>, que en cada protocolo para IATF se administre una dosis de 400 UI de eCG (NOVORMON) ya que mejora la tasa de concepción</a:t>
            </a:r>
            <a:r>
              <a:rPr lang="es-EC" sz="2400" dirty="0" smtClean="0">
                <a:latin typeface="Times New Roman" pitchFamily="18" charset="0"/>
                <a:cs typeface="Times New Roman" pitchFamily="18" charset="0"/>
              </a:rPr>
              <a:t>.</a:t>
            </a:r>
          </a:p>
          <a:p>
            <a:pPr algn="just"/>
            <a:r>
              <a:rPr lang="es-EC" sz="2400" dirty="0" smtClean="0">
                <a:latin typeface="Times New Roman" pitchFamily="18" charset="0"/>
                <a:cs typeface="Times New Roman" pitchFamily="18" charset="0"/>
              </a:rPr>
              <a:t> </a:t>
            </a:r>
            <a:endParaRPr lang="es-EC" sz="2400" dirty="0">
              <a:latin typeface="Times New Roman" pitchFamily="18" charset="0"/>
              <a:cs typeface="Times New Roman" pitchFamily="18" charset="0"/>
            </a:endParaRPr>
          </a:p>
          <a:p>
            <a:pPr algn="just"/>
            <a:r>
              <a:rPr lang="es-EC" sz="2400" dirty="0" smtClean="0">
                <a:latin typeface="Times New Roman" pitchFamily="18" charset="0"/>
                <a:cs typeface="Times New Roman" pitchFamily="18" charset="0"/>
              </a:rPr>
              <a:t>Los </a:t>
            </a:r>
            <a:r>
              <a:rPr lang="es-EC" sz="2400" dirty="0">
                <a:latin typeface="Times New Roman" pitchFamily="18" charset="0"/>
                <a:cs typeface="Times New Roman" pitchFamily="18" charset="0"/>
              </a:rPr>
              <a:t>animales seleccionados para la sincronización deben tener un adecuado manejo, nutrición y sanidad, ya que pueden afectar a los resultados de la investigación.  </a:t>
            </a:r>
            <a:endParaRPr lang="es-EC" sz="2400" dirty="0" smtClean="0">
              <a:latin typeface="Times New Roman" pitchFamily="18" charset="0"/>
              <a:cs typeface="Times New Roman" pitchFamily="18" charset="0"/>
            </a:endParaRPr>
          </a:p>
          <a:p>
            <a:pPr algn="just"/>
            <a:endParaRPr lang="es-EC" sz="2400" dirty="0">
              <a:latin typeface="Times New Roman" pitchFamily="18" charset="0"/>
              <a:cs typeface="Times New Roman" pitchFamily="18" charset="0"/>
            </a:endParaRPr>
          </a:p>
          <a:p>
            <a:pPr algn="just"/>
            <a:r>
              <a:rPr lang="es-EC" sz="2400" dirty="0" smtClean="0">
                <a:latin typeface="Times New Roman" pitchFamily="18" charset="0"/>
                <a:cs typeface="Times New Roman" pitchFamily="18" charset="0"/>
              </a:rPr>
              <a:t>Para </a:t>
            </a:r>
            <a:r>
              <a:rPr lang="es-EC" sz="2400" dirty="0">
                <a:latin typeface="Times New Roman" pitchFamily="18" charset="0"/>
                <a:cs typeface="Times New Roman" pitchFamily="18" charset="0"/>
              </a:rPr>
              <a:t>el protocolo de sincronización de celo para IATF, se recomienda que se administre la hormona eCG, ya que el costo de gestación es más barato y beneficia en la economía del ganadero. </a:t>
            </a:r>
            <a:endParaRPr lang="es-EC" sz="2400" dirty="0" smtClean="0">
              <a:latin typeface="Times New Roman" pitchFamily="18" charset="0"/>
              <a:cs typeface="Times New Roman" pitchFamily="18" charset="0"/>
            </a:endParaRPr>
          </a:p>
          <a:p>
            <a:pPr algn="just"/>
            <a:endParaRPr lang="es-EC" sz="2400" dirty="0">
              <a:latin typeface="Times New Roman" pitchFamily="18" charset="0"/>
              <a:cs typeface="Times New Roman" pitchFamily="18" charset="0"/>
            </a:endParaRPr>
          </a:p>
          <a:p>
            <a:pPr algn="just"/>
            <a:r>
              <a:rPr lang="es-EC" sz="2400" dirty="0" smtClean="0">
                <a:latin typeface="Times New Roman" pitchFamily="18" charset="0"/>
                <a:cs typeface="Times New Roman" pitchFamily="18" charset="0"/>
              </a:rPr>
              <a:t>Se </a:t>
            </a:r>
            <a:r>
              <a:rPr lang="es-EC" sz="2400" dirty="0">
                <a:latin typeface="Times New Roman" pitchFamily="18" charset="0"/>
                <a:cs typeface="Times New Roman" pitchFamily="18" charset="0"/>
              </a:rPr>
              <a:t>debe realizar más investigaciones en el país con respecto al beneficio que causa la aplicación de eCG en los protocolos de sincronización de celo para IATF, en diferentes provincias del Ecuador y con diferentes razas bovinas. </a:t>
            </a:r>
            <a:endParaRPr lang="es-EC" sz="1800" b="1"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771809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18048"/>
            <a:ext cx="8229600" cy="1143000"/>
          </a:xfrm>
        </p:spPr>
        <p:txBody>
          <a:bodyPr>
            <a:noAutofit/>
          </a:bodyPr>
          <a:lstStyle/>
          <a:p>
            <a:pPr algn="ctr"/>
            <a:r>
              <a:rPr lang="es-EC" sz="7200" b="1" dirty="0" smtClean="0">
                <a:latin typeface="Times New Roman" pitchFamily="18" charset="0"/>
                <a:cs typeface="Times New Roman" pitchFamily="18" charset="0"/>
              </a:rPr>
              <a:t>GRACIAS </a:t>
            </a:r>
            <a:endParaRPr lang="es-EC" sz="72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3861047"/>
            <a:ext cx="2734948" cy="20512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9524"/>
          <a:stretch/>
        </p:blipFill>
        <p:spPr bwMode="auto">
          <a:xfrm>
            <a:off x="6156176" y="3784683"/>
            <a:ext cx="2280983" cy="21433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5827"/>
          <a:stretch/>
        </p:blipFill>
        <p:spPr bwMode="auto">
          <a:xfrm>
            <a:off x="1115616" y="603283"/>
            <a:ext cx="2174673" cy="21506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https://scontent.fuio3-1.fna.fbcdn.net/v/t1.15752-9/51356351_242222979880010_1001713860941447168_n.jpg?_nc_cat=109&amp;_nc_ht=scontent.fuio3-1.fna&amp;oh=d55f9739ab755e5ba75bbeea2ab9368d&amp;oe=5CE58E4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120" y="603282"/>
            <a:ext cx="2664296" cy="19982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783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latin typeface="Times New Roman" pitchFamily="18" charset="0"/>
                <a:cs typeface="Times New Roman" pitchFamily="18" charset="0"/>
              </a:rPr>
              <a:t>OBJETIVO GENERAL</a:t>
            </a:r>
            <a:endParaRPr lang="es-EC" b="1" dirty="0">
              <a:latin typeface="Times New Roman" pitchFamily="18" charset="0"/>
              <a:cs typeface="Times New Roman" pitchFamily="18" charset="0"/>
            </a:endParaRPr>
          </a:p>
        </p:txBody>
      </p:sp>
      <p:sp>
        <p:nvSpPr>
          <p:cNvPr id="3" name="2 Marcador de contenido"/>
          <p:cNvSpPr>
            <a:spLocks noGrp="1"/>
          </p:cNvSpPr>
          <p:nvPr>
            <p:ph type="body" idx="1"/>
          </p:nvPr>
        </p:nvSpPr>
        <p:spPr>
          <a:xfrm>
            <a:off x="457200" y="1600200"/>
            <a:ext cx="8363272" cy="1661993"/>
          </a:xfrm>
        </p:spPr>
        <p:txBody>
          <a:bodyPr/>
          <a:lstStyle/>
          <a:p>
            <a:pPr marL="0" indent="0">
              <a:buNone/>
            </a:pPr>
            <a:endParaRPr lang="es-EC" b="1" dirty="0">
              <a:latin typeface="Times New Roman" pitchFamily="18" charset="0"/>
              <a:cs typeface="Times New Roman" pitchFamily="18" charset="0"/>
            </a:endParaRPr>
          </a:p>
          <a:p>
            <a:pPr marL="0" indent="0">
              <a:buNone/>
            </a:pPr>
            <a:endParaRPr lang="es-EC" b="1" dirty="0" smtClean="0">
              <a:latin typeface="Times New Roman" pitchFamily="18" charset="0"/>
              <a:cs typeface="Times New Roman" pitchFamily="18" charset="0"/>
            </a:endParaRPr>
          </a:p>
          <a:p>
            <a:pPr marL="0" indent="0">
              <a:buNone/>
            </a:pPr>
            <a:r>
              <a:rPr lang="es-EC" sz="2400" dirty="0" smtClean="0">
                <a:latin typeface="Times New Roman" pitchFamily="18" charset="0"/>
                <a:cs typeface="Times New Roman" pitchFamily="18" charset="0"/>
              </a:rPr>
              <a:t>Evaluar el efecto de la gonadotropina coriónica equina (eCG) sobre el porcentaje de concepción en ganado bovino doble propósito en El Triunfo – Guayas.</a:t>
            </a:r>
            <a:endParaRPr lang="es-EC" sz="2400" dirty="0">
              <a:latin typeface="Times New Roman" pitchFamily="18" charset="0"/>
              <a:cs typeface="Times New Roman" pitchFamily="18" charset="0"/>
            </a:endParaRPr>
          </a:p>
        </p:txBody>
      </p:sp>
    </p:spTree>
    <p:extLst>
      <p:ext uri="{BB962C8B-B14F-4D97-AF65-F5344CB8AC3E}">
        <p14:creationId xmlns:p14="http://schemas.microsoft.com/office/powerpoint/2010/main" val="3832906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latin typeface="Times New Roman" pitchFamily="18" charset="0"/>
                <a:cs typeface="Times New Roman" pitchFamily="18" charset="0"/>
              </a:rPr>
              <a:t>OBJETIVOS ESPECÍFICOS </a:t>
            </a:r>
            <a:endParaRPr lang="es-EC" b="1" dirty="0">
              <a:latin typeface="Times New Roman" pitchFamily="18" charset="0"/>
              <a:cs typeface="Times New Roman" pitchFamily="18" charset="0"/>
            </a:endParaRPr>
          </a:p>
        </p:txBody>
      </p:sp>
      <p:sp>
        <p:nvSpPr>
          <p:cNvPr id="3" name="2 Marcador de contenido"/>
          <p:cNvSpPr>
            <a:spLocks noGrp="1"/>
          </p:cNvSpPr>
          <p:nvPr>
            <p:ph type="body" idx="1"/>
          </p:nvPr>
        </p:nvSpPr>
        <p:spPr>
          <a:xfrm>
            <a:off x="467544" y="1312168"/>
            <a:ext cx="8219256" cy="4997152"/>
          </a:xfrm>
        </p:spPr>
        <p:txBody>
          <a:bodyPr>
            <a:noAutofit/>
          </a:bodyPr>
          <a:lstStyle/>
          <a:p>
            <a:r>
              <a:rPr lang="es-EC" sz="2400" dirty="0" smtClean="0">
                <a:latin typeface="Times New Roman" pitchFamily="18" charset="0"/>
                <a:cs typeface="Times New Roman" pitchFamily="18" charset="0"/>
              </a:rPr>
              <a:t>Medir el efecto de la gonadotropina coriónica equina (eCG) sobre el porcentaje de concepción en ganado de doble propósito.</a:t>
            </a:r>
          </a:p>
          <a:p>
            <a:endParaRPr lang="es-EC" sz="2400" dirty="0" smtClean="0">
              <a:latin typeface="Times New Roman" pitchFamily="18" charset="0"/>
              <a:cs typeface="Times New Roman" pitchFamily="18" charset="0"/>
            </a:endParaRPr>
          </a:p>
          <a:p>
            <a:r>
              <a:rPr lang="es-EC" sz="2400" dirty="0" smtClean="0">
                <a:latin typeface="Times New Roman" pitchFamily="18" charset="0"/>
                <a:cs typeface="Times New Roman" pitchFamily="18" charset="0"/>
              </a:rPr>
              <a:t>Determinar el nivel de progesterona en vacas preñadas, mediante análisis en muestras de sangre. </a:t>
            </a:r>
          </a:p>
          <a:p>
            <a:endParaRPr lang="es-EC" sz="2400" dirty="0" smtClean="0">
              <a:latin typeface="Times New Roman" pitchFamily="18" charset="0"/>
              <a:cs typeface="Times New Roman" pitchFamily="18" charset="0"/>
            </a:endParaRPr>
          </a:p>
          <a:p>
            <a:r>
              <a:rPr lang="es-EC" sz="2400" dirty="0" smtClean="0">
                <a:latin typeface="Times New Roman" pitchFamily="18" charset="0"/>
                <a:cs typeface="Times New Roman" pitchFamily="18" charset="0"/>
              </a:rPr>
              <a:t>Medir la condición corporal y peso de los animales, para ver el comportamiento del balance energético.</a:t>
            </a:r>
          </a:p>
          <a:p>
            <a:endParaRPr lang="es-EC" sz="2400" dirty="0" smtClean="0">
              <a:latin typeface="Times New Roman" pitchFamily="18" charset="0"/>
              <a:cs typeface="Times New Roman" pitchFamily="18" charset="0"/>
            </a:endParaRPr>
          </a:p>
          <a:p>
            <a:r>
              <a:rPr lang="es-EC" sz="2400" dirty="0" smtClean="0">
                <a:latin typeface="Times New Roman" pitchFamily="18" charset="0"/>
                <a:cs typeface="Times New Roman" pitchFamily="18" charset="0"/>
              </a:rPr>
              <a:t>Determinar la relación costo beneficio del uso de eCG en el protocolo de sincronización IATF</a:t>
            </a:r>
          </a:p>
        </p:txBody>
      </p:sp>
    </p:spTree>
    <p:extLst>
      <p:ext uri="{BB962C8B-B14F-4D97-AF65-F5344CB8AC3E}">
        <p14:creationId xmlns:p14="http://schemas.microsoft.com/office/powerpoint/2010/main" val="700633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latin typeface="Times New Roman" pitchFamily="18" charset="0"/>
                <a:cs typeface="Times New Roman" pitchFamily="18" charset="0"/>
              </a:rPr>
              <a:t>HIPÓTESIS</a:t>
            </a:r>
            <a:endParaRPr lang="es-EC" b="1" dirty="0">
              <a:latin typeface="Times New Roman" pitchFamily="18" charset="0"/>
              <a:cs typeface="Times New Roman" pitchFamily="18" charset="0"/>
            </a:endParaRPr>
          </a:p>
        </p:txBody>
      </p:sp>
      <p:sp>
        <p:nvSpPr>
          <p:cNvPr id="3" name="2 Marcador de contenido"/>
          <p:cNvSpPr>
            <a:spLocks noGrp="1"/>
          </p:cNvSpPr>
          <p:nvPr>
            <p:ph type="body" idx="1"/>
          </p:nvPr>
        </p:nvSpPr>
        <p:spPr>
          <a:xfrm>
            <a:off x="457200" y="1340768"/>
            <a:ext cx="8229600" cy="5400600"/>
          </a:xfrm>
        </p:spPr>
        <p:txBody>
          <a:bodyPr>
            <a:normAutofit/>
          </a:bodyPr>
          <a:lstStyle/>
          <a:p>
            <a:r>
              <a:rPr lang="es-EC" sz="2400" b="1" dirty="0" smtClean="0">
                <a:latin typeface="Times New Roman" pitchFamily="18" charset="0"/>
                <a:cs typeface="Times New Roman" pitchFamily="18" charset="0"/>
              </a:rPr>
              <a:t>Hipótesis Nula </a:t>
            </a:r>
          </a:p>
          <a:p>
            <a:pPr marL="0" indent="0">
              <a:buNone/>
            </a:pPr>
            <a:endParaRPr lang="es-EC" sz="2400" b="1" dirty="0" smtClean="0">
              <a:latin typeface="Times New Roman" pitchFamily="18" charset="0"/>
              <a:cs typeface="Times New Roman" pitchFamily="18" charset="0"/>
            </a:endParaRPr>
          </a:p>
          <a:p>
            <a:pPr marL="0" indent="0">
              <a:buNone/>
            </a:pPr>
            <a:r>
              <a:rPr lang="es-ES" sz="2400" dirty="0">
                <a:latin typeface="Times New Roman" pitchFamily="18" charset="0"/>
                <a:cs typeface="Times New Roman" pitchFamily="18" charset="0"/>
              </a:rPr>
              <a:t>El efecto de la gonadotropina coriónica equina (eCG), no influye sobre la tasa de concepción en ganado bovino doble propósito en El Triunfo – </a:t>
            </a:r>
            <a:r>
              <a:rPr lang="es-ES" sz="2400" dirty="0" smtClean="0">
                <a:latin typeface="Times New Roman" pitchFamily="18" charset="0"/>
                <a:cs typeface="Times New Roman" pitchFamily="18" charset="0"/>
              </a:rPr>
              <a:t>Guayas.</a:t>
            </a:r>
          </a:p>
          <a:p>
            <a:pPr marL="0" indent="0">
              <a:buNone/>
            </a:pPr>
            <a:endParaRPr lang="es-ES" sz="2400" dirty="0" smtClean="0">
              <a:latin typeface="Times New Roman" pitchFamily="18" charset="0"/>
              <a:cs typeface="Times New Roman" pitchFamily="18" charset="0"/>
            </a:endParaRPr>
          </a:p>
          <a:p>
            <a:r>
              <a:rPr lang="es-EC" sz="2400" b="1" dirty="0" smtClean="0">
                <a:latin typeface="Times New Roman" pitchFamily="18" charset="0"/>
                <a:cs typeface="Times New Roman" pitchFamily="18" charset="0"/>
              </a:rPr>
              <a:t>Hipótesis Alternativa</a:t>
            </a:r>
          </a:p>
          <a:p>
            <a:pPr marL="0" indent="0">
              <a:buNone/>
            </a:pPr>
            <a:endParaRPr lang="es-EC" sz="2400" b="1" dirty="0" smtClean="0">
              <a:latin typeface="Times New Roman" pitchFamily="18" charset="0"/>
              <a:cs typeface="Times New Roman" pitchFamily="18" charset="0"/>
            </a:endParaRPr>
          </a:p>
          <a:p>
            <a:pPr marL="0" indent="0">
              <a:buNone/>
            </a:pPr>
            <a:r>
              <a:rPr lang="es-EC" sz="2400" dirty="0" smtClean="0">
                <a:latin typeface="Times New Roman" pitchFamily="18" charset="0"/>
                <a:cs typeface="Times New Roman" pitchFamily="18" charset="0"/>
              </a:rPr>
              <a:t>El efecto de la gonadotropina coriónica equina (eCG), influye positivamente sobre la tasa de concepción en ganado bovino doble propósito en El Triunfo – Guayas.</a:t>
            </a:r>
          </a:p>
        </p:txBody>
      </p:sp>
    </p:spTree>
    <p:extLst>
      <p:ext uri="{BB962C8B-B14F-4D97-AF65-F5344CB8AC3E}">
        <p14:creationId xmlns:p14="http://schemas.microsoft.com/office/powerpoint/2010/main" val="1786209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467544" y="440670"/>
            <a:ext cx="8568951" cy="5580617"/>
            <a:chOff x="1654629" y="275771"/>
            <a:chExt cx="9777708" cy="6063253"/>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717" t="12417" r="15128" b="8532"/>
            <a:stretch/>
          </p:blipFill>
          <p:spPr bwMode="auto">
            <a:xfrm>
              <a:off x="2044087" y="556242"/>
              <a:ext cx="9388250" cy="5782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1654629" y="275771"/>
              <a:ext cx="2413315" cy="560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8936856" y="275771"/>
              <a:ext cx="2413315" cy="560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1 Título"/>
          <p:cNvSpPr>
            <a:spLocks noGrp="1"/>
          </p:cNvSpPr>
          <p:nvPr>
            <p:ph type="title"/>
          </p:nvPr>
        </p:nvSpPr>
        <p:spPr/>
        <p:txBody>
          <a:bodyPr>
            <a:normAutofit fontScale="90000"/>
          </a:bodyPr>
          <a:lstStyle/>
          <a:p>
            <a:r>
              <a:rPr lang="es-EC" sz="3600" b="1" dirty="0" smtClean="0">
                <a:latin typeface="Times New Roman" pitchFamily="18" charset="0"/>
                <a:cs typeface="Times New Roman" pitchFamily="18" charset="0"/>
              </a:rPr>
              <a:t>REVISIÓN DE LITERATURA </a:t>
            </a:r>
            <a:endParaRPr lang="es-EC" sz="3600" b="1" dirty="0">
              <a:latin typeface="Times New Roman" pitchFamily="18" charset="0"/>
              <a:cs typeface="Times New Roman" pitchFamily="18" charset="0"/>
            </a:endParaRPr>
          </a:p>
        </p:txBody>
      </p:sp>
      <p:sp>
        <p:nvSpPr>
          <p:cNvPr id="5" name="2 Marcador de contenido"/>
          <p:cNvSpPr txBox="1">
            <a:spLocks/>
          </p:cNvSpPr>
          <p:nvPr/>
        </p:nvSpPr>
        <p:spPr>
          <a:xfrm>
            <a:off x="56448" y="548680"/>
            <a:ext cx="8229600" cy="54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dirty="0" smtClean="0">
                <a:latin typeface="Times New Roman" pitchFamily="18" charset="0"/>
                <a:cs typeface="Times New Roman" pitchFamily="18" charset="0"/>
              </a:rPr>
              <a:t>Ciclo Estral Bovino</a:t>
            </a:r>
            <a:endParaRPr lang="es-EC" dirty="0">
              <a:latin typeface="Times New Roman" pitchFamily="18" charset="0"/>
              <a:cs typeface="Times New Roman" pitchFamily="18" charset="0"/>
            </a:endParaRPr>
          </a:p>
        </p:txBody>
      </p:sp>
    </p:spTree>
    <p:extLst>
      <p:ext uri="{BB962C8B-B14F-4D97-AF65-F5344CB8AC3E}">
        <p14:creationId xmlns:p14="http://schemas.microsoft.com/office/powerpoint/2010/main" val="3510585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latin typeface="Times New Roman" pitchFamily="18" charset="0"/>
                <a:cs typeface="Times New Roman" pitchFamily="18" charset="0"/>
              </a:rPr>
              <a:t>REVISIÓN DE LITERATURA </a:t>
            </a:r>
            <a:endParaRPr lang="es-EC" b="1" dirty="0">
              <a:latin typeface="Times New Roman" pitchFamily="18" charset="0"/>
              <a:cs typeface="Times New Roman" pitchFamily="18" charset="0"/>
            </a:endParaRPr>
          </a:p>
        </p:txBody>
      </p:sp>
      <p:sp>
        <p:nvSpPr>
          <p:cNvPr id="3" name="2 Marcador de contenido"/>
          <p:cNvSpPr>
            <a:spLocks noGrp="1"/>
          </p:cNvSpPr>
          <p:nvPr>
            <p:ph type="body" idx="1"/>
          </p:nvPr>
        </p:nvSpPr>
        <p:spPr>
          <a:xfrm>
            <a:off x="509407" y="836712"/>
            <a:ext cx="7645400" cy="2973704"/>
          </a:xfrm>
        </p:spPr>
        <p:txBody>
          <a:bodyPr>
            <a:normAutofit/>
          </a:bodyPr>
          <a:lstStyle/>
          <a:p>
            <a:r>
              <a:rPr lang="es-EC" sz="2800" i="0" dirty="0" smtClean="0">
                <a:latin typeface="Times New Roman" pitchFamily="18" charset="0"/>
                <a:cs typeface="Times New Roman" pitchFamily="18" charset="0"/>
              </a:rPr>
              <a:t>Protocolo con dispositivo de P4 y estradiol</a:t>
            </a:r>
          </a:p>
        </p:txBody>
      </p:sp>
      <p:graphicFrame>
        <p:nvGraphicFramePr>
          <p:cNvPr id="5" name="4 Diagrama"/>
          <p:cNvGraphicFramePr/>
          <p:nvPr>
            <p:extLst>
              <p:ext uri="{D42A27DB-BD31-4B8C-83A1-F6EECF244321}">
                <p14:modId xmlns:p14="http://schemas.microsoft.com/office/powerpoint/2010/main" val="18987353"/>
              </p:ext>
            </p:extLst>
          </p:nvPr>
        </p:nvGraphicFramePr>
        <p:xfrm>
          <a:off x="251520" y="1268760"/>
          <a:ext cx="6912768"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Resultado de imagen para dispositivo p4 di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55976" y="3820330"/>
            <a:ext cx="2875011" cy="19888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benzoato de estradi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5756" y="3717032"/>
            <a:ext cx="2335546" cy="233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585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latin typeface="Times New Roman" pitchFamily="18" charset="0"/>
                <a:cs typeface="Times New Roman" pitchFamily="18" charset="0"/>
              </a:rPr>
              <a:t>REVISIÓN DE LITERATURA </a:t>
            </a:r>
            <a:endParaRPr lang="es-EC" b="1" dirty="0">
              <a:latin typeface="Times New Roman" pitchFamily="18" charset="0"/>
              <a:cs typeface="Times New Roman" pitchFamily="18" charset="0"/>
            </a:endParaRPr>
          </a:p>
        </p:txBody>
      </p:sp>
      <p:sp>
        <p:nvSpPr>
          <p:cNvPr id="3" name="2 Marcador de contenido"/>
          <p:cNvSpPr>
            <a:spLocks noGrp="1"/>
          </p:cNvSpPr>
          <p:nvPr>
            <p:ph type="body" idx="1"/>
          </p:nvPr>
        </p:nvSpPr>
        <p:spPr>
          <a:xfrm>
            <a:off x="175255" y="689493"/>
            <a:ext cx="7645400" cy="2973704"/>
          </a:xfrm>
        </p:spPr>
        <p:txBody>
          <a:bodyPr>
            <a:normAutofit/>
          </a:bodyPr>
          <a:lstStyle/>
          <a:p>
            <a:endParaRPr lang="es-EC" sz="2800" i="0" dirty="0" smtClean="0">
              <a:latin typeface="Times New Roman" pitchFamily="18" charset="0"/>
              <a:cs typeface="Times New Roman" pitchFamily="18" charset="0"/>
            </a:endParaRPr>
          </a:p>
          <a:p>
            <a:r>
              <a:rPr lang="es-EC" sz="2800" i="0" dirty="0" smtClean="0">
                <a:latin typeface="Times New Roman" pitchFamily="18" charset="0"/>
                <a:cs typeface="Times New Roman" pitchFamily="18" charset="0"/>
              </a:rPr>
              <a:t>Gonadotropina coriónica equina </a:t>
            </a:r>
          </a:p>
        </p:txBody>
      </p:sp>
      <p:pic>
        <p:nvPicPr>
          <p:cNvPr id="7172" name="Picture 4" descr="Resultado de imagen para novormon 5000"/>
          <p:cNvPicPr>
            <a:picLocks noChangeAspect="1" noChangeArrowheads="1"/>
          </p:cNvPicPr>
          <p:nvPr/>
        </p:nvPicPr>
        <p:blipFill rotWithShape="1">
          <a:blip r:embed="rId2">
            <a:extLst>
              <a:ext uri="{28A0092B-C50C-407E-A947-70E740481C1C}">
                <a14:useLocalDpi xmlns:a14="http://schemas.microsoft.com/office/drawing/2010/main" val="0"/>
              </a:ext>
            </a:extLst>
          </a:blip>
          <a:srcRect t="12947" b="21449"/>
          <a:stretch/>
        </p:blipFill>
        <p:spPr bwMode="auto">
          <a:xfrm>
            <a:off x="2569957" y="2450508"/>
            <a:ext cx="3730236" cy="2447171"/>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275184" y="1961019"/>
            <a:ext cx="2232248" cy="923330"/>
          </a:xfrm>
          <a:prstGeom prst="rect">
            <a:avLst/>
          </a:prstGeom>
          <a:noFill/>
        </p:spPr>
        <p:txBody>
          <a:bodyPr wrap="square" rtlCol="0">
            <a:spAutoFit/>
          </a:bodyPr>
          <a:lstStyle/>
          <a:p>
            <a:r>
              <a:rPr lang="es-ES" dirty="0" smtClean="0">
                <a:latin typeface="Times New Roman" pitchFamily="18" charset="0"/>
                <a:cs typeface="Times New Roman" pitchFamily="18" charset="0"/>
              </a:rPr>
              <a:t>Actividad </a:t>
            </a:r>
            <a:r>
              <a:rPr lang="es-ES" dirty="0">
                <a:latin typeface="Times New Roman" pitchFamily="18" charset="0"/>
                <a:cs typeface="Times New Roman" pitchFamily="18" charset="0"/>
              </a:rPr>
              <a:t>semejante a las hormonas </a:t>
            </a:r>
            <a:r>
              <a:rPr lang="es-ES" dirty="0" smtClean="0">
                <a:latin typeface="Times New Roman" pitchFamily="18" charset="0"/>
                <a:cs typeface="Times New Roman" pitchFamily="18" charset="0"/>
              </a:rPr>
              <a:t>FSH </a:t>
            </a:r>
            <a:r>
              <a:rPr lang="es-ES" dirty="0">
                <a:latin typeface="Times New Roman" pitchFamily="18" charset="0"/>
                <a:cs typeface="Times New Roman" pitchFamily="18" charset="0"/>
              </a:rPr>
              <a:t>y </a:t>
            </a:r>
            <a:r>
              <a:rPr lang="es-ES" dirty="0" smtClean="0">
                <a:latin typeface="Times New Roman" pitchFamily="18" charset="0"/>
                <a:cs typeface="Times New Roman" pitchFamily="18" charset="0"/>
              </a:rPr>
              <a:t>LH</a:t>
            </a:r>
            <a:endParaRPr lang="es-EC" dirty="0">
              <a:latin typeface="Times New Roman" pitchFamily="18" charset="0"/>
              <a:cs typeface="Times New Roman" pitchFamily="18" charset="0"/>
            </a:endParaRPr>
          </a:p>
        </p:txBody>
      </p:sp>
      <p:sp>
        <p:nvSpPr>
          <p:cNvPr id="8" name="7 CuadroTexto"/>
          <p:cNvSpPr txBox="1"/>
          <p:nvPr/>
        </p:nvSpPr>
        <p:spPr>
          <a:xfrm>
            <a:off x="899592" y="4473298"/>
            <a:ext cx="2232248" cy="369332"/>
          </a:xfrm>
          <a:prstGeom prst="rect">
            <a:avLst/>
          </a:prstGeom>
          <a:noFill/>
        </p:spPr>
        <p:txBody>
          <a:bodyPr wrap="square" rtlCol="0">
            <a:spAutoFit/>
          </a:bodyPr>
          <a:lstStyle/>
          <a:p>
            <a:r>
              <a:rPr lang="es-EC" dirty="0" smtClean="0">
                <a:latin typeface="Times New Roman" pitchFamily="18" charset="0"/>
                <a:cs typeface="Times New Roman" pitchFamily="18" charset="0"/>
              </a:rPr>
              <a:t>Vida útil</a:t>
            </a:r>
            <a:endParaRPr lang="es-EC" dirty="0">
              <a:latin typeface="Times New Roman" pitchFamily="18" charset="0"/>
              <a:cs typeface="Times New Roman" pitchFamily="18" charset="0"/>
            </a:endParaRPr>
          </a:p>
        </p:txBody>
      </p:sp>
      <p:sp>
        <p:nvSpPr>
          <p:cNvPr id="9" name="8 CuadroTexto"/>
          <p:cNvSpPr txBox="1"/>
          <p:nvPr/>
        </p:nvSpPr>
        <p:spPr>
          <a:xfrm>
            <a:off x="6911752" y="3304761"/>
            <a:ext cx="2232248" cy="369332"/>
          </a:xfrm>
          <a:prstGeom prst="rect">
            <a:avLst/>
          </a:prstGeom>
          <a:noFill/>
        </p:spPr>
        <p:txBody>
          <a:bodyPr wrap="square" rtlCol="0">
            <a:spAutoFit/>
          </a:bodyPr>
          <a:lstStyle/>
          <a:p>
            <a:r>
              <a:rPr lang="es-EC" dirty="0" smtClean="0">
                <a:latin typeface="Times New Roman" pitchFamily="18" charset="0"/>
                <a:cs typeface="Times New Roman" pitchFamily="18" charset="0"/>
              </a:rPr>
              <a:t>Incrementa P4</a:t>
            </a:r>
            <a:endParaRPr lang="es-EC" dirty="0">
              <a:latin typeface="Times New Roman" pitchFamily="18" charset="0"/>
              <a:cs typeface="Times New Roman" pitchFamily="18" charset="0"/>
            </a:endParaRPr>
          </a:p>
        </p:txBody>
      </p:sp>
      <p:sp>
        <p:nvSpPr>
          <p:cNvPr id="12" name="11 CuadroTexto"/>
          <p:cNvSpPr txBox="1"/>
          <p:nvPr/>
        </p:nvSpPr>
        <p:spPr>
          <a:xfrm>
            <a:off x="6732240" y="1556792"/>
            <a:ext cx="2232248" cy="923330"/>
          </a:xfrm>
          <a:prstGeom prst="rect">
            <a:avLst/>
          </a:prstGeom>
          <a:noFill/>
        </p:spPr>
        <p:txBody>
          <a:bodyPr wrap="square" rtlCol="0">
            <a:spAutoFit/>
          </a:bodyPr>
          <a:lstStyle/>
          <a:p>
            <a:r>
              <a:rPr lang="es-EC" dirty="0">
                <a:latin typeface="Times New Roman" pitchFamily="18" charset="0"/>
                <a:cs typeface="Times New Roman" pitchFamily="18" charset="0"/>
              </a:rPr>
              <a:t>M</a:t>
            </a:r>
            <a:r>
              <a:rPr lang="es-EC" dirty="0" smtClean="0">
                <a:latin typeface="Times New Roman" pitchFamily="18" charset="0"/>
                <a:cs typeface="Times New Roman" pitchFamily="18" charset="0"/>
              </a:rPr>
              <a:t>ejorando así el desarrollo embrionario </a:t>
            </a:r>
            <a:endParaRPr lang="es-EC" dirty="0">
              <a:latin typeface="Times New Roman" pitchFamily="18" charset="0"/>
              <a:cs typeface="Times New Roman" pitchFamily="18" charset="0"/>
            </a:endParaRPr>
          </a:p>
        </p:txBody>
      </p:sp>
      <p:sp>
        <p:nvSpPr>
          <p:cNvPr id="13" name="12 CuadroTexto"/>
          <p:cNvSpPr txBox="1"/>
          <p:nvPr/>
        </p:nvSpPr>
        <p:spPr>
          <a:xfrm>
            <a:off x="6704531" y="4897679"/>
            <a:ext cx="2232248" cy="646331"/>
          </a:xfrm>
          <a:prstGeom prst="rect">
            <a:avLst/>
          </a:prstGeom>
          <a:noFill/>
        </p:spPr>
        <p:txBody>
          <a:bodyPr wrap="square" rtlCol="0">
            <a:spAutoFit/>
          </a:bodyPr>
          <a:lstStyle/>
          <a:p>
            <a:r>
              <a:rPr lang="es-EC" dirty="0">
                <a:latin typeface="Times New Roman" pitchFamily="18" charset="0"/>
                <a:cs typeface="Times New Roman" pitchFamily="18" charset="0"/>
              </a:rPr>
              <a:t>M</a:t>
            </a:r>
            <a:r>
              <a:rPr lang="es-EC" dirty="0" smtClean="0">
                <a:latin typeface="Times New Roman" pitchFamily="18" charset="0"/>
                <a:cs typeface="Times New Roman" pitchFamily="18" charset="0"/>
              </a:rPr>
              <a:t>antenimiento de la preñez</a:t>
            </a:r>
            <a:endParaRPr lang="es-EC" dirty="0">
              <a:latin typeface="Times New Roman" pitchFamily="18" charset="0"/>
              <a:cs typeface="Times New Roman" pitchFamily="18" charset="0"/>
            </a:endParaRPr>
          </a:p>
        </p:txBody>
      </p:sp>
      <p:cxnSp>
        <p:nvCxnSpPr>
          <p:cNvPr id="7" name="6 Conector recto de flecha"/>
          <p:cNvCxnSpPr/>
          <p:nvPr/>
        </p:nvCxnSpPr>
        <p:spPr>
          <a:xfrm flipH="1" flipV="1">
            <a:off x="1907704" y="3140030"/>
            <a:ext cx="504056" cy="5335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15 Conector recto de flecha"/>
          <p:cNvCxnSpPr/>
          <p:nvPr/>
        </p:nvCxnSpPr>
        <p:spPr>
          <a:xfrm flipH="1">
            <a:off x="1907704" y="3673543"/>
            <a:ext cx="504056"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18 Conector recto de flecha"/>
          <p:cNvCxnSpPr/>
          <p:nvPr/>
        </p:nvCxnSpPr>
        <p:spPr>
          <a:xfrm flipV="1">
            <a:off x="6331705" y="3537911"/>
            <a:ext cx="400535"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20 Conector recto de flecha"/>
          <p:cNvCxnSpPr/>
          <p:nvPr/>
        </p:nvCxnSpPr>
        <p:spPr>
          <a:xfrm flipV="1">
            <a:off x="7668344" y="2768155"/>
            <a:ext cx="0" cy="3718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23 Conector recto de flecha"/>
          <p:cNvCxnSpPr/>
          <p:nvPr/>
        </p:nvCxnSpPr>
        <p:spPr>
          <a:xfrm>
            <a:off x="7668344" y="4124180"/>
            <a:ext cx="0" cy="4922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5968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latin typeface="Times New Roman" pitchFamily="18" charset="0"/>
                <a:cs typeface="Times New Roman" pitchFamily="18" charset="0"/>
              </a:rPr>
              <a:t>REVISIÓN DE LITERATURA </a:t>
            </a:r>
            <a:endParaRPr lang="es-EC" b="1" dirty="0">
              <a:latin typeface="Times New Roman" pitchFamily="18" charset="0"/>
              <a:cs typeface="Times New Roman" pitchFamily="18" charset="0"/>
            </a:endParaRPr>
          </a:p>
        </p:txBody>
      </p:sp>
      <p:sp>
        <p:nvSpPr>
          <p:cNvPr id="3" name="2 Marcador de contenido"/>
          <p:cNvSpPr>
            <a:spLocks noGrp="1"/>
          </p:cNvSpPr>
          <p:nvPr>
            <p:ph type="body" idx="1"/>
          </p:nvPr>
        </p:nvSpPr>
        <p:spPr>
          <a:xfrm>
            <a:off x="251520" y="855696"/>
            <a:ext cx="7645400" cy="2973704"/>
          </a:xfrm>
        </p:spPr>
        <p:txBody>
          <a:bodyPr>
            <a:normAutofit/>
          </a:bodyPr>
          <a:lstStyle/>
          <a:p>
            <a:endParaRPr lang="es-EC" i="0" dirty="0" smtClean="0">
              <a:latin typeface="Times New Roman" pitchFamily="18" charset="0"/>
              <a:cs typeface="Times New Roman" pitchFamily="18" charset="0"/>
            </a:endParaRPr>
          </a:p>
          <a:p>
            <a:r>
              <a:rPr lang="es-EC" sz="2800" i="0" dirty="0" smtClean="0">
                <a:latin typeface="Times New Roman" pitchFamily="18" charset="0"/>
                <a:cs typeface="Times New Roman" pitchFamily="18" charset="0"/>
              </a:rPr>
              <a:t>Condición corporal (CC) </a:t>
            </a:r>
          </a:p>
        </p:txBody>
      </p:sp>
      <p:sp>
        <p:nvSpPr>
          <p:cNvPr id="5" name="4 CuadroTexto"/>
          <p:cNvSpPr txBox="1"/>
          <p:nvPr/>
        </p:nvSpPr>
        <p:spPr>
          <a:xfrm>
            <a:off x="794467" y="1806936"/>
            <a:ext cx="2232248" cy="646331"/>
          </a:xfrm>
          <a:prstGeom prst="rect">
            <a:avLst/>
          </a:prstGeom>
          <a:noFill/>
        </p:spPr>
        <p:txBody>
          <a:bodyPr wrap="square" rtlCol="0">
            <a:spAutoFit/>
          </a:bodyPr>
          <a:lstStyle/>
          <a:p>
            <a:r>
              <a:rPr lang="es-EC" dirty="0" smtClean="0">
                <a:latin typeface="Times New Roman" pitchFamily="18" charset="0"/>
                <a:cs typeface="Times New Roman" pitchFamily="18" charset="0"/>
              </a:rPr>
              <a:t>Se </a:t>
            </a:r>
            <a:r>
              <a:rPr lang="es-EC" dirty="0">
                <a:latin typeface="Times New Roman" pitchFamily="18" charset="0"/>
                <a:cs typeface="Times New Roman" pitchFamily="18" charset="0"/>
              </a:rPr>
              <a:t>determina por apreciación visual </a:t>
            </a:r>
          </a:p>
        </p:txBody>
      </p:sp>
      <p:sp>
        <p:nvSpPr>
          <p:cNvPr id="12" name="11 CuadroTexto"/>
          <p:cNvSpPr txBox="1"/>
          <p:nvPr/>
        </p:nvSpPr>
        <p:spPr>
          <a:xfrm>
            <a:off x="4250851" y="1609660"/>
            <a:ext cx="2232248" cy="369332"/>
          </a:xfrm>
          <a:prstGeom prst="rect">
            <a:avLst/>
          </a:prstGeom>
          <a:noFill/>
        </p:spPr>
        <p:txBody>
          <a:bodyPr wrap="square" rtlCol="0">
            <a:spAutoFit/>
          </a:bodyPr>
          <a:lstStyle/>
          <a:p>
            <a:r>
              <a:rPr lang="es-EC" dirty="0" smtClean="0">
                <a:latin typeface="Times New Roman" pitchFamily="18" charset="0"/>
                <a:cs typeface="Times New Roman" pitchFamily="18" charset="0"/>
              </a:rPr>
              <a:t>Musculatura </a:t>
            </a:r>
            <a:endParaRPr lang="es-EC" dirty="0">
              <a:latin typeface="Times New Roman" pitchFamily="18" charset="0"/>
              <a:cs typeface="Times New Roman" pitchFamily="18" charset="0"/>
            </a:endParaRPr>
          </a:p>
        </p:txBody>
      </p:sp>
      <p:cxnSp>
        <p:nvCxnSpPr>
          <p:cNvPr id="7" name="6 Conector recto de flecha"/>
          <p:cNvCxnSpPr/>
          <p:nvPr/>
        </p:nvCxnSpPr>
        <p:spPr>
          <a:xfrm>
            <a:off x="1658563" y="2518172"/>
            <a:ext cx="0" cy="2501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20 Conector recto de flecha"/>
          <p:cNvCxnSpPr/>
          <p:nvPr/>
        </p:nvCxnSpPr>
        <p:spPr>
          <a:xfrm flipV="1">
            <a:off x="3242739" y="1978992"/>
            <a:ext cx="576064" cy="1872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16 CuadroTexto"/>
          <p:cNvSpPr txBox="1"/>
          <p:nvPr/>
        </p:nvSpPr>
        <p:spPr>
          <a:xfrm>
            <a:off x="4034827" y="2268601"/>
            <a:ext cx="2232248" cy="369332"/>
          </a:xfrm>
          <a:prstGeom prst="rect">
            <a:avLst/>
          </a:prstGeom>
          <a:noFill/>
        </p:spPr>
        <p:txBody>
          <a:bodyPr wrap="square" rtlCol="0">
            <a:spAutoFit/>
          </a:bodyPr>
          <a:lstStyle/>
          <a:p>
            <a:r>
              <a:rPr lang="es-EC" dirty="0" smtClean="0">
                <a:latin typeface="Times New Roman" pitchFamily="18" charset="0"/>
                <a:cs typeface="Times New Roman" pitchFamily="18" charset="0"/>
              </a:rPr>
              <a:t>Palpación de grasa </a:t>
            </a:r>
            <a:endParaRPr lang="es-EC" dirty="0">
              <a:latin typeface="Times New Roman" pitchFamily="18" charset="0"/>
              <a:cs typeface="Times New Roman" pitchFamily="18" charset="0"/>
            </a:endParaRPr>
          </a:p>
        </p:txBody>
      </p:sp>
      <p:cxnSp>
        <p:nvCxnSpPr>
          <p:cNvPr id="20" name="19 Conector recto de flecha"/>
          <p:cNvCxnSpPr/>
          <p:nvPr/>
        </p:nvCxnSpPr>
        <p:spPr>
          <a:xfrm>
            <a:off x="3242739" y="2186032"/>
            <a:ext cx="576064" cy="2672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22 Conector recto de flecha"/>
          <p:cNvCxnSpPr/>
          <p:nvPr/>
        </p:nvCxnSpPr>
        <p:spPr>
          <a:xfrm>
            <a:off x="1658563" y="1556792"/>
            <a:ext cx="0" cy="2501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26 CuadroTexto"/>
          <p:cNvSpPr txBox="1"/>
          <p:nvPr/>
        </p:nvSpPr>
        <p:spPr>
          <a:xfrm>
            <a:off x="755576" y="2839244"/>
            <a:ext cx="2232248" cy="369332"/>
          </a:xfrm>
          <a:prstGeom prst="rect">
            <a:avLst/>
          </a:prstGeom>
          <a:noFill/>
        </p:spPr>
        <p:txBody>
          <a:bodyPr wrap="square" rtlCol="0">
            <a:spAutoFit/>
          </a:bodyPr>
          <a:lstStyle/>
          <a:p>
            <a:r>
              <a:rPr lang="es-EC" dirty="0" smtClean="0">
                <a:latin typeface="Times New Roman" pitchFamily="18" charset="0"/>
                <a:cs typeface="Times New Roman" pitchFamily="18" charset="0"/>
              </a:rPr>
              <a:t>Escala de </a:t>
            </a:r>
            <a:r>
              <a:rPr lang="es-EC" dirty="0" err="1" smtClean="0">
                <a:latin typeface="Times New Roman" pitchFamily="18" charset="0"/>
                <a:cs typeface="Times New Roman" pitchFamily="18" charset="0"/>
              </a:rPr>
              <a:t>Edmonson</a:t>
            </a:r>
            <a:r>
              <a:rPr lang="es-EC" dirty="0" smtClean="0">
                <a:latin typeface="Times New Roman" pitchFamily="18" charset="0"/>
                <a:cs typeface="Times New Roman" pitchFamily="18" charset="0"/>
              </a:rPr>
              <a:t>  </a:t>
            </a:r>
            <a:endParaRPr lang="es-EC" dirty="0">
              <a:latin typeface="Times New Roman" pitchFamily="18" charset="0"/>
              <a:cs typeface="Times New Roman" pitchFamily="18" charset="0"/>
            </a:endParaRPr>
          </a:p>
        </p:txBody>
      </p:sp>
      <p:pic>
        <p:nvPicPr>
          <p:cNvPr id="28" name="Imagen 7"/>
          <p:cNvPicPr>
            <a:picLocks noChangeAspect="1"/>
          </p:cNvPicPr>
          <p:nvPr/>
        </p:nvPicPr>
        <p:blipFill rotWithShape="1">
          <a:blip r:embed="rId2"/>
          <a:srcRect l="23333" t="30741" r="25000" b="24815"/>
          <a:stretch/>
        </p:blipFill>
        <p:spPr>
          <a:xfrm>
            <a:off x="2988481" y="3023910"/>
            <a:ext cx="5870882" cy="2840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 name="28 CuadroTexto"/>
          <p:cNvSpPr txBox="1"/>
          <p:nvPr/>
        </p:nvSpPr>
        <p:spPr>
          <a:xfrm>
            <a:off x="755576" y="3630599"/>
            <a:ext cx="2232248" cy="369332"/>
          </a:xfrm>
          <a:prstGeom prst="rect">
            <a:avLst/>
          </a:prstGeom>
          <a:noFill/>
        </p:spPr>
        <p:txBody>
          <a:bodyPr wrap="square" rtlCol="0">
            <a:spAutoFit/>
          </a:bodyPr>
          <a:lstStyle/>
          <a:p>
            <a:r>
              <a:rPr lang="es-EC" dirty="0" smtClean="0">
                <a:latin typeface="Times New Roman" pitchFamily="18" charset="0"/>
                <a:cs typeface="Times New Roman" pitchFamily="18" charset="0"/>
              </a:rPr>
              <a:t>Rango entre 1-5  </a:t>
            </a:r>
            <a:endParaRPr lang="es-EC" dirty="0">
              <a:latin typeface="Times New Roman" pitchFamily="18" charset="0"/>
              <a:cs typeface="Times New Roman" pitchFamily="18" charset="0"/>
            </a:endParaRPr>
          </a:p>
        </p:txBody>
      </p:sp>
      <p:cxnSp>
        <p:nvCxnSpPr>
          <p:cNvPr id="30" name="29 Conector recto de flecha"/>
          <p:cNvCxnSpPr/>
          <p:nvPr/>
        </p:nvCxnSpPr>
        <p:spPr>
          <a:xfrm>
            <a:off x="1658563" y="3272372"/>
            <a:ext cx="0" cy="2501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7342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esp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 espe</Template>
  <TotalTime>983</TotalTime>
  <Words>1120</Words>
  <Application>Microsoft Office PowerPoint</Application>
  <PresentationFormat>Presentación en pantalla (4:3)</PresentationFormat>
  <Paragraphs>284</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espe</vt:lpstr>
      <vt:lpstr>Presentación de PowerPoint</vt:lpstr>
      <vt:lpstr>INTRODUCCIÓN</vt:lpstr>
      <vt:lpstr>OBJETIVO GENERAL</vt:lpstr>
      <vt:lpstr>OBJETIVOS ESPECÍFICOS </vt:lpstr>
      <vt:lpstr>HIPÓTESIS</vt:lpstr>
      <vt:lpstr>REVISIÓN DE LITERATURA </vt:lpstr>
      <vt:lpstr>REVISIÓN DE LITERATURA </vt:lpstr>
      <vt:lpstr>REVISIÓN DE LITERATURA </vt:lpstr>
      <vt:lpstr>REVISIÓN DE LITERATURA </vt:lpstr>
      <vt:lpstr>REVISIÓN DE LITERATURA </vt:lpstr>
      <vt:lpstr>REVISIÓN DE LITERATURA </vt:lpstr>
      <vt:lpstr>REVISIÓN DE LITERATURA </vt:lpstr>
      <vt:lpstr>UBICACIÓN DEL ÁREA DE INVESTIGACIÓN</vt:lpstr>
      <vt:lpstr>METODOLOGÍA</vt:lpstr>
      <vt:lpstr>MATERIALES  </vt:lpstr>
      <vt:lpstr>METODOLOGÍA </vt:lpstr>
      <vt:lpstr>VARIABLES ANALIZADAS </vt:lpstr>
      <vt:lpstr>RESULTADOS Y DISCUSIÓN  </vt:lpstr>
      <vt:lpstr>RESULTADOS Y DISCUSIÓN  </vt:lpstr>
      <vt:lpstr>RESULTADOS Y DISCUSIÓN  </vt:lpstr>
      <vt:lpstr>RESULTADOS Y DISCUSIÓN  </vt:lpstr>
      <vt:lpstr>RESULTADOS Y DISCUSIÓN  </vt:lpstr>
      <vt:lpstr>CONCLUSIONES </vt:lpstr>
      <vt:lpstr>RECOMENDACIONES </vt:lpstr>
      <vt:lpstr>GRACIAS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 ESPE DEPARTAMENTO DE CIENCIAS DE LA VIDA Y DE LA AGRICULTURA CARRERA DE INGENIERÍA AGROPECUARIA IASA I   “EFECTO DE LA GONADOTROPINA CORIÓNICA EQUINA (eCG) SOBRE EL PORCENTAJE DE CONCEPCIÓN EN GANADO BOVINO DOBLE PROPÓSITO EN EL TRIUNFO – GUAYAS”   AUTOR: LÓPEZ GUERRERO JONATHAN DAVID  DIRECTOR: VELA TORMEN DIEGO ALONSO</dc:title>
  <dc:creator>Personal</dc:creator>
  <cp:lastModifiedBy>Personal</cp:lastModifiedBy>
  <cp:revision>87</cp:revision>
  <dcterms:created xsi:type="dcterms:W3CDTF">2019-01-31T15:38:44Z</dcterms:created>
  <dcterms:modified xsi:type="dcterms:W3CDTF">2019-02-13T15:21:05Z</dcterms:modified>
</cp:coreProperties>
</file>