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09" r:id="rId3"/>
    <p:sldId id="321" r:id="rId4"/>
    <p:sldId id="259" r:id="rId5"/>
    <p:sldId id="322" r:id="rId6"/>
    <p:sldId id="260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325" r:id="rId15"/>
    <p:sldId id="323" r:id="rId16"/>
    <p:sldId id="282" r:id="rId17"/>
    <p:sldId id="283" r:id="rId18"/>
    <p:sldId id="286" r:id="rId19"/>
    <p:sldId id="287" r:id="rId20"/>
    <p:sldId id="290" r:id="rId21"/>
    <p:sldId id="291" r:id="rId22"/>
    <p:sldId id="293" r:id="rId23"/>
    <p:sldId id="294" r:id="rId24"/>
    <p:sldId id="298" r:id="rId25"/>
    <p:sldId id="310" r:id="rId26"/>
    <p:sldId id="311" r:id="rId27"/>
    <p:sldId id="312" r:id="rId28"/>
    <p:sldId id="313" r:id="rId29"/>
    <p:sldId id="314" r:id="rId30"/>
    <p:sldId id="315" r:id="rId31"/>
    <p:sldId id="324" r:id="rId32"/>
    <p:sldId id="319" r:id="rId33"/>
    <p:sldId id="320" r:id="rId34"/>
    <p:sldId id="317" r:id="rId35"/>
    <p:sldId id="284" r:id="rId36"/>
    <p:sldId id="318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ESIS\DATOS_ENCUESTAS\MATRIZ_TABULAC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ESIS\DATOS_ENCUESTAS\MATRIZ_TABULAC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ESIS\DATOS_ENCUESTAS\MATRIZ_TABULAC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ESIS\DATOS_ENCUESTAS\MATRIZ_TABULAC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B5-4FCE-80AA-BD0C532B9A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estad!$B$86:$B$91</c:f>
              <c:strCache>
                <c:ptCount val="6"/>
                <c:pt idx="0">
                  <c:v>Gestionar cambios</c:v>
                </c:pt>
                <c:pt idx="1">
                  <c:v>Alcanzar objetivos</c:v>
                </c:pt>
                <c:pt idx="2">
                  <c:v>Trabajo en equipo coordinado</c:v>
                </c:pt>
                <c:pt idx="3">
                  <c:v>Orientación al cliente</c:v>
                </c:pt>
                <c:pt idx="4">
                  <c:v>Cultura fuerte</c:v>
                </c:pt>
                <c:pt idx="5">
                  <c:v>Total cultura organizacional</c:v>
                </c:pt>
              </c:strCache>
            </c:strRef>
          </c:cat>
          <c:val>
            <c:numRef>
              <c:f>estad!$C$86:$C$91</c:f>
              <c:numCache>
                <c:formatCode>General</c:formatCode>
                <c:ptCount val="6"/>
                <c:pt idx="0">
                  <c:v>17.82</c:v>
                </c:pt>
                <c:pt idx="1">
                  <c:v>18.510000000000002</c:v>
                </c:pt>
                <c:pt idx="2">
                  <c:v>17.95</c:v>
                </c:pt>
                <c:pt idx="3">
                  <c:v>19.760000000000002</c:v>
                </c:pt>
                <c:pt idx="4">
                  <c:v>19.48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5-4FCE-80AA-BD0C532B9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954512"/>
        <c:axId val="378956080"/>
      </c:barChart>
      <c:catAx>
        <c:axId val="37895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56080"/>
        <c:crosses val="autoZero"/>
        <c:auto val="1"/>
        <c:lblAlgn val="ctr"/>
        <c:lblOffset val="100"/>
        <c:noMultiLvlLbl val="0"/>
      </c:catAx>
      <c:valAx>
        <c:axId val="37895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D-40F6-9A90-88437B113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estad!$B$104:$B$109</c:f>
              <c:strCache>
                <c:ptCount val="6"/>
                <c:pt idx="0">
                  <c:v>Gestionar cambios</c:v>
                </c:pt>
                <c:pt idx="1">
                  <c:v>Alcanzar objetivos</c:v>
                </c:pt>
                <c:pt idx="2">
                  <c:v>Trabajo en equipo coordinado</c:v>
                </c:pt>
                <c:pt idx="3">
                  <c:v>Orientación al cliente</c:v>
                </c:pt>
                <c:pt idx="4">
                  <c:v>Cultura fuerte</c:v>
                </c:pt>
                <c:pt idx="5">
                  <c:v>Total cultura organizacional</c:v>
                </c:pt>
              </c:strCache>
            </c:strRef>
          </c:cat>
          <c:val>
            <c:numRef>
              <c:f>estad!$C$104:$C$109</c:f>
              <c:numCache>
                <c:formatCode>General</c:formatCode>
                <c:ptCount val="6"/>
                <c:pt idx="0">
                  <c:v>20.190000000000001</c:v>
                </c:pt>
                <c:pt idx="1">
                  <c:v>21.64</c:v>
                </c:pt>
                <c:pt idx="2">
                  <c:v>18.75</c:v>
                </c:pt>
                <c:pt idx="3">
                  <c:v>21.53</c:v>
                </c:pt>
                <c:pt idx="4">
                  <c:v>20.8</c:v>
                </c:pt>
                <c:pt idx="5">
                  <c:v>20.58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D-40F6-9A90-88437B113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955296"/>
        <c:axId val="378956472"/>
      </c:barChart>
      <c:catAx>
        <c:axId val="37895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56472"/>
        <c:crosses val="autoZero"/>
        <c:auto val="1"/>
        <c:lblAlgn val="ctr"/>
        <c:lblOffset val="100"/>
        <c:noMultiLvlLbl val="0"/>
      </c:catAx>
      <c:valAx>
        <c:axId val="37895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5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BC-4F95-AE25-773FA44D7E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estad!$B$60:$B$63</c:f>
              <c:strCache>
                <c:ptCount val="4"/>
                <c:pt idx="0">
                  <c:v>Afectivo </c:v>
                </c:pt>
                <c:pt idx="1">
                  <c:v>Continuidad</c:v>
                </c:pt>
                <c:pt idx="2">
                  <c:v>Normativo</c:v>
                </c:pt>
                <c:pt idx="3">
                  <c:v>Total Compromiso</c:v>
                </c:pt>
              </c:strCache>
            </c:strRef>
          </c:cat>
          <c:val>
            <c:numRef>
              <c:f>estad!$C$60:$C$63</c:f>
              <c:numCache>
                <c:formatCode>General</c:formatCode>
                <c:ptCount val="4"/>
                <c:pt idx="0">
                  <c:v>19.010000000000002</c:v>
                </c:pt>
                <c:pt idx="1">
                  <c:v>19.77</c:v>
                </c:pt>
                <c:pt idx="2">
                  <c:v>20.65</c:v>
                </c:pt>
                <c:pt idx="3">
                  <c:v>19.87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BC-4F95-AE25-773FA44D7E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78957648"/>
        <c:axId val="378958432"/>
      </c:barChart>
      <c:catAx>
        <c:axId val="37895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58432"/>
        <c:crosses val="autoZero"/>
        <c:auto val="1"/>
        <c:lblAlgn val="ctr"/>
        <c:lblOffset val="100"/>
        <c:noMultiLvlLbl val="0"/>
      </c:catAx>
      <c:valAx>
        <c:axId val="378958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9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8B-45B8-9D1B-AB01D9AC19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estad!$B$72:$B$75</c:f>
              <c:strCache>
                <c:ptCount val="4"/>
                <c:pt idx="0">
                  <c:v>Afectivo </c:v>
                </c:pt>
                <c:pt idx="1">
                  <c:v>Continuidad</c:v>
                </c:pt>
                <c:pt idx="2">
                  <c:v>Normativo</c:v>
                </c:pt>
                <c:pt idx="3">
                  <c:v>Total Compromiso</c:v>
                </c:pt>
              </c:strCache>
            </c:strRef>
          </c:cat>
          <c:val>
            <c:numRef>
              <c:f>estad!$C$72:$C$75</c:f>
              <c:numCache>
                <c:formatCode>General</c:formatCode>
                <c:ptCount val="4"/>
                <c:pt idx="0">
                  <c:v>19.7</c:v>
                </c:pt>
                <c:pt idx="1">
                  <c:v>22.02</c:v>
                </c:pt>
                <c:pt idx="2">
                  <c:v>19.98</c:v>
                </c:pt>
                <c:pt idx="3">
                  <c:v>21.03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8B-45B8-9D1B-AB01D9AC19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80793728"/>
        <c:axId val="380798824"/>
      </c:barChart>
      <c:catAx>
        <c:axId val="38079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0798824"/>
        <c:crosses val="autoZero"/>
        <c:auto val="1"/>
        <c:lblAlgn val="ctr"/>
        <c:lblOffset val="100"/>
        <c:noMultiLvlLbl val="0"/>
      </c:catAx>
      <c:valAx>
        <c:axId val="380798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079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0.08632</cdr:x>
      <cdr:y>0.30327</cdr:y>
    </cdr:from>
    <cdr:to>
      <cdr:x>0.93205</cdr:x>
      <cdr:y>0.30327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xmlns="" id="{BDC49639-25FC-4A9E-8D9D-DD110929B65D}"/>
            </a:ext>
          </a:extLst>
        </cdr:cNvPr>
        <cdr:cNvCxnSpPr/>
      </cdr:nvCxnSpPr>
      <cdr:spPr>
        <a:xfrm xmlns:a="http://schemas.openxmlformats.org/drawingml/2006/main" flipH="1">
          <a:off x="807076" y="1124420"/>
          <a:ext cx="7907628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696BE-AB7E-4E76-9EE4-C744D8F9115D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FFC-1FC8-4084-9898-1FB2975DF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99B8A-06D4-479A-B8DB-3E282AD51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0989B6D-4375-4D29-8C69-C4EF2FF8E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B5F409-0044-4AA8-AD9B-29E24901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E5AD3D-3B79-44DF-A8B1-0E227256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3EB800-7810-4565-8E5A-A8F9588F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C14BBE-4060-4E1A-8168-77F5ED3C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F150F74-A9EC-4586-B061-2A665CA2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A9DF4D-BF7F-4425-9886-382AE535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F386DF-9D19-4DFC-82C5-3256D37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7B4FB83-5B1F-44CD-8547-3523D3C6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1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EDFF6E1-A6E6-4425-8B87-9ACB3705C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88DF16-22C6-4B42-A4AE-7B3FD8BFB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9D4E17-EF74-41C4-96A2-AA88F566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C87EA8-3642-4FD0-BAA7-2FEE3384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6F7D07E-9BD7-48EB-A5C5-E423E97B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691B21-728E-4313-91D0-555B69ED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A2E1AA-609B-4EDB-8CAA-A82ACAFD0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8774E5-A0D1-4E26-B0FE-253C9F5E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0592D3-EC6F-483B-B8D7-6AB62816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B12542-F03F-44F2-9403-69ABFCAE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91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0BCB17-9B20-4A7F-B5B1-D571E373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E2F840-E61E-4756-8A97-89DF4F3FA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25DED7-4AE9-44C8-8CFE-81EA0E7E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699A79-99AC-4923-8ED4-B46288AF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F0E017-6C28-415E-AB0E-D5EB83F5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43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1DFEA3-5A11-46E7-AFB4-A109136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9C360D-DD22-4330-A713-7641D4994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4A512D-5003-4F99-97F9-BC0C7FE6C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BEE2851-335F-42D2-A417-3BC9BB0F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EBAD26-6697-41D2-A757-0A08605B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D676AB0-3EC4-4855-9CD8-A837E7ED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64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1B092F-9CE3-433C-9CAE-800D703B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BD6AF6-A8D9-4CD6-B661-C1A309EC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DC2D0A-AF37-47A6-B6DB-A1B0197B2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C8F5CFD-3519-455D-BD8B-88EEC354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39D8A4D-517B-44EE-8EB4-5F804AAF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3F5C085-AF10-40F1-AF85-7E36E7E4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9C46125-E9F9-476E-8E54-2F726983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8EB708D-9153-41DF-A404-6DD30E32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07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664A8A-C9AA-49E7-89AB-36FF749E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ECDF08D-4B6B-44E1-B95A-633F714E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DE03E3D-D393-46FA-A503-B365D8A9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25F263B-1D04-468C-9AAC-1114926C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55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E7E6C24-940A-4D30-A09A-19C70B21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EABC483-CFA3-4BB9-AC0E-F0A1CB45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AE49C8E-E618-43CB-9A13-87F8E55D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97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84B913-D17C-4941-8EA0-09FEC2C5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620835-A37B-430C-AB2F-51EF8C6E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BDBE3F8-4187-4B27-9A3F-84C0A8F5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07AD8B-4DD5-4517-ACC9-DA0752D2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E76D32-CCD1-43FB-B55A-16189C1B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5E9BA1A-9C45-4BB2-A3E0-E131A7DD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2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EB207C-804A-4BFE-8D34-668AFA4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96DB4AC-5628-4B9C-A983-B68003B4F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089E698-BCF0-4BD6-8501-AD0BA8174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DBA426-0C98-43D1-9F0F-70906605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F891F8-2870-4464-AA0A-60F59FFB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0F8DC2-3F8D-4D92-B24F-E77E6050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3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1BB2F31-CA74-4225-B02D-C493538D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A2C93F-E9AF-4F49-A1E5-67A5E716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2B8CDF-E6FE-45B6-806F-07F368FFD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4F53-498C-4B88-8292-B56E0573968B}" type="datetimeFigureOut">
              <a:rPr lang="es-ES" smtClean="0"/>
              <a:t>06/02/2019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2C786F2-AD51-4F10-9722-40B9E3A53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FD5125-EAFF-4DF0-B5CB-45E1662B5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FFC-C0DF-4339-ADA4-C838BFA77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1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B02AAC7-9917-43D4-A476-47A3D3F9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B6B18E2-3355-4C85-BC1C-C0F8F4C66007}"/>
              </a:ext>
            </a:extLst>
          </p:cNvPr>
          <p:cNvSpPr txBox="1">
            <a:spLocks/>
          </p:cNvSpPr>
          <p:nvPr/>
        </p:nvSpPr>
        <p:spPr>
          <a:xfrm>
            <a:off x="669703" y="940163"/>
            <a:ext cx="10429732" cy="5427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DEPARTAMENTO DE CIENCIAS ECONÓMICAS, ADMINSTRATIVAS Y DE COMERCIO</a:t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CARRERA DE INGENIERÍA COMERCIAL </a:t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TEMA: </a:t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“INCIDENCIA DE LA CULTURA ORGANIZACIONAL EN EL COMPROMISO DE LOS EMPLEADOS PERTENECIENTES A LAS PYMES DE ALIMENTOS Y BEBIDAS DEL CANTÓN QUITO - 2018”</a:t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ZEAS MEDINA, EDWIN GERARDO</a:t>
            </a:r>
            <a:br>
              <a:rPr lang="es-EC" sz="2000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DR. OBANDO CHANGUAN, MARCELO PATRICIO</a:t>
            </a:r>
            <a:br>
              <a:rPr lang="es-EC" sz="2000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latin typeface="Times New Roman" pitchFamily="18" charset="0"/>
                <a:cs typeface="Times New Roman" pitchFamily="18" charset="0"/>
              </a:rPr>
            </a:b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SANGOLQUÍ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sz="4800" dirty="0"/>
          </a:p>
        </p:txBody>
      </p:sp>
      <p:pic>
        <p:nvPicPr>
          <p:cNvPr id="6" name="Picture 4" descr="Resultado de imagen para logo espe">
            <a:extLst>
              <a:ext uri="{FF2B5EF4-FFF2-40B4-BE49-F238E27FC236}">
                <a16:creationId xmlns:a16="http://schemas.microsoft.com/office/drawing/2014/main" xmlns="" id="{15ABED0E-ED55-4822-873F-88C13B8C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3" y="224178"/>
            <a:ext cx="4065431" cy="7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4C5AE2-B7F8-44AA-B28D-A19570B9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DB5E23F6-B885-442E-938B-2FA0AC4FF3B0}"/>
              </a:ext>
            </a:extLst>
          </p:cNvPr>
          <p:cNvGrpSpPr/>
          <p:nvPr/>
        </p:nvGrpSpPr>
        <p:grpSpPr>
          <a:xfrm>
            <a:off x="1930756" y="1156956"/>
            <a:ext cx="2472743" cy="1674253"/>
            <a:chOff x="838200" y="1221347"/>
            <a:chExt cx="2472743" cy="1674253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26F81CD3-6C12-4BBD-BF04-235C2A3A8380}"/>
                </a:ext>
              </a:extLst>
            </p:cNvPr>
            <p:cNvSpPr/>
            <p:nvPr/>
          </p:nvSpPr>
          <p:spPr>
            <a:xfrm>
              <a:off x="838200" y="1221347"/>
              <a:ext cx="2472743" cy="16742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03A9F78A-446D-4064-AF17-52AFBCA45649}"/>
                </a:ext>
              </a:extLst>
            </p:cNvPr>
            <p:cNvSpPr txBox="1"/>
            <p:nvPr/>
          </p:nvSpPr>
          <p:spPr>
            <a:xfrm>
              <a:off x="1192368" y="1532585"/>
              <a:ext cx="1874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/>
                <a:t>Teoría de cultura organizacional de </a:t>
              </a:r>
              <a:r>
                <a:rPr lang="es-ES_tradnl" b="1" dirty="0" err="1"/>
                <a:t>Bolman</a:t>
              </a:r>
              <a:r>
                <a:rPr lang="es-ES_tradnl" b="1" dirty="0"/>
                <a:t>-Deal</a:t>
              </a:r>
              <a:endParaRPr lang="es-ES" b="1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97145725-12EE-4F0A-953A-89122E6BE66B}"/>
              </a:ext>
            </a:extLst>
          </p:cNvPr>
          <p:cNvGrpSpPr/>
          <p:nvPr/>
        </p:nvGrpSpPr>
        <p:grpSpPr>
          <a:xfrm>
            <a:off x="3075900" y="4378812"/>
            <a:ext cx="2472743" cy="1674253"/>
            <a:chOff x="838198" y="3962401"/>
            <a:chExt cx="2472743" cy="167425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DF31F72-A314-4EC6-8AB6-EB5FC4A57B3D}"/>
                </a:ext>
              </a:extLst>
            </p:cNvPr>
            <p:cNvSpPr/>
            <p:nvPr/>
          </p:nvSpPr>
          <p:spPr>
            <a:xfrm>
              <a:off x="838198" y="3962401"/>
              <a:ext cx="2472743" cy="16742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42275920-AD19-4249-BDAB-A5FFBB940DAC}"/>
                </a:ext>
              </a:extLst>
            </p:cNvPr>
            <p:cNvSpPr txBox="1"/>
            <p:nvPr/>
          </p:nvSpPr>
          <p:spPr>
            <a:xfrm>
              <a:off x="1265353" y="4199362"/>
              <a:ext cx="17944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/>
                <a:t>Teoría del comportamiento énfasis en Maslow</a:t>
              </a:r>
              <a:endParaRPr lang="es-ES" b="1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551C2576-B6E7-45D4-9548-EC7C4E01CB9A}"/>
              </a:ext>
            </a:extLst>
          </p:cNvPr>
          <p:cNvGrpSpPr/>
          <p:nvPr/>
        </p:nvGrpSpPr>
        <p:grpSpPr>
          <a:xfrm>
            <a:off x="7289437" y="2410855"/>
            <a:ext cx="2472743" cy="1674253"/>
            <a:chOff x="7481552" y="2288148"/>
            <a:chExt cx="2472743" cy="1674253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9D98A45D-7807-4290-8AB5-29C2FC590E54}"/>
                </a:ext>
              </a:extLst>
            </p:cNvPr>
            <p:cNvSpPr/>
            <p:nvPr/>
          </p:nvSpPr>
          <p:spPr>
            <a:xfrm>
              <a:off x="7481552" y="2288148"/>
              <a:ext cx="2472743" cy="16742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6B294694-E2FB-4157-8642-F34DD56AE63E}"/>
                </a:ext>
              </a:extLst>
            </p:cNvPr>
            <p:cNvSpPr txBox="1"/>
            <p:nvPr/>
          </p:nvSpPr>
          <p:spPr>
            <a:xfrm>
              <a:off x="7835720" y="2595823"/>
              <a:ext cx="176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/>
                <a:t>Teoría del desarrollo organizacional</a:t>
              </a:r>
              <a:endParaRPr lang="es-ES" b="1" dirty="0"/>
            </a:p>
          </p:txBody>
        </p:sp>
      </p:grpSp>
      <p:pic>
        <p:nvPicPr>
          <p:cNvPr id="5122" name="Picture 2" descr="Resultado de imagen para engranaje png">
            <a:extLst>
              <a:ext uri="{FF2B5EF4-FFF2-40B4-BE49-F238E27FC236}">
                <a16:creationId xmlns:a16="http://schemas.microsoft.com/office/drawing/2014/main" xmlns="" id="{99584BAA-7B06-470F-92B8-8D1F41E6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10" y="2125015"/>
            <a:ext cx="3275527" cy="32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arriba y abajo 22">
            <a:extLst>
              <a:ext uri="{FF2B5EF4-FFF2-40B4-BE49-F238E27FC236}">
                <a16:creationId xmlns:a16="http://schemas.microsoft.com/office/drawing/2014/main" xmlns="" id="{2D2F8DD6-D830-441E-A1B8-EEC902921117}"/>
              </a:ext>
            </a:extLst>
          </p:cNvPr>
          <p:cNvSpPr/>
          <p:nvPr/>
        </p:nvSpPr>
        <p:spPr>
          <a:xfrm rot="20718002">
            <a:off x="2973201" y="3105955"/>
            <a:ext cx="841416" cy="1313645"/>
          </a:xfrm>
          <a:prstGeom prst="upDownArrow">
            <a:avLst>
              <a:gd name="adj1" fmla="val 50000"/>
              <a:gd name="adj2" fmla="val 316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arriba y abajo 24">
            <a:extLst>
              <a:ext uri="{FF2B5EF4-FFF2-40B4-BE49-F238E27FC236}">
                <a16:creationId xmlns:a16="http://schemas.microsoft.com/office/drawing/2014/main" xmlns="" id="{3C19E585-4823-4E9A-A57A-EC1A9EE34487}"/>
              </a:ext>
            </a:extLst>
          </p:cNvPr>
          <p:cNvSpPr/>
          <p:nvPr/>
        </p:nvSpPr>
        <p:spPr>
          <a:xfrm rot="17322179">
            <a:off x="5897568" y="1051718"/>
            <a:ext cx="841416" cy="1483002"/>
          </a:xfrm>
          <a:prstGeom prst="upDownArrow">
            <a:avLst>
              <a:gd name="adj1" fmla="val 50000"/>
              <a:gd name="adj2" fmla="val 316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rriba y abajo 25">
            <a:extLst>
              <a:ext uri="{FF2B5EF4-FFF2-40B4-BE49-F238E27FC236}">
                <a16:creationId xmlns:a16="http://schemas.microsoft.com/office/drawing/2014/main" xmlns="" id="{6D5976C6-83F7-4918-A08C-5321D641B2D1}"/>
              </a:ext>
            </a:extLst>
          </p:cNvPr>
          <p:cNvSpPr/>
          <p:nvPr/>
        </p:nvSpPr>
        <p:spPr>
          <a:xfrm rot="2614132">
            <a:off x="7183823" y="4247386"/>
            <a:ext cx="841416" cy="1483002"/>
          </a:xfrm>
          <a:prstGeom prst="upDownArrow">
            <a:avLst>
              <a:gd name="adj1" fmla="val 50000"/>
              <a:gd name="adj2" fmla="val 316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5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>
            <a:extLst>
              <a:ext uri="{FF2B5EF4-FFF2-40B4-BE49-F238E27FC236}">
                <a16:creationId xmlns:a16="http://schemas.microsoft.com/office/drawing/2014/main" xmlns="" id="{F0818995-8E1C-4C8F-AB49-F8D8FA91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37" y="1690156"/>
            <a:ext cx="7873423" cy="4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92A168-3873-4ECD-B969-1591177E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25"/>
            <a:ext cx="10515600" cy="789167"/>
          </a:xfrm>
        </p:spPr>
        <p:txBody>
          <a:bodyPr/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METODOLÓGICO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50E1379-1E43-4560-A617-BDCFECDF868C}"/>
              </a:ext>
            </a:extLst>
          </p:cNvPr>
          <p:cNvSpPr txBox="1"/>
          <p:nvPr/>
        </p:nvSpPr>
        <p:spPr>
          <a:xfrm>
            <a:off x="3262647" y="4896896"/>
            <a:ext cx="158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Cuantitativo</a:t>
            </a:r>
            <a:endParaRPr lang="es-E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4109BAF-F9E0-432B-BC90-11F62770B890}"/>
              </a:ext>
            </a:extLst>
          </p:cNvPr>
          <p:cNvSpPr txBox="1"/>
          <p:nvPr/>
        </p:nvSpPr>
        <p:spPr>
          <a:xfrm>
            <a:off x="4511899" y="4130004"/>
            <a:ext cx="158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Aplicado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B9F563A-EFAE-4E2C-9170-93D66E659CA9}"/>
              </a:ext>
            </a:extLst>
          </p:cNvPr>
          <p:cNvSpPr txBox="1"/>
          <p:nvPr/>
        </p:nvSpPr>
        <p:spPr>
          <a:xfrm>
            <a:off x="5638797" y="3347387"/>
            <a:ext cx="266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Mixto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1350367-76EC-4AC0-85EC-9DBD0F3AED78}"/>
              </a:ext>
            </a:extLst>
          </p:cNvPr>
          <p:cNvSpPr txBox="1"/>
          <p:nvPr/>
        </p:nvSpPr>
        <p:spPr>
          <a:xfrm>
            <a:off x="6525156" y="2105992"/>
            <a:ext cx="283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Diseño no experimental transversal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83798A9-CF8C-4BAF-B3E3-BFBDD32CEFEF}"/>
              </a:ext>
            </a:extLst>
          </p:cNvPr>
          <p:cNvSpPr txBox="1"/>
          <p:nvPr/>
        </p:nvSpPr>
        <p:spPr>
          <a:xfrm>
            <a:off x="8089941" y="1125259"/>
            <a:ext cx="15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Descriptivo correlacional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6B23962-3F71-4067-B854-3C7964A9C401}"/>
              </a:ext>
            </a:extLst>
          </p:cNvPr>
          <p:cNvSpPr txBox="1"/>
          <p:nvPr/>
        </p:nvSpPr>
        <p:spPr>
          <a:xfrm>
            <a:off x="2930979" y="3736270"/>
            <a:ext cx="18771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/>
              <a:t>Por su finalidad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B3D9B1-11FB-412B-A453-305B23132FCD}"/>
              </a:ext>
            </a:extLst>
          </p:cNvPr>
          <p:cNvSpPr txBox="1"/>
          <p:nvPr/>
        </p:nvSpPr>
        <p:spPr>
          <a:xfrm>
            <a:off x="3843787" y="2687917"/>
            <a:ext cx="202468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/>
              <a:t>Por las fuentes de información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F74141C-4167-45B8-BE17-5801681A8711}"/>
              </a:ext>
            </a:extLst>
          </p:cNvPr>
          <p:cNvSpPr txBox="1"/>
          <p:nvPr/>
        </p:nvSpPr>
        <p:spPr>
          <a:xfrm>
            <a:off x="4569784" y="1829790"/>
            <a:ext cx="19424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/>
              <a:t>Por el control de las variables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04972AB-48AF-459D-B22E-93F4715F81AE}"/>
              </a:ext>
            </a:extLst>
          </p:cNvPr>
          <p:cNvSpPr txBox="1"/>
          <p:nvPr/>
        </p:nvSpPr>
        <p:spPr>
          <a:xfrm>
            <a:off x="6138931" y="1249610"/>
            <a:ext cx="18771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/>
              <a:t>Por su alcance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F40454C-02B9-40D6-B95A-8B6DB9B01536}"/>
              </a:ext>
            </a:extLst>
          </p:cNvPr>
          <p:cNvSpPr txBox="1"/>
          <p:nvPr/>
        </p:nvSpPr>
        <p:spPr>
          <a:xfrm>
            <a:off x="1798682" y="4471517"/>
            <a:ext cx="1877132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/>
              <a:t>Por su enfoque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1623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E77744-7B1D-4842-866D-0AA4E90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Y MUESTRA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Resultado de imagen para poblacion png">
            <a:extLst>
              <a:ext uri="{FF2B5EF4-FFF2-40B4-BE49-F238E27FC236}">
                <a16:creationId xmlns:a16="http://schemas.microsoft.com/office/drawing/2014/main" xmlns="" id="{AF177141-465B-43FC-95A6-0D5549804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5422006" y="1152266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00F45AA-8112-4BFC-8C2B-B4907F034BF9}"/>
              </a:ext>
            </a:extLst>
          </p:cNvPr>
          <p:cNvSpPr txBox="1"/>
          <p:nvPr/>
        </p:nvSpPr>
        <p:spPr>
          <a:xfrm>
            <a:off x="7351690" y="2923504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Población reducida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0C6FABE-665F-46DC-B773-4607F1AB15DC}"/>
              </a:ext>
            </a:extLst>
          </p:cNvPr>
          <p:cNvSpPr txBox="1"/>
          <p:nvPr/>
        </p:nvSpPr>
        <p:spPr>
          <a:xfrm>
            <a:off x="7351691" y="1620592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Población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1409116-1255-49F1-9CCE-CFE00B1BCE1F}"/>
              </a:ext>
            </a:extLst>
          </p:cNvPr>
          <p:cNvSpPr txBox="1"/>
          <p:nvPr/>
        </p:nvSpPr>
        <p:spPr>
          <a:xfrm>
            <a:off x="7351690" y="4515985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Muestra</a:t>
            </a:r>
          </a:p>
        </p:txBody>
      </p:sp>
      <p:pic>
        <p:nvPicPr>
          <p:cNvPr id="12" name="Picture 2" descr="Resultado de imagen para poblacion png">
            <a:extLst>
              <a:ext uri="{FF2B5EF4-FFF2-40B4-BE49-F238E27FC236}">
                <a16:creationId xmlns:a16="http://schemas.microsoft.com/office/drawing/2014/main" xmlns="" id="{3D1BB7B4-6D85-4630-9E68-BDA3BC88C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4146998" y="1151458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poblacion png">
            <a:extLst>
              <a:ext uri="{FF2B5EF4-FFF2-40B4-BE49-F238E27FC236}">
                <a16:creationId xmlns:a16="http://schemas.microsoft.com/office/drawing/2014/main" xmlns="" id="{251F9846-7B2B-49B7-9568-5177E1D0F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2871990" y="1151458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poblacion png">
            <a:extLst>
              <a:ext uri="{FF2B5EF4-FFF2-40B4-BE49-F238E27FC236}">
                <a16:creationId xmlns:a16="http://schemas.microsoft.com/office/drawing/2014/main" xmlns="" id="{A690EEF2-52EF-44CF-913B-D7DC0C605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3514858" y="2454370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poblacion png">
            <a:extLst>
              <a:ext uri="{FF2B5EF4-FFF2-40B4-BE49-F238E27FC236}">
                <a16:creationId xmlns:a16="http://schemas.microsoft.com/office/drawing/2014/main" xmlns="" id="{9E95B484-A080-418A-A30C-277944F91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4841381" y="2454370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poblacion png">
            <a:extLst>
              <a:ext uri="{FF2B5EF4-FFF2-40B4-BE49-F238E27FC236}">
                <a16:creationId xmlns:a16="http://schemas.microsoft.com/office/drawing/2014/main" xmlns="" id="{FDB3CCBB-2933-4DF7-809A-F9A2BCD45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4260756" y="3761162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C733122-C70B-4A58-BD01-4201C9EFA7E3}"/>
              </a:ext>
            </a:extLst>
          </p:cNvPr>
          <p:cNvSpPr txBox="1"/>
          <p:nvPr/>
        </p:nvSpPr>
        <p:spPr>
          <a:xfrm>
            <a:off x="8251063" y="1972683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39.929 empleados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B1388C6-7888-4E1F-8F78-15E67F83CF4E}"/>
              </a:ext>
            </a:extLst>
          </p:cNvPr>
          <p:cNvSpPr txBox="1"/>
          <p:nvPr/>
        </p:nvSpPr>
        <p:spPr>
          <a:xfrm>
            <a:off x="8251063" y="3535078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4.963 empleados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7632497-1696-42FE-8DBB-3B63A2536B14}"/>
              </a:ext>
            </a:extLst>
          </p:cNvPr>
          <p:cNvSpPr txBox="1"/>
          <p:nvPr/>
        </p:nvSpPr>
        <p:spPr>
          <a:xfrm>
            <a:off x="8251063" y="4997002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357 empleados</a:t>
            </a:r>
          </a:p>
        </p:txBody>
      </p:sp>
    </p:spTree>
    <p:extLst>
      <p:ext uri="{BB962C8B-B14F-4D97-AF65-F5344CB8AC3E}">
        <p14:creationId xmlns:p14="http://schemas.microsoft.com/office/powerpoint/2010/main" val="15683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E77744-7B1D-4842-866D-0AA4E90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DE LA MUESTRA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1409116-1255-49F1-9CCE-CFE00B1BCE1F}"/>
              </a:ext>
            </a:extLst>
          </p:cNvPr>
          <p:cNvSpPr txBox="1"/>
          <p:nvPr/>
        </p:nvSpPr>
        <p:spPr>
          <a:xfrm>
            <a:off x="2447461" y="5129901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Muestra</a:t>
            </a:r>
          </a:p>
        </p:txBody>
      </p:sp>
      <p:pic>
        <p:nvPicPr>
          <p:cNvPr id="16" name="Picture 2" descr="Resultado de imagen para poblacion png">
            <a:extLst>
              <a:ext uri="{FF2B5EF4-FFF2-40B4-BE49-F238E27FC236}">
                <a16:creationId xmlns:a16="http://schemas.microsoft.com/office/drawing/2014/main" xmlns="" id="{FDB3CCBB-2933-4DF7-809A-F9A2BCD45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956785" y="4575896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7632497-1696-42FE-8DBB-3B63A2536B14}"/>
              </a:ext>
            </a:extLst>
          </p:cNvPr>
          <p:cNvSpPr txBox="1"/>
          <p:nvPr/>
        </p:nvSpPr>
        <p:spPr>
          <a:xfrm>
            <a:off x="3426397" y="5129901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357 empleados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6E6B4790-5CF4-4FCD-9B57-2494EB934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770321"/>
              </p:ext>
            </p:extLst>
          </p:nvPr>
        </p:nvGraphicFramePr>
        <p:xfrm>
          <a:off x="3140086" y="1404456"/>
          <a:ext cx="6197090" cy="156553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4855">
                  <a:extLst>
                    <a:ext uri="{9D8B030D-6E8A-4147-A177-3AD203B41FA5}">
                      <a16:colId xmlns:a16="http://schemas.microsoft.com/office/drawing/2014/main" xmlns="" val="327830609"/>
                    </a:ext>
                  </a:extLst>
                </a:gridCol>
                <a:gridCol w="2347719">
                  <a:extLst>
                    <a:ext uri="{9D8B030D-6E8A-4147-A177-3AD203B41FA5}">
                      <a16:colId xmlns:a16="http://schemas.microsoft.com/office/drawing/2014/main" xmlns="" val="1218675259"/>
                    </a:ext>
                  </a:extLst>
                </a:gridCol>
                <a:gridCol w="1229915">
                  <a:extLst>
                    <a:ext uri="{9D8B030D-6E8A-4147-A177-3AD203B41FA5}">
                      <a16:colId xmlns:a16="http://schemas.microsoft.com/office/drawing/2014/main" xmlns="" val="3681719866"/>
                    </a:ext>
                  </a:extLst>
                </a:gridCol>
                <a:gridCol w="1189687">
                  <a:extLst>
                    <a:ext uri="{9D8B030D-6E8A-4147-A177-3AD203B41FA5}">
                      <a16:colId xmlns:a16="http://schemas.microsoft.com/office/drawing/2014/main" xmlns="" val="953873671"/>
                    </a:ext>
                  </a:extLst>
                </a:gridCol>
                <a:gridCol w="774914">
                  <a:extLst>
                    <a:ext uri="{9D8B030D-6E8A-4147-A177-3AD203B41FA5}">
                      <a16:colId xmlns:a16="http://schemas.microsoft.com/office/drawing/2014/main" xmlns="" val="122083348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CIIU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Actividad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Pequeña empresa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Mediana empresa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5674102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C10 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Elaboración de productos alimenticios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1981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2527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4508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7174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C11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Elaboración de bebidas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455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51974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endParaRPr lang="es-E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2148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2815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4963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83391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xmlns="" id="{D65A7C98-099D-48B5-B47C-AC500EA7A142}"/>
                  </a:ext>
                </a:extLst>
              </p:cNvPr>
              <p:cNvSpPr/>
              <p:nvPr/>
            </p:nvSpPr>
            <p:spPr>
              <a:xfrm>
                <a:off x="1312886" y="3398848"/>
                <a:ext cx="2629759" cy="878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sty m:val="p"/>
                            </m:rPr>
                            <a:rPr lang="es-ES_tradnl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65A7C98-099D-48B5-B47C-AC500EA7A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86" y="3398848"/>
                <a:ext cx="2629759" cy="878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D6F429C-8596-410C-A08F-7F3411EFA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72" y="3311616"/>
            <a:ext cx="2098923" cy="1146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xmlns="" id="{B5516AB8-5BAF-4441-BFA0-068299748120}"/>
                  </a:ext>
                </a:extLst>
              </p:cNvPr>
              <p:cNvSpPr/>
              <p:nvPr/>
            </p:nvSpPr>
            <p:spPr>
              <a:xfrm>
                <a:off x="5984395" y="3429000"/>
                <a:ext cx="2224455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1240,75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3,2298+0,25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5516AB8-5BAF-4441-BFA0-068299748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5" y="3429000"/>
                <a:ext cx="2224455" cy="647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xmlns="" id="{1465B322-2163-4A3C-AA08-7953071148C1}"/>
                  </a:ext>
                </a:extLst>
              </p:cNvPr>
              <p:cNvSpPr/>
              <p:nvPr/>
            </p:nvSpPr>
            <p:spPr>
              <a:xfrm>
                <a:off x="8439270" y="3514889"/>
                <a:ext cx="20353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s-ES_tradnl" b="0" i="0" smtClean="0">
                          <a:latin typeface="Cambria Math" panose="02040503050406030204" pitchFamily="18" charset="0"/>
                        </a:rPr>
                        <m:t>6,56</m:t>
                      </m:r>
                      <m:r>
                        <m:rPr>
                          <m:nor/>
                        </m:rPr>
                        <a:rPr lang="es-EC"/>
                        <m:t>≈ 357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1465B322-2163-4A3C-AA08-795307114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270" y="3514889"/>
                <a:ext cx="20353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xmlns="" id="{F4EED63B-446D-447D-B0AE-E81FD68E19C0}"/>
                  </a:ext>
                </a:extLst>
              </p:cNvPr>
              <p:cNvSpPr/>
              <p:nvPr/>
            </p:nvSpPr>
            <p:spPr>
              <a:xfrm>
                <a:off x="4785283" y="4616964"/>
                <a:ext cx="7307977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s-ES" smtClean="0">
                          <a:latin typeface="Cambria Math" panose="02040503050406030204" pitchFamily="18" charset="0"/>
                        </a:rPr>
                        <m:t>1 =357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2148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4963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=155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empleados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las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peque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ñ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empresas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F4EED63B-446D-447D-B0AE-E81FD68E1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83" y="4616964"/>
                <a:ext cx="7307977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xmlns="" id="{692911CF-1ACF-46E1-ABC9-40C0CAC4190D}"/>
                  </a:ext>
                </a:extLst>
              </p:cNvPr>
              <p:cNvSpPr/>
              <p:nvPr/>
            </p:nvSpPr>
            <p:spPr>
              <a:xfrm>
                <a:off x="4129141" y="5422364"/>
                <a:ext cx="8620259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2=357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2815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4963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=202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empleados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las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medianas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empresas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92911CF-1ACF-46E1-ABC9-40C0CAC41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41" y="5422364"/>
                <a:ext cx="8620259" cy="618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07AE0CC6-3383-41EF-B18A-AE6E920BAC1D}"/>
              </a:ext>
            </a:extLst>
          </p:cNvPr>
          <p:cNvGrpSpPr/>
          <p:nvPr/>
        </p:nvGrpSpPr>
        <p:grpSpPr>
          <a:xfrm>
            <a:off x="4992776" y="4987981"/>
            <a:ext cx="358824" cy="733112"/>
            <a:chOff x="4992776" y="4987981"/>
            <a:chExt cx="358824" cy="733112"/>
          </a:xfrm>
        </p:grpSpPr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xmlns="" id="{7E82F3C0-666F-40C4-B4E8-CE49568CB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7003" y="4987981"/>
              <a:ext cx="315395" cy="37252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xmlns="" id="{048C13A8-712D-4BB5-BDED-DE5F78AB8FA2}"/>
                </a:ext>
              </a:extLst>
            </p:cNvPr>
            <p:cNvCxnSpPr/>
            <p:nvPr/>
          </p:nvCxnSpPr>
          <p:spPr>
            <a:xfrm>
              <a:off x="4992776" y="5360502"/>
              <a:ext cx="358824" cy="36059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55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5D3848-C640-41F3-BEC2-CF589AF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59" y="326489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VARIABLES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0E376A8-B45E-4C69-A3F7-99438AD18919}"/>
              </a:ext>
            </a:extLst>
          </p:cNvPr>
          <p:cNvSpPr/>
          <p:nvPr/>
        </p:nvSpPr>
        <p:spPr>
          <a:xfrm>
            <a:off x="2498502" y="1396406"/>
            <a:ext cx="2266682" cy="5363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Cultura organizacional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5034764-0FC8-4BC2-A400-42D1F7135735}"/>
              </a:ext>
            </a:extLst>
          </p:cNvPr>
          <p:cNvSpPr/>
          <p:nvPr/>
        </p:nvSpPr>
        <p:spPr>
          <a:xfrm>
            <a:off x="7985976" y="1347632"/>
            <a:ext cx="2266682" cy="5363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Compromiso organizacional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1CD56CF1-A59C-4492-8FF1-558BCA18DB94}"/>
              </a:ext>
            </a:extLst>
          </p:cNvPr>
          <p:cNvGrpSpPr/>
          <p:nvPr/>
        </p:nvGrpSpPr>
        <p:grpSpPr>
          <a:xfrm>
            <a:off x="1051776" y="2833050"/>
            <a:ext cx="5027051" cy="2628987"/>
            <a:chOff x="525887" y="2831206"/>
            <a:chExt cx="5027051" cy="2628987"/>
          </a:xfrm>
          <a:solidFill>
            <a:srgbClr val="7030A0"/>
          </a:solidFill>
        </p:grpSpPr>
        <p:sp>
          <p:nvSpPr>
            <p:cNvPr id="8" name="Diagrama de flujo: conector 7">
              <a:extLst>
                <a:ext uri="{FF2B5EF4-FFF2-40B4-BE49-F238E27FC236}">
                  <a16:creationId xmlns:a16="http://schemas.microsoft.com/office/drawing/2014/main" xmlns="" id="{5CAAAA0C-8EA9-4CEB-9E44-1006585EFCB8}"/>
                </a:ext>
              </a:extLst>
            </p:cNvPr>
            <p:cNvSpPr/>
            <p:nvPr/>
          </p:nvSpPr>
          <p:spPr>
            <a:xfrm>
              <a:off x="1094704" y="3970762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AO</a:t>
              </a:r>
              <a:endParaRPr lang="es-ES" b="1" dirty="0"/>
            </a:p>
          </p:txBody>
        </p:sp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xmlns="" id="{250521CB-EE72-47AF-8090-4705D7DAC9D7}"/>
                </a:ext>
              </a:extLst>
            </p:cNvPr>
            <p:cNvSpPr/>
            <p:nvPr/>
          </p:nvSpPr>
          <p:spPr>
            <a:xfrm>
              <a:off x="2409422" y="4468520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smtClean="0"/>
                <a:t>T</a:t>
              </a:r>
              <a:r>
                <a:rPr lang="es-ES_tradnl" b="1" smtClean="0"/>
                <a:t>EC</a:t>
              </a:r>
              <a:endParaRPr lang="es-ES" b="1" dirty="0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xmlns="" id="{5C7988B8-E681-465B-A998-C2E0E4F75CCF}"/>
                </a:ext>
              </a:extLst>
            </p:cNvPr>
            <p:cNvSpPr/>
            <p:nvPr/>
          </p:nvSpPr>
          <p:spPr>
            <a:xfrm>
              <a:off x="3724140" y="3970762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OC</a:t>
              </a:r>
              <a:endParaRPr lang="es-ES" b="1" dirty="0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xmlns="" id="{004AA58F-CE8F-4F3A-959C-7B83A849972A}"/>
                </a:ext>
              </a:extLst>
            </p:cNvPr>
            <p:cNvSpPr/>
            <p:nvPr/>
          </p:nvSpPr>
          <p:spPr>
            <a:xfrm>
              <a:off x="4522628" y="2831206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CCF</a:t>
              </a:r>
              <a:endParaRPr lang="es-ES" b="1" dirty="0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xmlns="" id="{FFDF29FE-1319-4D87-B7C3-F81E4C6D6575}"/>
                </a:ext>
              </a:extLst>
            </p:cNvPr>
            <p:cNvSpPr/>
            <p:nvPr/>
          </p:nvSpPr>
          <p:spPr>
            <a:xfrm>
              <a:off x="525887" y="2831206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GC</a:t>
              </a:r>
              <a:endParaRPr lang="es-ES" b="1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C3443AAC-1F43-4198-86E4-BEDE607D8836}"/>
              </a:ext>
            </a:extLst>
          </p:cNvPr>
          <p:cNvGrpSpPr/>
          <p:nvPr/>
        </p:nvGrpSpPr>
        <p:grpSpPr>
          <a:xfrm>
            <a:off x="7163874" y="2833050"/>
            <a:ext cx="3910886" cy="1973911"/>
            <a:chOff x="6812923" y="2679877"/>
            <a:chExt cx="3910886" cy="1973911"/>
          </a:xfrm>
          <a:solidFill>
            <a:srgbClr val="00B050"/>
          </a:solidFill>
        </p:grpSpPr>
        <p:sp>
          <p:nvSpPr>
            <p:cNvPr id="7" name="Diagrama de flujo: conector 6">
              <a:extLst>
                <a:ext uri="{FF2B5EF4-FFF2-40B4-BE49-F238E27FC236}">
                  <a16:creationId xmlns:a16="http://schemas.microsoft.com/office/drawing/2014/main" xmlns="" id="{6291D2E9-0E1F-4D1C-84CF-9053DC7DBAE2}"/>
                </a:ext>
              </a:extLst>
            </p:cNvPr>
            <p:cNvSpPr/>
            <p:nvPr/>
          </p:nvSpPr>
          <p:spPr>
            <a:xfrm>
              <a:off x="8253211" y="3662115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DC</a:t>
              </a:r>
              <a:endParaRPr lang="es-ES" b="1" dirty="0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xmlns="" id="{09420448-89C6-4B00-A6D4-C8184105FC61}"/>
                </a:ext>
              </a:extLst>
            </p:cNvPr>
            <p:cNvSpPr/>
            <p:nvPr/>
          </p:nvSpPr>
          <p:spPr>
            <a:xfrm>
              <a:off x="6812923" y="2679878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CA</a:t>
              </a:r>
              <a:endParaRPr lang="es-ES" b="1" dirty="0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xmlns="" id="{34500044-431E-4599-B6B4-7FDA75861B4A}"/>
                </a:ext>
              </a:extLst>
            </p:cNvPr>
            <p:cNvSpPr/>
            <p:nvPr/>
          </p:nvSpPr>
          <p:spPr>
            <a:xfrm>
              <a:off x="9693499" y="2679877"/>
              <a:ext cx="1030310" cy="9916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/>
                <a:t>CN</a:t>
              </a:r>
              <a:endParaRPr lang="es-ES" b="1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76953B2-0DC4-49B3-86E0-B3682833245F}"/>
              </a:ext>
            </a:extLst>
          </p:cNvPr>
          <p:cNvSpPr txBox="1"/>
          <p:nvPr/>
        </p:nvSpPr>
        <p:spPr>
          <a:xfrm rot="16200000">
            <a:off x="44193" y="1377850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DD43311-46B3-40C7-978E-46034E2FF825}"/>
              </a:ext>
            </a:extLst>
          </p:cNvPr>
          <p:cNvSpPr txBox="1"/>
          <p:nvPr/>
        </p:nvSpPr>
        <p:spPr>
          <a:xfrm rot="16200000">
            <a:off x="-165344" y="4082533"/>
            <a:ext cx="16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EB7B2E8B-5D59-44B9-884C-BCE4DFAB11E1}"/>
              </a:ext>
            </a:extLst>
          </p:cNvPr>
          <p:cNvCxnSpPr/>
          <p:nvPr/>
        </p:nvCxnSpPr>
        <p:spPr>
          <a:xfrm>
            <a:off x="580744" y="2511380"/>
            <a:ext cx="10932969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D71F16F-FED1-4A77-BF6C-CEE1E3FA38E1}"/>
              </a:ext>
            </a:extLst>
          </p:cNvPr>
          <p:cNvSpPr txBox="1"/>
          <p:nvPr/>
        </p:nvSpPr>
        <p:spPr>
          <a:xfrm>
            <a:off x="1910366" y="2659559"/>
            <a:ext cx="8371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6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9816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BE2791-E099-447E-BFD3-9FEA7F0D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309C48E-06BF-4A72-963D-6D9A1C080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955613"/>
            <a:ext cx="571580" cy="12670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C80053-71CF-4170-8B09-EC4ED22BA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63" y="1974666"/>
            <a:ext cx="571580" cy="12479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F8A68E7-ED38-43BB-B334-E5621A5964DE}"/>
              </a:ext>
            </a:extLst>
          </p:cNvPr>
          <p:cNvSpPr txBox="1"/>
          <p:nvPr/>
        </p:nvSpPr>
        <p:spPr>
          <a:xfrm>
            <a:off x="941231" y="926320"/>
            <a:ext cx="390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DESCRIPTIVO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015299B-A655-46A1-8AF3-F4A8E92BE6E6}"/>
              </a:ext>
            </a:extLst>
          </p:cNvPr>
          <p:cNvSpPr txBox="1"/>
          <p:nvPr/>
        </p:nvSpPr>
        <p:spPr>
          <a:xfrm>
            <a:off x="1512811" y="2253803"/>
            <a:ext cx="8826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57,4%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83C888A-06DB-498F-BD14-2C9D5D46A6EE}"/>
              </a:ext>
            </a:extLst>
          </p:cNvPr>
          <p:cNvSpPr txBox="1"/>
          <p:nvPr/>
        </p:nvSpPr>
        <p:spPr>
          <a:xfrm>
            <a:off x="2967050" y="2253803"/>
            <a:ext cx="88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42,6%</a:t>
            </a:r>
            <a:endParaRPr lang="es-ES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39FC75AB-C081-4AF3-B5F4-ABB6C16EC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31985"/>
              </p:ext>
            </p:extLst>
          </p:nvPr>
        </p:nvGraphicFramePr>
        <p:xfrm>
          <a:off x="915474" y="4054137"/>
          <a:ext cx="3207019" cy="189113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467619">
                  <a:extLst>
                    <a:ext uri="{9D8B030D-6E8A-4147-A177-3AD203B41FA5}">
                      <a16:colId xmlns:a16="http://schemas.microsoft.com/office/drawing/2014/main" xmlns="" val="1311484651"/>
                    </a:ext>
                  </a:extLst>
                </a:gridCol>
                <a:gridCol w="869700">
                  <a:extLst>
                    <a:ext uri="{9D8B030D-6E8A-4147-A177-3AD203B41FA5}">
                      <a16:colId xmlns:a16="http://schemas.microsoft.com/office/drawing/2014/main" xmlns="" val="2076700896"/>
                    </a:ext>
                  </a:extLst>
                </a:gridCol>
                <a:gridCol w="869700">
                  <a:extLst>
                    <a:ext uri="{9D8B030D-6E8A-4147-A177-3AD203B41FA5}">
                      <a16:colId xmlns:a16="http://schemas.microsoft.com/office/drawing/2014/main" xmlns="" val="2996710410"/>
                    </a:ext>
                  </a:extLst>
                </a:gridCol>
              </a:tblGrid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20-24 años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77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21,6%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938028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25-29 años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141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39,5%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150256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30-34 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23,5%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566502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35-39 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10,1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610524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40-44 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3,4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805196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Más de 45 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955479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89737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A479808-2624-4383-A20F-89EAB50C8A0B}"/>
              </a:ext>
            </a:extLst>
          </p:cNvPr>
          <p:cNvSpPr txBox="1"/>
          <p:nvPr/>
        </p:nvSpPr>
        <p:spPr>
          <a:xfrm rot="16200000">
            <a:off x="318603" y="2438469"/>
            <a:ext cx="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SEXO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4F538FD-1A68-4A41-ABF7-9797F28983FF}"/>
              </a:ext>
            </a:extLst>
          </p:cNvPr>
          <p:cNvSpPr txBox="1"/>
          <p:nvPr/>
        </p:nvSpPr>
        <p:spPr>
          <a:xfrm rot="16200000">
            <a:off x="215583" y="4687314"/>
            <a:ext cx="8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EDAD</a:t>
            </a:r>
            <a:endParaRPr lang="es-ES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xmlns="" id="{E9661AA5-2AE8-4612-96D8-1D643C4E5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61884"/>
              </p:ext>
            </p:extLst>
          </p:nvPr>
        </p:nvGraphicFramePr>
        <p:xfrm>
          <a:off x="4315897" y="1800500"/>
          <a:ext cx="3207018" cy="16573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202632">
                  <a:extLst>
                    <a:ext uri="{9D8B030D-6E8A-4147-A177-3AD203B41FA5}">
                      <a16:colId xmlns:a16="http://schemas.microsoft.com/office/drawing/2014/main" xmlns="" val="507872635"/>
                    </a:ext>
                  </a:extLst>
                </a:gridCol>
                <a:gridCol w="1002193">
                  <a:extLst>
                    <a:ext uri="{9D8B030D-6E8A-4147-A177-3AD203B41FA5}">
                      <a16:colId xmlns:a16="http://schemas.microsoft.com/office/drawing/2014/main" xmlns="" val="3156227681"/>
                    </a:ext>
                  </a:extLst>
                </a:gridCol>
                <a:gridCol w="1002193">
                  <a:extLst>
                    <a:ext uri="{9D8B030D-6E8A-4147-A177-3AD203B41FA5}">
                      <a16:colId xmlns:a16="http://schemas.microsoft.com/office/drawing/2014/main" xmlns="" val="25092621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Soltero (a)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202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56,6%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639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Casado (a)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138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38,7%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869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Divorciado (a)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1,4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30876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Unión de hecho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3,4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0044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357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2980926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A7FD9B5-A2B6-46C8-A46E-006C4A4C07F5}"/>
              </a:ext>
            </a:extLst>
          </p:cNvPr>
          <p:cNvSpPr txBox="1"/>
          <p:nvPr/>
        </p:nvSpPr>
        <p:spPr>
          <a:xfrm rot="16200000">
            <a:off x="3376674" y="2421247"/>
            <a:ext cx="15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ESTADO CIVIL</a:t>
            </a:r>
            <a:endParaRPr lang="es-ES" b="1" dirty="0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xmlns="" id="{A16489C4-E56D-4124-B710-DF4D0EB60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25615"/>
              </p:ext>
            </p:extLst>
          </p:nvPr>
        </p:nvGraphicFramePr>
        <p:xfrm>
          <a:off x="4722254" y="4054714"/>
          <a:ext cx="3207018" cy="190119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498242">
                  <a:extLst>
                    <a:ext uri="{9D8B030D-6E8A-4147-A177-3AD203B41FA5}">
                      <a16:colId xmlns:a16="http://schemas.microsoft.com/office/drawing/2014/main" xmlns="" val="2772834159"/>
                    </a:ext>
                  </a:extLst>
                </a:gridCol>
                <a:gridCol w="364841">
                  <a:extLst>
                    <a:ext uri="{9D8B030D-6E8A-4147-A177-3AD203B41FA5}">
                      <a16:colId xmlns:a16="http://schemas.microsoft.com/office/drawing/2014/main" xmlns="" val="1497024057"/>
                    </a:ext>
                  </a:extLst>
                </a:gridCol>
                <a:gridCol w="1343935">
                  <a:extLst>
                    <a:ext uri="{9D8B030D-6E8A-4147-A177-3AD203B41FA5}">
                      <a16:colId xmlns:a16="http://schemas.microsoft.com/office/drawing/2014/main" xmlns="" val="17581412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Educación secundaria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46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12,9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7733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Educación universitaria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294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82,4%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89437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Estudios de Post Grado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4,8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7474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679689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18E6BBE-7E4C-4BAA-BE5E-18431D966A06}"/>
              </a:ext>
            </a:extLst>
          </p:cNvPr>
          <p:cNvSpPr txBox="1"/>
          <p:nvPr/>
        </p:nvSpPr>
        <p:spPr>
          <a:xfrm rot="16200000">
            <a:off x="3783032" y="4667393"/>
            <a:ext cx="15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EDUCACIÓN</a:t>
            </a:r>
            <a:endParaRPr lang="es-ES" b="1" dirty="0"/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xmlns="" id="{CF54F753-72B3-4BC7-BCE3-B8AFEE7E9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89437"/>
              </p:ext>
            </p:extLst>
          </p:nvPr>
        </p:nvGraphicFramePr>
        <p:xfrm>
          <a:off x="8425042" y="4054712"/>
          <a:ext cx="2996622" cy="189113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134552">
                  <a:extLst>
                    <a:ext uri="{9D8B030D-6E8A-4147-A177-3AD203B41FA5}">
                      <a16:colId xmlns:a16="http://schemas.microsoft.com/office/drawing/2014/main" xmlns="" val="3080690565"/>
                    </a:ext>
                  </a:extLst>
                </a:gridCol>
                <a:gridCol w="863196">
                  <a:extLst>
                    <a:ext uri="{9D8B030D-6E8A-4147-A177-3AD203B41FA5}">
                      <a16:colId xmlns:a16="http://schemas.microsoft.com/office/drawing/2014/main" xmlns="" val="1581062980"/>
                    </a:ext>
                  </a:extLst>
                </a:gridCol>
                <a:gridCol w="998874">
                  <a:extLst>
                    <a:ext uri="{9D8B030D-6E8A-4147-A177-3AD203B41FA5}">
                      <a16:colId xmlns:a16="http://schemas.microsoft.com/office/drawing/2014/main" xmlns="" val="2977079612"/>
                    </a:ext>
                  </a:extLst>
                </a:gridCol>
              </a:tblGrid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0 a 2 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102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28,6%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269418"/>
                  </a:ext>
                </a:extLst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Entre 2 y 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172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48,2%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664287"/>
                  </a:ext>
                </a:extLst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Entre 5 y 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65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18,2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07071"/>
                  </a:ext>
                </a:extLst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Entre 10 y 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4,5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980672"/>
                  </a:ext>
                </a:extLst>
              </a:tr>
              <a:tr h="5330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Más de 15 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0,6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903725"/>
                  </a:ext>
                </a:extLst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304951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12C1F22-8D87-4F82-BD84-F34BE71948A9}"/>
              </a:ext>
            </a:extLst>
          </p:cNvPr>
          <p:cNvSpPr txBox="1"/>
          <p:nvPr/>
        </p:nvSpPr>
        <p:spPr>
          <a:xfrm rot="16200000">
            <a:off x="7485819" y="4778576"/>
            <a:ext cx="15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ANTIGÜEDAD </a:t>
            </a:r>
            <a:endParaRPr lang="es-ES" b="1" dirty="0"/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xmlns="" id="{A5DD4ADC-6717-4738-AEC4-437E4821D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22190"/>
              </p:ext>
            </p:extLst>
          </p:nvPr>
        </p:nvGraphicFramePr>
        <p:xfrm>
          <a:off x="8051552" y="659084"/>
          <a:ext cx="3514464" cy="303085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447132">
                  <a:extLst>
                    <a:ext uri="{9D8B030D-6E8A-4147-A177-3AD203B41FA5}">
                      <a16:colId xmlns:a16="http://schemas.microsoft.com/office/drawing/2014/main" xmlns="" val="205465607"/>
                    </a:ext>
                  </a:extLst>
                </a:gridCol>
                <a:gridCol w="1033666">
                  <a:extLst>
                    <a:ext uri="{9D8B030D-6E8A-4147-A177-3AD203B41FA5}">
                      <a16:colId xmlns:a16="http://schemas.microsoft.com/office/drawing/2014/main" xmlns="" val="3685458364"/>
                    </a:ext>
                  </a:extLst>
                </a:gridCol>
                <a:gridCol w="1033666">
                  <a:extLst>
                    <a:ext uri="{9D8B030D-6E8A-4147-A177-3AD203B41FA5}">
                      <a16:colId xmlns:a16="http://schemas.microsoft.com/office/drawing/2014/main" xmlns="" val="322036643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Comercial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83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23,2%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27982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Cobranzas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2,2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1506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RRHH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2,5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9245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Servicio al cliente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65672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Compras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4489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Jurídico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0,6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3661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Contabilidad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6,7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7378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Administración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145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40,6%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2101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Marketing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2,5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2619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Logística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1,1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8012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Producción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48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13,4%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01733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F2FE8EE-3218-4668-A158-FD696C7A1FFD}"/>
              </a:ext>
            </a:extLst>
          </p:cNvPr>
          <p:cNvSpPr txBox="1"/>
          <p:nvPr/>
        </p:nvSpPr>
        <p:spPr>
          <a:xfrm rot="16200000">
            <a:off x="6620621" y="2066156"/>
            <a:ext cx="24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ÁREA EN QUE LABORA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82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B1443A1-8D14-4310-BE75-3696612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876835" y="926320"/>
            <a:ext cx="781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ORGANIZACIONAL</a:t>
            </a:r>
            <a:endParaRPr lang="es-E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895581" y="125764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PEQUEÑAS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A26F7F4E-FF5F-4FFD-B0C2-67E6D874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62221"/>
              </p:ext>
            </p:extLst>
          </p:nvPr>
        </p:nvGraphicFramePr>
        <p:xfrm>
          <a:off x="1431392" y="3507781"/>
          <a:ext cx="3147813" cy="177355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049271">
                  <a:extLst>
                    <a:ext uri="{9D8B030D-6E8A-4147-A177-3AD203B41FA5}">
                      <a16:colId xmlns:a16="http://schemas.microsoft.com/office/drawing/2014/main" xmlns="" val="2029827686"/>
                    </a:ext>
                  </a:extLst>
                </a:gridCol>
                <a:gridCol w="1049271">
                  <a:extLst>
                    <a:ext uri="{9D8B030D-6E8A-4147-A177-3AD203B41FA5}">
                      <a16:colId xmlns:a16="http://schemas.microsoft.com/office/drawing/2014/main" xmlns="" val="4210692611"/>
                    </a:ext>
                  </a:extLst>
                </a:gridCol>
                <a:gridCol w="1049271">
                  <a:extLst>
                    <a:ext uri="{9D8B030D-6E8A-4147-A177-3AD203B41FA5}">
                      <a16:colId xmlns:a16="http://schemas.microsoft.com/office/drawing/2014/main" xmlns="" val="70322872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Nivel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Frecuencia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Porcentaje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8002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Muy débil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3,2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1769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Débil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36,8%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34742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Moderada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76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49%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065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Fuerte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768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Muy fuerte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1,9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55430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155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74153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8293D11-EBBD-46DF-8CA3-CADB005F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40" y="1893951"/>
            <a:ext cx="5214670" cy="41516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A973BA-3A40-4C68-9EF2-0270D72A9783}"/>
              </a:ext>
            </a:extLst>
          </p:cNvPr>
          <p:cNvSpPr txBox="1"/>
          <p:nvPr/>
        </p:nvSpPr>
        <p:spPr>
          <a:xfrm>
            <a:off x="2174611" y="2732972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x̄=93,52 -&gt; (87-107)</a:t>
            </a:r>
          </a:p>
        </p:txBody>
      </p:sp>
    </p:spTree>
    <p:extLst>
      <p:ext uri="{BB962C8B-B14F-4D97-AF65-F5344CB8AC3E}">
        <p14:creationId xmlns:p14="http://schemas.microsoft.com/office/powerpoint/2010/main" val="744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838199" y="390026"/>
            <a:ext cx="781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ORGANIZACIONAL</a:t>
            </a:r>
            <a:endParaRPr lang="es-E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844064" y="742487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PEQUEÑAS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B1D4CD95-0A93-44FF-BC2E-EE1ED8C05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692126"/>
              </p:ext>
            </p:extLst>
          </p:nvPr>
        </p:nvGraphicFramePr>
        <p:xfrm>
          <a:off x="1511121" y="2069541"/>
          <a:ext cx="9350062" cy="370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Resultado de imagen para star png">
            <a:extLst>
              <a:ext uri="{FF2B5EF4-FFF2-40B4-BE49-F238E27FC236}">
                <a16:creationId xmlns:a16="http://schemas.microsoft.com/office/drawing/2014/main" xmlns="" id="{80A59324-E18D-4EC5-9EB7-45547855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07" y="1650978"/>
            <a:ext cx="418563" cy="4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876835" y="333441"/>
            <a:ext cx="781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ORGANIZACIONAL</a:t>
            </a:r>
            <a:endParaRPr lang="es-E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837825" y="65203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6DDCF366-54F6-4E88-A72F-39DB8D3D7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75818"/>
              </p:ext>
            </p:extLst>
          </p:nvPr>
        </p:nvGraphicFramePr>
        <p:xfrm>
          <a:off x="1082193" y="2907746"/>
          <a:ext cx="4211592" cy="151269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274969">
                  <a:extLst>
                    <a:ext uri="{9D8B030D-6E8A-4147-A177-3AD203B41FA5}">
                      <a16:colId xmlns:a16="http://schemas.microsoft.com/office/drawing/2014/main" xmlns="" val="3444394865"/>
                    </a:ext>
                  </a:extLst>
                </a:gridCol>
                <a:gridCol w="147879">
                  <a:extLst>
                    <a:ext uri="{9D8B030D-6E8A-4147-A177-3AD203B41FA5}">
                      <a16:colId xmlns:a16="http://schemas.microsoft.com/office/drawing/2014/main" xmlns="" val="2203137627"/>
                    </a:ext>
                  </a:extLst>
                </a:gridCol>
                <a:gridCol w="949235">
                  <a:extLst>
                    <a:ext uri="{9D8B030D-6E8A-4147-A177-3AD203B41FA5}">
                      <a16:colId xmlns:a16="http://schemas.microsoft.com/office/drawing/2014/main" xmlns="" val="2756361499"/>
                    </a:ext>
                  </a:extLst>
                </a:gridCol>
                <a:gridCol w="147879">
                  <a:extLst>
                    <a:ext uri="{9D8B030D-6E8A-4147-A177-3AD203B41FA5}">
                      <a16:colId xmlns:a16="http://schemas.microsoft.com/office/drawing/2014/main" xmlns="" val="2115628656"/>
                    </a:ext>
                  </a:extLst>
                </a:gridCol>
                <a:gridCol w="1543751">
                  <a:extLst>
                    <a:ext uri="{9D8B030D-6E8A-4147-A177-3AD203B41FA5}">
                      <a16:colId xmlns:a16="http://schemas.microsoft.com/office/drawing/2014/main" xmlns="" val="1664795819"/>
                    </a:ext>
                  </a:extLst>
                </a:gridCol>
                <a:gridCol w="147879">
                  <a:extLst>
                    <a:ext uri="{9D8B030D-6E8A-4147-A177-3AD203B41FA5}">
                      <a16:colId xmlns:a16="http://schemas.microsoft.com/office/drawing/2014/main" xmlns="" val="3493959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Nivel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Frecuencia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Porcentaje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12669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Muy débil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5,4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1067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Débil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513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Moderada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50,5%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35564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Fuerte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41,1%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24754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Muy fuerte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809852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100,0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77284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A1B4347-22C0-4D0C-B9FF-53A54799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75" y="1355579"/>
            <a:ext cx="5075149" cy="46611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8B63E59-AB8E-46D8-A724-9F3652FEF28E}"/>
              </a:ext>
            </a:extLst>
          </p:cNvPr>
          <p:cNvSpPr txBox="1"/>
          <p:nvPr/>
        </p:nvSpPr>
        <p:spPr>
          <a:xfrm>
            <a:off x="2226126" y="2295091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x̄=102,91 -&gt; (87-107)</a:t>
            </a:r>
          </a:p>
        </p:txBody>
      </p:sp>
    </p:spTree>
    <p:extLst>
      <p:ext uri="{BB962C8B-B14F-4D97-AF65-F5344CB8AC3E}">
        <p14:creationId xmlns:p14="http://schemas.microsoft.com/office/powerpoint/2010/main" val="23328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3FF82BA-408E-42FA-B071-20B6E79A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731" y="2119075"/>
            <a:ext cx="6270362" cy="2038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3200" i="1" spc="300" dirty="0">
                <a:solidFill>
                  <a:schemeClr val="accent5">
                    <a:lumMod val="50000"/>
                  </a:schemeClr>
                </a:solidFill>
                <a:latin typeface="Bodoni MT Condensed" panose="02070606080606020203" pitchFamily="18" charset="0"/>
              </a:rPr>
              <a:t>“</a:t>
            </a:r>
            <a:r>
              <a:rPr lang="es-ES_tradnl" sz="3600" i="1" spc="300" dirty="0">
                <a:solidFill>
                  <a:schemeClr val="accent5">
                    <a:lumMod val="50000"/>
                  </a:schemeClr>
                </a:solidFill>
                <a:latin typeface="Bodoni MT Condensed" panose="02070606080606020203" pitchFamily="18" charset="0"/>
              </a:rPr>
              <a:t>Los clientes no son lo primero. Lo primero son los empleados, si cuidas de tus empleados ellos cuidarán de tus clientes</a:t>
            </a:r>
            <a:r>
              <a:rPr lang="es-ES_tradnl" sz="3200" i="1" spc="300" dirty="0">
                <a:solidFill>
                  <a:schemeClr val="accent5">
                    <a:lumMod val="50000"/>
                  </a:schemeClr>
                </a:solidFill>
                <a:latin typeface="Bodoni MT Condensed" panose="02070606080606020203" pitchFamily="18" charset="0"/>
              </a:rPr>
              <a:t>”.</a:t>
            </a:r>
            <a:endParaRPr lang="es-ES" sz="3200" i="1" spc="300" dirty="0">
              <a:solidFill>
                <a:schemeClr val="accent5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1AEACE60-C103-4614-BDE6-EDDFD5D18468}"/>
              </a:ext>
            </a:extLst>
          </p:cNvPr>
          <p:cNvGrpSpPr/>
          <p:nvPr/>
        </p:nvGrpSpPr>
        <p:grpSpPr>
          <a:xfrm>
            <a:off x="7320122" y="3846783"/>
            <a:ext cx="3053407" cy="856755"/>
            <a:chOff x="8048182" y="1648496"/>
            <a:chExt cx="3053407" cy="85675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829167BA-8DCD-4DAB-90A0-D65DD68CAFA3}"/>
                </a:ext>
              </a:extLst>
            </p:cNvPr>
            <p:cNvSpPr txBox="1"/>
            <p:nvPr/>
          </p:nvSpPr>
          <p:spPr>
            <a:xfrm>
              <a:off x="8950817" y="1648496"/>
              <a:ext cx="215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i="1" spc="600" dirty="0">
                  <a:latin typeface="Bodoni MT Condensed" panose="02070606080606020203" pitchFamily="18" charset="0"/>
                </a:rPr>
                <a:t>Richard Branson</a:t>
              </a:r>
              <a:endParaRPr lang="es-ES" sz="2400" i="1" spc="600" dirty="0">
                <a:latin typeface="Bodoni MT Condensed" panose="02070606080606020203" pitchFamily="18" charset="0"/>
              </a:endParaRPr>
            </a:p>
          </p:txBody>
        </p:sp>
        <p:pic>
          <p:nvPicPr>
            <p:cNvPr id="1026" name="Picture 2" descr="Resultado de imagen para richard branson png">
              <a:extLst>
                <a:ext uri="{FF2B5EF4-FFF2-40B4-BE49-F238E27FC236}">
                  <a16:creationId xmlns:a16="http://schemas.microsoft.com/office/drawing/2014/main" xmlns="" id="{8769EE11-2F3F-49F9-8425-4464A8555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182" y="1674254"/>
              <a:ext cx="902635" cy="830997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64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876835" y="333441"/>
            <a:ext cx="781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ORGANIZACIONAL</a:t>
            </a:r>
            <a:endParaRPr lang="es-E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837825" y="65203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D38BD84E-8E78-4E42-ACF9-BDC190893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746133"/>
              </p:ext>
            </p:extLst>
          </p:nvPr>
        </p:nvGraphicFramePr>
        <p:xfrm>
          <a:off x="1506829" y="1532586"/>
          <a:ext cx="9388698" cy="441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FFCC5EF7-489B-46E3-8409-6CA2D8CC2050}"/>
              </a:ext>
            </a:extLst>
          </p:cNvPr>
          <p:cNvCxnSpPr/>
          <p:nvPr/>
        </p:nvCxnSpPr>
        <p:spPr>
          <a:xfrm flipH="1">
            <a:off x="2357970" y="2643938"/>
            <a:ext cx="790762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Resultado de imagen para star png">
            <a:extLst>
              <a:ext uri="{FF2B5EF4-FFF2-40B4-BE49-F238E27FC236}">
                <a16:creationId xmlns:a16="http://schemas.microsoft.com/office/drawing/2014/main" xmlns="" id="{D6B57B9C-2AAE-4550-8DF8-6B42C400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92" y="1213996"/>
            <a:ext cx="418563" cy="4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B1443A1-8D14-4310-BE75-3696612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876834" y="926320"/>
            <a:ext cx="879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ORGANIZACIONAL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882701" y="125764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PEQUEÑAS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9EF5367-3EA8-4A5A-80BC-673A955E3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8914"/>
              </p:ext>
            </p:extLst>
          </p:nvPr>
        </p:nvGraphicFramePr>
        <p:xfrm>
          <a:off x="2003812" y="3429000"/>
          <a:ext cx="3059040" cy="126682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019680">
                  <a:extLst>
                    <a:ext uri="{9D8B030D-6E8A-4147-A177-3AD203B41FA5}">
                      <a16:colId xmlns:a16="http://schemas.microsoft.com/office/drawing/2014/main" xmlns="" val="2622521791"/>
                    </a:ext>
                  </a:extLst>
                </a:gridCol>
                <a:gridCol w="1019680">
                  <a:extLst>
                    <a:ext uri="{9D8B030D-6E8A-4147-A177-3AD203B41FA5}">
                      <a16:colId xmlns:a16="http://schemas.microsoft.com/office/drawing/2014/main" xmlns="" val="186738106"/>
                    </a:ext>
                  </a:extLst>
                </a:gridCol>
                <a:gridCol w="1019680">
                  <a:extLst>
                    <a:ext uri="{9D8B030D-6E8A-4147-A177-3AD203B41FA5}">
                      <a16:colId xmlns:a16="http://schemas.microsoft.com/office/drawing/2014/main" xmlns="" val="252216873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Nivel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Frecuencia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Porcentaje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989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Bajo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5,2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8276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Medio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133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85,8%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9787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Alto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83921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155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47680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8DAB56C-60C6-4F53-9CEF-A04A996F1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9"/>
          <a:stretch/>
        </p:blipFill>
        <p:spPr>
          <a:xfrm>
            <a:off x="5190530" y="1924603"/>
            <a:ext cx="5300664" cy="44262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07B4F4A-0A17-47F9-98D5-7B64A4BD32A0}"/>
              </a:ext>
            </a:extLst>
          </p:cNvPr>
          <p:cNvSpPr txBox="1"/>
          <p:nvPr/>
        </p:nvSpPr>
        <p:spPr>
          <a:xfrm>
            <a:off x="2606053" y="2728347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x̄=59,63 -&gt; (43 - 66)</a:t>
            </a:r>
          </a:p>
        </p:txBody>
      </p:sp>
    </p:spTree>
    <p:extLst>
      <p:ext uri="{BB962C8B-B14F-4D97-AF65-F5344CB8AC3E}">
        <p14:creationId xmlns:p14="http://schemas.microsoft.com/office/powerpoint/2010/main" val="31720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786682" y="326290"/>
            <a:ext cx="879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ORGANIZACIONAL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766791" y="65778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PEQUEÑAS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A453AE09-7B2B-473B-A17A-2FE060500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542920"/>
              </p:ext>
            </p:extLst>
          </p:nvPr>
        </p:nvGraphicFramePr>
        <p:xfrm>
          <a:off x="2082621" y="1590631"/>
          <a:ext cx="8026758" cy="416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48457A1-7D47-4751-9125-472D47DDDFF6}"/>
              </a:ext>
            </a:extLst>
          </p:cNvPr>
          <p:cNvCxnSpPr>
            <a:cxnSpLocks/>
          </p:cNvCxnSpPr>
          <p:nvPr/>
        </p:nvCxnSpPr>
        <p:spPr>
          <a:xfrm flipH="1">
            <a:off x="2318197" y="3017426"/>
            <a:ext cx="684565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star png">
            <a:extLst>
              <a:ext uri="{FF2B5EF4-FFF2-40B4-BE49-F238E27FC236}">
                <a16:creationId xmlns:a16="http://schemas.microsoft.com/office/drawing/2014/main" xmlns="" id="{6028A447-4EDA-4226-8F70-3F0574C0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34" y="1172068"/>
            <a:ext cx="418563" cy="4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B1443A1-8D14-4310-BE75-3696612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876834" y="926320"/>
            <a:ext cx="879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</a:t>
            </a:r>
            <a:r>
              <a:rPr lang="es-ES_tradn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ORGANIZACIONAL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882701" y="125764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1C3A424B-0861-4CAE-BEC6-31B920E6B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82379"/>
              </p:ext>
            </p:extLst>
          </p:nvPr>
        </p:nvGraphicFramePr>
        <p:xfrm>
          <a:off x="1794684" y="3010736"/>
          <a:ext cx="3000777" cy="141351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000259">
                  <a:extLst>
                    <a:ext uri="{9D8B030D-6E8A-4147-A177-3AD203B41FA5}">
                      <a16:colId xmlns:a16="http://schemas.microsoft.com/office/drawing/2014/main" xmlns="" val="2127128994"/>
                    </a:ext>
                  </a:extLst>
                </a:gridCol>
                <a:gridCol w="1000259">
                  <a:extLst>
                    <a:ext uri="{9D8B030D-6E8A-4147-A177-3AD203B41FA5}">
                      <a16:colId xmlns:a16="http://schemas.microsoft.com/office/drawing/2014/main" xmlns="" val="3096493447"/>
                    </a:ext>
                  </a:extLst>
                </a:gridCol>
                <a:gridCol w="1000259">
                  <a:extLst>
                    <a:ext uri="{9D8B030D-6E8A-4147-A177-3AD203B41FA5}">
                      <a16:colId xmlns:a16="http://schemas.microsoft.com/office/drawing/2014/main" xmlns="" val="184818764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Nivel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Frecuencia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Porcentaje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955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Bajo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3,5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33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Medio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141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69,8%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9512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Alto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54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26,7%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2155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202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498141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BB86D4-8E78-44D1-9D2E-821608D0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98" y="1719306"/>
            <a:ext cx="4968227" cy="44000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934C3E6-5665-465A-838A-534461714EB4}"/>
              </a:ext>
            </a:extLst>
          </p:cNvPr>
          <p:cNvSpPr txBox="1"/>
          <p:nvPr/>
        </p:nvSpPr>
        <p:spPr>
          <a:xfrm>
            <a:off x="2232566" y="2499705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x̄=63,09 -&gt; (43 - 66)</a:t>
            </a:r>
          </a:p>
        </p:txBody>
      </p:sp>
    </p:spTree>
    <p:extLst>
      <p:ext uri="{BB962C8B-B14F-4D97-AF65-F5344CB8AC3E}">
        <p14:creationId xmlns:p14="http://schemas.microsoft.com/office/powerpoint/2010/main" val="40889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786682" y="326290"/>
            <a:ext cx="879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ESTADÍSTICOS DE PERCEPCIÓN: COMPROMISO ORGANIZACIONAL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DD6888-4102-4BA8-BECF-800F2F3B8A6F}"/>
              </a:ext>
            </a:extLst>
          </p:cNvPr>
          <p:cNvSpPr txBox="1"/>
          <p:nvPr/>
        </p:nvSpPr>
        <p:spPr>
          <a:xfrm>
            <a:off x="4766791" y="657781"/>
            <a:ext cx="314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MEDIANAS EMPRESAS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C8B13C62-AAC8-4948-9DFE-33D6A58BA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986957"/>
              </p:ext>
            </p:extLst>
          </p:nvPr>
        </p:nvGraphicFramePr>
        <p:xfrm>
          <a:off x="2674679" y="1661383"/>
          <a:ext cx="7332036" cy="410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48457A1-7D47-4751-9125-472D47DDDFF6}"/>
              </a:ext>
            </a:extLst>
          </p:cNvPr>
          <p:cNvCxnSpPr>
            <a:cxnSpLocks/>
          </p:cNvCxnSpPr>
          <p:nvPr/>
        </p:nvCxnSpPr>
        <p:spPr>
          <a:xfrm flipH="1">
            <a:off x="2674679" y="2978789"/>
            <a:ext cx="648917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esultado de imagen para star png">
            <a:extLst>
              <a:ext uri="{FF2B5EF4-FFF2-40B4-BE49-F238E27FC236}">
                <a16:creationId xmlns:a16="http://schemas.microsoft.com/office/drawing/2014/main" xmlns="" id="{CBA09A7B-3CDF-4B7F-AC2C-D47E28C9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6" y="1229769"/>
            <a:ext cx="418563" cy="4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B1443A1-8D14-4310-BE75-3696612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693EA2-3F7D-4D38-9226-8238E7AB9D72}"/>
              </a:ext>
            </a:extLst>
          </p:cNvPr>
          <p:cNvSpPr txBox="1"/>
          <p:nvPr/>
        </p:nvSpPr>
        <p:spPr>
          <a:xfrm>
            <a:off x="4375596" y="470598"/>
            <a:ext cx="296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BIVARIADO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2B2CAC2-D4C0-4B7C-B556-7DA0A7E7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8" y="1575761"/>
            <a:ext cx="454180" cy="1006766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D34FAB0F-9831-43EC-85B0-5EC1BD3CCBC2}"/>
              </a:ext>
            </a:extLst>
          </p:cNvPr>
          <p:cNvCxnSpPr>
            <a:cxnSpLocks/>
          </p:cNvCxnSpPr>
          <p:nvPr/>
        </p:nvCxnSpPr>
        <p:spPr>
          <a:xfrm>
            <a:off x="5718220" y="1301595"/>
            <a:ext cx="0" cy="513605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4C899C3-E341-47D9-AB7A-22C915CB2984}"/>
              </a:ext>
            </a:extLst>
          </p:cNvPr>
          <p:cNvSpPr txBox="1"/>
          <p:nvPr/>
        </p:nvSpPr>
        <p:spPr>
          <a:xfrm>
            <a:off x="2849397" y="893934"/>
            <a:ext cx="159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</a:t>
            </a:r>
            <a:endParaRPr lang="es-E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82A3A26-B81C-4925-A99E-62FC436E91CB}"/>
              </a:ext>
            </a:extLst>
          </p:cNvPr>
          <p:cNvSpPr txBox="1"/>
          <p:nvPr/>
        </p:nvSpPr>
        <p:spPr>
          <a:xfrm>
            <a:off x="6880694" y="887553"/>
            <a:ext cx="241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8DA2F00-CD8F-44F3-B905-3680A859E6A6}"/>
              </a:ext>
            </a:extLst>
          </p:cNvPr>
          <p:cNvSpPr txBox="1"/>
          <p:nvPr/>
        </p:nvSpPr>
        <p:spPr>
          <a:xfrm>
            <a:off x="988667" y="1858713"/>
            <a:ext cx="8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</a:rPr>
              <a:t>SEXO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923914D-64F8-4AB8-A2D0-91D24A1AE9EB}"/>
              </a:ext>
            </a:extLst>
          </p:cNvPr>
          <p:cNvSpPr txBox="1"/>
          <p:nvPr/>
        </p:nvSpPr>
        <p:spPr>
          <a:xfrm>
            <a:off x="941144" y="3000686"/>
            <a:ext cx="8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</a:rPr>
              <a:t>EDAD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A4F8C91-D787-4926-A452-81DC7F0E4F75}"/>
              </a:ext>
            </a:extLst>
          </p:cNvPr>
          <p:cNvSpPr txBox="1"/>
          <p:nvPr/>
        </p:nvSpPr>
        <p:spPr>
          <a:xfrm>
            <a:off x="783532" y="3785133"/>
            <a:ext cx="11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5">
                    <a:lumMod val="50000"/>
                  </a:schemeClr>
                </a:solidFill>
              </a:rPr>
              <a:t>ESTUDIOS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8BD4458-8F51-42B4-8B72-0C3BA3FA9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66" y="1575761"/>
            <a:ext cx="454180" cy="100676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9851A651-3BFE-457B-BEC7-1EA84BD99724}"/>
              </a:ext>
            </a:extLst>
          </p:cNvPr>
          <p:cNvSpPr txBox="1"/>
          <p:nvPr/>
        </p:nvSpPr>
        <p:spPr>
          <a:xfrm>
            <a:off x="649711" y="4666373"/>
            <a:ext cx="150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5">
                    <a:lumMod val="50000"/>
                  </a:schemeClr>
                </a:solidFill>
              </a:rPr>
              <a:t>ESTADO CIVIL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B09382B0-E8D6-4135-92B2-B999F1F197F2}"/>
              </a:ext>
            </a:extLst>
          </p:cNvPr>
          <p:cNvSpPr txBox="1"/>
          <p:nvPr/>
        </p:nvSpPr>
        <p:spPr>
          <a:xfrm>
            <a:off x="649711" y="5573356"/>
            <a:ext cx="150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5">
                    <a:lumMod val="50000"/>
                  </a:schemeClr>
                </a:solidFill>
              </a:rPr>
              <a:t>ANTIGÜEDAD 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6" name="Picture 8" descr="Resultado de imagen para graduado png">
            <a:extLst>
              <a:ext uri="{FF2B5EF4-FFF2-40B4-BE49-F238E27FC236}">
                <a16:creationId xmlns:a16="http://schemas.microsoft.com/office/drawing/2014/main" xmlns="" id="{18E9FBED-6B30-4AC4-9D4F-9445E08C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94" y="3631492"/>
            <a:ext cx="681407" cy="6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sultado de imagen para graduado png">
            <a:extLst>
              <a:ext uri="{FF2B5EF4-FFF2-40B4-BE49-F238E27FC236}">
                <a16:creationId xmlns:a16="http://schemas.microsoft.com/office/drawing/2014/main" xmlns="" id="{274BB21A-8B1D-410B-B9A2-1B5F59A9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53" y="3631492"/>
            <a:ext cx="681407" cy="6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soltero png">
            <a:extLst>
              <a:ext uri="{FF2B5EF4-FFF2-40B4-BE49-F238E27FC236}">
                <a16:creationId xmlns:a16="http://schemas.microsoft.com/office/drawing/2014/main" xmlns="" id="{C94FA606-3530-4A10-9C5F-A639379D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32" y="4485935"/>
            <a:ext cx="875929" cy="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Resultado de imagen para soltero png">
            <a:extLst>
              <a:ext uri="{FF2B5EF4-FFF2-40B4-BE49-F238E27FC236}">
                <a16:creationId xmlns:a16="http://schemas.microsoft.com/office/drawing/2014/main" xmlns="" id="{6590A87D-A98F-4BFA-9B10-1EC85539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91" y="4485935"/>
            <a:ext cx="875929" cy="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0D4DF38-DE49-401E-A46D-B16F7425BA4F}"/>
              </a:ext>
            </a:extLst>
          </p:cNvPr>
          <p:cNvSpPr txBox="1"/>
          <p:nvPr/>
        </p:nvSpPr>
        <p:spPr>
          <a:xfrm>
            <a:off x="2976270" y="2974868"/>
            <a:ext cx="201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 – 29 años</a:t>
            </a:r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5E13FA7A-BFFF-41D9-BBC4-C0B1143BBBBC}"/>
              </a:ext>
            </a:extLst>
          </p:cNvPr>
          <p:cNvSpPr txBox="1"/>
          <p:nvPr/>
        </p:nvSpPr>
        <p:spPr>
          <a:xfrm>
            <a:off x="7117960" y="2861246"/>
            <a:ext cx="271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20 - 29 años; &gt; edad &gt;  </a:t>
            </a:r>
          </a:p>
          <a:p>
            <a:r>
              <a:rPr lang="es-ES_tradnl" dirty="0"/>
              <a:t>                         compromiso</a:t>
            </a:r>
            <a:endParaRPr lang="es-E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53DDD603-89BF-4593-8B8A-63442294AEF2}"/>
              </a:ext>
            </a:extLst>
          </p:cNvPr>
          <p:cNvSpPr txBox="1"/>
          <p:nvPr/>
        </p:nvSpPr>
        <p:spPr>
          <a:xfrm>
            <a:off x="3145566" y="5619810"/>
            <a:ext cx="131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0 - 10 años</a:t>
            </a:r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2F9ECF82-7E07-4C3D-A8C6-1F0491DF154D}"/>
              </a:ext>
            </a:extLst>
          </p:cNvPr>
          <p:cNvSpPr txBox="1"/>
          <p:nvPr/>
        </p:nvSpPr>
        <p:spPr>
          <a:xfrm>
            <a:off x="7117960" y="5640583"/>
            <a:ext cx="258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0 - 5 años; &gt; antigüedad &gt;   </a:t>
            </a:r>
          </a:p>
          <a:p>
            <a:r>
              <a:rPr lang="es-ES_tradnl" dirty="0"/>
              <a:t>                       compromiso</a:t>
            </a:r>
            <a:endParaRPr lang="es-ES" dirty="0"/>
          </a:p>
        </p:txBody>
      </p:sp>
      <p:pic>
        <p:nvPicPr>
          <p:cNvPr id="2064" name="Picture 16" descr="Resultado de imagen para soltero png">
            <a:extLst>
              <a:ext uri="{FF2B5EF4-FFF2-40B4-BE49-F238E27FC236}">
                <a16:creationId xmlns:a16="http://schemas.microsoft.com/office/drawing/2014/main" xmlns="" id="{D2D0A132-1BCD-4B24-B763-FE79A7913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 bwMode="auto">
          <a:xfrm>
            <a:off x="8879363" y="4485935"/>
            <a:ext cx="953382" cy="9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191C94BC-D49C-4C88-8B40-110E384E4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84375"/>
              </p:ext>
            </p:extLst>
          </p:nvPr>
        </p:nvGraphicFramePr>
        <p:xfrm>
          <a:off x="3849486" y="2358421"/>
          <a:ext cx="4225568" cy="234909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564247">
                  <a:extLst>
                    <a:ext uri="{9D8B030D-6E8A-4147-A177-3AD203B41FA5}">
                      <a16:colId xmlns:a16="http://schemas.microsoft.com/office/drawing/2014/main" xmlns="" val="4168603052"/>
                    </a:ext>
                  </a:extLst>
                </a:gridCol>
                <a:gridCol w="1004552">
                  <a:extLst>
                    <a:ext uri="{9D8B030D-6E8A-4147-A177-3AD203B41FA5}">
                      <a16:colId xmlns:a16="http://schemas.microsoft.com/office/drawing/2014/main" xmlns="" val="3906196535"/>
                    </a:ext>
                  </a:extLst>
                </a:gridCol>
                <a:gridCol w="600377">
                  <a:extLst>
                    <a:ext uri="{9D8B030D-6E8A-4147-A177-3AD203B41FA5}">
                      <a16:colId xmlns:a16="http://schemas.microsoft.com/office/drawing/2014/main" xmlns="" val="1229520554"/>
                    </a:ext>
                  </a:extLst>
                </a:gridCol>
                <a:gridCol w="1056392">
                  <a:extLst>
                    <a:ext uri="{9D8B030D-6E8A-4147-A177-3AD203B41FA5}">
                      <a16:colId xmlns:a16="http://schemas.microsoft.com/office/drawing/2014/main" xmlns="" val="3215881248"/>
                    </a:ext>
                  </a:extLst>
                </a:gridCol>
              </a:tblGrid>
              <a:tr h="20389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Pruebas de normalidad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698842"/>
                  </a:ext>
                </a:extLst>
              </a:tr>
              <a:tr h="2038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Kolmogorov-Smirnov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099493"/>
                  </a:ext>
                </a:extLst>
              </a:tr>
              <a:tr h="4077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Estadístico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gl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Sig.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418848"/>
                  </a:ext>
                </a:extLst>
              </a:tr>
              <a:tr h="611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Cultura organizacional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>
                          <a:effectLst/>
                        </a:rPr>
                        <a:t>0,105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>
                          <a:effectLst/>
                        </a:rPr>
                        <a:t>357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928021"/>
                  </a:ext>
                </a:extLst>
              </a:tr>
              <a:tr h="8228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Compromiso Organizacional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>
                          <a:effectLst/>
                        </a:rPr>
                        <a:t>0,195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>
                          <a:effectLst/>
                        </a:rPr>
                        <a:t>357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47276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834440-F77F-4063-B571-D2EA93FE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B23586-14EC-4D24-9841-109C2A5A1509}"/>
              </a:ext>
            </a:extLst>
          </p:cNvPr>
          <p:cNvSpPr txBox="1"/>
          <p:nvPr/>
        </p:nvSpPr>
        <p:spPr>
          <a:xfrm>
            <a:off x="4375596" y="470598"/>
            <a:ext cx="369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DE NORMALIDAD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C4FF594-66F1-469D-8A86-F5701D70AEA3}"/>
              </a:ext>
            </a:extLst>
          </p:cNvPr>
          <p:cNvSpPr txBox="1"/>
          <p:nvPr/>
        </p:nvSpPr>
        <p:spPr>
          <a:xfrm>
            <a:off x="4375596" y="1468192"/>
            <a:ext cx="380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DATOS: &gt; 50 </a:t>
            </a:r>
          </a:p>
          <a:p>
            <a:r>
              <a:rPr lang="es-ES_tradnl" b="1" dirty="0"/>
              <a:t> p&lt; 0,05 -&gt; distribución asimétrica</a:t>
            </a:r>
            <a:endParaRPr lang="es-ES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8EDF6340-FCCE-4DE0-8190-39808ECD7B72}"/>
              </a:ext>
            </a:extLst>
          </p:cNvPr>
          <p:cNvSpPr/>
          <p:nvPr/>
        </p:nvSpPr>
        <p:spPr>
          <a:xfrm>
            <a:off x="7444795" y="3359900"/>
            <a:ext cx="755024" cy="51193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2535C68-4581-45C7-B1AF-685B93D1B84E}"/>
              </a:ext>
            </a:extLst>
          </p:cNvPr>
          <p:cNvSpPr/>
          <p:nvPr/>
        </p:nvSpPr>
        <p:spPr>
          <a:xfrm>
            <a:off x="7476141" y="4033707"/>
            <a:ext cx="755024" cy="5119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DD2319D6-5ACA-45EF-9BA5-A6A257FF0665}"/>
              </a:ext>
            </a:extLst>
          </p:cNvPr>
          <p:cNvGrpSpPr/>
          <p:nvPr/>
        </p:nvGrpSpPr>
        <p:grpSpPr>
          <a:xfrm>
            <a:off x="2640169" y="4888782"/>
            <a:ext cx="6747680" cy="1463213"/>
            <a:chOff x="1842528" y="4839361"/>
            <a:chExt cx="6747680" cy="146321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4AA51A6E-81FA-4BB4-8E80-625EE48877DC}"/>
                </a:ext>
              </a:extLst>
            </p:cNvPr>
            <p:cNvSpPr txBox="1"/>
            <p:nvPr/>
          </p:nvSpPr>
          <p:spPr>
            <a:xfrm>
              <a:off x="1842528" y="5508930"/>
              <a:ext cx="4107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PRUEBAS NO PARAMÉTRICAS</a:t>
              </a:r>
              <a:endPara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50EF90F8-22D0-46A6-97AB-B5B248717506}"/>
                </a:ext>
              </a:extLst>
            </p:cNvPr>
            <p:cNvSpPr txBox="1"/>
            <p:nvPr/>
          </p:nvSpPr>
          <p:spPr>
            <a:xfrm>
              <a:off x="6276840" y="5061668"/>
              <a:ext cx="231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RHO SPEARMAN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7F4AC4F3-6E33-4905-B24A-0ECA613D4883}"/>
                </a:ext>
              </a:extLst>
            </p:cNvPr>
            <p:cNvSpPr txBox="1"/>
            <p:nvPr/>
          </p:nvSpPr>
          <p:spPr>
            <a:xfrm>
              <a:off x="6315477" y="5933242"/>
              <a:ext cx="1657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PEARSON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A9734ADA-FAFD-47F8-9619-7B7A91F9A855}"/>
                </a:ext>
              </a:extLst>
            </p:cNvPr>
            <p:cNvGrpSpPr/>
            <p:nvPr/>
          </p:nvGrpSpPr>
          <p:grpSpPr>
            <a:xfrm>
              <a:off x="5950039" y="5246334"/>
              <a:ext cx="365438" cy="871574"/>
              <a:chOff x="5950039" y="5246334"/>
              <a:chExt cx="365438" cy="871574"/>
            </a:xfrm>
          </p:grpSpPr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xmlns="" id="{E32AD770-D167-4678-AED3-1B6BCBE7CF7D}"/>
                  </a:ext>
                </a:extLst>
              </p:cNvPr>
              <p:cNvCxnSpPr>
                <a:cxnSpLocks/>
                <a:stCxn id="11" idx="3"/>
                <a:endCxn id="12" idx="1"/>
              </p:cNvCxnSpPr>
              <p:nvPr/>
            </p:nvCxnSpPr>
            <p:spPr>
              <a:xfrm flipV="1">
                <a:off x="5950039" y="5246334"/>
                <a:ext cx="326801" cy="4934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xmlns="" id="{73383931-6BE9-4578-B5FB-C0155900D043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>
                <a:off x="5950039" y="5739763"/>
                <a:ext cx="365438" cy="3781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4" name="Picture 2" descr="Resultado de imagen para check png">
              <a:extLst>
                <a:ext uri="{FF2B5EF4-FFF2-40B4-BE49-F238E27FC236}">
                  <a16:creationId xmlns:a16="http://schemas.microsoft.com/office/drawing/2014/main" xmlns="" id="{129CBF6A-F015-4E87-8219-101AE26DD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927" y="4839361"/>
              <a:ext cx="356315" cy="56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8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834440-F77F-4063-B571-D2EA93FE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CONTRASTE DE HIPÓTESIS</a:t>
            </a:r>
            <a:endParaRPr lang="es-ES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B23586-14EC-4D24-9841-109C2A5A1509}"/>
              </a:ext>
            </a:extLst>
          </p:cNvPr>
          <p:cNvSpPr txBox="1"/>
          <p:nvPr/>
        </p:nvSpPr>
        <p:spPr>
          <a:xfrm>
            <a:off x="5425681" y="449984"/>
            <a:ext cx="53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cultura organizacional incide en el compromiso de los empleados de las PYMES pertenecientes a la industria de alimentos y bebidas del cantón Quito.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C4FF594-66F1-469D-8A86-F5701D70AEA3}"/>
              </a:ext>
            </a:extLst>
          </p:cNvPr>
          <p:cNvSpPr txBox="1"/>
          <p:nvPr/>
        </p:nvSpPr>
        <p:spPr>
          <a:xfrm>
            <a:off x="4259682" y="5366561"/>
            <a:ext cx="416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p&lt; 0,05 -&gt; relación entre las variables</a:t>
            </a:r>
            <a:endParaRPr lang="es-ES" dirty="0"/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xmlns="" id="{9A9DDD27-41F9-4760-8DCC-3DE420D36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1987"/>
              </p:ext>
            </p:extLst>
          </p:nvPr>
        </p:nvGraphicFramePr>
        <p:xfrm>
          <a:off x="2618703" y="1869267"/>
          <a:ext cx="6954594" cy="276034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038897">
                  <a:extLst>
                    <a:ext uri="{9D8B030D-6E8A-4147-A177-3AD203B41FA5}">
                      <a16:colId xmlns:a16="http://schemas.microsoft.com/office/drawing/2014/main" xmlns="" val="2892622662"/>
                    </a:ext>
                  </a:extLst>
                </a:gridCol>
                <a:gridCol w="1558344">
                  <a:extLst>
                    <a:ext uri="{9D8B030D-6E8A-4147-A177-3AD203B41FA5}">
                      <a16:colId xmlns:a16="http://schemas.microsoft.com/office/drawing/2014/main" xmlns="" val="1917931572"/>
                    </a:ext>
                  </a:extLst>
                </a:gridCol>
                <a:gridCol w="1635617">
                  <a:extLst>
                    <a:ext uri="{9D8B030D-6E8A-4147-A177-3AD203B41FA5}">
                      <a16:colId xmlns:a16="http://schemas.microsoft.com/office/drawing/2014/main" xmlns="" val="670405023"/>
                    </a:ext>
                  </a:extLst>
                </a:gridCol>
                <a:gridCol w="1262412">
                  <a:extLst>
                    <a:ext uri="{9D8B030D-6E8A-4147-A177-3AD203B41FA5}">
                      <a16:colId xmlns:a16="http://schemas.microsoft.com/office/drawing/2014/main" xmlns="" val="3642154254"/>
                    </a:ext>
                  </a:extLst>
                </a:gridCol>
                <a:gridCol w="1459324">
                  <a:extLst>
                    <a:ext uri="{9D8B030D-6E8A-4147-A177-3AD203B41FA5}">
                      <a16:colId xmlns:a16="http://schemas.microsoft.com/office/drawing/2014/main" xmlns="" val="813926032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Correlaciones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Cultura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Compromiso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80156"/>
                  </a:ext>
                </a:extLst>
              </a:tr>
              <a:tr h="60007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Rho de Spearman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Cultura organizacional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Coeficiente de correlación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1,000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,325</a:t>
                      </a:r>
                      <a:r>
                        <a:rPr lang="es-ES" sz="1600" u="none" strike="noStrike" baseline="30000">
                          <a:effectLst/>
                        </a:rPr>
                        <a:t>**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574293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Sig. (bilateral)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45389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357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357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54905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Compromiso organizacional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Coeficiente de correlación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,325</a:t>
                      </a:r>
                      <a:r>
                        <a:rPr lang="es-ES" sz="1600" u="none" strike="noStrike" baseline="30000">
                          <a:effectLst/>
                        </a:rPr>
                        <a:t>**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1,000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290488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Sig. (bilateral)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42272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>
                          <a:effectLst/>
                        </a:rPr>
                        <a:t>357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u="none" strike="noStrike" dirty="0">
                          <a:effectLst/>
                        </a:rPr>
                        <a:t>357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971768"/>
                  </a:ext>
                </a:extLst>
              </a:tr>
            </a:tbl>
          </a:graphicData>
        </a:graphic>
      </p:graphicFrame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A245D02E-9FA7-4CFC-9374-DEC671CF7A27}"/>
              </a:ext>
            </a:extLst>
          </p:cNvPr>
          <p:cNvSpPr/>
          <p:nvPr/>
        </p:nvSpPr>
        <p:spPr>
          <a:xfrm>
            <a:off x="9007161" y="2646194"/>
            <a:ext cx="755024" cy="51193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99F9B8AD-A03C-4E97-A6A2-9EC2D286D828}"/>
              </a:ext>
            </a:extLst>
          </p:cNvPr>
          <p:cNvSpPr/>
          <p:nvPr/>
        </p:nvSpPr>
        <p:spPr>
          <a:xfrm>
            <a:off x="7474575" y="3383923"/>
            <a:ext cx="755024" cy="5119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94F2BA8-D2EA-42BD-8C31-522DC034FC7C}"/>
              </a:ext>
            </a:extLst>
          </p:cNvPr>
          <p:cNvSpPr txBox="1"/>
          <p:nvPr/>
        </p:nvSpPr>
        <p:spPr>
          <a:xfrm>
            <a:off x="4164704" y="4944326"/>
            <a:ext cx="458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rho = 0,325 -&gt; correlación POSITIVA baja</a:t>
            </a:r>
            <a:endParaRPr lang="es-ES" dirty="0"/>
          </a:p>
        </p:txBody>
      </p:sp>
      <p:pic>
        <p:nvPicPr>
          <p:cNvPr id="5124" name="Picture 4" descr="Resultado de imagen para G png">
            <a:extLst>
              <a:ext uri="{FF2B5EF4-FFF2-40B4-BE49-F238E27FC236}">
                <a16:creationId xmlns:a16="http://schemas.microsoft.com/office/drawing/2014/main" xmlns="" id="{2E3A09B9-562F-42B3-8813-7BF94968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46" y="585008"/>
            <a:ext cx="740535" cy="7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POR LO TANTO png">
            <a:extLst>
              <a:ext uri="{FF2B5EF4-FFF2-40B4-BE49-F238E27FC236}">
                <a16:creationId xmlns:a16="http://schemas.microsoft.com/office/drawing/2014/main" xmlns="" id="{BAE12372-5787-4C39-AC98-097800DC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84" y="5452288"/>
            <a:ext cx="285639" cy="2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834440-F77F-4063-B571-D2EA93FE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CONTRASTE DE HIPÓTESIS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B23586-14EC-4D24-9841-109C2A5A1509}"/>
              </a:ext>
            </a:extLst>
          </p:cNvPr>
          <p:cNvSpPr txBox="1"/>
          <p:nvPr/>
        </p:nvSpPr>
        <p:spPr>
          <a:xfrm>
            <a:off x="5425681" y="449984"/>
            <a:ext cx="53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La cultura organizacional de las PYMES pertenecientes a la industria de alimentos y bebidas del cantón Quito es débil.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C4FF594-66F1-469D-8A86-F5701D70AEA3}"/>
              </a:ext>
            </a:extLst>
          </p:cNvPr>
          <p:cNvSpPr txBox="1"/>
          <p:nvPr/>
        </p:nvSpPr>
        <p:spPr>
          <a:xfrm>
            <a:off x="4761616" y="5245048"/>
            <a:ext cx="4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La cultura organizacional en las PYMES de A&amp;B </a:t>
            </a:r>
            <a:r>
              <a:rPr lang="es-ES_tradnl" sz="2000" b="1" dirty="0">
                <a:solidFill>
                  <a:srgbClr val="0070C0"/>
                </a:solidFill>
              </a:rPr>
              <a:t>no</a:t>
            </a:r>
            <a:r>
              <a:rPr lang="es-ES_tradnl" sz="2000" dirty="0"/>
              <a:t> es débil 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94F2BA8-D2EA-42BD-8C31-522DC034FC7C}"/>
              </a:ext>
            </a:extLst>
          </p:cNvPr>
          <p:cNvSpPr txBox="1"/>
          <p:nvPr/>
        </p:nvSpPr>
        <p:spPr>
          <a:xfrm>
            <a:off x="2572915" y="4499342"/>
            <a:ext cx="331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Cultura moderada tiende a débil</a:t>
            </a:r>
            <a:endParaRPr lang="es-ES" dirty="0"/>
          </a:p>
        </p:txBody>
      </p:sp>
      <p:pic>
        <p:nvPicPr>
          <p:cNvPr id="11" name="Picture 2" descr="Resultado de imagen para 1 png">
            <a:extLst>
              <a:ext uri="{FF2B5EF4-FFF2-40B4-BE49-F238E27FC236}">
                <a16:creationId xmlns:a16="http://schemas.microsoft.com/office/drawing/2014/main" xmlns="" id="{9B7F5AFE-9512-429A-8A90-E116F8FE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16" y="630659"/>
            <a:ext cx="528176" cy="5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0BBEB12-1101-44F3-B14C-D7693E3FC5E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0"/>
          <a:stretch/>
        </p:blipFill>
        <p:spPr bwMode="auto">
          <a:xfrm>
            <a:off x="2368846" y="1645017"/>
            <a:ext cx="3319014" cy="28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4DA4145-967D-4621-8274-90CA260F19A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2"/>
          <a:stretch/>
        </p:blipFill>
        <p:spPr bwMode="auto">
          <a:xfrm>
            <a:off x="6096000" y="1645017"/>
            <a:ext cx="3438550" cy="278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EA05EDD-9105-4746-8A21-15F54E43469F}"/>
              </a:ext>
            </a:extLst>
          </p:cNvPr>
          <p:cNvSpPr txBox="1"/>
          <p:nvPr/>
        </p:nvSpPr>
        <p:spPr>
          <a:xfrm>
            <a:off x="6341230" y="4499342"/>
            <a:ext cx="331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Cultura moderada tiende a fuerte</a:t>
            </a:r>
            <a:endParaRPr lang="es-ES" dirty="0"/>
          </a:p>
        </p:txBody>
      </p:sp>
      <p:pic>
        <p:nvPicPr>
          <p:cNvPr id="15" name="Picture 2" descr="Resultado de imagen para POR LO TANTO png">
            <a:extLst>
              <a:ext uri="{FF2B5EF4-FFF2-40B4-BE49-F238E27FC236}">
                <a16:creationId xmlns:a16="http://schemas.microsoft.com/office/drawing/2014/main" xmlns="" id="{6241B227-9E55-4D9A-94B7-B5A9573B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77" y="5456171"/>
            <a:ext cx="285639" cy="2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834440-F77F-4063-B571-D2EA93FE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CONTRASTE DE HIPÓTESIS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B23586-14EC-4D24-9841-109C2A5A1509}"/>
              </a:ext>
            </a:extLst>
          </p:cNvPr>
          <p:cNvSpPr txBox="1"/>
          <p:nvPr/>
        </p:nvSpPr>
        <p:spPr>
          <a:xfrm>
            <a:off x="5425681" y="449984"/>
            <a:ext cx="53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nivel de compromiso organizacional es bajo en los empleados de las PYMES pertenecientes a la industria de alimentos y bebidas del cantón Quito.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C4FF594-66F1-469D-8A86-F5701D70AEA3}"/>
              </a:ext>
            </a:extLst>
          </p:cNvPr>
          <p:cNvSpPr txBox="1"/>
          <p:nvPr/>
        </p:nvSpPr>
        <p:spPr>
          <a:xfrm>
            <a:off x="4761616" y="5245048"/>
            <a:ext cx="4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El compromiso organizacional en las PYMES de A&amp;B </a:t>
            </a:r>
            <a:r>
              <a:rPr lang="es-ES_tradnl" sz="2000" b="1" dirty="0">
                <a:solidFill>
                  <a:srgbClr val="0070C0"/>
                </a:solidFill>
              </a:rPr>
              <a:t>no</a:t>
            </a:r>
            <a:r>
              <a:rPr lang="es-ES_tradnl" sz="2000" dirty="0"/>
              <a:t> es bajo. 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94F2BA8-D2EA-42BD-8C31-522DC034FC7C}"/>
              </a:ext>
            </a:extLst>
          </p:cNvPr>
          <p:cNvSpPr txBox="1"/>
          <p:nvPr/>
        </p:nvSpPr>
        <p:spPr>
          <a:xfrm>
            <a:off x="3460097" y="4484910"/>
            <a:ext cx="22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Compromiso medio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EA05EDD-9105-4746-8A21-15F54E43469F}"/>
              </a:ext>
            </a:extLst>
          </p:cNvPr>
          <p:cNvSpPr txBox="1"/>
          <p:nvPr/>
        </p:nvSpPr>
        <p:spPr>
          <a:xfrm>
            <a:off x="6843164" y="4484910"/>
            <a:ext cx="331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Compromiso medio tiende a alto</a:t>
            </a:r>
            <a:endParaRPr lang="es-ES" dirty="0"/>
          </a:p>
        </p:txBody>
      </p:sp>
      <p:pic>
        <p:nvPicPr>
          <p:cNvPr id="7170" name="Picture 2" descr="Resultado de imagen para 2 png">
            <a:extLst>
              <a:ext uri="{FF2B5EF4-FFF2-40B4-BE49-F238E27FC236}">
                <a16:creationId xmlns:a16="http://schemas.microsoft.com/office/drawing/2014/main" xmlns="" id="{B1B8A1FE-78C6-4C29-875D-51BAF621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16" y="603635"/>
            <a:ext cx="603687" cy="6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A816305-AD33-4E4B-98CB-87BA27AAFD7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5263"/>
          <a:stretch/>
        </p:blipFill>
        <p:spPr bwMode="auto">
          <a:xfrm>
            <a:off x="2401830" y="1695432"/>
            <a:ext cx="3490099" cy="263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A8482AB-5C49-434F-AB2D-6E9904F1B38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6"/>
          <a:stretch/>
        </p:blipFill>
        <p:spPr bwMode="auto">
          <a:xfrm>
            <a:off x="6606530" y="1584102"/>
            <a:ext cx="3319015" cy="278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esultado de imagen para POR LO TANTO png">
            <a:extLst>
              <a:ext uri="{FF2B5EF4-FFF2-40B4-BE49-F238E27FC236}">
                <a16:creationId xmlns:a16="http://schemas.microsoft.com/office/drawing/2014/main" xmlns="" id="{E4E3C3DC-5FD1-4D09-B534-509083EF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9" y="5456171"/>
            <a:ext cx="285639" cy="2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D71F16F-FED1-4A77-BF6C-CEE1E3FA38E1}"/>
              </a:ext>
            </a:extLst>
          </p:cNvPr>
          <p:cNvSpPr txBox="1"/>
          <p:nvPr/>
        </p:nvSpPr>
        <p:spPr>
          <a:xfrm>
            <a:off x="1910366" y="2659559"/>
            <a:ext cx="8371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600" dirty="0"/>
              <a:t>DESCRIPCIÓN DEL SECTOR</a:t>
            </a:r>
            <a:endParaRPr lang="es-ES" sz="4400" b="1" spc="600" dirty="0"/>
          </a:p>
        </p:txBody>
      </p:sp>
    </p:spTree>
    <p:extLst>
      <p:ext uri="{BB962C8B-B14F-4D97-AF65-F5344CB8AC3E}">
        <p14:creationId xmlns:p14="http://schemas.microsoft.com/office/powerpoint/2010/main" val="6298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834440-F77F-4063-B571-D2EA93FE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CONTRASTE DE HIPÓTESIS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B23586-14EC-4D24-9841-109C2A5A1509}"/>
              </a:ext>
            </a:extLst>
          </p:cNvPr>
          <p:cNvSpPr txBox="1"/>
          <p:nvPr/>
        </p:nvSpPr>
        <p:spPr>
          <a:xfrm>
            <a:off x="5447675" y="332631"/>
            <a:ext cx="611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Existe una correlación significativa entre las dimensiones de cultura organizacional y la variable compromiso organizacional en los empleados de las PYMES de A&amp;B.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C4FF594-66F1-469D-8A86-F5701D70AEA3}"/>
              </a:ext>
            </a:extLst>
          </p:cNvPr>
          <p:cNvSpPr txBox="1"/>
          <p:nvPr/>
        </p:nvSpPr>
        <p:spPr>
          <a:xfrm>
            <a:off x="4722978" y="5702840"/>
            <a:ext cx="416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b="1" dirty="0"/>
              <a:t>Existe correlación significativa 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94F2BA8-D2EA-42BD-8C31-522DC034FC7C}"/>
              </a:ext>
            </a:extLst>
          </p:cNvPr>
          <p:cNvSpPr txBox="1"/>
          <p:nvPr/>
        </p:nvSpPr>
        <p:spPr>
          <a:xfrm>
            <a:off x="4029211" y="5232707"/>
            <a:ext cx="294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GC, AO CTE y CCF (p&lt;0,001)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EA05EDD-9105-4746-8A21-15F54E43469F}"/>
              </a:ext>
            </a:extLst>
          </p:cNvPr>
          <p:cNvSpPr txBox="1"/>
          <p:nvPr/>
        </p:nvSpPr>
        <p:spPr>
          <a:xfrm>
            <a:off x="6971952" y="5232707"/>
            <a:ext cx="170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;  OC (p&lt;0,05)</a:t>
            </a:r>
            <a:endParaRPr lang="es-ES" dirty="0"/>
          </a:p>
        </p:txBody>
      </p:sp>
      <p:pic>
        <p:nvPicPr>
          <p:cNvPr id="6146" name="Picture 2" descr="Resultado de imagen para POR LO TANTO png">
            <a:extLst>
              <a:ext uri="{FF2B5EF4-FFF2-40B4-BE49-F238E27FC236}">
                <a16:creationId xmlns:a16="http://schemas.microsoft.com/office/drawing/2014/main" xmlns="" id="{E67031F6-A682-4460-A6EE-ACE5DE21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39" y="5765598"/>
            <a:ext cx="285639" cy="2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3 png">
            <a:extLst>
              <a:ext uri="{FF2B5EF4-FFF2-40B4-BE49-F238E27FC236}">
                <a16:creationId xmlns:a16="http://schemas.microsoft.com/office/drawing/2014/main" xmlns="" id="{107208D1-705E-4F18-B62F-B28899C1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21" y="500583"/>
            <a:ext cx="562154" cy="5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A2ECFF04-5AAE-4C90-B3F6-C242ABF2C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87795"/>
              </p:ext>
            </p:extLst>
          </p:nvPr>
        </p:nvGraphicFramePr>
        <p:xfrm>
          <a:off x="3433466" y="1431666"/>
          <a:ext cx="5872766" cy="364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595">
                  <a:extLst>
                    <a:ext uri="{9D8B030D-6E8A-4147-A177-3AD203B41FA5}">
                      <a16:colId xmlns:a16="http://schemas.microsoft.com/office/drawing/2014/main" xmlns="" val="659069508"/>
                    </a:ext>
                  </a:extLst>
                </a:gridCol>
                <a:gridCol w="2179065">
                  <a:extLst>
                    <a:ext uri="{9D8B030D-6E8A-4147-A177-3AD203B41FA5}">
                      <a16:colId xmlns:a16="http://schemas.microsoft.com/office/drawing/2014/main" xmlns="" val="1625857076"/>
                    </a:ext>
                  </a:extLst>
                </a:gridCol>
                <a:gridCol w="2349106">
                  <a:extLst>
                    <a:ext uri="{9D8B030D-6E8A-4147-A177-3AD203B41FA5}">
                      <a16:colId xmlns:a16="http://schemas.microsoft.com/office/drawing/2014/main" xmlns="" val="4062155391"/>
                    </a:ext>
                  </a:extLst>
                </a:gridCol>
              </a:tblGrid>
              <a:tr h="3790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Rho de Spearman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Compromiso organizacional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09656070"/>
                  </a:ext>
                </a:extLst>
              </a:tr>
              <a:tr h="3790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Gestionar cambios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Coeficiente de correlación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,294</a:t>
                      </a:r>
                      <a:r>
                        <a:rPr lang="es-ES" sz="1600" u="none" strike="noStrike" baseline="30000" dirty="0">
                          <a:effectLst/>
                        </a:rPr>
                        <a:t>**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412127"/>
                  </a:ext>
                </a:extLst>
              </a:tr>
              <a:tr h="240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Sig. (bilateral)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76412158"/>
                  </a:ext>
                </a:extLst>
              </a:tr>
              <a:tr h="3790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Alcanzar objetivos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Coeficiente de correlación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,349</a:t>
                      </a:r>
                      <a:r>
                        <a:rPr lang="es-ES" sz="1600" b="1" u="none" strike="noStrike" baseline="30000" dirty="0">
                          <a:effectLst/>
                        </a:rPr>
                        <a:t>**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348253"/>
                  </a:ext>
                </a:extLst>
              </a:tr>
              <a:tr h="240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Sig. (bilateral)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65320657"/>
                  </a:ext>
                </a:extLst>
              </a:tr>
              <a:tr h="3790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Coordinar el trabajo en equipo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Coeficiente de correlación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,282</a:t>
                      </a:r>
                      <a:r>
                        <a:rPr lang="es-ES" sz="1600" u="none" strike="noStrike" baseline="30000">
                          <a:effectLst/>
                        </a:rPr>
                        <a:t>**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4604697"/>
                  </a:ext>
                </a:extLst>
              </a:tr>
              <a:tr h="3230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Sig. (bilateral)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028055"/>
                  </a:ext>
                </a:extLst>
              </a:tr>
              <a:tr h="3790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Orientación al cliente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Coeficiente de correlación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,130</a:t>
                      </a:r>
                      <a:r>
                        <a:rPr lang="es-ES" sz="1600" u="none" strike="noStrike" baseline="30000">
                          <a:effectLst/>
                        </a:rPr>
                        <a:t>*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1684727"/>
                  </a:ext>
                </a:extLst>
              </a:tr>
              <a:tr h="240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Sig. (bilateral)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0,014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77288586"/>
                  </a:ext>
                </a:extLst>
              </a:tr>
              <a:tr h="3790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Construir una cultura fuerte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Coeficiente de correlación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,299</a:t>
                      </a:r>
                      <a:r>
                        <a:rPr lang="es-ES" sz="1600" u="none" strike="noStrike" baseline="30000" dirty="0">
                          <a:effectLst/>
                        </a:rPr>
                        <a:t>**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193022"/>
                  </a:ext>
                </a:extLst>
              </a:tr>
              <a:tr h="240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Sig. (bilateral)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,000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03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7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D71F16F-FED1-4A77-BF6C-CEE1E3FA38E1}"/>
              </a:ext>
            </a:extLst>
          </p:cNvPr>
          <p:cNvSpPr txBox="1"/>
          <p:nvPr/>
        </p:nvSpPr>
        <p:spPr>
          <a:xfrm>
            <a:off x="1910366" y="2659559"/>
            <a:ext cx="8371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600" dirty="0"/>
              <a:t>PROPUESTA DE MEJORA</a:t>
            </a:r>
            <a:endParaRPr lang="es-ES" sz="4400" b="1" spc="600" dirty="0"/>
          </a:p>
        </p:txBody>
      </p:sp>
    </p:spTree>
    <p:extLst>
      <p:ext uri="{BB962C8B-B14F-4D97-AF65-F5344CB8AC3E}">
        <p14:creationId xmlns:p14="http://schemas.microsoft.com/office/powerpoint/2010/main" val="14052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A37AF51-64F2-4195-BFD1-38AE29E8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3" t="36050" r="38989" b="11155"/>
          <a:stretch/>
        </p:blipFill>
        <p:spPr>
          <a:xfrm>
            <a:off x="2676547" y="624188"/>
            <a:ext cx="6838902" cy="5609624"/>
          </a:xfrm>
          <a:prstGeom prst="rect">
            <a:avLst/>
          </a:prstGeom>
        </p:spPr>
      </p:pic>
      <p:pic>
        <p:nvPicPr>
          <p:cNvPr id="5" name="Imagen 4" descr="Resultado de imagen para espe logo">
            <a:extLst>
              <a:ext uri="{FF2B5EF4-FFF2-40B4-BE49-F238E27FC236}">
                <a16:creationId xmlns:a16="http://schemas.microsoft.com/office/drawing/2014/main" xmlns="" id="{F4F2F72B-F087-4713-B85D-35AD76174A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4892890"/>
            <a:ext cx="1531620" cy="39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Imagen relacionada">
            <a:extLst>
              <a:ext uri="{FF2B5EF4-FFF2-40B4-BE49-F238E27FC236}">
                <a16:creationId xmlns:a16="http://schemas.microsoft.com/office/drawing/2014/main" xmlns="" id="{C551270B-7375-4562-B501-3A4D0805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r="15692"/>
          <a:stretch/>
        </p:blipFill>
        <p:spPr bwMode="auto">
          <a:xfrm>
            <a:off x="8679977" y="850573"/>
            <a:ext cx="3676124" cy="41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5904D2-EACD-43A5-8B80-0495EAD73099}"/>
              </a:ext>
            </a:extLst>
          </p:cNvPr>
          <p:cNvSpPr txBox="1"/>
          <p:nvPr/>
        </p:nvSpPr>
        <p:spPr>
          <a:xfrm>
            <a:off x="674536" y="586959"/>
            <a:ext cx="146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GESTIONAR CAMBIOS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0921F0E-129D-45AE-A6FE-1CC8526BA42F}"/>
              </a:ext>
            </a:extLst>
          </p:cNvPr>
          <p:cNvSpPr txBox="1"/>
          <p:nvPr/>
        </p:nvSpPr>
        <p:spPr>
          <a:xfrm>
            <a:off x="674536" y="1845089"/>
            <a:ext cx="146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ALCANZAR OBJETIVOS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A3DD8FD-FEA6-4464-A72F-34AE0ED0BC8F}"/>
              </a:ext>
            </a:extLst>
          </p:cNvPr>
          <p:cNvSpPr txBox="1"/>
          <p:nvPr/>
        </p:nvSpPr>
        <p:spPr>
          <a:xfrm>
            <a:off x="571505" y="2924264"/>
            <a:ext cx="167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TRABAJO EN EQUIPO COORDINADO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4204893-5F50-4830-A5D7-302536321418}"/>
              </a:ext>
            </a:extLst>
          </p:cNvPr>
          <p:cNvSpPr txBox="1"/>
          <p:nvPr/>
        </p:nvSpPr>
        <p:spPr>
          <a:xfrm>
            <a:off x="571505" y="4278295"/>
            <a:ext cx="167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ORIENTACIÓN AL CLIENTE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F8275CD-26F5-4A27-84C0-2FAA54A6EE5C}"/>
              </a:ext>
            </a:extLst>
          </p:cNvPr>
          <p:cNvSpPr txBox="1"/>
          <p:nvPr/>
        </p:nvSpPr>
        <p:spPr>
          <a:xfrm>
            <a:off x="608529" y="5355327"/>
            <a:ext cx="167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CONSTRUIR UNA CULTURA FUERTE</a:t>
            </a:r>
          </a:p>
          <a:p>
            <a:endParaRPr lang="es-ES" dirty="0"/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0E6A0A56-DED5-45BE-AF3B-96530222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4" y="525642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omunicar png">
            <a:extLst>
              <a:ext uri="{FF2B5EF4-FFF2-40B4-BE49-F238E27FC236}">
                <a16:creationId xmlns:a16="http://schemas.microsoft.com/office/drawing/2014/main" xmlns="" id="{93301F4E-A063-4C62-A95C-CD91E7A9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30" y="509226"/>
            <a:ext cx="996833" cy="9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escuchar png">
            <a:extLst>
              <a:ext uri="{FF2B5EF4-FFF2-40B4-BE49-F238E27FC236}">
                <a16:creationId xmlns:a16="http://schemas.microsoft.com/office/drawing/2014/main" xmlns="" id="{03924CA5-15D5-44C2-95CC-820F2B95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93" y="550462"/>
            <a:ext cx="888944" cy="8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alinear png">
            <a:extLst>
              <a:ext uri="{FF2B5EF4-FFF2-40B4-BE49-F238E27FC236}">
                <a16:creationId xmlns:a16="http://schemas.microsoft.com/office/drawing/2014/main" xmlns="" id="{793B4C01-2A6D-4942-9B36-BAB937C7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00" y="1738771"/>
            <a:ext cx="846351" cy="8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n relacionada">
            <a:extLst>
              <a:ext uri="{FF2B5EF4-FFF2-40B4-BE49-F238E27FC236}">
                <a16:creationId xmlns:a16="http://schemas.microsoft.com/office/drawing/2014/main" xmlns="" id="{080D4841-FBAC-4439-83AE-D13D4DEE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84" y="1754586"/>
            <a:ext cx="834260" cy="8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erase png">
            <a:extLst>
              <a:ext uri="{FF2B5EF4-FFF2-40B4-BE49-F238E27FC236}">
                <a16:creationId xmlns:a16="http://schemas.microsoft.com/office/drawing/2014/main" xmlns="" id="{DCDFA539-19FB-40FC-91E7-501EB945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33" y="1758606"/>
            <a:ext cx="845465" cy="8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equipo png">
            <a:extLst>
              <a:ext uri="{FF2B5EF4-FFF2-40B4-BE49-F238E27FC236}">
                <a16:creationId xmlns:a16="http://schemas.microsoft.com/office/drawing/2014/main" xmlns="" id="{4894AC96-FBBE-4F7D-BBD6-24C66983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4" y="2952012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n relacionada">
            <a:extLst>
              <a:ext uri="{FF2B5EF4-FFF2-40B4-BE49-F238E27FC236}">
                <a16:creationId xmlns:a16="http://schemas.microsoft.com/office/drawing/2014/main" xmlns="" id="{71E0DC08-B524-49E1-B445-9BED42CE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76" y="2832342"/>
            <a:ext cx="996833" cy="9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n para habilidades png">
            <a:extLst>
              <a:ext uri="{FF2B5EF4-FFF2-40B4-BE49-F238E27FC236}">
                <a16:creationId xmlns:a16="http://schemas.microsoft.com/office/drawing/2014/main" xmlns="" id="{7FC2F2C5-BED1-4A05-8154-23203756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99" y="2933068"/>
            <a:ext cx="888945" cy="8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n relacionada">
            <a:extLst>
              <a:ext uri="{FF2B5EF4-FFF2-40B4-BE49-F238E27FC236}">
                <a16:creationId xmlns:a16="http://schemas.microsoft.com/office/drawing/2014/main" xmlns="" id="{B02BA4E2-7E12-467D-A9F1-817B39EB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4" y="4268251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esultado de imagen para recompensar png">
            <a:extLst>
              <a:ext uri="{FF2B5EF4-FFF2-40B4-BE49-F238E27FC236}">
                <a16:creationId xmlns:a16="http://schemas.microsoft.com/office/drawing/2014/main" xmlns="" id="{11038D72-6B50-4EB9-8F80-754928CC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74" y="4278405"/>
            <a:ext cx="888945" cy="8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Resultado de imagen para service png">
            <a:extLst>
              <a:ext uri="{FF2B5EF4-FFF2-40B4-BE49-F238E27FC236}">
                <a16:creationId xmlns:a16="http://schemas.microsoft.com/office/drawing/2014/main" xmlns="" id="{9E3750FB-C961-4C35-85A8-3B0739AC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93" y="4256469"/>
            <a:ext cx="888945" cy="8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Resultado de imagen para compartir png">
            <a:extLst>
              <a:ext uri="{FF2B5EF4-FFF2-40B4-BE49-F238E27FC236}">
                <a16:creationId xmlns:a16="http://schemas.microsoft.com/office/drawing/2014/main" xmlns="" id="{8A31E88A-F375-4D43-85D2-F8311A42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3" y="5448478"/>
            <a:ext cx="877164" cy="8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Resultado de imagen para informacion png">
            <a:extLst>
              <a:ext uri="{FF2B5EF4-FFF2-40B4-BE49-F238E27FC236}">
                <a16:creationId xmlns:a16="http://schemas.microsoft.com/office/drawing/2014/main" xmlns="" id="{0A301099-8D1C-4CE3-8403-EE767BCD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26" y="5454292"/>
            <a:ext cx="877164" cy="8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0137AE22-6D2C-4986-970E-6C8608824374}"/>
              </a:ext>
            </a:extLst>
          </p:cNvPr>
          <p:cNvCxnSpPr/>
          <p:nvPr/>
        </p:nvCxnSpPr>
        <p:spPr>
          <a:xfrm>
            <a:off x="5769735" y="206492"/>
            <a:ext cx="0" cy="632352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comunicacion png">
            <a:extLst>
              <a:ext uri="{FF2B5EF4-FFF2-40B4-BE49-F238E27FC236}">
                <a16:creationId xmlns:a16="http://schemas.microsoft.com/office/drawing/2014/main" xmlns="" id="{8CDDBCF5-13C0-4A21-8B81-05947E80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26" y="509226"/>
            <a:ext cx="1305390" cy="13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n relacionada">
            <a:extLst>
              <a:ext uri="{FF2B5EF4-FFF2-40B4-BE49-F238E27FC236}">
                <a16:creationId xmlns:a16="http://schemas.microsoft.com/office/drawing/2014/main" xmlns="" id="{460A69A4-70F8-4781-ABB8-2AECA6701F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Imagen relacionada">
            <a:extLst>
              <a:ext uri="{FF2B5EF4-FFF2-40B4-BE49-F238E27FC236}">
                <a16:creationId xmlns:a16="http://schemas.microsoft.com/office/drawing/2014/main" xmlns="" id="{268B8386-B7F9-4AE5-A21C-47ABFDD5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52" y="4843339"/>
            <a:ext cx="1386625" cy="13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n relacionada">
            <a:extLst>
              <a:ext uri="{FF2B5EF4-FFF2-40B4-BE49-F238E27FC236}">
                <a16:creationId xmlns:a16="http://schemas.microsoft.com/office/drawing/2014/main" xmlns="" id="{DBAD619D-C9AE-4020-A3D6-25248D10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60" y="2023528"/>
            <a:ext cx="1634210" cy="1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n relacionada">
            <a:extLst>
              <a:ext uri="{FF2B5EF4-FFF2-40B4-BE49-F238E27FC236}">
                <a16:creationId xmlns:a16="http://schemas.microsoft.com/office/drawing/2014/main" xmlns="" id="{6904D71D-2C5F-474D-BD38-8512268F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61" y="3633496"/>
            <a:ext cx="1141198" cy="9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castigos png">
            <a:extLst>
              <a:ext uri="{FF2B5EF4-FFF2-40B4-BE49-F238E27FC236}">
                <a16:creationId xmlns:a16="http://schemas.microsoft.com/office/drawing/2014/main" xmlns="" id="{6CFEA437-185B-49A8-9B40-8B1566C1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65" y="3504656"/>
            <a:ext cx="1237356" cy="12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happy customer png">
            <a:extLst>
              <a:ext uri="{FF2B5EF4-FFF2-40B4-BE49-F238E27FC236}">
                <a16:creationId xmlns:a16="http://schemas.microsoft.com/office/drawing/2014/main" xmlns="" id="{404F8FC5-1765-424C-A59E-D703070B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7" y="1464606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4D16E1E0-FF93-4F6F-98A6-191B8FCA8B38}"/>
              </a:ext>
            </a:extLst>
          </p:cNvPr>
          <p:cNvCxnSpPr/>
          <p:nvPr/>
        </p:nvCxnSpPr>
        <p:spPr>
          <a:xfrm>
            <a:off x="8575183" y="243977"/>
            <a:ext cx="0" cy="632352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8AB8DC50-A706-4C94-8CE4-468D788F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692" y="42035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36B34B7-DE2A-43AA-A4C5-01C394DB1807}"/>
              </a:ext>
            </a:extLst>
          </p:cNvPr>
          <p:cNvSpPr txBox="1"/>
          <p:nvPr/>
        </p:nvSpPr>
        <p:spPr>
          <a:xfrm>
            <a:off x="3913030" y="1571119"/>
            <a:ext cx="708338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La cultura organizacional incide en el compromiso organizacional de los empleados de las PYMES de Alimentos y Bebidas del cantón Quito.</a:t>
            </a:r>
            <a:endParaRPr lang="es-E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63B241B-3A98-4652-AB7C-146C4552F02D}"/>
              </a:ext>
            </a:extLst>
          </p:cNvPr>
          <p:cNvSpPr txBox="1"/>
          <p:nvPr/>
        </p:nvSpPr>
        <p:spPr>
          <a:xfrm>
            <a:off x="3913030" y="2958663"/>
            <a:ext cx="708338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El nivel de cultura organizacional en las PYMES de la industria de Alimentos y Bebidas es moderado. </a:t>
            </a:r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CAB9659-1563-4803-AD50-53D848EACC39}"/>
              </a:ext>
            </a:extLst>
          </p:cNvPr>
          <p:cNvSpPr txBox="1"/>
          <p:nvPr/>
        </p:nvSpPr>
        <p:spPr>
          <a:xfrm>
            <a:off x="3913030" y="3964186"/>
            <a:ext cx="708338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El grado de compromiso organizacional de los empleados de las PYMES de la industria de Alimentos y Bebidas es catalogado como medio. </a:t>
            </a:r>
            <a:endParaRPr lang="es-ES" sz="2000" dirty="0"/>
          </a:p>
        </p:txBody>
      </p:sp>
      <p:pic>
        <p:nvPicPr>
          <p:cNvPr id="2050" name="Picture 2" descr="Resultado de imagen para ok png">
            <a:extLst>
              <a:ext uri="{FF2B5EF4-FFF2-40B4-BE49-F238E27FC236}">
                <a16:creationId xmlns:a16="http://schemas.microsoft.com/office/drawing/2014/main" xmlns="" id="{37A49F35-31C1-4738-938A-4D059573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45" y="1684931"/>
            <a:ext cx="788037" cy="7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tendencia png">
            <a:extLst>
              <a:ext uri="{FF2B5EF4-FFF2-40B4-BE49-F238E27FC236}">
                <a16:creationId xmlns:a16="http://schemas.microsoft.com/office/drawing/2014/main" xmlns="" id="{6266181A-3B86-450F-B28A-8F99279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44" y="2918587"/>
            <a:ext cx="788037" cy="7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>
            <a:extLst>
              <a:ext uri="{FF2B5EF4-FFF2-40B4-BE49-F238E27FC236}">
                <a16:creationId xmlns:a16="http://schemas.microsoft.com/office/drawing/2014/main" xmlns="" id="{015DB5AF-292C-45F9-9A2C-DB0A67C1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83" y="4056438"/>
            <a:ext cx="831157" cy="8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9BB26FD-BAF9-4794-A603-8E5A5EDD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30" y="297524"/>
            <a:ext cx="575149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C07C33E-075C-4DDD-89A8-AD4E0B31D5FD}"/>
              </a:ext>
            </a:extLst>
          </p:cNvPr>
          <p:cNvSpPr txBox="1"/>
          <p:nvPr/>
        </p:nvSpPr>
        <p:spPr>
          <a:xfrm>
            <a:off x="744829" y="1134907"/>
            <a:ext cx="708338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Las PYMES de este sector deben mejorar la cultura organizacional enfocadas en las dimensiones Alcanzar objetivos y  Construir una cultura fuerte.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CCDF7B7-7F4B-49DD-8237-86D83B0F89AF}"/>
              </a:ext>
            </a:extLst>
          </p:cNvPr>
          <p:cNvSpPr txBox="1"/>
          <p:nvPr/>
        </p:nvSpPr>
        <p:spPr>
          <a:xfrm>
            <a:off x="744829" y="2521333"/>
            <a:ext cx="708338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En las PYMES de este sector debe prevalecer el compromiso afectivo. 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A0961A2-2B95-4257-88A9-39574F5BF166}"/>
              </a:ext>
            </a:extLst>
          </p:cNvPr>
          <p:cNvSpPr txBox="1"/>
          <p:nvPr/>
        </p:nvSpPr>
        <p:spPr>
          <a:xfrm>
            <a:off x="744829" y="3541691"/>
            <a:ext cx="708338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Se recomienda a los directivos y líderes organizacionales realizar un diagnóstico anual de cultura y compromiso organizacional en sus empresas.</a:t>
            </a:r>
            <a:endParaRPr lang="es-E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81CC588-064C-4100-AABB-81B7F9E9282D}"/>
              </a:ext>
            </a:extLst>
          </p:cNvPr>
          <p:cNvSpPr txBox="1"/>
          <p:nvPr/>
        </p:nvSpPr>
        <p:spPr>
          <a:xfrm>
            <a:off x="744829" y="4747476"/>
            <a:ext cx="708338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dirty="0"/>
              <a:t>Se recomienda a los directivos y líderes organizacionales aplicar la Guía de Fortalecimiento de la cultura organizacional con el afán de acrecentar los niveles de cultura y afectar positivamente a la variable compromiso organizacional.</a:t>
            </a:r>
            <a:endParaRPr lang="es-ES" sz="2000" dirty="0"/>
          </a:p>
        </p:txBody>
      </p:sp>
      <p:pic>
        <p:nvPicPr>
          <p:cNvPr id="1026" name="Picture 2" descr="Resultado de imagen para recomendaciones">
            <a:extLst>
              <a:ext uri="{FF2B5EF4-FFF2-40B4-BE49-F238E27FC236}">
                <a16:creationId xmlns:a16="http://schemas.microsoft.com/office/drawing/2014/main" xmlns="" id="{E2743691-A6EB-4379-8239-3C4D31BE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27" y="1249027"/>
            <a:ext cx="787422" cy="7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xmlns="" id="{3F2144B0-39B0-4C1B-B653-EDD2863B3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t="14706" r="25337" b="16573"/>
          <a:stretch/>
        </p:blipFill>
        <p:spPr bwMode="auto">
          <a:xfrm>
            <a:off x="8124913" y="5098358"/>
            <a:ext cx="787422" cy="8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heart png">
            <a:extLst>
              <a:ext uri="{FF2B5EF4-FFF2-40B4-BE49-F238E27FC236}">
                <a16:creationId xmlns:a16="http://schemas.microsoft.com/office/drawing/2014/main" xmlns="" id="{E2CB4548-ECC6-4328-99C6-57F4BF11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92" y="3821056"/>
            <a:ext cx="685465" cy="6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Me encorazona png">
            <a:extLst>
              <a:ext uri="{FF2B5EF4-FFF2-40B4-BE49-F238E27FC236}">
                <a16:creationId xmlns:a16="http://schemas.microsoft.com/office/drawing/2014/main" xmlns="" id="{83FDE35C-E84F-4116-B88A-117784C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43" y="2437413"/>
            <a:ext cx="791806" cy="7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91789946-A2E6-44B3-90A8-ABD2A23AEF11}"/>
              </a:ext>
            </a:extLst>
          </p:cNvPr>
          <p:cNvSpPr txBox="1">
            <a:spLocks/>
          </p:cNvSpPr>
          <p:nvPr/>
        </p:nvSpPr>
        <p:spPr>
          <a:xfrm>
            <a:off x="4546243" y="2760259"/>
            <a:ext cx="3502118" cy="1337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8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 Calling" panose="02000500000000000000" pitchFamily="50" charset="0"/>
              </a:rPr>
              <a:t>Gracias</a:t>
            </a:r>
            <a:endParaRPr lang="es-ES" sz="6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 Calling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5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FCC83344-E0E1-4399-B9B5-36C787B47E80}"/>
              </a:ext>
            </a:extLst>
          </p:cNvPr>
          <p:cNvGrpSpPr/>
          <p:nvPr/>
        </p:nvGrpSpPr>
        <p:grpSpPr>
          <a:xfrm>
            <a:off x="1671037" y="1489836"/>
            <a:ext cx="4067577" cy="3832202"/>
            <a:chOff x="4354129" y="1538288"/>
            <a:chExt cx="4067577" cy="383220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195F3092-6FC8-4E99-805E-7DC71ECBB9F8}"/>
                </a:ext>
              </a:extLst>
            </p:cNvPr>
            <p:cNvSpPr/>
            <p:nvPr/>
          </p:nvSpPr>
          <p:spPr>
            <a:xfrm>
              <a:off x="4681468" y="2150772"/>
              <a:ext cx="3412901" cy="32197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FAED480E-0DC8-4662-BF20-03FD11A2BAE9}"/>
                </a:ext>
              </a:extLst>
            </p:cNvPr>
            <p:cNvSpPr/>
            <p:nvPr/>
          </p:nvSpPr>
          <p:spPr>
            <a:xfrm>
              <a:off x="4354129" y="1538288"/>
              <a:ext cx="4067577" cy="383220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EBBD9F24-EA59-4785-871E-42A40E228070}"/>
                </a:ext>
              </a:extLst>
            </p:cNvPr>
            <p:cNvSpPr/>
            <p:nvPr/>
          </p:nvSpPr>
          <p:spPr>
            <a:xfrm>
              <a:off x="5152622" y="3054439"/>
              <a:ext cx="2470597" cy="231605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540672A-BFEA-4405-ADFC-79756A4E6AA3}"/>
              </a:ext>
            </a:extLst>
          </p:cNvPr>
          <p:cNvSpPr txBox="1"/>
          <p:nvPr/>
        </p:nvSpPr>
        <p:spPr>
          <a:xfrm>
            <a:off x="6310649" y="917654"/>
            <a:ext cx="2562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Manufactura 8,08%   </a:t>
            </a:r>
          </a:p>
          <a:p>
            <a:r>
              <a:rPr lang="es-ES_tradnl" dirty="0"/>
              <a:t>      de PYMES </a:t>
            </a:r>
          </a:p>
          <a:p>
            <a:pPr marL="285750" indent="-285750">
              <a:buFontTx/>
              <a:buChar char="-"/>
            </a:pPr>
            <a:r>
              <a:rPr lang="es-ES_tradnl" dirty="0"/>
              <a:t>13,29% al PIB en 2017 (</a:t>
            </a:r>
            <a:r>
              <a:rPr lang="es-ES" sz="1400" dirty="0"/>
              <a:t>↑</a:t>
            </a:r>
            <a:r>
              <a:rPr lang="es-ES" dirty="0"/>
              <a:t> 3,1%/ 2016)</a:t>
            </a:r>
          </a:p>
          <a:p>
            <a:pPr marL="285750" indent="-285750">
              <a:buFontTx/>
              <a:buChar char="-"/>
            </a:pPr>
            <a:r>
              <a:rPr lang="es-ES_tradnl" dirty="0"/>
              <a:t>13,18% empleados afiliados en 2017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50C9679-72D7-4F51-9D4F-A59F61296EA9}"/>
              </a:ext>
            </a:extLst>
          </p:cNvPr>
          <p:cNvSpPr txBox="1"/>
          <p:nvPr/>
        </p:nvSpPr>
        <p:spPr>
          <a:xfrm>
            <a:off x="6432997" y="2938021"/>
            <a:ext cx="256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A&amp;B participación del 38%/ </a:t>
            </a:r>
            <a:r>
              <a:rPr lang="es-ES_tradnl" sz="1600" dirty="0"/>
              <a:t>manufactura</a:t>
            </a:r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dirty="0"/>
              <a:t> 6,1% del PIB 2016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FE99A00-0FA3-4CAB-985D-4CB457A89965}"/>
              </a:ext>
            </a:extLst>
          </p:cNvPr>
          <p:cNvSpPr txBox="1"/>
          <p:nvPr/>
        </p:nvSpPr>
        <p:spPr>
          <a:xfrm>
            <a:off x="6432998" y="4164012"/>
            <a:ext cx="3071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Pichincha &gt; producción 29,87% </a:t>
            </a:r>
          </a:p>
          <a:p>
            <a:pPr marL="285750" indent="-285750">
              <a:buFontTx/>
              <a:buChar char="-"/>
            </a:pPr>
            <a:r>
              <a:rPr lang="es-ES_tradnl" dirty="0"/>
              <a:t>&gt; Q de empleados PYMES (6.187 al 2017)</a:t>
            </a:r>
          </a:p>
          <a:p>
            <a:pPr marL="285750" indent="-285750">
              <a:buFontTx/>
              <a:buChar char="-"/>
            </a:pPr>
            <a:r>
              <a:rPr lang="es-ES_tradnl" dirty="0"/>
              <a:t>Quito &gt; Q empleados PYMES (87,57%)</a:t>
            </a:r>
            <a:endParaRPr lang="es-ES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8971D88B-4BA8-4819-B2E3-378EA75A9A1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722255" y="1794817"/>
            <a:ext cx="1588394" cy="4192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C0B21BA2-09B1-40A4-94D1-00E8992B47E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626737" y="3208986"/>
            <a:ext cx="1806260" cy="190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2D31B08B-572A-4AC7-8304-144858458BA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20485" y="4463018"/>
            <a:ext cx="1912513" cy="5781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sultado de imagen para industria de alimentos dibuj">
            <a:extLst>
              <a:ext uri="{FF2B5EF4-FFF2-40B4-BE49-F238E27FC236}">
                <a16:creationId xmlns:a16="http://schemas.microsoft.com/office/drawing/2014/main" xmlns="" id="{3F4B19C5-F4AD-4632-8F9E-99A40863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09" y="3620243"/>
            <a:ext cx="1690565" cy="11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C0CFD7B-DC5D-4AA5-A14A-510CF1A429BA}"/>
              </a:ext>
            </a:extLst>
          </p:cNvPr>
          <p:cNvSpPr txBox="1"/>
          <p:nvPr/>
        </p:nvSpPr>
        <p:spPr>
          <a:xfrm>
            <a:off x="8873544" y="6220496"/>
            <a:ext cx="189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/>
              <a:t>Fuente: INEC (2017)</a:t>
            </a:r>
            <a:endParaRPr lang="es-ES"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78285C5-2472-4E5F-9FD1-3D16DB1D5612}"/>
              </a:ext>
            </a:extLst>
          </p:cNvPr>
          <p:cNvSpPr txBox="1"/>
          <p:nvPr/>
        </p:nvSpPr>
        <p:spPr>
          <a:xfrm>
            <a:off x="9633394" y="1455989"/>
            <a:ext cx="226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IND. MANUFACTURERA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8E9E9C3-8CE9-468B-848B-8466A958DAD4}"/>
              </a:ext>
            </a:extLst>
          </p:cNvPr>
          <p:cNvSpPr txBox="1"/>
          <p:nvPr/>
        </p:nvSpPr>
        <p:spPr>
          <a:xfrm>
            <a:off x="9633395" y="3111104"/>
            <a:ext cx="226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IND. ALIMENTOS Y BEBIDAS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E36E522-C3EC-4C7D-AE48-0456B02C2A11}"/>
              </a:ext>
            </a:extLst>
          </p:cNvPr>
          <p:cNvSpPr txBox="1"/>
          <p:nvPr/>
        </p:nvSpPr>
        <p:spPr>
          <a:xfrm>
            <a:off x="9820139" y="4599227"/>
            <a:ext cx="226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PYMES DE A&amp;B CANTÓN QUITO</a:t>
            </a:r>
            <a:endParaRPr lang="es-ES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AE39DB55-9B04-45A9-BD79-6212DF157525}"/>
              </a:ext>
            </a:extLst>
          </p:cNvPr>
          <p:cNvCxnSpPr>
            <a:cxnSpLocks/>
          </p:cNvCxnSpPr>
          <p:nvPr/>
        </p:nvCxnSpPr>
        <p:spPr>
          <a:xfrm flipH="1">
            <a:off x="9002331" y="1759919"/>
            <a:ext cx="631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35432131-227E-4D6E-BEFF-726EFB0653AF}"/>
              </a:ext>
            </a:extLst>
          </p:cNvPr>
          <p:cNvCxnSpPr/>
          <p:nvPr/>
        </p:nvCxnSpPr>
        <p:spPr>
          <a:xfrm flipH="1">
            <a:off x="9002331" y="3429000"/>
            <a:ext cx="631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9A6C9C85-F935-4AB7-B2C6-9C0F6E1ED23B}"/>
              </a:ext>
            </a:extLst>
          </p:cNvPr>
          <p:cNvCxnSpPr>
            <a:cxnSpLocks/>
          </p:cNvCxnSpPr>
          <p:nvPr/>
        </p:nvCxnSpPr>
        <p:spPr>
          <a:xfrm flipH="1">
            <a:off x="9375822" y="4922392"/>
            <a:ext cx="444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D71F16F-FED1-4A77-BF6C-CEE1E3FA38E1}"/>
              </a:ext>
            </a:extLst>
          </p:cNvPr>
          <p:cNvSpPr txBox="1"/>
          <p:nvPr/>
        </p:nvSpPr>
        <p:spPr>
          <a:xfrm>
            <a:off x="1910366" y="2659559"/>
            <a:ext cx="8371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600" dirty="0"/>
              <a:t>PLANTEAMIENTO DEL PROBLEMA</a:t>
            </a:r>
            <a:endParaRPr lang="es-ES" sz="4400" b="1" spc="600" dirty="0"/>
          </a:p>
        </p:txBody>
      </p:sp>
    </p:spTree>
    <p:extLst>
      <p:ext uri="{BB962C8B-B14F-4D97-AF65-F5344CB8AC3E}">
        <p14:creationId xmlns:p14="http://schemas.microsoft.com/office/powerpoint/2010/main" val="25218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EFAA33-5BD9-4E18-86D4-0509C834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48"/>
            <a:ext cx="10515600" cy="531589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PLANTEAMIENTO DEL PROBLEMA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C74C0DBC-F8DE-4E4B-9844-87CA06434ABF}"/>
              </a:ext>
            </a:extLst>
          </p:cNvPr>
          <p:cNvSpPr/>
          <p:nvPr/>
        </p:nvSpPr>
        <p:spPr>
          <a:xfrm>
            <a:off x="1401651" y="4097455"/>
            <a:ext cx="2472743" cy="1674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33DB72-85FB-4B7E-BA2A-6009766E9782}"/>
              </a:ext>
            </a:extLst>
          </p:cNvPr>
          <p:cNvSpPr txBox="1"/>
          <p:nvPr/>
        </p:nvSpPr>
        <p:spPr>
          <a:xfrm>
            <a:off x="1780504" y="1652098"/>
            <a:ext cx="185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PYMES son importantes para la economía </a:t>
            </a:r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0E423C77-3F25-44EC-894D-2697C7F1D66E}"/>
              </a:ext>
            </a:extLst>
          </p:cNvPr>
          <p:cNvSpPr/>
          <p:nvPr/>
        </p:nvSpPr>
        <p:spPr>
          <a:xfrm>
            <a:off x="1401651" y="1298620"/>
            <a:ext cx="2472743" cy="1674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95E324E-6373-4C1C-ACA1-4CD206F0B8D8}"/>
              </a:ext>
            </a:extLst>
          </p:cNvPr>
          <p:cNvSpPr txBox="1"/>
          <p:nvPr/>
        </p:nvSpPr>
        <p:spPr>
          <a:xfrm>
            <a:off x="1706451" y="4412989"/>
            <a:ext cx="185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Desarrollo y productividad del capital humano</a:t>
            </a:r>
            <a:endParaRPr lang="es-ES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C879CB9A-B68A-4E31-BFC0-126DC551F8AF}"/>
              </a:ext>
            </a:extLst>
          </p:cNvPr>
          <p:cNvCxnSpPr>
            <a:stCxn id="6" idx="4"/>
          </p:cNvCxnSpPr>
          <p:nvPr/>
        </p:nvCxnSpPr>
        <p:spPr>
          <a:xfrm flipH="1">
            <a:off x="2633730" y="2972873"/>
            <a:ext cx="4293" cy="64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871F5B0-4C9D-4911-B2F1-BE4848003DAF}"/>
              </a:ext>
            </a:extLst>
          </p:cNvPr>
          <p:cNvSpPr txBox="1"/>
          <p:nvPr/>
        </p:nvSpPr>
        <p:spPr>
          <a:xfrm>
            <a:off x="1706451" y="3653928"/>
            <a:ext cx="1854558" cy="37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ESTRATEGIAS</a:t>
            </a:r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E9EFE36E-1768-4E03-8E2E-E3BADF72213E}"/>
              </a:ext>
            </a:extLst>
          </p:cNvPr>
          <p:cNvSpPr/>
          <p:nvPr/>
        </p:nvSpPr>
        <p:spPr>
          <a:xfrm>
            <a:off x="4387401" y="2575602"/>
            <a:ext cx="2472743" cy="16742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C6140E5-31C8-4DA1-ABBB-481FEE10B1E4}"/>
              </a:ext>
            </a:extLst>
          </p:cNvPr>
          <p:cNvSpPr txBox="1"/>
          <p:nvPr/>
        </p:nvSpPr>
        <p:spPr>
          <a:xfrm>
            <a:off x="4918653" y="2798662"/>
            <a:ext cx="185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Empleados alineados a los objetivos de la organización</a:t>
            </a:r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7AD9D824-5A5B-4134-A649-0D8CC2F63870}"/>
              </a:ext>
            </a:extLst>
          </p:cNvPr>
          <p:cNvCxnSpPr>
            <a:cxnSpLocks/>
          </p:cNvCxnSpPr>
          <p:nvPr/>
        </p:nvCxnSpPr>
        <p:spPr>
          <a:xfrm flipV="1">
            <a:off x="3561009" y="3429000"/>
            <a:ext cx="8360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27822178-2E31-43D0-A111-22580F9846BB}"/>
              </a:ext>
            </a:extLst>
          </p:cNvPr>
          <p:cNvSpPr/>
          <p:nvPr/>
        </p:nvSpPr>
        <p:spPr>
          <a:xfrm>
            <a:off x="7489062" y="2575600"/>
            <a:ext cx="2472743" cy="1674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10930672-D9C7-4149-A04C-6E75DC22458D}"/>
              </a:ext>
            </a:extLst>
          </p:cNvPr>
          <p:cNvCxnSpPr>
            <a:cxnSpLocks/>
          </p:cNvCxnSpPr>
          <p:nvPr/>
        </p:nvCxnSpPr>
        <p:spPr>
          <a:xfrm>
            <a:off x="6860144" y="3412727"/>
            <a:ext cx="570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FFC9CFA-25F5-4943-998D-88CDCA5190EE}"/>
              </a:ext>
            </a:extLst>
          </p:cNvPr>
          <p:cNvSpPr txBox="1"/>
          <p:nvPr/>
        </p:nvSpPr>
        <p:spPr>
          <a:xfrm>
            <a:off x="8011731" y="3075660"/>
            <a:ext cx="185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Desempeño organizacional</a:t>
            </a:r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C5A6B177-061B-4828-A6EC-6A480F9C5E1F}"/>
              </a:ext>
            </a:extLst>
          </p:cNvPr>
          <p:cNvSpPr txBox="1"/>
          <p:nvPr/>
        </p:nvSpPr>
        <p:spPr>
          <a:xfrm>
            <a:off x="4905774" y="1652098"/>
            <a:ext cx="144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Valores y creencias</a:t>
            </a:r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B50CA1CC-8FA7-422E-8D24-BCBE81A19215}"/>
              </a:ext>
            </a:extLst>
          </p:cNvPr>
          <p:cNvSpPr txBox="1"/>
          <p:nvPr/>
        </p:nvSpPr>
        <p:spPr>
          <a:xfrm>
            <a:off x="4812921" y="4561027"/>
            <a:ext cx="164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Lealtad y apego emocional </a:t>
            </a:r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E3C8766D-18C4-4434-9951-93D05931DB7B}"/>
              </a:ext>
            </a:extLst>
          </p:cNvPr>
          <p:cNvSpPr txBox="1"/>
          <p:nvPr/>
        </p:nvSpPr>
        <p:spPr>
          <a:xfrm>
            <a:off x="4902016" y="5205902"/>
            <a:ext cx="165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COMPROMISO</a:t>
            </a:r>
            <a:endParaRPr lang="es-ES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563F5FF-3147-40A4-9C76-A835403876EB}"/>
              </a:ext>
            </a:extLst>
          </p:cNvPr>
          <p:cNvSpPr txBox="1"/>
          <p:nvPr/>
        </p:nvSpPr>
        <p:spPr>
          <a:xfrm>
            <a:off x="4918653" y="1250223"/>
            <a:ext cx="165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CULTURA</a:t>
            </a:r>
            <a:endParaRPr lang="es-ES" b="1" dirty="0"/>
          </a:p>
        </p:txBody>
      </p:sp>
      <p:pic>
        <p:nvPicPr>
          <p:cNvPr id="4098" name="Picture 2" descr="Resultado de imagen para EXITO png">
            <a:extLst>
              <a:ext uri="{FF2B5EF4-FFF2-40B4-BE49-F238E27FC236}">
                <a16:creationId xmlns:a16="http://schemas.microsoft.com/office/drawing/2014/main" xmlns="" id="{04C3BD16-5B52-4E8D-9E54-CB47C3F1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89" y="916374"/>
            <a:ext cx="1769944" cy="17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>
            <a:extLst>
              <a:ext uri="{FF2B5EF4-FFF2-40B4-BE49-F238E27FC236}">
                <a16:creationId xmlns:a16="http://schemas.microsoft.com/office/drawing/2014/main" xmlns="" id="{A18D1C1C-15F6-4899-BCCA-E6E4E2EB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79" y="3618963"/>
            <a:ext cx="1228205" cy="12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94C722BB-F1F4-4687-9078-A1C74A07C8C7}"/>
              </a:ext>
            </a:extLst>
          </p:cNvPr>
          <p:cNvCxnSpPr>
            <a:stCxn id="15" idx="7"/>
          </p:cNvCxnSpPr>
          <p:nvPr/>
        </p:nvCxnSpPr>
        <p:spPr>
          <a:xfrm flipV="1">
            <a:off x="9599680" y="2421228"/>
            <a:ext cx="585236" cy="39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378BEDC8-E096-44F2-B2AB-02D1BD2C2A2D}"/>
              </a:ext>
            </a:extLst>
          </p:cNvPr>
          <p:cNvCxnSpPr>
            <a:cxnSpLocks/>
          </p:cNvCxnSpPr>
          <p:nvPr/>
        </p:nvCxnSpPr>
        <p:spPr>
          <a:xfrm>
            <a:off x="9613697" y="3975790"/>
            <a:ext cx="696215" cy="234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xmlns="" id="{0D45A09D-F601-430A-93BF-57FA09801BE1}"/>
              </a:ext>
            </a:extLst>
          </p:cNvPr>
          <p:cNvCxnSpPr>
            <a:cxnSpLocks/>
            <a:stCxn id="24" idx="2"/>
            <a:endCxn id="11" idx="0"/>
          </p:cNvCxnSpPr>
          <p:nvPr/>
        </p:nvCxnSpPr>
        <p:spPr>
          <a:xfrm flipH="1">
            <a:off x="5623773" y="2298429"/>
            <a:ext cx="3756" cy="27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xmlns="" id="{CBA9C1FF-5BCA-4791-A2CD-FCE0B3DCB7B0}"/>
              </a:ext>
            </a:extLst>
          </p:cNvPr>
          <p:cNvCxnSpPr>
            <a:cxnSpLocks/>
            <a:stCxn id="25" idx="0"/>
            <a:endCxn id="11" idx="4"/>
          </p:cNvCxnSpPr>
          <p:nvPr/>
        </p:nvCxnSpPr>
        <p:spPr>
          <a:xfrm flipH="1" flipV="1">
            <a:off x="5623773" y="4249855"/>
            <a:ext cx="12592" cy="31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6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1D328713-8FEF-4775-B114-B12E5B06FDC9}"/>
              </a:ext>
            </a:extLst>
          </p:cNvPr>
          <p:cNvGrpSpPr/>
          <p:nvPr/>
        </p:nvGrpSpPr>
        <p:grpSpPr>
          <a:xfrm>
            <a:off x="2594020" y="1027906"/>
            <a:ext cx="7003959" cy="3069579"/>
            <a:chOff x="2135748" y="972241"/>
            <a:chExt cx="7003959" cy="306957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969652D8-EFDD-4C1B-8B99-21A640DFAA95}"/>
                </a:ext>
              </a:extLst>
            </p:cNvPr>
            <p:cNvSpPr/>
            <p:nvPr/>
          </p:nvSpPr>
          <p:spPr>
            <a:xfrm>
              <a:off x="2135748" y="2367567"/>
              <a:ext cx="2472743" cy="1674253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F594C528-6A83-4C07-B330-4FCFF6C6CE2F}"/>
                </a:ext>
              </a:extLst>
            </p:cNvPr>
            <p:cNvSpPr txBox="1"/>
            <p:nvPr/>
          </p:nvSpPr>
          <p:spPr>
            <a:xfrm>
              <a:off x="2434109" y="2730320"/>
              <a:ext cx="2135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 dirty="0"/>
                <a:t>La cultura organizacional</a:t>
              </a:r>
              <a:endParaRPr lang="es-ES" sz="2400" b="1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6B486CF7-365B-4CA9-93A4-9252F8EDEAF8}"/>
                </a:ext>
              </a:extLst>
            </p:cNvPr>
            <p:cNvSpPr/>
            <p:nvPr/>
          </p:nvSpPr>
          <p:spPr>
            <a:xfrm>
              <a:off x="6666964" y="2337517"/>
              <a:ext cx="2472743" cy="1674253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3C466E37-29F0-4CF7-B0EA-78A14587A04E}"/>
                </a:ext>
              </a:extLst>
            </p:cNvPr>
            <p:cNvSpPr txBox="1"/>
            <p:nvPr/>
          </p:nvSpPr>
          <p:spPr>
            <a:xfrm>
              <a:off x="6877319" y="2730320"/>
              <a:ext cx="20584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 dirty="0"/>
                <a:t>Compromiso organizacional</a:t>
              </a:r>
              <a:endParaRPr lang="es-ES" sz="2400" b="1" dirty="0"/>
            </a:p>
          </p:txBody>
        </p:sp>
        <p:sp>
          <p:nvSpPr>
            <p:cNvPr id="10" name="Flecha: curvada hacia abajo 9">
              <a:extLst>
                <a:ext uri="{FF2B5EF4-FFF2-40B4-BE49-F238E27FC236}">
                  <a16:creationId xmlns:a16="http://schemas.microsoft.com/office/drawing/2014/main" xmlns="" id="{F67891EC-5A70-49FC-8036-2DB91DF64213}"/>
                </a:ext>
              </a:extLst>
            </p:cNvPr>
            <p:cNvSpPr/>
            <p:nvPr/>
          </p:nvSpPr>
          <p:spPr>
            <a:xfrm>
              <a:off x="3245477" y="972241"/>
              <a:ext cx="5035640" cy="1325563"/>
            </a:xfrm>
            <a:prstGeom prst="curvedDownArrow">
              <a:avLst>
                <a:gd name="adj1" fmla="val 11611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CA8B9A-1C09-4819-A0D2-40C14B771E81}"/>
              </a:ext>
            </a:extLst>
          </p:cNvPr>
          <p:cNvSpPr txBox="1"/>
          <p:nvPr/>
        </p:nvSpPr>
        <p:spPr>
          <a:xfrm>
            <a:off x="3281966" y="4504532"/>
            <a:ext cx="562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..de los empleados pertenecientes a las PYMES de la industria de alimentos y bebidas del cantón Quito?</a:t>
            </a:r>
            <a:endParaRPr lang="es-E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DC93451-BE32-4C3A-971E-9B02CD256641}"/>
              </a:ext>
            </a:extLst>
          </p:cNvPr>
          <p:cNvSpPr txBox="1"/>
          <p:nvPr/>
        </p:nvSpPr>
        <p:spPr>
          <a:xfrm>
            <a:off x="8678752" y="1956527"/>
            <a:ext cx="64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V D</a:t>
            </a:r>
            <a:endParaRPr lang="es-ES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8906416-FD3A-4D5C-9184-C6F412AFEC33}"/>
              </a:ext>
            </a:extLst>
          </p:cNvPr>
          <p:cNvSpPr txBox="1"/>
          <p:nvPr/>
        </p:nvSpPr>
        <p:spPr>
          <a:xfrm>
            <a:off x="3990304" y="1988733"/>
            <a:ext cx="55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V I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4107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47261F-673B-42AA-9DFF-4C9E55AD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68"/>
            <a:ext cx="10515600" cy="711894"/>
          </a:xfrm>
        </p:spPr>
        <p:txBody>
          <a:bodyPr/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BBB36DC-0781-4707-AC6D-9E494B846993}"/>
              </a:ext>
            </a:extLst>
          </p:cNvPr>
          <p:cNvSpPr/>
          <p:nvPr/>
        </p:nvSpPr>
        <p:spPr>
          <a:xfrm>
            <a:off x="5396249" y="1490784"/>
            <a:ext cx="6413678" cy="950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92FDFB-A4DB-4723-99FF-80C27703C65A}"/>
              </a:ext>
            </a:extLst>
          </p:cNvPr>
          <p:cNvSpPr/>
          <p:nvPr/>
        </p:nvSpPr>
        <p:spPr>
          <a:xfrm>
            <a:off x="5396247" y="2670948"/>
            <a:ext cx="6413680" cy="950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432A134-E604-41B3-80D8-08A091D5BA1D}"/>
              </a:ext>
            </a:extLst>
          </p:cNvPr>
          <p:cNvSpPr/>
          <p:nvPr/>
        </p:nvSpPr>
        <p:spPr>
          <a:xfrm>
            <a:off x="5396247" y="3873742"/>
            <a:ext cx="6413679" cy="950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29B36C1-BBCB-4768-8F3F-42DCF70B3CCA}"/>
              </a:ext>
            </a:extLst>
          </p:cNvPr>
          <p:cNvSpPr/>
          <p:nvPr/>
        </p:nvSpPr>
        <p:spPr>
          <a:xfrm>
            <a:off x="5396249" y="5089128"/>
            <a:ext cx="6413678" cy="950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2847D34-389A-49E6-9AF9-0CB7D4FF02EC}"/>
              </a:ext>
            </a:extLst>
          </p:cNvPr>
          <p:cNvSpPr txBox="1"/>
          <p:nvPr/>
        </p:nvSpPr>
        <p:spPr>
          <a:xfrm>
            <a:off x="5396249" y="1519707"/>
            <a:ext cx="641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Analizar la cultura organizacional de las PYMES de la industria de Alimentos y Bebidas del cantón Quito.</a:t>
            </a:r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FC4A6AB-1221-4F5C-A632-E527581E591D}"/>
              </a:ext>
            </a:extLst>
          </p:cNvPr>
          <p:cNvSpPr txBox="1"/>
          <p:nvPr/>
        </p:nvSpPr>
        <p:spPr>
          <a:xfrm>
            <a:off x="5396247" y="2709162"/>
            <a:ext cx="641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Identificar el nivel de compromiso que prevalece en los empleados de las PYMES de Alimentos y Bebidas del cantón Quito.</a:t>
            </a:r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BE97449-37DA-4FAF-AF7A-12F9D71BE319}"/>
              </a:ext>
            </a:extLst>
          </p:cNvPr>
          <p:cNvSpPr txBox="1"/>
          <p:nvPr/>
        </p:nvSpPr>
        <p:spPr>
          <a:xfrm>
            <a:off x="5396247" y="3986961"/>
            <a:ext cx="641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Determinar la correlación entre las dimensiones de cultura organizacional y el compromiso de los empleados.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39F1A36-9D67-4179-8BCB-ECFB7A469F77}"/>
              </a:ext>
            </a:extLst>
          </p:cNvPr>
          <p:cNvSpPr txBox="1"/>
          <p:nvPr/>
        </p:nvSpPr>
        <p:spPr>
          <a:xfrm>
            <a:off x="5396247" y="5130076"/>
            <a:ext cx="641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Establecer recomendaciones orientadas a la mejora de la cultura organizacional de las PYMES de Alimentos y Bebidas del cantón Quito</a:t>
            </a:r>
            <a:endParaRPr lang="es-ES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22D88C8B-A55B-43D5-A1F6-3243E81B6B82}"/>
              </a:ext>
            </a:extLst>
          </p:cNvPr>
          <p:cNvGrpSpPr/>
          <p:nvPr/>
        </p:nvGrpSpPr>
        <p:grpSpPr>
          <a:xfrm>
            <a:off x="851079" y="1532921"/>
            <a:ext cx="3759558" cy="4520485"/>
            <a:chOff x="838200" y="2274899"/>
            <a:chExt cx="3759558" cy="4520485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76DD7F72-9471-435C-AB2A-ED830C6D80F3}"/>
                </a:ext>
              </a:extLst>
            </p:cNvPr>
            <p:cNvGrpSpPr/>
            <p:nvPr/>
          </p:nvGrpSpPr>
          <p:grpSpPr>
            <a:xfrm>
              <a:off x="838200" y="2274899"/>
              <a:ext cx="3759558" cy="4520485"/>
              <a:chOff x="838200" y="1519707"/>
              <a:chExt cx="3759558" cy="4520485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xmlns="" id="{FB334F09-DA96-435F-B72B-EDC8C589C018}"/>
                  </a:ext>
                </a:extLst>
              </p:cNvPr>
              <p:cNvSpPr/>
              <p:nvPr/>
            </p:nvSpPr>
            <p:spPr>
              <a:xfrm>
                <a:off x="838200" y="1519707"/>
                <a:ext cx="3759558" cy="45204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id="{688CBE08-D006-4E59-8E6D-AE0C1AED56AB}"/>
                  </a:ext>
                </a:extLst>
              </p:cNvPr>
              <p:cNvSpPr/>
              <p:nvPr/>
            </p:nvSpPr>
            <p:spPr>
              <a:xfrm>
                <a:off x="838200" y="2446986"/>
                <a:ext cx="3759558" cy="35932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D1D86308-9E63-494B-AE72-353BFB58029F}"/>
                  </a:ext>
                </a:extLst>
              </p:cNvPr>
              <p:cNvSpPr txBox="1"/>
              <p:nvPr/>
            </p:nvSpPr>
            <p:spPr>
              <a:xfrm>
                <a:off x="838200" y="2756079"/>
                <a:ext cx="3759558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Analizar la incidencia entre la cultura organizacional y el compromiso de los empleados que laboran en las PYMES pertenecientes a la industria de alimentos y bebidas del cantón Quito</a:t>
                </a:r>
                <a:r>
                  <a:rPr lang="es-ES" dirty="0"/>
                  <a:t>.</a:t>
                </a:r>
              </a:p>
              <a:p>
                <a:endParaRPr lang="es-ES" dirty="0"/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21DD6ED5-7CAD-42C0-9B10-1CC9FCAC51A2}"/>
                </a:ext>
              </a:extLst>
            </p:cNvPr>
            <p:cNvSpPr txBox="1"/>
            <p:nvPr/>
          </p:nvSpPr>
          <p:spPr>
            <a:xfrm>
              <a:off x="1069483" y="2462856"/>
              <a:ext cx="3296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0BEB6EB-BD2F-4643-8C0D-AF9AB0AB48C3}"/>
              </a:ext>
            </a:extLst>
          </p:cNvPr>
          <p:cNvSpPr txBox="1"/>
          <p:nvPr/>
        </p:nvSpPr>
        <p:spPr>
          <a:xfrm rot="16200000">
            <a:off x="3206737" y="3352812"/>
            <a:ext cx="383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7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47261F-673B-42AA-9DFF-4C9E55AD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68"/>
            <a:ext cx="10515600" cy="711894"/>
          </a:xfrm>
        </p:spPr>
        <p:txBody>
          <a:bodyPr/>
          <a:lstStyle/>
          <a:p>
            <a:pPr algn="ctr"/>
            <a:r>
              <a:rPr lang="es-ES_tradnl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BBB36DC-0781-4707-AC6D-9E494B846993}"/>
              </a:ext>
            </a:extLst>
          </p:cNvPr>
          <p:cNvSpPr/>
          <p:nvPr/>
        </p:nvSpPr>
        <p:spPr>
          <a:xfrm>
            <a:off x="5396249" y="1490784"/>
            <a:ext cx="6413678" cy="95004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92FDFB-A4DB-4723-99FF-80C27703C65A}"/>
              </a:ext>
            </a:extLst>
          </p:cNvPr>
          <p:cNvSpPr/>
          <p:nvPr/>
        </p:nvSpPr>
        <p:spPr>
          <a:xfrm>
            <a:off x="5396247" y="2670948"/>
            <a:ext cx="6413680" cy="950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432A134-E604-41B3-80D8-08A091D5BA1D}"/>
              </a:ext>
            </a:extLst>
          </p:cNvPr>
          <p:cNvSpPr/>
          <p:nvPr/>
        </p:nvSpPr>
        <p:spPr>
          <a:xfrm>
            <a:off x="5396247" y="3873742"/>
            <a:ext cx="6413679" cy="7923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FC4A6AB-1221-4F5C-A632-E527581E591D}"/>
              </a:ext>
            </a:extLst>
          </p:cNvPr>
          <p:cNvSpPr txBox="1"/>
          <p:nvPr/>
        </p:nvSpPr>
        <p:spPr>
          <a:xfrm>
            <a:off x="5396247" y="2709162"/>
            <a:ext cx="641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El nivel de compromiso organizacional es </a:t>
            </a:r>
            <a:r>
              <a:rPr lang="es-ES" b="1" dirty="0"/>
              <a:t>bajo</a:t>
            </a:r>
            <a:r>
              <a:rPr lang="es-ES" dirty="0"/>
              <a:t> en los empleados de las PYMES de la industria de Alimentos y Bebidas del cantón Quito.</a:t>
            </a:r>
          </a:p>
          <a:p>
            <a:endParaRPr lang="es-ES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22D88C8B-A55B-43D5-A1F6-3243E81B6B82}"/>
              </a:ext>
            </a:extLst>
          </p:cNvPr>
          <p:cNvGrpSpPr/>
          <p:nvPr/>
        </p:nvGrpSpPr>
        <p:grpSpPr>
          <a:xfrm>
            <a:off x="851079" y="1532921"/>
            <a:ext cx="3759558" cy="4520485"/>
            <a:chOff x="838200" y="2274899"/>
            <a:chExt cx="3759558" cy="452048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76DD7F72-9471-435C-AB2A-ED830C6D80F3}"/>
                </a:ext>
              </a:extLst>
            </p:cNvPr>
            <p:cNvGrpSpPr/>
            <p:nvPr/>
          </p:nvGrpSpPr>
          <p:grpSpPr>
            <a:xfrm>
              <a:off x="838200" y="2274899"/>
              <a:ext cx="3759558" cy="4520485"/>
              <a:chOff x="838200" y="1519707"/>
              <a:chExt cx="3759558" cy="4520485"/>
            </a:xfrm>
            <a:grpFill/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xmlns="" id="{FB334F09-DA96-435F-B72B-EDC8C589C018}"/>
                  </a:ext>
                </a:extLst>
              </p:cNvPr>
              <p:cNvSpPr/>
              <p:nvPr/>
            </p:nvSpPr>
            <p:spPr>
              <a:xfrm>
                <a:off x="838200" y="1519707"/>
                <a:ext cx="3759558" cy="452048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id="{688CBE08-D006-4E59-8E6D-AE0C1AED56AB}"/>
                  </a:ext>
                </a:extLst>
              </p:cNvPr>
              <p:cNvSpPr/>
              <p:nvPr/>
            </p:nvSpPr>
            <p:spPr>
              <a:xfrm>
                <a:off x="838200" y="2446986"/>
                <a:ext cx="3759558" cy="359320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D1D86308-9E63-494B-AE72-353BFB58029F}"/>
                  </a:ext>
                </a:extLst>
              </p:cNvPr>
              <p:cNvSpPr txBox="1"/>
              <p:nvPr/>
            </p:nvSpPr>
            <p:spPr>
              <a:xfrm>
                <a:off x="940158" y="2756079"/>
                <a:ext cx="3657600" cy="26776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ES" sz="2500" dirty="0"/>
                  <a:t>La cultura organizacional </a:t>
                </a:r>
                <a:r>
                  <a:rPr lang="es-ES" sz="2500" b="1" dirty="0"/>
                  <a:t>incide</a:t>
                </a:r>
                <a:r>
                  <a:rPr lang="es-ES" sz="2500" dirty="0"/>
                  <a:t> en el compromiso de los empleados de las PYMES pertenecientes a la industria de alimentos y bebidas del cantón Quito.</a:t>
                </a:r>
              </a:p>
              <a:p>
                <a:endParaRPr lang="es-ES" dirty="0"/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21DD6ED5-7CAD-42C0-9B10-1CC9FCAC51A2}"/>
                </a:ext>
              </a:extLst>
            </p:cNvPr>
            <p:cNvSpPr txBox="1"/>
            <p:nvPr/>
          </p:nvSpPr>
          <p:spPr>
            <a:xfrm>
              <a:off x="1069483" y="2462856"/>
              <a:ext cx="329699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0BEB6EB-BD2F-4643-8C0D-AF9AB0AB48C3}"/>
              </a:ext>
            </a:extLst>
          </p:cNvPr>
          <p:cNvSpPr txBox="1"/>
          <p:nvPr/>
        </p:nvSpPr>
        <p:spPr>
          <a:xfrm rot="16200000">
            <a:off x="3206737" y="3352812"/>
            <a:ext cx="383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ESPECÍFICAS</a:t>
            </a:r>
            <a:endParaRPr lang="es-E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2B165E1-7617-4AB9-B005-9CAF7C07A354}"/>
              </a:ext>
            </a:extLst>
          </p:cNvPr>
          <p:cNvSpPr txBox="1"/>
          <p:nvPr/>
        </p:nvSpPr>
        <p:spPr>
          <a:xfrm>
            <a:off x="5396249" y="1519707"/>
            <a:ext cx="641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La cultura organizacional de las PYMES de la industria de Alimentos y Bebidas del cantón Quito es </a:t>
            </a:r>
            <a:r>
              <a:rPr lang="es-ES" b="1" dirty="0"/>
              <a:t>débil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C0D5829-6B2C-447F-8E04-368878753F01}"/>
              </a:ext>
            </a:extLst>
          </p:cNvPr>
          <p:cNvSpPr txBox="1"/>
          <p:nvPr/>
        </p:nvSpPr>
        <p:spPr>
          <a:xfrm>
            <a:off x="5418077" y="3918920"/>
            <a:ext cx="641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Existe una correlación significativa entre las dimensiones de cultura organizacional y la variable compromiso organizacional.</a:t>
            </a:r>
          </a:p>
        </p:txBody>
      </p:sp>
    </p:spTree>
    <p:extLst>
      <p:ext uri="{BB962C8B-B14F-4D97-AF65-F5344CB8AC3E}">
        <p14:creationId xmlns:p14="http://schemas.microsoft.com/office/powerpoint/2010/main" val="31236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</TotalTime>
  <Words>1434</Words>
  <Application>Microsoft Office PowerPoint</Application>
  <PresentationFormat>Panorámica</PresentationFormat>
  <Paragraphs>438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 Calling</vt:lpstr>
      <vt:lpstr>Arial</vt:lpstr>
      <vt:lpstr>Bodoni MT Condensed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PLANTEAMIENTO DEL PROBLEMA</vt:lpstr>
      <vt:lpstr>Presentación de PowerPoint</vt:lpstr>
      <vt:lpstr>OBJETIVOS</vt:lpstr>
      <vt:lpstr>HIPÓTESIS</vt:lpstr>
      <vt:lpstr>MARCO TEÓRICO</vt:lpstr>
      <vt:lpstr>DISEÑO METODOLÓGICO</vt:lpstr>
      <vt:lpstr>POBLACIÓN Y MUESTRA</vt:lpstr>
      <vt:lpstr>CÁLCULO DE LA MUESTRA</vt:lpstr>
      <vt:lpstr>SISTEMA DE VARIABLES</vt:lpstr>
      <vt:lpstr>Presentación de PowerPoint</vt:lpstr>
      <vt:lpstr>RESULTADOS</vt:lpstr>
      <vt:lpstr>RESULTADOS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RESULTADOS</vt:lpstr>
      <vt:lpstr>Presentación de PowerPoint</vt:lpstr>
      <vt:lpstr>RESULTADOS</vt:lpstr>
      <vt:lpstr>RESULTADOS</vt:lpstr>
      <vt:lpstr>CONTRASTE DE HIPÓTESIS</vt:lpstr>
      <vt:lpstr>CONTRASTE DE HIPÓTESIS</vt:lpstr>
      <vt:lpstr>CONTRASTE DE HIPÓTESIS</vt:lpstr>
      <vt:lpstr>CONTRASTE DE HIPÓTESIS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ZEAS</dc:creator>
  <cp:lastModifiedBy>Jessy Zeas</cp:lastModifiedBy>
  <cp:revision>352</cp:revision>
  <dcterms:created xsi:type="dcterms:W3CDTF">2019-01-28T02:03:53Z</dcterms:created>
  <dcterms:modified xsi:type="dcterms:W3CDTF">2019-02-06T19:22:57Z</dcterms:modified>
</cp:coreProperties>
</file>