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1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FFF01-A828-4DB4-BBD5-E868AB8C01D6}">
  <a:tblStyle styleId="{763FFF01-A828-4DB4-BBD5-E868AB8C01D6}" styleName="Table_0">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1"/>
              </a:solidFill>
              <a:prstDash val="solid"/>
              <a:round/>
              <a:headEnd type="none" w="sm" len="sm"/>
              <a:tailEnd type="none" w="sm" len="sm"/>
            </a:ln>
          </a:top>
        </a:tcBdr>
        <a:fill>
          <a:solidFill>
            <a:srgbClr val="E9EFF7"/>
          </a:solidFill>
        </a:fill>
      </a:tcStyle>
    </a:lastRow>
    <a:seCell>
      <a:tcTxStyle/>
      <a:tcStyle>
        <a:tcBdr/>
      </a:tcStyle>
    </a:seCell>
    <a:swCell>
      <a:tcTxStyle/>
      <a:tcStyle>
        <a:tcBdr/>
      </a:tcStyle>
    </a:swCell>
    <a:firstRow>
      <a:tcTxStyle b="on" i="off"/>
      <a:tcStyle>
        <a:tcBdr/>
        <a:fill>
          <a:solidFill>
            <a:srgbClr val="E9EFF7"/>
          </a:solidFill>
        </a:fill>
      </a:tcStyle>
    </a:firstRow>
    <a:neCell>
      <a:tcTxStyle/>
      <a:tcStyle>
        <a:tcBdr/>
      </a:tcStyle>
    </a:neCell>
    <a:nwCell>
      <a:tcTxStyle/>
      <a:tcStyle>
        <a:tcBdr/>
      </a:tcStyle>
    </a:nwCell>
  </a:tblStyle>
  <a:tblStyle styleId="{7EBFDBE6-1018-4E98-BD5A-C17CE65C82A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5C85716-B3B6-4783-937C-69304727960C}"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56" y="4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611302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335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7bc1deaf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47bc1deaf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723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7bc1deaf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47bc1deaf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730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450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7bc1deaf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47bc1deaf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6650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7bc1deaf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47bc1deaf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456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7fa83646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47fa83646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5411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7fa83646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g47fa836460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488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47fa83646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g47fa836460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408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202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46adeabda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46adeabda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429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2796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6adeabda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g46adeabda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357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6adeabda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46adeabda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4212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46adeabda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g46adeabda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614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46adeabda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46adeabdaf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326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6adeabdaf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46adeabdaf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012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46adeabdaf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46adeabdaf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053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6adeabda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g46adeabdaf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5111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46adeabda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46adeabdaf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150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46adeabda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46adeabda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336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81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3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9326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6b3b2636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46b3b2636e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7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a1442452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3a1442452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6010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0150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1871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postdeldia.com/post/124243/Puma-(veh%C3%ADculo-Blindado)-Vci-Alem%C3%A1n-Im%C3%A1genes" TargetMode="External"/><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370600" y="0"/>
            <a:ext cx="12192000" cy="2502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Calibri"/>
              <a:buNone/>
            </a:pPr>
            <a:r>
              <a:rPr lang="es-EC" sz="4800" b="1"/>
              <a:t>ESCUELA POLITÉCNICA DE LAS FUERZAS ARMADAS ESPE</a:t>
            </a:r>
            <a:r>
              <a:rPr lang="es-EC" sz="4800" b="0" i="0" u="none" strike="noStrike" cap="none">
                <a:solidFill>
                  <a:schemeClr val="dk1"/>
                </a:solidFill>
                <a:latin typeface="Calibri"/>
                <a:ea typeface="Calibri"/>
                <a:cs typeface="Calibri"/>
                <a:sym typeface="Calibri"/>
              </a:rPr>
              <a:t/>
            </a:r>
            <a:br>
              <a:rPr lang="es-EC" sz="4800" b="0" i="0" u="none" strike="noStrike" cap="none">
                <a:solidFill>
                  <a:schemeClr val="dk1"/>
                </a:solidFill>
                <a:latin typeface="Calibri"/>
                <a:ea typeface="Calibri"/>
                <a:cs typeface="Calibri"/>
                <a:sym typeface="Calibri"/>
              </a:rPr>
            </a:br>
            <a:endParaRPr sz="4800" b="0" i="0" u="none" strike="noStrike" cap="none">
              <a:solidFill>
                <a:schemeClr val="dk1"/>
              </a:solidFill>
              <a:latin typeface="Calibri"/>
              <a:ea typeface="Calibri"/>
              <a:cs typeface="Calibri"/>
              <a:sym typeface="Calibri"/>
            </a:endParaRPr>
          </a:p>
        </p:txBody>
      </p:sp>
      <p:sp>
        <p:nvSpPr>
          <p:cNvPr id="85" name="Google Shape;85;p13"/>
          <p:cNvSpPr txBox="1">
            <a:spLocks noGrp="1"/>
          </p:cNvSpPr>
          <p:nvPr>
            <p:ph type="subTitle" idx="1"/>
          </p:nvPr>
        </p:nvSpPr>
        <p:spPr>
          <a:xfrm>
            <a:off x="1524000" y="5493216"/>
            <a:ext cx="9144000" cy="165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Arial"/>
              <a:buNone/>
            </a:pPr>
            <a:r>
              <a:rPr lang="es-EC" sz="4400" b="1"/>
              <a:t>MAESTRÍA EN ESTRATEGIA MILITAR TERRESTRE</a:t>
            </a:r>
            <a:endParaRPr sz="4400" b="0" i="0" u="none" strike="noStrike" cap="none">
              <a:solidFill>
                <a:schemeClr val="dk1"/>
              </a:solidFill>
              <a:latin typeface="Calibri"/>
              <a:ea typeface="Calibri"/>
              <a:cs typeface="Calibri"/>
              <a:sym typeface="Calibri"/>
            </a:endParaRPr>
          </a:p>
        </p:txBody>
      </p:sp>
      <p:pic>
        <p:nvPicPr>
          <p:cNvPr id="86" name="Google Shape;86;p13"/>
          <p:cNvPicPr preferRelativeResize="0"/>
          <p:nvPr/>
        </p:nvPicPr>
        <p:blipFill>
          <a:blip r:embed="rId3">
            <a:alphaModFix/>
          </a:blip>
          <a:stretch>
            <a:fillRect/>
          </a:stretch>
        </p:blipFill>
        <p:spPr>
          <a:xfrm>
            <a:off x="1783991" y="1842900"/>
            <a:ext cx="8624025" cy="3538050"/>
          </a:xfrm>
          <a:prstGeom prst="rect">
            <a:avLst/>
          </a:prstGeom>
          <a:noFill/>
          <a:ln>
            <a:noFill/>
          </a:ln>
        </p:spPr>
      </p:pic>
      <p:pic>
        <p:nvPicPr>
          <p:cNvPr id="87" name="Google Shape;87;p13"/>
          <p:cNvPicPr preferRelativeResize="0"/>
          <p:nvPr/>
        </p:nvPicPr>
        <p:blipFill rotWithShape="1">
          <a:blip r:embed="rId4">
            <a:alphaModFix/>
          </a:blip>
          <a:srcRect l="10740" t="8634" r="14465"/>
          <a:stretch/>
        </p:blipFill>
        <p:spPr>
          <a:xfrm>
            <a:off x="-76200" y="47600"/>
            <a:ext cx="1391550" cy="134023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a:spLocks noGrp="1"/>
          </p:cNvSpPr>
          <p:nvPr>
            <p:ph type="title"/>
          </p:nvPr>
        </p:nvSpPr>
        <p:spPr>
          <a:xfrm>
            <a:off x="838200" y="98325"/>
            <a:ext cx="10515600" cy="702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II. MARCO TEÓRICO</a:t>
            </a:r>
            <a:endParaRPr sz="4400" b="1" i="0" u="none" strike="noStrike" cap="none">
              <a:solidFill>
                <a:schemeClr val="dk1"/>
              </a:solidFill>
              <a:latin typeface="Calibri"/>
              <a:ea typeface="Calibri"/>
              <a:cs typeface="Calibri"/>
              <a:sym typeface="Calibri"/>
            </a:endParaRPr>
          </a:p>
        </p:txBody>
      </p:sp>
      <p:sp>
        <p:nvSpPr>
          <p:cNvPr id="172" name="Google Shape;172;p22"/>
          <p:cNvSpPr txBox="1">
            <a:spLocks noGrp="1"/>
          </p:cNvSpPr>
          <p:nvPr>
            <p:ph type="body" idx="1"/>
          </p:nvPr>
        </p:nvSpPr>
        <p:spPr>
          <a:xfrm>
            <a:off x="838200" y="878825"/>
            <a:ext cx="10515600" cy="1302600"/>
          </a:xfrm>
          <a:prstGeom prst="rect">
            <a:avLst/>
          </a:prstGeom>
          <a:noFill/>
          <a:ln>
            <a:noFill/>
          </a:ln>
        </p:spPr>
        <p:txBody>
          <a:bodyPr spcFirstLastPara="1" wrap="square" lIns="91425" tIns="45700" rIns="91425" bIns="45700" anchor="t" anchorCtr="0">
            <a:noAutofit/>
          </a:bodyPr>
          <a:lstStyle/>
          <a:p>
            <a:pPr marL="457200" marR="0" lvl="0" indent="-457200" algn="just" rtl="0">
              <a:lnSpc>
                <a:spcPct val="90000"/>
              </a:lnSpc>
              <a:spcBef>
                <a:spcPts val="0"/>
              </a:spcBef>
              <a:spcAft>
                <a:spcPts val="0"/>
              </a:spcAft>
              <a:buClr>
                <a:schemeClr val="dk1"/>
              </a:buClr>
              <a:buSzPts val="3600"/>
              <a:buFont typeface="Calibri"/>
              <a:buChar char="•"/>
            </a:pPr>
            <a:r>
              <a:rPr lang="es-EC" sz="3600" b="1" i="0" u="none" strike="noStrike" cap="none">
                <a:solidFill>
                  <a:schemeClr val="dk1"/>
                </a:solidFill>
              </a:rPr>
              <a:t>FUNDAMENTACIÓN TEÓRICA</a:t>
            </a:r>
            <a:endParaRPr sz="3600" b="1" i="0" u="none" strike="noStrike" cap="none">
              <a:solidFill>
                <a:schemeClr val="dk1"/>
              </a:solidFill>
            </a:endParaRPr>
          </a:p>
          <a:p>
            <a:pPr marL="457200" marR="0" lvl="0" indent="0" algn="just" rtl="0">
              <a:lnSpc>
                <a:spcPct val="90000"/>
              </a:lnSpc>
              <a:spcBef>
                <a:spcPts val="0"/>
              </a:spcBef>
              <a:spcAft>
                <a:spcPts val="0"/>
              </a:spcAft>
              <a:buNone/>
            </a:pPr>
            <a:endParaRPr sz="700" b="1"/>
          </a:p>
          <a:p>
            <a:pPr marL="914400" marR="0" lvl="1" indent="-406400" algn="just" rtl="0">
              <a:lnSpc>
                <a:spcPct val="90000"/>
              </a:lnSpc>
              <a:spcBef>
                <a:spcPts val="500"/>
              </a:spcBef>
              <a:spcAft>
                <a:spcPts val="0"/>
              </a:spcAft>
              <a:buSzPts val="2800"/>
              <a:buFont typeface="Arial"/>
              <a:buChar char="•"/>
            </a:pPr>
            <a:r>
              <a:rPr lang="es-EC" sz="2800" b="1">
                <a:latin typeface="Arial"/>
                <a:ea typeface="Arial"/>
                <a:cs typeface="Arial"/>
                <a:sym typeface="Arial"/>
              </a:rPr>
              <a:t>EMPLEO DE BLINDADOS EN LA HISTORIA.</a:t>
            </a:r>
            <a:endParaRPr sz="2400" b="0" i="0" u="none" strike="noStrike" cap="none">
              <a:solidFill>
                <a:schemeClr val="dk1"/>
              </a:solidFill>
              <a:latin typeface="Calibri"/>
              <a:ea typeface="Calibri"/>
              <a:cs typeface="Calibri"/>
              <a:sym typeface="Calibri"/>
            </a:endParaRPr>
          </a:p>
        </p:txBody>
      </p:sp>
      <p:pic>
        <p:nvPicPr>
          <p:cNvPr id="173" name="Google Shape;173;p22"/>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sp>
        <p:nvSpPr>
          <p:cNvPr id="174" name="Google Shape;174;p22"/>
          <p:cNvSpPr txBox="1"/>
          <p:nvPr/>
        </p:nvSpPr>
        <p:spPr>
          <a:xfrm>
            <a:off x="549275" y="2275550"/>
            <a:ext cx="6528300" cy="4205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s-EC" sz="2800" dirty="0">
                <a:solidFill>
                  <a:schemeClr val="dk1"/>
                </a:solidFill>
              </a:rPr>
              <a:t>•</a:t>
            </a:r>
            <a:r>
              <a:rPr lang="es-EC" sz="2800" dirty="0">
                <a:solidFill>
                  <a:schemeClr val="dk1"/>
                </a:solidFill>
                <a:latin typeface="Calibri"/>
                <a:ea typeface="Calibri"/>
                <a:cs typeface="Calibri"/>
                <a:sym typeface="Calibri"/>
              </a:rPr>
              <a:t>Torres y Barreras móviles de Griegos y Asirios</a:t>
            </a:r>
            <a:endParaRPr sz="28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s-EC" sz="2800" dirty="0">
                <a:solidFill>
                  <a:schemeClr val="dk1"/>
                </a:solidFill>
              </a:rPr>
              <a:t>•</a:t>
            </a:r>
            <a:r>
              <a:rPr lang="es-EC" sz="2800" dirty="0">
                <a:solidFill>
                  <a:schemeClr val="dk1"/>
                </a:solidFill>
                <a:latin typeface="Calibri"/>
                <a:ea typeface="Calibri"/>
                <a:cs typeface="Calibri"/>
                <a:sym typeface="Calibri"/>
              </a:rPr>
              <a:t>Revolución industrial</a:t>
            </a:r>
            <a:endParaRPr sz="28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s-EC" sz="2800" dirty="0">
                <a:solidFill>
                  <a:schemeClr val="dk1"/>
                </a:solidFill>
              </a:rPr>
              <a:t>•</a:t>
            </a:r>
            <a:r>
              <a:rPr lang="es-EC" sz="2800" dirty="0">
                <a:solidFill>
                  <a:schemeClr val="dk1"/>
                </a:solidFill>
                <a:latin typeface="Calibri"/>
                <a:ea typeface="Calibri"/>
                <a:cs typeface="Calibri"/>
                <a:sym typeface="Calibri"/>
              </a:rPr>
              <a:t>I G.M Mark I (Ingleses)</a:t>
            </a:r>
            <a:endParaRPr sz="28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s-EC" sz="2800" dirty="0">
                <a:solidFill>
                  <a:schemeClr val="dk1"/>
                </a:solidFill>
              </a:rPr>
              <a:t>•</a:t>
            </a:r>
            <a:r>
              <a:rPr lang="es-EC" sz="2800" dirty="0">
                <a:solidFill>
                  <a:schemeClr val="dk1"/>
                </a:solidFill>
                <a:latin typeface="Calibri"/>
                <a:ea typeface="Calibri"/>
                <a:cs typeface="Calibri"/>
                <a:sym typeface="Calibri"/>
              </a:rPr>
              <a:t>Mark VIII (Ingleses y Franceses)</a:t>
            </a:r>
            <a:endParaRPr sz="28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s-EC" sz="2800" dirty="0">
                <a:solidFill>
                  <a:schemeClr val="dk1"/>
                </a:solidFill>
              </a:rPr>
              <a:t>•</a:t>
            </a:r>
            <a:r>
              <a:rPr lang="es-EC" sz="2800" dirty="0" err="1">
                <a:solidFill>
                  <a:schemeClr val="dk1"/>
                </a:solidFill>
                <a:latin typeface="Calibri"/>
                <a:ea typeface="Calibri"/>
                <a:cs typeface="Calibri"/>
                <a:sym typeface="Calibri"/>
              </a:rPr>
              <a:t>Vickers</a:t>
            </a:r>
            <a:r>
              <a:rPr lang="es-EC" sz="2800" dirty="0">
                <a:solidFill>
                  <a:schemeClr val="dk1"/>
                </a:solidFill>
                <a:latin typeface="Calibri"/>
                <a:ea typeface="Calibri"/>
                <a:cs typeface="Calibri"/>
                <a:sym typeface="Calibri"/>
              </a:rPr>
              <a:t> (Bolivia – Guerra del Chaco 1932)</a:t>
            </a:r>
            <a:endParaRPr sz="28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s-EC" sz="2800" dirty="0">
                <a:solidFill>
                  <a:schemeClr val="dk1"/>
                </a:solidFill>
              </a:rPr>
              <a:t>•</a:t>
            </a:r>
            <a:r>
              <a:rPr lang="es-EC" sz="2800" dirty="0">
                <a:solidFill>
                  <a:schemeClr val="dk1"/>
                </a:solidFill>
                <a:latin typeface="Calibri"/>
                <a:ea typeface="Calibri"/>
                <a:cs typeface="Calibri"/>
                <a:sym typeface="Calibri"/>
              </a:rPr>
              <a:t>II G.M (</a:t>
            </a:r>
            <a:r>
              <a:rPr lang="es-EC" sz="2800" dirty="0" err="1">
                <a:solidFill>
                  <a:schemeClr val="dk1"/>
                </a:solidFill>
                <a:latin typeface="Calibri"/>
                <a:ea typeface="Calibri"/>
                <a:cs typeface="Calibri"/>
                <a:sym typeface="Calibri"/>
              </a:rPr>
              <a:t>Blitzkrieg</a:t>
            </a:r>
            <a:r>
              <a:rPr lang="es-EC" sz="2800" dirty="0">
                <a:solidFill>
                  <a:schemeClr val="dk1"/>
                </a:solidFill>
                <a:latin typeface="Calibri"/>
                <a:ea typeface="Calibri"/>
                <a:cs typeface="Calibri"/>
                <a:sym typeface="Calibri"/>
              </a:rPr>
              <a:t> – Alemania)</a:t>
            </a:r>
            <a:endParaRPr sz="2800" dirty="0">
              <a:solidFill>
                <a:schemeClr val="dk1"/>
              </a:solidFill>
              <a:latin typeface="Calibri"/>
              <a:ea typeface="Calibri"/>
              <a:cs typeface="Calibri"/>
              <a:sym typeface="Calibri"/>
            </a:endParaRPr>
          </a:p>
        </p:txBody>
      </p:sp>
      <p:pic>
        <p:nvPicPr>
          <p:cNvPr id="175" name="Google Shape;175;p22"/>
          <p:cNvPicPr preferRelativeResize="0"/>
          <p:nvPr/>
        </p:nvPicPr>
        <p:blipFill>
          <a:blip r:embed="rId4">
            <a:alphaModFix/>
          </a:blip>
          <a:stretch>
            <a:fillRect/>
          </a:stretch>
        </p:blipFill>
        <p:spPr>
          <a:xfrm>
            <a:off x="7229975" y="2333825"/>
            <a:ext cx="4462476" cy="437177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txBox="1">
            <a:spLocks noGrp="1"/>
          </p:cNvSpPr>
          <p:nvPr>
            <p:ph type="title"/>
          </p:nvPr>
        </p:nvSpPr>
        <p:spPr>
          <a:xfrm>
            <a:off x="838200" y="98325"/>
            <a:ext cx="10515600" cy="702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II. MARCO TEÓRICO</a:t>
            </a:r>
            <a:endParaRPr sz="4400" b="1" i="0" u="none" strike="noStrike" cap="none">
              <a:solidFill>
                <a:schemeClr val="dk1"/>
              </a:solidFill>
              <a:latin typeface="Calibri"/>
              <a:ea typeface="Calibri"/>
              <a:cs typeface="Calibri"/>
              <a:sym typeface="Calibri"/>
            </a:endParaRPr>
          </a:p>
        </p:txBody>
      </p:sp>
      <p:sp>
        <p:nvSpPr>
          <p:cNvPr id="181" name="Google Shape;181;p23"/>
          <p:cNvSpPr txBox="1">
            <a:spLocks noGrp="1"/>
          </p:cNvSpPr>
          <p:nvPr>
            <p:ph type="body" idx="1"/>
          </p:nvPr>
        </p:nvSpPr>
        <p:spPr>
          <a:xfrm>
            <a:off x="838200" y="878825"/>
            <a:ext cx="10515600" cy="1302600"/>
          </a:xfrm>
          <a:prstGeom prst="rect">
            <a:avLst/>
          </a:prstGeom>
          <a:noFill/>
          <a:ln>
            <a:noFill/>
          </a:ln>
        </p:spPr>
        <p:txBody>
          <a:bodyPr spcFirstLastPara="1" wrap="square" lIns="91425" tIns="45700" rIns="91425" bIns="45700" anchor="t" anchorCtr="0">
            <a:noAutofit/>
          </a:bodyPr>
          <a:lstStyle/>
          <a:p>
            <a:pPr marL="457200" marR="0" lvl="0" indent="-457200" algn="just" rtl="0">
              <a:lnSpc>
                <a:spcPct val="90000"/>
              </a:lnSpc>
              <a:spcBef>
                <a:spcPts val="0"/>
              </a:spcBef>
              <a:spcAft>
                <a:spcPts val="0"/>
              </a:spcAft>
              <a:buClr>
                <a:schemeClr val="dk1"/>
              </a:buClr>
              <a:buSzPts val="3600"/>
              <a:buFont typeface="Calibri"/>
              <a:buChar char="•"/>
            </a:pPr>
            <a:r>
              <a:rPr lang="es-EC" sz="3600" b="1" i="0" u="none" strike="noStrike" cap="none">
                <a:solidFill>
                  <a:schemeClr val="dk1"/>
                </a:solidFill>
              </a:rPr>
              <a:t>FUNDAMENTACIÓN TEÓRICA</a:t>
            </a:r>
            <a:endParaRPr sz="3600" b="1" i="0" u="none" strike="noStrike" cap="none">
              <a:solidFill>
                <a:schemeClr val="dk1"/>
              </a:solidFill>
            </a:endParaRPr>
          </a:p>
          <a:p>
            <a:pPr marL="457200" marR="0" lvl="0" indent="0" algn="just" rtl="0">
              <a:lnSpc>
                <a:spcPct val="90000"/>
              </a:lnSpc>
              <a:spcBef>
                <a:spcPts val="0"/>
              </a:spcBef>
              <a:spcAft>
                <a:spcPts val="0"/>
              </a:spcAft>
              <a:buNone/>
            </a:pPr>
            <a:endParaRPr sz="700" b="1"/>
          </a:p>
          <a:p>
            <a:pPr marL="914400" marR="0" lvl="1" indent="-406400" algn="just" rtl="0">
              <a:lnSpc>
                <a:spcPct val="90000"/>
              </a:lnSpc>
              <a:spcBef>
                <a:spcPts val="500"/>
              </a:spcBef>
              <a:spcAft>
                <a:spcPts val="0"/>
              </a:spcAft>
              <a:buSzPts val="2800"/>
              <a:buFont typeface="Arial"/>
              <a:buChar char="•"/>
            </a:pPr>
            <a:r>
              <a:rPr lang="es-EC" sz="2800" b="1">
                <a:latin typeface="Arial"/>
                <a:ea typeface="Arial"/>
                <a:cs typeface="Arial"/>
                <a:sym typeface="Arial"/>
              </a:rPr>
              <a:t>EMPLEO DE BLINDADOS EN LA HISTORIA.</a:t>
            </a:r>
            <a:endParaRPr sz="2400" b="0" i="0" u="none" strike="noStrike" cap="none">
              <a:solidFill>
                <a:schemeClr val="dk1"/>
              </a:solidFill>
              <a:latin typeface="Calibri"/>
              <a:ea typeface="Calibri"/>
              <a:cs typeface="Calibri"/>
              <a:sym typeface="Calibri"/>
            </a:endParaRPr>
          </a:p>
        </p:txBody>
      </p:sp>
      <p:pic>
        <p:nvPicPr>
          <p:cNvPr id="182" name="Google Shape;182;p23"/>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sp>
        <p:nvSpPr>
          <p:cNvPr id="183" name="Google Shape;183;p23"/>
          <p:cNvSpPr txBox="1"/>
          <p:nvPr/>
        </p:nvSpPr>
        <p:spPr>
          <a:xfrm>
            <a:off x="549275" y="2275550"/>
            <a:ext cx="6528300" cy="4205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s-EC" sz="2800">
                <a:solidFill>
                  <a:schemeClr val="dk1"/>
                </a:solidFill>
              </a:rPr>
              <a:t>•</a:t>
            </a:r>
            <a:r>
              <a:rPr lang="es-EC" sz="2800">
                <a:solidFill>
                  <a:schemeClr val="dk1"/>
                </a:solidFill>
                <a:latin typeface="Calibri"/>
                <a:ea typeface="Calibri"/>
                <a:cs typeface="Calibri"/>
                <a:sym typeface="Calibri"/>
              </a:rPr>
              <a:t>Guerra Fría (Chieftain – Inglaterra, T-55 Soviético)</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s-EC" sz="2800">
                <a:solidFill>
                  <a:schemeClr val="dk1"/>
                </a:solidFill>
              </a:rPr>
              <a:t>•</a:t>
            </a:r>
            <a:r>
              <a:rPr lang="es-EC" sz="2800">
                <a:solidFill>
                  <a:schemeClr val="dk1"/>
                </a:solidFill>
                <a:latin typeface="Calibri"/>
                <a:ea typeface="Calibri"/>
                <a:cs typeface="Calibri"/>
                <a:sym typeface="Calibri"/>
              </a:rPr>
              <a:t>Fin Guerra Fría Rusia y Ucrania vendían sus blindados (T-84, T-90)</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s-EC" sz="2800">
                <a:solidFill>
                  <a:schemeClr val="dk1"/>
                </a:solidFill>
              </a:rPr>
              <a:t>•</a:t>
            </a:r>
            <a:r>
              <a:rPr lang="es-EC" sz="2800">
                <a:solidFill>
                  <a:schemeClr val="dk1"/>
                </a:solidFill>
                <a:latin typeface="Calibri"/>
                <a:ea typeface="Calibri"/>
                <a:cs typeface="Calibri"/>
                <a:sym typeface="Calibri"/>
              </a:rPr>
              <a:t>Vehículos blindados más ligeros</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s-EC" sz="2800">
                <a:solidFill>
                  <a:schemeClr val="dk1"/>
                </a:solidFill>
              </a:rPr>
              <a:t>•</a:t>
            </a:r>
            <a:r>
              <a:rPr lang="es-EC" sz="2800">
                <a:solidFill>
                  <a:schemeClr val="dk1"/>
                </a:solidFill>
                <a:latin typeface="Calibri"/>
                <a:ea typeface="Calibri"/>
                <a:cs typeface="Calibri"/>
                <a:sym typeface="Calibri"/>
              </a:rPr>
              <a:t>Actualidad vehículos blindados multipropósitos</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endParaRPr sz="2800">
              <a:solidFill>
                <a:schemeClr val="dk1"/>
              </a:solidFill>
              <a:latin typeface="Calibri"/>
              <a:ea typeface="Calibri"/>
              <a:cs typeface="Calibri"/>
              <a:sym typeface="Calibri"/>
            </a:endParaRPr>
          </a:p>
        </p:txBody>
      </p:sp>
      <p:pic>
        <p:nvPicPr>
          <p:cNvPr id="184" name="Google Shape;184;p23"/>
          <p:cNvPicPr preferRelativeResize="0"/>
          <p:nvPr/>
        </p:nvPicPr>
        <p:blipFill>
          <a:blip r:embed="rId4">
            <a:alphaModFix/>
          </a:blip>
          <a:stretch>
            <a:fillRect/>
          </a:stretch>
        </p:blipFill>
        <p:spPr>
          <a:xfrm>
            <a:off x="7229975" y="2333825"/>
            <a:ext cx="4609755" cy="437177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a:spLocks noGrp="1"/>
          </p:cNvSpPr>
          <p:nvPr>
            <p:ph type="title"/>
          </p:nvPr>
        </p:nvSpPr>
        <p:spPr>
          <a:xfrm>
            <a:off x="838200" y="15875"/>
            <a:ext cx="10515600" cy="962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II. MARCO TEÓRICO</a:t>
            </a:r>
            <a:endParaRPr sz="4400" b="1" i="0" u="none" strike="noStrike" cap="none">
              <a:solidFill>
                <a:schemeClr val="dk1"/>
              </a:solidFill>
              <a:latin typeface="Calibri"/>
              <a:ea typeface="Calibri"/>
              <a:cs typeface="Calibri"/>
              <a:sym typeface="Calibri"/>
            </a:endParaRPr>
          </a:p>
        </p:txBody>
      </p:sp>
      <p:pic>
        <p:nvPicPr>
          <p:cNvPr id="190" name="Google Shape;190;p24"/>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pic>
        <p:nvPicPr>
          <p:cNvPr id="191" name="Google Shape;191;p24"/>
          <p:cNvPicPr preferRelativeResize="0"/>
          <p:nvPr/>
        </p:nvPicPr>
        <p:blipFill>
          <a:blip r:embed="rId4">
            <a:alphaModFix/>
          </a:blip>
          <a:stretch>
            <a:fillRect/>
          </a:stretch>
        </p:blipFill>
        <p:spPr>
          <a:xfrm>
            <a:off x="217825" y="1149374"/>
            <a:ext cx="11756326" cy="5355975"/>
          </a:xfrm>
          <a:prstGeom prst="rect">
            <a:avLst/>
          </a:prstGeom>
          <a:noFill/>
          <a:ln>
            <a:noFill/>
          </a:ln>
        </p:spPr>
      </p:pic>
      <p:sp>
        <p:nvSpPr>
          <p:cNvPr id="192" name="Google Shape;192;p24"/>
          <p:cNvSpPr txBox="1">
            <a:spLocks noGrp="1"/>
          </p:cNvSpPr>
          <p:nvPr>
            <p:ph type="body" idx="1"/>
          </p:nvPr>
        </p:nvSpPr>
        <p:spPr>
          <a:xfrm>
            <a:off x="3722925" y="2087725"/>
            <a:ext cx="5002800" cy="1626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s-EC" sz="3000" b="1" i="0" u="none" strike="noStrike" cap="none">
                <a:solidFill>
                  <a:schemeClr val="dk1"/>
                </a:solidFill>
              </a:rPr>
              <a:t>DESARROLLO DE UNA CAPACIDAD Y SUS COMPONENTES “MIRADO”</a:t>
            </a:r>
            <a:endParaRPr sz="3000" b="1"/>
          </a:p>
          <a:p>
            <a:pPr marL="685800" marR="0" lvl="1" indent="-76200" algn="just"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838200" y="15875"/>
            <a:ext cx="10515600" cy="962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II. MARCO TEÓRICO</a:t>
            </a:r>
            <a:endParaRPr sz="4400" b="1" i="0" u="none" strike="noStrike" cap="none">
              <a:solidFill>
                <a:schemeClr val="dk1"/>
              </a:solidFill>
              <a:latin typeface="Calibri"/>
              <a:ea typeface="Calibri"/>
              <a:cs typeface="Calibri"/>
              <a:sym typeface="Calibri"/>
            </a:endParaRPr>
          </a:p>
        </p:txBody>
      </p:sp>
      <p:pic>
        <p:nvPicPr>
          <p:cNvPr id="198" name="Google Shape;198;p25"/>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pic>
        <p:nvPicPr>
          <p:cNvPr id="199" name="Google Shape;199;p25"/>
          <p:cNvPicPr preferRelativeResize="0"/>
          <p:nvPr/>
        </p:nvPicPr>
        <p:blipFill>
          <a:blip r:embed="rId4">
            <a:alphaModFix/>
          </a:blip>
          <a:stretch>
            <a:fillRect/>
          </a:stretch>
        </p:blipFill>
        <p:spPr>
          <a:xfrm>
            <a:off x="609600" y="1301780"/>
            <a:ext cx="11007781" cy="540382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6"/>
          <p:cNvSpPr txBox="1">
            <a:spLocks noGrp="1"/>
          </p:cNvSpPr>
          <p:nvPr>
            <p:ph type="title"/>
          </p:nvPr>
        </p:nvSpPr>
        <p:spPr>
          <a:xfrm>
            <a:off x="838200" y="15875"/>
            <a:ext cx="10515600" cy="962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II. MARCO TEÓRICO</a:t>
            </a:r>
            <a:endParaRPr sz="4400" b="1" i="0" u="none" strike="noStrike" cap="none">
              <a:solidFill>
                <a:schemeClr val="dk1"/>
              </a:solidFill>
              <a:latin typeface="Calibri"/>
              <a:ea typeface="Calibri"/>
              <a:cs typeface="Calibri"/>
              <a:sym typeface="Calibri"/>
            </a:endParaRPr>
          </a:p>
        </p:txBody>
      </p:sp>
      <p:pic>
        <p:nvPicPr>
          <p:cNvPr id="205" name="Google Shape;205;p26"/>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pic>
        <p:nvPicPr>
          <p:cNvPr id="206" name="Google Shape;206;p26"/>
          <p:cNvPicPr preferRelativeResize="0"/>
          <p:nvPr/>
        </p:nvPicPr>
        <p:blipFill>
          <a:blip r:embed="rId4">
            <a:alphaModFix/>
          </a:blip>
          <a:stretch>
            <a:fillRect/>
          </a:stretch>
        </p:blipFill>
        <p:spPr>
          <a:xfrm>
            <a:off x="638900" y="1149380"/>
            <a:ext cx="11153775" cy="4972050"/>
          </a:xfrm>
          <a:prstGeom prst="rect">
            <a:avLst/>
          </a:prstGeom>
          <a:noFill/>
          <a:ln>
            <a:noFill/>
          </a:ln>
        </p:spPr>
      </p:pic>
      <p:pic>
        <p:nvPicPr>
          <p:cNvPr id="207" name="Google Shape;207;p26"/>
          <p:cNvPicPr preferRelativeResize="0"/>
          <p:nvPr/>
        </p:nvPicPr>
        <p:blipFill>
          <a:blip r:embed="rId5">
            <a:alphaModFix/>
          </a:blip>
          <a:stretch>
            <a:fillRect/>
          </a:stretch>
        </p:blipFill>
        <p:spPr>
          <a:xfrm>
            <a:off x="7744150" y="1149375"/>
            <a:ext cx="2133600" cy="120015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txBox="1">
            <a:spLocks noGrp="1"/>
          </p:cNvSpPr>
          <p:nvPr>
            <p:ph type="title"/>
          </p:nvPr>
        </p:nvSpPr>
        <p:spPr>
          <a:xfrm>
            <a:off x="838200" y="15875"/>
            <a:ext cx="10515600" cy="962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II. MARCO TEÓRICO</a:t>
            </a:r>
            <a:endParaRPr sz="4400" b="1" i="0" u="none" strike="noStrike" cap="none">
              <a:solidFill>
                <a:schemeClr val="dk1"/>
              </a:solidFill>
              <a:latin typeface="Calibri"/>
              <a:ea typeface="Calibri"/>
              <a:cs typeface="Calibri"/>
              <a:sym typeface="Calibri"/>
            </a:endParaRPr>
          </a:p>
        </p:txBody>
      </p:sp>
      <p:pic>
        <p:nvPicPr>
          <p:cNvPr id="213" name="Google Shape;213;p27"/>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sp>
        <p:nvSpPr>
          <p:cNvPr id="214" name="Google Shape;214;p27"/>
          <p:cNvSpPr/>
          <p:nvPr/>
        </p:nvSpPr>
        <p:spPr>
          <a:xfrm>
            <a:off x="619925" y="2181150"/>
            <a:ext cx="2040000" cy="53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b="1"/>
              <a:t>Conflictos en los que intervienen blindados</a:t>
            </a:r>
            <a:endParaRPr/>
          </a:p>
        </p:txBody>
      </p:sp>
      <p:sp>
        <p:nvSpPr>
          <p:cNvPr id="215" name="Google Shape;215;p27"/>
          <p:cNvSpPr/>
          <p:nvPr/>
        </p:nvSpPr>
        <p:spPr>
          <a:xfrm>
            <a:off x="3499625" y="1396700"/>
            <a:ext cx="2040012" cy="53368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b="1">
                <a:solidFill>
                  <a:schemeClr val="dk1"/>
                </a:solidFill>
                <a:latin typeface="Times New Roman"/>
                <a:ea typeface="Times New Roman"/>
                <a:cs typeface="Times New Roman"/>
                <a:sym typeface="Times New Roman"/>
              </a:rPr>
              <a:t>Guerra convencional</a:t>
            </a:r>
            <a:endParaRPr/>
          </a:p>
        </p:txBody>
      </p:sp>
      <p:sp>
        <p:nvSpPr>
          <p:cNvPr id="216" name="Google Shape;216;p27"/>
          <p:cNvSpPr/>
          <p:nvPr/>
        </p:nvSpPr>
        <p:spPr>
          <a:xfrm>
            <a:off x="3499625" y="2181450"/>
            <a:ext cx="2040012" cy="53368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b="1">
                <a:solidFill>
                  <a:schemeClr val="dk1"/>
                </a:solidFill>
                <a:latin typeface="Times New Roman"/>
                <a:ea typeface="Times New Roman"/>
                <a:cs typeface="Times New Roman"/>
                <a:sym typeface="Times New Roman"/>
              </a:rPr>
              <a:t>Conflicto asimétrico</a:t>
            </a:r>
            <a:endParaRPr/>
          </a:p>
        </p:txBody>
      </p:sp>
      <p:sp>
        <p:nvSpPr>
          <p:cNvPr id="217" name="Google Shape;217;p27"/>
          <p:cNvSpPr/>
          <p:nvPr/>
        </p:nvSpPr>
        <p:spPr>
          <a:xfrm>
            <a:off x="3499625" y="2966200"/>
            <a:ext cx="2040012" cy="53368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b="1">
                <a:solidFill>
                  <a:schemeClr val="dk1"/>
                </a:solidFill>
                <a:latin typeface="Times New Roman"/>
                <a:ea typeface="Times New Roman"/>
                <a:cs typeface="Times New Roman"/>
                <a:sym typeface="Times New Roman"/>
              </a:rPr>
              <a:t>Apoyo a organismos internacionales</a:t>
            </a:r>
            <a:endParaRPr/>
          </a:p>
        </p:txBody>
      </p:sp>
      <p:cxnSp>
        <p:nvCxnSpPr>
          <p:cNvPr id="218" name="Google Shape;218;p27"/>
          <p:cNvCxnSpPr>
            <a:endCxn id="215" idx="1"/>
          </p:cNvCxnSpPr>
          <p:nvPr/>
        </p:nvCxnSpPr>
        <p:spPr>
          <a:xfrm rot="10800000" flipH="1">
            <a:off x="2659925" y="1663541"/>
            <a:ext cx="839700" cy="7845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219" name="Google Shape;219;p27"/>
          <p:cNvCxnSpPr>
            <a:endCxn id="216" idx="1"/>
          </p:cNvCxnSpPr>
          <p:nvPr/>
        </p:nvCxnSpPr>
        <p:spPr>
          <a:xfrm>
            <a:off x="2659925" y="2447691"/>
            <a:ext cx="839700" cy="6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220" name="Google Shape;220;p27"/>
          <p:cNvCxnSpPr>
            <a:endCxn id="217" idx="1"/>
          </p:cNvCxnSpPr>
          <p:nvPr/>
        </p:nvCxnSpPr>
        <p:spPr>
          <a:xfrm>
            <a:off x="2659925" y="2447941"/>
            <a:ext cx="839700" cy="785100"/>
          </a:xfrm>
          <a:prstGeom prst="bentConnector3">
            <a:avLst>
              <a:gd name="adj1" fmla="val 50000"/>
            </a:avLst>
          </a:prstGeom>
          <a:noFill/>
          <a:ln w="9525" cap="flat" cmpd="sng">
            <a:solidFill>
              <a:schemeClr val="dk2"/>
            </a:solidFill>
            <a:prstDash val="solid"/>
            <a:round/>
            <a:headEnd type="none" w="med" len="med"/>
            <a:tailEnd type="none" w="med" len="med"/>
          </a:ln>
        </p:spPr>
      </p:cxnSp>
      <p:sp>
        <p:nvSpPr>
          <p:cNvPr id="221" name="Google Shape;221;p27"/>
          <p:cNvSpPr/>
          <p:nvPr/>
        </p:nvSpPr>
        <p:spPr>
          <a:xfrm>
            <a:off x="709550" y="5017125"/>
            <a:ext cx="2040000" cy="53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b="1"/>
              <a:t>Tipos de Vehículos Multipropósito</a:t>
            </a:r>
            <a:endParaRPr/>
          </a:p>
        </p:txBody>
      </p:sp>
      <p:sp>
        <p:nvSpPr>
          <p:cNvPr id="222" name="Google Shape;222;p27"/>
          <p:cNvSpPr/>
          <p:nvPr/>
        </p:nvSpPr>
        <p:spPr>
          <a:xfrm>
            <a:off x="3499625" y="5836475"/>
            <a:ext cx="2197098" cy="53368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b="1">
                <a:solidFill>
                  <a:schemeClr val="dk1"/>
                </a:solidFill>
                <a:latin typeface="Times New Roman"/>
                <a:ea typeface="Times New Roman"/>
                <a:cs typeface="Times New Roman"/>
                <a:sym typeface="Times New Roman"/>
              </a:rPr>
              <a:t>VCI (Vehículo de combate de infantería)</a:t>
            </a:r>
            <a:endParaRPr/>
          </a:p>
        </p:txBody>
      </p:sp>
      <p:sp>
        <p:nvSpPr>
          <p:cNvPr id="223" name="Google Shape;223;p27"/>
          <p:cNvSpPr/>
          <p:nvPr/>
        </p:nvSpPr>
        <p:spPr>
          <a:xfrm>
            <a:off x="3499625" y="4093700"/>
            <a:ext cx="2197098" cy="53368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b="1">
                <a:solidFill>
                  <a:schemeClr val="dk1"/>
                </a:solidFill>
                <a:latin typeface="Times New Roman"/>
                <a:ea typeface="Times New Roman"/>
                <a:cs typeface="Times New Roman"/>
                <a:sym typeface="Times New Roman"/>
              </a:rPr>
              <a:t>TBP (Transporte Blindado de Personal)</a:t>
            </a:r>
            <a:endParaRPr/>
          </a:p>
        </p:txBody>
      </p:sp>
      <p:cxnSp>
        <p:nvCxnSpPr>
          <p:cNvPr id="224" name="Google Shape;224;p27"/>
          <p:cNvCxnSpPr>
            <a:endCxn id="223" idx="1"/>
          </p:cNvCxnSpPr>
          <p:nvPr/>
        </p:nvCxnSpPr>
        <p:spPr>
          <a:xfrm rot="-5400000">
            <a:off x="2662925" y="4447241"/>
            <a:ext cx="923400" cy="750000"/>
          </a:xfrm>
          <a:prstGeom prst="bentConnector2">
            <a:avLst/>
          </a:prstGeom>
          <a:noFill/>
          <a:ln w="9525" cap="flat" cmpd="sng">
            <a:solidFill>
              <a:schemeClr val="dk2"/>
            </a:solidFill>
            <a:prstDash val="solid"/>
            <a:round/>
            <a:headEnd type="none" w="med" len="med"/>
            <a:tailEnd type="none" w="med" len="med"/>
          </a:ln>
        </p:spPr>
      </p:cxnSp>
      <p:sp>
        <p:nvSpPr>
          <p:cNvPr id="225" name="Google Shape;225;p27"/>
          <p:cNvSpPr txBox="1"/>
          <p:nvPr/>
        </p:nvSpPr>
        <p:spPr>
          <a:xfrm>
            <a:off x="6420800" y="3512275"/>
            <a:ext cx="2197200" cy="96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1200">
                <a:solidFill>
                  <a:schemeClr val="dk1"/>
                </a:solidFill>
                <a:latin typeface="Times New Roman"/>
                <a:ea typeface="Times New Roman"/>
                <a:cs typeface="Times New Roman"/>
                <a:sym typeface="Times New Roman"/>
              </a:rPr>
              <a:t>No están diseñados para tomar parte de un combate directo, sino para llevar las tropas al campo de batalla con seguridad.</a:t>
            </a:r>
            <a:endParaRPr/>
          </a:p>
        </p:txBody>
      </p:sp>
      <p:sp>
        <p:nvSpPr>
          <p:cNvPr id="226" name="Google Shape;226;p27"/>
          <p:cNvSpPr txBox="1"/>
          <p:nvPr/>
        </p:nvSpPr>
        <p:spPr>
          <a:xfrm>
            <a:off x="6532950" y="4551175"/>
            <a:ext cx="2103000" cy="9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1200">
                <a:solidFill>
                  <a:schemeClr val="dk1"/>
                </a:solidFill>
                <a:latin typeface="Times New Roman"/>
                <a:ea typeface="Times New Roman"/>
                <a:cs typeface="Times New Roman"/>
                <a:sym typeface="Times New Roman"/>
              </a:rPr>
              <a:t>Armamento de calibre inferior a 20mm (o lanza granadas de 40mm) y blindaje ligero (ametralladoras)</a:t>
            </a:r>
            <a:endParaRPr/>
          </a:p>
        </p:txBody>
      </p:sp>
      <p:cxnSp>
        <p:nvCxnSpPr>
          <p:cNvPr id="227" name="Google Shape;227;p27"/>
          <p:cNvCxnSpPr>
            <a:stCxn id="221" idx="3"/>
            <a:endCxn id="222" idx="1"/>
          </p:cNvCxnSpPr>
          <p:nvPr/>
        </p:nvCxnSpPr>
        <p:spPr>
          <a:xfrm>
            <a:off x="2749550" y="5283975"/>
            <a:ext cx="750000" cy="819300"/>
          </a:xfrm>
          <a:prstGeom prst="bentConnector3">
            <a:avLst>
              <a:gd name="adj1" fmla="val 50005"/>
            </a:avLst>
          </a:prstGeom>
          <a:noFill/>
          <a:ln w="9525" cap="flat" cmpd="sng">
            <a:solidFill>
              <a:schemeClr val="dk2"/>
            </a:solidFill>
            <a:prstDash val="solid"/>
            <a:round/>
            <a:headEnd type="none" w="med" len="med"/>
            <a:tailEnd type="none" w="med" len="med"/>
          </a:ln>
        </p:spPr>
      </p:cxnSp>
      <p:sp>
        <p:nvSpPr>
          <p:cNvPr id="228" name="Google Shape;228;p27"/>
          <p:cNvSpPr txBox="1"/>
          <p:nvPr/>
        </p:nvSpPr>
        <p:spPr>
          <a:xfrm>
            <a:off x="6420800" y="5590075"/>
            <a:ext cx="2775600" cy="125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a:latin typeface="Times New Roman"/>
                <a:ea typeface="Times New Roman"/>
                <a:cs typeface="Times New Roman"/>
                <a:sym typeface="Times New Roman"/>
              </a:rPr>
              <a:t>Mayor poder de fuego y mejor protección blindada.  A</a:t>
            </a:r>
            <a:r>
              <a:rPr lang="es-EC">
                <a:solidFill>
                  <a:schemeClr val="dk1"/>
                </a:solidFill>
                <a:latin typeface="Times New Roman"/>
                <a:ea typeface="Times New Roman"/>
                <a:cs typeface="Times New Roman"/>
                <a:sym typeface="Times New Roman"/>
              </a:rPr>
              <a:t>rmados con cañones automáticos de 20 a 73mm, capacidad anticarro</a:t>
            </a:r>
            <a:endParaRPr>
              <a:latin typeface="Times New Roman"/>
              <a:ea typeface="Times New Roman"/>
              <a:cs typeface="Times New Roman"/>
              <a:sym typeface="Times New Roman"/>
            </a:endParaRPr>
          </a:p>
        </p:txBody>
      </p:sp>
      <p:cxnSp>
        <p:nvCxnSpPr>
          <p:cNvPr id="229" name="Google Shape;229;p27"/>
          <p:cNvCxnSpPr>
            <a:endCxn id="225" idx="1"/>
          </p:cNvCxnSpPr>
          <p:nvPr/>
        </p:nvCxnSpPr>
        <p:spPr>
          <a:xfrm rot="10800000" flipH="1">
            <a:off x="5696600" y="3993625"/>
            <a:ext cx="724200" cy="3669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230" name="Google Shape;230;p27"/>
          <p:cNvCxnSpPr>
            <a:stCxn id="223" idx="3"/>
            <a:endCxn id="226" idx="1"/>
          </p:cNvCxnSpPr>
          <p:nvPr/>
        </p:nvCxnSpPr>
        <p:spPr>
          <a:xfrm>
            <a:off x="5696723" y="4360541"/>
            <a:ext cx="836100" cy="672000"/>
          </a:xfrm>
          <a:prstGeom prst="bentConnector3">
            <a:avLst>
              <a:gd name="adj1" fmla="val 50008"/>
            </a:avLst>
          </a:prstGeom>
          <a:noFill/>
          <a:ln w="9525" cap="flat" cmpd="sng">
            <a:solidFill>
              <a:schemeClr val="dk2"/>
            </a:solidFill>
            <a:prstDash val="solid"/>
            <a:round/>
            <a:headEnd type="none" w="med" len="med"/>
            <a:tailEnd type="none" w="med" len="med"/>
          </a:ln>
        </p:spPr>
      </p:cxnSp>
      <p:cxnSp>
        <p:nvCxnSpPr>
          <p:cNvPr id="231" name="Google Shape;231;p27"/>
          <p:cNvCxnSpPr>
            <a:endCxn id="228" idx="1"/>
          </p:cNvCxnSpPr>
          <p:nvPr/>
        </p:nvCxnSpPr>
        <p:spPr>
          <a:xfrm>
            <a:off x="5696600" y="6103225"/>
            <a:ext cx="724200" cy="112200"/>
          </a:xfrm>
          <a:prstGeom prst="bentConnector3">
            <a:avLst>
              <a:gd name="adj1" fmla="val 50000"/>
            </a:avLst>
          </a:prstGeom>
          <a:noFill/>
          <a:ln w="9525" cap="flat" cmpd="sng">
            <a:solidFill>
              <a:schemeClr val="dk2"/>
            </a:solidFill>
            <a:prstDash val="solid"/>
            <a:round/>
            <a:headEnd type="none" w="med" len="med"/>
            <a:tailEnd type="none" w="med" len="med"/>
          </a:ln>
        </p:spPr>
      </p:cxnSp>
      <p:sp>
        <p:nvSpPr>
          <p:cNvPr id="232" name="Google Shape;232;p27"/>
          <p:cNvSpPr/>
          <p:nvPr/>
        </p:nvSpPr>
        <p:spPr>
          <a:xfrm>
            <a:off x="9427200" y="1396700"/>
            <a:ext cx="2197098" cy="53368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b="1">
                <a:solidFill>
                  <a:schemeClr val="dk1"/>
                </a:solidFill>
                <a:latin typeface="Times New Roman"/>
                <a:ea typeface="Times New Roman"/>
                <a:cs typeface="Times New Roman"/>
                <a:sym typeface="Times New Roman"/>
              </a:rPr>
              <a:t>Vehículos resistentes a minas</a:t>
            </a:r>
            <a:endParaRPr/>
          </a:p>
        </p:txBody>
      </p:sp>
      <p:sp>
        <p:nvSpPr>
          <p:cNvPr id="233" name="Google Shape;233;p27"/>
          <p:cNvSpPr/>
          <p:nvPr/>
        </p:nvSpPr>
        <p:spPr>
          <a:xfrm>
            <a:off x="9427200" y="2447700"/>
            <a:ext cx="2197098" cy="53368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b="1">
                <a:solidFill>
                  <a:schemeClr val="dk1"/>
                </a:solidFill>
                <a:latin typeface="Times New Roman"/>
                <a:ea typeface="Times New Roman"/>
                <a:cs typeface="Times New Roman"/>
                <a:sym typeface="Times New Roman"/>
              </a:rPr>
              <a:t>Para tareas de Seguridad Interna</a:t>
            </a:r>
            <a:endParaRPr/>
          </a:p>
        </p:txBody>
      </p:sp>
      <p:sp>
        <p:nvSpPr>
          <p:cNvPr id="234" name="Google Shape;234;p27"/>
          <p:cNvSpPr/>
          <p:nvPr/>
        </p:nvSpPr>
        <p:spPr>
          <a:xfrm>
            <a:off x="9474275" y="4696675"/>
            <a:ext cx="2197098" cy="53368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EC" b="1">
                <a:solidFill>
                  <a:schemeClr val="dk1"/>
                </a:solidFill>
                <a:latin typeface="Times New Roman"/>
                <a:ea typeface="Times New Roman"/>
                <a:cs typeface="Times New Roman"/>
                <a:sym typeface="Times New Roman"/>
              </a:rPr>
              <a:t>Para reconocimiento</a:t>
            </a:r>
            <a:endParaRPr/>
          </a:p>
        </p:txBody>
      </p:sp>
      <p:pic>
        <p:nvPicPr>
          <p:cNvPr id="235" name="Google Shape;235;p27"/>
          <p:cNvPicPr preferRelativeResize="0"/>
          <p:nvPr/>
        </p:nvPicPr>
        <p:blipFill>
          <a:blip r:embed="rId4">
            <a:alphaModFix/>
          </a:blip>
          <a:stretch>
            <a:fillRect/>
          </a:stretch>
        </p:blipFill>
        <p:spPr>
          <a:xfrm>
            <a:off x="6973320" y="1224613"/>
            <a:ext cx="2326188" cy="1076212"/>
          </a:xfrm>
          <a:prstGeom prst="rect">
            <a:avLst/>
          </a:prstGeom>
          <a:noFill/>
          <a:ln>
            <a:noFill/>
          </a:ln>
        </p:spPr>
      </p:pic>
      <p:pic>
        <p:nvPicPr>
          <p:cNvPr id="236" name="Google Shape;236;p27"/>
          <p:cNvPicPr preferRelativeResize="0"/>
          <p:nvPr/>
        </p:nvPicPr>
        <p:blipFill>
          <a:blip r:embed="rId5">
            <a:alphaModFix/>
          </a:blip>
          <a:stretch>
            <a:fillRect/>
          </a:stretch>
        </p:blipFill>
        <p:spPr>
          <a:xfrm>
            <a:off x="9503400" y="3017501"/>
            <a:ext cx="2103000" cy="1312961"/>
          </a:xfrm>
          <a:prstGeom prst="rect">
            <a:avLst/>
          </a:prstGeom>
          <a:noFill/>
          <a:ln>
            <a:noFill/>
          </a:ln>
        </p:spPr>
      </p:pic>
      <p:pic>
        <p:nvPicPr>
          <p:cNvPr id="237" name="Google Shape;237;p27"/>
          <p:cNvPicPr preferRelativeResize="0"/>
          <p:nvPr/>
        </p:nvPicPr>
        <p:blipFill>
          <a:blip r:embed="rId6">
            <a:alphaModFix/>
          </a:blip>
          <a:stretch>
            <a:fillRect/>
          </a:stretch>
        </p:blipFill>
        <p:spPr>
          <a:xfrm>
            <a:off x="9515850" y="5360177"/>
            <a:ext cx="2103000" cy="12450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P spid="215" grpId="0" animBg="1"/>
      <p:bldP spid="216" grpId="0" animBg="1"/>
      <p:bldP spid="217" grpId="0" animBg="1"/>
      <p:bldP spid="221" grpId="0" animBg="1"/>
      <p:bldP spid="222" grpId="0" animBg="1"/>
      <p:bldP spid="223" grpId="0" animBg="1"/>
      <p:bldP spid="225" grpId="0"/>
      <p:bldP spid="226" grpId="0"/>
      <p:bldP spid="228" grpId="0"/>
      <p:bldP spid="232" grpId="0" animBg="1"/>
      <p:bldP spid="233" grpId="0" animBg="1"/>
      <p:bldP spid="2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838200" y="15875"/>
            <a:ext cx="10515600" cy="962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II. MARCO TEÓRICO</a:t>
            </a:r>
            <a:endParaRPr sz="4400" b="1" i="0" u="none" strike="noStrike" cap="none">
              <a:solidFill>
                <a:schemeClr val="dk1"/>
              </a:solidFill>
              <a:latin typeface="Calibri"/>
              <a:ea typeface="Calibri"/>
              <a:cs typeface="Calibri"/>
              <a:sym typeface="Calibri"/>
            </a:endParaRPr>
          </a:p>
        </p:txBody>
      </p:sp>
      <p:pic>
        <p:nvPicPr>
          <p:cNvPr id="243" name="Google Shape;243;p28"/>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sp>
        <p:nvSpPr>
          <p:cNvPr id="244" name="Google Shape;244;p28"/>
          <p:cNvSpPr txBox="1"/>
          <p:nvPr/>
        </p:nvSpPr>
        <p:spPr>
          <a:xfrm>
            <a:off x="145950" y="978575"/>
            <a:ext cx="6602100" cy="58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1800" b="1" dirty="0"/>
              <a:t>FACTORES PARA ESCOGER UN VEHÍCULO BLINDADO</a:t>
            </a:r>
            <a:endParaRPr sz="1800" b="1" dirty="0"/>
          </a:p>
          <a:p>
            <a:pPr marL="0" lvl="0" indent="0" algn="l" rtl="0">
              <a:spcBef>
                <a:spcPts val="0"/>
              </a:spcBef>
              <a:spcAft>
                <a:spcPts val="0"/>
              </a:spcAft>
              <a:buNone/>
            </a:pPr>
            <a:endParaRPr b="1" dirty="0"/>
          </a:p>
          <a:p>
            <a:pPr marL="457200" lvl="0" indent="-336550" algn="just" rtl="0">
              <a:spcBef>
                <a:spcPts val="0"/>
              </a:spcBef>
              <a:spcAft>
                <a:spcPts val="0"/>
              </a:spcAft>
              <a:buSzPts val="1700"/>
              <a:buChar char="●"/>
            </a:pPr>
            <a:r>
              <a:rPr lang="es-EC" sz="1700" dirty="0"/>
              <a:t>Peso Máximo (Blindaje, presión sobre el suelo, capacidad para transporte)</a:t>
            </a:r>
            <a:endParaRPr sz="1700" dirty="0"/>
          </a:p>
          <a:p>
            <a:pPr marL="457200" lvl="0" indent="-336550" algn="just" rtl="0">
              <a:spcBef>
                <a:spcPts val="0"/>
              </a:spcBef>
              <a:spcAft>
                <a:spcPts val="0"/>
              </a:spcAft>
              <a:buSzPts val="1700"/>
              <a:buChar char="●"/>
            </a:pPr>
            <a:r>
              <a:rPr lang="es-EC" sz="1700" dirty="0"/>
              <a:t>Dimensiones externas (Reduce riesgo de ser impactado, impacto psicológico, capacidad para ser transportado)</a:t>
            </a:r>
            <a:endParaRPr sz="1700" dirty="0"/>
          </a:p>
          <a:p>
            <a:pPr marL="457200" lvl="0" indent="-336550" algn="just" rtl="0">
              <a:spcBef>
                <a:spcPts val="0"/>
              </a:spcBef>
              <a:spcAft>
                <a:spcPts val="0"/>
              </a:spcAft>
              <a:buSzPts val="1700"/>
              <a:buChar char="●"/>
            </a:pPr>
            <a:r>
              <a:rPr lang="es-EC" sz="1700" dirty="0"/>
              <a:t>Dimensiones Internas (Comodidad del Personal, equipo voluminoso)</a:t>
            </a:r>
            <a:endParaRPr sz="1700" dirty="0"/>
          </a:p>
          <a:p>
            <a:pPr marL="457200" lvl="0" indent="-336550" algn="just" rtl="0">
              <a:spcBef>
                <a:spcPts val="0"/>
              </a:spcBef>
              <a:spcAft>
                <a:spcPts val="0"/>
              </a:spcAft>
              <a:buSzPts val="1700"/>
              <a:buChar char="●"/>
            </a:pPr>
            <a:r>
              <a:rPr lang="es-EC" sz="1700" dirty="0"/>
              <a:t>Relación peso - potencia del motor</a:t>
            </a:r>
            <a:endParaRPr sz="1700" dirty="0"/>
          </a:p>
          <a:p>
            <a:pPr marL="457200" lvl="0" indent="-336550" algn="just" rtl="0">
              <a:spcBef>
                <a:spcPts val="0"/>
              </a:spcBef>
              <a:spcAft>
                <a:spcPts val="0"/>
              </a:spcAft>
              <a:buSzPts val="1700"/>
              <a:buChar char="●"/>
            </a:pPr>
            <a:r>
              <a:rPr lang="es-EC" sz="1700" dirty="0"/>
              <a:t>El tren de rodadura (Caminos rueda vs. campo través orugas)</a:t>
            </a:r>
            <a:endParaRPr sz="1700" dirty="0"/>
          </a:p>
          <a:p>
            <a:pPr marL="457200" lvl="0" indent="-336550" algn="just" rtl="0">
              <a:spcBef>
                <a:spcPts val="0"/>
              </a:spcBef>
              <a:spcAft>
                <a:spcPts val="0"/>
              </a:spcAft>
              <a:buSzPts val="1700"/>
              <a:buChar char="●"/>
            </a:pPr>
            <a:r>
              <a:rPr lang="es-EC" sz="1700" dirty="0"/>
              <a:t>Protección y blindaje (Peso del blindaje, Movilidad, protección de armas de pequeño y mediano calibre, ataques con explosivos: </a:t>
            </a:r>
            <a:r>
              <a:rPr lang="es-EC" sz="1700" dirty="0" err="1"/>
              <a:t>IEDs</a:t>
            </a:r>
            <a:r>
              <a:rPr lang="es-EC" sz="1700" dirty="0"/>
              <a:t>, minas, proyectiles A.T)</a:t>
            </a:r>
            <a:endParaRPr sz="1700" dirty="0"/>
          </a:p>
          <a:p>
            <a:pPr marL="457200" lvl="0" indent="-336550" algn="just" rtl="0">
              <a:spcBef>
                <a:spcPts val="0"/>
              </a:spcBef>
              <a:spcAft>
                <a:spcPts val="0"/>
              </a:spcAft>
              <a:buSzPts val="1700"/>
              <a:buChar char="●"/>
            </a:pPr>
            <a:r>
              <a:rPr lang="es-EC" sz="1700" dirty="0"/>
              <a:t>Sistemas de Protección activa (interceptar, confundir o destruir misiles enemigos)</a:t>
            </a:r>
            <a:endParaRPr sz="1700" dirty="0"/>
          </a:p>
          <a:p>
            <a:pPr marL="457200" lvl="0" indent="-336550" algn="just" rtl="0">
              <a:spcBef>
                <a:spcPts val="0"/>
              </a:spcBef>
              <a:spcAft>
                <a:spcPts val="0"/>
              </a:spcAft>
              <a:buSzPts val="1700"/>
              <a:buChar char="●"/>
            </a:pPr>
            <a:r>
              <a:rPr lang="es-EC" sz="1700" dirty="0"/>
              <a:t>Sistemas de Comunicación (Superposición de medios)</a:t>
            </a:r>
            <a:endParaRPr sz="1700" dirty="0"/>
          </a:p>
          <a:p>
            <a:pPr marL="457200" lvl="0" indent="-336550" algn="just" rtl="0">
              <a:spcBef>
                <a:spcPts val="0"/>
              </a:spcBef>
              <a:spcAft>
                <a:spcPts val="0"/>
              </a:spcAft>
              <a:buSzPts val="1700"/>
              <a:buChar char="●"/>
            </a:pPr>
            <a:r>
              <a:rPr lang="es-EC" sz="1700" dirty="0"/>
              <a:t>Sistemas de visión nocturna (Cámaras y sensores remotos)</a:t>
            </a:r>
            <a:endParaRPr sz="1700" dirty="0"/>
          </a:p>
          <a:p>
            <a:pPr marL="457200" lvl="0" indent="-336550" algn="just" rtl="0">
              <a:spcBef>
                <a:spcPts val="0"/>
              </a:spcBef>
              <a:spcAft>
                <a:spcPts val="0"/>
              </a:spcAft>
              <a:buSzPts val="1700"/>
              <a:buChar char="●"/>
            </a:pPr>
            <a:r>
              <a:rPr lang="es-EC" sz="1700" dirty="0"/>
              <a:t>Movilidad (Vehículos livianos TBP y VCI, factores: planta motriz, Autonomía, suspensión, peso-potencia)</a:t>
            </a:r>
            <a:endParaRPr sz="1700" dirty="0"/>
          </a:p>
          <a:p>
            <a:pPr marL="457200" lvl="0" indent="-336550" algn="just" rtl="0">
              <a:spcBef>
                <a:spcPts val="0"/>
              </a:spcBef>
              <a:spcAft>
                <a:spcPts val="0"/>
              </a:spcAft>
              <a:buSzPts val="1700"/>
              <a:buChar char="●"/>
            </a:pPr>
            <a:r>
              <a:rPr lang="es-EC" sz="1700" dirty="0"/>
              <a:t>Poder de Fuego (mínimo necesario para la misión, cero daño colateral, ametralladoras, lanza granadas, cañones)</a:t>
            </a:r>
            <a:endParaRPr sz="1700" dirty="0"/>
          </a:p>
          <a:p>
            <a:pPr marL="0" lvl="0" indent="0" algn="l" rtl="0">
              <a:spcBef>
                <a:spcPts val="0"/>
              </a:spcBef>
              <a:spcAft>
                <a:spcPts val="0"/>
              </a:spcAft>
              <a:buNone/>
            </a:pPr>
            <a:endParaRPr sz="1800" b="1" dirty="0"/>
          </a:p>
        </p:txBody>
      </p:sp>
      <p:pic>
        <p:nvPicPr>
          <p:cNvPr id="245" name="Google Shape;245;p28"/>
          <p:cNvPicPr preferRelativeResize="0"/>
          <p:nvPr/>
        </p:nvPicPr>
        <p:blipFill>
          <a:blip r:embed="rId4">
            <a:alphaModFix/>
          </a:blip>
          <a:stretch>
            <a:fillRect/>
          </a:stretch>
        </p:blipFill>
        <p:spPr>
          <a:xfrm>
            <a:off x="6990075" y="1051475"/>
            <a:ext cx="2499775" cy="1793775"/>
          </a:xfrm>
          <a:prstGeom prst="rect">
            <a:avLst/>
          </a:prstGeom>
          <a:noFill/>
          <a:ln>
            <a:noFill/>
          </a:ln>
        </p:spPr>
      </p:pic>
      <p:pic>
        <p:nvPicPr>
          <p:cNvPr id="246" name="Google Shape;246;p28"/>
          <p:cNvPicPr preferRelativeResize="0"/>
          <p:nvPr/>
        </p:nvPicPr>
        <p:blipFill>
          <a:blip r:embed="rId5">
            <a:alphaModFix/>
          </a:blip>
          <a:stretch>
            <a:fillRect/>
          </a:stretch>
        </p:blipFill>
        <p:spPr>
          <a:xfrm>
            <a:off x="9574950" y="3258200"/>
            <a:ext cx="2342950" cy="1431050"/>
          </a:xfrm>
          <a:prstGeom prst="rect">
            <a:avLst/>
          </a:prstGeom>
          <a:noFill/>
          <a:ln>
            <a:noFill/>
          </a:ln>
        </p:spPr>
      </p:pic>
      <p:pic>
        <p:nvPicPr>
          <p:cNvPr id="247" name="Google Shape;247;p28"/>
          <p:cNvPicPr preferRelativeResize="0"/>
          <p:nvPr/>
        </p:nvPicPr>
        <p:blipFill>
          <a:blip r:embed="rId6">
            <a:alphaModFix/>
          </a:blip>
          <a:stretch>
            <a:fillRect/>
          </a:stretch>
        </p:blipFill>
        <p:spPr>
          <a:xfrm>
            <a:off x="9721826" y="1130975"/>
            <a:ext cx="2073598" cy="1714275"/>
          </a:xfrm>
          <a:prstGeom prst="rect">
            <a:avLst/>
          </a:prstGeom>
          <a:noFill/>
          <a:ln>
            <a:noFill/>
          </a:ln>
        </p:spPr>
      </p:pic>
      <p:pic>
        <p:nvPicPr>
          <p:cNvPr id="248" name="Google Shape;248;p28"/>
          <p:cNvPicPr preferRelativeResize="0"/>
          <p:nvPr/>
        </p:nvPicPr>
        <p:blipFill>
          <a:blip r:embed="rId7">
            <a:alphaModFix/>
          </a:blip>
          <a:stretch>
            <a:fillRect/>
          </a:stretch>
        </p:blipFill>
        <p:spPr>
          <a:xfrm>
            <a:off x="6955825" y="3188431"/>
            <a:ext cx="2342950" cy="1579944"/>
          </a:xfrm>
          <a:prstGeom prst="rect">
            <a:avLst/>
          </a:prstGeom>
          <a:noFill/>
          <a:ln>
            <a:noFill/>
          </a:ln>
        </p:spPr>
      </p:pic>
      <p:pic>
        <p:nvPicPr>
          <p:cNvPr id="249" name="Google Shape;249;p28"/>
          <p:cNvPicPr preferRelativeResize="0"/>
          <p:nvPr/>
        </p:nvPicPr>
        <p:blipFill>
          <a:blip r:embed="rId8">
            <a:alphaModFix/>
          </a:blip>
          <a:stretch>
            <a:fillRect/>
          </a:stretch>
        </p:blipFill>
        <p:spPr>
          <a:xfrm>
            <a:off x="9552625" y="5031575"/>
            <a:ext cx="2342950" cy="1386709"/>
          </a:xfrm>
          <a:prstGeom prst="rect">
            <a:avLst/>
          </a:prstGeom>
          <a:noFill/>
          <a:ln>
            <a:noFill/>
          </a:ln>
        </p:spPr>
      </p:pic>
      <p:pic>
        <p:nvPicPr>
          <p:cNvPr id="250" name="Google Shape;250;p28"/>
          <p:cNvPicPr preferRelativeResize="0"/>
          <p:nvPr/>
        </p:nvPicPr>
        <p:blipFill>
          <a:blip r:embed="rId9">
            <a:alphaModFix/>
          </a:blip>
          <a:stretch>
            <a:fillRect/>
          </a:stretch>
        </p:blipFill>
        <p:spPr>
          <a:xfrm>
            <a:off x="6900450" y="4920772"/>
            <a:ext cx="2499775" cy="1663486"/>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9"/>
          <p:cNvSpPr txBox="1">
            <a:spLocks noGrp="1"/>
          </p:cNvSpPr>
          <p:nvPr>
            <p:ph type="title"/>
          </p:nvPr>
        </p:nvSpPr>
        <p:spPr>
          <a:xfrm>
            <a:off x="838200" y="15875"/>
            <a:ext cx="10515600" cy="962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II. MARCO TEÓRICO</a:t>
            </a:r>
            <a:endParaRPr sz="4400" b="1" i="0" u="none" strike="noStrike" cap="none">
              <a:solidFill>
                <a:schemeClr val="dk1"/>
              </a:solidFill>
              <a:latin typeface="Calibri"/>
              <a:ea typeface="Calibri"/>
              <a:cs typeface="Calibri"/>
              <a:sym typeface="Calibri"/>
            </a:endParaRPr>
          </a:p>
        </p:txBody>
      </p:sp>
      <p:pic>
        <p:nvPicPr>
          <p:cNvPr id="256" name="Google Shape;256;p29"/>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sp>
        <p:nvSpPr>
          <p:cNvPr id="257" name="Google Shape;257;p29"/>
          <p:cNvSpPr txBox="1"/>
          <p:nvPr/>
        </p:nvSpPr>
        <p:spPr>
          <a:xfrm>
            <a:off x="94175" y="3082675"/>
            <a:ext cx="2730600" cy="161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2400" b="1" dirty="0" err="1"/>
              <a:t>TBPs</a:t>
            </a:r>
            <a:r>
              <a:rPr lang="es-EC" sz="2400" b="1" dirty="0"/>
              <a:t> Y </a:t>
            </a:r>
            <a:r>
              <a:rPr lang="es-EC" sz="2400" b="1" dirty="0" err="1"/>
              <a:t>VCIs</a:t>
            </a:r>
            <a:r>
              <a:rPr lang="es-EC" sz="2400" b="1" dirty="0"/>
              <a:t> DISPONIBLES EN EL MERCADO</a:t>
            </a:r>
            <a:endParaRPr sz="2400" b="1" dirty="0"/>
          </a:p>
        </p:txBody>
      </p:sp>
      <p:sp>
        <p:nvSpPr>
          <p:cNvPr id="258" name="Google Shape;258;p29"/>
          <p:cNvSpPr/>
          <p:nvPr/>
        </p:nvSpPr>
        <p:spPr>
          <a:xfrm>
            <a:off x="2748575" y="1149375"/>
            <a:ext cx="2559870" cy="768960"/>
          </a:xfrm>
          <a:prstGeom prst="flowChartTerminator">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800" b="1">
                <a:solidFill>
                  <a:schemeClr val="dk1"/>
                </a:solidFill>
                <a:latin typeface="Times New Roman"/>
                <a:ea typeface="Times New Roman"/>
                <a:cs typeface="Times New Roman"/>
                <a:sym typeface="Times New Roman"/>
              </a:rPr>
              <a:t>Usados que se venden como están</a:t>
            </a:r>
            <a:endParaRPr sz="1800"/>
          </a:p>
        </p:txBody>
      </p:sp>
      <p:sp>
        <p:nvSpPr>
          <p:cNvPr id="259" name="Google Shape;259;p29"/>
          <p:cNvSpPr/>
          <p:nvPr/>
        </p:nvSpPr>
        <p:spPr>
          <a:xfrm>
            <a:off x="2824775" y="2310100"/>
            <a:ext cx="2559870" cy="768960"/>
          </a:xfrm>
          <a:prstGeom prst="flowChartTerminator">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800" b="1" dirty="0">
                <a:solidFill>
                  <a:schemeClr val="dk1"/>
                </a:solidFill>
                <a:latin typeface="Times New Roman"/>
                <a:ea typeface="Times New Roman"/>
                <a:cs typeface="Times New Roman"/>
                <a:sym typeface="Times New Roman"/>
              </a:rPr>
              <a:t>Usados que se venden luego de reparaciones menores</a:t>
            </a:r>
            <a:endParaRPr sz="1800" dirty="0"/>
          </a:p>
        </p:txBody>
      </p:sp>
      <p:sp>
        <p:nvSpPr>
          <p:cNvPr id="260" name="Google Shape;260;p29"/>
          <p:cNvSpPr/>
          <p:nvPr/>
        </p:nvSpPr>
        <p:spPr>
          <a:xfrm>
            <a:off x="2824775" y="3463675"/>
            <a:ext cx="2559870" cy="768960"/>
          </a:xfrm>
          <a:prstGeom prst="flowChartTerminator">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800" b="1" dirty="0">
                <a:solidFill>
                  <a:schemeClr val="dk1"/>
                </a:solidFill>
                <a:latin typeface="Times New Roman"/>
                <a:ea typeface="Times New Roman"/>
                <a:cs typeface="Times New Roman"/>
                <a:sym typeface="Times New Roman"/>
              </a:rPr>
              <a:t>Reparaciones mayores (</a:t>
            </a:r>
            <a:r>
              <a:rPr lang="es-EC" sz="1800" b="1" dirty="0" err="1">
                <a:solidFill>
                  <a:schemeClr val="dk1"/>
                </a:solidFill>
                <a:latin typeface="Times New Roman"/>
                <a:ea typeface="Times New Roman"/>
                <a:cs typeface="Times New Roman"/>
                <a:sym typeface="Times New Roman"/>
              </a:rPr>
              <a:t>overhaul</a:t>
            </a:r>
            <a:r>
              <a:rPr lang="es-EC" sz="1800" b="1" dirty="0">
                <a:solidFill>
                  <a:schemeClr val="dk1"/>
                </a:solidFill>
                <a:latin typeface="Times New Roman"/>
                <a:ea typeface="Times New Roman"/>
                <a:cs typeface="Times New Roman"/>
                <a:sym typeface="Times New Roman"/>
              </a:rPr>
              <a:t> como de fábrica)</a:t>
            </a:r>
            <a:endParaRPr sz="1800" dirty="0"/>
          </a:p>
        </p:txBody>
      </p:sp>
      <p:sp>
        <p:nvSpPr>
          <p:cNvPr id="261" name="Google Shape;261;p29"/>
          <p:cNvSpPr/>
          <p:nvPr/>
        </p:nvSpPr>
        <p:spPr>
          <a:xfrm>
            <a:off x="2824775" y="4639175"/>
            <a:ext cx="2559870" cy="768960"/>
          </a:xfrm>
          <a:prstGeom prst="flowChartTerminator">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800" b="1" dirty="0">
                <a:solidFill>
                  <a:schemeClr val="dk1"/>
                </a:solidFill>
                <a:latin typeface="Times New Roman"/>
                <a:ea typeface="Times New Roman"/>
                <a:cs typeface="Times New Roman"/>
                <a:sym typeface="Times New Roman"/>
              </a:rPr>
              <a:t>Luego de modernizar todos sus sistemas (</a:t>
            </a:r>
            <a:r>
              <a:rPr lang="es-EC" sz="1800" b="1" dirty="0" err="1">
                <a:solidFill>
                  <a:schemeClr val="dk1"/>
                </a:solidFill>
                <a:latin typeface="Times New Roman"/>
                <a:ea typeface="Times New Roman"/>
                <a:cs typeface="Times New Roman"/>
                <a:sym typeface="Times New Roman"/>
              </a:rPr>
              <a:t>upgrade</a:t>
            </a:r>
            <a:r>
              <a:rPr lang="es-EC" sz="1800" b="1" dirty="0">
                <a:solidFill>
                  <a:schemeClr val="dk1"/>
                </a:solidFill>
                <a:latin typeface="Times New Roman"/>
                <a:ea typeface="Times New Roman"/>
                <a:cs typeface="Times New Roman"/>
                <a:sym typeface="Times New Roman"/>
              </a:rPr>
              <a:t>)</a:t>
            </a:r>
            <a:endParaRPr sz="1800" dirty="0"/>
          </a:p>
        </p:txBody>
      </p:sp>
      <p:sp>
        <p:nvSpPr>
          <p:cNvPr id="262" name="Google Shape;262;p29"/>
          <p:cNvSpPr/>
          <p:nvPr/>
        </p:nvSpPr>
        <p:spPr>
          <a:xfrm>
            <a:off x="2824775" y="5738475"/>
            <a:ext cx="2559870" cy="768960"/>
          </a:xfrm>
          <a:prstGeom prst="flowChartTerminator">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C" sz="1800" b="1">
                <a:solidFill>
                  <a:schemeClr val="dk1"/>
                </a:solidFill>
                <a:latin typeface="Times New Roman"/>
                <a:ea typeface="Times New Roman"/>
                <a:cs typeface="Times New Roman"/>
                <a:sym typeface="Times New Roman"/>
              </a:rPr>
              <a:t>Nuevos de Paquete</a:t>
            </a:r>
            <a:endParaRPr sz="1800"/>
          </a:p>
        </p:txBody>
      </p:sp>
      <p:sp>
        <p:nvSpPr>
          <p:cNvPr id="263" name="Google Shape;263;p29"/>
          <p:cNvSpPr txBox="1"/>
          <p:nvPr/>
        </p:nvSpPr>
        <p:spPr>
          <a:xfrm>
            <a:off x="5712375" y="1002275"/>
            <a:ext cx="6214500" cy="33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1800" dirty="0">
                <a:solidFill>
                  <a:schemeClr val="dk1"/>
                </a:solidFill>
                <a:latin typeface="Times New Roman"/>
                <a:ea typeface="Times New Roman"/>
                <a:cs typeface="Times New Roman"/>
                <a:sym typeface="Times New Roman"/>
              </a:rPr>
              <a:t>“Si el retorno obtenido por la institución, se midiera en horas de uso o kilómetros recorridos, los vehículos que han brindado un mayor retorno, son los que se compraron 0km. y con tecnología más moderna al momento de la adquisición.</a:t>
            </a:r>
            <a:endParaRPr sz="1800" dirty="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r>
              <a:rPr lang="es-EC" sz="1800" dirty="0">
                <a:solidFill>
                  <a:schemeClr val="dk1"/>
                </a:solidFill>
                <a:latin typeface="Times New Roman"/>
                <a:ea typeface="Times New Roman"/>
                <a:cs typeface="Times New Roman"/>
                <a:sym typeface="Times New Roman"/>
              </a:rPr>
              <a:t>Los vehículos nuevos son una mejor inversión a largo plazo ya que su vida útil va a ser más larga y porque tendrán un mejor rendimiento al momento de cumplir las misiones, ya que poseen un sinnúmero de adelantos que van a reducir costos y salvar vidas. Su construcción generalmente es realizada con los mayores estándares actuales de ingeniería y materiales modernos y tienen la posibilidad de irse innovando y modificando con el tiempo.”  (</a:t>
            </a:r>
            <a:r>
              <a:rPr lang="es-EC" sz="1800" dirty="0" err="1">
                <a:solidFill>
                  <a:schemeClr val="dk1"/>
                </a:solidFill>
                <a:latin typeface="Times New Roman"/>
                <a:ea typeface="Times New Roman"/>
                <a:cs typeface="Times New Roman"/>
                <a:sym typeface="Times New Roman"/>
              </a:rPr>
              <a:t>Frachelle</a:t>
            </a:r>
            <a:r>
              <a:rPr lang="es-EC" sz="1800" dirty="0">
                <a:solidFill>
                  <a:schemeClr val="dk1"/>
                </a:solidFill>
                <a:latin typeface="Times New Roman"/>
                <a:ea typeface="Times New Roman"/>
                <a:cs typeface="Times New Roman"/>
                <a:sym typeface="Times New Roman"/>
              </a:rPr>
              <a:t>, 2008)</a:t>
            </a:r>
            <a:endParaRPr sz="1800" dirty="0">
              <a:solidFill>
                <a:schemeClr val="dk1"/>
              </a:solidFill>
              <a:latin typeface="Times New Roman"/>
              <a:ea typeface="Times New Roman"/>
              <a:cs typeface="Times New Roman"/>
              <a:sym typeface="Times New Roman"/>
            </a:endParaRPr>
          </a:p>
        </p:txBody>
      </p:sp>
      <p:pic>
        <p:nvPicPr>
          <p:cNvPr id="264" name="Google Shape;264;p29"/>
          <p:cNvPicPr preferRelativeResize="0"/>
          <p:nvPr/>
        </p:nvPicPr>
        <p:blipFill>
          <a:blip r:embed="rId4">
            <a:alphaModFix/>
          </a:blip>
          <a:stretch>
            <a:fillRect/>
          </a:stretch>
        </p:blipFill>
        <p:spPr>
          <a:xfrm>
            <a:off x="5537045" y="4530875"/>
            <a:ext cx="2857500" cy="1895475"/>
          </a:xfrm>
          <a:prstGeom prst="rect">
            <a:avLst/>
          </a:prstGeom>
          <a:noFill/>
          <a:ln>
            <a:noFill/>
          </a:ln>
        </p:spPr>
      </p:pic>
      <p:pic>
        <p:nvPicPr>
          <p:cNvPr id="265" name="Google Shape;265;p29"/>
          <p:cNvPicPr preferRelativeResize="0"/>
          <p:nvPr/>
        </p:nvPicPr>
        <p:blipFill>
          <a:blip r:embed="rId5">
            <a:alphaModFix/>
          </a:blip>
          <a:stretch>
            <a:fillRect/>
          </a:stretch>
        </p:blipFill>
        <p:spPr>
          <a:xfrm>
            <a:off x="8546945" y="4530875"/>
            <a:ext cx="3492655" cy="1836461"/>
          </a:xfrm>
          <a:prstGeom prst="rect">
            <a:avLst/>
          </a:prstGeom>
          <a:noFill/>
          <a:ln>
            <a:noFill/>
          </a:ln>
        </p:spPr>
      </p:pic>
      <p:pic>
        <p:nvPicPr>
          <p:cNvPr id="266" name="Google Shape;266;p29"/>
          <p:cNvPicPr preferRelativeResize="0"/>
          <p:nvPr/>
        </p:nvPicPr>
        <p:blipFill>
          <a:blip r:embed="rId6">
            <a:alphaModFix/>
          </a:blip>
          <a:stretch>
            <a:fillRect/>
          </a:stretch>
        </p:blipFill>
        <p:spPr>
          <a:xfrm>
            <a:off x="152400" y="4846975"/>
            <a:ext cx="2519975" cy="1721983"/>
          </a:xfrm>
          <a:prstGeom prst="rect">
            <a:avLst/>
          </a:prstGeom>
          <a:noFill/>
          <a:ln>
            <a:noFill/>
          </a:ln>
        </p:spPr>
      </p:pic>
      <p:pic>
        <p:nvPicPr>
          <p:cNvPr id="267" name="Google Shape;267;p29"/>
          <p:cNvPicPr preferRelativeResize="0"/>
          <p:nvPr/>
        </p:nvPicPr>
        <p:blipFill>
          <a:blip r:embed="rId7">
            <a:alphaModFix/>
          </a:blip>
          <a:stretch>
            <a:fillRect/>
          </a:stretch>
        </p:blipFill>
        <p:spPr>
          <a:xfrm>
            <a:off x="152400" y="1093825"/>
            <a:ext cx="2295562" cy="1836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P spid="258" grpId="0" animBg="1"/>
      <p:bldP spid="259" grpId="0" animBg="1"/>
      <p:bldP spid="260" grpId="0" animBg="1"/>
      <p:bldP spid="261" grpId="0" animBg="1"/>
      <p:bldP spid="262" grpId="0" animBg="1"/>
      <p:bldP spid="2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0"/>
          <p:cNvSpPr txBox="1">
            <a:spLocks noGrp="1"/>
          </p:cNvSpPr>
          <p:nvPr>
            <p:ph type="title"/>
          </p:nvPr>
        </p:nvSpPr>
        <p:spPr>
          <a:xfrm>
            <a:off x="838200" y="365125"/>
            <a:ext cx="10515600" cy="74178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Calibri"/>
              <a:buNone/>
            </a:pPr>
            <a:r>
              <a:rPr lang="es-EC" sz="3959" b="1" i="0" u="none" strike="noStrike" cap="none">
                <a:solidFill>
                  <a:schemeClr val="dk1"/>
                </a:solidFill>
                <a:latin typeface="Calibri"/>
                <a:ea typeface="Calibri"/>
                <a:cs typeface="Calibri"/>
                <a:sym typeface="Calibri"/>
              </a:rPr>
              <a:t/>
            </a:r>
            <a:br>
              <a:rPr lang="es-EC" sz="3959" b="1" i="0" u="none" strike="noStrike" cap="none">
                <a:solidFill>
                  <a:schemeClr val="dk1"/>
                </a:solidFill>
                <a:latin typeface="Calibri"/>
                <a:ea typeface="Calibri"/>
                <a:cs typeface="Calibri"/>
                <a:sym typeface="Calibri"/>
              </a:rPr>
            </a:br>
            <a:r>
              <a:rPr lang="es-EC" sz="3959" b="1" i="0" u="none" strike="noStrike" cap="none">
                <a:solidFill>
                  <a:schemeClr val="dk1"/>
                </a:solidFill>
                <a:latin typeface="Calibri"/>
                <a:ea typeface="Calibri"/>
                <a:cs typeface="Calibri"/>
                <a:sym typeface="Calibri"/>
              </a:rPr>
              <a:t>Sistema de variables.</a:t>
            </a:r>
            <a:endParaRPr sz="3959" b="1" i="0" u="none" strike="noStrike" cap="none">
              <a:solidFill>
                <a:schemeClr val="dk1"/>
              </a:solidFill>
              <a:latin typeface="Calibri"/>
              <a:ea typeface="Calibri"/>
              <a:cs typeface="Calibri"/>
              <a:sym typeface="Calibri"/>
            </a:endParaRPr>
          </a:p>
        </p:txBody>
      </p:sp>
      <p:graphicFrame>
        <p:nvGraphicFramePr>
          <p:cNvPr id="273" name="Google Shape;273;p30"/>
          <p:cNvGraphicFramePr/>
          <p:nvPr>
            <p:extLst>
              <p:ext uri="{D42A27DB-BD31-4B8C-83A1-F6EECF244321}">
                <p14:modId xmlns:p14="http://schemas.microsoft.com/office/powerpoint/2010/main" val="3147751626"/>
              </p:ext>
            </p:extLst>
          </p:nvPr>
        </p:nvGraphicFramePr>
        <p:xfrm>
          <a:off x="1" y="95048"/>
          <a:ext cx="12191975" cy="6614160"/>
        </p:xfrm>
        <a:graphic>
          <a:graphicData uri="http://schemas.openxmlformats.org/drawingml/2006/table">
            <a:tbl>
              <a:tblPr>
                <a:noFill/>
                <a:tableStyleId>{763FFF01-A828-4DB4-BBD5-E868AB8C01D6}</a:tableStyleId>
              </a:tblPr>
              <a:tblGrid>
                <a:gridCol w="2858100"/>
                <a:gridCol w="3430800"/>
                <a:gridCol w="3044975"/>
                <a:gridCol w="2858100"/>
              </a:tblGrid>
              <a:tr h="325875">
                <a:tc>
                  <a:txBody>
                    <a:bodyPr/>
                    <a:lstStyle/>
                    <a:p>
                      <a:pPr marL="0" marR="0" lvl="0" indent="0" algn="ctr" rtl="0">
                        <a:spcBef>
                          <a:spcPts val="0"/>
                        </a:spcBef>
                        <a:spcAft>
                          <a:spcPts val="0"/>
                        </a:spcAft>
                        <a:buNone/>
                      </a:pPr>
                      <a:r>
                        <a:rPr lang="es-EC" sz="2400" u="none" strike="noStrike" cap="none" dirty="0"/>
                        <a:t>VARIABLES</a:t>
                      </a:r>
                      <a:endParaRPr sz="3600" b="1" u="none" strike="noStrike" cap="none" dirty="0">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2400" u="none" strike="noStrike" cap="none"/>
                        <a:t>INDICADORES</a:t>
                      </a:r>
                      <a:endParaRPr sz="3600" b="1"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2400" u="none" strike="noStrike" cap="none"/>
                        <a:t>VALORES FINALES</a:t>
                      </a:r>
                      <a:endParaRPr sz="3600" b="1"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2400" u="none" strike="noStrike" cap="none"/>
                        <a:t>TIPO DE VARIABLE</a:t>
                      </a:r>
                      <a:endParaRPr sz="3600" b="1" u="none" strike="noStrike" cap="none">
                        <a:latin typeface="Calibri"/>
                        <a:ea typeface="Calibri"/>
                        <a:cs typeface="Calibri"/>
                        <a:sym typeface="Calibri"/>
                      </a:endParaRPr>
                    </a:p>
                  </a:txBody>
                  <a:tcPr marL="63500" marR="63500" marT="63500" marB="63500"/>
                </a:tc>
              </a:tr>
              <a:tr h="1392325">
                <a:tc>
                  <a:txBody>
                    <a:bodyPr/>
                    <a:lstStyle/>
                    <a:p>
                      <a:pPr marL="0" marR="0" lvl="0" indent="0" algn="ctr" rtl="0">
                        <a:spcBef>
                          <a:spcPts val="0"/>
                        </a:spcBef>
                        <a:spcAft>
                          <a:spcPts val="0"/>
                        </a:spcAft>
                        <a:buNone/>
                      </a:pPr>
                      <a:r>
                        <a:rPr lang="es-EC" sz="1800" u="none" strike="noStrike" cap="none"/>
                        <a:t>Adquisición de capacidades blindadas </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dirty="0"/>
                        <a:t>(</a:t>
                      </a:r>
                      <a:r>
                        <a:rPr lang="es-EC" sz="1800" u="none" strike="noStrike" cap="none" dirty="0" err="1"/>
                        <a:t>Multidimencional</a:t>
                      </a:r>
                      <a:r>
                        <a:rPr lang="es-EC" sz="1800" u="none" strike="noStrike" cap="none" dirty="0"/>
                        <a:t>)</a:t>
                      </a:r>
                      <a:endParaRPr sz="2800" u="none" strike="noStrike" cap="none" dirty="0"/>
                    </a:p>
                    <a:p>
                      <a:pPr marL="342900" marR="0" lvl="0" indent="-342900" algn="l" rtl="0">
                        <a:spcBef>
                          <a:spcPts val="0"/>
                        </a:spcBef>
                        <a:spcAft>
                          <a:spcPts val="0"/>
                        </a:spcAft>
                        <a:buClr>
                          <a:schemeClr val="dk1"/>
                        </a:buClr>
                        <a:buSzPts val="1800"/>
                        <a:buFont typeface="Arial"/>
                        <a:buChar char="●"/>
                      </a:pPr>
                      <a:r>
                        <a:rPr lang="es-EC" sz="1800" u="none" strike="noStrike" cap="none" dirty="0"/>
                        <a:t>Material</a:t>
                      </a:r>
                      <a:endParaRPr sz="2800" u="none" strike="noStrike" cap="none" dirty="0"/>
                    </a:p>
                    <a:p>
                      <a:pPr marL="342900" marR="0" lvl="0" indent="-342900" algn="l" rtl="0">
                        <a:spcBef>
                          <a:spcPts val="0"/>
                        </a:spcBef>
                        <a:spcAft>
                          <a:spcPts val="0"/>
                        </a:spcAft>
                        <a:buClr>
                          <a:schemeClr val="dk1"/>
                        </a:buClr>
                        <a:buSzPts val="1800"/>
                        <a:buFont typeface="Arial"/>
                        <a:buChar char="●"/>
                      </a:pPr>
                      <a:r>
                        <a:rPr lang="es-EC" sz="1800" u="none" strike="noStrike" cap="none" dirty="0"/>
                        <a:t>Infraestructura</a:t>
                      </a:r>
                      <a:endParaRPr sz="2800" u="none" strike="noStrike" cap="none" dirty="0"/>
                    </a:p>
                    <a:p>
                      <a:pPr marL="342900" marR="0" lvl="0" indent="-342900" algn="l" rtl="0">
                        <a:spcBef>
                          <a:spcPts val="0"/>
                        </a:spcBef>
                        <a:spcAft>
                          <a:spcPts val="0"/>
                        </a:spcAft>
                        <a:buClr>
                          <a:schemeClr val="dk1"/>
                        </a:buClr>
                        <a:buSzPts val="1800"/>
                        <a:buFont typeface="Arial"/>
                        <a:buChar char="●"/>
                      </a:pPr>
                      <a:r>
                        <a:rPr lang="es-EC" sz="1800" u="none" strike="noStrike" cap="none" dirty="0" smtClean="0"/>
                        <a:t>Recursos</a:t>
                      </a:r>
                      <a:endParaRPr sz="2800" u="none" strike="noStrike" cap="none" dirty="0"/>
                    </a:p>
                    <a:p>
                      <a:pPr marL="342900" marR="0" lvl="0" indent="-342900" algn="l" rtl="0">
                        <a:spcBef>
                          <a:spcPts val="0"/>
                        </a:spcBef>
                        <a:spcAft>
                          <a:spcPts val="0"/>
                        </a:spcAft>
                        <a:buClr>
                          <a:schemeClr val="dk1"/>
                        </a:buClr>
                        <a:buSzPts val="1800"/>
                        <a:buFont typeface="Arial"/>
                        <a:buChar char="●"/>
                      </a:pPr>
                      <a:r>
                        <a:rPr lang="es-EC" sz="1800" u="none" strike="noStrike" cap="none" dirty="0"/>
                        <a:t>Adiestramiento</a:t>
                      </a:r>
                      <a:endParaRPr sz="2800" u="none" strike="noStrike" cap="none" dirty="0"/>
                    </a:p>
                    <a:p>
                      <a:pPr marL="342900" marR="0" lvl="0" indent="-342900" algn="l" rtl="0">
                        <a:spcBef>
                          <a:spcPts val="0"/>
                        </a:spcBef>
                        <a:spcAft>
                          <a:spcPts val="0"/>
                        </a:spcAft>
                        <a:buClr>
                          <a:schemeClr val="dk1"/>
                        </a:buClr>
                        <a:buSzPts val="1800"/>
                        <a:buFont typeface="Arial"/>
                        <a:buChar char="●"/>
                      </a:pPr>
                      <a:r>
                        <a:rPr lang="es-EC" sz="1800" u="none" strike="noStrike" cap="none" dirty="0"/>
                        <a:t>Doctrina</a:t>
                      </a:r>
                      <a:endParaRPr sz="2800" u="none" strike="noStrike" cap="none" dirty="0"/>
                    </a:p>
                    <a:p>
                      <a:pPr marL="342900" marR="0" lvl="0" indent="-342900" algn="l" rtl="0">
                        <a:spcBef>
                          <a:spcPts val="0"/>
                        </a:spcBef>
                        <a:spcAft>
                          <a:spcPts val="0"/>
                        </a:spcAft>
                        <a:buClr>
                          <a:schemeClr val="dk1"/>
                        </a:buClr>
                        <a:buSzPts val="1800"/>
                        <a:buFont typeface="Arial"/>
                        <a:buChar char="●"/>
                      </a:pPr>
                      <a:r>
                        <a:rPr lang="es-EC" sz="1800" u="none" strike="noStrike" cap="none" dirty="0"/>
                        <a:t>Organización </a:t>
                      </a:r>
                      <a:endParaRPr sz="2800" u="none" strike="noStrike" cap="none" dirty="0">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GRADO DE ALISTAMIENTO OPERACIONAL</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Dependiente</a:t>
                      </a:r>
                      <a:endParaRPr sz="2800" u="none" strike="noStrike" cap="none"/>
                    </a:p>
                    <a:p>
                      <a:pPr marL="0" marR="0" lvl="0" indent="0" algn="ctr" rtl="0">
                        <a:spcBef>
                          <a:spcPts val="0"/>
                        </a:spcBef>
                        <a:spcAft>
                          <a:spcPts val="0"/>
                        </a:spcAft>
                        <a:buNone/>
                      </a:pPr>
                      <a:r>
                        <a:rPr lang="es-EC" sz="1800" u="none" strike="noStrike" cap="none"/>
                        <a:t>Objetiva- Ordinal</a:t>
                      </a:r>
                      <a:endParaRPr sz="2800" u="none" strike="noStrike" cap="none">
                        <a:latin typeface="Calibri"/>
                        <a:ea typeface="Calibri"/>
                        <a:cs typeface="Calibri"/>
                        <a:sym typeface="Calibri"/>
                      </a:endParaRPr>
                    </a:p>
                  </a:txBody>
                  <a:tcPr marL="63500" marR="63500" marT="63500" marB="63500"/>
                </a:tc>
              </a:tr>
              <a:tr h="503600">
                <a:tc>
                  <a:txBody>
                    <a:bodyPr/>
                    <a:lstStyle/>
                    <a:p>
                      <a:pPr marL="0" marR="0" lvl="0" indent="0" algn="ctr" rtl="0">
                        <a:spcBef>
                          <a:spcPts val="0"/>
                        </a:spcBef>
                        <a:spcAft>
                          <a:spcPts val="0"/>
                        </a:spcAft>
                        <a:buNone/>
                      </a:pPr>
                      <a:r>
                        <a:rPr lang="es-EC" sz="1800" u="none" strike="noStrike" cap="none"/>
                        <a:t>Escenario</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Seguridad</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Interno /Externo</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Independiente</a:t>
                      </a:r>
                      <a:endParaRPr sz="2800" u="none" strike="noStrike" cap="none"/>
                    </a:p>
                    <a:p>
                      <a:pPr marL="0" marR="0" lvl="0" indent="0" algn="ctr" rtl="0">
                        <a:spcBef>
                          <a:spcPts val="0"/>
                        </a:spcBef>
                        <a:spcAft>
                          <a:spcPts val="0"/>
                        </a:spcAft>
                        <a:buNone/>
                      </a:pPr>
                      <a:r>
                        <a:rPr lang="es-EC" sz="1800" u="none" strike="noStrike" cap="none"/>
                        <a:t>Subjetiva-ordinal</a:t>
                      </a:r>
                      <a:endParaRPr sz="2800" u="none" strike="noStrike" cap="none">
                        <a:latin typeface="Calibri"/>
                        <a:ea typeface="Calibri"/>
                        <a:cs typeface="Calibri"/>
                        <a:sym typeface="Calibri"/>
                      </a:endParaRPr>
                    </a:p>
                  </a:txBody>
                  <a:tcPr marL="63500" marR="63500" marT="63500" marB="63500"/>
                </a:tc>
              </a:tr>
              <a:tr h="503600">
                <a:tc>
                  <a:txBody>
                    <a:bodyPr/>
                    <a:lstStyle/>
                    <a:p>
                      <a:pPr marL="0" marR="0" lvl="0" indent="0" algn="ctr" rtl="0">
                        <a:spcBef>
                          <a:spcPts val="0"/>
                        </a:spcBef>
                        <a:spcAft>
                          <a:spcPts val="0"/>
                        </a:spcAft>
                        <a:buNone/>
                      </a:pPr>
                      <a:r>
                        <a:rPr lang="es-EC" sz="1800" u="none" strike="noStrike" cap="none"/>
                        <a:t>Nuevas misiones</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Capacidad de respuesta.</a:t>
                      </a:r>
                      <a:endParaRPr sz="2800" u="none" strike="noStrike" cap="none"/>
                    </a:p>
                    <a:p>
                      <a:pPr marL="0" marR="0" lvl="0" indent="0" algn="ctr" rtl="0">
                        <a:spcBef>
                          <a:spcPts val="0"/>
                        </a:spcBef>
                        <a:spcAft>
                          <a:spcPts val="0"/>
                        </a:spcAft>
                        <a:buNone/>
                      </a:pPr>
                      <a:r>
                        <a:rPr lang="es-EC" sz="1800" u="none" strike="noStrike" cap="none"/>
                        <a:t> </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Eficiencia del servicio (Seguridad y Defensa).</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Independiente</a:t>
                      </a:r>
                      <a:endParaRPr sz="2800" u="none" strike="noStrike" cap="none"/>
                    </a:p>
                    <a:p>
                      <a:pPr marL="0" marR="0" lvl="0" indent="0" algn="ctr" rtl="0">
                        <a:spcBef>
                          <a:spcPts val="0"/>
                        </a:spcBef>
                        <a:spcAft>
                          <a:spcPts val="0"/>
                        </a:spcAft>
                        <a:buNone/>
                      </a:pPr>
                      <a:r>
                        <a:rPr lang="es-EC" sz="1800" u="none" strike="noStrike" cap="none"/>
                        <a:t>Subjetiva-nominal</a:t>
                      </a:r>
                      <a:endParaRPr sz="2800" u="none" strike="noStrike" cap="none">
                        <a:latin typeface="Calibri"/>
                        <a:ea typeface="Calibri"/>
                        <a:cs typeface="Calibri"/>
                        <a:sym typeface="Calibri"/>
                      </a:endParaRPr>
                    </a:p>
                  </a:txBody>
                  <a:tcPr marL="63500" marR="63500" marT="63500" marB="63500"/>
                </a:tc>
              </a:tr>
              <a:tr h="681350">
                <a:tc>
                  <a:txBody>
                    <a:bodyPr/>
                    <a:lstStyle/>
                    <a:p>
                      <a:pPr marL="0" marR="0" lvl="0" indent="0" algn="ctr" rtl="0">
                        <a:spcBef>
                          <a:spcPts val="0"/>
                        </a:spcBef>
                        <a:spcAft>
                          <a:spcPts val="0"/>
                        </a:spcAft>
                        <a:buNone/>
                      </a:pPr>
                      <a:r>
                        <a:rPr lang="es-EC" sz="1800" u="none" strike="noStrike" cap="none"/>
                        <a:t>Misión Fundamental</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Porcentaje de aceptación a la Gestión de FF.AA</a:t>
                      </a:r>
                      <a:endParaRPr sz="2800" u="none" strike="noStrike" cap="none"/>
                    </a:p>
                    <a:p>
                      <a:pPr marL="0" marR="0" lvl="0" indent="0" algn="ctr" rtl="0">
                        <a:spcBef>
                          <a:spcPts val="0"/>
                        </a:spcBef>
                        <a:spcAft>
                          <a:spcPts val="0"/>
                        </a:spcAft>
                        <a:buNone/>
                      </a:pPr>
                      <a:r>
                        <a:rPr lang="es-EC" sz="1800" u="none" strike="noStrike" cap="none"/>
                        <a:t> </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Nivel de Credibilidad de la población.</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Independiente</a:t>
                      </a:r>
                      <a:endParaRPr sz="2800" u="none" strike="noStrike" cap="none"/>
                    </a:p>
                    <a:p>
                      <a:pPr marL="0" marR="0" lvl="0" indent="0" algn="ctr" rtl="0">
                        <a:spcBef>
                          <a:spcPts val="0"/>
                        </a:spcBef>
                        <a:spcAft>
                          <a:spcPts val="0"/>
                        </a:spcAft>
                        <a:buNone/>
                      </a:pPr>
                      <a:r>
                        <a:rPr lang="es-EC" sz="1800" u="none" strike="noStrike" cap="none"/>
                        <a:t>Objetiva-nominal</a:t>
                      </a:r>
                      <a:endParaRPr sz="2800" u="none" strike="noStrike" cap="none">
                        <a:latin typeface="Calibri"/>
                        <a:ea typeface="Calibri"/>
                        <a:cs typeface="Calibri"/>
                        <a:sym typeface="Calibri"/>
                      </a:endParaRPr>
                    </a:p>
                  </a:txBody>
                  <a:tcPr marL="63500" marR="63500" marT="63500" marB="63500"/>
                </a:tc>
              </a:tr>
              <a:tr h="1214575">
                <a:tc>
                  <a:txBody>
                    <a:bodyPr/>
                    <a:lstStyle/>
                    <a:p>
                      <a:pPr marL="0" marR="0" lvl="0" indent="0" algn="ctr" rtl="0">
                        <a:spcBef>
                          <a:spcPts val="0"/>
                        </a:spcBef>
                        <a:spcAft>
                          <a:spcPts val="0"/>
                        </a:spcAft>
                        <a:buNone/>
                      </a:pPr>
                      <a:r>
                        <a:rPr lang="es-EC" sz="1800" u="none" strike="noStrike" cap="none"/>
                        <a:t>Realidad Económica</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(Multidimencional)</a:t>
                      </a:r>
                      <a:endParaRPr sz="2800" u="none" strike="noStrike" cap="none"/>
                    </a:p>
                    <a:p>
                      <a:pPr marL="342900" marR="0" lvl="0" indent="-342900" algn="l" rtl="0">
                        <a:spcBef>
                          <a:spcPts val="0"/>
                        </a:spcBef>
                        <a:spcAft>
                          <a:spcPts val="0"/>
                        </a:spcAft>
                        <a:buClr>
                          <a:schemeClr val="dk1"/>
                        </a:buClr>
                        <a:buSzPts val="1800"/>
                        <a:buFont typeface="Arial"/>
                        <a:buChar char="●"/>
                      </a:pPr>
                      <a:r>
                        <a:rPr lang="es-EC" sz="1800" u="none" strike="noStrike" cap="none"/>
                        <a:t>PIB</a:t>
                      </a:r>
                      <a:endParaRPr sz="2800" u="none" strike="noStrike" cap="none"/>
                    </a:p>
                    <a:p>
                      <a:pPr marL="342900" marR="0" lvl="0" indent="-342900" algn="l" rtl="0">
                        <a:spcBef>
                          <a:spcPts val="0"/>
                        </a:spcBef>
                        <a:spcAft>
                          <a:spcPts val="0"/>
                        </a:spcAft>
                        <a:buClr>
                          <a:schemeClr val="dk1"/>
                        </a:buClr>
                        <a:buSzPts val="1800"/>
                        <a:buFont typeface="Arial"/>
                        <a:buChar char="●"/>
                      </a:pPr>
                      <a:r>
                        <a:rPr lang="es-EC" sz="1800" u="none" strike="noStrike" cap="none"/>
                        <a:t>PNB</a:t>
                      </a:r>
                      <a:endParaRPr sz="2800" u="none" strike="noStrike" cap="none"/>
                    </a:p>
                    <a:p>
                      <a:pPr marL="342900" marR="0" lvl="0" indent="-342900" algn="l" rtl="0">
                        <a:spcBef>
                          <a:spcPts val="0"/>
                        </a:spcBef>
                        <a:spcAft>
                          <a:spcPts val="0"/>
                        </a:spcAft>
                        <a:buClr>
                          <a:schemeClr val="dk1"/>
                        </a:buClr>
                        <a:buSzPts val="1800"/>
                        <a:buFont typeface="Arial"/>
                        <a:buChar char="●"/>
                      </a:pPr>
                      <a:r>
                        <a:rPr lang="es-EC" sz="1800" u="none" strike="noStrike" cap="none"/>
                        <a:t>TASA DE EMPLEO</a:t>
                      </a:r>
                      <a:endParaRPr sz="2800" u="none" strike="noStrike" cap="none"/>
                    </a:p>
                    <a:p>
                      <a:pPr marL="342900" marR="0" lvl="0" indent="-342900" algn="l" rtl="0">
                        <a:spcBef>
                          <a:spcPts val="0"/>
                        </a:spcBef>
                        <a:spcAft>
                          <a:spcPts val="0"/>
                        </a:spcAft>
                        <a:buClr>
                          <a:schemeClr val="dk1"/>
                        </a:buClr>
                        <a:buSzPts val="1800"/>
                        <a:buFont typeface="Arial"/>
                        <a:buChar char="●"/>
                      </a:pPr>
                      <a:r>
                        <a:rPr lang="es-EC" sz="1800" u="none" strike="noStrike" cap="none"/>
                        <a:t>RENTA NACIONAL</a:t>
                      </a:r>
                      <a:endParaRPr sz="2800" u="none" strike="noStrike" cap="none"/>
                    </a:p>
                    <a:p>
                      <a:pPr marL="0" marR="0" lvl="0" indent="0" algn="ctr" rtl="0">
                        <a:spcBef>
                          <a:spcPts val="0"/>
                        </a:spcBef>
                        <a:spcAft>
                          <a:spcPts val="0"/>
                        </a:spcAft>
                        <a:buNone/>
                      </a:pPr>
                      <a:r>
                        <a:rPr lang="es-EC" sz="1800" u="none" strike="noStrike" cap="none"/>
                        <a:t> </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Presupuesto asignado a FF.AA</a:t>
                      </a:r>
                      <a:endParaRPr sz="2800" u="none" strike="noStrike" cap="none">
                        <a:latin typeface="Calibri"/>
                        <a:ea typeface="Calibri"/>
                        <a:cs typeface="Calibri"/>
                        <a:sym typeface="Calibri"/>
                      </a:endParaRPr>
                    </a:p>
                  </a:txBody>
                  <a:tcPr marL="63500" marR="63500" marT="63500" marB="63500"/>
                </a:tc>
                <a:tc>
                  <a:txBody>
                    <a:bodyPr/>
                    <a:lstStyle/>
                    <a:p>
                      <a:pPr marL="0" marR="0" lvl="0" indent="0" algn="ctr" rtl="0">
                        <a:spcBef>
                          <a:spcPts val="0"/>
                        </a:spcBef>
                        <a:spcAft>
                          <a:spcPts val="0"/>
                        </a:spcAft>
                        <a:buNone/>
                      </a:pPr>
                      <a:r>
                        <a:rPr lang="es-EC" sz="1800" u="none" strike="noStrike" cap="none"/>
                        <a:t>independiente</a:t>
                      </a:r>
                      <a:endParaRPr sz="2800" u="none" strike="noStrike" cap="none"/>
                    </a:p>
                    <a:p>
                      <a:pPr marL="0" marR="0" lvl="0" indent="0" algn="ctr" rtl="0">
                        <a:spcBef>
                          <a:spcPts val="0"/>
                        </a:spcBef>
                        <a:spcAft>
                          <a:spcPts val="0"/>
                        </a:spcAft>
                        <a:buNone/>
                      </a:pPr>
                      <a:r>
                        <a:rPr lang="es-EC" sz="1800" u="none" strike="noStrike" cap="none"/>
                        <a:t>Objetiva-ordinal</a:t>
                      </a:r>
                      <a:endParaRPr sz="2800" u="none" strike="noStrike" cap="none">
                        <a:latin typeface="Calibri"/>
                        <a:ea typeface="Calibri"/>
                        <a:cs typeface="Calibri"/>
                        <a:sym typeface="Calibri"/>
                      </a:endParaRPr>
                    </a:p>
                  </a:txBody>
                  <a:tcPr marL="63500" marR="63500" marT="63500" marB="63500"/>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1"/>
          <p:cNvSpPr txBox="1">
            <a:spLocks noGrp="1"/>
          </p:cNvSpPr>
          <p:nvPr>
            <p:ph type="title"/>
          </p:nvPr>
        </p:nvSpPr>
        <p:spPr>
          <a:xfrm>
            <a:off x="838200" y="15875"/>
            <a:ext cx="10515600" cy="1343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III. M</a:t>
            </a:r>
            <a:r>
              <a:rPr lang="es-EC" b="1"/>
              <a:t>ETODOLOGÍA DE LA INVESTIGACIÓN</a:t>
            </a:r>
            <a:endParaRPr sz="4400" b="1" i="0" u="none" strike="noStrike" cap="none">
              <a:solidFill>
                <a:schemeClr val="dk1"/>
              </a:solidFill>
              <a:latin typeface="Calibri"/>
              <a:ea typeface="Calibri"/>
              <a:cs typeface="Calibri"/>
              <a:sym typeface="Calibri"/>
            </a:endParaRPr>
          </a:p>
        </p:txBody>
      </p:sp>
      <p:sp>
        <p:nvSpPr>
          <p:cNvPr id="279" name="Google Shape;279;p31"/>
          <p:cNvSpPr txBox="1">
            <a:spLocks noGrp="1"/>
          </p:cNvSpPr>
          <p:nvPr>
            <p:ph type="body" idx="1"/>
          </p:nvPr>
        </p:nvSpPr>
        <p:spPr>
          <a:xfrm>
            <a:off x="308200" y="1616425"/>
            <a:ext cx="3578400" cy="1067100"/>
          </a:xfrm>
          <a:prstGeom prst="rect">
            <a:avLst/>
          </a:prstGeom>
          <a:noFill/>
          <a:ln>
            <a:noFill/>
          </a:ln>
        </p:spPr>
        <p:txBody>
          <a:bodyPr spcFirstLastPara="1" wrap="square" lIns="91425" tIns="45700" rIns="91425" bIns="45700" anchor="ctr" anchorCtr="0">
            <a:noAutofit/>
          </a:bodyPr>
          <a:lstStyle/>
          <a:p>
            <a:pPr marL="457200" marR="0" lvl="0" indent="0" algn="ctr" rtl="0">
              <a:lnSpc>
                <a:spcPct val="90000"/>
              </a:lnSpc>
              <a:spcBef>
                <a:spcPts val="0"/>
              </a:spcBef>
              <a:spcAft>
                <a:spcPts val="0"/>
              </a:spcAft>
              <a:buNone/>
            </a:pPr>
            <a:r>
              <a:rPr lang="es-EC" sz="2400" b="1" dirty="0"/>
              <a:t>MODALIDAD</a:t>
            </a:r>
            <a:endParaRPr sz="2400" b="1" dirty="0"/>
          </a:p>
          <a:p>
            <a:pPr marL="457200" marR="0" lvl="0" indent="-381000" algn="just" rtl="0">
              <a:lnSpc>
                <a:spcPct val="90000"/>
              </a:lnSpc>
              <a:spcBef>
                <a:spcPts val="0"/>
              </a:spcBef>
              <a:spcAft>
                <a:spcPts val="0"/>
              </a:spcAft>
              <a:buSzPts val="2400"/>
              <a:buChar char="•"/>
            </a:pPr>
            <a:r>
              <a:rPr lang="es-EC" sz="2400" b="1" dirty="0"/>
              <a:t>Bibliográfica</a:t>
            </a:r>
            <a:endParaRPr sz="2400" b="1" dirty="0"/>
          </a:p>
          <a:p>
            <a:pPr marL="457200" marR="0" lvl="0" indent="-381000" algn="just" rtl="0">
              <a:lnSpc>
                <a:spcPct val="90000"/>
              </a:lnSpc>
              <a:spcBef>
                <a:spcPts val="0"/>
              </a:spcBef>
              <a:spcAft>
                <a:spcPts val="0"/>
              </a:spcAft>
              <a:buSzPts val="2400"/>
              <a:buChar char="•"/>
            </a:pPr>
            <a:r>
              <a:rPr lang="es-EC" sz="2400" b="1" dirty="0"/>
              <a:t>Entrevista a expertos</a:t>
            </a:r>
            <a:endParaRPr sz="2400" b="1" dirty="0"/>
          </a:p>
          <a:p>
            <a:pPr marL="685800" marR="0" lvl="1" indent="-76200" algn="just"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pic>
        <p:nvPicPr>
          <p:cNvPr id="280" name="Google Shape;280;p31"/>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sp>
        <p:nvSpPr>
          <p:cNvPr id="281" name="Google Shape;281;p31"/>
          <p:cNvSpPr txBox="1">
            <a:spLocks noGrp="1"/>
          </p:cNvSpPr>
          <p:nvPr>
            <p:ph type="body" idx="1"/>
          </p:nvPr>
        </p:nvSpPr>
        <p:spPr>
          <a:xfrm>
            <a:off x="8254500" y="2856275"/>
            <a:ext cx="2794500" cy="1149300"/>
          </a:xfrm>
          <a:prstGeom prst="rect">
            <a:avLst/>
          </a:prstGeom>
          <a:noFill/>
          <a:ln>
            <a:noFill/>
          </a:ln>
        </p:spPr>
        <p:txBody>
          <a:bodyPr spcFirstLastPara="1" wrap="square" lIns="91425" tIns="45700" rIns="91425" bIns="45700" anchor="ctr" anchorCtr="0">
            <a:noAutofit/>
          </a:bodyPr>
          <a:lstStyle/>
          <a:p>
            <a:pPr marL="457200" marR="0" lvl="0" indent="0" algn="ctr" rtl="0">
              <a:lnSpc>
                <a:spcPct val="90000"/>
              </a:lnSpc>
              <a:spcBef>
                <a:spcPts val="0"/>
              </a:spcBef>
              <a:spcAft>
                <a:spcPts val="0"/>
              </a:spcAft>
              <a:buNone/>
            </a:pPr>
            <a:r>
              <a:rPr lang="es-EC" sz="2400" b="1" dirty="0"/>
              <a:t>TIPO</a:t>
            </a:r>
            <a:endParaRPr sz="2400" b="1" dirty="0"/>
          </a:p>
          <a:p>
            <a:pPr marL="457200" marR="0" lvl="0" indent="-381000" algn="just" rtl="0">
              <a:lnSpc>
                <a:spcPct val="90000"/>
              </a:lnSpc>
              <a:spcBef>
                <a:spcPts val="0"/>
              </a:spcBef>
              <a:spcAft>
                <a:spcPts val="0"/>
              </a:spcAft>
              <a:buSzPts val="2400"/>
              <a:buChar char="•"/>
            </a:pPr>
            <a:r>
              <a:rPr lang="es-EC" sz="2400" b="1" dirty="0" smtClean="0"/>
              <a:t>Aplicativo / descriptiva</a:t>
            </a:r>
            <a:endParaRPr sz="2400" b="1" dirty="0"/>
          </a:p>
          <a:p>
            <a:pPr marL="457200" marR="0" lvl="0" indent="-381000" algn="just" rtl="0">
              <a:lnSpc>
                <a:spcPct val="90000"/>
              </a:lnSpc>
              <a:spcBef>
                <a:spcPts val="0"/>
              </a:spcBef>
              <a:spcAft>
                <a:spcPts val="0"/>
              </a:spcAft>
              <a:buSzPts val="2400"/>
              <a:buChar char="•"/>
            </a:pPr>
            <a:r>
              <a:rPr lang="es-EC" sz="2400" b="1" dirty="0"/>
              <a:t>De campo</a:t>
            </a:r>
            <a:endParaRPr sz="2400" b="1" dirty="0"/>
          </a:p>
          <a:p>
            <a:pPr marL="685800" marR="0" lvl="1" indent="-76200" algn="just"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82" name="Google Shape;282;p31"/>
          <p:cNvSpPr txBox="1">
            <a:spLocks noGrp="1"/>
          </p:cNvSpPr>
          <p:nvPr>
            <p:ph type="body" idx="1"/>
          </p:nvPr>
        </p:nvSpPr>
        <p:spPr>
          <a:xfrm>
            <a:off x="7973275" y="1452025"/>
            <a:ext cx="3578400" cy="1231500"/>
          </a:xfrm>
          <a:prstGeom prst="rect">
            <a:avLst/>
          </a:prstGeom>
          <a:noFill/>
          <a:ln>
            <a:noFill/>
          </a:ln>
        </p:spPr>
        <p:txBody>
          <a:bodyPr spcFirstLastPara="1" wrap="square" lIns="91425" tIns="45700" rIns="91425" bIns="45700" anchor="ctr" anchorCtr="0">
            <a:noAutofit/>
          </a:bodyPr>
          <a:lstStyle/>
          <a:p>
            <a:pPr marL="457200" marR="0" lvl="0" indent="0" algn="ctr" rtl="0">
              <a:lnSpc>
                <a:spcPct val="90000"/>
              </a:lnSpc>
              <a:spcBef>
                <a:spcPts val="0"/>
              </a:spcBef>
              <a:spcAft>
                <a:spcPts val="0"/>
              </a:spcAft>
              <a:buNone/>
            </a:pPr>
            <a:r>
              <a:rPr lang="es-EC" sz="2400" b="1" dirty="0"/>
              <a:t>DISEÑO</a:t>
            </a:r>
            <a:endParaRPr sz="2400" b="1" dirty="0"/>
          </a:p>
          <a:p>
            <a:pPr marL="457200" marR="0" lvl="0" indent="-381000" algn="just" rtl="0">
              <a:lnSpc>
                <a:spcPct val="90000"/>
              </a:lnSpc>
              <a:spcBef>
                <a:spcPts val="0"/>
              </a:spcBef>
              <a:spcAft>
                <a:spcPts val="0"/>
              </a:spcAft>
              <a:buSzPts val="2400"/>
              <a:buChar char="•"/>
            </a:pPr>
            <a:r>
              <a:rPr lang="es-EC" sz="2400" b="1" dirty="0"/>
              <a:t> Desde los parámetros de  capacidad MIRADO</a:t>
            </a:r>
            <a:endParaRPr sz="2400" b="1" dirty="0"/>
          </a:p>
          <a:p>
            <a:pPr marL="685800" marR="0" lvl="1" indent="-76200" algn="just"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83" name="Google Shape;283;p31"/>
          <p:cNvSpPr txBox="1">
            <a:spLocks noGrp="1"/>
          </p:cNvSpPr>
          <p:nvPr>
            <p:ph type="body" idx="1"/>
          </p:nvPr>
        </p:nvSpPr>
        <p:spPr>
          <a:xfrm>
            <a:off x="-7603" y="2864175"/>
            <a:ext cx="5304300" cy="1896300"/>
          </a:xfrm>
          <a:prstGeom prst="rect">
            <a:avLst/>
          </a:prstGeom>
          <a:noFill/>
          <a:ln>
            <a:noFill/>
          </a:ln>
        </p:spPr>
        <p:txBody>
          <a:bodyPr spcFirstLastPara="1" wrap="square" lIns="91425" tIns="45700" rIns="91425" bIns="45700" anchor="ctr" anchorCtr="0">
            <a:noAutofit/>
          </a:bodyPr>
          <a:lstStyle/>
          <a:p>
            <a:pPr marL="457200" marR="0" lvl="0" indent="0" algn="ctr" rtl="0">
              <a:lnSpc>
                <a:spcPct val="90000"/>
              </a:lnSpc>
              <a:spcBef>
                <a:spcPts val="0"/>
              </a:spcBef>
              <a:spcAft>
                <a:spcPts val="0"/>
              </a:spcAft>
              <a:buNone/>
            </a:pPr>
            <a:r>
              <a:rPr lang="es-EC" sz="2400" b="1" dirty="0"/>
              <a:t>EXPERTOS SEGURIDAD Y DEFENSA</a:t>
            </a:r>
            <a:endParaRPr sz="2400" b="1" dirty="0"/>
          </a:p>
          <a:p>
            <a:pPr marL="457200" marR="0" lvl="0" indent="-381000" algn="just" rtl="0">
              <a:lnSpc>
                <a:spcPct val="90000"/>
              </a:lnSpc>
              <a:spcBef>
                <a:spcPts val="0"/>
              </a:spcBef>
              <a:spcAft>
                <a:spcPts val="0"/>
              </a:spcAft>
              <a:buSzPts val="2400"/>
              <a:buChar char="•"/>
            </a:pPr>
            <a:r>
              <a:rPr lang="es-EC" sz="2400" b="1" dirty="0" err="1"/>
              <a:t>Grab</a:t>
            </a:r>
            <a:r>
              <a:rPr lang="es-EC" sz="2400" b="1" dirty="0"/>
              <a:t>. </a:t>
            </a:r>
            <a:r>
              <a:rPr lang="es-EC" sz="2400" b="1" dirty="0" err="1"/>
              <a:t>Jhon</a:t>
            </a:r>
            <a:r>
              <a:rPr lang="es-EC" sz="2400" b="1" dirty="0"/>
              <a:t> Oñate</a:t>
            </a:r>
            <a:endParaRPr sz="2400" b="1" dirty="0"/>
          </a:p>
          <a:p>
            <a:pPr marL="457200" marR="0" lvl="0" indent="-381000" algn="just" rtl="0">
              <a:lnSpc>
                <a:spcPct val="90000"/>
              </a:lnSpc>
              <a:spcBef>
                <a:spcPts val="0"/>
              </a:spcBef>
              <a:spcAft>
                <a:spcPts val="0"/>
              </a:spcAft>
              <a:buSzPts val="2400"/>
              <a:buChar char="•"/>
            </a:pPr>
            <a:r>
              <a:rPr lang="es-EC" sz="2400" b="1" dirty="0" err="1" smtClean="0"/>
              <a:t>Crnl</a:t>
            </a:r>
            <a:r>
              <a:rPr lang="es-EC" sz="2400" b="1" dirty="0" smtClean="0"/>
              <a:t>. E.M.C </a:t>
            </a:r>
            <a:r>
              <a:rPr lang="es-EC" sz="2400" b="1" dirty="0"/>
              <a:t>Danilo </a:t>
            </a:r>
            <a:r>
              <a:rPr lang="es-EC" sz="2400" b="1" dirty="0" err="1"/>
              <a:t>Gachet</a:t>
            </a:r>
            <a:r>
              <a:rPr lang="es-EC" sz="2400" b="1" dirty="0"/>
              <a:t> </a:t>
            </a:r>
            <a:endParaRPr sz="2400" b="1" dirty="0"/>
          </a:p>
          <a:p>
            <a:pPr marL="457200" marR="0" lvl="0" indent="-381000" algn="just" rtl="0">
              <a:lnSpc>
                <a:spcPct val="90000"/>
              </a:lnSpc>
              <a:spcBef>
                <a:spcPts val="0"/>
              </a:spcBef>
              <a:spcAft>
                <a:spcPts val="0"/>
              </a:spcAft>
              <a:buSzPts val="2400"/>
              <a:buChar char="•"/>
            </a:pPr>
            <a:r>
              <a:rPr lang="es-EC" sz="2400" b="1" dirty="0" err="1" smtClean="0"/>
              <a:t>Crnl</a:t>
            </a:r>
            <a:r>
              <a:rPr lang="es-EC" sz="2400" b="1" dirty="0" smtClean="0"/>
              <a:t>. E.M Ignacio </a:t>
            </a:r>
            <a:r>
              <a:rPr lang="es-EC" sz="2400" b="1" dirty="0" err="1"/>
              <a:t>Fiallo</a:t>
            </a:r>
            <a:endParaRPr sz="2400" b="1" dirty="0"/>
          </a:p>
          <a:p>
            <a:pPr marL="685800" marR="0" lvl="1" indent="-76200" algn="just"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pic>
        <p:nvPicPr>
          <p:cNvPr id="284" name="Google Shape;284;p31"/>
          <p:cNvPicPr preferRelativeResize="0"/>
          <p:nvPr/>
        </p:nvPicPr>
        <p:blipFill>
          <a:blip r:embed="rId4">
            <a:alphaModFix/>
          </a:blip>
          <a:stretch>
            <a:fillRect/>
          </a:stretch>
        </p:blipFill>
        <p:spPr>
          <a:xfrm>
            <a:off x="5518225" y="1678975"/>
            <a:ext cx="2153085" cy="2146350"/>
          </a:xfrm>
          <a:prstGeom prst="rect">
            <a:avLst/>
          </a:prstGeom>
          <a:noFill/>
          <a:ln>
            <a:noFill/>
          </a:ln>
        </p:spPr>
      </p:pic>
      <p:pic>
        <p:nvPicPr>
          <p:cNvPr id="285" name="Google Shape;285;p31"/>
          <p:cNvPicPr preferRelativeResize="0"/>
          <p:nvPr/>
        </p:nvPicPr>
        <p:blipFill>
          <a:blip r:embed="rId5">
            <a:alphaModFix/>
          </a:blip>
          <a:stretch>
            <a:fillRect/>
          </a:stretch>
        </p:blipFill>
        <p:spPr>
          <a:xfrm>
            <a:off x="1773510" y="4639550"/>
            <a:ext cx="1608801" cy="2146350"/>
          </a:xfrm>
          <a:prstGeom prst="rect">
            <a:avLst/>
          </a:prstGeom>
          <a:noFill/>
          <a:ln>
            <a:noFill/>
          </a:ln>
        </p:spPr>
      </p:pic>
      <p:pic>
        <p:nvPicPr>
          <p:cNvPr id="286" name="Google Shape;286;p31"/>
          <p:cNvPicPr preferRelativeResize="0"/>
          <p:nvPr/>
        </p:nvPicPr>
        <p:blipFill>
          <a:blip r:embed="rId6">
            <a:alphaModFix/>
          </a:blip>
          <a:stretch>
            <a:fillRect/>
          </a:stretch>
        </p:blipFill>
        <p:spPr>
          <a:xfrm>
            <a:off x="237771" y="4639550"/>
            <a:ext cx="1425025" cy="2146350"/>
          </a:xfrm>
          <a:prstGeom prst="rect">
            <a:avLst/>
          </a:prstGeom>
          <a:noFill/>
          <a:ln>
            <a:noFill/>
          </a:ln>
        </p:spPr>
      </p:pic>
      <p:pic>
        <p:nvPicPr>
          <p:cNvPr id="287" name="Google Shape;287;p31"/>
          <p:cNvPicPr preferRelativeResize="0"/>
          <p:nvPr/>
        </p:nvPicPr>
        <p:blipFill>
          <a:blip r:embed="rId7">
            <a:alphaModFix/>
          </a:blip>
          <a:stretch>
            <a:fillRect/>
          </a:stretch>
        </p:blipFill>
        <p:spPr>
          <a:xfrm>
            <a:off x="3493025" y="4639550"/>
            <a:ext cx="1526750" cy="2146350"/>
          </a:xfrm>
          <a:prstGeom prst="rect">
            <a:avLst/>
          </a:prstGeom>
          <a:noFill/>
          <a:ln>
            <a:noFill/>
          </a:ln>
        </p:spPr>
      </p:pic>
      <p:sp>
        <p:nvSpPr>
          <p:cNvPr id="288" name="Google Shape;288;p31"/>
          <p:cNvSpPr txBox="1"/>
          <p:nvPr/>
        </p:nvSpPr>
        <p:spPr>
          <a:xfrm>
            <a:off x="7042225" y="6035675"/>
            <a:ext cx="4167900" cy="36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C" sz="1650" u="sng">
                <a:solidFill>
                  <a:srgbClr val="D6D6D6"/>
                </a:solidFill>
                <a:highlight>
                  <a:srgbClr val="222222"/>
                </a:highlight>
                <a:hlinkClick r:id="rId8"/>
              </a:rPr>
              <a:t>Puma (vehículo Blindado) VCI Alemán</a:t>
            </a:r>
            <a:endParaRPr sz="1100" u="sng">
              <a:solidFill>
                <a:srgbClr val="7D7D7D"/>
              </a:solidFill>
              <a:hlinkClick r:id="rId8"/>
            </a:endParaRPr>
          </a:p>
        </p:txBody>
      </p:sp>
      <p:pic>
        <p:nvPicPr>
          <p:cNvPr id="289" name="Google Shape;289;p31"/>
          <p:cNvPicPr preferRelativeResize="0"/>
          <p:nvPr/>
        </p:nvPicPr>
        <p:blipFill>
          <a:blip r:embed="rId9">
            <a:alphaModFix/>
          </a:blip>
          <a:stretch>
            <a:fillRect/>
          </a:stretch>
        </p:blipFill>
        <p:spPr>
          <a:xfrm>
            <a:off x="9090150" y="4157975"/>
            <a:ext cx="2794500" cy="1805226"/>
          </a:xfrm>
          <a:prstGeom prst="rect">
            <a:avLst/>
          </a:prstGeom>
          <a:noFill/>
          <a:ln>
            <a:noFill/>
          </a:ln>
        </p:spPr>
      </p:pic>
      <p:pic>
        <p:nvPicPr>
          <p:cNvPr id="290" name="Google Shape;290;p31"/>
          <p:cNvPicPr preferRelativeResize="0"/>
          <p:nvPr/>
        </p:nvPicPr>
        <p:blipFill>
          <a:blip r:embed="rId10">
            <a:alphaModFix/>
          </a:blip>
          <a:stretch>
            <a:fillRect/>
          </a:stretch>
        </p:blipFill>
        <p:spPr>
          <a:xfrm>
            <a:off x="5456700" y="4157975"/>
            <a:ext cx="2921375" cy="1805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1">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2">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build="p"/>
      <p:bldP spid="281" grpId="0" build="p"/>
      <p:bldP spid="282" grpId="0" build="p"/>
      <p:bldP spid="28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1193400" y="165000"/>
            <a:ext cx="10998600" cy="1490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Calibri"/>
              <a:buNone/>
            </a:pPr>
            <a:r>
              <a:rPr lang="es-EC" sz="3959" b="1" i="0" u="none" strike="noStrike" cap="none">
                <a:solidFill>
                  <a:schemeClr val="dk1"/>
                </a:solidFill>
                <a:latin typeface="Calibri"/>
                <a:ea typeface="Calibri"/>
                <a:cs typeface="Calibri"/>
                <a:sym typeface="Calibri"/>
              </a:rPr>
              <a:t>TEMA: PROPUESTA DE ADQUISICIÓN DE UNA CAPACIDAD BLINDADA PARA LA FUERZA TERRESTRE</a:t>
            </a:r>
            <a:endParaRPr sz="3959" b="0" i="0" u="none" strike="noStrike" cap="none">
              <a:solidFill>
                <a:schemeClr val="dk1"/>
              </a:solidFill>
              <a:latin typeface="Calibri"/>
              <a:ea typeface="Calibri"/>
              <a:cs typeface="Calibri"/>
              <a:sym typeface="Calibri"/>
            </a:endParaRPr>
          </a:p>
        </p:txBody>
      </p:sp>
      <p:sp>
        <p:nvSpPr>
          <p:cNvPr id="93" name="Google Shape;93;p14"/>
          <p:cNvSpPr/>
          <p:nvPr/>
        </p:nvSpPr>
        <p:spPr>
          <a:xfrm>
            <a:off x="3048000" y="4965174"/>
            <a:ext cx="6096000" cy="1892826"/>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s-EC" sz="2400" b="1" i="0" u="sng" strike="noStrike" cap="none">
                <a:solidFill>
                  <a:schemeClr val="dk1"/>
                </a:solidFill>
                <a:latin typeface="Arial"/>
                <a:ea typeface="Arial"/>
                <a:cs typeface="Arial"/>
                <a:sym typeface="Arial"/>
              </a:rPr>
              <a:t>OFICIALES</a:t>
            </a:r>
            <a:endParaRPr sz="1600" b="0" i="0" u="none" strike="noStrike" cap="none">
              <a:solidFill>
                <a:schemeClr val="dk1"/>
              </a:solidFill>
              <a:latin typeface="Calibri"/>
              <a:ea typeface="Calibri"/>
              <a:cs typeface="Calibri"/>
              <a:sym typeface="Calibri"/>
            </a:endParaRPr>
          </a:p>
          <a:p>
            <a:pPr marL="0" marR="0" lvl="0" indent="0" algn="ctr" rtl="0">
              <a:lnSpc>
                <a:spcPct val="150000"/>
              </a:lnSpc>
              <a:spcBef>
                <a:spcPts val="0"/>
              </a:spcBef>
              <a:spcAft>
                <a:spcPts val="0"/>
              </a:spcAft>
              <a:buNone/>
            </a:pPr>
            <a:r>
              <a:rPr lang="es-EC" sz="1800" b="1" i="0" u="none" strike="noStrike" cap="none">
                <a:solidFill>
                  <a:schemeClr val="dk1"/>
                </a:solidFill>
                <a:latin typeface="Arial"/>
                <a:ea typeface="Arial"/>
                <a:cs typeface="Arial"/>
                <a:sym typeface="Arial"/>
              </a:rPr>
              <a:t>MAYO. DE C.B. HUGO CEDEÑO PROCEL</a:t>
            </a:r>
            <a:endParaRPr sz="1600" b="0" i="0" u="none" strike="noStrike" cap="none">
              <a:solidFill>
                <a:schemeClr val="dk1"/>
              </a:solidFill>
              <a:latin typeface="Calibri"/>
              <a:ea typeface="Calibri"/>
              <a:cs typeface="Calibri"/>
              <a:sym typeface="Calibri"/>
            </a:endParaRPr>
          </a:p>
          <a:p>
            <a:pPr marL="0" marR="0" lvl="0" indent="0" algn="ctr" rtl="0">
              <a:lnSpc>
                <a:spcPct val="150000"/>
              </a:lnSpc>
              <a:spcBef>
                <a:spcPts val="0"/>
              </a:spcBef>
              <a:spcAft>
                <a:spcPts val="0"/>
              </a:spcAft>
              <a:buNone/>
            </a:pPr>
            <a:r>
              <a:rPr lang="es-EC" sz="1800" b="1" i="0" u="none" strike="noStrike" cap="none">
                <a:solidFill>
                  <a:schemeClr val="dk1"/>
                </a:solidFill>
                <a:latin typeface="Arial"/>
                <a:ea typeface="Arial"/>
                <a:cs typeface="Arial"/>
                <a:sym typeface="Arial"/>
              </a:rPr>
              <a:t>MAYO. DE C.B RODRIGO ANDRADE RACINES</a:t>
            </a:r>
            <a:endParaRPr sz="1600" b="0" i="0" u="none" strike="noStrike" cap="none">
              <a:solidFill>
                <a:schemeClr val="dk1"/>
              </a:solidFill>
              <a:latin typeface="Calibri"/>
              <a:ea typeface="Calibri"/>
              <a:cs typeface="Calibri"/>
              <a:sym typeface="Calibri"/>
            </a:endParaRPr>
          </a:p>
          <a:p>
            <a:pPr marL="0" marR="0" lvl="0" indent="0" algn="ctr" rtl="0">
              <a:lnSpc>
                <a:spcPct val="150000"/>
              </a:lnSpc>
              <a:spcBef>
                <a:spcPts val="0"/>
              </a:spcBef>
              <a:spcAft>
                <a:spcPts val="0"/>
              </a:spcAft>
              <a:buNone/>
            </a:pPr>
            <a:r>
              <a:rPr lang="es-EC" sz="1800" b="1" i="0" u="none" strike="noStrike" cap="none">
                <a:solidFill>
                  <a:schemeClr val="dk1"/>
                </a:solidFill>
                <a:latin typeface="Arial"/>
                <a:ea typeface="Arial"/>
                <a:cs typeface="Arial"/>
                <a:sym typeface="Arial"/>
              </a:rPr>
              <a:t> </a:t>
            </a:r>
            <a:endParaRPr sz="1600" b="0" i="0" u="none" strike="noStrike" cap="none">
              <a:solidFill>
                <a:schemeClr val="dk1"/>
              </a:solidFill>
              <a:latin typeface="Calibri"/>
              <a:ea typeface="Calibri"/>
              <a:cs typeface="Calibri"/>
              <a:sym typeface="Calibri"/>
            </a:endParaRPr>
          </a:p>
        </p:txBody>
      </p:sp>
      <p:pic>
        <p:nvPicPr>
          <p:cNvPr id="94" name="Google Shape;94;p14" descr="Resultado de imagen para VEHÃCULOS MECANIZADOS VBL"/>
          <p:cNvPicPr preferRelativeResize="0">
            <a:picLocks noGrp="1"/>
          </p:cNvPicPr>
          <p:nvPr>
            <p:ph type="body" idx="1"/>
          </p:nvPr>
        </p:nvPicPr>
        <p:blipFill rotWithShape="1">
          <a:blip r:embed="rId3">
            <a:alphaModFix/>
          </a:blip>
          <a:srcRect/>
          <a:stretch/>
        </p:blipFill>
        <p:spPr>
          <a:xfrm>
            <a:off x="6059500" y="1845675"/>
            <a:ext cx="5294400" cy="3122400"/>
          </a:xfrm>
          <a:prstGeom prst="rect">
            <a:avLst/>
          </a:prstGeom>
          <a:noFill/>
          <a:ln>
            <a:noFill/>
          </a:ln>
        </p:spPr>
      </p:pic>
      <p:sp>
        <p:nvSpPr>
          <p:cNvPr id="95" name="Google Shape;95;p14" descr="Resultado de imagen para VEHÃCULOS MECANIZADOS BOXER"/>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6" name="Google Shape;96;p14"/>
          <p:cNvPicPr preferRelativeResize="0"/>
          <p:nvPr/>
        </p:nvPicPr>
        <p:blipFill rotWithShape="1">
          <a:blip r:embed="rId4">
            <a:alphaModFix/>
          </a:blip>
          <a:srcRect/>
          <a:stretch/>
        </p:blipFill>
        <p:spPr>
          <a:xfrm>
            <a:off x="542211" y="1842824"/>
            <a:ext cx="5517277" cy="3122350"/>
          </a:xfrm>
          <a:prstGeom prst="rect">
            <a:avLst/>
          </a:prstGeom>
          <a:noFill/>
          <a:ln>
            <a:noFill/>
          </a:ln>
        </p:spPr>
      </p:pic>
      <p:pic>
        <p:nvPicPr>
          <p:cNvPr id="97" name="Google Shape;97;p14"/>
          <p:cNvPicPr preferRelativeResize="0"/>
          <p:nvPr/>
        </p:nvPicPr>
        <p:blipFill rotWithShape="1">
          <a:blip r:embed="rId5">
            <a:alphaModFix/>
          </a:blip>
          <a:srcRect l="10740" t="8634" r="14465"/>
          <a:stretch/>
        </p:blipFill>
        <p:spPr>
          <a:xfrm>
            <a:off x="0" y="0"/>
            <a:ext cx="1193400" cy="114938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2"/>
          <p:cNvSpPr txBox="1">
            <a:spLocks noGrp="1"/>
          </p:cNvSpPr>
          <p:nvPr>
            <p:ph type="title"/>
          </p:nvPr>
        </p:nvSpPr>
        <p:spPr>
          <a:xfrm>
            <a:off x="838200" y="15875"/>
            <a:ext cx="10515600" cy="1343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a:t>
            </a:r>
            <a:r>
              <a:rPr lang="es-EC" b="1"/>
              <a:t>V</a:t>
            </a:r>
            <a:r>
              <a:rPr lang="es-EC" sz="4400" b="1" i="0" u="none" strike="noStrike" cap="none">
                <a:solidFill>
                  <a:schemeClr val="dk1"/>
                </a:solidFill>
                <a:latin typeface="Calibri"/>
                <a:ea typeface="Calibri"/>
                <a:cs typeface="Calibri"/>
                <a:sym typeface="Calibri"/>
              </a:rPr>
              <a:t>.</a:t>
            </a:r>
            <a:r>
              <a:rPr lang="es-EC" b="1"/>
              <a:t>ANÁLISIS E INTERPRETACIÓN</a:t>
            </a:r>
            <a:endParaRPr sz="4400" b="1" i="0" u="none" strike="noStrike" cap="none">
              <a:solidFill>
                <a:schemeClr val="dk1"/>
              </a:solidFill>
              <a:latin typeface="Calibri"/>
              <a:ea typeface="Calibri"/>
              <a:cs typeface="Calibri"/>
              <a:sym typeface="Calibri"/>
            </a:endParaRPr>
          </a:p>
        </p:txBody>
      </p:sp>
      <p:sp>
        <p:nvSpPr>
          <p:cNvPr id="296" name="Google Shape;296;p32"/>
          <p:cNvSpPr txBox="1">
            <a:spLocks noGrp="1"/>
          </p:cNvSpPr>
          <p:nvPr>
            <p:ph type="body" idx="1"/>
          </p:nvPr>
        </p:nvSpPr>
        <p:spPr>
          <a:xfrm>
            <a:off x="4400675" y="1149375"/>
            <a:ext cx="7368300" cy="5228400"/>
          </a:xfrm>
          <a:prstGeom prst="rect">
            <a:avLst/>
          </a:prstGeom>
          <a:noFill/>
          <a:ln>
            <a:noFill/>
          </a:ln>
        </p:spPr>
        <p:txBody>
          <a:bodyPr spcFirstLastPara="1" wrap="square" lIns="91425" tIns="45700" rIns="91425" bIns="45700" anchor="ctr" anchorCtr="0">
            <a:noAutofit/>
          </a:bodyPr>
          <a:lstStyle/>
          <a:p>
            <a:pPr marL="457200" marR="0" lvl="0" indent="0" algn="ctr" rtl="0">
              <a:lnSpc>
                <a:spcPct val="90000"/>
              </a:lnSpc>
              <a:spcBef>
                <a:spcPts val="0"/>
              </a:spcBef>
              <a:spcAft>
                <a:spcPts val="0"/>
              </a:spcAft>
              <a:buNone/>
            </a:pPr>
            <a:endParaRPr sz="2400" b="1" dirty="0"/>
          </a:p>
          <a:p>
            <a:pPr marL="457200" marR="0" lvl="0" indent="0" algn="ctr" rtl="0">
              <a:lnSpc>
                <a:spcPct val="90000"/>
              </a:lnSpc>
              <a:spcBef>
                <a:spcPts val="0"/>
              </a:spcBef>
              <a:spcAft>
                <a:spcPts val="0"/>
              </a:spcAft>
              <a:buNone/>
            </a:pPr>
            <a:r>
              <a:rPr lang="es-EC" sz="2400" b="1" dirty="0" smtClean="0"/>
              <a:t>BIBLIOGRÁFICA</a:t>
            </a:r>
          </a:p>
          <a:p>
            <a:pPr marL="457200" marR="0" lvl="0" indent="0" algn="ctr" rtl="0">
              <a:lnSpc>
                <a:spcPct val="90000"/>
              </a:lnSpc>
              <a:spcBef>
                <a:spcPts val="0"/>
              </a:spcBef>
              <a:spcAft>
                <a:spcPts val="0"/>
              </a:spcAft>
              <a:buNone/>
            </a:pPr>
            <a:endParaRPr sz="2400" b="1" dirty="0"/>
          </a:p>
          <a:p>
            <a:pPr marL="457200" marR="0" lvl="0" indent="-381000" algn="just" rtl="0">
              <a:lnSpc>
                <a:spcPct val="90000"/>
              </a:lnSpc>
              <a:spcBef>
                <a:spcPts val="0"/>
              </a:spcBef>
              <a:spcAft>
                <a:spcPts val="0"/>
              </a:spcAft>
              <a:buSzPts val="2400"/>
              <a:buChar char="•"/>
            </a:pPr>
            <a:r>
              <a:rPr lang="es-EC" sz="2400" b="1" dirty="0" smtClean="0"/>
              <a:t>Desarrollo de capacidades / Seguridad </a:t>
            </a:r>
            <a:r>
              <a:rPr lang="es-EC" sz="2400" b="1" dirty="0"/>
              <a:t>y Defensa</a:t>
            </a:r>
            <a:endParaRPr sz="2400" b="1" dirty="0"/>
          </a:p>
          <a:p>
            <a:pPr marL="457200" marR="0" lvl="0" indent="-381000" algn="just" rtl="0">
              <a:lnSpc>
                <a:spcPct val="90000"/>
              </a:lnSpc>
              <a:spcBef>
                <a:spcPts val="0"/>
              </a:spcBef>
              <a:spcAft>
                <a:spcPts val="0"/>
              </a:spcAft>
              <a:buSzPts val="2400"/>
              <a:buChar char="•"/>
            </a:pPr>
            <a:r>
              <a:rPr lang="es-EC" sz="2400" b="1" dirty="0"/>
              <a:t>Activa participación Internacional</a:t>
            </a:r>
            <a:endParaRPr sz="2400" b="1" dirty="0"/>
          </a:p>
          <a:p>
            <a:pPr marL="457200" marR="0" lvl="0" indent="-381000" algn="just" rtl="0">
              <a:lnSpc>
                <a:spcPct val="90000"/>
              </a:lnSpc>
              <a:spcBef>
                <a:spcPts val="0"/>
              </a:spcBef>
              <a:spcAft>
                <a:spcPts val="0"/>
              </a:spcAft>
              <a:buSzPts val="2400"/>
              <a:buChar char="•"/>
            </a:pPr>
            <a:r>
              <a:rPr lang="es-EC" sz="2400" b="1" dirty="0"/>
              <a:t>Acceso a la preparación en seguridad y defensa</a:t>
            </a:r>
            <a:endParaRPr sz="2400" b="1" dirty="0"/>
          </a:p>
          <a:p>
            <a:pPr marL="457200" marR="0" lvl="0" indent="-381000" algn="just" rtl="0">
              <a:lnSpc>
                <a:spcPct val="90000"/>
              </a:lnSpc>
              <a:spcBef>
                <a:spcPts val="0"/>
              </a:spcBef>
              <a:spcAft>
                <a:spcPts val="0"/>
              </a:spcAft>
              <a:buSzPts val="2400"/>
              <a:buChar char="•"/>
            </a:pPr>
            <a:r>
              <a:rPr lang="es-EC" sz="2400" b="1" dirty="0"/>
              <a:t>Las fuerzas deben ser reducidas, altamente móviles y fácilmente desplegables (multipropósito)</a:t>
            </a:r>
            <a:endParaRPr sz="2400" b="1" dirty="0"/>
          </a:p>
          <a:p>
            <a:pPr marL="457200" marR="0" lvl="0" indent="-381000" algn="just" rtl="0">
              <a:lnSpc>
                <a:spcPct val="90000"/>
              </a:lnSpc>
              <a:spcBef>
                <a:spcPts val="0"/>
              </a:spcBef>
              <a:spcAft>
                <a:spcPts val="0"/>
              </a:spcAft>
              <a:buSzPts val="2400"/>
              <a:buChar char="•"/>
            </a:pPr>
            <a:r>
              <a:rPr lang="es-EC" sz="2400" b="1" dirty="0"/>
              <a:t>Reducción de consumo de combustibles (plataformas modernas)</a:t>
            </a:r>
            <a:endParaRPr sz="2400" b="1" dirty="0"/>
          </a:p>
          <a:p>
            <a:pPr marL="457200" marR="0" lvl="0" indent="-381000" algn="just" rtl="0">
              <a:lnSpc>
                <a:spcPct val="90000"/>
              </a:lnSpc>
              <a:spcBef>
                <a:spcPts val="0"/>
              </a:spcBef>
              <a:spcAft>
                <a:spcPts val="0"/>
              </a:spcAft>
              <a:buSzPts val="2400"/>
              <a:buChar char="•"/>
            </a:pPr>
            <a:r>
              <a:rPr lang="es-EC" sz="2400" b="1" dirty="0"/>
              <a:t>Dimensiones (C-130) - Volumen interno 10 m3 - peso 35 Ton  </a:t>
            </a:r>
            <a:endParaRPr sz="2400" b="1" dirty="0"/>
          </a:p>
          <a:p>
            <a:pPr marL="457200" marR="0" lvl="0" indent="-381000" algn="just" rtl="0">
              <a:lnSpc>
                <a:spcPct val="90000"/>
              </a:lnSpc>
              <a:spcBef>
                <a:spcPts val="0"/>
              </a:spcBef>
              <a:spcAft>
                <a:spcPts val="0"/>
              </a:spcAft>
              <a:buSzPts val="2400"/>
              <a:buChar char="•"/>
            </a:pPr>
            <a:r>
              <a:rPr lang="es-EC" sz="2400" b="1" dirty="0"/>
              <a:t>Protección blindada nivel 3 STANANG 4569 y NIVEL 2a y 2b para cargas explosivas.</a:t>
            </a:r>
            <a:endParaRPr sz="2400" b="1" dirty="0"/>
          </a:p>
          <a:p>
            <a:pPr marL="457200" marR="0" lvl="0" indent="-381000" algn="just" rtl="0">
              <a:lnSpc>
                <a:spcPct val="90000"/>
              </a:lnSpc>
              <a:spcBef>
                <a:spcPts val="0"/>
              </a:spcBef>
              <a:spcAft>
                <a:spcPts val="0"/>
              </a:spcAft>
              <a:buSzPts val="2400"/>
              <a:buChar char="•"/>
            </a:pPr>
            <a:r>
              <a:rPr lang="es-EC" sz="2400" b="1" dirty="0"/>
              <a:t>Tren de rodamiento 6x6 / 8x8</a:t>
            </a:r>
            <a:endParaRPr sz="2400" b="1" dirty="0"/>
          </a:p>
          <a:p>
            <a:pPr marL="457200" marR="0" lvl="0" indent="-381000" algn="just" rtl="0">
              <a:lnSpc>
                <a:spcPct val="90000"/>
              </a:lnSpc>
              <a:spcBef>
                <a:spcPts val="0"/>
              </a:spcBef>
              <a:spcAft>
                <a:spcPts val="0"/>
              </a:spcAft>
              <a:buSzPts val="2400"/>
              <a:buChar char="•"/>
            </a:pPr>
            <a:r>
              <a:rPr lang="es-EC" sz="2400" b="1" dirty="0"/>
              <a:t>Sistemas de armas</a:t>
            </a:r>
            <a:endParaRPr sz="2400" b="1" dirty="0"/>
          </a:p>
          <a:p>
            <a:pPr marL="457200" marR="0" lvl="0" indent="-381000" algn="just" rtl="0">
              <a:lnSpc>
                <a:spcPct val="90000"/>
              </a:lnSpc>
              <a:spcBef>
                <a:spcPts val="0"/>
              </a:spcBef>
              <a:spcAft>
                <a:spcPts val="0"/>
              </a:spcAft>
              <a:buSzPts val="2400"/>
              <a:buChar char="•"/>
            </a:pPr>
            <a:r>
              <a:rPr lang="es-EC" sz="2400" b="1" dirty="0" smtClean="0"/>
              <a:t>Repuestos básicos en el mercado.</a:t>
            </a:r>
            <a:endParaRPr sz="2400" b="1" dirty="0"/>
          </a:p>
          <a:p>
            <a:pPr marL="685800" marR="0" lvl="1" indent="-76200" algn="just"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pic>
        <p:nvPicPr>
          <p:cNvPr id="297" name="Google Shape;297;p32"/>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pic>
        <p:nvPicPr>
          <p:cNvPr id="298" name="Google Shape;298;p32"/>
          <p:cNvPicPr preferRelativeResize="0"/>
          <p:nvPr/>
        </p:nvPicPr>
        <p:blipFill>
          <a:blip r:embed="rId4">
            <a:alphaModFix/>
          </a:blip>
          <a:stretch>
            <a:fillRect/>
          </a:stretch>
        </p:blipFill>
        <p:spPr>
          <a:xfrm>
            <a:off x="650275" y="2024163"/>
            <a:ext cx="3541600" cy="2809675"/>
          </a:xfrm>
          <a:prstGeom prst="rect">
            <a:avLst/>
          </a:prstGeom>
          <a:noFill/>
          <a:ln>
            <a:noFill/>
          </a:ln>
        </p:spPr>
      </p:pic>
      <p:sp>
        <p:nvSpPr>
          <p:cNvPr id="299" name="Google Shape;299;p32"/>
          <p:cNvSpPr txBox="1"/>
          <p:nvPr/>
        </p:nvSpPr>
        <p:spPr>
          <a:xfrm>
            <a:off x="651800" y="4256125"/>
            <a:ext cx="3748800" cy="171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C"/>
              <a:t>Fuente:https://es.wikipedia.org/wiki/Stryker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6">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6">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6">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3"/>
          <p:cNvSpPr txBox="1">
            <a:spLocks noGrp="1"/>
          </p:cNvSpPr>
          <p:nvPr>
            <p:ph type="title"/>
          </p:nvPr>
        </p:nvSpPr>
        <p:spPr>
          <a:xfrm>
            <a:off x="838200" y="15875"/>
            <a:ext cx="10515600" cy="1343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a:t>
            </a:r>
            <a:r>
              <a:rPr lang="es-EC" b="1"/>
              <a:t>V</a:t>
            </a:r>
            <a:r>
              <a:rPr lang="es-EC" sz="4400" b="1" i="0" u="none" strike="noStrike" cap="none">
                <a:solidFill>
                  <a:schemeClr val="dk1"/>
                </a:solidFill>
                <a:latin typeface="Calibri"/>
                <a:ea typeface="Calibri"/>
                <a:cs typeface="Calibri"/>
                <a:sym typeface="Calibri"/>
              </a:rPr>
              <a:t>.</a:t>
            </a:r>
            <a:r>
              <a:rPr lang="es-EC" b="1"/>
              <a:t>ANÁLISIS E INTERPRETACIÓN</a:t>
            </a:r>
            <a:endParaRPr sz="4400" b="1" i="0" u="none" strike="noStrike" cap="none">
              <a:solidFill>
                <a:schemeClr val="dk1"/>
              </a:solidFill>
              <a:latin typeface="Calibri"/>
              <a:ea typeface="Calibri"/>
              <a:cs typeface="Calibri"/>
              <a:sym typeface="Calibri"/>
            </a:endParaRPr>
          </a:p>
        </p:txBody>
      </p:sp>
      <p:sp>
        <p:nvSpPr>
          <p:cNvPr id="305" name="Google Shape;305;p33"/>
          <p:cNvSpPr txBox="1">
            <a:spLocks noGrp="1"/>
          </p:cNvSpPr>
          <p:nvPr>
            <p:ph type="body" idx="1"/>
          </p:nvPr>
        </p:nvSpPr>
        <p:spPr>
          <a:xfrm>
            <a:off x="4736700" y="1004825"/>
            <a:ext cx="6617100" cy="5228400"/>
          </a:xfrm>
          <a:prstGeom prst="rect">
            <a:avLst/>
          </a:prstGeom>
          <a:noFill/>
          <a:ln>
            <a:noFill/>
          </a:ln>
        </p:spPr>
        <p:txBody>
          <a:bodyPr spcFirstLastPara="1" wrap="square" lIns="91425" tIns="45700" rIns="91425" bIns="45700" anchor="ctr" anchorCtr="0">
            <a:noAutofit/>
          </a:bodyPr>
          <a:lstStyle/>
          <a:p>
            <a:pPr marL="457200" marR="0" lvl="0" indent="0" algn="just" rtl="0">
              <a:lnSpc>
                <a:spcPct val="90000"/>
              </a:lnSpc>
              <a:spcBef>
                <a:spcPts val="0"/>
              </a:spcBef>
              <a:spcAft>
                <a:spcPts val="0"/>
              </a:spcAft>
              <a:buNone/>
            </a:pPr>
            <a:endParaRPr sz="2400" b="1" dirty="0"/>
          </a:p>
          <a:p>
            <a:pPr marL="457200" marR="0" lvl="0" indent="0" algn="ctr" rtl="0">
              <a:lnSpc>
                <a:spcPct val="90000"/>
              </a:lnSpc>
              <a:spcBef>
                <a:spcPts val="0"/>
              </a:spcBef>
              <a:spcAft>
                <a:spcPts val="0"/>
              </a:spcAft>
              <a:buNone/>
            </a:pPr>
            <a:r>
              <a:rPr lang="es-EC" sz="2400" b="1" dirty="0"/>
              <a:t> ÁREAS CONSULTADAS A EXPERTOS (ENTREVISTA</a:t>
            </a:r>
            <a:r>
              <a:rPr lang="es-EC" sz="2400" b="1" dirty="0" smtClean="0"/>
              <a:t>)</a:t>
            </a:r>
          </a:p>
          <a:p>
            <a:pPr marL="457200" marR="0" lvl="0" indent="0" algn="ctr" rtl="0">
              <a:lnSpc>
                <a:spcPct val="90000"/>
              </a:lnSpc>
              <a:spcBef>
                <a:spcPts val="0"/>
              </a:spcBef>
              <a:spcAft>
                <a:spcPts val="0"/>
              </a:spcAft>
              <a:buNone/>
            </a:pPr>
            <a:endParaRPr sz="2400" b="1" dirty="0"/>
          </a:p>
          <a:p>
            <a:pPr marL="457200" marR="0" lvl="0" indent="-381000" algn="just" rtl="0">
              <a:lnSpc>
                <a:spcPct val="90000"/>
              </a:lnSpc>
              <a:spcBef>
                <a:spcPts val="0"/>
              </a:spcBef>
              <a:spcAft>
                <a:spcPts val="0"/>
              </a:spcAft>
              <a:buSzPts val="2400"/>
              <a:buChar char="•"/>
            </a:pPr>
            <a:r>
              <a:rPr lang="es-EC" sz="2400" b="1" dirty="0"/>
              <a:t>Demanda de la sociedad a sus FF.AA.- Fuerzas versátiles, móviles y flexibles</a:t>
            </a:r>
            <a:r>
              <a:rPr lang="es-EC" sz="1200" b="1" dirty="0">
                <a:latin typeface="Times New Roman"/>
                <a:ea typeface="Times New Roman"/>
                <a:cs typeface="Times New Roman"/>
                <a:sym typeface="Times New Roman"/>
              </a:rPr>
              <a:t>.</a:t>
            </a:r>
            <a:endParaRPr sz="2400" b="1" dirty="0"/>
          </a:p>
          <a:p>
            <a:pPr marL="457200" marR="0" lvl="0" indent="-381000" algn="just" rtl="0">
              <a:lnSpc>
                <a:spcPct val="90000"/>
              </a:lnSpc>
              <a:spcBef>
                <a:spcPts val="0"/>
              </a:spcBef>
              <a:spcAft>
                <a:spcPts val="0"/>
              </a:spcAft>
              <a:buSzPts val="2400"/>
              <a:buChar char="•"/>
            </a:pPr>
            <a:r>
              <a:rPr lang="es-EC" sz="2400" b="1" dirty="0"/>
              <a:t>Modo de empleo en escenarios de ámbito interno.</a:t>
            </a:r>
            <a:endParaRPr sz="2400" b="1" dirty="0"/>
          </a:p>
          <a:p>
            <a:pPr marL="457200" marR="0" lvl="0" indent="-381000" algn="just" rtl="0">
              <a:lnSpc>
                <a:spcPct val="90000"/>
              </a:lnSpc>
              <a:spcBef>
                <a:spcPts val="0"/>
              </a:spcBef>
              <a:spcAft>
                <a:spcPts val="0"/>
              </a:spcAft>
              <a:buSzPts val="2400"/>
              <a:buChar char="•"/>
            </a:pPr>
            <a:r>
              <a:rPr lang="es-EC" sz="2400" b="1" dirty="0"/>
              <a:t>Necesidades de Infraestructura, logística, </a:t>
            </a:r>
            <a:r>
              <a:rPr lang="es-EC" sz="2400" b="1" dirty="0" smtClean="0"/>
              <a:t>entrenamiento, organización </a:t>
            </a:r>
            <a:r>
              <a:rPr lang="es-EC" sz="2400" b="1" dirty="0"/>
              <a:t>y </a:t>
            </a:r>
            <a:r>
              <a:rPr lang="es-EC" sz="2400" b="1" dirty="0" smtClean="0"/>
              <a:t>recursos - el </a:t>
            </a:r>
            <a:r>
              <a:rPr lang="es-EC" sz="2400" b="1" dirty="0"/>
              <a:t>humano técnico.</a:t>
            </a:r>
            <a:endParaRPr sz="2400" b="1" dirty="0"/>
          </a:p>
          <a:p>
            <a:pPr marL="457200" marR="0" lvl="0" indent="-381000" algn="just" rtl="0">
              <a:lnSpc>
                <a:spcPct val="90000"/>
              </a:lnSpc>
              <a:spcBef>
                <a:spcPts val="0"/>
              </a:spcBef>
              <a:spcAft>
                <a:spcPts val="0"/>
              </a:spcAft>
              <a:buSzPts val="2400"/>
              <a:buChar char="•"/>
            </a:pPr>
            <a:r>
              <a:rPr lang="es-EC" sz="2400" b="1" dirty="0"/>
              <a:t>Creación de doctrina</a:t>
            </a:r>
            <a:endParaRPr sz="2400" b="1" dirty="0"/>
          </a:p>
          <a:p>
            <a:pPr marL="457200" marR="0" lvl="0" indent="-381000" algn="just" rtl="0">
              <a:lnSpc>
                <a:spcPct val="90000"/>
              </a:lnSpc>
              <a:spcBef>
                <a:spcPts val="0"/>
              </a:spcBef>
              <a:spcAft>
                <a:spcPts val="0"/>
              </a:spcAft>
              <a:buSzPts val="2400"/>
              <a:buChar char="•"/>
            </a:pPr>
            <a:r>
              <a:rPr lang="es-EC" sz="2400" b="1" dirty="0"/>
              <a:t>Misiones de paz utilidad.</a:t>
            </a:r>
            <a:endParaRPr sz="2400" b="1" dirty="0"/>
          </a:p>
          <a:p>
            <a:pPr marL="457200" marR="0" lvl="0" indent="-381000" algn="just" rtl="0">
              <a:lnSpc>
                <a:spcPct val="90000"/>
              </a:lnSpc>
              <a:spcBef>
                <a:spcPts val="0"/>
              </a:spcBef>
              <a:spcAft>
                <a:spcPts val="0"/>
              </a:spcAft>
              <a:buSzPts val="2400"/>
              <a:buChar char="•"/>
            </a:pPr>
            <a:r>
              <a:rPr lang="es-EC" sz="2400" b="1" dirty="0"/>
              <a:t>Modernizar o adquirir </a:t>
            </a:r>
            <a:endParaRPr sz="2400" b="1" dirty="0"/>
          </a:p>
          <a:p>
            <a:pPr marL="685800" marR="0" lvl="1" indent="-76200" algn="just"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pic>
        <p:nvPicPr>
          <p:cNvPr id="306" name="Google Shape;306;p33"/>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pic>
        <p:nvPicPr>
          <p:cNvPr id="307" name="Google Shape;307;p33"/>
          <p:cNvPicPr preferRelativeResize="0"/>
          <p:nvPr/>
        </p:nvPicPr>
        <p:blipFill rotWithShape="1">
          <a:blip r:embed="rId4">
            <a:alphaModFix/>
          </a:blip>
          <a:srcRect l="10790" t="13084" r="-10790" b="13076"/>
          <a:stretch/>
        </p:blipFill>
        <p:spPr>
          <a:xfrm>
            <a:off x="497550" y="1541850"/>
            <a:ext cx="4517174" cy="2360950"/>
          </a:xfrm>
          <a:prstGeom prst="rect">
            <a:avLst/>
          </a:prstGeom>
          <a:noFill/>
          <a:ln>
            <a:noFill/>
          </a:ln>
        </p:spPr>
      </p:pic>
      <p:pic>
        <p:nvPicPr>
          <p:cNvPr id="308" name="Google Shape;308;p33"/>
          <p:cNvPicPr preferRelativeResize="0"/>
          <p:nvPr/>
        </p:nvPicPr>
        <p:blipFill rotWithShape="1">
          <a:blip r:embed="rId5">
            <a:alphaModFix/>
          </a:blip>
          <a:srcRect t="13645" b="4548"/>
          <a:stretch/>
        </p:blipFill>
        <p:spPr>
          <a:xfrm>
            <a:off x="497550" y="4085075"/>
            <a:ext cx="4077334" cy="2360950"/>
          </a:xfrm>
          <a:prstGeom prst="rect">
            <a:avLst/>
          </a:prstGeom>
          <a:noFill/>
          <a:ln>
            <a:noFill/>
          </a:ln>
        </p:spPr>
      </p:pic>
      <p:sp>
        <p:nvSpPr>
          <p:cNvPr id="309" name="Google Shape;309;p33"/>
          <p:cNvSpPr txBox="1"/>
          <p:nvPr/>
        </p:nvSpPr>
        <p:spPr>
          <a:xfrm>
            <a:off x="0" y="6345650"/>
            <a:ext cx="11368200" cy="66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C"/>
              <a:t>Fuente: http://www.ejercitoecuatoriano.mil.ec/2017/08/23/e-i-e-realiza-instruccion-para-operaciones-en-areas-urbanas/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4"/>
          <p:cNvSpPr txBox="1">
            <a:spLocks noGrp="1"/>
          </p:cNvSpPr>
          <p:nvPr>
            <p:ph type="title"/>
          </p:nvPr>
        </p:nvSpPr>
        <p:spPr>
          <a:xfrm>
            <a:off x="838200" y="15875"/>
            <a:ext cx="10515600" cy="1044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3600" b="1" i="0" u="none" strike="noStrike" cap="none">
                <a:solidFill>
                  <a:schemeClr val="dk1"/>
                </a:solidFill>
                <a:latin typeface="Calibri"/>
                <a:ea typeface="Calibri"/>
                <a:cs typeface="Calibri"/>
                <a:sym typeface="Calibri"/>
              </a:rPr>
              <a:t>CAPÍTULO </a:t>
            </a:r>
            <a:r>
              <a:rPr lang="es-EC" sz="3600" b="1"/>
              <a:t>V</a:t>
            </a:r>
            <a:r>
              <a:rPr lang="es-EC" sz="3600" b="1" i="0" u="none" strike="noStrike" cap="none">
                <a:solidFill>
                  <a:schemeClr val="dk1"/>
                </a:solidFill>
                <a:latin typeface="Calibri"/>
                <a:ea typeface="Calibri"/>
                <a:cs typeface="Calibri"/>
                <a:sym typeface="Calibri"/>
              </a:rPr>
              <a:t>.</a:t>
            </a:r>
            <a:endParaRPr sz="3600" b="1"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r>
              <a:rPr lang="es-EC" sz="3600" b="1"/>
              <a:t>CONCLUSIONES Y RECOMENDACIONES</a:t>
            </a:r>
            <a:endParaRPr sz="3600" b="1" i="0" u="none" strike="noStrike" cap="none">
              <a:solidFill>
                <a:schemeClr val="dk1"/>
              </a:solidFill>
              <a:latin typeface="Calibri"/>
              <a:ea typeface="Calibri"/>
              <a:cs typeface="Calibri"/>
              <a:sym typeface="Calibri"/>
            </a:endParaRPr>
          </a:p>
        </p:txBody>
      </p:sp>
      <p:pic>
        <p:nvPicPr>
          <p:cNvPr id="315" name="Google Shape;315;p34"/>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graphicFrame>
        <p:nvGraphicFramePr>
          <p:cNvPr id="316" name="Google Shape;316;p34"/>
          <p:cNvGraphicFramePr/>
          <p:nvPr>
            <p:extLst>
              <p:ext uri="{D42A27DB-BD31-4B8C-83A1-F6EECF244321}">
                <p14:modId xmlns:p14="http://schemas.microsoft.com/office/powerpoint/2010/main" val="1451577747"/>
              </p:ext>
            </p:extLst>
          </p:nvPr>
        </p:nvGraphicFramePr>
        <p:xfrm>
          <a:off x="464024" y="1205524"/>
          <a:ext cx="11381738" cy="3626910"/>
        </p:xfrm>
        <a:graphic>
          <a:graphicData uri="http://schemas.openxmlformats.org/drawingml/2006/table">
            <a:tbl>
              <a:tblPr>
                <a:noFill/>
                <a:tableStyleId>{7EBFDBE6-1018-4E98-BD5A-C17CE65C82A2}</a:tableStyleId>
              </a:tblPr>
              <a:tblGrid>
                <a:gridCol w="5690869"/>
                <a:gridCol w="5690869"/>
              </a:tblGrid>
              <a:tr h="381000">
                <a:tc>
                  <a:txBody>
                    <a:bodyPr/>
                    <a:lstStyle/>
                    <a:p>
                      <a:pPr marL="0" lvl="0" indent="0" algn="ctr" rtl="0">
                        <a:spcBef>
                          <a:spcPts val="0"/>
                        </a:spcBef>
                        <a:spcAft>
                          <a:spcPts val="0"/>
                        </a:spcAft>
                        <a:buNone/>
                      </a:pPr>
                      <a:r>
                        <a:rPr lang="es-EC" b="1" dirty="0"/>
                        <a:t>INTERROGANTE</a:t>
                      </a:r>
                      <a:endParaRPr b="1" dirty="0"/>
                    </a:p>
                  </a:txBody>
                  <a:tcPr marL="91425" marR="91425" marT="91425" marB="91425"/>
                </a:tc>
                <a:tc>
                  <a:txBody>
                    <a:bodyPr/>
                    <a:lstStyle/>
                    <a:p>
                      <a:pPr marL="0" lvl="0" indent="0" algn="ctr" rtl="0">
                        <a:spcBef>
                          <a:spcPts val="0"/>
                        </a:spcBef>
                        <a:spcAft>
                          <a:spcPts val="0"/>
                        </a:spcAft>
                        <a:buNone/>
                      </a:pPr>
                      <a:r>
                        <a:rPr lang="es-EC" b="1"/>
                        <a:t>CONCLUSIÓN / RECOMENDACIÓN</a:t>
                      </a:r>
                      <a:endParaRPr b="1"/>
                    </a:p>
                  </a:txBody>
                  <a:tcPr marL="91425" marR="91425" marT="91425" marB="91425"/>
                </a:tc>
              </a:tr>
              <a:tr h="381000">
                <a:tc>
                  <a:txBody>
                    <a:bodyPr/>
                    <a:lstStyle/>
                    <a:p>
                      <a:pPr marL="0" lvl="0" indent="0" algn="l" rtl="0">
                        <a:spcBef>
                          <a:spcPts val="0"/>
                        </a:spcBef>
                        <a:spcAft>
                          <a:spcPts val="0"/>
                        </a:spcAft>
                        <a:buNone/>
                      </a:pPr>
                      <a:r>
                        <a:rPr lang="es-EC" dirty="0"/>
                        <a:t>DEMANDA DEL ESTADO</a:t>
                      </a:r>
                      <a:endParaRPr dirty="0"/>
                    </a:p>
                  </a:txBody>
                  <a:tcPr marL="91425" marR="91425" marT="91425" marB="91425"/>
                </a:tc>
                <a:tc>
                  <a:txBody>
                    <a:bodyPr/>
                    <a:lstStyle/>
                    <a:p>
                      <a:pPr marL="0" lvl="0" indent="0" algn="l" rtl="0">
                        <a:spcBef>
                          <a:spcPts val="0"/>
                        </a:spcBef>
                        <a:spcAft>
                          <a:spcPts val="0"/>
                        </a:spcAft>
                        <a:buNone/>
                      </a:pPr>
                      <a:r>
                        <a:rPr lang="es-EC" dirty="0"/>
                        <a:t>CONSTITUCIONAL</a:t>
                      </a:r>
                      <a:endParaRPr dirty="0"/>
                    </a:p>
                    <a:p>
                      <a:pPr marL="0" lvl="0" indent="0" algn="l" rtl="0">
                        <a:spcBef>
                          <a:spcPts val="0"/>
                        </a:spcBef>
                        <a:spcAft>
                          <a:spcPts val="0"/>
                        </a:spcAft>
                        <a:buNone/>
                      </a:pPr>
                      <a:r>
                        <a:rPr lang="es-EC" dirty="0"/>
                        <a:t>SEGURIDAD INTEGRAL ( NO SEGURITIZAR)</a:t>
                      </a:r>
                      <a:endParaRPr dirty="0"/>
                    </a:p>
                  </a:txBody>
                  <a:tcPr marL="91425" marR="91425" marT="91425" marB="91425"/>
                </a:tc>
              </a:tr>
              <a:tr h="381000">
                <a:tc>
                  <a:txBody>
                    <a:bodyPr/>
                    <a:lstStyle/>
                    <a:p>
                      <a:pPr marL="0" lvl="0" indent="0" algn="l" rtl="0">
                        <a:spcBef>
                          <a:spcPts val="0"/>
                        </a:spcBef>
                        <a:spcAft>
                          <a:spcPts val="0"/>
                        </a:spcAft>
                        <a:buNone/>
                      </a:pPr>
                      <a:r>
                        <a:rPr lang="es-EC" dirty="0"/>
                        <a:t>EMPLEO ACTUAL</a:t>
                      </a:r>
                      <a:endParaRPr dirty="0"/>
                    </a:p>
                  </a:txBody>
                  <a:tcPr marL="91425" marR="91425" marT="91425" marB="91425"/>
                </a:tc>
                <a:tc>
                  <a:txBody>
                    <a:bodyPr/>
                    <a:lstStyle/>
                    <a:p>
                      <a:pPr marL="0" lvl="0" indent="0" algn="l" rtl="0">
                        <a:spcBef>
                          <a:spcPts val="0"/>
                        </a:spcBef>
                        <a:spcAft>
                          <a:spcPts val="0"/>
                        </a:spcAft>
                        <a:buNone/>
                      </a:pPr>
                      <a:r>
                        <a:rPr lang="es-EC" dirty="0"/>
                        <a:t>ENTRENAMIENTO Y PREPARACIÓN PARA LA DEFENSA</a:t>
                      </a:r>
                      <a:endParaRPr dirty="0"/>
                    </a:p>
                    <a:p>
                      <a:pPr marL="0" lvl="0" indent="0" algn="l" rtl="0">
                        <a:spcBef>
                          <a:spcPts val="0"/>
                        </a:spcBef>
                        <a:spcAft>
                          <a:spcPts val="0"/>
                        </a:spcAft>
                        <a:buNone/>
                      </a:pPr>
                      <a:r>
                        <a:rPr lang="es-EC" dirty="0"/>
                        <a:t>APOYO A LA GESTIÓN DE RIESGO</a:t>
                      </a:r>
                      <a:endParaRPr dirty="0"/>
                    </a:p>
                  </a:txBody>
                  <a:tcPr marL="91425" marR="91425" marT="91425" marB="91425"/>
                </a:tc>
              </a:tr>
              <a:tr h="381000">
                <a:tc>
                  <a:txBody>
                    <a:bodyPr/>
                    <a:lstStyle/>
                    <a:p>
                      <a:pPr marL="0" lvl="0" indent="0" algn="l" rtl="0">
                        <a:spcBef>
                          <a:spcPts val="0"/>
                        </a:spcBef>
                        <a:spcAft>
                          <a:spcPts val="0"/>
                        </a:spcAft>
                        <a:buNone/>
                      </a:pPr>
                      <a:r>
                        <a:rPr lang="es-EC" dirty="0"/>
                        <a:t>INFRAESTRUCTURA</a:t>
                      </a:r>
                      <a:endParaRPr dirty="0"/>
                    </a:p>
                  </a:txBody>
                  <a:tcPr marL="91425" marR="91425" marT="91425" marB="91425"/>
                </a:tc>
                <a:tc>
                  <a:txBody>
                    <a:bodyPr/>
                    <a:lstStyle/>
                    <a:p>
                      <a:pPr marL="0" lvl="0" indent="0" algn="l" rtl="0">
                        <a:spcBef>
                          <a:spcPts val="0"/>
                        </a:spcBef>
                        <a:spcAft>
                          <a:spcPts val="0"/>
                        </a:spcAft>
                        <a:buNone/>
                      </a:pPr>
                      <a:r>
                        <a:rPr lang="es-EC" dirty="0"/>
                        <a:t>MODERNIZAR LA EXISTENTE, TALLERES MÓVILES</a:t>
                      </a:r>
                      <a:endParaRPr dirty="0"/>
                    </a:p>
                  </a:txBody>
                  <a:tcPr marL="91425" marR="91425" marT="91425" marB="91425"/>
                </a:tc>
              </a:tr>
              <a:tr h="381000">
                <a:tc>
                  <a:txBody>
                    <a:bodyPr/>
                    <a:lstStyle/>
                    <a:p>
                      <a:pPr marL="0" lvl="0" indent="0" algn="l" rtl="0">
                        <a:spcBef>
                          <a:spcPts val="0"/>
                        </a:spcBef>
                        <a:spcAft>
                          <a:spcPts val="0"/>
                        </a:spcAft>
                        <a:buNone/>
                      </a:pPr>
                      <a:r>
                        <a:rPr lang="es-EC" dirty="0"/>
                        <a:t>DOCTRINA</a:t>
                      </a:r>
                      <a:endParaRPr dirty="0"/>
                    </a:p>
                  </a:txBody>
                  <a:tcPr marL="91425" marR="91425" marT="91425" marB="91425"/>
                </a:tc>
                <a:tc>
                  <a:txBody>
                    <a:bodyPr/>
                    <a:lstStyle/>
                    <a:p>
                      <a:pPr marL="0" lvl="0" indent="0" algn="l" rtl="0">
                        <a:spcBef>
                          <a:spcPts val="0"/>
                        </a:spcBef>
                        <a:spcAft>
                          <a:spcPts val="0"/>
                        </a:spcAft>
                        <a:buNone/>
                      </a:pPr>
                      <a:r>
                        <a:rPr lang="es-EC" dirty="0"/>
                        <a:t>ACTUALIZAR A EMPLEO DE ELEMENTOS DE MANIOBRA</a:t>
                      </a:r>
                      <a:endParaRPr dirty="0"/>
                    </a:p>
                  </a:txBody>
                  <a:tcPr marL="91425" marR="91425" marT="91425" marB="91425"/>
                </a:tc>
              </a:tr>
              <a:tr h="381000">
                <a:tc>
                  <a:txBody>
                    <a:bodyPr/>
                    <a:lstStyle/>
                    <a:p>
                      <a:pPr marL="0" lvl="0" indent="0" algn="l" rtl="0">
                        <a:spcBef>
                          <a:spcPts val="0"/>
                        </a:spcBef>
                        <a:spcAft>
                          <a:spcPts val="0"/>
                        </a:spcAft>
                        <a:buNone/>
                      </a:pPr>
                      <a:r>
                        <a:rPr lang="es-EC" dirty="0" smtClean="0"/>
                        <a:t>PARTICIPACIÓN EN MISIONES </a:t>
                      </a:r>
                      <a:r>
                        <a:rPr lang="es-EC" dirty="0"/>
                        <a:t>DE PAZ </a:t>
                      </a:r>
                      <a:endParaRPr dirty="0"/>
                    </a:p>
                  </a:txBody>
                  <a:tcPr marL="91425" marR="91425" marT="91425" marB="91425"/>
                </a:tc>
                <a:tc>
                  <a:txBody>
                    <a:bodyPr/>
                    <a:lstStyle/>
                    <a:p>
                      <a:pPr marL="0" lvl="0" indent="0" algn="l" rtl="0">
                        <a:spcBef>
                          <a:spcPts val="0"/>
                        </a:spcBef>
                        <a:spcAft>
                          <a:spcPts val="0"/>
                        </a:spcAft>
                        <a:buNone/>
                      </a:pPr>
                      <a:r>
                        <a:rPr lang="es-EC" dirty="0"/>
                        <a:t>ENTRENAMIENTO</a:t>
                      </a:r>
                      <a:endParaRPr dirty="0"/>
                    </a:p>
                  </a:txBody>
                  <a:tcPr marL="91425" marR="91425" marT="91425" marB="91425"/>
                </a:tc>
              </a:tr>
              <a:tr h="381000">
                <a:tc>
                  <a:txBody>
                    <a:bodyPr/>
                    <a:lstStyle/>
                    <a:p>
                      <a:pPr marL="0" lvl="0" indent="0" algn="l" rtl="0">
                        <a:spcBef>
                          <a:spcPts val="0"/>
                        </a:spcBef>
                        <a:spcAft>
                          <a:spcPts val="0"/>
                        </a:spcAft>
                        <a:buNone/>
                      </a:pPr>
                      <a:r>
                        <a:rPr lang="es-EC" dirty="0"/>
                        <a:t>MODERNIZAR O ADQUIRIR</a:t>
                      </a:r>
                      <a:endParaRPr dirty="0"/>
                    </a:p>
                  </a:txBody>
                  <a:tcPr marL="91425" marR="91425" marT="91425" marB="91425"/>
                </a:tc>
                <a:tc>
                  <a:txBody>
                    <a:bodyPr/>
                    <a:lstStyle/>
                    <a:p>
                      <a:pPr marL="0" lvl="0" indent="0" algn="l" rtl="0">
                        <a:spcBef>
                          <a:spcPts val="0"/>
                        </a:spcBef>
                        <a:spcAft>
                          <a:spcPts val="0"/>
                        </a:spcAft>
                        <a:buNone/>
                      </a:pPr>
                      <a:r>
                        <a:rPr lang="es-EC" dirty="0" smtClean="0"/>
                        <a:t>MODERNIZAR</a:t>
                      </a:r>
                      <a:r>
                        <a:rPr lang="es-EC" baseline="0" dirty="0" smtClean="0"/>
                        <a:t> MAYOR GASTO / </a:t>
                      </a:r>
                      <a:r>
                        <a:rPr lang="es-EC" dirty="0" smtClean="0"/>
                        <a:t>PROYECCIÓN </a:t>
                      </a:r>
                      <a:r>
                        <a:rPr lang="es-EC" dirty="0"/>
                        <a:t>EN EL </a:t>
                      </a:r>
                      <a:r>
                        <a:rPr lang="es-EC" dirty="0" smtClean="0"/>
                        <a:t>TIEMPO</a:t>
                      </a:r>
                      <a:r>
                        <a:rPr lang="es-EC" baseline="0" dirty="0" smtClean="0"/>
                        <a:t> / BÚSQUEDA DE COYUNTURAS INTERNACIONALES CONVENIENTES</a:t>
                      </a:r>
                      <a:endParaRPr dirty="0"/>
                    </a:p>
                  </a:txBody>
                  <a:tcPr marL="91425" marR="91425" marT="91425" marB="91425"/>
                </a:tc>
              </a:tr>
            </a:tbl>
          </a:graphicData>
        </a:graphic>
      </p:graphicFrame>
      <p:pic>
        <p:nvPicPr>
          <p:cNvPr id="317" name="Google Shape;317;p34"/>
          <p:cNvPicPr preferRelativeResize="0"/>
          <p:nvPr/>
        </p:nvPicPr>
        <p:blipFill>
          <a:blip r:embed="rId4">
            <a:alphaModFix/>
          </a:blip>
          <a:stretch>
            <a:fillRect/>
          </a:stretch>
        </p:blipFill>
        <p:spPr>
          <a:xfrm>
            <a:off x="304800" y="5065425"/>
            <a:ext cx="2079864" cy="1563976"/>
          </a:xfrm>
          <a:prstGeom prst="rect">
            <a:avLst/>
          </a:prstGeom>
          <a:noFill/>
          <a:ln>
            <a:noFill/>
          </a:ln>
        </p:spPr>
      </p:pic>
      <p:pic>
        <p:nvPicPr>
          <p:cNvPr id="318" name="Google Shape;318;p34"/>
          <p:cNvPicPr preferRelativeResize="0"/>
          <p:nvPr/>
        </p:nvPicPr>
        <p:blipFill>
          <a:blip r:embed="rId5">
            <a:alphaModFix/>
          </a:blip>
          <a:stretch>
            <a:fillRect/>
          </a:stretch>
        </p:blipFill>
        <p:spPr>
          <a:xfrm>
            <a:off x="2613273" y="5065425"/>
            <a:ext cx="2217957" cy="1475950"/>
          </a:xfrm>
          <a:prstGeom prst="rect">
            <a:avLst/>
          </a:prstGeom>
          <a:noFill/>
          <a:ln>
            <a:noFill/>
          </a:ln>
        </p:spPr>
      </p:pic>
      <p:pic>
        <p:nvPicPr>
          <p:cNvPr id="319" name="Google Shape;319;p34"/>
          <p:cNvPicPr preferRelativeResize="0"/>
          <p:nvPr/>
        </p:nvPicPr>
        <p:blipFill>
          <a:blip r:embed="rId6">
            <a:alphaModFix/>
          </a:blip>
          <a:stretch>
            <a:fillRect/>
          </a:stretch>
        </p:blipFill>
        <p:spPr>
          <a:xfrm>
            <a:off x="5061625" y="5065425"/>
            <a:ext cx="2368650" cy="1475950"/>
          </a:xfrm>
          <a:prstGeom prst="rect">
            <a:avLst/>
          </a:prstGeom>
          <a:noFill/>
          <a:ln>
            <a:noFill/>
          </a:ln>
        </p:spPr>
      </p:pic>
      <p:pic>
        <p:nvPicPr>
          <p:cNvPr id="320" name="Google Shape;320;p34"/>
          <p:cNvPicPr preferRelativeResize="0"/>
          <p:nvPr/>
        </p:nvPicPr>
        <p:blipFill>
          <a:blip r:embed="rId7">
            <a:alphaModFix/>
          </a:blip>
          <a:stretch>
            <a:fillRect/>
          </a:stretch>
        </p:blipFill>
        <p:spPr>
          <a:xfrm>
            <a:off x="7718800" y="5096875"/>
            <a:ext cx="2217949" cy="1444500"/>
          </a:xfrm>
          <a:prstGeom prst="rect">
            <a:avLst/>
          </a:prstGeom>
          <a:noFill/>
          <a:ln>
            <a:noFill/>
          </a:ln>
        </p:spPr>
      </p:pic>
      <p:pic>
        <p:nvPicPr>
          <p:cNvPr id="321" name="Google Shape;321;p34"/>
          <p:cNvPicPr preferRelativeResize="0"/>
          <p:nvPr/>
        </p:nvPicPr>
        <p:blipFill>
          <a:blip r:embed="rId8">
            <a:alphaModFix/>
          </a:blip>
          <a:stretch>
            <a:fillRect/>
          </a:stretch>
        </p:blipFill>
        <p:spPr>
          <a:xfrm>
            <a:off x="10287475" y="4743529"/>
            <a:ext cx="1447324" cy="921450"/>
          </a:xfrm>
          <a:prstGeom prst="rect">
            <a:avLst/>
          </a:prstGeom>
          <a:noFill/>
          <a:ln>
            <a:noFill/>
          </a:ln>
        </p:spPr>
      </p:pic>
      <p:pic>
        <p:nvPicPr>
          <p:cNvPr id="322" name="Google Shape;322;p34"/>
          <p:cNvPicPr preferRelativeResize="0"/>
          <p:nvPr/>
        </p:nvPicPr>
        <p:blipFill>
          <a:blip r:embed="rId9">
            <a:alphaModFix/>
          </a:blip>
          <a:stretch>
            <a:fillRect/>
          </a:stretch>
        </p:blipFill>
        <p:spPr>
          <a:xfrm>
            <a:off x="10229775" y="5632425"/>
            <a:ext cx="1615988" cy="1149374"/>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a:spLocks noGrp="1"/>
          </p:cNvSpPr>
          <p:nvPr>
            <p:ph type="title"/>
          </p:nvPr>
        </p:nvSpPr>
        <p:spPr>
          <a:xfrm>
            <a:off x="838200" y="15875"/>
            <a:ext cx="10515600" cy="910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a:t>
            </a:r>
            <a:r>
              <a:rPr lang="es-EC" b="1"/>
              <a:t>VI</a:t>
            </a:r>
            <a:r>
              <a:rPr lang="es-EC" sz="4400" b="1" i="0" u="none" strike="noStrike" cap="none">
                <a:solidFill>
                  <a:schemeClr val="dk1"/>
                </a:solidFill>
                <a:latin typeface="Calibri"/>
                <a:ea typeface="Calibri"/>
                <a:cs typeface="Calibri"/>
                <a:sym typeface="Calibri"/>
              </a:rPr>
              <a:t>.</a:t>
            </a:r>
            <a:r>
              <a:rPr lang="es-EC" b="1"/>
              <a:t>PROPUESTA</a:t>
            </a:r>
            <a:endParaRPr sz="4400" b="1" i="0" u="none" strike="noStrike" cap="none">
              <a:solidFill>
                <a:schemeClr val="dk1"/>
              </a:solidFill>
              <a:latin typeface="Calibri"/>
              <a:ea typeface="Calibri"/>
              <a:cs typeface="Calibri"/>
              <a:sym typeface="Calibri"/>
            </a:endParaRPr>
          </a:p>
        </p:txBody>
      </p:sp>
      <p:pic>
        <p:nvPicPr>
          <p:cNvPr id="328" name="Google Shape;328;p35"/>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graphicFrame>
        <p:nvGraphicFramePr>
          <p:cNvPr id="329" name="Google Shape;329;p35"/>
          <p:cNvGraphicFramePr/>
          <p:nvPr>
            <p:extLst>
              <p:ext uri="{D42A27DB-BD31-4B8C-83A1-F6EECF244321}">
                <p14:modId xmlns:p14="http://schemas.microsoft.com/office/powerpoint/2010/main" val="2884993751"/>
              </p:ext>
            </p:extLst>
          </p:nvPr>
        </p:nvGraphicFramePr>
        <p:xfrm>
          <a:off x="152400" y="1149375"/>
          <a:ext cx="11931975" cy="6111080"/>
        </p:xfrm>
        <a:graphic>
          <a:graphicData uri="http://schemas.openxmlformats.org/drawingml/2006/table">
            <a:tbl>
              <a:tblPr>
                <a:noFill/>
                <a:tableStyleId>{25C85716-B3B6-4783-937C-69304727960C}</a:tableStyleId>
              </a:tblPr>
              <a:tblGrid>
                <a:gridCol w="1086275"/>
                <a:gridCol w="1850050"/>
                <a:gridCol w="1527575"/>
                <a:gridCol w="1850050"/>
                <a:gridCol w="2002800"/>
                <a:gridCol w="3615225"/>
              </a:tblGrid>
              <a:tr h="441400">
                <a:tc>
                  <a:txBody>
                    <a:bodyPr/>
                    <a:lstStyle/>
                    <a:p>
                      <a:pPr marL="0" lvl="0" indent="0" algn="ctr" rtl="0">
                        <a:lnSpc>
                          <a:spcPct val="200000"/>
                        </a:lnSpc>
                        <a:spcBef>
                          <a:spcPts val="0"/>
                        </a:spcBef>
                        <a:spcAft>
                          <a:spcPts val="0"/>
                        </a:spcAft>
                        <a:buNone/>
                      </a:pPr>
                      <a:r>
                        <a:rPr lang="es-EC" sz="1600" b="1" dirty="0">
                          <a:latin typeface="Times New Roman"/>
                          <a:ea typeface="Times New Roman"/>
                          <a:cs typeface="Times New Roman"/>
                          <a:sym typeface="Times New Roman"/>
                        </a:rPr>
                        <a:t>Nº</a:t>
                      </a:r>
                      <a:endParaRPr sz="1600" b="1"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Marca</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Modelo</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Rodamiento</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Versiones</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Observaciones</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r>
              <a:tr h="2158300">
                <a:tc>
                  <a:txBody>
                    <a:bodyPr/>
                    <a:lstStyle/>
                    <a:p>
                      <a:pPr marL="0" marR="2540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1</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Artec International</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Boxer</a:t>
                      </a:r>
                      <a:endParaRPr sz="1600">
                        <a:latin typeface="Times New Roman"/>
                        <a:ea typeface="Times New Roman"/>
                        <a:cs typeface="Times New Roman"/>
                        <a:sym typeface="Times New Roman"/>
                      </a:endParaRPr>
                    </a:p>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MRAV</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8x8</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EC" sz="1600" dirty="0">
                          <a:latin typeface="Times New Roman"/>
                          <a:ea typeface="Times New Roman"/>
                          <a:cs typeface="Times New Roman"/>
                          <a:sym typeface="Times New Roman"/>
                        </a:rPr>
                        <a:t>TBP, VCI,</a:t>
                      </a:r>
                      <a:endParaRPr sz="1600"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s-EC" sz="1600" dirty="0">
                          <a:latin typeface="Times New Roman"/>
                          <a:ea typeface="Times New Roman"/>
                          <a:cs typeface="Times New Roman"/>
                          <a:sym typeface="Times New Roman"/>
                        </a:rPr>
                        <a:t>Ambulancia, Vehículo de carga, Ingenieros</a:t>
                      </a:r>
                      <a:endParaRPr sz="1600"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s-EC" sz="1600" dirty="0">
                          <a:latin typeface="Times New Roman"/>
                          <a:ea typeface="Times New Roman"/>
                          <a:cs typeface="Times New Roman"/>
                          <a:sym typeface="Times New Roman"/>
                        </a:rPr>
                        <a:t>y Puesto de</a:t>
                      </a:r>
                      <a:endParaRPr sz="1600"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s-EC" sz="1600" dirty="0">
                          <a:latin typeface="Times New Roman"/>
                          <a:ea typeface="Times New Roman"/>
                          <a:cs typeface="Times New Roman"/>
                          <a:sym typeface="Times New Roman"/>
                        </a:rPr>
                        <a:t>Mando</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just" rtl="0">
                        <a:lnSpc>
                          <a:spcPct val="100000"/>
                        </a:lnSpc>
                        <a:spcBef>
                          <a:spcPts val="0"/>
                        </a:spcBef>
                        <a:spcAft>
                          <a:spcPts val="0"/>
                        </a:spcAft>
                        <a:buNone/>
                      </a:pPr>
                      <a:r>
                        <a:rPr lang="es-EC" sz="1600" b="1" dirty="0">
                          <a:latin typeface="Times New Roman"/>
                          <a:ea typeface="Times New Roman"/>
                          <a:cs typeface="Times New Roman"/>
                          <a:sym typeface="Times New Roman"/>
                        </a:rPr>
                        <a:t>Alemania y Holanda</a:t>
                      </a:r>
                      <a:r>
                        <a:rPr lang="es-EC" sz="1600" dirty="0">
                          <a:latin typeface="Times New Roman"/>
                          <a:ea typeface="Times New Roman"/>
                          <a:cs typeface="Times New Roman"/>
                          <a:sym typeface="Times New Roman"/>
                        </a:rPr>
                        <a:t>. Se trata de un vehículo que tiene una tripulación de 11 (3+8) en la versión TBP. Sus dimensiones de </a:t>
                      </a:r>
                      <a:r>
                        <a:rPr lang="es-EC" sz="1600" dirty="0" err="1">
                          <a:latin typeface="Times New Roman"/>
                          <a:ea typeface="Times New Roman"/>
                          <a:cs typeface="Times New Roman"/>
                          <a:sym typeface="Times New Roman"/>
                        </a:rPr>
                        <a:t>LxAxH</a:t>
                      </a:r>
                      <a:r>
                        <a:rPr lang="es-EC" sz="1600" dirty="0">
                          <a:latin typeface="Times New Roman"/>
                          <a:ea typeface="Times New Roman"/>
                          <a:cs typeface="Times New Roman"/>
                          <a:sym typeface="Times New Roman"/>
                        </a:rPr>
                        <a:t> son 7.88x2.99x2.37m, un peso descargado de </a:t>
                      </a:r>
                      <a:r>
                        <a:rPr lang="es-EC" sz="1600" b="1" dirty="0">
                          <a:latin typeface="Times New Roman"/>
                          <a:ea typeface="Times New Roman"/>
                          <a:cs typeface="Times New Roman"/>
                          <a:sym typeface="Times New Roman"/>
                        </a:rPr>
                        <a:t>25.2Ton</a:t>
                      </a:r>
                      <a:r>
                        <a:rPr lang="es-EC" sz="1600" dirty="0">
                          <a:latin typeface="Times New Roman"/>
                          <a:ea typeface="Times New Roman"/>
                          <a:cs typeface="Times New Roman"/>
                          <a:sym typeface="Times New Roman"/>
                        </a:rPr>
                        <a:t> y </a:t>
                      </a:r>
                      <a:r>
                        <a:rPr lang="es-EC" sz="1600" b="1" dirty="0">
                          <a:latin typeface="Times New Roman"/>
                          <a:ea typeface="Times New Roman"/>
                          <a:cs typeface="Times New Roman"/>
                          <a:sym typeface="Times New Roman"/>
                        </a:rPr>
                        <a:t>33Ton</a:t>
                      </a:r>
                      <a:r>
                        <a:rPr lang="es-EC" sz="1600" dirty="0">
                          <a:latin typeface="Times New Roman"/>
                          <a:ea typeface="Times New Roman"/>
                          <a:cs typeface="Times New Roman"/>
                          <a:sym typeface="Times New Roman"/>
                        </a:rPr>
                        <a:t>, en orden de combate</a:t>
                      </a:r>
                      <a:r>
                        <a:rPr lang="es-EC" sz="1600" dirty="0" smtClean="0">
                          <a:latin typeface="Times New Roman"/>
                          <a:ea typeface="Times New Roman"/>
                          <a:cs typeface="Times New Roman"/>
                          <a:sym typeface="Times New Roman"/>
                        </a:rPr>
                        <a:t>. APROX. 5’400.000,00</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r>
              <a:tr h="3282250">
                <a:tc>
                  <a:txBody>
                    <a:bodyPr/>
                    <a:lstStyle/>
                    <a:p>
                      <a:pPr marL="0" marR="2540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2</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Arzamas</a:t>
                      </a:r>
                      <a:endParaRPr sz="1600" b="1">
                        <a:latin typeface="Times New Roman"/>
                        <a:ea typeface="Times New Roman"/>
                        <a:cs typeface="Times New Roman"/>
                        <a:sym typeface="Times New Roman"/>
                      </a:endParaRPr>
                    </a:p>
                    <a:p>
                      <a:pPr marL="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Machinery Plant</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BTR-80</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dirty="0">
                          <a:latin typeface="Times New Roman"/>
                          <a:ea typeface="Times New Roman"/>
                          <a:cs typeface="Times New Roman"/>
                          <a:sym typeface="Times New Roman"/>
                        </a:rPr>
                        <a:t>8x8</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TBP;</a:t>
                      </a:r>
                      <a:endParaRPr sz="16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Ambulancia, VCI y Puesto de Mando.</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just" rtl="0">
                        <a:spcBef>
                          <a:spcPts val="0"/>
                        </a:spcBef>
                        <a:spcAft>
                          <a:spcPts val="0"/>
                        </a:spcAft>
                        <a:buNone/>
                      </a:pPr>
                      <a:r>
                        <a:rPr lang="es-EC" sz="1600" b="1" dirty="0">
                          <a:latin typeface="Times New Roman"/>
                          <a:ea typeface="Times New Roman"/>
                          <a:cs typeface="Times New Roman"/>
                          <a:sym typeface="Times New Roman"/>
                        </a:rPr>
                        <a:t>Rusia</a:t>
                      </a:r>
                      <a:r>
                        <a:rPr lang="es-EC" sz="1600" dirty="0">
                          <a:latin typeface="Times New Roman"/>
                          <a:ea typeface="Times New Roman"/>
                          <a:cs typeface="Times New Roman"/>
                          <a:sym typeface="Times New Roman"/>
                        </a:rPr>
                        <a:t>, Afganistán, Argelia, Bangladesh, Bielorrusia, Estonia, Georgia, Hungría, Irak, Rumania, </a:t>
                      </a:r>
                      <a:r>
                        <a:rPr lang="es-EC" sz="1600" dirty="0" err="1">
                          <a:latin typeface="Times New Roman"/>
                          <a:ea typeface="Times New Roman"/>
                          <a:cs typeface="Times New Roman"/>
                          <a:sym typeface="Times New Roman"/>
                        </a:rPr>
                        <a:t>Ukrania</a:t>
                      </a:r>
                      <a:r>
                        <a:rPr lang="es-EC" sz="1600" dirty="0">
                          <a:latin typeface="Times New Roman"/>
                          <a:ea typeface="Times New Roman"/>
                          <a:cs typeface="Times New Roman"/>
                          <a:sym typeface="Times New Roman"/>
                        </a:rPr>
                        <a:t>, y otros. Se trata de un vehículo que tiene una tripulación de 10 (3+7) en la versión TBP. Sus dimensiones de </a:t>
                      </a:r>
                      <a:r>
                        <a:rPr lang="es-EC" sz="1600" dirty="0" err="1">
                          <a:latin typeface="Times New Roman"/>
                          <a:ea typeface="Times New Roman"/>
                          <a:cs typeface="Times New Roman"/>
                          <a:sym typeface="Times New Roman"/>
                        </a:rPr>
                        <a:t>LxAxH</a:t>
                      </a:r>
                      <a:r>
                        <a:rPr lang="es-EC" sz="1600" dirty="0">
                          <a:latin typeface="Times New Roman"/>
                          <a:ea typeface="Times New Roman"/>
                          <a:cs typeface="Times New Roman"/>
                          <a:sym typeface="Times New Roman"/>
                        </a:rPr>
                        <a:t> son 7.65x2.90x2.35m, y tiene un peso en orden de combate de </a:t>
                      </a:r>
                      <a:r>
                        <a:rPr lang="es-EC" sz="1600" b="1" dirty="0">
                          <a:latin typeface="Times New Roman"/>
                          <a:ea typeface="Times New Roman"/>
                          <a:cs typeface="Times New Roman"/>
                          <a:sym typeface="Times New Roman"/>
                        </a:rPr>
                        <a:t>13.6Ton</a:t>
                      </a:r>
                      <a:r>
                        <a:rPr lang="es-EC" sz="1600" dirty="0">
                          <a:latin typeface="Times New Roman"/>
                          <a:ea typeface="Times New Roman"/>
                          <a:cs typeface="Times New Roman"/>
                          <a:sym typeface="Times New Roman"/>
                        </a:rPr>
                        <a:t> (lo que denota su bajo nivel de protección blindada</a:t>
                      </a:r>
                      <a:r>
                        <a:rPr lang="es-EC" sz="1600" dirty="0" smtClean="0">
                          <a:latin typeface="Times New Roman"/>
                          <a:ea typeface="Times New Roman"/>
                          <a:cs typeface="Times New Roman"/>
                          <a:sym typeface="Times New Roman"/>
                        </a:rPr>
                        <a:t>). APROX 1´300.000,00</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r>
            </a:tbl>
          </a:graphicData>
        </a:graphic>
      </p:graphicFrame>
      <p:pic>
        <p:nvPicPr>
          <p:cNvPr id="330" name="Google Shape;330;p35"/>
          <p:cNvPicPr preferRelativeResize="0"/>
          <p:nvPr/>
        </p:nvPicPr>
        <p:blipFill>
          <a:blip r:embed="rId4">
            <a:alphaModFix/>
          </a:blip>
          <a:stretch>
            <a:fillRect/>
          </a:stretch>
        </p:blipFill>
        <p:spPr>
          <a:xfrm>
            <a:off x="152400" y="2480370"/>
            <a:ext cx="2926800" cy="1504775"/>
          </a:xfrm>
          <a:prstGeom prst="rect">
            <a:avLst/>
          </a:prstGeom>
          <a:noFill/>
          <a:ln>
            <a:noFill/>
          </a:ln>
        </p:spPr>
      </p:pic>
      <p:pic>
        <p:nvPicPr>
          <p:cNvPr id="331" name="Google Shape;331;p35"/>
          <p:cNvPicPr preferRelativeResize="0"/>
          <p:nvPr/>
        </p:nvPicPr>
        <p:blipFill>
          <a:blip r:embed="rId5">
            <a:alphaModFix/>
          </a:blip>
          <a:stretch>
            <a:fillRect/>
          </a:stretch>
        </p:blipFill>
        <p:spPr>
          <a:xfrm>
            <a:off x="152400" y="5134520"/>
            <a:ext cx="2926800" cy="1723480"/>
          </a:xfrm>
          <a:prstGeom prst="rect">
            <a:avLst/>
          </a:prstGeom>
          <a:noFill/>
          <a:ln>
            <a:noFill/>
          </a:ln>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9199" y="2491029"/>
            <a:ext cx="3362543" cy="149411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6"/>
          <p:cNvSpPr txBox="1">
            <a:spLocks noGrp="1"/>
          </p:cNvSpPr>
          <p:nvPr>
            <p:ph type="title"/>
          </p:nvPr>
        </p:nvSpPr>
        <p:spPr>
          <a:xfrm>
            <a:off x="838200" y="15875"/>
            <a:ext cx="10515600" cy="8148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a:t>
            </a:r>
            <a:r>
              <a:rPr lang="es-EC" b="1"/>
              <a:t>VI</a:t>
            </a:r>
            <a:r>
              <a:rPr lang="es-EC" sz="4400" b="1" i="0" u="none" strike="noStrike" cap="none">
                <a:solidFill>
                  <a:schemeClr val="dk1"/>
                </a:solidFill>
                <a:latin typeface="Calibri"/>
                <a:ea typeface="Calibri"/>
                <a:cs typeface="Calibri"/>
                <a:sym typeface="Calibri"/>
              </a:rPr>
              <a:t>.</a:t>
            </a:r>
            <a:r>
              <a:rPr lang="es-EC" b="1"/>
              <a:t>PROPUESTA</a:t>
            </a:r>
            <a:endParaRPr sz="4400" b="1" i="0" u="none" strike="noStrike" cap="none">
              <a:solidFill>
                <a:schemeClr val="dk1"/>
              </a:solidFill>
              <a:latin typeface="Calibri"/>
              <a:ea typeface="Calibri"/>
              <a:cs typeface="Calibri"/>
              <a:sym typeface="Calibri"/>
            </a:endParaRPr>
          </a:p>
        </p:txBody>
      </p:sp>
      <p:pic>
        <p:nvPicPr>
          <p:cNvPr id="337" name="Google Shape;337;p36"/>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graphicFrame>
        <p:nvGraphicFramePr>
          <p:cNvPr id="338" name="Google Shape;338;p36"/>
          <p:cNvGraphicFramePr/>
          <p:nvPr>
            <p:extLst>
              <p:ext uri="{D42A27DB-BD31-4B8C-83A1-F6EECF244321}">
                <p14:modId xmlns:p14="http://schemas.microsoft.com/office/powerpoint/2010/main" val="262776851"/>
              </p:ext>
            </p:extLst>
          </p:nvPr>
        </p:nvGraphicFramePr>
        <p:xfrm>
          <a:off x="174200" y="1047750"/>
          <a:ext cx="11843600" cy="5621775"/>
        </p:xfrm>
        <a:graphic>
          <a:graphicData uri="http://schemas.openxmlformats.org/drawingml/2006/table">
            <a:tbl>
              <a:tblPr>
                <a:noFill/>
                <a:tableStyleId>{25C85716-B3B6-4783-937C-69304727960C}</a:tableStyleId>
              </a:tblPr>
              <a:tblGrid>
                <a:gridCol w="1078225"/>
                <a:gridCol w="1836350"/>
                <a:gridCol w="1516250"/>
                <a:gridCol w="1836350"/>
                <a:gridCol w="1987975"/>
                <a:gridCol w="3588450"/>
              </a:tblGrid>
              <a:tr h="2316175">
                <a:tc>
                  <a:txBody>
                    <a:bodyPr/>
                    <a:lstStyle/>
                    <a:p>
                      <a:pPr marL="0" marR="25400" lvl="0" indent="0" algn="ctr" rtl="0">
                        <a:lnSpc>
                          <a:spcPct val="200000"/>
                        </a:lnSpc>
                        <a:spcBef>
                          <a:spcPts val="0"/>
                        </a:spcBef>
                        <a:spcAft>
                          <a:spcPts val="0"/>
                        </a:spcAft>
                        <a:buNone/>
                      </a:pPr>
                      <a:r>
                        <a:rPr lang="es-EC" sz="1600" b="1" dirty="0">
                          <a:latin typeface="Times New Roman"/>
                          <a:ea typeface="Times New Roman"/>
                          <a:cs typeface="Times New Roman"/>
                          <a:sym typeface="Times New Roman"/>
                        </a:rPr>
                        <a:t>3</a:t>
                      </a:r>
                      <a:endParaRPr sz="1600" b="1"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Arzamas</a:t>
                      </a:r>
                      <a:endParaRPr sz="1600" b="1">
                        <a:latin typeface="Times New Roman"/>
                        <a:ea typeface="Times New Roman"/>
                        <a:cs typeface="Times New Roman"/>
                        <a:sym typeface="Times New Roman"/>
                      </a:endParaRPr>
                    </a:p>
                    <a:p>
                      <a:pPr marL="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Machinery Plant</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BTR-90</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8x8</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VCI</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just" rtl="0">
                        <a:lnSpc>
                          <a:spcPct val="100000"/>
                        </a:lnSpc>
                        <a:spcBef>
                          <a:spcPts val="0"/>
                        </a:spcBef>
                        <a:spcAft>
                          <a:spcPts val="0"/>
                        </a:spcAft>
                        <a:buNone/>
                      </a:pPr>
                      <a:r>
                        <a:rPr lang="es-EC" sz="1600" dirty="0">
                          <a:latin typeface="Times New Roman"/>
                          <a:ea typeface="Times New Roman"/>
                          <a:cs typeface="Times New Roman"/>
                          <a:sym typeface="Times New Roman"/>
                        </a:rPr>
                        <a:t>Seleccionado por la Fed.</a:t>
                      </a:r>
                      <a:r>
                        <a:rPr lang="es-EC" sz="1600" b="1" dirty="0">
                          <a:latin typeface="Times New Roman"/>
                          <a:ea typeface="Times New Roman"/>
                          <a:cs typeface="Times New Roman"/>
                          <a:sym typeface="Times New Roman"/>
                        </a:rPr>
                        <a:t> Rusa</a:t>
                      </a:r>
                      <a:r>
                        <a:rPr lang="es-EC" sz="1600" dirty="0">
                          <a:latin typeface="Times New Roman"/>
                          <a:ea typeface="Times New Roman"/>
                          <a:cs typeface="Times New Roman"/>
                          <a:sym typeface="Times New Roman"/>
                        </a:rPr>
                        <a:t>. Se trata de un vehículo que tiene una tripulación de 10 (3+7) en la versión TBP. Sus dimensiones de </a:t>
                      </a:r>
                      <a:r>
                        <a:rPr lang="es-EC" sz="1600" dirty="0" err="1">
                          <a:latin typeface="Times New Roman"/>
                          <a:ea typeface="Times New Roman"/>
                          <a:cs typeface="Times New Roman"/>
                          <a:sym typeface="Times New Roman"/>
                        </a:rPr>
                        <a:t>LxAxH</a:t>
                      </a:r>
                      <a:r>
                        <a:rPr lang="es-EC" sz="1600" dirty="0">
                          <a:latin typeface="Times New Roman"/>
                          <a:ea typeface="Times New Roman"/>
                          <a:cs typeface="Times New Roman"/>
                          <a:sym typeface="Times New Roman"/>
                        </a:rPr>
                        <a:t> son 7.64x3.20x2.98m, y tiene un peso en orden de combate de </a:t>
                      </a:r>
                      <a:r>
                        <a:rPr lang="es-EC" sz="1600" b="1" dirty="0">
                          <a:latin typeface="Times New Roman"/>
                          <a:ea typeface="Times New Roman"/>
                          <a:cs typeface="Times New Roman"/>
                          <a:sym typeface="Times New Roman"/>
                        </a:rPr>
                        <a:t>20.9Ton</a:t>
                      </a:r>
                      <a:r>
                        <a:rPr lang="es-EC" sz="1600" dirty="0" smtClean="0">
                          <a:latin typeface="Times New Roman"/>
                          <a:ea typeface="Times New Roman"/>
                          <a:cs typeface="Times New Roman"/>
                          <a:sym typeface="Times New Roman"/>
                        </a:rPr>
                        <a:t>. APROX 1´500.000,00</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r>
              <a:tr h="3305600">
                <a:tc>
                  <a:txBody>
                    <a:bodyPr/>
                    <a:lstStyle/>
                    <a:p>
                      <a:pPr marL="0" marR="25400" lvl="0" indent="0" algn="ctr" rtl="0">
                        <a:lnSpc>
                          <a:spcPct val="200000"/>
                        </a:lnSpc>
                        <a:spcBef>
                          <a:spcPts val="0"/>
                        </a:spcBef>
                        <a:spcAft>
                          <a:spcPts val="0"/>
                        </a:spcAft>
                        <a:buNone/>
                      </a:pPr>
                      <a:r>
                        <a:rPr lang="es-EC" sz="1600" b="1" dirty="0">
                          <a:latin typeface="Times New Roman"/>
                          <a:ea typeface="Times New Roman"/>
                          <a:cs typeface="Times New Roman"/>
                          <a:sym typeface="Times New Roman"/>
                        </a:rPr>
                        <a:t>4</a:t>
                      </a:r>
                      <a:endParaRPr sz="1600" b="1"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ctr" rtl="0">
                        <a:lnSpc>
                          <a:spcPct val="200000"/>
                        </a:lnSpc>
                        <a:spcBef>
                          <a:spcPts val="0"/>
                        </a:spcBef>
                        <a:spcAft>
                          <a:spcPts val="0"/>
                        </a:spcAft>
                        <a:buNone/>
                      </a:pPr>
                      <a:r>
                        <a:rPr lang="es-EC" sz="1600" b="1" dirty="0">
                          <a:latin typeface="Times New Roman"/>
                          <a:ea typeface="Times New Roman"/>
                          <a:cs typeface="Times New Roman"/>
                          <a:sym typeface="Times New Roman"/>
                        </a:rPr>
                        <a:t>BAE </a:t>
                      </a:r>
                      <a:r>
                        <a:rPr lang="es-EC" sz="1600" b="1" dirty="0" err="1">
                          <a:latin typeface="Times New Roman"/>
                          <a:ea typeface="Times New Roman"/>
                          <a:cs typeface="Times New Roman"/>
                          <a:sym typeface="Times New Roman"/>
                        </a:rPr>
                        <a:t>System</a:t>
                      </a:r>
                      <a:r>
                        <a:rPr lang="es-EC" sz="1600" b="1" dirty="0">
                          <a:latin typeface="Times New Roman"/>
                          <a:ea typeface="Times New Roman"/>
                          <a:cs typeface="Times New Roman"/>
                          <a:sym typeface="Times New Roman"/>
                        </a:rPr>
                        <a:t> </a:t>
                      </a:r>
                      <a:r>
                        <a:rPr lang="es-EC" sz="1600" b="1" dirty="0" err="1">
                          <a:latin typeface="Times New Roman"/>
                          <a:ea typeface="Times New Roman"/>
                          <a:cs typeface="Times New Roman"/>
                          <a:sym typeface="Times New Roman"/>
                        </a:rPr>
                        <a:t>Hangglundgs</a:t>
                      </a:r>
                      <a:endParaRPr sz="1600" b="1"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dirty="0" smtClean="0">
                          <a:latin typeface="Times New Roman"/>
                          <a:ea typeface="Times New Roman"/>
                          <a:cs typeface="Times New Roman"/>
                          <a:sym typeface="Times New Roman"/>
                        </a:rPr>
                        <a:t>SEP</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6x6 y 8x8</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TBP;</a:t>
                      </a:r>
                      <a:endParaRPr sz="16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Ambulancia, VCI y Puesto de Mando.</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just" rtl="0">
                        <a:lnSpc>
                          <a:spcPct val="100000"/>
                        </a:lnSpc>
                        <a:spcBef>
                          <a:spcPts val="0"/>
                        </a:spcBef>
                        <a:spcAft>
                          <a:spcPts val="0"/>
                        </a:spcAft>
                        <a:buNone/>
                      </a:pPr>
                      <a:r>
                        <a:rPr lang="es-EC" sz="1600" dirty="0">
                          <a:latin typeface="Times New Roman"/>
                          <a:ea typeface="Times New Roman"/>
                          <a:cs typeface="Times New Roman"/>
                          <a:sym typeface="Times New Roman"/>
                        </a:rPr>
                        <a:t>Futura familia de vehículos 6x6 y 8x8 de </a:t>
                      </a:r>
                      <a:r>
                        <a:rPr lang="es-EC" sz="1600" b="1" dirty="0">
                          <a:latin typeface="Times New Roman"/>
                          <a:ea typeface="Times New Roman"/>
                          <a:cs typeface="Times New Roman"/>
                          <a:sym typeface="Times New Roman"/>
                        </a:rPr>
                        <a:t>Suecia. </a:t>
                      </a:r>
                      <a:r>
                        <a:rPr lang="es-EC" sz="1600" dirty="0">
                          <a:latin typeface="Times New Roman"/>
                          <a:ea typeface="Times New Roman"/>
                          <a:cs typeface="Times New Roman"/>
                          <a:sym typeface="Times New Roman"/>
                        </a:rPr>
                        <a:t>Vehículos con tecnología de punta y muy alto grado de fiabilidad entre versiones. Se trata de un vehículo que tiene una tripulación de 10 (3+7) en la versión VCI. Sus dimensiones de </a:t>
                      </a:r>
                      <a:r>
                        <a:rPr lang="es-EC" sz="1600" dirty="0" err="1">
                          <a:latin typeface="Times New Roman"/>
                          <a:ea typeface="Times New Roman"/>
                          <a:cs typeface="Times New Roman"/>
                          <a:sym typeface="Times New Roman"/>
                        </a:rPr>
                        <a:t>LxAxH</a:t>
                      </a:r>
                      <a:r>
                        <a:rPr lang="es-EC" sz="1600" dirty="0">
                          <a:latin typeface="Times New Roman"/>
                          <a:ea typeface="Times New Roman"/>
                          <a:cs typeface="Times New Roman"/>
                          <a:sym typeface="Times New Roman"/>
                        </a:rPr>
                        <a:t> son 7.64x3.20x2.98m, y tiene un peso en orden de combate de </a:t>
                      </a:r>
                      <a:r>
                        <a:rPr lang="es-EC" sz="1600" b="1" dirty="0">
                          <a:latin typeface="Times New Roman"/>
                          <a:ea typeface="Times New Roman"/>
                          <a:cs typeface="Times New Roman"/>
                          <a:sym typeface="Times New Roman"/>
                        </a:rPr>
                        <a:t>20.9Ton</a:t>
                      </a:r>
                      <a:r>
                        <a:rPr lang="es-EC" sz="1600" dirty="0" smtClean="0">
                          <a:latin typeface="Times New Roman"/>
                          <a:ea typeface="Times New Roman"/>
                          <a:cs typeface="Times New Roman"/>
                          <a:sym typeface="Times New Roman"/>
                        </a:rPr>
                        <a:t>. APROX 2´500.000</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r>
            </a:tbl>
          </a:graphicData>
        </a:graphic>
      </p:graphicFrame>
      <p:pic>
        <p:nvPicPr>
          <p:cNvPr id="339" name="Google Shape;339;p36"/>
          <p:cNvPicPr preferRelativeResize="0"/>
          <p:nvPr/>
        </p:nvPicPr>
        <p:blipFill>
          <a:blip r:embed="rId4">
            <a:alphaModFix/>
          </a:blip>
          <a:stretch>
            <a:fillRect/>
          </a:stretch>
        </p:blipFill>
        <p:spPr>
          <a:xfrm>
            <a:off x="440424" y="2003010"/>
            <a:ext cx="2384025" cy="1346987"/>
          </a:xfrm>
          <a:prstGeom prst="rect">
            <a:avLst/>
          </a:prstGeom>
          <a:noFill/>
          <a:ln>
            <a:noFill/>
          </a:ln>
        </p:spPr>
      </p:pic>
      <p:pic>
        <p:nvPicPr>
          <p:cNvPr id="340" name="Google Shape;340;p36"/>
          <p:cNvPicPr preferRelativeResize="0"/>
          <p:nvPr/>
        </p:nvPicPr>
        <p:blipFill>
          <a:blip r:embed="rId5">
            <a:alphaModFix/>
          </a:blip>
          <a:stretch>
            <a:fillRect/>
          </a:stretch>
        </p:blipFill>
        <p:spPr>
          <a:xfrm>
            <a:off x="174200" y="5117910"/>
            <a:ext cx="2896546" cy="1551615"/>
          </a:xfrm>
          <a:prstGeom prst="rect">
            <a:avLst/>
          </a:prstGeom>
          <a:noFill/>
          <a:ln>
            <a:noFill/>
          </a:ln>
        </p:spPr>
      </p:pic>
      <p:pic>
        <p:nvPicPr>
          <p:cNvPr id="2" name="Imagen 1"/>
          <p:cNvPicPr>
            <a:picLocks noChangeAspect="1"/>
          </p:cNvPicPr>
          <p:nvPr/>
        </p:nvPicPr>
        <p:blipFill>
          <a:blip r:embed="rId6"/>
          <a:stretch>
            <a:fillRect/>
          </a:stretch>
        </p:blipFill>
        <p:spPr>
          <a:xfrm>
            <a:off x="3244946" y="4675353"/>
            <a:ext cx="3142206" cy="199417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7"/>
          <p:cNvSpPr txBox="1">
            <a:spLocks noGrp="1"/>
          </p:cNvSpPr>
          <p:nvPr>
            <p:ph type="title"/>
          </p:nvPr>
        </p:nvSpPr>
        <p:spPr>
          <a:xfrm>
            <a:off x="838200" y="15875"/>
            <a:ext cx="10515600" cy="77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a:t>
            </a:r>
            <a:r>
              <a:rPr lang="es-EC" b="1"/>
              <a:t>VI</a:t>
            </a:r>
            <a:r>
              <a:rPr lang="es-EC" sz="4400" b="1" i="0" u="none" strike="noStrike" cap="none">
                <a:solidFill>
                  <a:schemeClr val="dk1"/>
                </a:solidFill>
                <a:latin typeface="Calibri"/>
                <a:ea typeface="Calibri"/>
                <a:cs typeface="Calibri"/>
                <a:sym typeface="Calibri"/>
              </a:rPr>
              <a:t>.</a:t>
            </a:r>
            <a:r>
              <a:rPr lang="es-EC" b="1"/>
              <a:t>PROPUESTA</a:t>
            </a:r>
            <a:endParaRPr sz="4400" b="1" i="0" u="none" strike="noStrike" cap="none">
              <a:solidFill>
                <a:schemeClr val="dk1"/>
              </a:solidFill>
              <a:latin typeface="Calibri"/>
              <a:ea typeface="Calibri"/>
              <a:cs typeface="Calibri"/>
              <a:sym typeface="Calibri"/>
            </a:endParaRPr>
          </a:p>
        </p:txBody>
      </p:sp>
      <p:pic>
        <p:nvPicPr>
          <p:cNvPr id="346" name="Google Shape;346;p37"/>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graphicFrame>
        <p:nvGraphicFramePr>
          <p:cNvPr id="347" name="Google Shape;347;p37"/>
          <p:cNvGraphicFramePr/>
          <p:nvPr>
            <p:extLst>
              <p:ext uri="{D42A27DB-BD31-4B8C-83A1-F6EECF244321}">
                <p14:modId xmlns:p14="http://schemas.microsoft.com/office/powerpoint/2010/main" val="357464235"/>
              </p:ext>
            </p:extLst>
          </p:nvPr>
        </p:nvGraphicFramePr>
        <p:xfrm>
          <a:off x="168450" y="1149375"/>
          <a:ext cx="11506300" cy="5456775"/>
        </p:xfrm>
        <a:graphic>
          <a:graphicData uri="http://schemas.openxmlformats.org/drawingml/2006/table">
            <a:tbl>
              <a:tblPr>
                <a:noFill/>
                <a:tableStyleId>{25C85716-B3B6-4783-937C-69304727960C}</a:tableStyleId>
              </a:tblPr>
              <a:tblGrid>
                <a:gridCol w="1047525"/>
                <a:gridCol w="1784050"/>
                <a:gridCol w="1473075"/>
                <a:gridCol w="1784050"/>
                <a:gridCol w="1931350"/>
                <a:gridCol w="3486250"/>
              </a:tblGrid>
              <a:tr h="3070150">
                <a:tc>
                  <a:txBody>
                    <a:bodyPr/>
                    <a:lstStyle/>
                    <a:p>
                      <a:pPr marL="0" marR="25400" lvl="0" indent="0" algn="ctr" rtl="0">
                        <a:lnSpc>
                          <a:spcPct val="100000"/>
                        </a:lnSpc>
                        <a:spcBef>
                          <a:spcPts val="0"/>
                        </a:spcBef>
                        <a:spcAft>
                          <a:spcPts val="0"/>
                        </a:spcAft>
                        <a:buNone/>
                      </a:pPr>
                      <a:r>
                        <a:rPr lang="es-EC" sz="1600" b="1" dirty="0">
                          <a:latin typeface="Times New Roman"/>
                          <a:ea typeface="Times New Roman"/>
                          <a:cs typeface="Times New Roman"/>
                          <a:sym typeface="Times New Roman"/>
                        </a:rPr>
                        <a:t>5</a:t>
                      </a:r>
                      <a:endParaRPr sz="1600" b="1"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12700" lvl="0" indent="0" algn="ctr" rtl="0">
                        <a:lnSpc>
                          <a:spcPct val="100000"/>
                        </a:lnSpc>
                        <a:spcBef>
                          <a:spcPts val="0"/>
                        </a:spcBef>
                        <a:spcAft>
                          <a:spcPts val="0"/>
                        </a:spcAft>
                        <a:buNone/>
                      </a:pPr>
                      <a:r>
                        <a:rPr lang="es-EC" sz="1600" b="1">
                          <a:latin typeface="Times New Roman"/>
                          <a:ea typeface="Times New Roman"/>
                          <a:cs typeface="Times New Roman"/>
                          <a:sym typeface="Times New Roman"/>
                        </a:rPr>
                        <a:t>Daimler Steyr Puch</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C" sz="1600">
                          <a:latin typeface="Times New Roman"/>
                          <a:ea typeface="Times New Roman"/>
                          <a:cs typeface="Times New Roman"/>
                          <a:sym typeface="Times New Roman"/>
                        </a:rPr>
                        <a:t>Pandur y Pandur II</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100000"/>
                        </a:lnSpc>
                        <a:spcBef>
                          <a:spcPts val="0"/>
                        </a:spcBef>
                        <a:spcAft>
                          <a:spcPts val="0"/>
                        </a:spcAft>
                        <a:buNone/>
                      </a:pPr>
                      <a:r>
                        <a:rPr lang="es-EC" sz="1600">
                          <a:latin typeface="Times New Roman"/>
                          <a:ea typeface="Times New Roman"/>
                          <a:cs typeface="Times New Roman"/>
                          <a:sym typeface="Times New Roman"/>
                        </a:rPr>
                        <a:t>6x6 y 8x8</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TBP;</a:t>
                      </a:r>
                      <a:endParaRPr sz="16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Ambulancia, VCI y Puesto de Mando.</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just" rtl="0">
                        <a:lnSpc>
                          <a:spcPct val="100000"/>
                        </a:lnSpc>
                        <a:spcBef>
                          <a:spcPts val="0"/>
                        </a:spcBef>
                        <a:spcAft>
                          <a:spcPts val="0"/>
                        </a:spcAft>
                        <a:buNone/>
                      </a:pPr>
                      <a:r>
                        <a:rPr lang="es-EC" sz="1600" b="1" dirty="0">
                          <a:latin typeface="Times New Roman"/>
                          <a:ea typeface="Times New Roman"/>
                          <a:cs typeface="Times New Roman"/>
                          <a:sym typeface="Times New Roman"/>
                        </a:rPr>
                        <a:t>Austria</a:t>
                      </a:r>
                      <a:r>
                        <a:rPr lang="es-EC" sz="1600" dirty="0">
                          <a:latin typeface="Times New Roman"/>
                          <a:ea typeface="Times New Roman"/>
                          <a:cs typeface="Times New Roman"/>
                          <a:sym typeface="Times New Roman"/>
                        </a:rPr>
                        <a:t>: Seleccionado como ganador en las licitaciones de la República Checa, Portugal, Croacia, entre otros. Se trata de un vehículo que tiene una tripulación de 14 (2+12) en la versión VCI 8x8. Sus dimensiones de </a:t>
                      </a:r>
                      <a:r>
                        <a:rPr lang="es-EC" sz="1600" dirty="0" err="1">
                          <a:latin typeface="Times New Roman"/>
                          <a:ea typeface="Times New Roman"/>
                          <a:cs typeface="Times New Roman"/>
                          <a:sym typeface="Times New Roman"/>
                        </a:rPr>
                        <a:t>LxAxH</a:t>
                      </a:r>
                      <a:r>
                        <a:rPr lang="es-EC" sz="1600" dirty="0">
                          <a:latin typeface="Times New Roman"/>
                          <a:ea typeface="Times New Roman"/>
                          <a:cs typeface="Times New Roman"/>
                          <a:sym typeface="Times New Roman"/>
                        </a:rPr>
                        <a:t> son 7.02x2.67x1.85m, y tiene un peso en orden de combate de </a:t>
                      </a:r>
                      <a:r>
                        <a:rPr lang="es-EC" sz="1600" b="1" dirty="0">
                          <a:latin typeface="Times New Roman"/>
                          <a:ea typeface="Times New Roman"/>
                          <a:cs typeface="Times New Roman"/>
                          <a:sym typeface="Times New Roman"/>
                        </a:rPr>
                        <a:t>22Ton</a:t>
                      </a:r>
                      <a:r>
                        <a:rPr lang="es-EC" sz="1600" dirty="0" smtClean="0">
                          <a:latin typeface="Times New Roman"/>
                          <a:ea typeface="Times New Roman"/>
                          <a:cs typeface="Times New Roman"/>
                          <a:sym typeface="Times New Roman"/>
                        </a:rPr>
                        <a:t>. APROX 3’138.500,00</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r>
              <a:tr h="2386625">
                <a:tc>
                  <a:txBody>
                    <a:bodyPr/>
                    <a:lstStyle/>
                    <a:p>
                      <a:pPr marL="0" marR="25400" lvl="0" indent="0" algn="ctr" rtl="0">
                        <a:lnSpc>
                          <a:spcPct val="100000"/>
                        </a:lnSpc>
                        <a:spcBef>
                          <a:spcPts val="0"/>
                        </a:spcBef>
                        <a:spcAft>
                          <a:spcPts val="0"/>
                        </a:spcAft>
                        <a:buNone/>
                      </a:pPr>
                      <a:r>
                        <a:rPr lang="es-EC" sz="1600" b="1">
                          <a:latin typeface="Times New Roman"/>
                          <a:ea typeface="Times New Roman"/>
                          <a:cs typeface="Times New Roman"/>
                          <a:sym typeface="Times New Roman"/>
                        </a:rPr>
                        <a:t>6</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100000"/>
                        </a:lnSpc>
                        <a:spcBef>
                          <a:spcPts val="0"/>
                        </a:spcBef>
                        <a:spcAft>
                          <a:spcPts val="0"/>
                        </a:spcAft>
                        <a:buNone/>
                      </a:pPr>
                      <a:r>
                        <a:rPr lang="es-EC" sz="1600" b="1">
                          <a:latin typeface="Times New Roman"/>
                          <a:ea typeface="Times New Roman"/>
                          <a:cs typeface="Times New Roman"/>
                          <a:sym typeface="Times New Roman"/>
                        </a:rPr>
                        <a:t>Giat /</a:t>
                      </a:r>
                      <a:endParaRPr sz="1600" b="1">
                        <a:latin typeface="Times New Roman"/>
                        <a:ea typeface="Times New Roman"/>
                        <a:cs typeface="Times New Roman"/>
                        <a:sym typeface="Times New Roman"/>
                      </a:endParaRPr>
                    </a:p>
                    <a:p>
                      <a:pPr marL="0" marR="25400" lvl="0" indent="0" algn="ctr" rtl="0">
                        <a:lnSpc>
                          <a:spcPct val="100000"/>
                        </a:lnSpc>
                        <a:spcBef>
                          <a:spcPts val="0"/>
                        </a:spcBef>
                        <a:spcAft>
                          <a:spcPts val="0"/>
                        </a:spcAft>
                        <a:buNone/>
                      </a:pPr>
                      <a:r>
                        <a:rPr lang="es-EC" sz="1600" b="1">
                          <a:latin typeface="Times New Roman"/>
                          <a:ea typeface="Times New Roman"/>
                          <a:cs typeface="Times New Roman"/>
                          <a:sym typeface="Times New Roman"/>
                        </a:rPr>
                        <a:t>Renault</a:t>
                      </a:r>
                      <a:endParaRPr sz="1600" b="1">
                        <a:latin typeface="Times New Roman"/>
                        <a:ea typeface="Times New Roman"/>
                        <a:cs typeface="Times New Roman"/>
                        <a:sym typeface="Times New Roman"/>
                      </a:endParaRPr>
                    </a:p>
                    <a:p>
                      <a:pPr marL="0" marR="25400" lvl="0" indent="0" algn="ctr" rtl="0">
                        <a:lnSpc>
                          <a:spcPct val="100000"/>
                        </a:lnSpc>
                        <a:spcBef>
                          <a:spcPts val="0"/>
                        </a:spcBef>
                        <a:spcAft>
                          <a:spcPts val="0"/>
                        </a:spcAft>
                        <a:buNone/>
                      </a:pP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100000"/>
                        </a:lnSpc>
                        <a:spcBef>
                          <a:spcPts val="0"/>
                        </a:spcBef>
                        <a:spcAft>
                          <a:spcPts val="0"/>
                        </a:spcAft>
                        <a:buNone/>
                      </a:pPr>
                      <a:r>
                        <a:rPr lang="es-EC" sz="1600">
                          <a:latin typeface="Times New Roman"/>
                          <a:ea typeface="Times New Roman"/>
                          <a:cs typeface="Times New Roman"/>
                          <a:sym typeface="Times New Roman"/>
                        </a:rPr>
                        <a:t>VBCI</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100000"/>
                        </a:lnSpc>
                        <a:spcBef>
                          <a:spcPts val="0"/>
                        </a:spcBef>
                        <a:spcAft>
                          <a:spcPts val="0"/>
                        </a:spcAft>
                        <a:buNone/>
                      </a:pPr>
                      <a:r>
                        <a:rPr lang="es-EC" sz="1600">
                          <a:latin typeface="Times New Roman"/>
                          <a:ea typeface="Times New Roman"/>
                          <a:cs typeface="Times New Roman"/>
                          <a:sym typeface="Times New Roman"/>
                        </a:rPr>
                        <a:t>8x8</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VCI y Puesto de Mando.</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just" rtl="0">
                        <a:lnSpc>
                          <a:spcPct val="100000"/>
                        </a:lnSpc>
                        <a:spcBef>
                          <a:spcPts val="0"/>
                        </a:spcBef>
                        <a:spcAft>
                          <a:spcPts val="0"/>
                        </a:spcAft>
                        <a:buNone/>
                      </a:pPr>
                      <a:r>
                        <a:rPr lang="es-EC" sz="1600" b="1" dirty="0">
                          <a:latin typeface="Times New Roman"/>
                          <a:ea typeface="Times New Roman"/>
                          <a:cs typeface="Times New Roman"/>
                          <a:sym typeface="Times New Roman"/>
                        </a:rPr>
                        <a:t>Francia</a:t>
                      </a:r>
                      <a:r>
                        <a:rPr lang="es-EC" sz="1600" dirty="0">
                          <a:latin typeface="Times New Roman"/>
                          <a:ea typeface="Times New Roman"/>
                          <a:cs typeface="Times New Roman"/>
                          <a:sym typeface="Times New Roman"/>
                        </a:rPr>
                        <a:t>: Seleccionado para ser producido para Francia. Se trata de un vehículo que tiene una tripulación de 11 (2+9) en la versión TBP. Sus dimensiones de </a:t>
                      </a:r>
                      <a:r>
                        <a:rPr lang="es-EC" sz="1600" dirty="0" err="1">
                          <a:latin typeface="Times New Roman"/>
                          <a:ea typeface="Times New Roman"/>
                          <a:cs typeface="Times New Roman"/>
                          <a:sym typeface="Times New Roman"/>
                        </a:rPr>
                        <a:t>LxAxH</a:t>
                      </a:r>
                      <a:r>
                        <a:rPr lang="es-EC" sz="1600" dirty="0">
                          <a:latin typeface="Times New Roman"/>
                          <a:ea typeface="Times New Roman"/>
                          <a:cs typeface="Times New Roman"/>
                          <a:sym typeface="Times New Roman"/>
                        </a:rPr>
                        <a:t> son 7.60x2.98x2.20m, y tiene un peso en orden de combate de </a:t>
                      </a:r>
                      <a:r>
                        <a:rPr lang="es-EC" sz="1600" b="1" dirty="0">
                          <a:latin typeface="Times New Roman"/>
                          <a:ea typeface="Times New Roman"/>
                          <a:cs typeface="Times New Roman"/>
                          <a:sym typeface="Times New Roman"/>
                        </a:rPr>
                        <a:t>23.3Ton</a:t>
                      </a:r>
                      <a:r>
                        <a:rPr lang="es-EC" sz="1600" dirty="0" smtClean="0">
                          <a:latin typeface="Times New Roman"/>
                          <a:ea typeface="Times New Roman"/>
                          <a:cs typeface="Times New Roman"/>
                          <a:sym typeface="Times New Roman"/>
                        </a:rPr>
                        <a:t>. APROX 3’128.000,00</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r>
            </a:tbl>
          </a:graphicData>
        </a:graphic>
      </p:graphicFrame>
      <p:pic>
        <p:nvPicPr>
          <p:cNvPr id="348" name="Google Shape;348;p37"/>
          <p:cNvPicPr preferRelativeResize="0"/>
          <p:nvPr/>
        </p:nvPicPr>
        <p:blipFill>
          <a:blip r:embed="rId4">
            <a:alphaModFix/>
          </a:blip>
          <a:stretch>
            <a:fillRect/>
          </a:stretch>
        </p:blipFill>
        <p:spPr>
          <a:xfrm>
            <a:off x="168449" y="2278325"/>
            <a:ext cx="2847705" cy="1897890"/>
          </a:xfrm>
          <a:prstGeom prst="rect">
            <a:avLst/>
          </a:prstGeom>
          <a:noFill/>
          <a:ln>
            <a:noFill/>
          </a:ln>
        </p:spPr>
      </p:pic>
      <p:pic>
        <p:nvPicPr>
          <p:cNvPr id="349" name="Google Shape;349;p37"/>
          <p:cNvPicPr preferRelativeResize="0"/>
          <p:nvPr/>
        </p:nvPicPr>
        <p:blipFill>
          <a:blip r:embed="rId5">
            <a:alphaModFix/>
          </a:blip>
          <a:stretch>
            <a:fillRect/>
          </a:stretch>
        </p:blipFill>
        <p:spPr>
          <a:xfrm>
            <a:off x="168448" y="4782357"/>
            <a:ext cx="2847705" cy="1823793"/>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8"/>
          <p:cNvSpPr txBox="1">
            <a:spLocks noGrp="1"/>
          </p:cNvSpPr>
          <p:nvPr>
            <p:ph type="title"/>
          </p:nvPr>
        </p:nvSpPr>
        <p:spPr>
          <a:xfrm>
            <a:off x="838200" y="15875"/>
            <a:ext cx="10515600" cy="921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a:t>
            </a:r>
            <a:r>
              <a:rPr lang="es-EC" b="1"/>
              <a:t>VI</a:t>
            </a:r>
            <a:r>
              <a:rPr lang="es-EC" sz="4400" b="1" i="0" u="none" strike="noStrike" cap="none">
                <a:solidFill>
                  <a:schemeClr val="dk1"/>
                </a:solidFill>
                <a:latin typeface="Calibri"/>
                <a:ea typeface="Calibri"/>
                <a:cs typeface="Calibri"/>
                <a:sym typeface="Calibri"/>
              </a:rPr>
              <a:t>.</a:t>
            </a:r>
            <a:r>
              <a:rPr lang="es-EC" b="1"/>
              <a:t>PROPUESTA</a:t>
            </a:r>
            <a:endParaRPr sz="4400" b="1" i="0" u="none" strike="noStrike" cap="none">
              <a:solidFill>
                <a:schemeClr val="dk1"/>
              </a:solidFill>
              <a:latin typeface="Calibri"/>
              <a:ea typeface="Calibri"/>
              <a:cs typeface="Calibri"/>
              <a:sym typeface="Calibri"/>
            </a:endParaRPr>
          </a:p>
        </p:txBody>
      </p:sp>
      <p:pic>
        <p:nvPicPr>
          <p:cNvPr id="355" name="Google Shape;355;p38"/>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graphicFrame>
        <p:nvGraphicFramePr>
          <p:cNvPr id="356" name="Google Shape;356;p38"/>
          <p:cNvGraphicFramePr/>
          <p:nvPr>
            <p:extLst>
              <p:ext uri="{D42A27DB-BD31-4B8C-83A1-F6EECF244321}">
                <p14:modId xmlns:p14="http://schemas.microsoft.com/office/powerpoint/2010/main" val="502355854"/>
              </p:ext>
            </p:extLst>
          </p:nvPr>
        </p:nvGraphicFramePr>
        <p:xfrm>
          <a:off x="152400" y="1149375"/>
          <a:ext cx="12039600" cy="5605225"/>
        </p:xfrm>
        <a:graphic>
          <a:graphicData uri="http://schemas.openxmlformats.org/drawingml/2006/table">
            <a:tbl>
              <a:tblPr>
                <a:noFill/>
                <a:tableStyleId>{25C85716-B3B6-4783-937C-69304727960C}</a:tableStyleId>
              </a:tblPr>
              <a:tblGrid>
                <a:gridCol w="1096075"/>
                <a:gridCol w="1866725"/>
                <a:gridCol w="1541350"/>
                <a:gridCol w="1866725"/>
                <a:gridCol w="2020875"/>
                <a:gridCol w="3647850"/>
              </a:tblGrid>
              <a:tr h="2194075">
                <a:tc>
                  <a:txBody>
                    <a:bodyPr/>
                    <a:lstStyle/>
                    <a:p>
                      <a:pPr marL="0" marR="25400" lvl="0" indent="0" algn="ctr" rtl="0">
                        <a:lnSpc>
                          <a:spcPct val="200000"/>
                        </a:lnSpc>
                        <a:spcBef>
                          <a:spcPts val="0"/>
                        </a:spcBef>
                        <a:spcAft>
                          <a:spcPts val="0"/>
                        </a:spcAft>
                        <a:buNone/>
                      </a:pPr>
                      <a:r>
                        <a:rPr lang="es-EC" sz="1600" b="1" dirty="0">
                          <a:latin typeface="Times New Roman"/>
                          <a:ea typeface="Times New Roman"/>
                          <a:cs typeface="Times New Roman"/>
                          <a:sym typeface="Times New Roman"/>
                        </a:rPr>
                        <a:t>7</a:t>
                      </a:r>
                      <a:endParaRPr sz="1600" b="1"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lnSpc>
                          <a:spcPct val="200000"/>
                        </a:lnSpc>
                        <a:spcBef>
                          <a:spcPts val="0"/>
                        </a:spcBef>
                        <a:spcAft>
                          <a:spcPts val="0"/>
                        </a:spcAft>
                        <a:buNone/>
                      </a:pPr>
                      <a:r>
                        <a:rPr lang="es-EC" sz="1600" b="1">
                          <a:latin typeface="Times New Roman"/>
                          <a:ea typeface="Times New Roman"/>
                          <a:cs typeface="Times New Roman"/>
                          <a:sym typeface="Times New Roman"/>
                        </a:rPr>
                        <a:t>GPV y FNSS</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Pars</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ctr" rtl="0">
                        <a:lnSpc>
                          <a:spcPct val="200000"/>
                        </a:lnSpc>
                        <a:spcBef>
                          <a:spcPts val="0"/>
                        </a:spcBef>
                        <a:spcAft>
                          <a:spcPts val="0"/>
                        </a:spcAft>
                        <a:buNone/>
                      </a:pPr>
                      <a:r>
                        <a:rPr lang="es-EC" sz="1600">
                          <a:latin typeface="Times New Roman"/>
                          <a:ea typeface="Times New Roman"/>
                          <a:cs typeface="Times New Roman"/>
                          <a:sym typeface="Times New Roman"/>
                        </a:rPr>
                        <a:t>4x4, 6x6, 8x8, 10x10</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TBP;</a:t>
                      </a:r>
                      <a:endParaRPr sz="16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Ambulancia, VCI y Puesto de Mando.</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just" rtl="0">
                        <a:lnSpc>
                          <a:spcPct val="100000"/>
                        </a:lnSpc>
                        <a:spcBef>
                          <a:spcPts val="0"/>
                        </a:spcBef>
                        <a:spcAft>
                          <a:spcPts val="0"/>
                        </a:spcAft>
                        <a:buNone/>
                      </a:pPr>
                      <a:r>
                        <a:rPr lang="es-EC" sz="1600" b="1" dirty="0">
                          <a:latin typeface="Times New Roman"/>
                          <a:ea typeface="Times New Roman"/>
                          <a:cs typeface="Times New Roman"/>
                          <a:sym typeface="Times New Roman"/>
                        </a:rPr>
                        <a:t>Turquía</a:t>
                      </a:r>
                      <a:r>
                        <a:rPr lang="es-EC" sz="1600" dirty="0">
                          <a:latin typeface="Times New Roman"/>
                          <a:ea typeface="Times New Roman"/>
                          <a:cs typeface="Times New Roman"/>
                          <a:sym typeface="Times New Roman"/>
                        </a:rPr>
                        <a:t>: Se trata de un vehículo que tiene una tripulación de 14 (2+12) en la versión VCI. Sus dimensiones de </a:t>
                      </a:r>
                      <a:r>
                        <a:rPr lang="es-EC" sz="1600" dirty="0" err="1">
                          <a:latin typeface="Times New Roman"/>
                          <a:ea typeface="Times New Roman"/>
                          <a:cs typeface="Times New Roman"/>
                          <a:sym typeface="Times New Roman"/>
                        </a:rPr>
                        <a:t>LxAxH</a:t>
                      </a:r>
                      <a:r>
                        <a:rPr lang="es-EC" sz="1600" dirty="0">
                          <a:latin typeface="Times New Roman"/>
                          <a:ea typeface="Times New Roman"/>
                          <a:cs typeface="Times New Roman"/>
                          <a:sym typeface="Times New Roman"/>
                        </a:rPr>
                        <a:t> son 7.96x2.70x2.17m, y tiene un peso descargado de </a:t>
                      </a:r>
                      <a:r>
                        <a:rPr lang="es-EC" sz="1600" b="1" dirty="0">
                          <a:latin typeface="Times New Roman"/>
                          <a:ea typeface="Times New Roman"/>
                          <a:cs typeface="Times New Roman"/>
                          <a:sym typeface="Times New Roman"/>
                        </a:rPr>
                        <a:t>16Ton</a:t>
                      </a:r>
                      <a:r>
                        <a:rPr lang="es-EC" sz="1600" dirty="0">
                          <a:latin typeface="Times New Roman"/>
                          <a:ea typeface="Times New Roman"/>
                          <a:cs typeface="Times New Roman"/>
                          <a:sym typeface="Times New Roman"/>
                        </a:rPr>
                        <a:t> y en orden de combate de </a:t>
                      </a:r>
                      <a:r>
                        <a:rPr lang="es-EC" sz="1600" b="1" dirty="0">
                          <a:latin typeface="Times New Roman"/>
                          <a:ea typeface="Times New Roman"/>
                          <a:cs typeface="Times New Roman"/>
                          <a:sym typeface="Times New Roman"/>
                        </a:rPr>
                        <a:t>24.5Ton</a:t>
                      </a:r>
                      <a:r>
                        <a:rPr lang="es-EC" sz="1600" dirty="0" smtClean="0">
                          <a:latin typeface="Times New Roman"/>
                          <a:ea typeface="Times New Roman"/>
                          <a:cs typeface="Times New Roman"/>
                          <a:sym typeface="Times New Roman"/>
                        </a:rPr>
                        <a:t>. APROX 3’000.000,00</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r>
              <a:tr h="3411150">
                <a:tc>
                  <a:txBody>
                    <a:bodyPr/>
                    <a:lstStyle/>
                    <a:p>
                      <a:pPr marL="0" marR="2540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8</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Mowag</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Piranha</a:t>
                      </a:r>
                      <a:endParaRPr sz="1600">
                        <a:latin typeface="Times New Roman"/>
                        <a:ea typeface="Times New Roman"/>
                        <a:cs typeface="Times New Roman"/>
                        <a:sym typeface="Times New Roman"/>
                      </a:endParaRPr>
                    </a:p>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III, IIIC,</a:t>
                      </a:r>
                      <a:endParaRPr sz="1600">
                        <a:latin typeface="Times New Roman"/>
                        <a:ea typeface="Times New Roman"/>
                        <a:cs typeface="Times New Roman"/>
                        <a:sym typeface="Times New Roman"/>
                      </a:endParaRPr>
                    </a:p>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IIIH y IV</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8x8</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TBP;</a:t>
                      </a:r>
                      <a:endParaRPr sz="16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s-EC" sz="1600">
                          <a:latin typeface="Times New Roman"/>
                          <a:ea typeface="Times New Roman"/>
                          <a:cs typeface="Times New Roman"/>
                          <a:sym typeface="Times New Roman"/>
                        </a:rPr>
                        <a:t>Ambulancia, VCI y Puesto de Mando.</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just" rtl="0">
                        <a:lnSpc>
                          <a:spcPct val="100000"/>
                        </a:lnSpc>
                        <a:spcBef>
                          <a:spcPts val="0"/>
                        </a:spcBef>
                        <a:spcAft>
                          <a:spcPts val="0"/>
                        </a:spcAft>
                        <a:buNone/>
                      </a:pPr>
                      <a:r>
                        <a:rPr lang="es-EC" sz="1600" b="1" dirty="0">
                          <a:latin typeface="Times New Roman"/>
                          <a:ea typeface="Times New Roman"/>
                          <a:cs typeface="Times New Roman"/>
                          <a:sym typeface="Times New Roman"/>
                        </a:rPr>
                        <a:t>Suiza: </a:t>
                      </a:r>
                      <a:r>
                        <a:rPr lang="es-EC" sz="1600" dirty="0">
                          <a:latin typeface="Times New Roman"/>
                          <a:ea typeface="Times New Roman"/>
                          <a:cs typeface="Times New Roman"/>
                          <a:sym typeface="Times New Roman"/>
                        </a:rPr>
                        <a:t>Seleccionado como ganador en las licitaciones de Brasil (Infantería de Marina), Canadá, Dinamarca, España (Infantería de Marina), Estados Unidos (</a:t>
                      </a:r>
                      <a:r>
                        <a:rPr lang="es-EC" sz="1600" dirty="0" err="1">
                          <a:latin typeface="Times New Roman"/>
                          <a:ea typeface="Times New Roman"/>
                          <a:cs typeface="Times New Roman"/>
                          <a:sym typeface="Times New Roman"/>
                        </a:rPr>
                        <a:t>Stryker</a:t>
                      </a:r>
                      <a:r>
                        <a:rPr lang="es-EC" sz="1600" dirty="0">
                          <a:latin typeface="Times New Roman"/>
                          <a:ea typeface="Times New Roman"/>
                          <a:cs typeface="Times New Roman"/>
                          <a:sym typeface="Times New Roman"/>
                        </a:rPr>
                        <a:t>), Rumania, Suiza, entre otros. Se trata de un vehículo que tiene una tripulación de 9 (3+6) en la versión VCI. Sus dimensiones de </a:t>
                      </a:r>
                      <a:r>
                        <a:rPr lang="es-EC" sz="1600" dirty="0" err="1">
                          <a:latin typeface="Times New Roman"/>
                          <a:ea typeface="Times New Roman"/>
                          <a:cs typeface="Times New Roman"/>
                          <a:sym typeface="Times New Roman"/>
                        </a:rPr>
                        <a:t>LxAxH</a:t>
                      </a:r>
                      <a:r>
                        <a:rPr lang="es-EC" sz="1600" dirty="0">
                          <a:latin typeface="Times New Roman"/>
                          <a:ea typeface="Times New Roman"/>
                          <a:cs typeface="Times New Roman"/>
                          <a:sym typeface="Times New Roman"/>
                        </a:rPr>
                        <a:t> son 6.98x2.70x2.80m, y tiene un peso en orden de combate de </a:t>
                      </a:r>
                      <a:r>
                        <a:rPr lang="es-EC" sz="1600" b="1" dirty="0">
                          <a:latin typeface="Times New Roman"/>
                          <a:ea typeface="Times New Roman"/>
                          <a:cs typeface="Times New Roman"/>
                          <a:sym typeface="Times New Roman"/>
                        </a:rPr>
                        <a:t>17Ton </a:t>
                      </a:r>
                      <a:r>
                        <a:rPr lang="es-EC" sz="1600" dirty="0">
                          <a:latin typeface="Times New Roman"/>
                          <a:ea typeface="Times New Roman"/>
                          <a:cs typeface="Times New Roman"/>
                          <a:sym typeface="Times New Roman"/>
                        </a:rPr>
                        <a:t>(lo que denota su bajo nivel de protección blindada</a:t>
                      </a:r>
                      <a:r>
                        <a:rPr lang="es-EC" sz="1600" dirty="0" smtClean="0">
                          <a:latin typeface="Times New Roman"/>
                          <a:ea typeface="Times New Roman"/>
                          <a:cs typeface="Times New Roman"/>
                          <a:sym typeface="Times New Roman"/>
                        </a:rPr>
                        <a:t>). APROX 3’200.000,000 </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r>
            </a:tbl>
          </a:graphicData>
        </a:graphic>
      </p:graphicFrame>
      <p:pic>
        <p:nvPicPr>
          <p:cNvPr id="357" name="Google Shape;357;p38"/>
          <p:cNvPicPr preferRelativeResize="0"/>
          <p:nvPr/>
        </p:nvPicPr>
        <p:blipFill>
          <a:blip r:embed="rId4">
            <a:alphaModFix/>
          </a:blip>
          <a:stretch>
            <a:fillRect/>
          </a:stretch>
        </p:blipFill>
        <p:spPr>
          <a:xfrm>
            <a:off x="152400" y="1824652"/>
            <a:ext cx="2945642" cy="1505402"/>
          </a:xfrm>
          <a:prstGeom prst="rect">
            <a:avLst/>
          </a:prstGeom>
          <a:noFill/>
          <a:ln>
            <a:noFill/>
          </a:ln>
        </p:spPr>
      </p:pic>
      <p:pic>
        <p:nvPicPr>
          <p:cNvPr id="358" name="Google Shape;358;p38"/>
          <p:cNvPicPr preferRelativeResize="0"/>
          <p:nvPr/>
        </p:nvPicPr>
        <p:blipFill>
          <a:blip r:embed="rId5">
            <a:alphaModFix/>
          </a:blip>
          <a:stretch>
            <a:fillRect/>
          </a:stretch>
        </p:blipFill>
        <p:spPr>
          <a:xfrm>
            <a:off x="152400" y="4660766"/>
            <a:ext cx="2945642" cy="2093833"/>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9"/>
          <p:cNvSpPr txBox="1">
            <a:spLocks noGrp="1"/>
          </p:cNvSpPr>
          <p:nvPr>
            <p:ph type="title"/>
          </p:nvPr>
        </p:nvSpPr>
        <p:spPr>
          <a:xfrm>
            <a:off x="838200" y="15875"/>
            <a:ext cx="10515600" cy="832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a:t>
            </a:r>
            <a:r>
              <a:rPr lang="es-EC" b="1"/>
              <a:t>VI</a:t>
            </a:r>
            <a:r>
              <a:rPr lang="es-EC" sz="4400" b="1" i="0" u="none" strike="noStrike" cap="none">
                <a:solidFill>
                  <a:schemeClr val="dk1"/>
                </a:solidFill>
                <a:latin typeface="Calibri"/>
                <a:ea typeface="Calibri"/>
                <a:cs typeface="Calibri"/>
                <a:sym typeface="Calibri"/>
              </a:rPr>
              <a:t>.</a:t>
            </a:r>
            <a:r>
              <a:rPr lang="es-EC" b="1"/>
              <a:t>PROPUESTA</a:t>
            </a:r>
            <a:endParaRPr sz="4400" b="1" i="0" u="none" strike="noStrike" cap="none">
              <a:solidFill>
                <a:schemeClr val="dk1"/>
              </a:solidFill>
              <a:latin typeface="Calibri"/>
              <a:ea typeface="Calibri"/>
              <a:cs typeface="Calibri"/>
              <a:sym typeface="Calibri"/>
            </a:endParaRPr>
          </a:p>
        </p:txBody>
      </p:sp>
      <p:pic>
        <p:nvPicPr>
          <p:cNvPr id="364" name="Google Shape;364;p39"/>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graphicFrame>
        <p:nvGraphicFramePr>
          <p:cNvPr id="365" name="Google Shape;365;p39"/>
          <p:cNvGraphicFramePr/>
          <p:nvPr>
            <p:extLst>
              <p:ext uri="{D42A27DB-BD31-4B8C-83A1-F6EECF244321}">
                <p14:modId xmlns:p14="http://schemas.microsoft.com/office/powerpoint/2010/main" val="1358328676"/>
              </p:ext>
            </p:extLst>
          </p:nvPr>
        </p:nvGraphicFramePr>
        <p:xfrm>
          <a:off x="126038" y="1090613"/>
          <a:ext cx="11939925" cy="4676775"/>
        </p:xfrm>
        <a:graphic>
          <a:graphicData uri="http://schemas.openxmlformats.org/drawingml/2006/table">
            <a:tbl>
              <a:tblPr>
                <a:noFill/>
                <a:tableStyleId>{25C85716-B3B6-4783-937C-69304727960C}</a:tableStyleId>
              </a:tblPr>
              <a:tblGrid>
                <a:gridCol w="1087000"/>
                <a:gridCol w="1851275"/>
                <a:gridCol w="1528575"/>
                <a:gridCol w="1851275"/>
                <a:gridCol w="2004150"/>
                <a:gridCol w="3617650"/>
              </a:tblGrid>
              <a:tr h="4676775">
                <a:tc>
                  <a:txBody>
                    <a:bodyPr/>
                    <a:lstStyle/>
                    <a:p>
                      <a:pPr marL="0" marR="25400" lvl="0" indent="0" algn="ctr" rtl="0">
                        <a:lnSpc>
                          <a:spcPct val="200000"/>
                        </a:lnSpc>
                        <a:spcBef>
                          <a:spcPts val="0"/>
                        </a:spcBef>
                        <a:spcAft>
                          <a:spcPts val="0"/>
                        </a:spcAft>
                        <a:buNone/>
                      </a:pPr>
                      <a:r>
                        <a:rPr lang="es-EC" sz="1600" b="1" dirty="0">
                          <a:latin typeface="Times New Roman"/>
                          <a:ea typeface="Times New Roman"/>
                          <a:cs typeface="Times New Roman"/>
                          <a:sym typeface="Times New Roman"/>
                        </a:rPr>
                        <a:t>9</a:t>
                      </a:r>
                      <a:endParaRPr sz="1600" b="1"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b="1">
                          <a:latin typeface="Times New Roman"/>
                          <a:ea typeface="Times New Roman"/>
                          <a:cs typeface="Times New Roman"/>
                          <a:sym typeface="Times New Roman"/>
                        </a:rPr>
                        <a:t>Patria</a:t>
                      </a:r>
                      <a:endParaRPr sz="1600" b="1">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a:latin typeface="Times New Roman"/>
                          <a:ea typeface="Times New Roman"/>
                          <a:cs typeface="Times New Roman"/>
                          <a:sym typeface="Times New Roman"/>
                        </a:rPr>
                        <a:t>AMV</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marR="25400" lvl="0" indent="0" algn="ctr" rtl="0">
                        <a:lnSpc>
                          <a:spcPct val="200000"/>
                        </a:lnSpc>
                        <a:spcBef>
                          <a:spcPts val="0"/>
                        </a:spcBef>
                        <a:spcAft>
                          <a:spcPts val="0"/>
                        </a:spcAft>
                        <a:buNone/>
                      </a:pPr>
                      <a:r>
                        <a:rPr lang="es-EC" sz="1600" dirty="0">
                          <a:latin typeface="Times New Roman"/>
                          <a:ea typeface="Times New Roman"/>
                          <a:cs typeface="Times New Roman"/>
                          <a:sym typeface="Times New Roman"/>
                        </a:rPr>
                        <a:t>8x8 y 6x6</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spcBef>
                          <a:spcPts val="0"/>
                        </a:spcBef>
                        <a:spcAft>
                          <a:spcPts val="0"/>
                        </a:spcAft>
                        <a:buNone/>
                      </a:pPr>
                      <a:r>
                        <a:rPr lang="es-EC" sz="1600">
                          <a:latin typeface="Times New Roman"/>
                          <a:ea typeface="Times New Roman"/>
                          <a:cs typeface="Times New Roman"/>
                          <a:sym typeface="Times New Roman"/>
                        </a:rPr>
                        <a:t>TBP, VCI (30mm y 100), Porta mortero (bitubo 120mm), Artillería</a:t>
                      </a:r>
                      <a:endParaRPr sz="1600">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s-EC" sz="1600">
                          <a:latin typeface="Times New Roman"/>
                          <a:ea typeface="Times New Roman"/>
                          <a:cs typeface="Times New Roman"/>
                          <a:sym typeface="Times New Roman"/>
                        </a:rPr>
                        <a:t>AA (35mm),</a:t>
                      </a:r>
                      <a:endParaRPr sz="1600">
                        <a:latin typeface="Times New Roman"/>
                        <a:ea typeface="Times New Roman"/>
                        <a:cs typeface="Times New Roman"/>
                        <a:sym typeface="Times New Roman"/>
                      </a:endParaRPr>
                    </a:p>
                    <a:p>
                      <a:pPr marL="0" marR="12700" lvl="0" indent="0" algn="l" rtl="0">
                        <a:lnSpc>
                          <a:spcPct val="200000"/>
                        </a:lnSpc>
                        <a:spcBef>
                          <a:spcPts val="0"/>
                        </a:spcBef>
                        <a:spcAft>
                          <a:spcPts val="0"/>
                        </a:spcAft>
                        <a:buNone/>
                      </a:pPr>
                      <a:r>
                        <a:rPr lang="es-EC" sz="1600">
                          <a:latin typeface="Times New Roman"/>
                          <a:ea typeface="Times New Roman"/>
                          <a:cs typeface="Times New Roman"/>
                          <a:sym typeface="Times New Roman"/>
                        </a:rPr>
                        <a:t>Ambulancia y Puesto de Mando.</a:t>
                      </a:r>
                      <a:endParaRPr sz="160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c>
                  <a:txBody>
                    <a:bodyPr/>
                    <a:lstStyle/>
                    <a:p>
                      <a:pPr marL="0" lvl="0" indent="0" algn="l" rtl="0">
                        <a:spcBef>
                          <a:spcPts val="0"/>
                        </a:spcBef>
                        <a:spcAft>
                          <a:spcPts val="0"/>
                        </a:spcAft>
                        <a:buNone/>
                      </a:pPr>
                      <a:r>
                        <a:rPr lang="es-EC" sz="1600" b="1" dirty="0">
                          <a:latin typeface="Times New Roman"/>
                          <a:ea typeface="Times New Roman"/>
                          <a:cs typeface="Times New Roman"/>
                          <a:sym typeface="Times New Roman"/>
                        </a:rPr>
                        <a:t>Finlandia: </a:t>
                      </a:r>
                      <a:r>
                        <a:rPr lang="es-EC" sz="1600" dirty="0">
                          <a:latin typeface="Times New Roman"/>
                          <a:ea typeface="Times New Roman"/>
                          <a:cs typeface="Times New Roman"/>
                          <a:sym typeface="Times New Roman"/>
                        </a:rPr>
                        <a:t>Seleccionado como ganador en las licitaciones de la Polonia, Sud África, Croacia, Emiratos Árabes Unidos, Eslovenia, Finlandia, Macedonia, República Checa, Eslovenia, entre otros. Posiblemente sea elegido por el Ejército de Brasil. Se trata de un vehículo que tiene una tripulación de 13 (3+10) en la versión VCI 8x8. Sus dimensiones de </a:t>
                      </a:r>
                      <a:r>
                        <a:rPr lang="es-EC" sz="1600" dirty="0" err="1">
                          <a:latin typeface="Times New Roman"/>
                          <a:ea typeface="Times New Roman"/>
                          <a:cs typeface="Times New Roman"/>
                          <a:sym typeface="Times New Roman"/>
                        </a:rPr>
                        <a:t>LxAxH</a:t>
                      </a:r>
                      <a:r>
                        <a:rPr lang="es-EC" sz="1600" dirty="0">
                          <a:latin typeface="Times New Roman"/>
                          <a:ea typeface="Times New Roman"/>
                          <a:cs typeface="Times New Roman"/>
                          <a:sym typeface="Times New Roman"/>
                        </a:rPr>
                        <a:t> son 7.70x2.80x2.30m, y tiene un peso descargado de </a:t>
                      </a:r>
                      <a:r>
                        <a:rPr lang="es-EC" sz="1600" b="1" dirty="0">
                          <a:latin typeface="Times New Roman"/>
                          <a:ea typeface="Times New Roman"/>
                          <a:cs typeface="Times New Roman"/>
                          <a:sym typeface="Times New Roman"/>
                        </a:rPr>
                        <a:t>16Ton</a:t>
                      </a:r>
                      <a:r>
                        <a:rPr lang="es-EC" sz="1600" dirty="0">
                          <a:latin typeface="Times New Roman"/>
                          <a:ea typeface="Times New Roman"/>
                          <a:cs typeface="Times New Roman"/>
                          <a:sym typeface="Times New Roman"/>
                        </a:rPr>
                        <a:t> y en orden de combate de </a:t>
                      </a:r>
                      <a:r>
                        <a:rPr lang="es-EC" sz="1600" b="1" dirty="0" smtClean="0">
                          <a:latin typeface="Times New Roman"/>
                          <a:ea typeface="Times New Roman"/>
                          <a:cs typeface="Times New Roman"/>
                          <a:sym typeface="Times New Roman"/>
                        </a:rPr>
                        <a:t>26Ton</a:t>
                      </a:r>
                      <a:r>
                        <a:rPr lang="es-EC" sz="1600" dirty="0" smtClean="0">
                          <a:latin typeface="Times New Roman"/>
                          <a:ea typeface="Times New Roman"/>
                          <a:cs typeface="Times New Roman"/>
                          <a:sym typeface="Times New Roman"/>
                        </a:rPr>
                        <a:t>. 2´500.000,00</a:t>
                      </a:r>
                      <a:endParaRPr sz="1600" dirty="0">
                        <a:latin typeface="Times New Roman"/>
                        <a:ea typeface="Times New Roman"/>
                        <a:cs typeface="Times New Roman"/>
                        <a:sym typeface="Times New Roman"/>
                      </a:endParaRPr>
                    </a:p>
                  </a:txBody>
                  <a:tcPr marL="68575" marR="68575" marT="91425" marB="91425">
                    <a:lnT w="12700" cap="flat" cmpd="sng">
                      <a:solidFill>
                        <a:srgbClr val="B2A1C7"/>
                      </a:solidFill>
                      <a:prstDash val="solid"/>
                      <a:round/>
                      <a:headEnd type="none" w="sm" len="sm"/>
                      <a:tailEnd type="none" w="sm" len="sm"/>
                    </a:lnT>
                    <a:lnB w="12700" cap="flat" cmpd="sng">
                      <a:solidFill>
                        <a:srgbClr val="B2A1C7"/>
                      </a:solidFill>
                      <a:prstDash val="solid"/>
                      <a:round/>
                      <a:headEnd type="none" w="sm" len="sm"/>
                      <a:tailEnd type="none" w="sm" len="sm"/>
                    </a:lnB>
                  </a:tcPr>
                </a:tc>
              </a:tr>
            </a:tbl>
          </a:graphicData>
        </a:graphic>
      </p:graphicFrame>
      <p:pic>
        <p:nvPicPr>
          <p:cNvPr id="366" name="Google Shape;366;p39"/>
          <p:cNvPicPr preferRelativeResize="0"/>
          <p:nvPr/>
        </p:nvPicPr>
        <p:blipFill>
          <a:blip r:embed="rId4">
            <a:alphaModFix/>
          </a:blip>
          <a:stretch>
            <a:fillRect/>
          </a:stretch>
        </p:blipFill>
        <p:spPr>
          <a:xfrm>
            <a:off x="126038" y="2100312"/>
            <a:ext cx="2917413" cy="1461754"/>
          </a:xfrm>
          <a:prstGeom prst="rect">
            <a:avLst/>
          </a:prstGeom>
          <a:noFill/>
          <a:ln>
            <a:noFill/>
          </a:ln>
        </p:spPr>
      </p:pic>
      <p:pic>
        <p:nvPicPr>
          <p:cNvPr id="2" name="Imagen 1"/>
          <p:cNvPicPr>
            <a:picLocks noChangeAspect="1"/>
          </p:cNvPicPr>
          <p:nvPr/>
        </p:nvPicPr>
        <p:blipFill>
          <a:blip r:embed="rId5"/>
          <a:stretch>
            <a:fillRect/>
          </a:stretch>
        </p:blipFill>
        <p:spPr>
          <a:xfrm>
            <a:off x="3357350" y="2106518"/>
            <a:ext cx="2634018" cy="145554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C"/>
              <a:t>GRACIAS</a:t>
            </a:r>
            <a:endParaRPr/>
          </a:p>
        </p:txBody>
      </p:sp>
      <p:pic>
        <p:nvPicPr>
          <p:cNvPr id="372" name="Google Shape;372;p40"/>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pic>
        <p:nvPicPr>
          <p:cNvPr id="373" name="Google Shape;373;p40"/>
          <p:cNvPicPr preferRelativeResize="0"/>
          <p:nvPr/>
        </p:nvPicPr>
        <p:blipFill>
          <a:blip r:embed="rId4">
            <a:alphaModFix/>
          </a:blip>
          <a:stretch>
            <a:fillRect/>
          </a:stretch>
        </p:blipFill>
        <p:spPr>
          <a:xfrm>
            <a:off x="2003025" y="1417625"/>
            <a:ext cx="7753770" cy="5167175"/>
          </a:xfrm>
          <a:prstGeom prst="rect">
            <a:avLst/>
          </a:prstGeom>
          <a:noFill/>
          <a:ln>
            <a:noFill/>
          </a:ln>
        </p:spPr>
      </p:pic>
      <p:pic>
        <p:nvPicPr>
          <p:cNvPr id="374" name="Google Shape;374;p40"/>
          <p:cNvPicPr preferRelativeResize="0"/>
          <p:nvPr/>
        </p:nvPicPr>
        <p:blipFill rotWithShape="1">
          <a:blip r:embed="rId5">
            <a:alphaModFix/>
          </a:blip>
          <a:srcRect l="28792" r="20399"/>
          <a:stretch/>
        </p:blipFill>
        <p:spPr>
          <a:xfrm>
            <a:off x="284625" y="1417625"/>
            <a:ext cx="2473375" cy="5167175"/>
          </a:xfrm>
          <a:prstGeom prst="rect">
            <a:avLst/>
          </a:prstGeom>
          <a:noFill/>
          <a:ln>
            <a:noFill/>
          </a:ln>
        </p:spPr>
      </p:pic>
      <p:pic>
        <p:nvPicPr>
          <p:cNvPr id="375" name="Google Shape;375;p40"/>
          <p:cNvPicPr preferRelativeResize="0"/>
          <p:nvPr/>
        </p:nvPicPr>
        <p:blipFill rotWithShape="1">
          <a:blip r:embed="rId5">
            <a:alphaModFix/>
          </a:blip>
          <a:srcRect l="28792" r="20399"/>
          <a:stretch/>
        </p:blipFill>
        <p:spPr>
          <a:xfrm>
            <a:off x="9733425" y="1417625"/>
            <a:ext cx="2473375" cy="516717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838200" y="-15875"/>
            <a:ext cx="105156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 EL PROBLEMA</a:t>
            </a:r>
            <a:endParaRPr sz="4400" b="1" i="0" u="none" strike="noStrike" cap="none">
              <a:solidFill>
                <a:schemeClr val="dk1"/>
              </a:solidFill>
              <a:latin typeface="Calibri"/>
              <a:ea typeface="Calibri"/>
              <a:cs typeface="Calibri"/>
              <a:sym typeface="Calibri"/>
            </a:endParaRPr>
          </a:p>
        </p:txBody>
      </p:sp>
      <p:sp>
        <p:nvSpPr>
          <p:cNvPr id="103" name="Google Shape;103;p15"/>
          <p:cNvSpPr txBox="1">
            <a:spLocks noGrp="1"/>
          </p:cNvSpPr>
          <p:nvPr>
            <p:ph type="body" idx="1"/>
          </p:nvPr>
        </p:nvSpPr>
        <p:spPr>
          <a:xfrm>
            <a:off x="838200" y="1309825"/>
            <a:ext cx="10515600" cy="5334000"/>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chemeClr val="dk1"/>
              </a:buClr>
              <a:buSzPts val="3600"/>
              <a:buFont typeface="Arial"/>
              <a:buChar char="➔"/>
            </a:pPr>
            <a:r>
              <a:rPr lang="es-EC" sz="3600" b="0" i="0" u="none" strike="noStrike" cap="none" dirty="0">
                <a:solidFill>
                  <a:schemeClr val="dk1"/>
                </a:solidFill>
                <a:latin typeface="Calibri"/>
                <a:ea typeface="Calibri"/>
                <a:cs typeface="Calibri"/>
                <a:sym typeface="Calibri"/>
              </a:rPr>
              <a:t>PLANTEAMIENTO</a:t>
            </a:r>
            <a:endParaRPr dirty="0"/>
          </a:p>
          <a:p>
            <a:pPr marL="685800" marR="0" lvl="1" indent="-254000" algn="just" rtl="0">
              <a:lnSpc>
                <a:spcPct val="90000"/>
              </a:lnSpc>
              <a:spcBef>
                <a:spcPts val="0"/>
              </a:spcBef>
              <a:spcAft>
                <a:spcPts val="0"/>
              </a:spcAft>
              <a:buClr>
                <a:schemeClr val="dk1"/>
              </a:buClr>
              <a:buSzPts val="3600"/>
              <a:buFont typeface="Calibri"/>
              <a:buChar char="◆"/>
            </a:pPr>
            <a:r>
              <a:rPr lang="es-EC" sz="3600" dirty="0"/>
              <a:t>Adquirir una capacidad no es sólo “comprar”</a:t>
            </a:r>
            <a:endParaRPr sz="3600" dirty="0"/>
          </a:p>
          <a:p>
            <a:pPr marL="685800" marR="0" lvl="1" indent="-254000" algn="just" rtl="0">
              <a:lnSpc>
                <a:spcPct val="90000"/>
              </a:lnSpc>
              <a:spcBef>
                <a:spcPts val="0"/>
              </a:spcBef>
              <a:spcAft>
                <a:spcPts val="0"/>
              </a:spcAft>
              <a:buClr>
                <a:schemeClr val="dk1"/>
              </a:buClr>
              <a:buSzPts val="3600"/>
              <a:buFont typeface="Arial"/>
              <a:buChar char="◆"/>
            </a:pPr>
            <a:r>
              <a:rPr lang="es-EC" sz="3600" dirty="0"/>
              <a:t>Paz con Perú y nuevos escenarios</a:t>
            </a:r>
            <a:endParaRPr sz="3600" dirty="0"/>
          </a:p>
          <a:p>
            <a:pPr marL="685800" marR="0" lvl="1" indent="-254000" algn="just" rtl="0">
              <a:lnSpc>
                <a:spcPct val="90000"/>
              </a:lnSpc>
              <a:spcBef>
                <a:spcPts val="0"/>
              </a:spcBef>
              <a:spcAft>
                <a:spcPts val="0"/>
              </a:spcAft>
              <a:buClr>
                <a:schemeClr val="dk1"/>
              </a:buClr>
              <a:buSzPts val="3600"/>
              <a:buFont typeface="Arial"/>
              <a:buChar char="◆"/>
            </a:pPr>
            <a:r>
              <a:rPr lang="es-EC" sz="3600" dirty="0"/>
              <a:t>Se disminuyó la capacidad blindada</a:t>
            </a:r>
            <a:endParaRPr sz="3600" dirty="0"/>
          </a:p>
          <a:p>
            <a:pPr marL="685800" marR="0" lvl="0" indent="0" algn="just" rtl="0">
              <a:lnSpc>
                <a:spcPct val="90000"/>
              </a:lnSpc>
              <a:spcBef>
                <a:spcPts val="1000"/>
              </a:spcBef>
              <a:spcAft>
                <a:spcPts val="0"/>
              </a:spcAft>
              <a:buNone/>
            </a:pPr>
            <a:endParaRPr sz="3600" dirty="0"/>
          </a:p>
          <a:p>
            <a:pPr marL="228600" marR="0" lvl="0" indent="-228600" algn="just" rtl="0">
              <a:lnSpc>
                <a:spcPct val="90000"/>
              </a:lnSpc>
              <a:spcBef>
                <a:spcPts val="1000"/>
              </a:spcBef>
              <a:spcAft>
                <a:spcPts val="0"/>
              </a:spcAft>
              <a:buClr>
                <a:schemeClr val="dk1"/>
              </a:buClr>
              <a:buSzPts val="3600"/>
              <a:buFont typeface="Arial"/>
              <a:buChar char="➔"/>
            </a:pPr>
            <a:r>
              <a:rPr lang="es-EC" sz="3600" b="0" i="0" u="none" strike="noStrike" cap="none" dirty="0">
                <a:solidFill>
                  <a:schemeClr val="dk1"/>
                </a:solidFill>
                <a:latin typeface="Calibri"/>
                <a:ea typeface="Calibri"/>
                <a:cs typeface="Calibri"/>
                <a:sym typeface="Calibri"/>
              </a:rPr>
              <a:t>FORMULACIÓN</a:t>
            </a:r>
            <a:endParaRPr dirty="0"/>
          </a:p>
          <a:p>
            <a:pPr marL="685800" marR="0" lvl="1" indent="-228600" algn="just" rtl="0">
              <a:lnSpc>
                <a:spcPct val="90000"/>
              </a:lnSpc>
              <a:spcBef>
                <a:spcPts val="500"/>
              </a:spcBef>
              <a:spcAft>
                <a:spcPts val="0"/>
              </a:spcAft>
              <a:buClr>
                <a:schemeClr val="dk1"/>
              </a:buClr>
              <a:buSzPts val="3200"/>
              <a:buFont typeface="Arial"/>
              <a:buChar char="◆"/>
            </a:pPr>
            <a:r>
              <a:rPr lang="es-EC" sz="3200" b="0" i="0" u="none" strike="noStrike" cap="none" dirty="0">
                <a:solidFill>
                  <a:schemeClr val="dk1"/>
                </a:solidFill>
                <a:latin typeface="Calibri"/>
                <a:ea typeface="Calibri"/>
                <a:cs typeface="Calibri"/>
                <a:sym typeface="Calibri"/>
              </a:rPr>
              <a:t>¿Las Fuerzas Armadas del Ecuador requieren adquirir y desarrollar nuevas capacidades blindadas en la actualidad?</a:t>
            </a:r>
            <a:endParaRPr dirty="0"/>
          </a:p>
          <a:p>
            <a:pPr marL="0" marR="0" lvl="0" indent="0" algn="l" rtl="0">
              <a:lnSpc>
                <a:spcPct val="90000"/>
              </a:lnSpc>
              <a:spcBef>
                <a:spcPts val="1000"/>
              </a:spcBef>
              <a:spcAft>
                <a:spcPts val="0"/>
              </a:spcAft>
              <a:buClr>
                <a:schemeClr val="dk1"/>
              </a:buClr>
              <a:buSzPts val="2800"/>
              <a:buFont typeface="Arial"/>
              <a:buNone/>
            </a:pPr>
            <a:r>
              <a:rPr lang="es-EC" sz="2800" b="0" i="0" u="none" strike="noStrike" cap="none" dirty="0">
                <a:solidFill>
                  <a:schemeClr val="dk1"/>
                </a:solidFill>
                <a:latin typeface="Calibri"/>
                <a:ea typeface="Calibri"/>
                <a:cs typeface="Calibri"/>
                <a:sym typeface="Calibri"/>
              </a:rPr>
              <a:t> </a:t>
            </a:r>
            <a:endParaRPr dirty="0"/>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pic>
        <p:nvPicPr>
          <p:cNvPr id="104" name="Google Shape;104;p15"/>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 EL PROBLEMA</a:t>
            </a:r>
            <a:endParaRPr sz="4400" b="1" i="0" u="none" strike="noStrike" cap="none">
              <a:solidFill>
                <a:schemeClr val="dk1"/>
              </a:solidFill>
              <a:latin typeface="Calibri"/>
              <a:ea typeface="Calibri"/>
              <a:cs typeface="Calibri"/>
              <a:sym typeface="Calibri"/>
            </a:endParaRPr>
          </a:p>
        </p:txBody>
      </p:sp>
      <p:sp>
        <p:nvSpPr>
          <p:cNvPr id="110" name="Google Shape;110;p16"/>
          <p:cNvSpPr txBox="1">
            <a:spLocks noGrp="1"/>
          </p:cNvSpPr>
          <p:nvPr>
            <p:ph type="body" idx="1"/>
          </p:nvPr>
        </p:nvSpPr>
        <p:spPr>
          <a:xfrm>
            <a:off x="523875" y="1425575"/>
            <a:ext cx="10515600" cy="4351200"/>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chemeClr val="dk1"/>
              </a:buClr>
              <a:buSzPts val="3600"/>
              <a:buFont typeface="Arial"/>
              <a:buChar char="•"/>
            </a:pPr>
            <a:r>
              <a:rPr lang="es-EC" sz="3600" b="0" i="0" u="none" strike="noStrike" cap="none">
                <a:solidFill>
                  <a:schemeClr val="dk1"/>
                </a:solidFill>
                <a:latin typeface="Calibri"/>
                <a:ea typeface="Calibri"/>
                <a:cs typeface="Calibri"/>
                <a:sym typeface="Calibri"/>
              </a:rPr>
              <a:t>ANTECEDENTES</a:t>
            </a:r>
            <a:endParaRPr/>
          </a:p>
          <a:p>
            <a:pPr marL="228600" marR="0" lvl="0" indent="0" algn="just" rtl="0">
              <a:lnSpc>
                <a:spcPct val="90000"/>
              </a:lnSpc>
              <a:spcBef>
                <a:spcPts val="10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a:p>
            <a:pPr marL="228600" marR="0" lvl="0" indent="0" algn="just" rtl="0">
              <a:lnSpc>
                <a:spcPct val="90000"/>
              </a:lnSpc>
              <a:spcBef>
                <a:spcPts val="10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None/>
            </a:pP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s-EC" sz="2800" b="0" i="0" u="none" strike="noStrike" cap="none">
                <a:solidFill>
                  <a:schemeClr val="dk1"/>
                </a:solidFill>
                <a:latin typeface="Calibri"/>
                <a:ea typeface="Calibri"/>
                <a:cs typeface="Calibri"/>
                <a:sym typeface="Calibri"/>
              </a:rPr>
              <a:t> </a:t>
            </a:r>
            <a:endParaRPr/>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1" name="Google Shape;111;p16"/>
          <p:cNvSpPr txBox="1">
            <a:spLocks noGrp="1"/>
          </p:cNvSpPr>
          <p:nvPr>
            <p:ph type="body" idx="1"/>
          </p:nvPr>
        </p:nvSpPr>
        <p:spPr>
          <a:xfrm>
            <a:off x="415600" y="2378775"/>
            <a:ext cx="8442600" cy="3713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C" b="1" dirty="0"/>
              <a:t>AMX 13</a:t>
            </a:r>
            <a:r>
              <a:rPr lang="es-EC" dirty="0"/>
              <a:t>. Diseño 1946 FR., producción 1952</a:t>
            </a:r>
            <a:endParaRPr dirty="0"/>
          </a:p>
          <a:p>
            <a:pPr marL="0" lvl="0" indent="0" algn="l" rtl="0">
              <a:spcBef>
                <a:spcPts val="1000"/>
              </a:spcBef>
              <a:spcAft>
                <a:spcPts val="0"/>
              </a:spcAft>
              <a:buNone/>
            </a:pPr>
            <a:r>
              <a:rPr lang="es-EC" dirty="0"/>
              <a:t>En servicio desde 1971 ( 47 años)</a:t>
            </a:r>
            <a:endParaRPr dirty="0"/>
          </a:p>
          <a:p>
            <a:pPr marL="0" lvl="0" indent="0" algn="l" rtl="0">
              <a:spcBef>
                <a:spcPts val="1000"/>
              </a:spcBef>
              <a:spcAft>
                <a:spcPts val="0"/>
              </a:spcAft>
              <a:buNone/>
            </a:pPr>
            <a:r>
              <a:rPr lang="es-EC" b="1" dirty="0"/>
              <a:t>ENGESA</a:t>
            </a:r>
            <a:r>
              <a:rPr lang="es-EC" dirty="0"/>
              <a:t> Diseño 1973 BR., producción 1978</a:t>
            </a:r>
            <a:endParaRPr dirty="0"/>
          </a:p>
          <a:p>
            <a:pPr marL="0" lvl="0" indent="0" algn="l" rtl="0">
              <a:spcBef>
                <a:spcPts val="1000"/>
              </a:spcBef>
              <a:spcAft>
                <a:spcPts val="0"/>
              </a:spcAft>
              <a:buNone/>
            </a:pPr>
            <a:r>
              <a:rPr lang="es-EC" dirty="0"/>
              <a:t>En servicio desde 1983 ( 33 años)</a:t>
            </a:r>
            <a:endParaRPr dirty="0"/>
          </a:p>
          <a:p>
            <a:pPr marL="0" lvl="0" indent="0" algn="l" rtl="0">
              <a:spcBef>
                <a:spcPts val="1000"/>
              </a:spcBef>
              <a:spcAft>
                <a:spcPts val="0"/>
              </a:spcAft>
              <a:buClr>
                <a:schemeClr val="dk1"/>
              </a:buClr>
              <a:buSzPts val="1500"/>
              <a:buFont typeface="Arial"/>
              <a:buNone/>
            </a:pPr>
            <a:r>
              <a:rPr lang="es-EC" b="1" dirty="0"/>
              <a:t>APC- M113 </a:t>
            </a:r>
            <a:r>
              <a:rPr lang="es-EC" dirty="0"/>
              <a:t>Diseño 1957 USA, producción 1962</a:t>
            </a:r>
            <a:endParaRPr dirty="0"/>
          </a:p>
          <a:p>
            <a:pPr marL="0" lvl="0" indent="0" algn="l" rtl="0">
              <a:spcBef>
                <a:spcPts val="1000"/>
              </a:spcBef>
              <a:spcAft>
                <a:spcPts val="0"/>
              </a:spcAft>
              <a:buNone/>
            </a:pPr>
            <a:r>
              <a:rPr lang="es-EC" dirty="0"/>
              <a:t>En servicio desde 1968 (50 años)</a:t>
            </a:r>
            <a:endParaRPr dirty="0"/>
          </a:p>
        </p:txBody>
      </p:sp>
      <p:pic>
        <p:nvPicPr>
          <p:cNvPr id="112" name="Google Shape;112;p16"/>
          <p:cNvPicPr preferRelativeResize="0"/>
          <p:nvPr/>
        </p:nvPicPr>
        <p:blipFill>
          <a:blip r:embed="rId3">
            <a:alphaModFix/>
          </a:blip>
          <a:stretch>
            <a:fillRect/>
          </a:stretch>
        </p:blipFill>
        <p:spPr>
          <a:xfrm>
            <a:off x="9320467" y="1011267"/>
            <a:ext cx="2680847" cy="1892366"/>
          </a:xfrm>
          <a:prstGeom prst="rect">
            <a:avLst/>
          </a:prstGeom>
          <a:noFill/>
          <a:ln w="9525" cap="flat" cmpd="sng">
            <a:solidFill>
              <a:srgbClr val="000000"/>
            </a:solidFill>
            <a:prstDash val="solid"/>
            <a:round/>
            <a:headEnd type="none" w="sm" len="sm"/>
            <a:tailEnd type="none" w="sm" len="sm"/>
          </a:ln>
        </p:spPr>
      </p:pic>
      <p:pic>
        <p:nvPicPr>
          <p:cNvPr id="113" name="Google Shape;113;p16"/>
          <p:cNvPicPr preferRelativeResize="0"/>
          <p:nvPr/>
        </p:nvPicPr>
        <p:blipFill>
          <a:blip r:embed="rId4">
            <a:alphaModFix/>
          </a:blip>
          <a:stretch>
            <a:fillRect/>
          </a:stretch>
        </p:blipFill>
        <p:spPr>
          <a:xfrm>
            <a:off x="9320467" y="3075100"/>
            <a:ext cx="2680833" cy="1869885"/>
          </a:xfrm>
          <a:prstGeom prst="rect">
            <a:avLst/>
          </a:prstGeom>
          <a:noFill/>
          <a:ln w="9525" cap="flat" cmpd="sng">
            <a:solidFill>
              <a:srgbClr val="000000"/>
            </a:solidFill>
            <a:prstDash val="solid"/>
            <a:round/>
            <a:headEnd type="none" w="sm" len="sm"/>
            <a:tailEnd type="none" w="sm" len="sm"/>
          </a:ln>
        </p:spPr>
      </p:pic>
      <p:pic>
        <p:nvPicPr>
          <p:cNvPr id="114" name="Google Shape;114;p16"/>
          <p:cNvPicPr preferRelativeResize="0"/>
          <p:nvPr/>
        </p:nvPicPr>
        <p:blipFill>
          <a:blip r:embed="rId5">
            <a:alphaModFix/>
          </a:blip>
          <a:stretch>
            <a:fillRect/>
          </a:stretch>
        </p:blipFill>
        <p:spPr>
          <a:xfrm>
            <a:off x="9320467" y="4944999"/>
            <a:ext cx="2680833" cy="1869900"/>
          </a:xfrm>
          <a:prstGeom prst="rect">
            <a:avLst/>
          </a:prstGeom>
          <a:noFill/>
          <a:ln w="9525" cap="flat" cmpd="sng">
            <a:solidFill>
              <a:srgbClr val="000000"/>
            </a:solidFill>
            <a:prstDash val="solid"/>
            <a:round/>
            <a:headEnd type="none" w="sm" len="sm"/>
            <a:tailEnd type="none" w="sm" len="sm"/>
          </a:ln>
        </p:spPr>
      </p:pic>
      <p:pic>
        <p:nvPicPr>
          <p:cNvPr id="115" name="Google Shape;115;p16"/>
          <p:cNvPicPr preferRelativeResize="0"/>
          <p:nvPr/>
        </p:nvPicPr>
        <p:blipFill rotWithShape="1">
          <a:blip r:embed="rId6">
            <a:alphaModFix/>
          </a:blip>
          <a:srcRect l="10740" t="8634" r="14465"/>
          <a:stretch/>
        </p:blipFill>
        <p:spPr>
          <a:xfrm>
            <a:off x="0" y="0"/>
            <a:ext cx="1193400" cy="11493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838200" y="365125"/>
            <a:ext cx="10515600" cy="784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 EL PROBLEMA</a:t>
            </a:r>
            <a:endParaRPr sz="4400" b="1" i="0" u="none" strike="noStrike" cap="none">
              <a:solidFill>
                <a:schemeClr val="dk1"/>
              </a:solidFill>
              <a:latin typeface="Calibri"/>
              <a:ea typeface="Calibri"/>
              <a:cs typeface="Calibri"/>
              <a:sym typeface="Calibri"/>
            </a:endParaRPr>
          </a:p>
        </p:txBody>
      </p:sp>
      <p:sp>
        <p:nvSpPr>
          <p:cNvPr id="121" name="Google Shape;121;p17"/>
          <p:cNvSpPr txBox="1">
            <a:spLocks noGrp="1"/>
          </p:cNvSpPr>
          <p:nvPr>
            <p:ph type="body" idx="1"/>
          </p:nvPr>
        </p:nvSpPr>
        <p:spPr>
          <a:xfrm>
            <a:off x="801700" y="1261538"/>
            <a:ext cx="10515600" cy="971400"/>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1000"/>
              </a:spcBef>
              <a:spcAft>
                <a:spcPts val="0"/>
              </a:spcAft>
              <a:buClr>
                <a:schemeClr val="dk1"/>
              </a:buClr>
              <a:buSzPts val="3600"/>
              <a:buFont typeface="Arial"/>
              <a:buChar char="•"/>
            </a:pPr>
            <a:r>
              <a:rPr lang="es-EC" sz="3600" b="0" i="0" u="none" strike="noStrike" cap="none">
                <a:solidFill>
                  <a:schemeClr val="dk1"/>
                </a:solidFill>
                <a:latin typeface="Calibri"/>
                <a:ea typeface="Calibri"/>
                <a:cs typeface="Calibri"/>
                <a:sym typeface="Calibri"/>
              </a:rPr>
              <a:t>JUSTIFICACIÓN /IMPORTANCIA</a:t>
            </a: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s-EC" sz="2800" b="0" i="0" u="none" strike="noStrike" cap="none">
                <a:solidFill>
                  <a:schemeClr val="dk1"/>
                </a:solidFill>
                <a:latin typeface="Calibri"/>
                <a:ea typeface="Calibri"/>
                <a:cs typeface="Calibri"/>
                <a:sym typeface="Calibri"/>
              </a:rPr>
              <a:t> </a:t>
            </a: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1400" b="1">
              <a:solidFill>
                <a:srgbClr val="CC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endParaRPr/>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122" name="Google Shape;122;p17"/>
          <p:cNvPicPr preferRelativeResize="0"/>
          <p:nvPr/>
        </p:nvPicPr>
        <p:blipFill>
          <a:blip r:embed="rId3">
            <a:alphaModFix/>
          </a:blip>
          <a:stretch>
            <a:fillRect/>
          </a:stretch>
        </p:blipFill>
        <p:spPr>
          <a:xfrm>
            <a:off x="969450" y="3432775"/>
            <a:ext cx="1854601" cy="1854601"/>
          </a:xfrm>
          <a:prstGeom prst="rect">
            <a:avLst/>
          </a:prstGeom>
          <a:noFill/>
          <a:ln>
            <a:noFill/>
          </a:ln>
        </p:spPr>
      </p:pic>
      <p:pic>
        <p:nvPicPr>
          <p:cNvPr id="123" name="Google Shape;123;p17"/>
          <p:cNvPicPr preferRelativeResize="0"/>
          <p:nvPr/>
        </p:nvPicPr>
        <p:blipFill>
          <a:blip r:embed="rId4">
            <a:alphaModFix/>
          </a:blip>
          <a:stretch>
            <a:fillRect/>
          </a:stretch>
        </p:blipFill>
        <p:spPr>
          <a:xfrm>
            <a:off x="3488666" y="2931950"/>
            <a:ext cx="4017035" cy="2743081"/>
          </a:xfrm>
          <a:prstGeom prst="rect">
            <a:avLst/>
          </a:prstGeom>
          <a:noFill/>
          <a:ln>
            <a:noFill/>
          </a:ln>
        </p:spPr>
      </p:pic>
      <p:pic>
        <p:nvPicPr>
          <p:cNvPr id="124" name="Google Shape;124;p17"/>
          <p:cNvPicPr preferRelativeResize="0"/>
          <p:nvPr/>
        </p:nvPicPr>
        <p:blipFill>
          <a:blip r:embed="rId5">
            <a:alphaModFix/>
          </a:blip>
          <a:stretch>
            <a:fillRect/>
          </a:stretch>
        </p:blipFill>
        <p:spPr>
          <a:xfrm>
            <a:off x="7800101" y="2855750"/>
            <a:ext cx="3836953" cy="3756175"/>
          </a:xfrm>
          <a:prstGeom prst="rect">
            <a:avLst/>
          </a:prstGeom>
          <a:noFill/>
          <a:ln>
            <a:noFill/>
          </a:ln>
        </p:spPr>
      </p:pic>
      <p:pic>
        <p:nvPicPr>
          <p:cNvPr id="125" name="Google Shape;125;p17"/>
          <p:cNvPicPr preferRelativeResize="0"/>
          <p:nvPr/>
        </p:nvPicPr>
        <p:blipFill rotWithShape="1">
          <a:blip r:embed="rId6">
            <a:alphaModFix/>
          </a:blip>
          <a:srcRect l="10740" t="8634" r="14465"/>
          <a:stretch/>
        </p:blipFill>
        <p:spPr>
          <a:xfrm>
            <a:off x="0" y="0"/>
            <a:ext cx="1193400" cy="1149380"/>
          </a:xfrm>
          <a:prstGeom prst="rect">
            <a:avLst/>
          </a:prstGeom>
          <a:noFill/>
          <a:ln>
            <a:noFill/>
          </a:ln>
        </p:spPr>
      </p:pic>
      <p:sp>
        <p:nvSpPr>
          <p:cNvPr id="126" name="Google Shape;126;p17"/>
          <p:cNvSpPr txBox="1"/>
          <p:nvPr/>
        </p:nvSpPr>
        <p:spPr>
          <a:xfrm>
            <a:off x="4095975" y="5777425"/>
            <a:ext cx="3028800" cy="4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C" sz="1800" b="1"/>
              <a:t>Salvaguarda del Personal</a:t>
            </a:r>
            <a:endParaRPr sz="1800" b="1"/>
          </a:p>
        </p:txBody>
      </p:sp>
      <p:sp>
        <p:nvSpPr>
          <p:cNvPr id="127" name="Google Shape;127;p17"/>
          <p:cNvSpPr txBox="1"/>
          <p:nvPr/>
        </p:nvSpPr>
        <p:spPr>
          <a:xfrm>
            <a:off x="7800025" y="2345100"/>
            <a:ext cx="3837000" cy="35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b="1" dirty="0">
                <a:solidFill>
                  <a:srgbClr val="CC0000"/>
                </a:solidFill>
              </a:rPr>
              <a:t>NUEVAS AMENAZAS</a:t>
            </a:r>
            <a:endParaRPr b="1" dirty="0">
              <a:solidFill>
                <a:srgbClr val="CC0000"/>
              </a:solidFill>
            </a:endParaRPr>
          </a:p>
        </p:txBody>
      </p:sp>
      <p:sp>
        <p:nvSpPr>
          <p:cNvPr id="128" name="Google Shape;128;p17"/>
          <p:cNvSpPr txBox="1"/>
          <p:nvPr/>
        </p:nvSpPr>
        <p:spPr>
          <a:xfrm>
            <a:off x="152400" y="2613775"/>
            <a:ext cx="3488700" cy="784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dk1"/>
              </a:buClr>
              <a:buSzPts val="2800"/>
              <a:buFont typeface="Arial"/>
              <a:buNone/>
            </a:pPr>
            <a:r>
              <a:rPr lang="es-EC" b="1" dirty="0">
                <a:solidFill>
                  <a:srgbClr val="CC0000"/>
                </a:solidFill>
              </a:rPr>
              <a:t>PROBABLES ESCENARIOS DE ACTUACIÓN </a:t>
            </a:r>
            <a:endParaRPr b="1" dirty="0">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838200" y="365125"/>
            <a:ext cx="10515600" cy="686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 EL PROBLEMA</a:t>
            </a:r>
            <a:endParaRPr sz="4400" b="1" i="0" u="none" strike="noStrike" cap="none">
              <a:solidFill>
                <a:schemeClr val="dk1"/>
              </a:solidFill>
              <a:latin typeface="Calibri"/>
              <a:ea typeface="Calibri"/>
              <a:cs typeface="Calibri"/>
              <a:sym typeface="Calibri"/>
            </a:endParaRPr>
          </a:p>
        </p:txBody>
      </p:sp>
      <p:sp>
        <p:nvSpPr>
          <p:cNvPr id="134" name="Google Shape;134;p18"/>
          <p:cNvSpPr txBox="1">
            <a:spLocks noGrp="1"/>
          </p:cNvSpPr>
          <p:nvPr>
            <p:ph type="body" idx="1"/>
          </p:nvPr>
        </p:nvSpPr>
        <p:spPr>
          <a:xfrm>
            <a:off x="801700" y="1244975"/>
            <a:ext cx="10515600" cy="686400"/>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1000"/>
              </a:spcBef>
              <a:spcAft>
                <a:spcPts val="0"/>
              </a:spcAft>
              <a:buClr>
                <a:schemeClr val="dk1"/>
              </a:buClr>
              <a:buSzPts val="3600"/>
              <a:buFont typeface="Arial"/>
              <a:buChar char="•"/>
            </a:pPr>
            <a:r>
              <a:rPr lang="es-EC" sz="3600" b="0" i="0" u="none" strike="noStrike" cap="none">
                <a:solidFill>
                  <a:schemeClr val="dk1"/>
                </a:solidFill>
                <a:latin typeface="Calibri"/>
                <a:ea typeface="Calibri"/>
                <a:cs typeface="Calibri"/>
                <a:sym typeface="Calibri"/>
              </a:rPr>
              <a:t>JUSTIFICACIÓN /IMPORTANCIA</a:t>
            </a: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s-EC" sz="2800" b="0" i="0" u="none" strike="noStrike" cap="none">
                <a:solidFill>
                  <a:schemeClr val="dk1"/>
                </a:solidFill>
                <a:latin typeface="Calibri"/>
                <a:ea typeface="Calibri"/>
                <a:cs typeface="Calibri"/>
                <a:sym typeface="Calibri"/>
              </a:rPr>
              <a:t> </a:t>
            </a:r>
            <a:endParaRPr/>
          </a:p>
          <a:p>
            <a:pPr marL="0" lvl="0" indent="0" algn="ctr" rtl="0">
              <a:lnSpc>
                <a:spcPct val="100000"/>
              </a:lnSpc>
              <a:spcBef>
                <a:spcPts val="0"/>
              </a:spcBef>
              <a:spcAft>
                <a:spcPts val="0"/>
              </a:spcAft>
              <a:buClr>
                <a:srgbClr val="000000"/>
              </a:buClr>
              <a:buSzPts val="1100"/>
              <a:buFont typeface="Arial"/>
              <a:buNone/>
            </a:pPr>
            <a:endParaRPr/>
          </a:p>
        </p:txBody>
      </p:sp>
      <p:pic>
        <p:nvPicPr>
          <p:cNvPr id="135" name="Google Shape;135;p18"/>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sp>
        <p:nvSpPr>
          <p:cNvPr id="136" name="Google Shape;136;p18"/>
          <p:cNvSpPr txBox="1"/>
          <p:nvPr/>
        </p:nvSpPr>
        <p:spPr>
          <a:xfrm>
            <a:off x="670250" y="2310225"/>
            <a:ext cx="2939100" cy="77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1800" b="1" dirty="0"/>
              <a:t>Carencia de Plataformas Modernas</a:t>
            </a:r>
            <a:endParaRPr sz="1800" b="1" dirty="0"/>
          </a:p>
        </p:txBody>
      </p:sp>
      <p:sp>
        <p:nvSpPr>
          <p:cNvPr id="137" name="Google Shape;137;p18"/>
          <p:cNvSpPr txBox="1"/>
          <p:nvPr/>
        </p:nvSpPr>
        <p:spPr>
          <a:xfrm>
            <a:off x="4647100" y="2124825"/>
            <a:ext cx="2824800" cy="114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EC" sz="1800" b="1" dirty="0">
                <a:solidFill>
                  <a:schemeClr val="dk1"/>
                </a:solidFill>
              </a:rPr>
              <a:t>Necesidad de Capacidades blindadas para varios propósitos</a:t>
            </a:r>
            <a:endParaRPr dirty="0"/>
          </a:p>
        </p:txBody>
      </p:sp>
      <p:sp>
        <p:nvSpPr>
          <p:cNvPr id="138" name="Google Shape;138;p18"/>
          <p:cNvSpPr txBox="1"/>
          <p:nvPr/>
        </p:nvSpPr>
        <p:spPr>
          <a:xfrm>
            <a:off x="4331375" y="4268600"/>
            <a:ext cx="2730600" cy="13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18"/>
          <p:cNvSpPr txBox="1"/>
          <p:nvPr/>
        </p:nvSpPr>
        <p:spPr>
          <a:xfrm>
            <a:off x="8509650" y="2024425"/>
            <a:ext cx="2824800" cy="15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1800" b="1" dirty="0"/>
              <a:t>Generar una alternativa para desarrollar y/o adquirir una capacidad blindada acorde a la realidad del país</a:t>
            </a:r>
            <a:endParaRPr sz="1800" b="1" dirty="0"/>
          </a:p>
        </p:txBody>
      </p:sp>
      <p:pic>
        <p:nvPicPr>
          <p:cNvPr id="140" name="Google Shape;140;p18"/>
          <p:cNvPicPr preferRelativeResize="0"/>
          <p:nvPr/>
        </p:nvPicPr>
        <p:blipFill>
          <a:blip r:embed="rId4">
            <a:alphaModFix/>
          </a:blip>
          <a:stretch>
            <a:fillRect/>
          </a:stretch>
        </p:blipFill>
        <p:spPr>
          <a:xfrm>
            <a:off x="419150" y="3581400"/>
            <a:ext cx="3410150" cy="2361850"/>
          </a:xfrm>
          <a:prstGeom prst="rect">
            <a:avLst/>
          </a:prstGeom>
          <a:noFill/>
          <a:ln>
            <a:noFill/>
          </a:ln>
        </p:spPr>
      </p:pic>
      <p:pic>
        <p:nvPicPr>
          <p:cNvPr id="141" name="Google Shape;141;p18"/>
          <p:cNvPicPr preferRelativeResize="0"/>
          <p:nvPr/>
        </p:nvPicPr>
        <p:blipFill>
          <a:blip r:embed="rId5">
            <a:alphaModFix/>
          </a:blip>
          <a:stretch>
            <a:fillRect/>
          </a:stretch>
        </p:blipFill>
        <p:spPr>
          <a:xfrm>
            <a:off x="4042550" y="3669925"/>
            <a:ext cx="3898000" cy="2162678"/>
          </a:xfrm>
          <a:prstGeom prst="rect">
            <a:avLst/>
          </a:prstGeom>
          <a:noFill/>
          <a:ln>
            <a:noFill/>
          </a:ln>
        </p:spPr>
      </p:pic>
      <p:pic>
        <p:nvPicPr>
          <p:cNvPr id="142" name="Google Shape;142;p18"/>
          <p:cNvPicPr preferRelativeResize="0"/>
          <p:nvPr/>
        </p:nvPicPr>
        <p:blipFill>
          <a:blip r:embed="rId6">
            <a:alphaModFix/>
          </a:blip>
          <a:stretch>
            <a:fillRect/>
          </a:stretch>
        </p:blipFill>
        <p:spPr>
          <a:xfrm>
            <a:off x="8321550" y="3746125"/>
            <a:ext cx="3410150" cy="25543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 EL PROBLEMA</a:t>
            </a:r>
            <a:endParaRPr sz="4400" b="1" i="0" u="none" strike="noStrike" cap="none">
              <a:solidFill>
                <a:schemeClr val="dk1"/>
              </a:solidFill>
              <a:latin typeface="Calibri"/>
              <a:ea typeface="Calibri"/>
              <a:cs typeface="Calibri"/>
              <a:sym typeface="Calibri"/>
            </a:endParaRPr>
          </a:p>
        </p:txBody>
      </p:sp>
      <p:sp>
        <p:nvSpPr>
          <p:cNvPr id="148" name="Google Shape;148;p19"/>
          <p:cNvSpPr txBox="1">
            <a:spLocks noGrp="1"/>
          </p:cNvSpPr>
          <p:nvPr>
            <p:ph type="body" idx="1"/>
          </p:nvPr>
        </p:nvSpPr>
        <p:spPr>
          <a:xfrm>
            <a:off x="533400" y="1825625"/>
            <a:ext cx="7024200" cy="4702800"/>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chemeClr val="dk1"/>
              </a:buClr>
              <a:buSzPts val="3600"/>
              <a:buFont typeface="Arial"/>
              <a:buChar char="•"/>
            </a:pPr>
            <a:r>
              <a:rPr lang="es-EC" sz="3600" b="0" i="0" u="none" strike="noStrike" cap="none" dirty="0">
                <a:solidFill>
                  <a:schemeClr val="dk1"/>
                </a:solidFill>
                <a:latin typeface="Calibri"/>
                <a:ea typeface="Calibri"/>
                <a:cs typeface="Calibri"/>
                <a:sym typeface="Calibri"/>
              </a:rPr>
              <a:t>OBJETIVO</a:t>
            </a:r>
            <a:r>
              <a:rPr lang="es-EC" sz="3600" dirty="0"/>
              <a:t> </a:t>
            </a:r>
            <a:r>
              <a:rPr lang="es-EC" sz="3600" b="0" i="0" u="none" strike="noStrike" cap="none" dirty="0">
                <a:solidFill>
                  <a:schemeClr val="dk1"/>
                </a:solidFill>
                <a:latin typeface="Calibri"/>
                <a:ea typeface="Calibri"/>
                <a:cs typeface="Calibri"/>
                <a:sym typeface="Calibri"/>
              </a:rPr>
              <a:t>GENERAL</a:t>
            </a:r>
            <a:endParaRPr sz="3600" b="0" i="0" u="none" strike="noStrike" cap="none" dirty="0">
              <a:solidFill>
                <a:schemeClr val="dk1"/>
              </a:solidFill>
              <a:latin typeface="Calibri"/>
              <a:ea typeface="Calibri"/>
              <a:cs typeface="Calibri"/>
              <a:sym typeface="Calibri"/>
            </a:endParaRPr>
          </a:p>
          <a:p>
            <a:pPr marL="901700" lvl="0" indent="0" algn="just" rtl="0">
              <a:lnSpc>
                <a:spcPct val="115000"/>
              </a:lnSpc>
              <a:spcBef>
                <a:spcPts val="0"/>
              </a:spcBef>
              <a:spcAft>
                <a:spcPts val="0"/>
              </a:spcAft>
              <a:buNone/>
            </a:pPr>
            <a:endParaRPr sz="3200" dirty="0"/>
          </a:p>
          <a:p>
            <a:pPr marL="0" lvl="0" indent="0" algn="just" rtl="0">
              <a:lnSpc>
                <a:spcPct val="200000"/>
              </a:lnSpc>
              <a:spcBef>
                <a:spcPts val="0"/>
              </a:spcBef>
              <a:spcAft>
                <a:spcPts val="0"/>
              </a:spcAft>
              <a:buClr>
                <a:schemeClr val="dk1"/>
              </a:buClr>
              <a:buSzPts val="1100"/>
              <a:buFont typeface="Arial"/>
              <a:buNone/>
            </a:pPr>
            <a:r>
              <a:rPr lang="es-EC" sz="2400" dirty="0">
                <a:latin typeface="Times New Roman"/>
                <a:ea typeface="Times New Roman"/>
                <a:cs typeface="Times New Roman"/>
                <a:sym typeface="Times New Roman"/>
              </a:rPr>
              <a:t>Presentar un estudio mediante el cual se plantee alternativas viables para el desarrollo de los componentes de la capacidad blindada que contribuirá al cumplimiento de la misión dada a Fuerzas Armadas en la Constitución de la República.</a:t>
            </a:r>
            <a:endParaRPr sz="2400" dirty="0">
              <a:latin typeface="Times New Roman"/>
              <a:ea typeface="Times New Roman"/>
              <a:cs typeface="Times New Roman"/>
              <a:sym typeface="Times New Roman"/>
            </a:endParaRPr>
          </a:p>
          <a:p>
            <a:pPr marL="901700" lvl="0" indent="0" algn="just" rtl="0">
              <a:lnSpc>
                <a:spcPct val="115000"/>
              </a:lnSpc>
              <a:spcBef>
                <a:spcPts val="0"/>
              </a:spcBef>
              <a:spcAft>
                <a:spcPts val="0"/>
              </a:spcAft>
              <a:buNone/>
            </a:pPr>
            <a:endParaRPr sz="3200" dirty="0"/>
          </a:p>
          <a:p>
            <a:pPr marL="457200" marR="0" lvl="0" indent="0" algn="just" rtl="0">
              <a:lnSpc>
                <a:spcPct val="90000"/>
              </a:lnSpc>
              <a:spcBef>
                <a:spcPts val="500"/>
              </a:spcBef>
              <a:spcAft>
                <a:spcPts val="0"/>
              </a:spcAft>
              <a:buNone/>
            </a:pPr>
            <a:endParaRPr sz="3200" dirty="0"/>
          </a:p>
          <a:p>
            <a:pPr marL="457200" marR="0" lvl="0" indent="0" algn="just" rtl="0">
              <a:lnSpc>
                <a:spcPct val="90000"/>
              </a:lnSpc>
              <a:spcBef>
                <a:spcPts val="500"/>
              </a:spcBef>
              <a:spcAft>
                <a:spcPts val="0"/>
              </a:spcAft>
              <a:buNone/>
            </a:pPr>
            <a:endParaRPr sz="3600" b="0" i="0" u="none" strike="noStrike" cap="none" dirty="0">
              <a:solidFill>
                <a:schemeClr val="dk1"/>
              </a:solidFill>
              <a:latin typeface="Calibri"/>
              <a:ea typeface="Calibri"/>
              <a:cs typeface="Calibri"/>
              <a:sym typeface="Calibri"/>
            </a:endParaRPr>
          </a:p>
          <a:p>
            <a:pPr marL="228600" marR="0" lvl="0" indent="0" algn="just" rtl="0">
              <a:lnSpc>
                <a:spcPct val="90000"/>
              </a:lnSpc>
              <a:spcBef>
                <a:spcPts val="1000"/>
              </a:spcBef>
              <a:spcAft>
                <a:spcPts val="0"/>
              </a:spcAft>
              <a:buClr>
                <a:schemeClr val="dk1"/>
              </a:buClr>
              <a:buSzPts val="3600"/>
              <a:buFont typeface="Arial"/>
              <a:buNone/>
            </a:pPr>
            <a:endParaRPr sz="3600" b="0" i="0" u="none" strike="noStrike" cap="none" dirty="0">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s-EC" sz="2800" b="0" i="0" u="none" strike="noStrike" cap="none" dirty="0">
                <a:solidFill>
                  <a:schemeClr val="dk1"/>
                </a:solidFill>
                <a:latin typeface="Calibri"/>
                <a:ea typeface="Calibri"/>
                <a:cs typeface="Calibri"/>
                <a:sym typeface="Calibri"/>
              </a:rPr>
              <a:t> </a:t>
            </a:r>
            <a:endParaRPr dirty="0"/>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pic>
        <p:nvPicPr>
          <p:cNvPr id="149" name="Google Shape;149;p19"/>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pic>
        <p:nvPicPr>
          <p:cNvPr id="150" name="Google Shape;150;p19"/>
          <p:cNvPicPr preferRelativeResize="0"/>
          <p:nvPr/>
        </p:nvPicPr>
        <p:blipFill>
          <a:blip r:embed="rId4">
            <a:alphaModFix/>
          </a:blip>
          <a:stretch>
            <a:fillRect/>
          </a:stretch>
        </p:blipFill>
        <p:spPr>
          <a:xfrm>
            <a:off x="7860125" y="3199475"/>
            <a:ext cx="4024800" cy="21105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a:spLocks noGrp="1"/>
          </p:cNvSpPr>
          <p:nvPr>
            <p:ph type="title"/>
          </p:nvPr>
        </p:nvSpPr>
        <p:spPr>
          <a:xfrm>
            <a:off x="728350" y="196838"/>
            <a:ext cx="10515600" cy="75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 EL PROBLEMA</a:t>
            </a:r>
            <a:endParaRPr sz="4400" b="1" i="0" u="none" strike="noStrike" cap="none">
              <a:solidFill>
                <a:schemeClr val="dk1"/>
              </a:solidFill>
              <a:latin typeface="Calibri"/>
              <a:ea typeface="Calibri"/>
              <a:cs typeface="Calibri"/>
              <a:sym typeface="Calibri"/>
            </a:endParaRPr>
          </a:p>
        </p:txBody>
      </p:sp>
      <p:sp>
        <p:nvSpPr>
          <p:cNvPr id="156" name="Google Shape;156;p20"/>
          <p:cNvSpPr txBox="1">
            <a:spLocks noGrp="1"/>
          </p:cNvSpPr>
          <p:nvPr>
            <p:ph type="body" idx="1"/>
          </p:nvPr>
        </p:nvSpPr>
        <p:spPr>
          <a:xfrm>
            <a:off x="-36500" y="1295175"/>
            <a:ext cx="8448300" cy="5143800"/>
          </a:xfrm>
          <a:prstGeom prst="rect">
            <a:avLst/>
          </a:prstGeom>
          <a:noFill/>
          <a:ln>
            <a:noFill/>
          </a:ln>
        </p:spPr>
        <p:txBody>
          <a:bodyPr spcFirstLastPara="1" wrap="square" lIns="91425" tIns="45700" rIns="91425" bIns="45700" anchor="t" anchorCtr="0">
            <a:noAutofit/>
          </a:bodyPr>
          <a:lstStyle/>
          <a:p>
            <a:pPr marL="457200" marR="0" lvl="0" indent="-457200" algn="just" rtl="0">
              <a:lnSpc>
                <a:spcPct val="90000"/>
              </a:lnSpc>
              <a:spcBef>
                <a:spcPts val="0"/>
              </a:spcBef>
              <a:spcAft>
                <a:spcPts val="0"/>
              </a:spcAft>
              <a:buSzPts val="3600"/>
              <a:buChar char="•"/>
            </a:pPr>
            <a:r>
              <a:rPr lang="es-EC" sz="3600" b="1" i="0" u="none" strike="noStrike" cap="none" dirty="0">
                <a:solidFill>
                  <a:schemeClr val="dk1"/>
                </a:solidFill>
              </a:rPr>
              <a:t>OBJETIVOS</a:t>
            </a:r>
            <a:r>
              <a:rPr lang="es-EC" sz="3600" b="1" dirty="0"/>
              <a:t> </a:t>
            </a:r>
            <a:r>
              <a:rPr lang="es-EC" sz="3600" b="1" i="0" u="none" strike="noStrike" cap="none" dirty="0">
                <a:solidFill>
                  <a:schemeClr val="dk1"/>
                </a:solidFill>
              </a:rPr>
              <a:t>ESPECÍFICOS:</a:t>
            </a:r>
            <a:endParaRPr sz="3600" b="1" i="0" u="none" strike="noStrike" cap="none" dirty="0">
              <a:solidFill>
                <a:schemeClr val="dk1"/>
              </a:solidFill>
            </a:endParaRPr>
          </a:p>
          <a:p>
            <a:pPr marL="0" marR="0" lvl="0" indent="0" algn="just" rtl="0">
              <a:lnSpc>
                <a:spcPct val="90000"/>
              </a:lnSpc>
              <a:spcBef>
                <a:spcPts val="0"/>
              </a:spcBef>
              <a:spcAft>
                <a:spcPts val="0"/>
              </a:spcAft>
              <a:buNone/>
            </a:pPr>
            <a:endParaRPr sz="3200" dirty="0"/>
          </a:p>
          <a:p>
            <a:pPr marL="914400" lvl="0" indent="-228600" algn="just" rtl="0">
              <a:lnSpc>
                <a:spcPct val="200000"/>
              </a:lnSpc>
              <a:spcBef>
                <a:spcPts val="0"/>
              </a:spcBef>
              <a:spcAft>
                <a:spcPts val="0"/>
              </a:spcAft>
              <a:buClr>
                <a:schemeClr val="dk1"/>
              </a:buClr>
              <a:buSzPts val="1100"/>
              <a:buFont typeface="Arial"/>
              <a:buNone/>
            </a:pPr>
            <a:r>
              <a:rPr lang="es-EC" sz="1900" dirty="0">
                <a:latin typeface="Arial"/>
                <a:ea typeface="Arial"/>
                <a:cs typeface="Arial"/>
                <a:sym typeface="Arial"/>
              </a:rPr>
              <a:t>● </a:t>
            </a:r>
            <a:r>
              <a:rPr lang="es-EC" sz="1900" dirty="0">
                <a:latin typeface="Times New Roman"/>
                <a:ea typeface="Times New Roman"/>
                <a:cs typeface="Times New Roman"/>
                <a:sym typeface="Times New Roman"/>
              </a:rPr>
              <a:t>Presentar información bibliográfica técnica que nos permita entender el desarrollo tecnológico y las actuales capacidades blindadas existentes.</a:t>
            </a:r>
            <a:endParaRPr sz="1900" dirty="0">
              <a:latin typeface="Times New Roman"/>
              <a:ea typeface="Times New Roman"/>
              <a:cs typeface="Times New Roman"/>
              <a:sym typeface="Times New Roman"/>
            </a:endParaRPr>
          </a:p>
          <a:p>
            <a:pPr marL="914400" lvl="0" indent="-228600" algn="just" rtl="0">
              <a:lnSpc>
                <a:spcPct val="200000"/>
              </a:lnSpc>
              <a:spcBef>
                <a:spcPts val="0"/>
              </a:spcBef>
              <a:spcAft>
                <a:spcPts val="0"/>
              </a:spcAft>
              <a:buClr>
                <a:schemeClr val="dk1"/>
              </a:buClr>
              <a:buSzPts val="1100"/>
              <a:buFont typeface="Arial"/>
              <a:buNone/>
            </a:pPr>
            <a:r>
              <a:rPr lang="es-EC" sz="1900" dirty="0">
                <a:latin typeface="Arial"/>
                <a:ea typeface="Arial"/>
                <a:cs typeface="Arial"/>
                <a:sym typeface="Arial"/>
              </a:rPr>
              <a:t>● </a:t>
            </a:r>
            <a:r>
              <a:rPr lang="es-EC" sz="1900" dirty="0">
                <a:latin typeface="Times New Roman"/>
                <a:ea typeface="Times New Roman"/>
                <a:cs typeface="Times New Roman"/>
                <a:sym typeface="Times New Roman"/>
              </a:rPr>
              <a:t>Recabar criterios valederos provenientes de expertos en seguridad y defensa, planteando interrogantes que integren las variables de la presente investigación. </a:t>
            </a:r>
            <a:endParaRPr sz="1900" dirty="0">
              <a:latin typeface="Times New Roman"/>
              <a:ea typeface="Times New Roman"/>
              <a:cs typeface="Times New Roman"/>
              <a:sym typeface="Times New Roman"/>
            </a:endParaRPr>
          </a:p>
          <a:p>
            <a:pPr marL="914400" lvl="0" indent="-228600" algn="just" rtl="0">
              <a:lnSpc>
                <a:spcPct val="200000"/>
              </a:lnSpc>
              <a:spcBef>
                <a:spcPts val="0"/>
              </a:spcBef>
              <a:spcAft>
                <a:spcPts val="0"/>
              </a:spcAft>
              <a:buClr>
                <a:schemeClr val="dk1"/>
              </a:buClr>
              <a:buSzPts val="1100"/>
              <a:buFont typeface="Arial"/>
              <a:buNone/>
            </a:pPr>
            <a:r>
              <a:rPr lang="es-EC" sz="1900" dirty="0">
                <a:latin typeface="Arial"/>
                <a:ea typeface="Arial"/>
                <a:cs typeface="Arial"/>
                <a:sym typeface="Arial"/>
              </a:rPr>
              <a:t>● </a:t>
            </a:r>
            <a:r>
              <a:rPr lang="es-EC" sz="1900" dirty="0">
                <a:latin typeface="Times New Roman"/>
                <a:ea typeface="Times New Roman"/>
                <a:cs typeface="Times New Roman"/>
                <a:sym typeface="Times New Roman"/>
              </a:rPr>
              <a:t>Plantear una alternativa viable que permita desarrollar la capacidad blindada y derive en proyectos acordes con una programación del gasto de defensa.</a:t>
            </a:r>
            <a:endParaRPr sz="2400" b="0" i="0" u="none" strike="noStrike" cap="none" dirty="0">
              <a:solidFill>
                <a:schemeClr val="dk1"/>
              </a:solidFill>
              <a:latin typeface="Calibri"/>
              <a:ea typeface="Calibri"/>
              <a:cs typeface="Calibri"/>
              <a:sym typeface="Calibri"/>
            </a:endParaRPr>
          </a:p>
        </p:txBody>
      </p:sp>
      <p:pic>
        <p:nvPicPr>
          <p:cNvPr id="157" name="Google Shape;157;p20"/>
          <p:cNvPicPr preferRelativeResize="0"/>
          <p:nvPr/>
        </p:nvPicPr>
        <p:blipFill>
          <a:blip r:embed="rId3">
            <a:alphaModFix/>
          </a:blip>
          <a:stretch>
            <a:fillRect/>
          </a:stretch>
        </p:blipFill>
        <p:spPr>
          <a:xfrm>
            <a:off x="8723775" y="3098050"/>
            <a:ext cx="3248500" cy="2165675"/>
          </a:xfrm>
          <a:prstGeom prst="rect">
            <a:avLst/>
          </a:prstGeom>
          <a:noFill/>
          <a:ln>
            <a:noFill/>
          </a:ln>
        </p:spPr>
      </p:pic>
      <p:pic>
        <p:nvPicPr>
          <p:cNvPr id="158" name="Google Shape;158;p20"/>
          <p:cNvPicPr preferRelativeResize="0"/>
          <p:nvPr/>
        </p:nvPicPr>
        <p:blipFill rotWithShape="1">
          <a:blip r:embed="rId4">
            <a:alphaModFix/>
          </a:blip>
          <a:srcRect l="10740" t="8634" r="14465"/>
          <a:stretch/>
        </p:blipFill>
        <p:spPr>
          <a:xfrm>
            <a:off x="0" y="0"/>
            <a:ext cx="1193400" cy="11493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s-EC" sz="4400" b="1" i="0" u="none" strike="noStrike" cap="none">
                <a:solidFill>
                  <a:schemeClr val="dk1"/>
                </a:solidFill>
                <a:latin typeface="Calibri"/>
                <a:ea typeface="Calibri"/>
                <a:cs typeface="Calibri"/>
                <a:sym typeface="Calibri"/>
              </a:rPr>
              <a:t>CAPÍTULO II. MARCO TEÓRICO</a:t>
            </a:r>
            <a:endParaRPr sz="4400" b="1" i="0" u="none" strike="noStrike" cap="none">
              <a:solidFill>
                <a:schemeClr val="dk1"/>
              </a:solidFill>
              <a:latin typeface="Calibri"/>
              <a:ea typeface="Calibri"/>
              <a:cs typeface="Calibri"/>
              <a:sym typeface="Calibri"/>
            </a:endParaRPr>
          </a:p>
        </p:txBody>
      </p:sp>
      <p:sp>
        <p:nvSpPr>
          <p:cNvPr id="164" name="Google Shape;164;p21"/>
          <p:cNvSpPr txBox="1">
            <a:spLocks noGrp="1"/>
          </p:cNvSpPr>
          <p:nvPr>
            <p:ph type="body" idx="1"/>
          </p:nvPr>
        </p:nvSpPr>
        <p:spPr>
          <a:xfrm>
            <a:off x="313875" y="1825625"/>
            <a:ext cx="6606900" cy="4702800"/>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chemeClr val="dk1"/>
              </a:buClr>
              <a:buSzPts val="3600"/>
              <a:buFont typeface="Arial"/>
              <a:buChar char="•"/>
            </a:pPr>
            <a:r>
              <a:rPr lang="es-EC" sz="3600" b="0" i="0" u="none" strike="noStrike" cap="none" dirty="0">
                <a:solidFill>
                  <a:schemeClr val="dk1"/>
                </a:solidFill>
                <a:latin typeface="Calibri"/>
                <a:ea typeface="Calibri"/>
                <a:cs typeface="Calibri"/>
                <a:sym typeface="Calibri"/>
              </a:rPr>
              <a:t>ANTECEDENTES </a:t>
            </a:r>
            <a:r>
              <a:rPr lang="es-EC" sz="3600" b="0" i="0" u="none" strike="noStrike" cap="none" dirty="0" smtClean="0">
                <a:solidFill>
                  <a:schemeClr val="dk1"/>
                </a:solidFill>
                <a:latin typeface="Calibri"/>
                <a:ea typeface="Calibri"/>
                <a:cs typeface="Calibri"/>
                <a:sym typeface="Calibri"/>
              </a:rPr>
              <a:t>INVESTIGATIVO</a:t>
            </a:r>
            <a:r>
              <a:rPr lang="es-EC" sz="3600" dirty="0" smtClean="0"/>
              <a:t>S</a:t>
            </a:r>
          </a:p>
          <a:p>
            <a:pPr marL="0" marR="0" lvl="0" indent="0" algn="just" rtl="0">
              <a:lnSpc>
                <a:spcPct val="90000"/>
              </a:lnSpc>
              <a:spcBef>
                <a:spcPts val="0"/>
              </a:spcBef>
              <a:spcAft>
                <a:spcPts val="0"/>
              </a:spcAft>
              <a:buClr>
                <a:schemeClr val="dk1"/>
              </a:buClr>
              <a:buSzPts val="3600"/>
              <a:buNone/>
            </a:pPr>
            <a:endParaRPr sz="3600" dirty="0"/>
          </a:p>
          <a:p>
            <a:pPr marL="228600" lvl="0" indent="-228600" algn="just" rtl="0">
              <a:spcBef>
                <a:spcPts val="0"/>
              </a:spcBef>
              <a:spcAft>
                <a:spcPts val="0"/>
              </a:spcAft>
              <a:buClr>
                <a:schemeClr val="dk1"/>
              </a:buClr>
              <a:buSzPts val="3600"/>
              <a:buFont typeface="Arial"/>
              <a:buChar char="•"/>
            </a:pPr>
            <a:r>
              <a:rPr lang="es-EC" sz="2400" dirty="0"/>
              <a:t>Proyectos de mantenimiento, modernización o adquisición de material blindado:</a:t>
            </a:r>
            <a:endParaRPr sz="2400" dirty="0"/>
          </a:p>
          <a:p>
            <a:pPr marL="685800" lvl="1" indent="-228600" algn="just" rtl="0">
              <a:spcBef>
                <a:spcPts val="0"/>
              </a:spcBef>
              <a:spcAft>
                <a:spcPts val="0"/>
              </a:spcAft>
              <a:buSzPts val="2400"/>
              <a:buChar char="•"/>
            </a:pPr>
            <a:r>
              <a:rPr lang="es-EC" sz="2400" dirty="0"/>
              <a:t>Re motorización de material AMX-13 1993-1996 Sr. Mayo. Nelson </a:t>
            </a:r>
            <a:r>
              <a:rPr lang="es-EC" sz="2400" dirty="0" err="1"/>
              <a:t>Perugachi</a:t>
            </a:r>
            <a:r>
              <a:rPr lang="es-EC" sz="2400" dirty="0"/>
              <a:t> - </a:t>
            </a:r>
            <a:r>
              <a:rPr lang="es-EC" sz="2400" dirty="0" err="1"/>
              <a:t>Capt</a:t>
            </a:r>
            <a:r>
              <a:rPr lang="es-EC" sz="2400" dirty="0"/>
              <a:t> </a:t>
            </a:r>
            <a:r>
              <a:rPr lang="es-EC" sz="2400" dirty="0" err="1"/>
              <a:t>Yegor</a:t>
            </a:r>
            <a:r>
              <a:rPr lang="es-EC" sz="2400" dirty="0"/>
              <a:t> Mejía</a:t>
            </a:r>
            <a:endParaRPr sz="2400" dirty="0"/>
          </a:p>
          <a:p>
            <a:pPr marL="685800" lvl="1" indent="-228600" algn="just" rtl="0">
              <a:spcBef>
                <a:spcPts val="0"/>
              </a:spcBef>
              <a:spcAft>
                <a:spcPts val="0"/>
              </a:spcAft>
              <a:buSzPts val="2400"/>
              <a:buChar char="•"/>
            </a:pPr>
            <a:r>
              <a:rPr lang="es-EC" sz="2400" dirty="0"/>
              <a:t>Modernización de vehículos M113 APC (Empresa </a:t>
            </a:r>
            <a:r>
              <a:rPr lang="es-EC" sz="2400" dirty="0" err="1"/>
              <a:t>Sumil</a:t>
            </a:r>
            <a:r>
              <a:rPr lang="es-EC" sz="2400" dirty="0"/>
              <a:t> 2012, 50%)</a:t>
            </a:r>
            <a:endParaRPr sz="2400" dirty="0"/>
          </a:p>
          <a:p>
            <a:pPr marL="228600" lvl="0" indent="-228600" algn="just" rtl="0">
              <a:spcBef>
                <a:spcPts val="0"/>
              </a:spcBef>
              <a:spcAft>
                <a:spcPts val="0"/>
              </a:spcAft>
              <a:buClr>
                <a:schemeClr val="dk1"/>
              </a:buClr>
              <a:buSzPts val="3600"/>
              <a:buFont typeface="Arial"/>
              <a:buChar char="•"/>
            </a:pPr>
            <a:r>
              <a:rPr lang="es-EC" sz="2400" dirty="0"/>
              <a:t>Otros como mantenimiento ENGESA, adquisición PANHARD y LEOPARD, fabricación GALÁPAGO</a:t>
            </a:r>
            <a:endParaRPr sz="2400" b="0" i="0" u="none" strike="noStrike" cap="none" dirty="0">
              <a:solidFill>
                <a:schemeClr val="dk1"/>
              </a:solidFill>
              <a:latin typeface="Calibri"/>
              <a:ea typeface="Calibri"/>
              <a:cs typeface="Calibri"/>
              <a:sym typeface="Calibri"/>
            </a:endParaRPr>
          </a:p>
        </p:txBody>
      </p:sp>
      <p:pic>
        <p:nvPicPr>
          <p:cNvPr id="165" name="Google Shape;165;p21"/>
          <p:cNvPicPr preferRelativeResize="0"/>
          <p:nvPr/>
        </p:nvPicPr>
        <p:blipFill rotWithShape="1">
          <a:blip r:embed="rId3">
            <a:alphaModFix/>
          </a:blip>
          <a:srcRect l="10740" t="8634" r="14465"/>
          <a:stretch/>
        </p:blipFill>
        <p:spPr>
          <a:xfrm>
            <a:off x="0" y="0"/>
            <a:ext cx="1193400" cy="1149380"/>
          </a:xfrm>
          <a:prstGeom prst="rect">
            <a:avLst/>
          </a:prstGeom>
          <a:noFill/>
          <a:ln>
            <a:noFill/>
          </a:ln>
        </p:spPr>
      </p:pic>
      <p:pic>
        <p:nvPicPr>
          <p:cNvPr id="166" name="Google Shape;166;p21"/>
          <p:cNvPicPr preferRelativeResize="0"/>
          <p:nvPr/>
        </p:nvPicPr>
        <p:blipFill>
          <a:blip r:embed="rId4">
            <a:alphaModFix/>
          </a:blip>
          <a:stretch>
            <a:fillRect/>
          </a:stretch>
        </p:blipFill>
        <p:spPr>
          <a:xfrm>
            <a:off x="7073175" y="1843088"/>
            <a:ext cx="4966425" cy="46236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2072</Words>
  <Application>Microsoft Office PowerPoint</Application>
  <PresentationFormat>Panorámica</PresentationFormat>
  <Paragraphs>306</Paragraphs>
  <Slides>28</Slides>
  <Notes>28</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28</vt:i4>
      </vt:variant>
    </vt:vector>
  </HeadingPairs>
  <TitlesOfParts>
    <vt:vector size="32" baseType="lpstr">
      <vt:lpstr>Arial</vt:lpstr>
      <vt:lpstr>Calibri</vt:lpstr>
      <vt:lpstr>Times New Roman</vt:lpstr>
      <vt:lpstr>Tema de Office</vt:lpstr>
      <vt:lpstr>ESCUELA POLITÉCNICA DE LAS FUERZAS ARMADAS ESPE </vt:lpstr>
      <vt:lpstr>TEMA: PROPUESTA DE ADQUISICIÓN DE UNA CAPACIDAD BLINDADA PARA LA FUERZA TERRESTRE</vt:lpstr>
      <vt:lpstr>CAPÍTULO I. EL PROBLEMA</vt:lpstr>
      <vt:lpstr>CAPÍTULO I. EL PROBLEMA</vt:lpstr>
      <vt:lpstr>CAPÍTULO I. EL PROBLEMA</vt:lpstr>
      <vt:lpstr>CAPÍTULO I. EL PROBLEMA</vt:lpstr>
      <vt:lpstr>CAPÍTULO I. EL PROBLEMA</vt:lpstr>
      <vt:lpstr>CAPÍTULO I. EL PROBLEMA</vt:lpstr>
      <vt:lpstr>CAPÍTULO II. MARCO TEÓRICO</vt:lpstr>
      <vt:lpstr>CAPÍTULO II. MARCO TEÓRICO</vt:lpstr>
      <vt:lpstr>CAPÍTULO II. MARCO TEÓRICO</vt:lpstr>
      <vt:lpstr>CAPÍTULO II. MARCO TEÓRICO</vt:lpstr>
      <vt:lpstr>CAPÍTULO II. MARCO TEÓRICO</vt:lpstr>
      <vt:lpstr>CAPÍTULO II. MARCO TEÓRICO</vt:lpstr>
      <vt:lpstr>CAPÍTULO II. MARCO TEÓRICO</vt:lpstr>
      <vt:lpstr>CAPÍTULO II. MARCO TEÓRICO</vt:lpstr>
      <vt:lpstr>CAPÍTULO II. MARCO TEÓRICO</vt:lpstr>
      <vt:lpstr> Sistema de variables.</vt:lpstr>
      <vt:lpstr>CAPÍTULO III. METODOLOGÍA DE LA INVESTIGACIÓN</vt:lpstr>
      <vt:lpstr>CAPÍTULO IV.ANÁLISIS E INTERPRETACIÓN</vt:lpstr>
      <vt:lpstr>CAPÍTULO IV.ANÁLISIS E INTERPRETACIÓN</vt:lpstr>
      <vt:lpstr>CAPÍTULO V. CONCLUSIONES Y RECOMENDACIONES</vt:lpstr>
      <vt:lpstr>CAPÍTULO VI.PROPUESTA</vt:lpstr>
      <vt:lpstr>CAPÍTULO VI.PROPUESTA</vt:lpstr>
      <vt:lpstr>CAPÍTULO VI.PROPUESTA</vt:lpstr>
      <vt:lpstr>CAPÍTULO VI.PROPUESTA</vt:lpstr>
      <vt:lpstr>CAPÍTULO VI.PROPUESTA</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 LAS FUERZAS ARMADAS ESPE </dc:title>
  <dc:creator>CRNL ANDRADE</dc:creator>
  <cp:lastModifiedBy>PLANIFICACION ACADM</cp:lastModifiedBy>
  <cp:revision>19</cp:revision>
  <dcterms:modified xsi:type="dcterms:W3CDTF">2018-11-19T17:34:32Z</dcterms:modified>
</cp:coreProperties>
</file>