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71" r:id="rId4"/>
    <p:sldId id="272" r:id="rId5"/>
    <p:sldId id="273" r:id="rId6"/>
    <p:sldId id="274" r:id="rId7"/>
    <p:sldId id="275" r:id="rId8"/>
    <p:sldId id="302" r:id="rId9"/>
    <p:sldId id="276" r:id="rId10"/>
    <p:sldId id="278" r:id="rId11"/>
    <p:sldId id="277" r:id="rId12"/>
    <p:sldId id="287" r:id="rId13"/>
    <p:sldId id="297" r:id="rId14"/>
    <p:sldId id="259" r:id="rId15"/>
    <p:sldId id="260" r:id="rId16"/>
    <p:sldId id="280" r:id="rId17"/>
    <p:sldId id="262" r:id="rId18"/>
    <p:sldId id="279" r:id="rId19"/>
    <p:sldId id="263" r:id="rId20"/>
    <p:sldId id="264" r:id="rId21"/>
    <p:sldId id="265" r:id="rId22"/>
    <p:sldId id="266" r:id="rId23"/>
    <p:sldId id="293" r:id="rId24"/>
    <p:sldId id="298" r:id="rId25"/>
    <p:sldId id="267" r:id="rId26"/>
    <p:sldId id="290" r:id="rId27"/>
    <p:sldId id="299" r:id="rId28"/>
    <p:sldId id="268" r:id="rId29"/>
    <p:sldId id="300" r:id="rId30"/>
    <p:sldId id="269" r:id="rId31"/>
    <p:sldId id="301" r:id="rId32"/>
    <p:sldId id="270" r:id="rId33"/>
    <p:sldId id="289" r:id="rId34"/>
    <p:sldId id="282" r:id="rId35"/>
    <p:sldId id="288" r:id="rId36"/>
    <p:sldId id="283" r:id="rId37"/>
    <p:sldId id="284" r:id="rId38"/>
    <p:sldId id="296" r:id="rId3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4660"/>
  </p:normalViewPr>
  <p:slideViewPr>
    <p:cSldViewPr snapToGrid="0">
      <p:cViewPr varScale="1">
        <p:scale>
          <a:sx n="74" d="100"/>
          <a:sy n="74"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07AE80E-2D97-4CB1-B7D1-1AA4C01A3E57}" type="datetimeFigureOut">
              <a:rPr lang="es-EC" smtClean="0"/>
              <a:t>15/02/2019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38305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7AE80E-2D97-4CB1-B7D1-1AA4C01A3E57}" type="datetimeFigureOut">
              <a:rPr lang="es-EC" smtClean="0"/>
              <a:t>15/02/2019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111999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7AE80E-2D97-4CB1-B7D1-1AA4C01A3E57}" type="datetimeFigureOut">
              <a:rPr lang="es-EC" smtClean="0"/>
              <a:t>15/02/2019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C05320-2CBF-4BCA-92DB-D5848396B9A8}"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109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07AE80E-2D97-4CB1-B7D1-1AA4C01A3E57}" type="datetimeFigureOut">
              <a:rPr lang="es-EC" smtClean="0"/>
              <a:t>15/02/2019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151819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07AE80E-2D97-4CB1-B7D1-1AA4C01A3E57}" type="datetimeFigureOut">
              <a:rPr lang="es-EC" smtClean="0"/>
              <a:t>15/02/2019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C05320-2CBF-4BCA-92DB-D5848396B9A8}"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884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07AE80E-2D97-4CB1-B7D1-1AA4C01A3E57}" type="datetimeFigureOut">
              <a:rPr lang="es-EC" smtClean="0"/>
              <a:t>15/02/2019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1344617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7AE80E-2D97-4CB1-B7D1-1AA4C01A3E57}" type="datetimeFigureOut">
              <a:rPr lang="es-EC" smtClean="0"/>
              <a:t>15/02/2019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91511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7AE80E-2D97-4CB1-B7D1-1AA4C01A3E57}" type="datetimeFigureOut">
              <a:rPr lang="es-EC" smtClean="0"/>
              <a:t>15/02/2019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191599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7AE80E-2D97-4CB1-B7D1-1AA4C01A3E57}" type="datetimeFigureOut">
              <a:rPr lang="es-EC" smtClean="0"/>
              <a:t>15/02/2019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302458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7AE80E-2D97-4CB1-B7D1-1AA4C01A3E57}" type="datetimeFigureOut">
              <a:rPr lang="es-EC" smtClean="0"/>
              <a:t>15/02/2019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424558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07AE80E-2D97-4CB1-B7D1-1AA4C01A3E57}" type="datetimeFigureOut">
              <a:rPr lang="es-EC" smtClean="0"/>
              <a:t>15/02/2019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336201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07AE80E-2D97-4CB1-B7D1-1AA4C01A3E57}" type="datetimeFigureOut">
              <a:rPr lang="es-EC" smtClean="0"/>
              <a:t>15/02/2019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183548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07AE80E-2D97-4CB1-B7D1-1AA4C01A3E57}" type="datetimeFigureOut">
              <a:rPr lang="es-EC" smtClean="0"/>
              <a:t>15/02/2019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51631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AE80E-2D97-4CB1-B7D1-1AA4C01A3E57}" type="datetimeFigureOut">
              <a:rPr lang="es-EC" smtClean="0"/>
              <a:t>15/02/2019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3315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7AE80E-2D97-4CB1-B7D1-1AA4C01A3E57}" type="datetimeFigureOut">
              <a:rPr lang="es-EC" smtClean="0"/>
              <a:t>15/02/2019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108143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7AE80E-2D97-4CB1-B7D1-1AA4C01A3E57}" type="datetimeFigureOut">
              <a:rPr lang="es-EC" smtClean="0"/>
              <a:t>15/02/2019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C05320-2CBF-4BCA-92DB-D5848396B9A8}" type="slidenum">
              <a:rPr lang="es-EC" smtClean="0"/>
              <a:t>‹Nº›</a:t>
            </a:fld>
            <a:endParaRPr lang="es-EC"/>
          </a:p>
        </p:txBody>
      </p:sp>
    </p:spTree>
    <p:extLst>
      <p:ext uri="{BB962C8B-B14F-4D97-AF65-F5344CB8AC3E}">
        <p14:creationId xmlns:p14="http://schemas.microsoft.com/office/powerpoint/2010/main" val="155392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7AE80E-2D97-4CB1-B7D1-1AA4C01A3E57}" type="datetimeFigureOut">
              <a:rPr lang="es-EC" smtClean="0"/>
              <a:t>15/02/2019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C05320-2CBF-4BCA-92DB-D5848396B9A8}" type="slidenum">
              <a:rPr lang="es-EC" smtClean="0"/>
              <a:t>‹Nº›</a:t>
            </a:fld>
            <a:endParaRPr lang="es-EC"/>
          </a:p>
        </p:txBody>
      </p:sp>
    </p:spTree>
    <p:extLst>
      <p:ext uri="{BB962C8B-B14F-4D97-AF65-F5344CB8AC3E}">
        <p14:creationId xmlns:p14="http://schemas.microsoft.com/office/powerpoint/2010/main" val="3909622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85925" y="579549"/>
            <a:ext cx="9833246" cy="5653825"/>
          </a:xfrm>
          <a:prstGeom prst="rect">
            <a:avLst/>
          </a:prstGeom>
        </p:spPr>
      </p:pic>
    </p:spTree>
    <p:extLst>
      <p:ext uri="{BB962C8B-B14F-4D97-AF65-F5344CB8AC3E}">
        <p14:creationId xmlns:p14="http://schemas.microsoft.com/office/powerpoint/2010/main" val="2175062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dirty="0" smtClean="0"/>
              <a:t>CONDICIÓN INICIAL Y DE FRONTERA</a:t>
            </a:r>
            <a:endParaRPr lang="es-EC" sz="3200" dirty="0"/>
          </a:p>
        </p:txBody>
      </p:sp>
      <p:sp>
        <p:nvSpPr>
          <p:cNvPr id="3" name="Marcador de contenido 2"/>
          <p:cNvSpPr>
            <a:spLocks noGrp="1"/>
          </p:cNvSpPr>
          <p:nvPr>
            <p:ph idx="1"/>
          </p:nvPr>
        </p:nvSpPr>
        <p:spPr>
          <a:xfrm>
            <a:off x="2589212" y="1777285"/>
            <a:ext cx="8915400" cy="4881091"/>
          </a:xfrm>
        </p:spPr>
        <p:txBody>
          <a:bodyPr>
            <a:normAutofit/>
          </a:bodyPr>
          <a:lstStyle/>
          <a:p>
            <a:r>
              <a:rPr lang="es-EC" dirty="0" smtClean="0"/>
              <a:t>Como es un problema evolutivo, la condición inicial esta dado por:</a:t>
            </a:r>
          </a:p>
          <a:p>
            <a:endParaRPr lang="es-EC" dirty="0" smtClean="0"/>
          </a:p>
          <a:p>
            <a:pPr marL="0" indent="0">
              <a:buNone/>
            </a:pPr>
            <a:r>
              <a:rPr lang="es-EC" dirty="0" smtClean="0"/>
              <a:t>Donde                va a representar la concentración que se tiene en </a:t>
            </a:r>
          </a:p>
          <a:p>
            <a:r>
              <a:rPr lang="es-EC" dirty="0" smtClean="0"/>
              <a:t>La condición de frontera son:</a:t>
            </a:r>
          </a:p>
          <a:p>
            <a:endParaRPr lang="es-EC" dirty="0" smtClean="0"/>
          </a:p>
          <a:p>
            <a:endParaRPr lang="es-EC" dirty="0" smtClean="0"/>
          </a:p>
          <a:p>
            <a:endParaRPr lang="es-EC" dirty="0"/>
          </a:p>
          <a:p>
            <a:r>
              <a:rPr lang="es-EC" dirty="0" smtClean="0"/>
              <a:t>Siendo       frontera con condición de Dirichlet,        frontera con condición </a:t>
            </a:r>
          </a:p>
          <a:p>
            <a:pPr marL="0" indent="0">
              <a:buNone/>
            </a:pPr>
            <a:r>
              <a:rPr lang="es-EC" dirty="0" smtClean="0"/>
              <a:t>de Neumann,     frontera de        ; con  </a:t>
            </a:r>
            <a:r>
              <a:rPr lang="es-EC" b="1" dirty="0" smtClean="0"/>
              <a:t>g</a:t>
            </a:r>
            <a:r>
              <a:rPr lang="es-EC" dirty="0" smtClean="0"/>
              <a:t>   y  </a:t>
            </a:r>
            <a:r>
              <a:rPr lang="es-EC" b="1" dirty="0" smtClean="0"/>
              <a:t>h</a:t>
            </a:r>
            <a:r>
              <a:rPr lang="es-EC" dirty="0" smtClean="0"/>
              <a:t>    funciones conocidas.</a:t>
            </a:r>
            <a:endParaRPr lang="es-EC" dirty="0"/>
          </a:p>
        </p:txBody>
      </p:sp>
      <p:pic>
        <p:nvPicPr>
          <p:cNvPr id="8" name="Imagen 7"/>
          <p:cNvPicPr>
            <a:picLocks noChangeAspect="1"/>
          </p:cNvPicPr>
          <p:nvPr/>
        </p:nvPicPr>
        <p:blipFill>
          <a:blip r:embed="rId2"/>
          <a:stretch>
            <a:fillRect/>
          </a:stretch>
        </p:blipFill>
        <p:spPr>
          <a:xfrm>
            <a:off x="4011807" y="3501978"/>
            <a:ext cx="4056845" cy="489397"/>
          </a:xfrm>
          <a:prstGeom prst="rect">
            <a:avLst/>
          </a:prstGeom>
        </p:spPr>
      </p:pic>
      <p:pic>
        <p:nvPicPr>
          <p:cNvPr id="9" name="Imagen 8"/>
          <p:cNvPicPr>
            <a:picLocks noChangeAspect="1"/>
          </p:cNvPicPr>
          <p:nvPr/>
        </p:nvPicPr>
        <p:blipFill>
          <a:blip r:embed="rId3"/>
          <a:stretch>
            <a:fillRect/>
          </a:stretch>
        </p:blipFill>
        <p:spPr>
          <a:xfrm>
            <a:off x="3977517" y="3986970"/>
            <a:ext cx="4056845" cy="608572"/>
          </a:xfrm>
          <a:prstGeom prst="rect">
            <a:avLst/>
          </a:prstGeom>
        </p:spPr>
      </p:pic>
      <p:pic>
        <p:nvPicPr>
          <p:cNvPr id="10" name="Imagen 9"/>
          <p:cNvPicPr>
            <a:picLocks noChangeAspect="1"/>
          </p:cNvPicPr>
          <p:nvPr/>
        </p:nvPicPr>
        <p:blipFill>
          <a:blip r:embed="rId4"/>
          <a:stretch>
            <a:fillRect/>
          </a:stretch>
        </p:blipFill>
        <p:spPr>
          <a:xfrm>
            <a:off x="3851192" y="4587593"/>
            <a:ext cx="302242" cy="328524"/>
          </a:xfrm>
          <a:prstGeom prst="rect">
            <a:avLst/>
          </a:prstGeom>
        </p:spPr>
      </p:pic>
      <p:pic>
        <p:nvPicPr>
          <p:cNvPr id="11" name="Imagen 10"/>
          <p:cNvPicPr>
            <a:picLocks noChangeAspect="1"/>
          </p:cNvPicPr>
          <p:nvPr/>
        </p:nvPicPr>
        <p:blipFill>
          <a:blip r:embed="rId5"/>
          <a:stretch>
            <a:fillRect/>
          </a:stretch>
        </p:blipFill>
        <p:spPr>
          <a:xfrm>
            <a:off x="8272259" y="4550745"/>
            <a:ext cx="373432" cy="309047"/>
          </a:xfrm>
          <a:prstGeom prst="rect">
            <a:avLst/>
          </a:prstGeom>
        </p:spPr>
      </p:pic>
      <p:pic>
        <p:nvPicPr>
          <p:cNvPr id="12" name="Imagen 11"/>
          <p:cNvPicPr>
            <a:picLocks noChangeAspect="1"/>
          </p:cNvPicPr>
          <p:nvPr/>
        </p:nvPicPr>
        <p:blipFill rotWithShape="1">
          <a:blip r:embed="rId4"/>
          <a:srcRect r="40345" b="-5018"/>
          <a:stretch/>
        </p:blipFill>
        <p:spPr>
          <a:xfrm>
            <a:off x="4223485" y="5027620"/>
            <a:ext cx="180304" cy="345006"/>
          </a:xfrm>
          <a:prstGeom prst="rect">
            <a:avLst/>
          </a:prstGeom>
        </p:spPr>
      </p:pic>
      <p:pic>
        <p:nvPicPr>
          <p:cNvPr id="13" name="Imagen 12"/>
          <p:cNvPicPr>
            <a:picLocks noChangeAspect="1"/>
          </p:cNvPicPr>
          <p:nvPr/>
        </p:nvPicPr>
        <p:blipFill>
          <a:blip r:embed="rId6"/>
          <a:stretch>
            <a:fillRect/>
          </a:stretch>
        </p:blipFill>
        <p:spPr>
          <a:xfrm>
            <a:off x="5890653" y="5035434"/>
            <a:ext cx="230572" cy="339076"/>
          </a:xfrm>
          <a:prstGeom prst="rect">
            <a:avLst/>
          </a:prstGeom>
        </p:spPr>
      </p:pic>
      <p:pic>
        <p:nvPicPr>
          <p:cNvPr id="17" name="Imagen 16"/>
          <p:cNvPicPr>
            <a:picLocks noChangeAspect="1"/>
          </p:cNvPicPr>
          <p:nvPr/>
        </p:nvPicPr>
        <p:blipFill>
          <a:blip r:embed="rId6"/>
          <a:stretch>
            <a:fillRect/>
          </a:stretch>
        </p:blipFill>
        <p:spPr>
          <a:xfrm>
            <a:off x="10268755" y="2642148"/>
            <a:ext cx="230572" cy="339076"/>
          </a:xfrm>
          <a:prstGeom prst="rect">
            <a:avLst/>
          </a:prstGeom>
        </p:spPr>
      </p:pic>
      <p:pic>
        <p:nvPicPr>
          <p:cNvPr id="4" name="Imagen 3"/>
          <p:cNvPicPr>
            <a:picLocks noChangeAspect="1"/>
          </p:cNvPicPr>
          <p:nvPr/>
        </p:nvPicPr>
        <p:blipFill>
          <a:blip r:embed="rId7"/>
          <a:stretch>
            <a:fillRect/>
          </a:stretch>
        </p:blipFill>
        <p:spPr>
          <a:xfrm>
            <a:off x="4153434" y="2222589"/>
            <a:ext cx="3889421" cy="339367"/>
          </a:xfrm>
          <a:prstGeom prst="rect">
            <a:avLst/>
          </a:prstGeom>
        </p:spPr>
      </p:pic>
      <p:pic>
        <p:nvPicPr>
          <p:cNvPr id="5" name="Imagen 4"/>
          <p:cNvPicPr>
            <a:picLocks noChangeAspect="1"/>
          </p:cNvPicPr>
          <p:nvPr/>
        </p:nvPicPr>
        <p:blipFill>
          <a:blip r:embed="rId8"/>
          <a:stretch>
            <a:fillRect/>
          </a:stretch>
        </p:blipFill>
        <p:spPr>
          <a:xfrm>
            <a:off x="3555392" y="2522558"/>
            <a:ext cx="912830" cy="476006"/>
          </a:xfrm>
          <a:prstGeom prst="rect">
            <a:avLst/>
          </a:prstGeom>
        </p:spPr>
      </p:pic>
    </p:spTree>
    <p:extLst>
      <p:ext uri="{BB962C8B-B14F-4D97-AF65-F5344CB8AC3E}">
        <p14:creationId xmlns:p14="http://schemas.microsoft.com/office/powerpoint/2010/main" val="81527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MÉTODO DE ELEMENTOS FINITOS</a:t>
            </a:r>
            <a:endParaRPr lang="es-EC" dirty="0"/>
          </a:p>
        </p:txBody>
      </p:sp>
      <p:sp>
        <p:nvSpPr>
          <p:cNvPr id="3" name="Marcador de contenido 2"/>
          <p:cNvSpPr>
            <a:spLocks noGrp="1"/>
          </p:cNvSpPr>
          <p:nvPr>
            <p:ph idx="1"/>
          </p:nvPr>
        </p:nvSpPr>
        <p:spPr>
          <a:xfrm>
            <a:off x="2589212" y="1519707"/>
            <a:ext cx="8915400" cy="4391515"/>
          </a:xfrm>
        </p:spPr>
        <p:txBody>
          <a:bodyPr>
            <a:normAutofit/>
          </a:bodyPr>
          <a:lstStyle/>
          <a:p>
            <a:pPr marL="0" indent="0">
              <a:buNone/>
            </a:pPr>
            <a:r>
              <a:rPr lang="es-EC" dirty="0" smtClean="0"/>
              <a:t>El MEF es una técnica de discretización donde la región de solución se divide en pequeñas sub-regiones o elementos finitos compuesto por un numero determinado de puntos llamados nodos que interconectas a los elementos formando una malla.</a:t>
            </a:r>
          </a:p>
          <a:p>
            <a:pPr marL="0" indent="0">
              <a:buNone/>
            </a:pPr>
            <a:endParaRPr lang="es-EC" dirty="0" smtClean="0"/>
          </a:p>
        </p:txBody>
      </p:sp>
      <p:pic>
        <p:nvPicPr>
          <p:cNvPr id="4" name="Imagen 3"/>
          <p:cNvPicPr>
            <a:picLocks noChangeAspect="1"/>
          </p:cNvPicPr>
          <p:nvPr/>
        </p:nvPicPr>
        <p:blipFill>
          <a:blip r:embed="rId2"/>
          <a:stretch>
            <a:fillRect/>
          </a:stretch>
        </p:blipFill>
        <p:spPr>
          <a:xfrm>
            <a:off x="4623515" y="3464418"/>
            <a:ext cx="3181081" cy="1700010"/>
          </a:xfrm>
          <a:prstGeom prst="rect">
            <a:avLst/>
          </a:prstGeom>
        </p:spPr>
      </p:pic>
    </p:spTree>
    <p:extLst>
      <p:ext uri="{BB962C8B-B14F-4D97-AF65-F5344CB8AC3E}">
        <p14:creationId xmlns:p14="http://schemas.microsoft.com/office/powerpoint/2010/main" val="1936766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92566"/>
          </a:xfrm>
        </p:spPr>
        <p:txBody>
          <a:bodyPr/>
          <a:lstStyle/>
          <a:p>
            <a:pPr algn="ctr"/>
            <a:r>
              <a:rPr lang="es-EC" b="1" dirty="0" smtClean="0"/>
              <a:t>ECUACIÓN DE DIFUSIÓN -REACIÓN</a:t>
            </a:r>
            <a:endParaRPr lang="es-EC" b="1" dirty="0"/>
          </a:p>
        </p:txBody>
      </p:sp>
      <p:pic>
        <p:nvPicPr>
          <p:cNvPr id="4" name="Marcador de contenido 3"/>
          <p:cNvPicPr>
            <a:picLocks noGrp="1" noChangeAspect="1"/>
          </p:cNvPicPr>
          <p:nvPr>
            <p:ph idx="1"/>
          </p:nvPr>
        </p:nvPicPr>
        <p:blipFill>
          <a:blip r:embed="rId2"/>
          <a:stretch>
            <a:fillRect/>
          </a:stretch>
        </p:blipFill>
        <p:spPr>
          <a:xfrm>
            <a:off x="2498502" y="1738648"/>
            <a:ext cx="7714444" cy="3490175"/>
          </a:xfrm>
          <a:prstGeom prst="rect">
            <a:avLst/>
          </a:prstGeom>
        </p:spPr>
      </p:pic>
    </p:spTree>
    <p:extLst>
      <p:ext uri="{BB962C8B-B14F-4D97-AF65-F5344CB8AC3E}">
        <p14:creationId xmlns:p14="http://schemas.microsoft.com/office/powerpoint/2010/main" val="375163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05446"/>
          </a:xfrm>
        </p:spPr>
        <p:txBody>
          <a:bodyPr>
            <a:normAutofit fontScale="90000"/>
          </a:bodyPr>
          <a:lstStyle/>
          <a:p>
            <a:pPr algn="ctr"/>
            <a:r>
              <a:rPr lang="es-EC" b="1" dirty="0" err="1" smtClean="0">
                <a:solidFill>
                  <a:schemeClr val="tx1"/>
                </a:solidFill>
              </a:rPr>
              <a:t>Pdetool</a:t>
            </a:r>
            <a:r>
              <a:rPr lang="es-EC" b="1" dirty="0" smtClean="0">
                <a:solidFill>
                  <a:schemeClr val="tx1"/>
                </a:solidFill>
              </a:rPr>
              <a:t> de </a:t>
            </a:r>
            <a:r>
              <a:rPr lang="es-EC" b="1" dirty="0" err="1" smtClean="0">
                <a:solidFill>
                  <a:schemeClr val="tx1"/>
                </a:solidFill>
              </a:rPr>
              <a:t>Matlab</a:t>
            </a:r>
            <a:r>
              <a:rPr lang="es-EC" b="1" dirty="0" smtClean="0">
                <a:solidFill>
                  <a:schemeClr val="tx1"/>
                </a:solidFill>
              </a:rPr>
              <a:t>.</a:t>
            </a:r>
            <a:br>
              <a:rPr lang="es-EC" b="1" dirty="0" smtClean="0">
                <a:solidFill>
                  <a:schemeClr val="tx1"/>
                </a:solidFill>
              </a:rPr>
            </a:br>
            <a:endParaRPr lang="es-EC" sz="2200" b="1" dirty="0">
              <a:solidFill>
                <a:schemeClr val="tx1"/>
              </a:solidFill>
            </a:endParaRPr>
          </a:p>
        </p:txBody>
      </p:sp>
      <p:sp>
        <p:nvSpPr>
          <p:cNvPr id="3" name="Marcador de contenido 2"/>
          <p:cNvSpPr>
            <a:spLocks noGrp="1"/>
          </p:cNvSpPr>
          <p:nvPr>
            <p:ph idx="1"/>
          </p:nvPr>
        </p:nvSpPr>
        <p:spPr>
          <a:xfrm>
            <a:off x="2485623" y="1313645"/>
            <a:ext cx="9018989" cy="5318975"/>
          </a:xfrm>
        </p:spPr>
        <p:txBody>
          <a:bodyPr/>
          <a:lstStyle/>
          <a:p>
            <a:pPr marL="0" indent="0">
              <a:buNone/>
            </a:pPr>
            <a:r>
              <a:rPr lang="es-EC" sz="2000" dirty="0" smtClean="0">
                <a:solidFill>
                  <a:schemeClr val="tx1"/>
                </a:solidFill>
              </a:rPr>
              <a:t>Presenta </a:t>
            </a:r>
            <a:r>
              <a:rPr lang="es-EC" sz="2000" dirty="0">
                <a:solidFill>
                  <a:schemeClr val="tx1"/>
                </a:solidFill>
              </a:rPr>
              <a:t>un entorno interactivo en donde se puede ingresar todos los parámetros de la </a:t>
            </a:r>
            <a:r>
              <a:rPr lang="es-EC" sz="2000" dirty="0" smtClean="0">
                <a:solidFill>
                  <a:schemeClr val="tx1"/>
                </a:solidFill>
              </a:rPr>
              <a:t>ecuación diferencial.</a:t>
            </a:r>
            <a:endParaRPr lang="es-EC" dirty="0"/>
          </a:p>
        </p:txBody>
      </p:sp>
      <p:pic>
        <p:nvPicPr>
          <p:cNvPr id="5" name="Imagen 4"/>
          <p:cNvPicPr>
            <a:picLocks noChangeAspect="1"/>
          </p:cNvPicPr>
          <p:nvPr/>
        </p:nvPicPr>
        <p:blipFill>
          <a:blip r:embed="rId2"/>
          <a:stretch>
            <a:fillRect/>
          </a:stretch>
        </p:blipFill>
        <p:spPr>
          <a:xfrm>
            <a:off x="2807595" y="2119091"/>
            <a:ext cx="8152326" cy="4320346"/>
          </a:xfrm>
          <a:prstGeom prst="rect">
            <a:avLst/>
          </a:prstGeom>
        </p:spPr>
      </p:pic>
    </p:spTree>
    <p:extLst>
      <p:ext uri="{BB962C8B-B14F-4D97-AF65-F5344CB8AC3E}">
        <p14:creationId xmlns:p14="http://schemas.microsoft.com/office/powerpoint/2010/main" val="1439232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59991"/>
          </a:xfrm>
        </p:spPr>
        <p:txBody>
          <a:bodyPr/>
          <a:lstStyle/>
          <a:p>
            <a:pPr algn="ctr"/>
            <a:r>
              <a:rPr lang="es-EC" b="1" dirty="0" smtClean="0">
                <a:solidFill>
                  <a:schemeClr val="tx1"/>
                </a:solidFill>
              </a:rPr>
              <a:t>FREEMFEM++</a:t>
            </a:r>
            <a:endParaRPr lang="es-EC" b="1" dirty="0">
              <a:solidFill>
                <a:schemeClr val="tx1"/>
              </a:solidFill>
            </a:endParaRPr>
          </a:p>
        </p:txBody>
      </p:sp>
      <p:sp>
        <p:nvSpPr>
          <p:cNvPr id="3" name="Marcador de contenido 2"/>
          <p:cNvSpPr>
            <a:spLocks noGrp="1"/>
          </p:cNvSpPr>
          <p:nvPr>
            <p:ph idx="1"/>
          </p:nvPr>
        </p:nvSpPr>
        <p:spPr>
          <a:xfrm>
            <a:off x="2589212" y="1687132"/>
            <a:ext cx="8915400" cy="4224090"/>
          </a:xfrm>
        </p:spPr>
        <p:txBody>
          <a:bodyPr>
            <a:normAutofit/>
          </a:bodyPr>
          <a:lstStyle/>
          <a:p>
            <a:pPr algn="just"/>
            <a:r>
              <a:rPr lang="es-EC" sz="2400" dirty="0" smtClean="0">
                <a:solidFill>
                  <a:schemeClr val="tx1"/>
                </a:solidFill>
              </a:rPr>
              <a:t>Utiliza un leguaje de programación en C++. </a:t>
            </a:r>
          </a:p>
          <a:p>
            <a:pPr marL="0" indent="0" algn="just">
              <a:buNone/>
            </a:pPr>
            <a:endParaRPr lang="es-EC" sz="2400" dirty="0">
              <a:solidFill>
                <a:schemeClr val="tx1"/>
              </a:solidFill>
            </a:endParaRPr>
          </a:p>
          <a:p>
            <a:pPr algn="just"/>
            <a:r>
              <a:rPr lang="es-EC" sz="2400" dirty="0" smtClean="0">
                <a:solidFill>
                  <a:schemeClr val="tx1"/>
                </a:solidFill>
              </a:rPr>
              <a:t>Para ello se debe escribir el código en un editor de texto, guardarlo con extensión .</a:t>
            </a:r>
            <a:r>
              <a:rPr lang="es-EC" sz="2400" dirty="0" err="1" smtClean="0">
                <a:solidFill>
                  <a:schemeClr val="tx1"/>
                </a:solidFill>
              </a:rPr>
              <a:t>pde</a:t>
            </a:r>
            <a:r>
              <a:rPr lang="es-EC" sz="2400" dirty="0" smtClean="0">
                <a:solidFill>
                  <a:schemeClr val="tx1"/>
                </a:solidFill>
              </a:rPr>
              <a:t>, después se abrir  y compilar en Freemfem++. </a:t>
            </a:r>
            <a:endParaRPr lang="es-EC" sz="2400" dirty="0">
              <a:solidFill>
                <a:schemeClr val="tx1"/>
              </a:solidFill>
            </a:endParaRPr>
          </a:p>
        </p:txBody>
      </p:sp>
      <p:pic>
        <p:nvPicPr>
          <p:cNvPr id="4" name="Imagen 3"/>
          <p:cNvPicPr>
            <a:picLocks noChangeAspect="1"/>
          </p:cNvPicPr>
          <p:nvPr/>
        </p:nvPicPr>
        <p:blipFill>
          <a:blip r:embed="rId2"/>
          <a:stretch>
            <a:fillRect/>
          </a:stretch>
        </p:blipFill>
        <p:spPr>
          <a:xfrm>
            <a:off x="5396249" y="4203744"/>
            <a:ext cx="1442434" cy="870531"/>
          </a:xfrm>
          <a:prstGeom prst="rect">
            <a:avLst/>
          </a:prstGeom>
        </p:spPr>
      </p:pic>
    </p:spTree>
    <p:extLst>
      <p:ext uri="{BB962C8B-B14F-4D97-AF65-F5344CB8AC3E}">
        <p14:creationId xmlns:p14="http://schemas.microsoft.com/office/powerpoint/2010/main" val="818782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56960"/>
          </a:xfrm>
        </p:spPr>
        <p:txBody>
          <a:bodyPr/>
          <a:lstStyle/>
          <a:p>
            <a:pPr algn="ctr"/>
            <a:r>
              <a:rPr lang="es-EC" b="1" dirty="0" smtClean="0"/>
              <a:t>AREA DE ESTUDIO</a:t>
            </a:r>
            <a:endParaRPr lang="es-EC" b="1" dirty="0"/>
          </a:p>
        </p:txBody>
      </p:sp>
      <p:sp>
        <p:nvSpPr>
          <p:cNvPr id="3" name="Marcador de contenido 2"/>
          <p:cNvSpPr>
            <a:spLocks noGrp="1"/>
          </p:cNvSpPr>
          <p:nvPr>
            <p:ph idx="1"/>
          </p:nvPr>
        </p:nvSpPr>
        <p:spPr>
          <a:xfrm>
            <a:off x="2589212" y="1481069"/>
            <a:ext cx="8915400" cy="4971245"/>
          </a:xfrm>
        </p:spPr>
        <p:txBody>
          <a:bodyPr/>
          <a:lstStyle/>
          <a:p>
            <a:pPr marL="0" indent="0" algn="just">
              <a:buNone/>
            </a:pPr>
            <a:r>
              <a:rPr lang="es-EC" dirty="0" smtClean="0">
                <a:solidFill>
                  <a:schemeClr val="tx1"/>
                </a:solidFill>
              </a:rPr>
              <a:t>Quito se localiza en la parte occidental de la cordillera de los Andes, por lo que su topografía es compleja. La altura promedio es de 2810 m.s.n.m.  Para el estudio de la contaminación ambiental, consideramos punto geográfico de referencia de coordenadas (-0.21616, -78.50418) </a:t>
            </a:r>
          </a:p>
          <a:p>
            <a:endParaRPr lang="es-EC" dirty="0" smtClean="0"/>
          </a:p>
          <a:p>
            <a:pPr marL="0" indent="0">
              <a:buNone/>
            </a:pPr>
            <a:endParaRPr lang="es-EC" dirty="0"/>
          </a:p>
        </p:txBody>
      </p:sp>
      <p:pic>
        <p:nvPicPr>
          <p:cNvPr id="5" name="Imagen 4"/>
          <p:cNvPicPr>
            <a:picLocks noChangeAspect="1"/>
          </p:cNvPicPr>
          <p:nvPr/>
        </p:nvPicPr>
        <p:blipFill>
          <a:blip r:embed="rId2"/>
          <a:stretch>
            <a:fillRect/>
          </a:stretch>
        </p:blipFill>
        <p:spPr>
          <a:xfrm>
            <a:off x="3193962" y="2756079"/>
            <a:ext cx="7006106" cy="3451538"/>
          </a:xfrm>
          <a:prstGeom prst="rect">
            <a:avLst/>
          </a:prstGeom>
        </p:spPr>
      </p:pic>
    </p:spTree>
    <p:extLst>
      <p:ext uri="{BB962C8B-B14F-4D97-AF65-F5344CB8AC3E}">
        <p14:creationId xmlns:p14="http://schemas.microsoft.com/office/powerpoint/2010/main" val="377848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ESTACIONES DE MONITOREO</a:t>
            </a:r>
            <a:endParaRPr lang="es-EC" b="1" dirty="0"/>
          </a:p>
        </p:txBody>
      </p:sp>
      <p:sp>
        <p:nvSpPr>
          <p:cNvPr id="3" name="Marcador de contenido 2"/>
          <p:cNvSpPr>
            <a:spLocks noGrp="1"/>
          </p:cNvSpPr>
          <p:nvPr>
            <p:ph idx="1"/>
          </p:nvPr>
        </p:nvSpPr>
        <p:spPr>
          <a:xfrm>
            <a:off x="2519430" y="2133600"/>
            <a:ext cx="8915400" cy="4267200"/>
          </a:xfrm>
        </p:spPr>
        <p:txBody>
          <a:bodyPr/>
          <a:lstStyle/>
          <a:p>
            <a:r>
              <a:rPr lang="es-EC" dirty="0" smtClean="0"/>
              <a:t>Quito cuenta con 9 estaciones de monitorio, de las cuales 7 se encuentran en la zona urbana</a:t>
            </a:r>
          </a:p>
          <a:p>
            <a:endParaRPr lang="es-EC" dirty="0"/>
          </a:p>
        </p:txBody>
      </p:sp>
      <p:pic>
        <p:nvPicPr>
          <p:cNvPr id="4" name="Imagen 3"/>
          <p:cNvPicPr>
            <a:picLocks noChangeAspect="1"/>
          </p:cNvPicPr>
          <p:nvPr/>
        </p:nvPicPr>
        <p:blipFill>
          <a:blip r:embed="rId2"/>
          <a:stretch>
            <a:fillRect/>
          </a:stretch>
        </p:blipFill>
        <p:spPr>
          <a:xfrm>
            <a:off x="6490952" y="2781837"/>
            <a:ext cx="4056845" cy="3618963"/>
          </a:xfrm>
          <a:prstGeom prst="rect">
            <a:avLst/>
          </a:prstGeom>
        </p:spPr>
      </p:pic>
      <p:pic>
        <p:nvPicPr>
          <p:cNvPr id="5" name="Imagen 4"/>
          <p:cNvPicPr>
            <a:picLocks noChangeAspect="1"/>
          </p:cNvPicPr>
          <p:nvPr/>
        </p:nvPicPr>
        <p:blipFill>
          <a:blip r:embed="rId3"/>
          <a:stretch>
            <a:fillRect/>
          </a:stretch>
        </p:blipFill>
        <p:spPr>
          <a:xfrm>
            <a:off x="3059604" y="2964756"/>
            <a:ext cx="3186650" cy="3242861"/>
          </a:xfrm>
          <a:prstGeom prst="rect">
            <a:avLst/>
          </a:prstGeom>
        </p:spPr>
      </p:pic>
    </p:spTree>
    <p:extLst>
      <p:ext uri="{BB962C8B-B14F-4D97-AF65-F5344CB8AC3E}">
        <p14:creationId xmlns:p14="http://schemas.microsoft.com/office/powerpoint/2010/main" val="164265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89355"/>
          </a:xfrm>
        </p:spPr>
        <p:txBody>
          <a:bodyPr/>
          <a:lstStyle/>
          <a:p>
            <a:pPr algn="ctr"/>
            <a:r>
              <a:rPr lang="es-EC" b="1" dirty="0" smtClean="0">
                <a:solidFill>
                  <a:schemeClr val="tx1"/>
                </a:solidFill>
              </a:rPr>
              <a:t>Puntos del conteo vehicular</a:t>
            </a:r>
            <a:r>
              <a:rPr lang="es-EC" dirty="0" smtClean="0">
                <a:solidFill>
                  <a:srgbClr val="FF0000"/>
                </a:solidFill>
              </a:rPr>
              <a:t>.</a:t>
            </a:r>
            <a:endParaRPr lang="es-EC" dirty="0">
              <a:solidFill>
                <a:srgbClr val="FF0000"/>
              </a:solidFill>
            </a:endParaRPr>
          </a:p>
        </p:txBody>
      </p:sp>
      <p:sp>
        <p:nvSpPr>
          <p:cNvPr id="3" name="Marcador de contenido 2"/>
          <p:cNvSpPr>
            <a:spLocks noGrp="1"/>
          </p:cNvSpPr>
          <p:nvPr>
            <p:ph idx="1"/>
          </p:nvPr>
        </p:nvSpPr>
        <p:spPr>
          <a:xfrm>
            <a:off x="2592925" y="1506828"/>
            <a:ext cx="8915400" cy="5048517"/>
          </a:xfrm>
        </p:spPr>
        <p:txBody>
          <a:bodyPr>
            <a:normAutofit/>
          </a:bodyPr>
          <a:lstStyle/>
          <a:p>
            <a:pPr marL="0" indent="0" algn="just">
              <a:buNone/>
            </a:pPr>
            <a:r>
              <a:rPr lang="es-EC" sz="2000" dirty="0" smtClean="0">
                <a:solidFill>
                  <a:schemeClr val="tx1"/>
                </a:solidFill>
              </a:rPr>
              <a:t>Con los datos obtenidos en la EMOP sobre el conteo  del flujo vehicular, se selecciona 42 lugares que corresponden a la parte norte, centro y sur de la ciudad de Quito</a:t>
            </a:r>
            <a:r>
              <a:rPr lang="es-EC" sz="2000" dirty="0" smtClean="0">
                <a:solidFill>
                  <a:srgbClr val="0070C0"/>
                </a:solidFill>
              </a:rPr>
              <a:t>.</a:t>
            </a:r>
            <a:endParaRPr lang="es-EC" sz="2000" dirty="0">
              <a:solidFill>
                <a:srgbClr val="0070C0"/>
              </a:solidFill>
            </a:endParaRPr>
          </a:p>
        </p:txBody>
      </p:sp>
      <p:pic>
        <p:nvPicPr>
          <p:cNvPr id="4" name="Imagen 3"/>
          <p:cNvPicPr>
            <a:picLocks noChangeAspect="1"/>
          </p:cNvPicPr>
          <p:nvPr/>
        </p:nvPicPr>
        <p:blipFill>
          <a:blip r:embed="rId2"/>
          <a:stretch>
            <a:fillRect/>
          </a:stretch>
        </p:blipFill>
        <p:spPr>
          <a:xfrm>
            <a:off x="3219718" y="2704563"/>
            <a:ext cx="6993227" cy="3593206"/>
          </a:xfrm>
          <a:prstGeom prst="rect">
            <a:avLst/>
          </a:prstGeom>
        </p:spPr>
      </p:pic>
    </p:spTree>
    <p:extLst>
      <p:ext uri="{BB962C8B-B14F-4D97-AF65-F5344CB8AC3E}">
        <p14:creationId xmlns:p14="http://schemas.microsoft.com/office/powerpoint/2010/main" val="1764662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05445"/>
          </a:xfrm>
        </p:spPr>
        <p:txBody>
          <a:bodyPr/>
          <a:lstStyle/>
          <a:p>
            <a:pPr algn="ctr"/>
            <a:r>
              <a:rPr lang="es-EC" b="1" dirty="0" smtClean="0">
                <a:solidFill>
                  <a:schemeClr val="tx1"/>
                </a:solidFill>
              </a:rPr>
              <a:t>Dominio de estudio</a:t>
            </a:r>
            <a:endParaRPr lang="es-EC" b="1" dirty="0">
              <a:solidFill>
                <a:schemeClr val="tx1"/>
              </a:solidFill>
            </a:endParaRPr>
          </a:p>
        </p:txBody>
      </p:sp>
      <p:sp>
        <p:nvSpPr>
          <p:cNvPr id="3" name="Marcador de contenido 2"/>
          <p:cNvSpPr>
            <a:spLocks noGrp="1"/>
          </p:cNvSpPr>
          <p:nvPr>
            <p:ph idx="1"/>
          </p:nvPr>
        </p:nvSpPr>
        <p:spPr>
          <a:xfrm>
            <a:off x="2589212" y="1429555"/>
            <a:ext cx="8915400" cy="4919730"/>
          </a:xfrm>
        </p:spPr>
        <p:txBody>
          <a:bodyPr/>
          <a:lstStyle/>
          <a:p>
            <a:pPr marL="0" indent="0">
              <a:buNone/>
            </a:pPr>
            <a:r>
              <a:rPr lang="es-EC" dirty="0" smtClean="0">
                <a:solidFill>
                  <a:schemeClr val="tx1"/>
                </a:solidFill>
              </a:rPr>
              <a:t>Se  selecciona 20 puntos alrededor se los sectores del conteo vehicular y las estaciones de monitoreo</a:t>
            </a:r>
            <a:r>
              <a:rPr lang="es-EC" dirty="0">
                <a:solidFill>
                  <a:schemeClr val="tx1"/>
                </a:solidFill>
              </a:rPr>
              <a:t>.</a:t>
            </a:r>
            <a:r>
              <a:rPr lang="es-EC" dirty="0" smtClean="0">
                <a:solidFill>
                  <a:schemeClr val="tx1"/>
                </a:solidFill>
              </a:rPr>
              <a:t> </a:t>
            </a:r>
            <a:endParaRPr lang="es-EC" dirty="0">
              <a:solidFill>
                <a:srgbClr val="0070C0"/>
              </a:solidFill>
            </a:endParaRPr>
          </a:p>
        </p:txBody>
      </p:sp>
      <p:pic>
        <p:nvPicPr>
          <p:cNvPr id="4" name="Imagen 3"/>
          <p:cNvPicPr>
            <a:picLocks noChangeAspect="1"/>
          </p:cNvPicPr>
          <p:nvPr/>
        </p:nvPicPr>
        <p:blipFill>
          <a:blip r:embed="rId2"/>
          <a:stretch>
            <a:fillRect/>
          </a:stretch>
        </p:blipFill>
        <p:spPr>
          <a:xfrm>
            <a:off x="3709116" y="2468518"/>
            <a:ext cx="6465194" cy="3687583"/>
          </a:xfrm>
          <a:prstGeom prst="rect">
            <a:avLst/>
          </a:prstGeom>
        </p:spPr>
      </p:pic>
    </p:spTree>
    <p:extLst>
      <p:ext uri="{BB962C8B-B14F-4D97-AF65-F5344CB8AC3E}">
        <p14:creationId xmlns:p14="http://schemas.microsoft.com/office/powerpoint/2010/main" val="536968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63777"/>
          </a:xfrm>
        </p:spPr>
        <p:txBody>
          <a:bodyPr>
            <a:normAutofit/>
          </a:bodyPr>
          <a:lstStyle/>
          <a:p>
            <a:pPr algn="ctr"/>
            <a:r>
              <a:rPr lang="es-EC" b="1" dirty="0" smtClean="0">
                <a:solidFill>
                  <a:schemeClr val="tx1"/>
                </a:solidFill>
              </a:rPr>
              <a:t>FUNCIÓN CONDICIÓN INICIAL</a:t>
            </a:r>
            <a:endParaRPr lang="es-EC" dirty="0">
              <a:solidFill>
                <a:schemeClr val="tx1"/>
              </a:solidFill>
            </a:endParaRPr>
          </a:p>
        </p:txBody>
      </p:sp>
      <p:sp>
        <p:nvSpPr>
          <p:cNvPr id="3" name="Marcador de contenido 2"/>
          <p:cNvSpPr>
            <a:spLocks noGrp="1"/>
          </p:cNvSpPr>
          <p:nvPr>
            <p:ph idx="1"/>
          </p:nvPr>
        </p:nvSpPr>
        <p:spPr>
          <a:xfrm>
            <a:off x="2589212" y="1390918"/>
            <a:ext cx="8915400" cy="4558940"/>
          </a:xfrm>
        </p:spPr>
        <p:txBody>
          <a:bodyPr/>
          <a:lstStyle/>
          <a:p>
            <a:pPr marL="0" indent="0">
              <a:buNone/>
            </a:pPr>
            <a:r>
              <a:rPr lang="es-EC" dirty="0" smtClean="0"/>
              <a:t>Con los datos obtenido de la concentración de los contaminantes  medidos en las estaciones de monitoreo de la secretaria de ambiente y las coordenadas cartesianas de las mismas.</a:t>
            </a:r>
          </a:p>
          <a:p>
            <a:pPr marL="0" indent="0">
              <a:buNone/>
            </a:pPr>
            <a:r>
              <a:rPr lang="es-EC" dirty="0" smtClean="0"/>
              <a:t>Para NO2</a:t>
            </a:r>
          </a:p>
          <a:p>
            <a:pPr marL="0" indent="0">
              <a:buNone/>
            </a:pPr>
            <a:endParaRPr lang="es-EC" dirty="0" smtClean="0"/>
          </a:p>
          <a:p>
            <a:pPr marL="0" indent="0">
              <a:buNone/>
            </a:pPr>
            <a:endParaRPr lang="es-EC" dirty="0"/>
          </a:p>
          <a:p>
            <a:pPr marL="0" indent="0">
              <a:buNone/>
            </a:pPr>
            <a:endParaRPr lang="es-EC" dirty="0" smtClean="0"/>
          </a:p>
          <a:p>
            <a:pPr marL="0" indent="0">
              <a:buNone/>
            </a:pPr>
            <a:r>
              <a:rPr lang="es-EC" dirty="0" smtClean="0"/>
              <a:t>Para CO</a:t>
            </a:r>
          </a:p>
          <a:p>
            <a:pPr marL="0" indent="0">
              <a:buNone/>
            </a:pPr>
            <a:endParaRPr lang="es-EC" dirty="0"/>
          </a:p>
        </p:txBody>
      </p:sp>
      <p:pic>
        <p:nvPicPr>
          <p:cNvPr id="6" name="Imagen 5"/>
          <p:cNvPicPr>
            <a:picLocks noChangeAspect="1"/>
          </p:cNvPicPr>
          <p:nvPr/>
        </p:nvPicPr>
        <p:blipFill>
          <a:blip r:embed="rId2"/>
          <a:stretch>
            <a:fillRect/>
          </a:stretch>
        </p:blipFill>
        <p:spPr>
          <a:xfrm>
            <a:off x="2589212" y="2730322"/>
            <a:ext cx="6992670" cy="998716"/>
          </a:xfrm>
          <a:prstGeom prst="rect">
            <a:avLst/>
          </a:prstGeom>
        </p:spPr>
      </p:pic>
      <p:pic>
        <p:nvPicPr>
          <p:cNvPr id="7" name="Imagen 6"/>
          <p:cNvPicPr>
            <a:picLocks noChangeAspect="1"/>
          </p:cNvPicPr>
          <p:nvPr/>
        </p:nvPicPr>
        <p:blipFill rotWithShape="1">
          <a:blip r:embed="rId3"/>
          <a:srcRect b="13701"/>
          <a:stretch/>
        </p:blipFill>
        <p:spPr>
          <a:xfrm>
            <a:off x="2719253" y="4406060"/>
            <a:ext cx="7223237" cy="1054582"/>
          </a:xfrm>
          <a:prstGeom prst="rect">
            <a:avLst/>
          </a:prstGeom>
        </p:spPr>
      </p:pic>
    </p:spTree>
    <p:extLst>
      <p:ext uri="{BB962C8B-B14F-4D97-AF65-F5344CB8AC3E}">
        <p14:creationId xmlns:p14="http://schemas.microsoft.com/office/powerpoint/2010/main" val="373338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585472"/>
            <a:ext cx="8911687" cy="2338031"/>
          </a:xfrm>
          <a:solidFill>
            <a:schemeClr val="bg1"/>
          </a:solidFill>
          <a:ln>
            <a:solidFill>
              <a:schemeClr val="bg1"/>
            </a:solidFill>
          </a:ln>
        </p:spPr>
        <p:txBody>
          <a:bodyPr>
            <a:normAutofit fontScale="90000"/>
          </a:bodyPr>
          <a:lstStyle/>
          <a:p>
            <a:pPr algn="ctr"/>
            <a:r>
              <a:rPr lang="es-EC" b="1" dirty="0" smtClean="0">
                <a:solidFill>
                  <a:schemeClr val="tx1"/>
                </a:solidFill>
              </a:rPr>
              <a:t>SIMULACIÓN NUMÉRICA DE LA CONTAMINACIÓN AMBIENTAL DE ORIGEN PRIMARIO EMITIDO POR FUENTES MÓVILES DE LA CIUDAD DE QUITO</a:t>
            </a:r>
            <a:r>
              <a:rPr lang="es-EC" dirty="0" smtClean="0">
                <a:solidFill>
                  <a:srgbClr val="00B0F0"/>
                </a:solidFill>
              </a:rPr>
              <a:t>.</a:t>
            </a:r>
            <a:br>
              <a:rPr lang="es-EC" dirty="0" smtClean="0">
                <a:solidFill>
                  <a:srgbClr val="00B0F0"/>
                </a:solidFill>
              </a:rPr>
            </a:br>
            <a:r>
              <a:rPr lang="es-EC" sz="2000" dirty="0" smtClean="0">
                <a:solidFill>
                  <a:srgbClr val="00B0F0"/>
                </a:solidFill>
              </a:rPr>
              <a:t/>
            </a:r>
            <a:br>
              <a:rPr lang="es-EC" sz="2000" dirty="0" smtClean="0">
                <a:solidFill>
                  <a:srgbClr val="00B0F0"/>
                </a:solidFill>
              </a:rPr>
            </a:br>
            <a:endParaRPr lang="es-EC" sz="2000" dirty="0">
              <a:solidFill>
                <a:srgbClr val="00B0F0"/>
              </a:solidFill>
            </a:endParaRPr>
          </a:p>
        </p:txBody>
      </p:sp>
      <p:sp>
        <p:nvSpPr>
          <p:cNvPr id="3" name="Marcador de contenido 2"/>
          <p:cNvSpPr>
            <a:spLocks noGrp="1"/>
          </p:cNvSpPr>
          <p:nvPr>
            <p:ph idx="1"/>
          </p:nvPr>
        </p:nvSpPr>
        <p:spPr>
          <a:xfrm>
            <a:off x="2589212" y="3284113"/>
            <a:ext cx="8915400" cy="2627108"/>
          </a:xfrm>
        </p:spPr>
        <p:txBody>
          <a:bodyPr/>
          <a:lstStyle/>
          <a:p>
            <a:pPr marL="0" indent="0">
              <a:buNone/>
            </a:pPr>
            <a:endParaRPr lang="es-EC" dirty="0" smtClean="0"/>
          </a:p>
          <a:p>
            <a:pPr marL="0" indent="0" algn="ctr">
              <a:buNone/>
            </a:pPr>
            <a:r>
              <a:rPr lang="es-EC" sz="2800" dirty="0" smtClean="0">
                <a:solidFill>
                  <a:schemeClr val="tx1"/>
                </a:solidFill>
              </a:rPr>
              <a:t>Realizado por: Luis Pilataxi Morales</a:t>
            </a:r>
          </a:p>
          <a:p>
            <a:pPr marL="0" indent="0" algn="ctr">
              <a:buNone/>
            </a:pPr>
            <a:r>
              <a:rPr lang="es-EC" sz="2800" dirty="0" smtClean="0">
                <a:solidFill>
                  <a:schemeClr val="tx1"/>
                </a:solidFill>
              </a:rPr>
              <a:t>Asesor: Ing. Guillermo Albuja  </a:t>
            </a:r>
            <a:r>
              <a:rPr lang="es-EC" sz="2800" dirty="0" err="1" smtClean="0">
                <a:solidFill>
                  <a:schemeClr val="tx1"/>
                </a:solidFill>
              </a:rPr>
              <a:t>MSc</a:t>
            </a:r>
            <a:r>
              <a:rPr lang="es-EC" sz="2800" dirty="0" smtClean="0">
                <a:solidFill>
                  <a:schemeClr val="tx1"/>
                </a:solidFill>
              </a:rPr>
              <a:t>.</a:t>
            </a:r>
          </a:p>
          <a:p>
            <a:pPr marL="0" indent="0" algn="ctr">
              <a:buNone/>
            </a:pPr>
            <a:r>
              <a:rPr lang="es-EC" sz="2800" dirty="0" smtClean="0">
                <a:solidFill>
                  <a:schemeClr val="tx1"/>
                </a:solidFill>
              </a:rPr>
              <a:t>Oponente: Dr. Hernán Benalcázar PHD.</a:t>
            </a:r>
          </a:p>
          <a:p>
            <a:pPr marL="0" indent="0" algn="ctr">
              <a:buNone/>
            </a:pPr>
            <a:r>
              <a:rPr lang="es-EC" sz="2800" dirty="0" smtClean="0">
                <a:solidFill>
                  <a:schemeClr val="tx1"/>
                </a:solidFill>
              </a:rPr>
              <a:t>Diciembre del 2018</a:t>
            </a:r>
            <a:endParaRPr lang="es-EC" sz="2800" dirty="0">
              <a:solidFill>
                <a:schemeClr val="tx1"/>
              </a:solidFill>
            </a:endParaRPr>
          </a:p>
        </p:txBody>
      </p:sp>
    </p:spTree>
    <p:extLst>
      <p:ext uri="{BB962C8B-B14F-4D97-AF65-F5344CB8AC3E}">
        <p14:creationId xmlns:p14="http://schemas.microsoft.com/office/powerpoint/2010/main" val="401007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59213"/>
          </a:xfrm>
        </p:spPr>
        <p:txBody>
          <a:bodyPr>
            <a:normAutofit fontScale="90000"/>
          </a:bodyPr>
          <a:lstStyle/>
          <a:p>
            <a:pPr algn="ctr"/>
            <a:r>
              <a:rPr lang="es-EC" b="1" dirty="0" smtClean="0">
                <a:solidFill>
                  <a:schemeClr val="tx1"/>
                </a:solidFill>
              </a:rPr>
              <a:t>CÁLCULO DE LAS EMISIONES VEHICULARES</a:t>
            </a:r>
            <a:endParaRPr lang="es-EC" b="1" dirty="0">
              <a:solidFill>
                <a:schemeClr val="tx1"/>
              </a:solidFill>
            </a:endParaRPr>
          </a:p>
        </p:txBody>
      </p:sp>
      <p:sp>
        <p:nvSpPr>
          <p:cNvPr id="3" name="Marcador de contenido 2"/>
          <p:cNvSpPr>
            <a:spLocks noGrp="1"/>
          </p:cNvSpPr>
          <p:nvPr>
            <p:ph idx="1"/>
          </p:nvPr>
        </p:nvSpPr>
        <p:spPr>
          <a:xfrm>
            <a:off x="1031631" y="1383323"/>
            <a:ext cx="10231315" cy="4853354"/>
          </a:xfrm>
        </p:spPr>
        <p:txBody>
          <a:bodyPr>
            <a:normAutofit lnSpcReduction="10000"/>
          </a:bodyPr>
          <a:lstStyle/>
          <a:p>
            <a:r>
              <a:rPr lang="es-EC" dirty="0" smtClean="0">
                <a:solidFill>
                  <a:schemeClr val="tx1"/>
                </a:solidFill>
              </a:rPr>
              <a:t>Para el cálculo de la emisiones se utiliza la ecuación.</a:t>
            </a:r>
          </a:p>
          <a:p>
            <a:pPr marL="0" indent="0">
              <a:buNone/>
            </a:pPr>
            <a:endParaRPr lang="es-EC" b="1" dirty="0" smtClean="0">
              <a:solidFill>
                <a:schemeClr val="tx1"/>
              </a:solidFill>
            </a:endParaRPr>
          </a:p>
          <a:p>
            <a:pPr marL="0" indent="0">
              <a:buNone/>
            </a:pPr>
            <a:endParaRPr lang="es-EC" b="1" dirty="0" smtClean="0">
              <a:solidFill>
                <a:schemeClr val="tx1"/>
              </a:solidFill>
            </a:endParaRPr>
          </a:p>
          <a:p>
            <a:pPr marL="0" indent="0">
              <a:buNone/>
            </a:pPr>
            <a:r>
              <a:rPr lang="es-EC" dirty="0" smtClean="0">
                <a:solidFill>
                  <a:schemeClr val="tx1"/>
                </a:solidFill>
              </a:rPr>
              <a:t>Donde          es la cantidad de sustancia emitida por mes,        es el factor de emisión que corresponde a la masa de contaminante emitido por el vehículo por kilometro que recorre y               es el número de vehículos que transitan por mes.</a:t>
            </a:r>
          </a:p>
          <a:p>
            <a:pPr marL="0" indent="0">
              <a:buNone/>
            </a:pPr>
            <a:endParaRPr lang="es-EC" b="1" dirty="0" smtClean="0">
              <a:solidFill>
                <a:schemeClr val="tx1"/>
              </a:solidFill>
            </a:endParaRPr>
          </a:p>
          <a:p>
            <a:r>
              <a:rPr lang="es-EC" dirty="0" smtClean="0">
                <a:solidFill>
                  <a:schemeClr val="tx1"/>
                </a:solidFill>
              </a:rPr>
              <a:t>Para el cálculo de emisiones de sustancias por unidad de volumen usamos la ecuación.</a:t>
            </a:r>
          </a:p>
          <a:p>
            <a:pPr marL="0" indent="0">
              <a:buNone/>
            </a:pPr>
            <a:r>
              <a:rPr lang="es-EC" b="1" dirty="0" smtClean="0">
                <a:solidFill>
                  <a:schemeClr val="tx1"/>
                </a:solidFill>
              </a:rPr>
              <a:t> </a:t>
            </a:r>
            <a:endParaRPr lang="es-EC" b="1" dirty="0">
              <a:solidFill>
                <a:schemeClr val="tx1"/>
              </a:solidFill>
            </a:endParaRPr>
          </a:p>
          <a:p>
            <a:pPr marL="0" indent="0">
              <a:buNone/>
            </a:pPr>
            <a:endParaRPr lang="es-EC" b="1" dirty="0" smtClean="0">
              <a:solidFill>
                <a:schemeClr val="tx1"/>
              </a:solidFill>
            </a:endParaRPr>
          </a:p>
          <a:p>
            <a:pPr marL="0" indent="0">
              <a:buNone/>
            </a:pPr>
            <a:endParaRPr lang="es-EC" b="1" dirty="0" smtClean="0">
              <a:solidFill>
                <a:schemeClr val="tx1"/>
              </a:solidFill>
            </a:endParaRPr>
          </a:p>
          <a:p>
            <a:pPr marL="0" indent="0">
              <a:buNone/>
            </a:pPr>
            <a:r>
              <a:rPr lang="es-EC" dirty="0" smtClean="0">
                <a:solidFill>
                  <a:schemeClr val="tx1"/>
                </a:solidFill>
              </a:rPr>
              <a:t>Donde       es el ancho y      es la altura, con la cual se obtiene la cantidad de emisión por unidad de volumen.</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4224270" y="1969478"/>
            <a:ext cx="3276550" cy="565760"/>
          </a:xfrm>
          <a:prstGeom prst="rect">
            <a:avLst/>
          </a:prstGeom>
        </p:spPr>
      </p:pic>
      <p:pic>
        <p:nvPicPr>
          <p:cNvPr id="5" name="Imagen 4"/>
          <p:cNvPicPr>
            <a:picLocks noChangeAspect="1"/>
          </p:cNvPicPr>
          <p:nvPr/>
        </p:nvPicPr>
        <p:blipFill>
          <a:blip r:embed="rId3"/>
          <a:stretch>
            <a:fillRect/>
          </a:stretch>
        </p:blipFill>
        <p:spPr>
          <a:xfrm>
            <a:off x="4417454" y="4387069"/>
            <a:ext cx="2537138" cy="911761"/>
          </a:xfrm>
          <a:prstGeom prst="rect">
            <a:avLst/>
          </a:prstGeom>
        </p:spPr>
      </p:pic>
      <p:pic>
        <p:nvPicPr>
          <p:cNvPr id="6" name="Imagen 5"/>
          <p:cNvPicPr>
            <a:picLocks noChangeAspect="1"/>
          </p:cNvPicPr>
          <p:nvPr/>
        </p:nvPicPr>
        <p:blipFill>
          <a:blip r:embed="rId4"/>
          <a:stretch>
            <a:fillRect/>
          </a:stretch>
        </p:blipFill>
        <p:spPr>
          <a:xfrm>
            <a:off x="2029165" y="2535238"/>
            <a:ext cx="399189" cy="250188"/>
          </a:xfrm>
          <a:prstGeom prst="rect">
            <a:avLst/>
          </a:prstGeom>
        </p:spPr>
      </p:pic>
      <p:pic>
        <p:nvPicPr>
          <p:cNvPr id="7" name="Imagen 6"/>
          <p:cNvPicPr>
            <a:picLocks noChangeAspect="1"/>
          </p:cNvPicPr>
          <p:nvPr/>
        </p:nvPicPr>
        <p:blipFill>
          <a:blip r:embed="rId5"/>
          <a:stretch>
            <a:fillRect/>
          </a:stretch>
        </p:blipFill>
        <p:spPr>
          <a:xfrm>
            <a:off x="7500820" y="2463455"/>
            <a:ext cx="458323" cy="323871"/>
          </a:xfrm>
          <a:prstGeom prst="rect">
            <a:avLst/>
          </a:prstGeom>
        </p:spPr>
      </p:pic>
      <p:pic>
        <p:nvPicPr>
          <p:cNvPr id="8" name="Imagen 7"/>
          <p:cNvPicPr>
            <a:picLocks noChangeAspect="1"/>
          </p:cNvPicPr>
          <p:nvPr/>
        </p:nvPicPr>
        <p:blipFill>
          <a:blip r:embed="rId6"/>
          <a:stretch>
            <a:fillRect/>
          </a:stretch>
        </p:blipFill>
        <p:spPr>
          <a:xfrm>
            <a:off x="2228761" y="3061146"/>
            <a:ext cx="714375" cy="235846"/>
          </a:xfrm>
          <a:prstGeom prst="rect">
            <a:avLst/>
          </a:prstGeom>
        </p:spPr>
      </p:pic>
      <p:pic>
        <p:nvPicPr>
          <p:cNvPr id="9" name="Imagen 8"/>
          <p:cNvPicPr>
            <a:picLocks noChangeAspect="1"/>
          </p:cNvPicPr>
          <p:nvPr/>
        </p:nvPicPr>
        <p:blipFill>
          <a:blip r:embed="rId7"/>
          <a:stretch>
            <a:fillRect/>
          </a:stretch>
        </p:blipFill>
        <p:spPr>
          <a:xfrm>
            <a:off x="2029165" y="5476093"/>
            <a:ext cx="199596" cy="235886"/>
          </a:xfrm>
          <a:prstGeom prst="rect">
            <a:avLst/>
          </a:prstGeom>
        </p:spPr>
      </p:pic>
      <p:pic>
        <p:nvPicPr>
          <p:cNvPr id="10" name="Imagen 9"/>
          <p:cNvPicPr>
            <a:picLocks noChangeAspect="1"/>
          </p:cNvPicPr>
          <p:nvPr/>
        </p:nvPicPr>
        <p:blipFill>
          <a:blip r:embed="rId8"/>
          <a:stretch>
            <a:fillRect/>
          </a:stretch>
        </p:blipFill>
        <p:spPr>
          <a:xfrm>
            <a:off x="3922837" y="5569662"/>
            <a:ext cx="232879" cy="284630"/>
          </a:xfrm>
          <a:prstGeom prst="rect">
            <a:avLst/>
          </a:prstGeom>
        </p:spPr>
      </p:pic>
    </p:spTree>
    <p:extLst>
      <p:ext uri="{BB962C8B-B14F-4D97-AF65-F5344CB8AC3E}">
        <p14:creationId xmlns:p14="http://schemas.microsoft.com/office/powerpoint/2010/main" val="94896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35767"/>
          </a:xfrm>
        </p:spPr>
        <p:txBody>
          <a:bodyPr/>
          <a:lstStyle/>
          <a:p>
            <a:pPr algn="ctr"/>
            <a:r>
              <a:rPr lang="es-EC" b="1" dirty="0" smtClean="0"/>
              <a:t>FUNCIÓN FUENTES DE EMISIÓN</a:t>
            </a:r>
            <a:endParaRPr lang="es-EC" b="1" dirty="0"/>
          </a:p>
        </p:txBody>
      </p:sp>
      <p:sp>
        <p:nvSpPr>
          <p:cNvPr id="3" name="Marcador de contenido 2"/>
          <p:cNvSpPr>
            <a:spLocks noGrp="1"/>
          </p:cNvSpPr>
          <p:nvPr>
            <p:ph idx="1"/>
          </p:nvPr>
        </p:nvSpPr>
        <p:spPr>
          <a:xfrm>
            <a:off x="2589212" y="1359877"/>
            <a:ext cx="8915400" cy="4551345"/>
          </a:xfrm>
        </p:spPr>
        <p:txBody>
          <a:bodyPr/>
          <a:lstStyle/>
          <a:p>
            <a:pPr marL="0" indent="0">
              <a:buNone/>
            </a:pPr>
            <a:r>
              <a:rPr lang="es-EC" dirty="0" smtClean="0"/>
              <a:t>Con la cantidad de emisión  por unidad de volumen emitida por los vehículos en un mes  y las coordenadas cartesianas de los puntos del conteo vehicular se procede a la construcción de la ecuaciones para las fuentes de emisión.</a:t>
            </a:r>
          </a:p>
          <a:p>
            <a:pPr marL="0" indent="0">
              <a:buNone/>
            </a:pPr>
            <a:r>
              <a:rPr lang="es-EC" dirty="0" smtClean="0"/>
              <a:t>Para NO2</a:t>
            </a:r>
          </a:p>
          <a:p>
            <a:pPr marL="0" indent="0">
              <a:buNone/>
            </a:pPr>
            <a:endParaRPr lang="es-EC" dirty="0"/>
          </a:p>
          <a:p>
            <a:pPr marL="0" indent="0">
              <a:buNone/>
            </a:pPr>
            <a:endParaRPr lang="es-EC" dirty="0" smtClean="0"/>
          </a:p>
          <a:p>
            <a:pPr marL="0" indent="0">
              <a:buNone/>
            </a:pPr>
            <a:endParaRPr lang="es-EC" dirty="0"/>
          </a:p>
          <a:p>
            <a:pPr marL="0" indent="0">
              <a:buNone/>
            </a:pPr>
            <a:r>
              <a:rPr lang="es-EC" dirty="0" smtClean="0"/>
              <a:t>Para CO</a:t>
            </a:r>
          </a:p>
          <a:p>
            <a:pPr marL="0" indent="0">
              <a:buNone/>
            </a:pPr>
            <a:endParaRPr lang="es-EC" dirty="0"/>
          </a:p>
        </p:txBody>
      </p:sp>
      <p:pic>
        <p:nvPicPr>
          <p:cNvPr id="6" name="Imagen 5"/>
          <p:cNvPicPr>
            <a:picLocks noChangeAspect="1"/>
          </p:cNvPicPr>
          <p:nvPr/>
        </p:nvPicPr>
        <p:blipFill>
          <a:blip r:embed="rId2"/>
          <a:stretch>
            <a:fillRect/>
          </a:stretch>
        </p:blipFill>
        <p:spPr>
          <a:xfrm>
            <a:off x="2589212" y="2820473"/>
            <a:ext cx="7494946" cy="899039"/>
          </a:xfrm>
          <a:prstGeom prst="rect">
            <a:avLst/>
          </a:prstGeom>
        </p:spPr>
      </p:pic>
      <p:pic>
        <p:nvPicPr>
          <p:cNvPr id="7" name="Imagen 6"/>
          <p:cNvPicPr>
            <a:picLocks noChangeAspect="1"/>
          </p:cNvPicPr>
          <p:nvPr/>
        </p:nvPicPr>
        <p:blipFill>
          <a:blip r:embed="rId3"/>
          <a:stretch>
            <a:fillRect/>
          </a:stretch>
        </p:blipFill>
        <p:spPr>
          <a:xfrm>
            <a:off x="2744810" y="4455279"/>
            <a:ext cx="7674198" cy="953848"/>
          </a:xfrm>
          <a:prstGeom prst="rect">
            <a:avLst/>
          </a:prstGeom>
        </p:spPr>
      </p:pic>
    </p:spTree>
    <p:extLst>
      <p:ext uri="{BB962C8B-B14F-4D97-AF65-F5344CB8AC3E}">
        <p14:creationId xmlns:p14="http://schemas.microsoft.com/office/powerpoint/2010/main" val="725311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29552"/>
          </a:xfrm>
        </p:spPr>
        <p:txBody>
          <a:bodyPr/>
          <a:lstStyle/>
          <a:p>
            <a:pPr algn="ctr"/>
            <a:r>
              <a:rPr lang="es-EC" b="1" dirty="0" smtClean="0">
                <a:solidFill>
                  <a:schemeClr val="tx1"/>
                </a:solidFill>
              </a:rPr>
              <a:t>CONTORNO DEL DOMINIO</a:t>
            </a:r>
            <a:endParaRPr lang="es-EC" b="1"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2060619" y="1453663"/>
            <a:ext cx="7250805" cy="4934258"/>
          </a:xfrm>
          <a:prstGeom prst="rect">
            <a:avLst/>
          </a:prstGeom>
        </p:spPr>
      </p:pic>
    </p:spTree>
    <p:extLst>
      <p:ext uri="{BB962C8B-B14F-4D97-AF65-F5344CB8AC3E}">
        <p14:creationId xmlns:p14="http://schemas.microsoft.com/office/powerpoint/2010/main" val="2376882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CÓDIGO EN MATLAB</a:t>
            </a:r>
            <a:endParaRPr lang="es-EC" b="1" dirty="0"/>
          </a:p>
        </p:txBody>
      </p:sp>
      <p:pic>
        <p:nvPicPr>
          <p:cNvPr id="4" name="Marcador de contenido 3"/>
          <p:cNvPicPr>
            <a:picLocks noGrp="1" noChangeAspect="1"/>
          </p:cNvPicPr>
          <p:nvPr>
            <p:ph idx="1"/>
          </p:nvPr>
        </p:nvPicPr>
        <p:blipFill>
          <a:blip r:embed="rId2"/>
          <a:stretch>
            <a:fillRect/>
          </a:stretch>
        </p:blipFill>
        <p:spPr>
          <a:xfrm>
            <a:off x="2592926" y="1468192"/>
            <a:ext cx="7182139" cy="3078050"/>
          </a:xfrm>
          <a:prstGeom prst="rect">
            <a:avLst/>
          </a:prstGeom>
        </p:spPr>
      </p:pic>
      <p:pic>
        <p:nvPicPr>
          <p:cNvPr id="5" name="Imagen 4"/>
          <p:cNvPicPr>
            <a:picLocks noChangeAspect="1"/>
          </p:cNvPicPr>
          <p:nvPr/>
        </p:nvPicPr>
        <p:blipFill>
          <a:blip r:embed="rId3"/>
          <a:stretch>
            <a:fillRect/>
          </a:stretch>
        </p:blipFill>
        <p:spPr>
          <a:xfrm>
            <a:off x="2592926" y="4665037"/>
            <a:ext cx="3794996" cy="1851674"/>
          </a:xfrm>
          <a:prstGeom prst="rect">
            <a:avLst/>
          </a:prstGeom>
        </p:spPr>
      </p:pic>
    </p:spTree>
    <p:extLst>
      <p:ext uri="{BB962C8B-B14F-4D97-AF65-F5344CB8AC3E}">
        <p14:creationId xmlns:p14="http://schemas.microsoft.com/office/powerpoint/2010/main" val="261182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20858"/>
          <a:stretch/>
        </p:blipFill>
        <p:spPr>
          <a:xfrm>
            <a:off x="3065172" y="991673"/>
            <a:ext cx="6529589" cy="5341099"/>
          </a:xfrm>
          <a:prstGeom prst="rect">
            <a:avLst/>
          </a:prstGeom>
        </p:spPr>
      </p:pic>
    </p:spTree>
    <p:extLst>
      <p:ext uri="{BB962C8B-B14F-4D97-AF65-F5344CB8AC3E}">
        <p14:creationId xmlns:p14="http://schemas.microsoft.com/office/powerpoint/2010/main" val="2460254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52998"/>
          </a:xfrm>
        </p:spPr>
        <p:txBody>
          <a:bodyPr/>
          <a:lstStyle/>
          <a:p>
            <a:pPr algn="ctr"/>
            <a:r>
              <a:rPr lang="es-EC" b="1" dirty="0" smtClean="0">
                <a:solidFill>
                  <a:schemeClr val="tx1"/>
                </a:solidFill>
              </a:rPr>
              <a:t>CONTORNO  DEL DOMINIO</a:t>
            </a:r>
            <a:endParaRPr lang="es-EC" b="1" dirty="0">
              <a:solidFill>
                <a:schemeClr val="tx1"/>
              </a:solidFill>
            </a:endParaRPr>
          </a:p>
        </p:txBody>
      </p:sp>
      <p:pic>
        <p:nvPicPr>
          <p:cNvPr id="6" name="Marcador de contenido 5"/>
          <p:cNvPicPr>
            <a:picLocks noGrp="1" noChangeAspect="1"/>
          </p:cNvPicPr>
          <p:nvPr>
            <p:ph idx="1"/>
          </p:nvPr>
        </p:nvPicPr>
        <p:blipFill>
          <a:blip r:embed="rId2"/>
          <a:stretch>
            <a:fillRect/>
          </a:stretch>
        </p:blipFill>
        <p:spPr>
          <a:xfrm>
            <a:off x="2305318" y="1657412"/>
            <a:ext cx="7405352" cy="4431323"/>
          </a:xfrm>
          <a:prstGeom prst="rect">
            <a:avLst/>
          </a:prstGeom>
        </p:spPr>
      </p:pic>
    </p:spTree>
    <p:extLst>
      <p:ext uri="{BB962C8B-B14F-4D97-AF65-F5344CB8AC3E}">
        <p14:creationId xmlns:p14="http://schemas.microsoft.com/office/powerpoint/2010/main" val="2898330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28172"/>
          </a:xfrm>
        </p:spPr>
        <p:txBody>
          <a:bodyPr/>
          <a:lstStyle/>
          <a:p>
            <a:pPr algn="ctr"/>
            <a:r>
              <a:rPr lang="es-EC" b="1" dirty="0" smtClean="0"/>
              <a:t>CODIGO DE PROGRAMACIÓN</a:t>
            </a:r>
            <a:endParaRPr lang="es-EC" b="1" dirty="0"/>
          </a:p>
        </p:txBody>
      </p:sp>
      <p:pic>
        <p:nvPicPr>
          <p:cNvPr id="4" name="Marcador de contenido 3"/>
          <p:cNvPicPr>
            <a:picLocks noGrp="1" noChangeAspect="1"/>
          </p:cNvPicPr>
          <p:nvPr>
            <p:ph idx="1"/>
          </p:nvPr>
        </p:nvPicPr>
        <p:blipFill>
          <a:blip r:embed="rId2"/>
          <a:stretch>
            <a:fillRect/>
          </a:stretch>
        </p:blipFill>
        <p:spPr>
          <a:xfrm>
            <a:off x="2592925" y="1905001"/>
            <a:ext cx="8688968" cy="2911698"/>
          </a:xfrm>
          <a:prstGeom prst="rect">
            <a:avLst/>
          </a:prstGeom>
        </p:spPr>
      </p:pic>
    </p:spTree>
    <p:extLst>
      <p:ext uri="{BB962C8B-B14F-4D97-AF65-F5344CB8AC3E}">
        <p14:creationId xmlns:p14="http://schemas.microsoft.com/office/powerpoint/2010/main" val="237134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94715" y="1593018"/>
            <a:ext cx="6014433" cy="4595445"/>
          </a:xfrm>
          <a:prstGeom prst="rect">
            <a:avLst/>
          </a:prstGeom>
        </p:spPr>
      </p:pic>
    </p:spTree>
    <p:extLst>
      <p:ext uri="{BB962C8B-B14F-4D97-AF65-F5344CB8AC3E}">
        <p14:creationId xmlns:p14="http://schemas.microsoft.com/office/powerpoint/2010/main" val="210308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99890"/>
          </a:xfrm>
        </p:spPr>
        <p:txBody>
          <a:bodyPr/>
          <a:lstStyle/>
          <a:p>
            <a:pPr algn="ctr"/>
            <a:r>
              <a:rPr lang="es-EC" b="1" dirty="0" smtClean="0"/>
              <a:t>MALLADO DE  </a:t>
            </a:r>
            <a:endParaRPr lang="es-EC" b="1" dirty="0"/>
          </a:p>
        </p:txBody>
      </p:sp>
      <p:pic>
        <p:nvPicPr>
          <p:cNvPr id="6" name="Imagen 5"/>
          <p:cNvPicPr>
            <a:picLocks noChangeAspect="1"/>
          </p:cNvPicPr>
          <p:nvPr/>
        </p:nvPicPr>
        <p:blipFill>
          <a:blip r:embed="rId2"/>
          <a:stretch>
            <a:fillRect/>
          </a:stretch>
        </p:blipFill>
        <p:spPr>
          <a:xfrm>
            <a:off x="8695272" y="624110"/>
            <a:ext cx="574431" cy="665428"/>
          </a:xfrm>
          <a:prstGeom prst="rect">
            <a:avLst/>
          </a:prstGeom>
        </p:spPr>
      </p:pic>
      <p:pic>
        <p:nvPicPr>
          <p:cNvPr id="4" name="Marcador de contenido 3"/>
          <p:cNvPicPr>
            <a:picLocks noGrp="1" noChangeAspect="1"/>
          </p:cNvPicPr>
          <p:nvPr>
            <p:ph idx="1"/>
          </p:nvPr>
        </p:nvPicPr>
        <p:blipFill>
          <a:blip r:embed="rId3"/>
          <a:stretch>
            <a:fillRect/>
          </a:stretch>
        </p:blipFill>
        <p:spPr>
          <a:xfrm>
            <a:off x="2086377" y="1683868"/>
            <a:ext cx="7791719" cy="1999490"/>
          </a:xfrm>
          <a:prstGeom prst="rect">
            <a:avLst/>
          </a:prstGeom>
        </p:spPr>
      </p:pic>
      <p:pic>
        <p:nvPicPr>
          <p:cNvPr id="5" name="Imagen 4"/>
          <p:cNvPicPr>
            <a:picLocks noChangeAspect="1"/>
          </p:cNvPicPr>
          <p:nvPr/>
        </p:nvPicPr>
        <p:blipFill>
          <a:blip r:embed="rId4"/>
          <a:stretch>
            <a:fillRect/>
          </a:stretch>
        </p:blipFill>
        <p:spPr>
          <a:xfrm>
            <a:off x="2086376" y="3814023"/>
            <a:ext cx="7791719" cy="1543587"/>
          </a:xfrm>
          <a:prstGeom prst="rect">
            <a:avLst/>
          </a:prstGeom>
        </p:spPr>
      </p:pic>
    </p:spTree>
    <p:extLst>
      <p:ext uri="{BB962C8B-B14F-4D97-AF65-F5344CB8AC3E}">
        <p14:creationId xmlns:p14="http://schemas.microsoft.com/office/powerpoint/2010/main" val="1569984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7905" t="22681" r="6010" b="5366"/>
          <a:stretch/>
        </p:blipFill>
        <p:spPr>
          <a:xfrm>
            <a:off x="3940935" y="1524001"/>
            <a:ext cx="3430404" cy="4548552"/>
          </a:xfrm>
          <a:prstGeom prst="rect">
            <a:avLst/>
          </a:prstGeom>
        </p:spPr>
      </p:pic>
      <p:pic>
        <p:nvPicPr>
          <p:cNvPr id="3" name="Marcador de contenido 12"/>
          <p:cNvPicPr>
            <a:picLocks noChangeAspect="1"/>
          </p:cNvPicPr>
          <p:nvPr/>
        </p:nvPicPr>
        <p:blipFill>
          <a:blip r:embed="rId3"/>
          <a:stretch>
            <a:fillRect/>
          </a:stretch>
        </p:blipFill>
        <p:spPr>
          <a:xfrm>
            <a:off x="7521262" y="1524001"/>
            <a:ext cx="3609286" cy="4548552"/>
          </a:xfrm>
          <a:prstGeom prst="rect">
            <a:avLst/>
          </a:prstGeom>
        </p:spPr>
      </p:pic>
      <p:pic>
        <p:nvPicPr>
          <p:cNvPr id="4" name="Imagen 3"/>
          <p:cNvPicPr>
            <a:picLocks noChangeAspect="1"/>
          </p:cNvPicPr>
          <p:nvPr/>
        </p:nvPicPr>
        <p:blipFill rotWithShape="1">
          <a:blip r:embed="rId4"/>
          <a:srcRect l="31556"/>
          <a:stretch/>
        </p:blipFill>
        <p:spPr>
          <a:xfrm>
            <a:off x="1545465" y="1524002"/>
            <a:ext cx="2730321" cy="4632100"/>
          </a:xfrm>
          <a:prstGeom prst="rect">
            <a:avLst/>
          </a:prstGeom>
        </p:spPr>
      </p:pic>
    </p:spTree>
    <p:extLst>
      <p:ext uri="{BB962C8B-B14F-4D97-AF65-F5344CB8AC3E}">
        <p14:creationId xmlns:p14="http://schemas.microsoft.com/office/powerpoint/2010/main" val="102478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6600" b="1" dirty="0" smtClean="0">
                <a:solidFill>
                  <a:schemeClr val="tx1"/>
                </a:solidFill>
              </a:rPr>
              <a:t>OBJETIVOS</a:t>
            </a:r>
            <a:endParaRPr lang="es-EC" sz="6600" b="1" dirty="0">
              <a:solidFill>
                <a:schemeClr val="tx1"/>
              </a:solidFill>
            </a:endParaRPr>
          </a:p>
        </p:txBody>
      </p:sp>
      <p:sp>
        <p:nvSpPr>
          <p:cNvPr id="6" name="Marcador de contenido 5"/>
          <p:cNvSpPr>
            <a:spLocks noGrp="1"/>
          </p:cNvSpPr>
          <p:nvPr>
            <p:ph sz="half" idx="1"/>
          </p:nvPr>
        </p:nvSpPr>
        <p:spPr>
          <a:xfrm>
            <a:off x="2589212" y="2146479"/>
            <a:ext cx="4313864" cy="3777622"/>
          </a:xfrm>
        </p:spPr>
        <p:txBody>
          <a:bodyPr>
            <a:normAutofit/>
          </a:bodyPr>
          <a:lstStyle/>
          <a:p>
            <a:pPr algn="just"/>
            <a:r>
              <a:rPr lang="es-EC" dirty="0"/>
              <a:t>Determinar y analizar los grados de </a:t>
            </a:r>
            <a:r>
              <a:rPr lang="es-EC" dirty="0" smtClean="0"/>
              <a:t>contaminación </a:t>
            </a:r>
            <a:r>
              <a:rPr lang="es-EC" dirty="0"/>
              <a:t>del </a:t>
            </a:r>
            <a:r>
              <a:rPr lang="es-EC" dirty="0" smtClean="0"/>
              <a:t>monóxido </a:t>
            </a:r>
            <a:r>
              <a:rPr lang="es-EC" dirty="0"/>
              <a:t>de carbono (CO) y del </a:t>
            </a:r>
            <a:r>
              <a:rPr lang="es-EC" dirty="0" smtClean="0"/>
              <a:t>dióxido de nitrógeno (NO2) contaminantes </a:t>
            </a:r>
            <a:r>
              <a:rPr lang="es-EC" dirty="0"/>
              <a:t>de origen </a:t>
            </a:r>
            <a:r>
              <a:rPr lang="es-EC" dirty="0" smtClean="0"/>
              <a:t>primario  </a:t>
            </a:r>
            <a:r>
              <a:rPr lang="es-EC" dirty="0"/>
              <a:t>de fuentes </a:t>
            </a:r>
            <a:r>
              <a:rPr lang="es-EC" dirty="0" smtClean="0"/>
              <a:t>móviles </a:t>
            </a:r>
            <a:r>
              <a:rPr lang="es-EC" dirty="0"/>
              <a:t>mediante </a:t>
            </a:r>
            <a:r>
              <a:rPr lang="es-EC" dirty="0" smtClean="0"/>
              <a:t>simulación numérica </a:t>
            </a:r>
            <a:r>
              <a:rPr lang="es-EC" dirty="0"/>
              <a:t>a </a:t>
            </a:r>
            <a:r>
              <a:rPr lang="es-EC" dirty="0" smtClean="0"/>
              <a:t>través </a:t>
            </a:r>
            <a:r>
              <a:rPr lang="es-EC" dirty="0"/>
              <a:t>de un modelo </a:t>
            </a:r>
            <a:r>
              <a:rPr lang="es-EC" dirty="0" smtClean="0"/>
              <a:t>matemático </a:t>
            </a:r>
            <a:r>
              <a:rPr lang="es-EC" dirty="0"/>
              <a:t>de </a:t>
            </a:r>
            <a:r>
              <a:rPr lang="es-EC" dirty="0" smtClean="0"/>
              <a:t>difusión-reacción </a:t>
            </a:r>
            <a:r>
              <a:rPr lang="es-EC" dirty="0"/>
              <a:t>usando la herramienta </a:t>
            </a:r>
            <a:r>
              <a:rPr lang="es-EC" dirty="0" err="1"/>
              <a:t>PdeTool</a:t>
            </a:r>
            <a:r>
              <a:rPr lang="es-EC" dirty="0"/>
              <a:t> de </a:t>
            </a:r>
            <a:r>
              <a:rPr lang="es-EC" dirty="0" err="1"/>
              <a:t>Matlab</a:t>
            </a:r>
            <a:r>
              <a:rPr lang="es-EC" dirty="0"/>
              <a:t> y el software </a:t>
            </a:r>
            <a:r>
              <a:rPr lang="es-EC" dirty="0" err="1" smtClean="0"/>
              <a:t>FreeFem</a:t>
            </a:r>
            <a:r>
              <a:rPr lang="es-EC" dirty="0"/>
              <a:t>++.</a:t>
            </a:r>
          </a:p>
        </p:txBody>
      </p:sp>
      <p:sp>
        <p:nvSpPr>
          <p:cNvPr id="7" name="Marcador de contenido 6"/>
          <p:cNvSpPr>
            <a:spLocks noGrp="1"/>
          </p:cNvSpPr>
          <p:nvPr>
            <p:ph sz="half" idx="2"/>
          </p:nvPr>
        </p:nvSpPr>
        <p:spPr/>
        <p:txBody>
          <a:bodyPr/>
          <a:lstStyle/>
          <a:p>
            <a:pPr algn="just"/>
            <a:r>
              <a:rPr lang="es-EC" dirty="0"/>
              <a:t>Formular el modelo </a:t>
            </a:r>
            <a:r>
              <a:rPr lang="es-EC" dirty="0" smtClean="0"/>
              <a:t>matemático </a:t>
            </a:r>
            <a:r>
              <a:rPr lang="es-EC" dirty="0"/>
              <a:t>bidimensional de </a:t>
            </a:r>
            <a:r>
              <a:rPr lang="es-EC" dirty="0" smtClean="0"/>
              <a:t>contaminación </a:t>
            </a:r>
            <a:r>
              <a:rPr lang="es-EC" dirty="0"/>
              <a:t>del aire</a:t>
            </a:r>
            <a:r>
              <a:rPr lang="es-EC" dirty="0" smtClean="0"/>
              <a:t>.</a:t>
            </a:r>
          </a:p>
          <a:p>
            <a:pPr algn="just"/>
            <a:r>
              <a:rPr lang="es-EC" dirty="0" smtClean="0"/>
              <a:t>Recolectar información </a:t>
            </a:r>
            <a:r>
              <a:rPr lang="es-EC" dirty="0"/>
              <a:t>de los </a:t>
            </a:r>
            <a:r>
              <a:rPr lang="es-EC" dirty="0" smtClean="0"/>
              <a:t>parámetros </a:t>
            </a:r>
            <a:r>
              <a:rPr lang="es-EC" dirty="0"/>
              <a:t>que intervienen en el modelo </a:t>
            </a:r>
            <a:r>
              <a:rPr lang="es-EC" dirty="0" smtClean="0"/>
              <a:t>matemático </a:t>
            </a:r>
            <a:r>
              <a:rPr lang="es-EC" dirty="0"/>
              <a:t>de </a:t>
            </a:r>
            <a:r>
              <a:rPr lang="es-EC" dirty="0" smtClean="0"/>
              <a:t>difusión-reacción.</a:t>
            </a:r>
          </a:p>
          <a:p>
            <a:pPr algn="just"/>
            <a:r>
              <a:rPr lang="es-EC" dirty="0" smtClean="0"/>
              <a:t>Simular numéricamente </a:t>
            </a:r>
            <a:r>
              <a:rPr lang="es-EC" dirty="0"/>
              <a:t>las concentraciones de CO y NO2. </a:t>
            </a:r>
            <a:endParaRPr lang="es-EC" dirty="0" smtClean="0"/>
          </a:p>
          <a:p>
            <a:pPr algn="just"/>
            <a:r>
              <a:rPr lang="es-EC" dirty="0" smtClean="0"/>
              <a:t>Analizar </a:t>
            </a:r>
            <a:r>
              <a:rPr lang="es-EC" dirty="0"/>
              <a:t>y comparar los resultados obtenidos a </a:t>
            </a:r>
            <a:r>
              <a:rPr lang="es-EC" dirty="0" smtClean="0"/>
              <a:t>través </a:t>
            </a:r>
            <a:r>
              <a:rPr lang="es-EC" dirty="0"/>
              <a:t>de las </a:t>
            </a:r>
            <a:r>
              <a:rPr lang="es-EC" dirty="0" smtClean="0"/>
              <a:t>herramientas empleadas</a:t>
            </a:r>
            <a:endParaRPr lang="es-EC" dirty="0"/>
          </a:p>
        </p:txBody>
      </p:sp>
    </p:spTree>
    <p:extLst>
      <p:ext uri="{BB962C8B-B14F-4D97-AF65-F5344CB8AC3E}">
        <p14:creationId xmlns:p14="http://schemas.microsoft.com/office/powerpoint/2010/main" val="3541610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76444"/>
          </a:xfrm>
        </p:spPr>
        <p:txBody>
          <a:bodyPr>
            <a:normAutofit/>
          </a:bodyPr>
          <a:lstStyle/>
          <a:p>
            <a:r>
              <a:rPr lang="es-EC" b="1" dirty="0" smtClean="0">
                <a:solidFill>
                  <a:schemeClr val="tx1"/>
                </a:solidFill>
              </a:rPr>
              <a:t>INGRESO DE LA FUNCIONES</a:t>
            </a:r>
            <a:endParaRPr lang="es-EC" b="1" dirty="0">
              <a:solidFill>
                <a:schemeClr val="tx1"/>
              </a:solidFill>
            </a:endParaRPr>
          </a:p>
        </p:txBody>
      </p:sp>
      <p:pic>
        <p:nvPicPr>
          <p:cNvPr id="4" name="Marcador de contenido 3"/>
          <p:cNvPicPr>
            <a:picLocks noGrp="1" noChangeAspect="1"/>
          </p:cNvPicPr>
          <p:nvPr>
            <p:ph idx="1"/>
          </p:nvPr>
        </p:nvPicPr>
        <p:blipFill>
          <a:blip r:embed="rId2"/>
          <a:stretch>
            <a:fillRect/>
          </a:stretch>
        </p:blipFill>
        <p:spPr>
          <a:xfrm>
            <a:off x="2421228" y="1223493"/>
            <a:ext cx="7057623" cy="3168203"/>
          </a:xfrm>
          <a:prstGeom prst="rect">
            <a:avLst/>
          </a:prstGeom>
        </p:spPr>
      </p:pic>
      <p:pic>
        <p:nvPicPr>
          <p:cNvPr id="5" name="Imagen 4"/>
          <p:cNvPicPr>
            <a:picLocks noChangeAspect="1"/>
          </p:cNvPicPr>
          <p:nvPr/>
        </p:nvPicPr>
        <p:blipFill>
          <a:blip r:embed="rId3"/>
          <a:stretch>
            <a:fillRect/>
          </a:stretch>
        </p:blipFill>
        <p:spPr>
          <a:xfrm>
            <a:off x="1893193" y="4224270"/>
            <a:ext cx="7765961" cy="2264235"/>
          </a:xfrm>
          <a:prstGeom prst="rect">
            <a:avLst/>
          </a:prstGeom>
        </p:spPr>
      </p:pic>
    </p:spTree>
    <p:extLst>
      <p:ext uri="{BB962C8B-B14F-4D97-AF65-F5344CB8AC3E}">
        <p14:creationId xmlns:p14="http://schemas.microsoft.com/office/powerpoint/2010/main" val="2052087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p:cNvPicPr>
            <a:picLocks noChangeAspect="1"/>
          </p:cNvPicPr>
          <p:nvPr/>
        </p:nvPicPr>
        <p:blipFill rotWithShape="1">
          <a:blip r:embed="rId2"/>
          <a:srcRect b="4804"/>
          <a:stretch/>
        </p:blipFill>
        <p:spPr>
          <a:xfrm>
            <a:off x="2897746" y="592428"/>
            <a:ext cx="7856113" cy="2987899"/>
          </a:xfrm>
          <a:prstGeom prst="rect">
            <a:avLst/>
          </a:prstGeom>
        </p:spPr>
      </p:pic>
      <p:pic>
        <p:nvPicPr>
          <p:cNvPr id="3" name="Imagen 2"/>
          <p:cNvPicPr>
            <a:picLocks noChangeAspect="1"/>
          </p:cNvPicPr>
          <p:nvPr/>
        </p:nvPicPr>
        <p:blipFill rotWithShape="1">
          <a:blip r:embed="rId3"/>
          <a:srcRect t="8607"/>
          <a:stretch/>
        </p:blipFill>
        <p:spPr>
          <a:xfrm>
            <a:off x="2897745" y="3580327"/>
            <a:ext cx="7856113" cy="2537137"/>
          </a:xfrm>
          <a:prstGeom prst="rect">
            <a:avLst/>
          </a:prstGeom>
        </p:spPr>
      </p:pic>
    </p:spTree>
    <p:extLst>
      <p:ext uri="{BB962C8B-B14F-4D97-AF65-F5344CB8AC3E}">
        <p14:creationId xmlns:p14="http://schemas.microsoft.com/office/powerpoint/2010/main" val="298151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DIÓXIDO DE NITRÓGENO</a:t>
            </a:r>
            <a:endParaRPr lang="es-EC" b="1" dirty="0"/>
          </a:p>
        </p:txBody>
      </p:sp>
      <p:pic>
        <p:nvPicPr>
          <p:cNvPr id="4" name="Marcador de contenido 3"/>
          <p:cNvPicPr>
            <a:picLocks noGrp="1" noChangeAspect="1"/>
          </p:cNvPicPr>
          <p:nvPr>
            <p:ph idx="1"/>
          </p:nvPr>
        </p:nvPicPr>
        <p:blipFill>
          <a:blip r:embed="rId2"/>
          <a:stretch>
            <a:fillRect/>
          </a:stretch>
        </p:blipFill>
        <p:spPr>
          <a:xfrm>
            <a:off x="2592925" y="2112135"/>
            <a:ext cx="7395137" cy="3953814"/>
          </a:xfrm>
          <a:prstGeom prst="rect">
            <a:avLst/>
          </a:prstGeom>
        </p:spPr>
      </p:pic>
    </p:spTree>
    <p:extLst>
      <p:ext uri="{BB962C8B-B14F-4D97-AF65-F5344CB8AC3E}">
        <p14:creationId xmlns:p14="http://schemas.microsoft.com/office/powerpoint/2010/main" val="3594616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DIÓXIDO DE NITRÓGENO</a:t>
            </a:r>
            <a:endParaRPr lang="es-EC" dirty="0"/>
          </a:p>
        </p:txBody>
      </p:sp>
      <p:pic>
        <p:nvPicPr>
          <p:cNvPr id="4" name="Marcador de contenido 3"/>
          <p:cNvPicPr>
            <a:picLocks noGrp="1" noChangeAspect="1"/>
          </p:cNvPicPr>
          <p:nvPr>
            <p:ph idx="1"/>
          </p:nvPr>
        </p:nvPicPr>
        <p:blipFill>
          <a:blip r:embed="rId2"/>
          <a:stretch>
            <a:fillRect/>
          </a:stretch>
        </p:blipFill>
        <p:spPr>
          <a:xfrm>
            <a:off x="2047741" y="1905001"/>
            <a:ext cx="7817476" cy="4225344"/>
          </a:xfrm>
          <a:prstGeom prst="rect">
            <a:avLst/>
          </a:prstGeom>
        </p:spPr>
      </p:pic>
    </p:spTree>
    <p:extLst>
      <p:ext uri="{BB962C8B-B14F-4D97-AF65-F5344CB8AC3E}">
        <p14:creationId xmlns:p14="http://schemas.microsoft.com/office/powerpoint/2010/main" val="385809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MONÓXIDO DE CARBONO</a:t>
            </a:r>
            <a:endParaRPr lang="es-EC" b="1" dirty="0"/>
          </a:p>
        </p:txBody>
      </p:sp>
      <p:pic>
        <p:nvPicPr>
          <p:cNvPr id="4" name="Marcador de contenido 3"/>
          <p:cNvPicPr>
            <a:picLocks noGrp="1" noChangeAspect="1"/>
          </p:cNvPicPr>
          <p:nvPr>
            <p:ph idx="1"/>
          </p:nvPr>
        </p:nvPicPr>
        <p:blipFill rotWithShape="1">
          <a:blip r:embed="rId2"/>
          <a:srcRect l="5329" t="8139" r="7637" b="8915"/>
          <a:stretch/>
        </p:blipFill>
        <p:spPr>
          <a:xfrm>
            <a:off x="2730321" y="2305318"/>
            <a:ext cx="8075054" cy="3915178"/>
          </a:xfrm>
          <a:prstGeom prst="rect">
            <a:avLst/>
          </a:prstGeom>
        </p:spPr>
      </p:pic>
    </p:spTree>
    <p:extLst>
      <p:ext uri="{BB962C8B-B14F-4D97-AF65-F5344CB8AC3E}">
        <p14:creationId xmlns:p14="http://schemas.microsoft.com/office/powerpoint/2010/main" val="1935405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a:t>MONÓXIDO DE CARBONO</a:t>
            </a:r>
            <a:endParaRPr lang="es-EC" dirty="0"/>
          </a:p>
        </p:txBody>
      </p:sp>
      <p:pic>
        <p:nvPicPr>
          <p:cNvPr id="4" name="Marcador de contenido 3"/>
          <p:cNvPicPr>
            <a:picLocks noGrp="1" noChangeAspect="1"/>
          </p:cNvPicPr>
          <p:nvPr>
            <p:ph idx="1"/>
          </p:nvPr>
        </p:nvPicPr>
        <p:blipFill>
          <a:blip r:embed="rId2"/>
          <a:stretch>
            <a:fillRect/>
          </a:stretch>
        </p:blipFill>
        <p:spPr>
          <a:xfrm>
            <a:off x="3206839" y="2228044"/>
            <a:ext cx="7366715" cy="3580327"/>
          </a:xfrm>
          <a:prstGeom prst="rect">
            <a:avLst/>
          </a:prstGeom>
        </p:spPr>
      </p:pic>
    </p:spTree>
    <p:extLst>
      <p:ext uri="{BB962C8B-B14F-4D97-AF65-F5344CB8AC3E}">
        <p14:creationId xmlns:p14="http://schemas.microsoft.com/office/powerpoint/2010/main" val="1494515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CONCLUSIONES</a:t>
            </a:r>
            <a:endParaRPr lang="es-EC" b="1" dirty="0"/>
          </a:p>
        </p:txBody>
      </p:sp>
      <p:sp>
        <p:nvSpPr>
          <p:cNvPr id="3" name="Marcador de contenido 2"/>
          <p:cNvSpPr>
            <a:spLocks noGrp="1"/>
          </p:cNvSpPr>
          <p:nvPr>
            <p:ph idx="1"/>
          </p:nvPr>
        </p:nvSpPr>
        <p:spPr>
          <a:xfrm>
            <a:off x="2589212" y="1416676"/>
            <a:ext cx="8915400" cy="4494546"/>
          </a:xfrm>
        </p:spPr>
        <p:txBody>
          <a:bodyPr>
            <a:normAutofit/>
          </a:bodyPr>
          <a:lstStyle/>
          <a:p>
            <a:pPr algn="just"/>
            <a:r>
              <a:rPr lang="es-EC" sz="2000" dirty="0" smtClean="0"/>
              <a:t>Realizado </a:t>
            </a:r>
            <a:r>
              <a:rPr lang="es-EC" sz="2000" dirty="0"/>
              <a:t>satisfactoriamente a </a:t>
            </a:r>
            <a:r>
              <a:rPr lang="es-EC" sz="2000" dirty="0" smtClean="0"/>
              <a:t>simulación numérica </a:t>
            </a:r>
            <a:r>
              <a:rPr lang="es-EC" sz="2000" dirty="0"/>
              <a:t>de la </a:t>
            </a:r>
            <a:r>
              <a:rPr lang="es-EC" sz="2000" dirty="0" smtClean="0"/>
              <a:t>emisión </a:t>
            </a:r>
            <a:r>
              <a:rPr lang="es-EC" sz="2000" dirty="0"/>
              <a:t>de dos contaminantes </a:t>
            </a:r>
            <a:r>
              <a:rPr lang="es-EC" sz="2000" dirty="0" smtClean="0"/>
              <a:t>emitidos </a:t>
            </a:r>
            <a:r>
              <a:rPr lang="es-EC" sz="2000" dirty="0"/>
              <a:t>por fuentes </a:t>
            </a:r>
            <a:r>
              <a:rPr lang="es-EC" sz="2000" dirty="0" smtClean="0"/>
              <a:t>móviles </a:t>
            </a:r>
            <a:r>
              <a:rPr lang="es-EC" sz="2000" dirty="0"/>
              <a:t>de la ciudad de Quito, mediante el modelo </a:t>
            </a:r>
            <a:r>
              <a:rPr lang="es-EC" sz="2000" dirty="0" smtClean="0"/>
              <a:t>matemático </a:t>
            </a:r>
            <a:r>
              <a:rPr lang="es-EC" sz="2000" dirty="0"/>
              <a:t>de </a:t>
            </a:r>
            <a:r>
              <a:rPr lang="es-EC" sz="2000" dirty="0" smtClean="0"/>
              <a:t>difusión-reacción </a:t>
            </a:r>
            <a:r>
              <a:rPr lang="es-EC" sz="2000" dirty="0"/>
              <a:t>por el </a:t>
            </a:r>
            <a:r>
              <a:rPr lang="es-EC" sz="2000" dirty="0" smtClean="0"/>
              <a:t>método </a:t>
            </a:r>
            <a:r>
              <a:rPr lang="es-EC" sz="2000" dirty="0"/>
              <a:t>de elementos </a:t>
            </a:r>
            <a:r>
              <a:rPr lang="es-EC" sz="2000" dirty="0" smtClean="0"/>
              <a:t>finitos.</a:t>
            </a:r>
          </a:p>
          <a:p>
            <a:pPr algn="just"/>
            <a:endParaRPr lang="es-EC" sz="2000" dirty="0" smtClean="0"/>
          </a:p>
          <a:p>
            <a:pPr algn="just"/>
            <a:r>
              <a:rPr lang="es-EC" sz="2000" dirty="0"/>
              <a:t>Al comparar las </a:t>
            </a:r>
            <a:r>
              <a:rPr lang="es-EC" sz="2000" dirty="0" smtClean="0"/>
              <a:t>figuras </a:t>
            </a:r>
            <a:r>
              <a:rPr lang="es-EC" sz="2000" dirty="0"/>
              <a:t>de la </a:t>
            </a:r>
            <a:r>
              <a:rPr lang="es-EC" sz="2000" dirty="0" smtClean="0"/>
              <a:t>simulación numérica </a:t>
            </a:r>
            <a:r>
              <a:rPr lang="es-EC" sz="2000" dirty="0"/>
              <a:t>a diferentes tiempos </a:t>
            </a:r>
            <a:r>
              <a:rPr lang="es-EC" sz="2000" dirty="0" smtClean="0"/>
              <a:t>de la dispersión de </a:t>
            </a:r>
            <a:r>
              <a:rPr lang="es-EC" sz="2000" dirty="0"/>
              <a:t>los contaminantes CO y NO2 realizados en </a:t>
            </a:r>
            <a:r>
              <a:rPr lang="es-EC" sz="2000" dirty="0" err="1" smtClean="0"/>
              <a:t>Pdetool</a:t>
            </a:r>
            <a:r>
              <a:rPr lang="es-EC" sz="2000" dirty="0" smtClean="0"/>
              <a:t> de </a:t>
            </a:r>
            <a:r>
              <a:rPr lang="es-EC" sz="2000" dirty="0" err="1" smtClean="0"/>
              <a:t>Matlab</a:t>
            </a:r>
            <a:r>
              <a:rPr lang="es-EC" sz="2000" dirty="0" smtClean="0"/>
              <a:t> </a:t>
            </a:r>
            <a:r>
              <a:rPr lang="es-EC" sz="2000" dirty="0"/>
              <a:t>y </a:t>
            </a:r>
            <a:r>
              <a:rPr lang="es-EC" sz="2000" dirty="0" err="1"/>
              <a:t>Freefem</a:t>
            </a:r>
            <a:r>
              <a:rPr lang="es-EC" sz="2000" dirty="0" smtClean="0"/>
              <a:t>++, podemos  observar </a:t>
            </a:r>
            <a:r>
              <a:rPr lang="es-EC" sz="2000" dirty="0"/>
              <a:t>que las </a:t>
            </a:r>
            <a:r>
              <a:rPr lang="es-EC" sz="2000" dirty="0" smtClean="0"/>
              <a:t>gráficas son iguales </a:t>
            </a:r>
            <a:r>
              <a:rPr lang="es-EC" sz="2000" dirty="0"/>
              <a:t>lo que permite validar los resultados obtenidos.</a:t>
            </a:r>
          </a:p>
        </p:txBody>
      </p:sp>
    </p:spTree>
    <p:extLst>
      <p:ext uri="{BB962C8B-B14F-4D97-AF65-F5344CB8AC3E}">
        <p14:creationId xmlns:p14="http://schemas.microsoft.com/office/powerpoint/2010/main" val="71613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RECOMENDACIONES</a:t>
            </a:r>
            <a:endParaRPr lang="es-EC" b="1" dirty="0"/>
          </a:p>
        </p:txBody>
      </p:sp>
      <p:sp>
        <p:nvSpPr>
          <p:cNvPr id="3" name="Marcador de contenido 2"/>
          <p:cNvSpPr>
            <a:spLocks noGrp="1"/>
          </p:cNvSpPr>
          <p:nvPr>
            <p:ph idx="1"/>
          </p:nvPr>
        </p:nvSpPr>
        <p:spPr>
          <a:xfrm>
            <a:off x="2589212" y="1493949"/>
            <a:ext cx="8915400" cy="4417273"/>
          </a:xfrm>
        </p:spPr>
        <p:txBody>
          <a:bodyPr>
            <a:normAutofit/>
          </a:bodyPr>
          <a:lstStyle/>
          <a:p>
            <a:pPr algn="just"/>
            <a:r>
              <a:rPr lang="es-EC" sz="2000" dirty="0"/>
              <a:t>El presente trabajo </a:t>
            </a:r>
            <a:r>
              <a:rPr lang="es-EC" sz="2000" dirty="0" smtClean="0"/>
              <a:t>se considera dos contaminantes </a:t>
            </a:r>
            <a:r>
              <a:rPr lang="es-EC" sz="2000" dirty="0"/>
              <a:t>como CO y NO2, por lo que hace necesario se incluyan simulaciones similares para otros contaminantes como SO2, CO2, HC</a:t>
            </a:r>
            <a:r>
              <a:rPr lang="es-EC" sz="2000" dirty="0" smtClean="0"/>
              <a:t>.</a:t>
            </a:r>
          </a:p>
          <a:p>
            <a:pPr algn="just"/>
            <a:endParaRPr lang="es-EC" sz="2000" dirty="0" smtClean="0"/>
          </a:p>
          <a:p>
            <a:pPr algn="just"/>
            <a:r>
              <a:rPr lang="es-EC" sz="2000" dirty="0"/>
              <a:t>Para darle un mayor grado de </a:t>
            </a:r>
            <a:r>
              <a:rPr lang="es-EC" sz="2000" dirty="0" smtClean="0"/>
              <a:t>precisión </a:t>
            </a:r>
            <a:r>
              <a:rPr lang="es-EC" sz="2000" dirty="0"/>
              <a:t>a los modelo </a:t>
            </a:r>
            <a:r>
              <a:rPr lang="es-EC" sz="2000" dirty="0" smtClean="0"/>
              <a:t>matemático </a:t>
            </a:r>
            <a:r>
              <a:rPr lang="es-EC" sz="2000" dirty="0"/>
              <a:t>se hace necesario evaluar </a:t>
            </a:r>
            <a:r>
              <a:rPr lang="es-EC" sz="2000" dirty="0" smtClean="0"/>
              <a:t>otras </a:t>
            </a:r>
            <a:r>
              <a:rPr lang="es-EC" sz="2000" dirty="0"/>
              <a:t>condiciones ambientales al interior de la ciudad como por ejemplo </a:t>
            </a:r>
            <a:r>
              <a:rPr lang="es-EC" sz="2000" dirty="0" smtClean="0"/>
              <a:t>la </a:t>
            </a:r>
            <a:r>
              <a:rPr lang="es-EC" sz="2000" dirty="0"/>
              <a:t>velocidad y </a:t>
            </a:r>
            <a:r>
              <a:rPr lang="es-EC" sz="2000" dirty="0" smtClean="0"/>
              <a:t>dirección </a:t>
            </a:r>
            <a:r>
              <a:rPr lang="es-EC" sz="2000" dirty="0"/>
              <a:t>del viento, sumideros y la </a:t>
            </a:r>
            <a:r>
              <a:rPr lang="es-EC" sz="2000" dirty="0" smtClean="0"/>
              <a:t>topografía </a:t>
            </a:r>
            <a:r>
              <a:rPr lang="es-EC" sz="2000" dirty="0"/>
              <a:t>del dominio de estudio por lo que es necesario utilizar la </a:t>
            </a:r>
            <a:r>
              <a:rPr lang="es-EC" sz="2000" dirty="0" smtClean="0"/>
              <a:t>ecuación </a:t>
            </a:r>
            <a:r>
              <a:rPr lang="es-EC" sz="2000" dirty="0"/>
              <a:t>de </a:t>
            </a:r>
            <a:r>
              <a:rPr lang="es-EC" sz="2000" dirty="0" smtClean="0"/>
              <a:t>convección-difusión-reacción </a:t>
            </a:r>
            <a:r>
              <a:rPr lang="es-EC" sz="2000" dirty="0"/>
              <a:t>para predecir realmente la </a:t>
            </a:r>
            <a:r>
              <a:rPr lang="es-EC" sz="2000" dirty="0" smtClean="0"/>
              <a:t>dispersión </a:t>
            </a:r>
            <a:r>
              <a:rPr lang="es-EC" sz="2000" dirty="0"/>
              <a:t>de los contaminantes en la </a:t>
            </a:r>
            <a:r>
              <a:rPr lang="es-EC" sz="2000" dirty="0" smtClean="0"/>
              <a:t>atmósfera</a:t>
            </a:r>
            <a:r>
              <a:rPr lang="es-EC" sz="2000" dirty="0"/>
              <a:t>. </a:t>
            </a:r>
          </a:p>
        </p:txBody>
      </p:sp>
    </p:spTree>
    <p:extLst>
      <p:ext uri="{BB962C8B-B14F-4D97-AF65-F5344CB8AC3E}">
        <p14:creationId xmlns:p14="http://schemas.microsoft.com/office/powerpoint/2010/main" val="1120114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506828"/>
            <a:ext cx="8911687" cy="1339402"/>
          </a:xfrm>
        </p:spPr>
        <p:txBody>
          <a:bodyPr>
            <a:normAutofit/>
          </a:bodyPr>
          <a:lstStyle/>
          <a:p>
            <a:pPr algn="ctr"/>
            <a:r>
              <a:rPr lang="es-EC" sz="6000" dirty="0" smtClean="0"/>
              <a:t>MUCHAS GRACIAS </a:t>
            </a:r>
            <a:endParaRPr lang="es-EC" sz="6000" dirty="0"/>
          </a:p>
        </p:txBody>
      </p:sp>
      <p:sp>
        <p:nvSpPr>
          <p:cNvPr id="3" name="Marcador de contenido 2"/>
          <p:cNvSpPr>
            <a:spLocks noGrp="1"/>
          </p:cNvSpPr>
          <p:nvPr>
            <p:ph idx="1"/>
          </p:nvPr>
        </p:nvSpPr>
        <p:spPr>
          <a:xfrm>
            <a:off x="2589212" y="3374264"/>
            <a:ext cx="8915400" cy="1300767"/>
          </a:xfrm>
        </p:spPr>
        <p:txBody>
          <a:bodyPr>
            <a:normAutofit/>
          </a:bodyPr>
          <a:lstStyle/>
          <a:p>
            <a:pPr marL="0" indent="0" algn="ctr">
              <a:buNone/>
            </a:pPr>
            <a:r>
              <a:rPr lang="es-EC" sz="6600" dirty="0" smtClean="0"/>
              <a:t>POR SU ATENCION</a:t>
            </a:r>
            <a:endParaRPr lang="es-EC" sz="6600" dirty="0"/>
          </a:p>
        </p:txBody>
      </p:sp>
    </p:spTree>
    <p:extLst>
      <p:ext uri="{BB962C8B-B14F-4D97-AF65-F5344CB8AC3E}">
        <p14:creationId xmlns:p14="http://schemas.microsoft.com/office/powerpoint/2010/main" val="363703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79687"/>
          </a:xfrm>
        </p:spPr>
        <p:txBody>
          <a:bodyPr/>
          <a:lstStyle/>
          <a:p>
            <a:r>
              <a:rPr lang="es-EC" dirty="0" smtClean="0"/>
              <a:t>CONTAMINACIÓN ATMOSFÉRICA</a:t>
            </a:r>
            <a:endParaRPr lang="es-EC" dirty="0"/>
          </a:p>
        </p:txBody>
      </p:sp>
      <p:sp>
        <p:nvSpPr>
          <p:cNvPr id="3" name="Marcador de contenido 2"/>
          <p:cNvSpPr>
            <a:spLocks noGrp="1"/>
          </p:cNvSpPr>
          <p:nvPr>
            <p:ph idx="1"/>
          </p:nvPr>
        </p:nvSpPr>
        <p:spPr>
          <a:xfrm>
            <a:off x="2589212" y="1905000"/>
            <a:ext cx="8915400" cy="4006222"/>
          </a:xfrm>
        </p:spPr>
        <p:txBody>
          <a:bodyPr>
            <a:normAutofit/>
          </a:bodyPr>
          <a:lstStyle/>
          <a:p>
            <a:pPr algn="just"/>
            <a:r>
              <a:rPr lang="es-EC" sz="2400" dirty="0" smtClean="0"/>
              <a:t>Cualquier sustancias: sólidas, líquidas o gaseosas emitido a la atmósfera en </a:t>
            </a:r>
            <a:r>
              <a:rPr lang="es-EC" sz="2400" dirty="0"/>
              <a:t>concentraciones mayores a su nivel </a:t>
            </a:r>
            <a:r>
              <a:rPr lang="es-EC" sz="2400" dirty="0" smtClean="0"/>
              <a:t>normal</a:t>
            </a:r>
            <a:r>
              <a:rPr lang="es-EC" sz="2400" dirty="0"/>
              <a:t> </a:t>
            </a:r>
            <a:r>
              <a:rPr lang="es-EC" sz="2400" dirty="0" smtClean="0"/>
              <a:t>por un tiempo suficiente para ocasionar  daño en la salud para las personas o bienes materiales.</a:t>
            </a:r>
          </a:p>
          <a:p>
            <a:pPr algn="just"/>
            <a:endParaRPr lang="es-EC" sz="2400" dirty="0"/>
          </a:p>
          <a:p>
            <a:pPr algn="just"/>
            <a:r>
              <a:rPr lang="es-EC" sz="2400" dirty="0" smtClean="0"/>
              <a:t>Tiene su origen en procesos naturales y en las actividades humanas</a:t>
            </a:r>
          </a:p>
        </p:txBody>
      </p:sp>
    </p:spTree>
    <p:extLst>
      <p:ext uri="{BB962C8B-B14F-4D97-AF65-F5344CB8AC3E}">
        <p14:creationId xmlns:p14="http://schemas.microsoft.com/office/powerpoint/2010/main" val="1045134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CONTAMINANTES DE AIRE</a:t>
            </a:r>
            <a:endParaRPr lang="es-EC" dirty="0"/>
          </a:p>
        </p:txBody>
      </p:sp>
      <p:sp>
        <p:nvSpPr>
          <p:cNvPr id="3" name="Marcador de contenido 2"/>
          <p:cNvSpPr>
            <a:spLocks noGrp="1"/>
          </p:cNvSpPr>
          <p:nvPr>
            <p:ph idx="1"/>
          </p:nvPr>
        </p:nvSpPr>
        <p:spPr/>
        <p:txBody>
          <a:bodyPr/>
          <a:lstStyle/>
          <a:p>
            <a:pPr algn="just"/>
            <a:r>
              <a:rPr lang="es-EC" dirty="0"/>
              <a:t>Contaminantes </a:t>
            </a:r>
            <a:r>
              <a:rPr lang="es-EC" dirty="0" smtClean="0"/>
              <a:t>primarios</a:t>
            </a:r>
          </a:p>
          <a:p>
            <a:pPr marL="0" indent="0" algn="just">
              <a:buNone/>
            </a:pPr>
            <a:r>
              <a:rPr lang="es-EC" dirty="0" smtClean="0"/>
              <a:t>Son </a:t>
            </a:r>
            <a:r>
              <a:rPr lang="es-EC" dirty="0"/>
              <a:t>vertidas directamente a la </a:t>
            </a:r>
            <a:r>
              <a:rPr lang="es-EC" dirty="0" smtClean="0"/>
              <a:t>atmósfera </a:t>
            </a:r>
            <a:r>
              <a:rPr lang="es-EC" dirty="0"/>
              <a:t>desde las fuentes de </a:t>
            </a:r>
            <a:r>
              <a:rPr lang="es-EC" dirty="0" smtClean="0"/>
              <a:t>emisión alterando la calidad del aire: óxidos de carbono, óxidos de azufre, óxidos de nitrógeno, partículas (polvos, humos), hidrocarburos.</a:t>
            </a:r>
          </a:p>
          <a:p>
            <a:pPr algn="just"/>
            <a:r>
              <a:rPr lang="es-EC" dirty="0" smtClean="0"/>
              <a:t>Contaminantes secundarios</a:t>
            </a:r>
          </a:p>
          <a:p>
            <a:pPr marL="0" indent="0" algn="just">
              <a:buNone/>
            </a:pPr>
            <a:r>
              <a:rPr lang="es-EC" dirty="0" smtClean="0"/>
              <a:t>Se forman como consecuencia </a:t>
            </a:r>
            <a:r>
              <a:rPr lang="es-EC" dirty="0"/>
              <a:t>de las reacciones </a:t>
            </a:r>
            <a:r>
              <a:rPr lang="es-EC" dirty="0" smtClean="0"/>
              <a:t>químicas </a:t>
            </a:r>
            <a:r>
              <a:rPr lang="es-EC" dirty="0"/>
              <a:t>de los contaminantes primarios con los gases </a:t>
            </a:r>
            <a:r>
              <a:rPr lang="es-EC" dirty="0" smtClean="0"/>
              <a:t>atmosféricos </a:t>
            </a:r>
            <a:r>
              <a:rPr lang="es-EC" dirty="0"/>
              <a:t>habituales de la </a:t>
            </a:r>
            <a:r>
              <a:rPr lang="es-EC" dirty="0" smtClean="0"/>
              <a:t>atmósfera: el ácido sulfúrico, ozono</a:t>
            </a:r>
            <a:endParaRPr lang="es-EC" dirty="0"/>
          </a:p>
        </p:txBody>
      </p:sp>
    </p:spTree>
    <p:extLst>
      <p:ext uri="{BB962C8B-B14F-4D97-AF65-F5344CB8AC3E}">
        <p14:creationId xmlns:p14="http://schemas.microsoft.com/office/powerpoint/2010/main" val="1343101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FUENTES MOVILES DE CONTAMINACIÓN</a:t>
            </a:r>
            <a:endParaRPr lang="es-EC" dirty="0"/>
          </a:p>
        </p:txBody>
      </p:sp>
      <p:sp>
        <p:nvSpPr>
          <p:cNvPr id="3" name="Marcador de contenido 2"/>
          <p:cNvSpPr>
            <a:spLocks noGrp="1"/>
          </p:cNvSpPr>
          <p:nvPr>
            <p:ph idx="1"/>
          </p:nvPr>
        </p:nvSpPr>
        <p:spPr/>
        <p:txBody>
          <a:bodyPr/>
          <a:lstStyle/>
          <a:p>
            <a:r>
              <a:rPr lang="es-EC" dirty="0"/>
              <a:t>Son aquellas que emiten contaminantes mientras se encuentran en </a:t>
            </a:r>
            <a:r>
              <a:rPr lang="es-EC" dirty="0" smtClean="0"/>
              <a:t>movimiento</a:t>
            </a:r>
          </a:p>
          <a:p>
            <a:endParaRPr lang="es-EC" dirty="0"/>
          </a:p>
        </p:txBody>
      </p:sp>
      <p:pic>
        <p:nvPicPr>
          <p:cNvPr id="4" name="Imagen 3"/>
          <p:cNvPicPr>
            <a:picLocks noChangeAspect="1"/>
          </p:cNvPicPr>
          <p:nvPr/>
        </p:nvPicPr>
        <p:blipFill>
          <a:blip r:embed="rId2"/>
          <a:stretch>
            <a:fillRect/>
          </a:stretch>
        </p:blipFill>
        <p:spPr>
          <a:xfrm>
            <a:off x="4430332" y="3258355"/>
            <a:ext cx="4340181" cy="2408348"/>
          </a:xfrm>
          <a:prstGeom prst="rect">
            <a:avLst/>
          </a:prstGeom>
        </p:spPr>
      </p:pic>
    </p:spTree>
    <p:extLst>
      <p:ext uri="{BB962C8B-B14F-4D97-AF65-F5344CB8AC3E}">
        <p14:creationId xmlns:p14="http://schemas.microsoft.com/office/powerpoint/2010/main" val="332501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TRANSPORTE DE CONTAMINANTES</a:t>
            </a:r>
            <a:endParaRPr lang="es-EC" dirty="0"/>
          </a:p>
        </p:txBody>
      </p:sp>
      <p:sp>
        <p:nvSpPr>
          <p:cNvPr id="3" name="Marcador de contenido 2"/>
          <p:cNvSpPr>
            <a:spLocks noGrp="1"/>
          </p:cNvSpPr>
          <p:nvPr>
            <p:ph idx="1"/>
          </p:nvPr>
        </p:nvSpPr>
        <p:spPr>
          <a:xfrm>
            <a:off x="1700011" y="1584101"/>
            <a:ext cx="9804601" cy="4327121"/>
          </a:xfrm>
        </p:spPr>
        <p:txBody>
          <a:bodyPr/>
          <a:lstStyle/>
          <a:p>
            <a:pPr marL="0" indent="0">
              <a:buNone/>
            </a:pPr>
            <a:r>
              <a:rPr lang="es-EC" dirty="0" smtClean="0"/>
              <a:t>El transporte de contaminantes es un proceso físico que ocurre en la naturaleza, el mismo que es responsable del transporte y dispersión del contaminante en la atmósfera.</a:t>
            </a:r>
          </a:p>
          <a:p>
            <a:pPr marL="0" indent="0">
              <a:buNone/>
            </a:pPr>
            <a:r>
              <a:rPr lang="es-EC" dirty="0" smtClean="0"/>
              <a:t>Difusión.- es </a:t>
            </a:r>
            <a:r>
              <a:rPr lang="es-EC" dirty="0"/>
              <a:t>la </a:t>
            </a:r>
            <a:r>
              <a:rPr lang="es-EC" dirty="0" smtClean="0"/>
              <a:t>dispersión de los contaminantes  debido </a:t>
            </a:r>
            <a:r>
              <a:rPr lang="es-EC" dirty="0"/>
              <a:t>al movimiento aleatorio de sus </a:t>
            </a:r>
            <a:r>
              <a:rPr lang="es-EC" dirty="0" smtClean="0"/>
              <a:t>moléculas</a:t>
            </a:r>
            <a:r>
              <a:rPr lang="es-EC" dirty="0"/>
              <a:t>, desde zonas de mayor </a:t>
            </a:r>
            <a:r>
              <a:rPr lang="es-EC" dirty="0" smtClean="0"/>
              <a:t>concentración </a:t>
            </a:r>
            <a:r>
              <a:rPr lang="es-EC" dirty="0"/>
              <a:t>a zonas de menor </a:t>
            </a:r>
            <a:r>
              <a:rPr lang="es-EC" dirty="0" smtClean="0"/>
              <a:t>concentración.</a:t>
            </a:r>
          </a:p>
          <a:p>
            <a:pPr marL="0" indent="0">
              <a:buNone/>
            </a:pPr>
            <a:endParaRPr lang="es-EC" dirty="0" smtClean="0"/>
          </a:p>
          <a:p>
            <a:pPr marL="0" indent="0">
              <a:buNone/>
            </a:pPr>
            <a:endParaRPr lang="es-EC" dirty="0" smtClean="0"/>
          </a:p>
          <a:p>
            <a:pPr marL="0" indent="0">
              <a:buNone/>
            </a:pPr>
            <a:r>
              <a:rPr lang="es-EC" dirty="0" smtClean="0"/>
              <a:t>convección.- transporte del contaminante debido al movimiento del viento.</a:t>
            </a:r>
          </a:p>
          <a:p>
            <a:pPr marL="0" indent="0">
              <a:buNone/>
            </a:pPr>
            <a:endParaRPr lang="es-EC" dirty="0"/>
          </a:p>
          <a:p>
            <a:pPr marL="0" indent="0">
              <a:buNone/>
            </a:pPr>
            <a:endParaRPr lang="es-EC" dirty="0" smtClean="0"/>
          </a:p>
        </p:txBody>
      </p:sp>
      <p:pic>
        <p:nvPicPr>
          <p:cNvPr id="4" name="Imagen 3"/>
          <p:cNvPicPr>
            <a:picLocks noChangeAspect="1"/>
          </p:cNvPicPr>
          <p:nvPr/>
        </p:nvPicPr>
        <p:blipFill>
          <a:blip r:embed="rId2"/>
          <a:stretch>
            <a:fillRect/>
          </a:stretch>
        </p:blipFill>
        <p:spPr>
          <a:xfrm>
            <a:off x="5537916" y="3186893"/>
            <a:ext cx="1403796" cy="721217"/>
          </a:xfrm>
          <a:prstGeom prst="rect">
            <a:avLst/>
          </a:prstGeom>
        </p:spPr>
      </p:pic>
      <p:pic>
        <p:nvPicPr>
          <p:cNvPr id="6" name="Imagen 5"/>
          <p:cNvPicPr>
            <a:picLocks noChangeAspect="1"/>
          </p:cNvPicPr>
          <p:nvPr/>
        </p:nvPicPr>
        <p:blipFill>
          <a:blip r:embed="rId3"/>
          <a:stretch>
            <a:fillRect/>
          </a:stretch>
        </p:blipFill>
        <p:spPr>
          <a:xfrm>
            <a:off x="5722781" y="4687910"/>
            <a:ext cx="1437873" cy="785611"/>
          </a:xfrm>
          <a:prstGeom prst="rect">
            <a:avLst/>
          </a:prstGeom>
        </p:spPr>
      </p:pic>
    </p:spTree>
    <p:extLst>
      <p:ext uri="{BB962C8B-B14F-4D97-AF65-F5344CB8AC3E}">
        <p14:creationId xmlns:p14="http://schemas.microsoft.com/office/powerpoint/2010/main" val="304816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4593" y="540913"/>
            <a:ext cx="8920787" cy="1592687"/>
          </a:xfrm>
        </p:spPr>
        <p:txBody>
          <a:bodyPr>
            <a:normAutofit/>
          </a:bodyPr>
          <a:lstStyle/>
          <a:p>
            <a:r>
              <a:rPr lang="es-EC" sz="1800" dirty="0" smtClean="0"/>
              <a:t>La ecuación de transporte de masa proviene suponer la conservación de la masa sobre el contaminante</a:t>
            </a:r>
            <a:br>
              <a:rPr lang="es-EC" sz="1800" dirty="0" smtClean="0"/>
            </a:br>
            <a:r>
              <a:rPr lang="es-EC" sz="1800" dirty="0" smtClean="0"/>
              <a:t/>
            </a:r>
            <a:br>
              <a:rPr lang="es-EC" sz="1800" dirty="0" smtClean="0"/>
            </a:br>
            <a:r>
              <a:rPr lang="es-EC" sz="1800" dirty="0" smtClean="0"/>
              <a:t/>
            </a:r>
            <a:br>
              <a:rPr lang="es-EC" sz="1800" dirty="0" smtClean="0"/>
            </a:br>
            <a:endParaRPr lang="es-EC" sz="1800" dirty="0"/>
          </a:p>
        </p:txBody>
      </p:sp>
      <p:sp>
        <p:nvSpPr>
          <p:cNvPr id="3" name="Marcador de contenido 2"/>
          <p:cNvSpPr>
            <a:spLocks noGrp="1"/>
          </p:cNvSpPr>
          <p:nvPr>
            <p:ph idx="1"/>
          </p:nvPr>
        </p:nvSpPr>
        <p:spPr/>
        <p:txBody>
          <a:bodyPr>
            <a:normAutofit/>
          </a:bodyPr>
          <a:lstStyle/>
          <a:p>
            <a:pPr marL="0" indent="0">
              <a:buNone/>
            </a:pPr>
            <a:r>
              <a:rPr lang="es-EC" sz="2000" dirty="0" smtClean="0"/>
              <a:t>Donde   </a:t>
            </a:r>
            <a:r>
              <a:rPr lang="es-EC" sz="2000" b="1" dirty="0" smtClean="0"/>
              <a:t>C</a:t>
            </a:r>
            <a:r>
              <a:rPr lang="es-EC" sz="2000" dirty="0" smtClean="0"/>
              <a:t>   es la concentración del contaminante en la atmósfera (función incógnita),  </a:t>
            </a:r>
            <a:r>
              <a:rPr lang="es-EC" sz="2000" b="1" dirty="0" smtClean="0"/>
              <a:t>q</a:t>
            </a:r>
            <a:r>
              <a:rPr lang="es-EC" sz="2000" dirty="0" smtClean="0"/>
              <a:t>  las reacciones químicas del contaminante en el aire,    </a:t>
            </a:r>
            <a:r>
              <a:rPr lang="es-EC" sz="2000" b="1" dirty="0" smtClean="0"/>
              <a:t>f</a:t>
            </a:r>
            <a:r>
              <a:rPr lang="es-EC" sz="2000" dirty="0" smtClean="0"/>
              <a:t>   es la concentración del contaminante,  </a:t>
            </a:r>
            <a:r>
              <a:rPr lang="es-EC" sz="2000" b="1" dirty="0" smtClean="0"/>
              <a:t>j</a:t>
            </a:r>
            <a:r>
              <a:rPr lang="es-EC" sz="2000" dirty="0" smtClean="0"/>
              <a:t> flujo de masa que puede tener lugar por difusión y convección.</a:t>
            </a:r>
          </a:p>
          <a:p>
            <a:pPr marL="0" indent="0">
              <a:buNone/>
            </a:pPr>
            <a:r>
              <a:rPr lang="es-EC" sz="2000" dirty="0" smtClean="0"/>
              <a:t>Flujo de masa es:</a:t>
            </a:r>
          </a:p>
          <a:p>
            <a:pPr marL="0" indent="0">
              <a:buNone/>
            </a:pPr>
            <a:endParaRPr lang="es-EC" sz="2000" dirty="0" smtClean="0"/>
          </a:p>
          <a:p>
            <a:pPr marL="0" indent="0">
              <a:buNone/>
            </a:pPr>
            <a:r>
              <a:rPr lang="es-EC" sz="2000" dirty="0" smtClean="0"/>
              <a:t>Sustituyendo en la expresión de la conservación de la masa se tiene la ecuación.</a:t>
            </a:r>
          </a:p>
          <a:p>
            <a:pPr marL="0" indent="0">
              <a:buNone/>
            </a:pPr>
            <a:endParaRPr lang="es-EC" sz="2000" dirty="0" smtClean="0"/>
          </a:p>
          <a:p>
            <a:pPr marL="0" indent="0">
              <a:buNone/>
            </a:pPr>
            <a:r>
              <a:rPr lang="es-EC" sz="2000" dirty="0" smtClean="0"/>
              <a:t>El flujo del contaminante que se difunde y es arrastrado por el viento</a:t>
            </a:r>
            <a:endParaRPr lang="es-EC" sz="2000" dirty="0"/>
          </a:p>
        </p:txBody>
      </p:sp>
      <p:pic>
        <p:nvPicPr>
          <p:cNvPr id="5" name="Imagen 4"/>
          <p:cNvPicPr>
            <a:picLocks noChangeAspect="1"/>
          </p:cNvPicPr>
          <p:nvPr/>
        </p:nvPicPr>
        <p:blipFill>
          <a:blip r:embed="rId2"/>
          <a:stretch>
            <a:fillRect/>
          </a:stretch>
        </p:blipFill>
        <p:spPr>
          <a:xfrm>
            <a:off x="5357611" y="1210614"/>
            <a:ext cx="2382592" cy="759854"/>
          </a:xfrm>
          <a:prstGeom prst="rect">
            <a:avLst/>
          </a:prstGeom>
        </p:spPr>
      </p:pic>
      <p:pic>
        <p:nvPicPr>
          <p:cNvPr id="9" name="Imagen 8"/>
          <p:cNvPicPr>
            <a:picLocks noChangeAspect="1"/>
          </p:cNvPicPr>
          <p:nvPr/>
        </p:nvPicPr>
        <p:blipFill>
          <a:blip r:embed="rId3"/>
          <a:stretch>
            <a:fillRect/>
          </a:stretch>
        </p:blipFill>
        <p:spPr>
          <a:xfrm>
            <a:off x="5466477" y="3726288"/>
            <a:ext cx="1797208" cy="523740"/>
          </a:xfrm>
          <a:prstGeom prst="rect">
            <a:avLst/>
          </a:prstGeom>
        </p:spPr>
      </p:pic>
      <p:pic>
        <p:nvPicPr>
          <p:cNvPr id="10" name="Imagen 9"/>
          <p:cNvPicPr>
            <a:picLocks noChangeAspect="1"/>
          </p:cNvPicPr>
          <p:nvPr/>
        </p:nvPicPr>
        <p:blipFill>
          <a:blip r:embed="rId4"/>
          <a:stretch>
            <a:fillRect/>
          </a:stretch>
        </p:blipFill>
        <p:spPr>
          <a:xfrm>
            <a:off x="5117306" y="4971245"/>
            <a:ext cx="2495550" cy="622076"/>
          </a:xfrm>
          <a:prstGeom prst="rect">
            <a:avLst/>
          </a:prstGeom>
        </p:spPr>
      </p:pic>
    </p:spTree>
    <p:extLst>
      <p:ext uri="{BB962C8B-B14F-4D97-AF65-F5344CB8AC3E}">
        <p14:creationId xmlns:p14="http://schemas.microsoft.com/office/powerpoint/2010/main" val="298543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55091"/>
          </a:xfrm>
        </p:spPr>
        <p:txBody>
          <a:bodyPr>
            <a:normAutofit/>
          </a:bodyPr>
          <a:lstStyle/>
          <a:p>
            <a:pPr algn="just"/>
            <a:r>
              <a:rPr lang="es-EC" sz="2400" dirty="0" smtClean="0"/>
              <a:t>ECUACIÓN DE DIFUSIÓN-CONVECCIÓN-REACCIÓN </a:t>
            </a:r>
            <a:endParaRPr lang="es-EC" sz="2400" dirty="0"/>
          </a:p>
        </p:txBody>
      </p:sp>
      <p:sp>
        <p:nvSpPr>
          <p:cNvPr id="5" name="Marcador de contenido 4"/>
          <p:cNvSpPr>
            <a:spLocks noGrp="1"/>
          </p:cNvSpPr>
          <p:nvPr>
            <p:ph idx="1"/>
          </p:nvPr>
        </p:nvSpPr>
        <p:spPr>
          <a:xfrm>
            <a:off x="2589212" y="1481070"/>
            <a:ext cx="8915400" cy="4430152"/>
          </a:xfrm>
        </p:spPr>
        <p:txBody>
          <a:bodyPr/>
          <a:lstStyle/>
          <a:p>
            <a:pPr marL="0" indent="0">
              <a:buNone/>
            </a:pPr>
            <a:endParaRPr lang="es-EC" dirty="0" smtClean="0"/>
          </a:p>
          <a:p>
            <a:pPr marL="0" indent="0">
              <a:buNone/>
            </a:pPr>
            <a:endParaRPr lang="es-EC" dirty="0" smtClean="0"/>
          </a:p>
          <a:p>
            <a:pPr marL="0" indent="0">
              <a:buNone/>
            </a:pPr>
            <a:endParaRPr lang="es-EC" dirty="0" smtClean="0"/>
          </a:p>
          <a:p>
            <a:pPr marL="0" indent="0">
              <a:buNone/>
            </a:pPr>
            <a:endParaRPr lang="es-EC" dirty="0"/>
          </a:p>
          <a:p>
            <a:pPr marL="0" indent="0" algn="just">
              <a:buNone/>
            </a:pPr>
            <a:r>
              <a:rPr lang="es-EC" sz="2000" dirty="0" smtClean="0"/>
              <a:t>Donde:       es un conjunto abierto acotado de     </a:t>
            </a:r>
            <a:r>
              <a:rPr lang="es-EC" sz="2000" b="1" dirty="0" smtClean="0"/>
              <a:t>,    D</a:t>
            </a:r>
            <a:r>
              <a:rPr lang="es-EC" sz="2000" dirty="0" smtClean="0"/>
              <a:t>   coeficiente de difusión,         velocidad del viento,    </a:t>
            </a:r>
            <a:r>
              <a:rPr lang="es-EC" sz="2000" b="1" dirty="0"/>
              <a:t>q</a:t>
            </a:r>
            <a:r>
              <a:rPr lang="es-EC" sz="2000" dirty="0" smtClean="0"/>
              <a:t>  reacciones químicas del contaminante,   </a:t>
            </a:r>
            <a:r>
              <a:rPr lang="es-EC" sz="2000" b="1" dirty="0" smtClean="0"/>
              <a:t>f </a:t>
            </a:r>
            <a:r>
              <a:rPr lang="es-EC" sz="2000" dirty="0" smtClean="0"/>
              <a:t>  fuentes de emisión del contaminante, </a:t>
            </a:r>
            <a:r>
              <a:rPr lang="es-EC" sz="2000" b="1" dirty="0" smtClean="0"/>
              <a:t>C</a:t>
            </a:r>
            <a:r>
              <a:rPr lang="es-EC" sz="2000" dirty="0" smtClean="0"/>
              <a:t>    concentración del contaminante en el aire,  </a:t>
            </a:r>
            <a:r>
              <a:rPr lang="es-EC" sz="2000" b="1" dirty="0" smtClean="0"/>
              <a:t>t</a:t>
            </a:r>
            <a:r>
              <a:rPr lang="es-EC" sz="2000" dirty="0" smtClean="0"/>
              <a:t>    variable temporal.          </a:t>
            </a:r>
            <a:endParaRPr lang="es-EC" sz="2000" dirty="0"/>
          </a:p>
        </p:txBody>
      </p:sp>
      <p:pic>
        <p:nvPicPr>
          <p:cNvPr id="10" name="Imagen 9"/>
          <p:cNvPicPr>
            <a:picLocks noChangeAspect="1"/>
          </p:cNvPicPr>
          <p:nvPr/>
        </p:nvPicPr>
        <p:blipFill>
          <a:blip r:embed="rId2"/>
          <a:stretch>
            <a:fillRect/>
          </a:stretch>
        </p:blipFill>
        <p:spPr>
          <a:xfrm>
            <a:off x="3794683" y="3119682"/>
            <a:ext cx="263721" cy="387824"/>
          </a:xfrm>
          <a:prstGeom prst="rect">
            <a:avLst/>
          </a:prstGeom>
        </p:spPr>
      </p:pic>
      <p:pic>
        <p:nvPicPr>
          <p:cNvPr id="11" name="Imagen 10"/>
          <p:cNvPicPr>
            <a:picLocks noChangeAspect="1"/>
          </p:cNvPicPr>
          <p:nvPr/>
        </p:nvPicPr>
        <p:blipFill>
          <a:blip r:embed="rId3"/>
          <a:stretch>
            <a:fillRect/>
          </a:stretch>
        </p:blipFill>
        <p:spPr>
          <a:xfrm>
            <a:off x="8452704" y="3150151"/>
            <a:ext cx="356445" cy="339076"/>
          </a:xfrm>
          <a:prstGeom prst="rect">
            <a:avLst/>
          </a:prstGeom>
        </p:spPr>
      </p:pic>
      <p:pic>
        <p:nvPicPr>
          <p:cNvPr id="16" name="Imagen 15"/>
          <p:cNvPicPr>
            <a:picLocks noChangeAspect="1"/>
          </p:cNvPicPr>
          <p:nvPr/>
        </p:nvPicPr>
        <p:blipFill>
          <a:blip r:embed="rId4"/>
          <a:stretch>
            <a:fillRect/>
          </a:stretch>
        </p:blipFill>
        <p:spPr>
          <a:xfrm>
            <a:off x="3258355" y="1575863"/>
            <a:ext cx="6284889" cy="873974"/>
          </a:xfrm>
          <a:prstGeom prst="rect">
            <a:avLst/>
          </a:prstGeom>
        </p:spPr>
      </p:pic>
      <p:pic>
        <p:nvPicPr>
          <p:cNvPr id="19" name="Imagen 18"/>
          <p:cNvPicPr>
            <a:picLocks noChangeAspect="1"/>
          </p:cNvPicPr>
          <p:nvPr/>
        </p:nvPicPr>
        <p:blipFill>
          <a:blip r:embed="rId5"/>
          <a:stretch>
            <a:fillRect/>
          </a:stretch>
        </p:blipFill>
        <p:spPr>
          <a:xfrm>
            <a:off x="3944739" y="3386308"/>
            <a:ext cx="285750" cy="409575"/>
          </a:xfrm>
          <a:prstGeom prst="rect">
            <a:avLst/>
          </a:prstGeom>
        </p:spPr>
      </p:pic>
    </p:spTree>
    <p:extLst>
      <p:ext uri="{BB962C8B-B14F-4D97-AF65-F5344CB8AC3E}">
        <p14:creationId xmlns:p14="http://schemas.microsoft.com/office/powerpoint/2010/main" val="750144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1625</TotalTime>
  <Words>1167</Words>
  <Application>Microsoft Office PowerPoint</Application>
  <PresentationFormat>Panorámica</PresentationFormat>
  <Paragraphs>114</Paragraphs>
  <Slides>38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Arial</vt:lpstr>
      <vt:lpstr>Century Gothic</vt:lpstr>
      <vt:lpstr>Wingdings 3</vt:lpstr>
      <vt:lpstr>Espiral</vt:lpstr>
      <vt:lpstr>Presentación de PowerPoint</vt:lpstr>
      <vt:lpstr>SIMULACIÓN NUMÉRICA DE LA CONTAMINACIÓN AMBIENTAL DE ORIGEN PRIMARIO EMITIDO POR FUENTES MÓVILES DE LA CIUDAD DE QUITO.  </vt:lpstr>
      <vt:lpstr>OBJETIVOS</vt:lpstr>
      <vt:lpstr>CONTAMINACIÓN ATMOSFÉRICA</vt:lpstr>
      <vt:lpstr>CONTAMINANTES DE AIRE</vt:lpstr>
      <vt:lpstr>FUENTES MOVILES DE CONTAMINACIÓN</vt:lpstr>
      <vt:lpstr>TRANSPORTE DE CONTAMINANTES</vt:lpstr>
      <vt:lpstr>La ecuación de transporte de masa proviene suponer la conservación de la masa sobre el contaminante   </vt:lpstr>
      <vt:lpstr>ECUACIÓN DE DIFUSIÓN-CONVECCIÓN-REACCIÓN </vt:lpstr>
      <vt:lpstr>CONDICIÓN INICIAL Y DE FRONTERA</vt:lpstr>
      <vt:lpstr>MÉTODO DE ELEMENTOS FINITOS</vt:lpstr>
      <vt:lpstr>ECUACIÓN DE DIFUSIÓN -REACIÓN</vt:lpstr>
      <vt:lpstr>Pdetool de Matlab. </vt:lpstr>
      <vt:lpstr>FREEMFEM++</vt:lpstr>
      <vt:lpstr>AREA DE ESTUDIO</vt:lpstr>
      <vt:lpstr>ESTACIONES DE MONITOREO</vt:lpstr>
      <vt:lpstr>Puntos del conteo vehicular.</vt:lpstr>
      <vt:lpstr>Dominio de estudio</vt:lpstr>
      <vt:lpstr>FUNCIÓN CONDICIÓN INICIAL</vt:lpstr>
      <vt:lpstr>CÁLCULO DE LAS EMISIONES VEHICULARES</vt:lpstr>
      <vt:lpstr>FUNCIÓN FUENTES DE EMISIÓN</vt:lpstr>
      <vt:lpstr>CONTORNO DEL DOMINIO</vt:lpstr>
      <vt:lpstr>CÓDIGO EN MATLAB</vt:lpstr>
      <vt:lpstr>Presentación de PowerPoint</vt:lpstr>
      <vt:lpstr>CONTORNO  DEL DOMINIO</vt:lpstr>
      <vt:lpstr>CODIGO DE PROGRAMACIÓN</vt:lpstr>
      <vt:lpstr>Presentación de PowerPoint</vt:lpstr>
      <vt:lpstr>MALLADO DE  </vt:lpstr>
      <vt:lpstr>Presentación de PowerPoint</vt:lpstr>
      <vt:lpstr>INGRESO DE LA FUNCIONES</vt:lpstr>
      <vt:lpstr>Presentación de PowerPoint</vt:lpstr>
      <vt:lpstr>DIÓXIDO DE NITRÓGENO</vt:lpstr>
      <vt:lpstr>DIÓXIDO DE NITRÓGENO</vt:lpstr>
      <vt:lpstr>MONÓXIDO DE CARBONO</vt:lpstr>
      <vt:lpstr>MONÓXIDO DE CARBONO</vt:lpstr>
      <vt:lpstr>CONCLUSIONES</vt:lpstr>
      <vt:lpstr>RECOMENDACIONES</vt:lpstr>
      <vt:lpstr>MUCHAS 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FREEFEM++</dc:title>
  <dc:creator>Luis Pilataxi</dc:creator>
  <cp:lastModifiedBy>Luis Pilataxi</cp:lastModifiedBy>
  <cp:revision>107</cp:revision>
  <dcterms:created xsi:type="dcterms:W3CDTF">2018-07-19T14:02:56Z</dcterms:created>
  <dcterms:modified xsi:type="dcterms:W3CDTF">2019-02-15T13:27:58Z</dcterms:modified>
</cp:coreProperties>
</file>