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sldx" ContentType="application/vnd.openxmlformats-officedocument.presentationml.slide"/>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20" r:id="rId1"/>
  </p:sldMasterIdLst>
  <p:notesMasterIdLst>
    <p:notesMasterId r:id="rId37"/>
  </p:notesMasterIdLst>
  <p:sldIdLst>
    <p:sldId id="256" r:id="rId2"/>
    <p:sldId id="314" r:id="rId3"/>
    <p:sldId id="378" r:id="rId4"/>
    <p:sldId id="377" r:id="rId5"/>
    <p:sldId id="380" r:id="rId6"/>
    <p:sldId id="438" r:id="rId7"/>
    <p:sldId id="439" r:id="rId8"/>
    <p:sldId id="440" r:id="rId9"/>
    <p:sldId id="441" r:id="rId10"/>
    <p:sldId id="444" r:id="rId11"/>
    <p:sldId id="457" r:id="rId12"/>
    <p:sldId id="445" r:id="rId13"/>
    <p:sldId id="446" r:id="rId14"/>
    <p:sldId id="447" r:id="rId15"/>
    <p:sldId id="450" r:id="rId16"/>
    <p:sldId id="452" r:id="rId17"/>
    <p:sldId id="451" r:id="rId18"/>
    <p:sldId id="454" r:id="rId19"/>
    <p:sldId id="458" r:id="rId20"/>
    <p:sldId id="463" r:id="rId21"/>
    <p:sldId id="464" r:id="rId22"/>
    <p:sldId id="471" r:id="rId23"/>
    <p:sldId id="483" r:id="rId24"/>
    <p:sldId id="473" r:id="rId25"/>
    <p:sldId id="474" r:id="rId26"/>
    <p:sldId id="472" r:id="rId27"/>
    <p:sldId id="475" r:id="rId28"/>
    <p:sldId id="476" r:id="rId29"/>
    <p:sldId id="477" r:id="rId30"/>
    <p:sldId id="397" r:id="rId31"/>
    <p:sldId id="478" r:id="rId32"/>
    <p:sldId id="482" r:id="rId33"/>
    <p:sldId id="479" r:id="rId34"/>
    <p:sldId id="480" r:id="rId35"/>
    <p:sldId id="481" r:id="rId36"/>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A50021"/>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44" autoAdjust="0"/>
    <p:restoredTop sz="94660"/>
  </p:normalViewPr>
  <p:slideViewPr>
    <p:cSldViewPr showGuides="1">
      <p:cViewPr varScale="1">
        <p:scale>
          <a:sx n="68" d="100"/>
          <a:sy n="68" d="100"/>
        </p:scale>
        <p:origin x="142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Libro5"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D:\Informaci&#243;n%202018\13863,%20Gladys%20Aldaz,%20Impacto%20subsidio%20GLP\Oferta%20y%20demanda.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oleObject" Target="file:///D:\Informaci&#243;n%202018\13863,%20Gladys%20Aldaz,%20Impacto%20subsidio%20GLP\Oferta%20y%20demand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Informaci&#243;n%202018\13863,%20Gladys%20Aldaz,%20Impacto%20subsidio%20GLP\Oferta%20y%20demand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Informaci&#243;n%202018\13863,%20Gladys%20Aldaz,%20Impacto%20subsidio%20GLP\Oferta%20y%20demand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Informaci&#243;n%202018\13863,%20Gladys%20Aldaz,%20Impacto%20subsidio%20GLP\Oferta%20y%20demanda.xlsx" TargetMode="Externa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1" Type="http://schemas.openxmlformats.org/officeDocument/2006/relationships/oleObject" Target="file:///D:\Informaci&#243;n%202018\13863,%20Gladys%20Aldaz,%20Impacto%20subsidio%20GLP\Oferta%20y%20demand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I:\Desarrollo%20de%20tesis\Copia%20de%20An&#225;lisis%20de%20presupuesto%202103-2017%20-%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s-EC"/>
              <a:t>Evolución de los despachos totales de GLP</a:t>
            </a:r>
          </a:p>
          <a:p>
            <a:pPr>
              <a:defRPr/>
            </a:pPr>
            <a:r>
              <a:rPr lang="es-EC"/>
              <a:t> por Petroecuador por sector económico, período 2013-2017</a:t>
            </a:r>
          </a:p>
          <a:p>
            <a:pPr>
              <a:defRPr/>
            </a:pPr>
            <a:r>
              <a:rPr lang="es-EC"/>
              <a:t>Cifras en kilos</a:t>
            </a:r>
          </a:p>
        </c:rich>
      </c:tx>
      <c:layout>
        <c:manualLayout>
          <c:xMode val="edge"/>
          <c:yMode val="edge"/>
          <c:x val="0.16674588753328912"/>
          <c:y val="7.4696545284780582E-3"/>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Demanda!$B$51</c:f>
              <c:strCache>
                <c:ptCount val="1"/>
                <c:pt idx="0">
                  <c:v>DOMESTICO</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cat>
            <c:numRef>
              <c:f>Demanda!$C$5:$G$5</c:f>
              <c:numCache>
                <c:formatCode>General</c:formatCode>
                <c:ptCount val="5"/>
                <c:pt idx="0">
                  <c:v>2013</c:v>
                </c:pt>
                <c:pt idx="1">
                  <c:v>2014</c:v>
                </c:pt>
                <c:pt idx="2">
                  <c:v>2015</c:v>
                </c:pt>
                <c:pt idx="3">
                  <c:v>2016</c:v>
                </c:pt>
                <c:pt idx="4">
                  <c:v>2017</c:v>
                </c:pt>
              </c:numCache>
            </c:numRef>
          </c:cat>
          <c:val>
            <c:numRef>
              <c:f>Demanda!$C$51:$G$51</c:f>
              <c:numCache>
                <c:formatCode>#,##0</c:formatCode>
                <c:ptCount val="5"/>
                <c:pt idx="0">
                  <c:v>956024232.25999999</c:v>
                </c:pt>
                <c:pt idx="1">
                  <c:v>944039459</c:v>
                </c:pt>
                <c:pt idx="2">
                  <c:v>961598299</c:v>
                </c:pt>
                <c:pt idx="3">
                  <c:v>984953812</c:v>
                </c:pt>
                <c:pt idx="4">
                  <c:v>1019838943</c:v>
                </c:pt>
              </c:numCache>
            </c:numRef>
          </c:val>
          <c:extLst>
            <c:ext xmlns:c16="http://schemas.microsoft.com/office/drawing/2014/chart" uri="{C3380CC4-5D6E-409C-BE32-E72D297353CC}">
              <c16:uniqueId val="{00000000-18CE-4AC1-8C6E-D41E70CD4E00}"/>
            </c:ext>
          </c:extLst>
        </c:ser>
        <c:ser>
          <c:idx val="1"/>
          <c:order val="1"/>
          <c:tx>
            <c:strRef>
              <c:f>Demanda!$B$52</c:f>
              <c:strCache>
                <c:ptCount val="1"/>
                <c:pt idx="0">
                  <c:v>INDUSTRIAL</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cat>
            <c:numRef>
              <c:f>Demanda!$C$5:$G$5</c:f>
              <c:numCache>
                <c:formatCode>General</c:formatCode>
                <c:ptCount val="5"/>
                <c:pt idx="0">
                  <c:v>2013</c:v>
                </c:pt>
                <c:pt idx="1">
                  <c:v>2014</c:v>
                </c:pt>
                <c:pt idx="2">
                  <c:v>2015</c:v>
                </c:pt>
                <c:pt idx="3">
                  <c:v>2016</c:v>
                </c:pt>
                <c:pt idx="4">
                  <c:v>2017</c:v>
                </c:pt>
              </c:numCache>
            </c:numRef>
          </c:cat>
          <c:val>
            <c:numRef>
              <c:f>Demanda!$C$52:$G$52</c:f>
              <c:numCache>
                <c:formatCode>#,##0</c:formatCode>
                <c:ptCount val="5"/>
                <c:pt idx="0">
                  <c:v>68189987</c:v>
                </c:pt>
                <c:pt idx="1">
                  <c:v>106290670</c:v>
                </c:pt>
                <c:pt idx="2">
                  <c:v>126245768</c:v>
                </c:pt>
                <c:pt idx="3">
                  <c:v>96222122</c:v>
                </c:pt>
                <c:pt idx="4">
                  <c:v>100862719</c:v>
                </c:pt>
              </c:numCache>
            </c:numRef>
          </c:val>
          <c:extLst>
            <c:ext xmlns:c16="http://schemas.microsoft.com/office/drawing/2014/chart" uri="{C3380CC4-5D6E-409C-BE32-E72D297353CC}">
              <c16:uniqueId val="{00000001-18CE-4AC1-8C6E-D41E70CD4E00}"/>
            </c:ext>
          </c:extLst>
        </c:ser>
        <c:ser>
          <c:idx val="2"/>
          <c:order val="2"/>
          <c:tx>
            <c:strRef>
              <c:f>Demanda!$B$53</c:f>
              <c:strCache>
                <c:ptCount val="1"/>
                <c:pt idx="0">
                  <c:v>AGRICOLA</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cat>
            <c:numRef>
              <c:f>Demanda!$C$5:$G$5</c:f>
              <c:numCache>
                <c:formatCode>General</c:formatCode>
                <c:ptCount val="5"/>
                <c:pt idx="0">
                  <c:v>2013</c:v>
                </c:pt>
                <c:pt idx="1">
                  <c:v>2014</c:v>
                </c:pt>
                <c:pt idx="2">
                  <c:v>2015</c:v>
                </c:pt>
                <c:pt idx="3">
                  <c:v>2016</c:v>
                </c:pt>
                <c:pt idx="4">
                  <c:v>2017</c:v>
                </c:pt>
              </c:numCache>
            </c:numRef>
          </c:cat>
          <c:val>
            <c:numRef>
              <c:f>Demanda!$C$53:$G$53</c:f>
              <c:numCache>
                <c:formatCode>#,##0</c:formatCode>
                <c:ptCount val="5"/>
                <c:pt idx="0">
                  <c:v>19015306</c:v>
                </c:pt>
                <c:pt idx="1">
                  <c:v>22439669</c:v>
                </c:pt>
                <c:pt idx="2">
                  <c:v>23015287</c:v>
                </c:pt>
                <c:pt idx="3">
                  <c:v>17961630</c:v>
                </c:pt>
                <c:pt idx="4">
                  <c:v>24761900</c:v>
                </c:pt>
              </c:numCache>
            </c:numRef>
          </c:val>
          <c:extLst>
            <c:ext xmlns:c16="http://schemas.microsoft.com/office/drawing/2014/chart" uri="{C3380CC4-5D6E-409C-BE32-E72D297353CC}">
              <c16:uniqueId val="{00000002-18CE-4AC1-8C6E-D41E70CD4E00}"/>
            </c:ext>
          </c:extLst>
        </c:ser>
        <c:ser>
          <c:idx val="3"/>
          <c:order val="3"/>
          <c:tx>
            <c:strRef>
              <c:f>Demanda!$B$54</c:f>
              <c:strCache>
                <c:ptCount val="1"/>
                <c:pt idx="0">
                  <c:v>TAXIS</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cat>
            <c:numRef>
              <c:f>Demanda!$C$5:$G$5</c:f>
              <c:numCache>
                <c:formatCode>General</c:formatCode>
                <c:ptCount val="5"/>
                <c:pt idx="0">
                  <c:v>2013</c:v>
                </c:pt>
                <c:pt idx="1">
                  <c:v>2014</c:v>
                </c:pt>
                <c:pt idx="2">
                  <c:v>2015</c:v>
                </c:pt>
                <c:pt idx="3">
                  <c:v>2016</c:v>
                </c:pt>
                <c:pt idx="4">
                  <c:v>2017</c:v>
                </c:pt>
              </c:numCache>
            </c:numRef>
          </c:cat>
          <c:val>
            <c:numRef>
              <c:f>Demanda!$C$54:$G$54</c:f>
              <c:numCache>
                <c:formatCode>#,##0</c:formatCode>
                <c:ptCount val="5"/>
                <c:pt idx="0">
                  <c:v>9590203</c:v>
                </c:pt>
                <c:pt idx="1">
                  <c:v>8745959</c:v>
                </c:pt>
                <c:pt idx="2">
                  <c:v>7130350</c:v>
                </c:pt>
                <c:pt idx="3">
                  <c:v>6558850</c:v>
                </c:pt>
                <c:pt idx="4">
                  <c:v>6717380</c:v>
                </c:pt>
              </c:numCache>
            </c:numRef>
          </c:val>
          <c:extLst>
            <c:ext xmlns:c16="http://schemas.microsoft.com/office/drawing/2014/chart" uri="{C3380CC4-5D6E-409C-BE32-E72D297353CC}">
              <c16:uniqueId val="{00000003-18CE-4AC1-8C6E-D41E70CD4E00}"/>
            </c:ext>
          </c:extLst>
        </c:ser>
        <c:dLbls>
          <c:showLegendKey val="0"/>
          <c:showVal val="0"/>
          <c:showCatName val="0"/>
          <c:showSerName val="0"/>
          <c:showPercent val="0"/>
          <c:showBubbleSize val="0"/>
        </c:dLbls>
        <c:gapWidth val="150"/>
        <c:shape val="cylinder"/>
        <c:axId val="137345664"/>
        <c:axId val="137359744"/>
        <c:axId val="0"/>
      </c:bar3DChart>
      <c:catAx>
        <c:axId val="13734566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vert="horz"/>
          <a:lstStyle/>
          <a:p>
            <a:pPr>
              <a:defRPr/>
            </a:pPr>
            <a:endParaRPr lang="es-EC"/>
          </a:p>
        </c:txPr>
        <c:crossAx val="137359744"/>
        <c:crosses val="autoZero"/>
        <c:auto val="1"/>
        <c:lblAlgn val="ctr"/>
        <c:lblOffset val="100"/>
        <c:noMultiLvlLbl val="0"/>
      </c:catAx>
      <c:valAx>
        <c:axId val="13735974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es-EC"/>
          </a:p>
        </c:txPr>
        <c:crossAx val="137345664"/>
        <c:crosses val="autoZero"/>
        <c:crossBetween val="between"/>
      </c:valAx>
      <c:spPr>
        <a:noFill/>
        <a:ln>
          <a:noFill/>
        </a:ln>
        <a:effectLst/>
      </c:spPr>
    </c:plotArea>
    <c:legend>
      <c:legendPos val="b"/>
      <c:overlay val="0"/>
      <c:spPr>
        <a:noFill/>
        <a:ln>
          <a:noFill/>
        </a:ln>
        <a:effectLst/>
      </c:spPr>
      <c:txPr>
        <a:bodyPr rot="0" vert="horz"/>
        <a:lstStyle/>
        <a:p>
          <a:pPr>
            <a:defRPr/>
          </a:pPr>
          <a:endParaRPr lang="es-EC"/>
        </a:p>
      </c:txPr>
    </c:legend>
    <c:plotVisOnly val="1"/>
    <c:dispBlanksAs val="zero"/>
    <c:showDLblsOverMax val="0"/>
  </c:chart>
  <c:spPr>
    <a:solidFill>
      <a:schemeClr val="bg1"/>
    </a:solidFill>
    <a:ln w="9525" cap="flat" cmpd="sng" algn="ctr">
      <a:solidFill>
        <a:schemeClr val="tx2">
          <a:lumMod val="15000"/>
          <a:lumOff val="85000"/>
        </a:schemeClr>
      </a:solidFill>
      <a:round/>
    </a:ln>
    <a:effectLst/>
  </c:spPr>
  <c:txPr>
    <a:bodyPr/>
    <a:lstStyle/>
    <a:p>
      <a:pPr>
        <a:defRPr sz="1400"/>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s-EC" dirty="0"/>
              <a:t>Estructura de la oferta interna de GLP, período 2013-2017</a:t>
            </a:r>
          </a:p>
          <a:p>
            <a:pPr>
              <a:defRPr/>
            </a:pPr>
            <a:r>
              <a:rPr lang="es-EC" dirty="0"/>
              <a:t>Cifras en porcentajes</a:t>
            </a:r>
          </a:p>
        </c:rich>
      </c:tx>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s-EC"/>
        </a:p>
      </c:txPr>
    </c:title>
    <c:autoTitleDeleted val="0"/>
    <c:view3D>
      <c:rotX val="30"/>
      <c:rotY val="0"/>
      <c:depthPercent val="100"/>
      <c:rAngAx val="0"/>
    </c:view3D>
    <c:floor>
      <c:thickness val="0"/>
      <c:spPr>
        <a:noFill/>
        <a:ln w="9525" cap="flat" cmpd="sng" algn="ctr">
          <a:noFill/>
          <a:prstDash val="solid"/>
          <a:round/>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834091839437501"/>
          <c:y val="0.2586961764914521"/>
          <c:w val="0.7208716800308218"/>
          <c:h val="0.69081585522530409"/>
        </c:manualLayout>
      </c:layout>
      <c:pie3DChart>
        <c:varyColors val="1"/>
        <c:ser>
          <c:idx val="0"/>
          <c:order val="0"/>
          <c:explosion val="25"/>
          <c:dPt>
            <c:idx val="0"/>
            <c:bubble3D val="0"/>
            <c:spPr>
              <a:solidFill>
                <a:schemeClr val="accent1"/>
              </a:solidFill>
              <a:ln>
                <a:noFill/>
              </a:ln>
              <a:effectLst>
                <a:outerShdw blurRad="40000" dist="20000" dir="5400000" rotWithShape="0">
                  <a:srgbClr val="000000">
                    <a:alpha val="38000"/>
                  </a:srgbClr>
                </a:outerShdw>
              </a:effectLst>
              <a:sp3d/>
            </c:spPr>
            <c:extLst>
              <c:ext xmlns:c16="http://schemas.microsoft.com/office/drawing/2014/chart" uri="{C3380CC4-5D6E-409C-BE32-E72D297353CC}">
                <c16:uniqueId val="{00000000-187F-4DBF-9CF8-858CDE67A07F}"/>
              </c:ext>
            </c:extLst>
          </c:dPt>
          <c:dPt>
            <c:idx val="1"/>
            <c:bubble3D val="0"/>
            <c:spPr>
              <a:solidFill>
                <a:schemeClr val="accent3"/>
              </a:solidFill>
              <a:ln>
                <a:noFill/>
              </a:ln>
              <a:effectLst>
                <a:outerShdw blurRad="40000" dist="20000" dir="5400000" rotWithShape="0">
                  <a:srgbClr val="000000">
                    <a:alpha val="38000"/>
                  </a:srgbClr>
                </a:outerShdw>
              </a:effectLst>
              <a:sp3d/>
            </c:spPr>
            <c:extLst>
              <c:ext xmlns:c16="http://schemas.microsoft.com/office/drawing/2014/chart" uri="{C3380CC4-5D6E-409C-BE32-E72D297353CC}">
                <c16:uniqueId val="{00000001-187F-4DBF-9CF8-858CDE67A07F}"/>
              </c:ext>
            </c:extLst>
          </c:dPt>
          <c:dLbls>
            <c:dLbl>
              <c:idx val="0"/>
              <c:layout>
                <c:manualLayout>
                  <c:x val="0.12440386236124154"/>
                  <c:y val="9.634863209666359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87F-4DBF-9CF8-858CDE67A07F}"/>
                </c:ext>
              </c:extLst>
            </c:dLbl>
            <c:dLbl>
              <c:idx val="1"/>
              <c:layout>
                <c:manualLayout>
                  <c:x val="0.1547392906161959"/>
                  <c:y val="-0.2231535472480354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7F-4DBF-9CF8-858CDE67A07F}"/>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EC"/>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prstDash val="solid"/>
                  <a:round/>
                </a:ln>
                <a:effectLst/>
              </c:spPr>
            </c:leaderLines>
            <c:extLst>
              <c:ext xmlns:c15="http://schemas.microsoft.com/office/drawing/2012/chart" uri="{CE6537A1-D6FC-4f65-9D91-7224C49458BB}"/>
            </c:extLst>
          </c:dLbls>
          <c:cat>
            <c:strRef>
              <c:f>Importaciones!$A$11:$A$12</c:f>
              <c:strCache>
                <c:ptCount val="2"/>
                <c:pt idx="0">
                  <c:v>Producción nacional</c:v>
                </c:pt>
                <c:pt idx="1">
                  <c:v>Importaciones</c:v>
                </c:pt>
              </c:strCache>
            </c:strRef>
          </c:cat>
          <c:val>
            <c:numRef>
              <c:f>Importaciones!$B$11:$B$12</c:f>
              <c:numCache>
                <c:formatCode>0%</c:formatCode>
                <c:ptCount val="2"/>
                <c:pt idx="0">
                  <c:v>0.12</c:v>
                </c:pt>
                <c:pt idx="1">
                  <c:v>0.88</c:v>
                </c:pt>
              </c:numCache>
            </c:numRef>
          </c:val>
          <c:extLst>
            <c:ext xmlns:c16="http://schemas.microsoft.com/office/drawing/2014/chart" uri="{C3380CC4-5D6E-409C-BE32-E72D297353CC}">
              <c16:uniqueId val="{00000002-187F-4DBF-9CF8-858CDE67A07F}"/>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sz="1800"/>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s-EC"/>
              <a:t>Estructura de la producción de GLP en Ecuador</a:t>
            </a:r>
          </a:p>
          <a:p>
            <a:pPr>
              <a:defRPr/>
            </a:pPr>
            <a:r>
              <a:rPr lang="es-EC"/>
              <a:t>período 2013-2017</a:t>
            </a:r>
          </a:p>
          <a:p>
            <a:pPr>
              <a:defRPr/>
            </a:pPr>
            <a:r>
              <a:rPr lang="es-EC"/>
              <a:t>Cifras en porcentajes</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7615874938709587E-2"/>
          <c:y val="0.28764557208126762"/>
          <c:w val="0.91651428186861261"/>
          <c:h val="0.54712485013447398"/>
        </c:manualLayout>
      </c:layout>
      <c:pie3DChart>
        <c:varyColors val="1"/>
        <c:ser>
          <c:idx val="0"/>
          <c:order val="0"/>
          <c:explosion val="25"/>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1-6499-475C-B43E-4C0E865052E1}"/>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3-6499-475C-B43E-4C0E865052E1}"/>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5-6499-475C-B43E-4C0E865052E1}"/>
              </c:ext>
            </c:extLst>
          </c:dPt>
          <c:dLbls>
            <c:spPr>
              <a:noFill/>
              <a:ln>
                <a:noFill/>
              </a:ln>
              <a:effectLst/>
            </c:spPr>
            <c:txPr>
              <a:bodyPr rot="0" vert="horz"/>
              <a:lstStyle/>
              <a:p>
                <a:pPr>
                  <a:defRPr/>
                </a:pPr>
                <a:endParaRPr lang="es-EC"/>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Oferta!$A$4:$A$6</c:f>
              <c:strCache>
                <c:ptCount val="3"/>
                <c:pt idx="0">
                  <c:v>Refinería Esmeraldas</c:v>
                </c:pt>
                <c:pt idx="1">
                  <c:v>Refinería La Libertad</c:v>
                </c:pt>
                <c:pt idx="2">
                  <c:v>Planta de Gas Shushufindi</c:v>
                </c:pt>
              </c:strCache>
            </c:strRef>
          </c:cat>
          <c:val>
            <c:numRef>
              <c:f>Oferta!$H$4:$H$6</c:f>
              <c:numCache>
                <c:formatCode>0%</c:formatCode>
                <c:ptCount val="3"/>
                <c:pt idx="0">
                  <c:v>0.5857410892952718</c:v>
                </c:pt>
                <c:pt idx="1">
                  <c:v>5.7478792978427323E-3</c:v>
                </c:pt>
                <c:pt idx="2">
                  <c:v>0.40851103140688544</c:v>
                </c:pt>
              </c:numCache>
            </c:numRef>
          </c:val>
          <c:extLst>
            <c:ext xmlns:c16="http://schemas.microsoft.com/office/drawing/2014/chart" uri="{C3380CC4-5D6E-409C-BE32-E72D297353CC}">
              <c16:uniqueId val="{00000000-A6BA-4B00-838C-5B34E1E3DBAD}"/>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vert="horz"/>
        <a:lstStyle/>
        <a:p>
          <a:pPr>
            <a:defRPr/>
          </a:pPr>
          <a:endParaRPr lang="es-EC"/>
        </a:p>
      </c:txPr>
    </c:legend>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sz="1600"/>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s-EC"/>
              <a:t>Evolución de la producción de GLP en Ecuador período 2013-2017</a:t>
            </a:r>
          </a:p>
          <a:p>
            <a:pPr>
              <a:defRPr/>
            </a:pPr>
            <a:r>
              <a:rPr lang="es-EC"/>
              <a:t>Cifras en barriles</a:t>
            </a: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1"/>
        <c:ser>
          <c:idx val="0"/>
          <c:order val="0"/>
          <c:invertIfNegative val="0"/>
          <c:dPt>
            <c:idx val="0"/>
            <c:invertIfNegative val="0"/>
            <c:bubble3D val="0"/>
            <c:spPr>
              <a:solidFill>
                <a:schemeClr val="accent1"/>
              </a:solidFill>
              <a:ln>
                <a:noFill/>
              </a:ln>
              <a:effectLst/>
              <a:sp3d/>
            </c:spPr>
            <c:extLst>
              <c:ext xmlns:c16="http://schemas.microsoft.com/office/drawing/2014/chart" uri="{C3380CC4-5D6E-409C-BE32-E72D297353CC}">
                <c16:uniqueId val="{00000000-D187-4CD7-8EC0-51B899C61061}"/>
              </c:ext>
            </c:extLst>
          </c:dPt>
          <c:dPt>
            <c:idx val="1"/>
            <c:invertIfNegative val="0"/>
            <c:bubble3D val="0"/>
            <c:spPr>
              <a:solidFill>
                <a:schemeClr val="accent2"/>
              </a:solidFill>
              <a:ln>
                <a:noFill/>
              </a:ln>
              <a:effectLst/>
              <a:sp3d/>
            </c:spPr>
            <c:extLst>
              <c:ext xmlns:c16="http://schemas.microsoft.com/office/drawing/2014/chart" uri="{C3380CC4-5D6E-409C-BE32-E72D297353CC}">
                <c16:uniqueId val="{00000001-D187-4CD7-8EC0-51B899C61061}"/>
              </c:ext>
            </c:extLst>
          </c:dPt>
          <c:dPt>
            <c:idx val="2"/>
            <c:invertIfNegative val="0"/>
            <c:bubble3D val="0"/>
            <c:spPr>
              <a:solidFill>
                <a:schemeClr val="accent3"/>
              </a:solidFill>
              <a:ln>
                <a:noFill/>
              </a:ln>
              <a:effectLst/>
              <a:sp3d/>
            </c:spPr>
            <c:extLst>
              <c:ext xmlns:c16="http://schemas.microsoft.com/office/drawing/2014/chart" uri="{C3380CC4-5D6E-409C-BE32-E72D297353CC}">
                <c16:uniqueId val="{00000002-D187-4CD7-8EC0-51B899C61061}"/>
              </c:ext>
            </c:extLst>
          </c:dPt>
          <c:dPt>
            <c:idx val="3"/>
            <c:invertIfNegative val="0"/>
            <c:bubble3D val="0"/>
            <c:spPr>
              <a:solidFill>
                <a:schemeClr val="accent4"/>
              </a:solidFill>
              <a:ln>
                <a:noFill/>
              </a:ln>
              <a:effectLst/>
              <a:sp3d/>
            </c:spPr>
            <c:extLst>
              <c:ext xmlns:c16="http://schemas.microsoft.com/office/drawing/2014/chart" uri="{C3380CC4-5D6E-409C-BE32-E72D297353CC}">
                <c16:uniqueId val="{00000003-D187-4CD7-8EC0-51B899C61061}"/>
              </c:ext>
            </c:extLst>
          </c:dPt>
          <c:dPt>
            <c:idx val="4"/>
            <c:invertIfNegative val="0"/>
            <c:bubble3D val="0"/>
            <c:spPr>
              <a:solidFill>
                <a:schemeClr val="accent5"/>
              </a:solidFill>
              <a:ln>
                <a:noFill/>
              </a:ln>
              <a:effectLst/>
              <a:sp3d/>
            </c:spPr>
            <c:extLst>
              <c:ext xmlns:c16="http://schemas.microsoft.com/office/drawing/2014/chart" uri="{C3380CC4-5D6E-409C-BE32-E72D297353CC}">
                <c16:uniqueId val="{00000004-D187-4CD7-8EC0-51B899C61061}"/>
              </c:ext>
            </c:extLst>
          </c:dPt>
          <c:dLbls>
            <c:dLbl>
              <c:idx val="0"/>
              <c:tx>
                <c:rich>
                  <a:bodyPr/>
                  <a:lstStyle/>
                  <a:p>
                    <a:r>
                      <a:rPr lang="en-US"/>
                      <a:t>2.672.424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87-4CD7-8EC0-51B899C61061}"/>
                </c:ext>
              </c:extLst>
            </c:dLbl>
            <c:dLbl>
              <c:idx val="1"/>
              <c:tx>
                <c:rich>
                  <a:bodyPr/>
                  <a:lstStyle/>
                  <a:p>
                    <a:r>
                      <a:rPr lang="en-US"/>
                      <a:t>2.069.038;</a:t>
                    </a:r>
                  </a:p>
                  <a:p>
                    <a:r>
                      <a:rPr lang="en-US"/>
                      <a:t>-29%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87-4CD7-8EC0-51B899C61061}"/>
                </c:ext>
              </c:extLst>
            </c:dLbl>
            <c:dLbl>
              <c:idx val="2"/>
              <c:tx>
                <c:rich>
                  <a:bodyPr/>
                  <a:lstStyle/>
                  <a:p>
                    <a:r>
                      <a:rPr lang="en-US"/>
                      <a:t>1.553.064;</a:t>
                    </a:r>
                  </a:p>
                  <a:p>
                    <a:r>
                      <a:rPr lang="en-US"/>
                      <a:t>-33%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87-4CD7-8EC0-51B899C61061}"/>
                </c:ext>
              </c:extLst>
            </c:dLbl>
            <c:dLbl>
              <c:idx val="3"/>
              <c:tx>
                <c:rich>
                  <a:bodyPr/>
                  <a:lstStyle/>
                  <a:p>
                    <a:r>
                      <a:rPr lang="en-US"/>
                      <a:t>2.087.944;</a:t>
                    </a:r>
                  </a:p>
                  <a:p>
                    <a:r>
                      <a:rPr lang="en-US"/>
                      <a:t>+74%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87-4CD7-8EC0-51B899C61061}"/>
                </c:ext>
              </c:extLst>
            </c:dLbl>
            <c:dLbl>
              <c:idx val="4"/>
              <c:tx>
                <c:rich>
                  <a:bodyPr/>
                  <a:lstStyle/>
                  <a:p>
                    <a:r>
                      <a:rPr lang="en-US"/>
                      <a:t>3.317.469;</a:t>
                    </a:r>
                  </a:p>
                  <a:p>
                    <a:r>
                      <a:rPr lang="en-US"/>
                      <a:t>+62%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87-4CD7-8EC0-51B899C61061}"/>
                </c:ext>
              </c:extLst>
            </c:dLbl>
            <c:spPr>
              <a:noFill/>
              <a:ln>
                <a:noFill/>
              </a:ln>
              <a:effectLst/>
            </c:spPr>
            <c:txPr>
              <a:bodyPr rot="0" vert="horz"/>
              <a:lstStyle/>
              <a:p>
                <a:pPr>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Oferta!$B$3:$F$3</c:f>
              <c:numCache>
                <c:formatCode>General</c:formatCode>
                <c:ptCount val="5"/>
                <c:pt idx="0">
                  <c:v>2013</c:v>
                </c:pt>
                <c:pt idx="1">
                  <c:v>2014</c:v>
                </c:pt>
                <c:pt idx="2">
                  <c:v>2015</c:v>
                </c:pt>
                <c:pt idx="3">
                  <c:v>2016</c:v>
                </c:pt>
                <c:pt idx="4">
                  <c:v>2017</c:v>
                </c:pt>
              </c:numCache>
            </c:numRef>
          </c:cat>
          <c:val>
            <c:numRef>
              <c:f>Oferta!$B$7:$F$7</c:f>
              <c:numCache>
                <c:formatCode>#,##0</c:formatCode>
                <c:ptCount val="5"/>
                <c:pt idx="0">
                  <c:v>2672424</c:v>
                </c:pt>
                <c:pt idx="1">
                  <c:v>2069038</c:v>
                </c:pt>
                <c:pt idx="2">
                  <c:v>1553064</c:v>
                </c:pt>
                <c:pt idx="3">
                  <c:v>2087944.4933780001</c:v>
                </c:pt>
                <c:pt idx="4">
                  <c:v>3317469</c:v>
                </c:pt>
              </c:numCache>
            </c:numRef>
          </c:val>
          <c:extLst>
            <c:ext xmlns:c16="http://schemas.microsoft.com/office/drawing/2014/chart" uri="{C3380CC4-5D6E-409C-BE32-E72D297353CC}">
              <c16:uniqueId val="{00000005-D187-4CD7-8EC0-51B899C61061}"/>
            </c:ext>
          </c:extLst>
        </c:ser>
        <c:dLbls>
          <c:showLegendKey val="0"/>
          <c:showVal val="0"/>
          <c:showCatName val="0"/>
          <c:showSerName val="0"/>
          <c:showPercent val="0"/>
          <c:showBubbleSize val="0"/>
        </c:dLbls>
        <c:gapWidth val="150"/>
        <c:shape val="box"/>
        <c:axId val="137949184"/>
        <c:axId val="138628096"/>
        <c:axId val="0"/>
      </c:bar3DChart>
      <c:catAx>
        <c:axId val="137949184"/>
        <c:scaling>
          <c:orientation val="minMax"/>
        </c:scaling>
        <c:delete val="0"/>
        <c:axPos val="b"/>
        <c:numFmt formatCode="General" sourceLinked="1"/>
        <c:majorTickMark val="none"/>
        <c:minorTickMark val="none"/>
        <c:tickLblPos val="nextTo"/>
        <c:spPr>
          <a:noFill/>
          <a:ln>
            <a:noFill/>
          </a:ln>
          <a:effectLst/>
        </c:spPr>
        <c:txPr>
          <a:bodyPr rot="-60000000" vert="horz"/>
          <a:lstStyle/>
          <a:p>
            <a:pPr>
              <a:defRPr/>
            </a:pPr>
            <a:endParaRPr lang="es-EC"/>
          </a:p>
        </c:txPr>
        <c:crossAx val="138628096"/>
        <c:crosses val="autoZero"/>
        <c:auto val="1"/>
        <c:lblAlgn val="ctr"/>
        <c:lblOffset val="100"/>
        <c:noMultiLvlLbl val="0"/>
      </c:catAx>
      <c:valAx>
        <c:axId val="138628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es-EC"/>
          </a:p>
        </c:txPr>
        <c:crossAx val="137949184"/>
        <c:crosses val="autoZero"/>
        <c:crossBetween val="between"/>
      </c:valAx>
      <c:spPr>
        <a:noFill/>
        <a:ln>
          <a:noFill/>
        </a:ln>
        <a:effectLst/>
      </c:spPr>
    </c:plotArea>
    <c:legend>
      <c:legendPos val="b"/>
      <c:overlay val="0"/>
      <c:spPr>
        <a:noFill/>
        <a:ln>
          <a:noFill/>
        </a:ln>
        <a:effectLst/>
      </c:spPr>
      <c:txPr>
        <a:bodyPr rot="0" vert="horz"/>
        <a:lstStyle/>
        <a:p>
          <a:pPr>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dirty="0"/>
              <a:t>Evolución del volumen de importaciones de GLP por Ecuador</a:t>
            </a:r>
          </a:p>
          <a:p>
            <a:pPr>
              <a:defRPr/>
            </a:pPr>
            <a:r>
              <a:rPr lang="es-EC" dirty="0"/>
              <a:t>período 2013-2017</a:t>
            </a:r>
          </a:p>
          <a:p>
            <a:pPr>
              <a:defRPr/>
            </a:pPr>
            <a:r>
              <a:rPr lang="es-EC" dirty="0"/>
              <a:t>Cifras en (barriles) y costo (USD)</a:t>
            </a:r>
          </a:p>
        </c:rich>
      </c:tx>
      <c:overlay val="0"/>
    </c:title>
    <c:autoTitleDeleted val="0"/>
    <c:plotArea>
      <c:layout/>
      <c:lineChart>
        <c:grouping val="standard"/>
        <c:varyColors val="0"/>
        <c:ser>
          <c:idx val="0"/>
          <c:order val="0"/>
          <c:tx>
            <c:strRef>
              <c:f>'Costo importaciones'!$A$3</c:f>
              <c:strCache>
                <c:ptCount val="1"/>
                <c:pt idx="0">
                  <c:v>Importaciones GLP, en barriles</c:v>
                </c:pt>
              </c:strCache>
            </c:strRef>
          </c:tx>
          <c:spPr>
            <a:ln>
              <a:solidFill>
                <a:schemeClr val="accent4">
                  <a:lumMod val="50000"/>
                </a:schemeClr>
              </a:solidFill>
            </a:ln>
          </c:spPr>
          <c:dLbls>
            <c:dLbl>
              <c:idx val="0"/>
              <c:layout>
                <c:manualLayout>
                  <c:x val="-2.0292984400715908E-3"/>
                  <c:y val="2.2992125984251967E-2"/>
                </c:manualLayout>
              </c:layout>
              <c:tx>
                <c:rich>
                  <a:bodyPr/>
                  <a:lstStyle/>
                  <a:p>
                    <a:r>
                      <a:rPr lang="en-US"/>
                      <a:t>9.5</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92D-44D7-A67D-99D35C00728F}"/>
                </c:ext>
              </c:extLst>
            </c:dLbl>
            <c:dLbl>
              <c:idx val="1"/>
              <c:layout>
                <c:manualLayout>
                  <c:x val="-2.5271128129093552E-2"/>
                  <c:y val="5.0282574327331853E-2"/>
                </c:manualLayout>
              </c:layout>
              <c:tx>
                <c:rich>
                  <a:bodyPr/>
                  <a:lstStyle/>
                  <a:p>
                    <a:r>
                      <a:rPr lang="en-US"/>
                      <a:t>10.7</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92D-44D7-A67D-99D35C00728F}"/>
                </c:ext>
              </c:extLst>
            </c:dLbl>
            <c:dLbl>
              <c:idx val="2"/>
              <c:tx>
                <c:rich>
                  <a:bodyPr/>
                  <a:lstStyle/>
                  <a:p>
                    <a:r>
                      <a:rPr lang="en-US"/>
                      <a:t>10.9</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92D-44D7-A67D-99D35C00728F}"/>
                </c:ext>
              </c:extLst>
            </c:dLbl>
            <c:dLbl>
              <c:idx val="3"/>
              <c:tx>
                <c:rich>
                  <a:bodyPr/>
                  <a:lstStyle/>
                  <a:p>
                    <a:r>
                      <a:rPr lang="en-US"/>
                      <a:t>9.8</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2D-44D7-A67D-99D35C00728F}"/>
                </c:ext>
              </c:extLst>
            </c:dLbl>
            <c:dLbl>
              <c:idx val="4"/>
              <c:tx>
                <c:rich>
                  <a:bodyPr/>
                  <a:lstStyle/>
                  <a:p>
                    <a:r>
                      <a:rPr lang="en-US"/>
                      <a:t>10.4</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92D-44D7-A67D-99D35C00728F}"/>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'Costo importaciones'!$B$2:$F$2</c:f>
              <c:numCache>
                <c:formatCode>General</c:formatCode>
                <c:ptCount val="5"/>
                <c:pt idx="0">
                  <c:v>2013</c:v>
                </c:pt>
                <c:pt idx="1">
                  <c:v>2014</c:v>
                </c:pt>
                <c:pt idx="2">
                  <c:v>2015</c:v>
                </c:pt>
                <c:pt idx="3">
                  <c:v>2016</c:v>
                </c:pt>
                <c:pt idx="4">
                  <c:v>2017</c:v>
                </c:pt>
              </c:numCache>
            </c:numRef>
          </c:cat>
          <c:val>
            <c:numRef>
              <c:f>'Costo importaciones'!$B$3:$F$3</c:f>
              <c:numCache>
                <c:formatCode>#,##0</c:formatCode>
                <c:ptCount val="5"/>
                <c:pt idx="0">
                  <c:v>9589496.0599999987</c:v>
                </c:pt>
                <c:pt idx="1">
                  <c:v>10732244.8991745</c:v>
                </c:pt>
                <c:pt idx="2">
                  <c:v>10982933.439999999</c:v>
                </c:pt>
                <c:pt idx="3">
                  <c:v>9835317</c:v>
                </c:pt>
                <c:pt idx="4">
                  <c:v>10429451.280000001</c:v>
                </c:pt>
              </c:numCache>
            </c:numRef>
          </c:val>
          <c:smooth val="0"/>
          <c:extLst>
            <c:ext xmlns:c16="http://schemas.microsoft.com/office/drawing/2014/chart" uri="{C3380CC4-5D6E-409C-BE32-E72D297353CC}">
              <c16:uniqueId val="{00000005-B92D-44D7-A67D-99D35C00728F}"/>
            </c:ext>
          </c:extLst>
        </c:ser>
        <c:dLbls>
          <c:showLegendKey val="0"/>
          <c:showVal val="0"/>
          <c:showCatName val="0"/>
          <c:showSerName val="0"/>
          <c:showPercent val="0"/>
          <c:showBubbleSize val="0"/>
        </c:dLbls>
        <c:marker val="1"/>
        <c:smooth val="0"/>
        <c:axId val="171797888"/>
        <c:axId val="209083008"/>
      </c:lineChart>
      <c:lineChart>
        <c:grouping val="standard"/>
        <c:varyColors val="0"/>
        <c:ser>
          <c:idx val="1"/>
          <c:order val="1"/>
          <c:tx>
            <c:strRef>
              <c:f>'Costo importaciones'!$A$5</c:f>
              <c:strCache>
                <c:ptCount val="1"/>
                <c:pt idx="0">
                  <c:v>Total USD</c:v>
                </c:pt>
              </c:strCache>
            </c:strRef>
          </c:tx>
          <c:spPr>
            <a:ln>
              <a:solidFill>
                <a:schemeClr val="accent6">
                  <a:lumMod val="50000"/>
                </a:schemeClr>
              </a:solidFill>
            </a:ln>
          </c:spPr>
          <c:dLbls>
            <c:dLbl>
              <c:idx val="0"/>
              <c:tx>
                <c:rich>
                  <a:bodyPr/>
                  <a:lstStyle/>
                  <a:p>
                    <a:r>
                      <a:rPr lang="en-US"/>
                      <a:t>$685.0</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92D-44D7-A67D-99D35C00728F}"/>
                </c:ext>
              </c:extLst>
            </c:dLbl>
            <c:dLbl>
              <c:idx val="1"/>
              <c:tx>
                <c:rich>
                  <a:bodyPr/>
                  <a:lstStyle/>
                  <a:p>
                    <a:r>
                      <a:rPr lang="en-US"/>
                      <a:t>$700.6</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92D-44D7-A67D-99D35C00728F}"/>
                </c:ext>
              </c:extLst>
            </c:dLbl>
            <c:dLbl>
              <c:idx val="2"/>
              <c:layout>
                <c:manualLayout>
                  <c:x val="-5.9567289006607266E-2"/>
                  <c:y val="5.8079845282497586E-2"/>
                </c:manualLayout>
              </c:layout>
              <c:tx>
                <c:rich>
                  <a:bodyPr/>
                  <a:lstStyle/>
                  <a:p>
                    <a:r>
                      <a:rPr lang="en-US"/>
                      <a:t>$397.1</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92D-44D7-A67D-99D35C00728F}"/>
                </c:ext>
              </c:extLst>
            </c:dLbl>
            <c:dLbl>
              <c:idx val="3"/>
              <c:layout>
                <c:manualLayout>
                  <c:x val="-5.7129750920074662E-2"/>
                  <c:y val="5.8079845282497586E-2"/>
                </c:manualLayout>
              </c:layout>
              <c:tx>
                <c:rich>
                  <a:bodyPr/>
                  <a:lstStyle/>
                  <a:p>
                    <a:r>
                      <a:rPr lang="en-US"/>
                      <a:t>$304.4</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92D-44D7-A67D-99D35C00728F}"/>
                </c:ext>
              </c:extLst>
            </c:dLbl>
            <c:dLbl>
              <c:idx val="4"/>
              <c:layout>
                <c:manualLayout>
                  <c:x val="-5.2254674747009455E-2"/>
                  <c:y val="6.1978480760080432E-2"/>
                </c:manualLayout>
              </c:layout>
              <c:tx>
                <c:rich>
                  <a:bodyPr/>
                  <a:lstStyle/>
                  <a:p>
                    <a:r>
                      <a:rPr lang="en-US"/>
                      <a:t>$470.2</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92D-44D7-A67D-99D35C00728F}"/>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'Costo importaciones'!$B$5:$F$5</c:f>
              <c:numCache>
                <c:formatCode>"$"#,##0.00</c:formatCode>
                <c:ptCount val="5"/>
                <c:pt idx="0">
                  <c:v>685073598.52639985</c:v>
                </c:pt>
                <c:pt idx="1">
                  <c:v>700600947.01811135</c:v>
                </c:pt>
                <c:pt idx="2">
                  <c:v>397142873.19039994</c:v>
                </c:pt>
                <c:pt idx="3">
                  <c:v>304403061.14999998</c:v>
                </c:pt>
                <c:pt idx="4">
                  <c:v>470263958.21520007</c:v>
                </c:pt>
              </c:numCache>
            </c:numRef>
          </c:val>
          <c:smooth val="0"/>
          <c:extLst>
            <c:ext xmlns:c16="http://schemas.microsoft.com/office/drawing/2014/chart" uri="{C3380CC4-5D6E-409C-BE32-E72D297353CC}">
              <c16:uniqueId val="{0000000B-B92D-44D7-A67D-99D35C00728F}"/>
            </c:ext>
          </c:extLst>
        </c:ser>
        <c:dLbls>
          <c:showLegendKey val="0"/>
          <c:showVal val="0"/>
          <c:showCatName val="0"/>
          <c:showSerName val="0"/>
          <c:showPercent val="0"/>
          <c:showBubbleSize val="0"/>
        </c:dLbls>
        <c:marker val="1"/>
        <c:smooth val="0"/>
        <c:axId val="209103104"/>
        <c:axId val="209101568"/>
      </c:lineChart>
      <c:catAx>
        <c:axId val="171797888"/>
        <c:scaling>
          <c:orientation val="minMax"/>
        </c:scaling>
        <c:delete val="0"/>
        <c:axPos val="b"/>
        <c:numFmt formatCode="General" sourceLinked="1"/>
        <c:majorTickMark val="out"/>
        <c:minorTickMark val="none"/>
        <c:tickLblPos val="nextTo"/>
        <c:crossAx val="209083008"/>
        <c:crosses val="autoZero"/>
        <c:auto val="1"/>
        <c:lblAlgn val="ctr"/>
        <c:lblOffset val="100"/>
        <c:noMultiLvlLbl val="0"/>
      </c:catAx>
      <c:valAx>
        <c:axId val="209083008"/>
        <c:scaling>
          <c:orientation val="minMax"/>
        </c:scaling>
        <c:delete val="0"/>
        <c:axPos val="l"/>
        <c:majorGridlines/>
        <c:numFmt formatCode="#,##0" sourceLinked="1"/>
        <c:majorTickMark val="out"/>
        <c:minorTickMark val="none"/>
        <c:tickLblPos val="nextTo"/>
        <c:crossAx val="171797888"/>
        <c:crosses val="autoZero"/>
        <c:crossBetween val="between"/>
      </c:valAx>
      <c:valAx>
        <c:axId val="209101568"/>
        <c:scaling>
          <c:orientation val="minMax"/>
        </c:scaling>
        <c:delete val="0"/>
        <c:axPos val="r"/>
        <c:numFmt formatCode="&quot;$&quot;#,##0.00" sourceLinked="1"/>
        <c:majorTickMark val="out"/>
        <c:minorTickMark val="none"/>
        <c:tickLblPos val="nextTo"/>
        <c:crossAx val="209103104"/>
        <c:crosses val="max"/>
        <c:crossBetween val="between"/>
      </c:valAx>
      <c:catAx>
        <c:axId val="209103104"/>
        <c:scaling>
          <c:orientation val="minMax"/>
        </c:scaling>
        <c:delete val="1"/>
        <c:axPos val="b"/>
        <c:majorTickMark val="out"/>
        <c:minorTickMark val="none"/>
        <c:tickLblPos val="nextTo"/>
        <c:crossAx val="209101568"/>
        <c:crosses val="autoZero"/>
        <c:auto val="1"/>
        <c:lblAlgn val="ctr"/>
        <c:lblOffset val="100"/>
        <c:noMultiLvlLbl val="0"/>
      </c:catAx>
    </c:plotArea>
    <c:legend>
      <c:legendPos val="b"/>
      <c:overlay val="0"/>
    </c:legend>
    <c:plotVisOnly val="1"/>
    <c:dispBlanksAs val="gap"/>
    <c:showDLblsOverMax val="0"/>
  </c:chart>
  <c:txPr>
    <a:bodyPr/>
    <a:lstStyle/>
    <a:p>
      <a:pPr>
        <a:defRPr sz="1400"/>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s-EC"/>
              <a:t>Evolución del precio de GLP importado por Ecuador, período 2013-2017</a:t>
            </a:r>
          </a:p>
          <a:p>
            <a:pPr>
              <a:defRPr/>
            </a:pPr>
            <a:r>
              <a:rPr lang="es-EC"/>
              <a:t>Cifras en dólares</a:t>
            </a:r>
          </a:p>
        </c:rich>
      </c:tx>
      <c:layout>
        <c:manualLayout>
          <c:xMode val="edge"/>
          <c:yMode val="edge"/>
          <c:x val="0.10815970672770109"/>
          <c:y val="0"/>
        </c:manualLayout>
      </c:layout>
      <c:overlay val="0"/>
      <c:spPr>
        <a:noFill/>
        <a:ln>
          <a:noFill/>
        </a:ln>
        <a:effectLst/>
      </c:spPr>
    </c:title>
    <c:autoTitleDeleted val="0"/>
    <c:plotArea>
      <c:layout/>
      <c:barChart>
        <c:barDir val="col"/>
        <c:grouping val="clustered"/>
        <c:varyColors val="1"/>
        <c:ser>
          <c:idx val="0"/>
          <c:order val="0"/>
          <c:invertIfNegative val="0"/>
          <c:dPt>
            <c:idx val="0"/>
            <c:invertIfNegative val="0"/>
            <c:bubble3D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372D-434F-9E18-88A37E8925E1}"/>
              </c:ext>
            </c:extLst>
          </c:dPt>
          <c:dPt>
            <c:idx val="1"/>
            <c:invertIfNegative val="0"/>
            <c:bubble3D val="0"/>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0-2345-458C-9A12-57AD7AD6FC49}"/>
              </c:ext>
            </c:extLst>
          </c:dPt>
          <c:dPt>
            <c:idx val="2"/>
            <c:invertIfNegative val="0"/>
            <c:bubble3D val="0"/>
            <c:spPr>
              <a:gradFill>
                <a:gsLst>
                  <a:gs pos="0">
                    <a:schemeClr val="accent3"/>
                  </a:gs>
                  <a:gs pos="100000">
                    <a:schemeClr val="accent3">
                      <a:lumMod val="84000"/>
                    </a:schemeClr>
                  </a:gs>
                </a:gsLst>
                <a:lin ang="5400000" scaled="1"/>
              </a:gra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2345-458C-9A12-57AD7AD6FC49}"/>
              </c:ext>
            </c:extLst>
          </c:dPt>
          <c:dPt>
            <c:idx val="3"/>
            <c:invertIfNegative val="0"/>
            <c:bubble3D val="0"/>
            <c:spPr>
              <a:gradFill>
                <a:gsLst>
                  <a:gs pos="0">
                    <a:schemeClr val="accent4"/>
                  </a:gs>
                  <a:gs pos="100000">
                    <a:schemeClr val="accent4">
                      <a:lumMod val="84000"/>
                    </a:schemeClr>
                  </a:gs>
                </a:gsLst>
                <a:lin ang="5400000" scaled="1"/>
              </a:gra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2-2345-458C-9A12-57AD7AD6FC49}"/>
              </c:ext>
            </c:extLst>
          </c:dPt>
          <c:dPt>
            <c:idx val="4"/>
            <c:invertIfNegative val="0"/>
            <c:bubble3D val="0"/>
            <c:spPr>
              <a:gradFill>
                <a:gsLst>
                  <a:gs pos="0">
                    <a:schemeClr val="accent5"/>
                  </a:gs>
                  <a:gs pos="100000">
                    <a:schemeClr val="accent5">
                      <a:lumMod val="84000"/>
                    </a:schemeClr>
                  </a:gs>
                </a:gsLst>
                <a:lin ang="5400000" scaled="1"/>
              </a:gra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2345-458C-9A12-57AD7AD6FC49}"/>
              </c:ext>
            </c:extLst>
          </c:dPt>
          <c:dLbls>
            <c:dLbl>
              <c:idx val="1"/>
              <c:tx>
                <c:rich>
                  <a:bodyPr/>
                  <a:lstStyle/>
                  <a:p>
                    <a:r>
                      <a:rPr lang="en-US"/>
                      <a:t>$65,28;</a:t>
                    </a:r>
                  </a:p>
                  <a:p>
                    <a:r>
                      <a:rPr lang="en-US"/>
                      <a:t>-9%</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45-458C-9A12-57AD7AD6FC49}"/>
                </c:ext>
              </c:extLst>
            </c:dLbl>
            <c:dLbl>
              <c:idx val="2"/>
              <c:tx>
                <c:rich>
                  <a:bodyPr/>
                  <a:lstStyle/>
                  <a:p>
                    <a:r>
                      <a:rPr lang="en-US"/>
                      <a:t>$36,16;</a:t>
                    </a:r>
                  </a:p>
                  <a:p>
                    <a:r>
                      <a:rPr lang="en-US"/>
                      <a:t>-81%</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345-458C-9A12-57AD7AD6FC49}"/>
                </c:ext>
              </c:extLst>
            </c:dLbl>
            <c:dLbl>
              <c:idx val="3"/>
              <c:tx>
                <c:rich>
                  <a:bodyPr/>
                  <a:lstStyle/>
                  <a:p>
                    <a:r>
                      <a:rPr lang="en-US"/>
                      <a:t>$30,95;</a:t>
                    </a:r>
                  </a:p>
                  <a:p>
                    <a:r>
                      <a:rPr lang="en-US"/>
                      <a:t>-17%</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45-458C-9A12-57AD7AD6FC49}"/>
                </c:ext>
              </c:extLst>
            </c:dLbl>
            <c:dLbl>
              <c:idx val="4"/>
              <c:tx>
                <c:rich>
                  <a:bodyPr/>
                  <a:lstStyle/>
                  <a:p>
                    <a:r>
                      <a:rPr lang="en-US"/>
                      <a:t>$45,09;</a:t>
                    </a:r>
                  </a:p>
                  <a:p>
                    <a:r>
                      <a:rPr lang="en-US"/>
                      <a:t>+69%</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45-458C-9A12-57AD7AD6FC49}"/>
                </c:ext>
              </c:extLst>
            </c:dLbl>
            <c:spPr>
              <a:noFill/>
              <a:ln>
                <a:noFill/>
              </a:ln>
              <a:effectLst/>
            </c:spPr>
            <c:txPr>
              <a:bodyPr rot="0" vert="horz"/>
              <a:lstStyle/>
              <a:p>
                <a:pPr>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'Costo importaciones'!$B$4:$F$4</c:f>
              <c:numCache>
                <c:formatCode>"$"#,##0.00</c:formatCode>
                <c:ptCount val="5"/>
                <c:pt idx="0">
                  <c:v>71.44</c:v>
                </c:pt>
                <c:pt idx="1">
                  <c:v>65.28</c:v>
                </c:pt>
                <c:pt idx="2">
                  <c:v>36.159999999999997</c:v>
                </c:pt>
                <c:pt idx="3">
                  <c:v>30.95</c:v>
                </c:pt>
                <c:pt idx="4">
                  <c:v>45.09</c:v>
                </c:pt>
              </c:numCache>
            </c:numRef>
          </c:val>
          <c:extLst>
            <c:ext xmlns:c16="http://schemas.microsoft.com/office/drawing/2014/chart" uri="{C3380CC4-5D6E-409C-BE32-E72D297353CC}">
              <c16:uniqueId val="{00000004-2345-458C-9A12-57AD7AD6FC49}"/>
            </c:ext>
          </c:extLst>
        </c:ser>
        <c:dLbls>
          <c:dLblPos val="inEnd"/>
          <c:showLegendKey val="0"/>
          <c:showVal val="1"/>
          <c:showCatName val="0"/>
          <c:showSerName val="0"/>
          <c:showPercent val="0"/>
          <c:showBubbleSize val="0"/>
        </c:dLbls>
        <c:gapWidth val="41"/>
        <c:axId val="171961344"/>
        <c:axId val="178867584"/>
      </c:barChart>
      <c:catAx>
        <c:axId val="171961344"/>
        <c:scaling>
          <c:orientation val="minMax"/>
        </c:scaling>
        <c:delete val="1"/>
        <c:axPos val="b"/>
        <c:majorTickMark val="none"/>
        <c:minorTickMark val="none"/>
        <c:tickLblPos val="nextTo"/>
        <c:crossAx val="178867584"/>
        <c:crosses val="autoZero"/>
        <c:auto val="1"/>
        <c:lblAlgn val="ctr"/>
        <c:lblOffset val="100"/>
        <c:noMultiLvlLbl val="0"/>
      </c:catAx>
      <c:valAx>
        <c:axId val="178867584"/>
        <c:scaling>
          <c:orientation val="minMax"/>
        </c:scaling>
        <c:delete val="1"/>
        <c:axPos val="l"/>
        <c:numFmt formatCode="&quot;$&quot;#,##0.00" sourceLinked="1"/>
        <c:majorTickMark val="none"/>
        <c:minorTickMark val="none"/>
        <c:tickLblPos val="nextTo"/>
        <c:crossAx val="171961344"/>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sz="1600"/>
      </a:pPr>
      <a:endParaRPr lang="es-EC"/>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a:t>Precio medio de petróleo crudo, OPEP</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barChart>
        <c:barDir val="col"/>
        <c:grouping val="clustered"/>
        <c:varyColors val="0"/>
        <c:ser>
          <c:idx val="0"/>
          <c:order val="0"/>
          <c:tx>
            <c:strRef>
              <c:f>Hoja1!$B$1</c:f>
              <c:strCache>
                <c:ptCount val="1"/>
                <c:pt idx="0">
                  <c:v>Dólares</c:v>
                </c:pt>
              </c:strCache>
            </c:strRef>
          </c:tx>
          <c:spPr>
            <a:gradFill rotWithShape="1">
              <a:gsLst>
                <a:gs pos="0">
                  <a:srgbClr val="C00000"/>
                </a:gs>
                <a:gs pos="100000">
                  <a:schemeClr val="accent4">
                    <a:satMod val="110000"/>
                    <a:lumMod val="100000"/>
                    <a:shade val="100000"/>
                  </a:schemeClr>
                </a:gs>
                <a:gs pos="100000">
                  <a:schemeClr val="accent4">
                    <a:lumMod val="99000"/>
                    <a:satMod val="120000"/>
                    <a:shade val="78000"/>
                  </a:schemeClr>
                </a:gs>
              </a:gsLst>
              <a:lin ang="5400000" scaled="0"/>
            </a:gradFill>
            <a:ln>
              <a:noFill/>
            </a:ln>
            <a:effectLst/>
            <a:scene3d>
              <a:camera prst="orthographicFront">
                <a:rot lat="0" lon="0" rev="0"/>
              </a:camera>
              <a:lightRig rig="balanced" dir="tr"/>
            </a:scene3d>
            <a:sp3d prstMaterial="matte">
              <a:bevelT w="1905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Hoja1!$A$2:$A$6</c:f>
              <c:numCache>
                <c:formatCode>General</c:formatCode>
                <c:ptCount val="5"/>
                <c:pt idx="0">
                  <c:v>2013</c:v>
                </c:pt>
                <c:pt idx="1">
                  <c:v>2014</c:v>
                </c:pt>
                <c:pt idx="2">
                  <c:v>2015</c:v>
                </c:pt>
                <c:pt idx="3">
                  <c:v>2016</c:v>
                </c:pt>
                <c:pt idx="4">
                  <c:v>2017</c:v>
                </c:pt>
              </c:numCache>
            </c:numRef>
          </c:cat>
          <c:val>
            <c:numRef>
              <c:f>Hoja1!$B$2:$B$6</c:f>
              <c:numCache>
                <c:formatCode>General</c:formatCode>
                <c:ptCount val="5"/>
                <c:pt idx="0">
                  <c:v>105.87</c:v>
                </c:pt>
                <c:pt idx="1">
                  <c:v>96.29</c:v>
                </c:pt>
                <c:pt idx="2">
                  <c:v>49.51</c:v>
                </c:pt>
                <c:pt idx="3">
                  <c:v>26.5</c:v>
                </c:pt>
                <c:pt idx="4">
                  <c:v>52.51</c:v>
                </c:pt>
              </c:numCache>
            </c:numRef>
          </c:val>
          <c:extLst>
            <c:ext xmlns:c16="http://schemas.microsoft.com/office/drawing/2014/chart" uri="{C3380CC4-5D6E-409C-BE32-E72D297353CC}">
              <c16:uniqueId val="{00000000-3398-488F-8388-BBDF8DF819B6}"/>
            </c:ext>
          </c:extLst>
        </c:ser>
        <c:dLbls>
          <c:showLegendKey val="0"/>
          <c:showVal val="1"/>
          <c:showCatName val="0"/>
          <c:showSerName val="0"/>
          <c:showPercent val="0"/>
          <c:showBubbleSize val="0"/>
        </c:dLbls>
        <c:gapWidth val="100"/>
        <c:overlap val="-24"/>
        <c:axId val="1017038415"/>
        <c:axId val="1017878991"/>
      </c:barChart>
      <c:catAx>
        <c:axId val="1017038415"/>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017878991"/>
        <c:crosses val="autoZero"/>
        <c:auto val="1"/>
        <c:lblAlgn val="ctr"/>
        <c:lblOffset val="100"/>
        <c:noMultiLvlLbl val="0"/>
      </c:catAx>
      <c:valAx>
        <c:axId val="1017878991"/>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10170384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2">
          <a:lumMod val="15000"/>
          <a:lumOff val="85000"/>
        </a:schemeClr>
      </a:solidFill>
      <a:round/>
    </a:ln>
    <a:effectLst/>
    <a:scene3d>
      <a:camera prst="orthographicFront"/>
      <a:lightRig rig="threePt" dir="t"/>
    </a:scene3d>
    <a:sp3d prstMaterial="dkEdge">
      <a:bevelT w="101600" prst="riblet"/>
      <a:bevelB w="152400" h="50800" prst="softRound"/>
    </a:sp3d>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Evolución de las importaciones, exportaciones y balanza comercial petrolera del Ecuador</a:t>
            </a:r>
          </a:p>
          <a:p>
            <a:pPr>
              <a:defRPr/>
            </a:pPr>
            <a:r>
              <a:rPr lang="es-EC"/>
              <a:t>período 2013-2017</a:t>
            </a:r>
          </a:p>
          <a:p>
            <a:pPr>
              <a:defRPr/>
            </a:pPr>
            <a:r>
              <a:rPr lang="es-EC"/>
              <a:t>Cifras en TM y FOB</a:t>
            </a:r>
          </a:p>
        </c:rich>
      </c:tx>
      <c:overlay val="0"/>
    </c:title>
    <c:autoTitleDeleted val="0"/>
    <c:plotArea>
      <c:layout/>
      <c:lineChart>
        <c:grouping val="standard"/>
        <c:varyColors val="0"/>
        <c:ser>
          <c:idx val="0"/>
          <c:order val="0"/>
          <c:tx>
            <c:strRef>
              <c:f>'Balanza comercial'!$M$12</c:f>
              <c:strCache>
                <c:ptCount val="1"/>
                <c:pt idx="0">
                  <c:v>Exportaciones petroleras</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'Balanza comercial'!$N$11:$R$11</c:f>
              <c:numCache>
                <c:formatCode>General</c:formatCode>
                <c:ptCount val="5"/>
                <c:pt idx="0">
                  <c:v>2013</c:v>
                </c:pt>
                <c:pt idx="1">
                  <c:v>2014</c:v>
                </c:pt>
                <c:pt idx="2">
                  <c:v>2015</c:v>
                </c:pt>
                <c:pt idx="3">
                  <c:v>2016</c:v>
                </c:pt>
                <c:pt idx="4">
                  <c:v>2017</c:v>
                </c:pt>
              </c:numCache>
            </c:numRef>
          </c:cat>
          <c:val>
            <c:numRef>
              <c:f>'Balanza comercial'!$N$12:$R$12</c:f>
              <c:numCache>
                <c:formatCode>#,##0.0</c:formatCode>
                <c:ptCount val="5"/>
                <c:pt idx="0">
                  <c:v>17107.3</c:v>
                </c:pt>
                <c:pt idx="1">
                  <c:v>17982.900000000001</c:v>
                </c:pt>
                <c:pt idx="2">
                  <c:v>18684.900000000001</c:v>
                </c:pt>
                <c:pt idx="3">
                  <c:v>18515.5</c:v>
                </c:pt>
                <c:pt idx="4">
                  <c:v>17949.7</c:v>
                </c:pt>
              </c:numCache>
            </c:numRef>
          </c:val>
          <c:smooth val="0"/>
          <c:extLst>
            <c:ext xmlns:c16="http://schemas.microsoft.com/office/drawing/2014/chart" uri="{C3380CC4-5D6E-409C-BE32-E72D297353CC}">
              <c16:uniqueId val="{00000000-1CF6-474F-94AF-E6E1DEE36B50}"/>
            </c:ext>
          </c:extLst>
        </c:ser>
        <c:ser>
          <c:idx val="1"/>
          <c:order val="1"/>
          <c:tx>
            <c:strRef>
              <c:f>'Balanza comercial'!$M$13</c:f>
              <c:strCache>
                <c:ptCount val="1"/>
                <c:pt idx="0">
                  <c:v>Importaciones combustibles y lubricantes</c:v>
                </c:pt>
              </c:strCache>
            </c:strRef>
          </c:tx>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'Balanza comercial'!$N$11:$R$11</c:f>
              <c:numCache>
                <c:formatCode>General</c:formatCode>
                <c:ptCount val="5"/>
                <c:pt idx="0">
                  <c:v>2013</c:v>
                </c:pt>
                <c:pt idx="1">
                  <c:v>2014</c:v>
                </c:pt>
                <c:pt idx="2">
                  <c:v>2015</c:v>
                </c:pt>
                <c:pt idx="3">
                  <c:v>2016</c:v>
                </c:pt>
                <c:pt idx="4">
                  <c:v>2017</c:v>
                </c:pt>
              </c:numCache>
            </c:numRef>
          </c:cat>
          <c:val>
            <c:numRef>
              <c:f>'Balanza comercial'!$N$13:$R$13</c:f>
              <c:numCache>
                <c:formatCode>#,##0.0</c:formatCode>
                <c:ptCount val="5"/>
                <c:pt idx="0">
                  <c:v>5035.7</c:v>
                </c:pt>
                <c:pt idx="1">
                  <c:v>5558.3</c:v>
                </c:pt>
                <c:pt idx="2">
                  <c:v>5737.7</c:v>
                </c:pt>
                <c:pt idx="3" formatCode="#,##0">
                  <c:v>4648.2</c:v>
                </c:pt>
                <c:pt idx="4">
                  <c:v>4974</c:v>
                </c:pt>
              </c:numCache>
            </c:numRef>
          </c:val>
          <c:smooth val="0"/>
          <c:extLst>
            <c:ext xmlns:c16="http://schemas.microsoft.com/office/drawing/2014/chart" uri="{C3380CC4-5D6E-409C-BE32-E72D297353CC}">
              <c16:uniqueId val="{00000001-1CF6-474F-94AF-E6E1DEE36B50}"/>
            </c:ext>
          </c:extLst>
        </c:ser>
        <c:dLbls>
          <c:showLegendKey val="0"/>
          <c:showVal val="0"/>
          <c:showCatName val="0"/>
          <c:showSerName val="0"/>
          <c:showPercent val="0"/>
          <c:showBubbleSize val="0"/>
        </c:dLbls>
        <c:marker val="1"/>
        <c:smooth val="0"/>
        <c:axId val="161318400"/>
        <c:axId val="161341824"/>
      </c:lineChart>
      <c:lineChart>
        <c:grouping val="standard"/>
        <c:varyColors val="0"/>
        <c:ser>
          <c:idx val="2"/>
          <c:order val="2"/>
          <c:tx>
            <c:strRef>
              <c:f>'Balanza comercial'!$M$14</c:f>
              <c:strCache>
                <c:ptCount val="1"/>
                <c:pt idx="0">
                  <c:v>Balanza comercial petrolera</c:v>
                </c:pt>
              </c:strCache>
            </c:strRef>
          </c:tx>
          <c:dLbls>
            <c:dLbl>
              <c:idx val="0"/>
              <c:layout>
                <c:manualLayout>
                  <c:x val="-7.5425790754257913E-2"/>
                  <c:y val="7.16417910447761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F6-474F-94AF-E6E1DEE36B50}"/>
                </c:ext>
              </c:extLst>
            </c:dLbl>
            <c:dLbl>
              <c:idx val="2"/>
              <c:layout>
                <c:manualLayout>
                  <c:x val="-9.7323600973236012E-3"/>
                  <c:y val="-5.57213930348258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F6-474F-94AF-E6E1DEE36B50}"/>
                </c:ext>
              </c:extLst>
            </c:dLbl>
            <c:dLbl>
              <c:idx val="3"/>
              <c:layout>
                <c:manualLayout>
                  <c:x val="-2.1897810218978103E-2"/>
                  <c:y val="-8.35820895522387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F6-474F-94AF-E6E1DEE36B50}"/>
                </c:ext>
              </c:extLst>
            </c:dLbl>
            <c:dLbl>
              <c:idx val="4"/>
              <c:layout>
                <c:manualLayout>
                  <c:x val="-5.1094890510948815E-2"/>
                  <c:y val="-7.16417910447761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F6-474F-94AF-E6E1DEE36B5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'Balanza comercial'!$N$14:$R$14</c:f>
              <c:numCache>
                <c:formatCode>"$"#,##0.00</c:formatCode>
                <c:ptCount val="5"/>
                <c:pt idx="0">
                  <c:v>6922.2</c:v>
                </c:pt>
                <c:pt idx="1">
                  <c:v>6417.9000000000005</c:v>
                </c:pt>
                <c:pt idx="2">
                  <c:v>2544.5999999999995</c:v>
                </c:pt>
                <c:pt idx="3">
                  <c:v>2423.7000000000003</c:v>
                </c:pt>
                <c:pt idx="4">
                  <c:v>2975.3999999999996</c:v>
                </c:pt>
              </c:numCache>
            </c:numRef>
          </c:val>
          <c:smooth val="0"/>
          <c:extLst>
            <c:ext xmlns:c16="http://schemas.microsoft.com/office/drawing/2014/chart" uri="{C3380CC4-5D6E-409C-BE32-E72D297353CC}">
              <c16:uniqueId val="{00000006-1CF6-474F-94AF-E6E1DEE36B50}"/>
            </c:ext>
          </c:extLst>
        </c:ser>
        <c:dLbls>
          <c:showLegendKey val="0"/>
          <c:showVal val="0"/>
          <c:showCatName val="0"/>
          <c:showSerName val="0"/>
          <c:showPercent val="0"/>
          <c:showBubbleSize val="0"/>
        </c:dLbls>
        <c:marker val="1"/>
        <c:smooth val="0"/>
        <c:axId val="161481856"/>
        <c:axId val="161343360"/>
      </c:lineChart>
      <c:catAx>
        <c:axId val="161318400"/>
        <c:scaling>
          <c:orientation val="minMax"/>
        </c:scaling>
        <c:delete val="0"/>
        <c:axPos val="b"/>
        <c:numFmt formatCode="General" sourceLinked="1"/>
        <c:majorTickMark val="out"/>
        <c:minorTickMark val="none"/>
        <c:tickLblPos val="nextTo"/>
        <c:crossAx val="161341824"/>
        <c:crosses val="autoZero"/>
        <c:auto val="1"/>
        <c:lblAlgn val="ctr"/>
        <c:lblOffset val="100"/>
        <c:noMultiLvlLbl val="0"/>
      </c:catAx>
      <c:valAx>
        <c:axId val="161341824"/>
        <c:scaling>
          <c:orientation val="minMax"/>
        </c:scaling>
        <c:delete val="0"/>
        <c:axPos val="l"/>
        <c:majorGridlines/>
        <c:numFmt formatCode="#,##0.0" sourceLinked="1"/>
        <c:majorTickMark val="out"/>
        <c:minorTickMark val="none"/>
        <c:tickLblPos val="nextTo"/>
        <c:crossAx val="161318400"/>
        <c:crosses val="autoZero"/>
        <c:crossBetween val="between"/>
      </c:valAx>
      <c:valAx>
        <c:axId val="161343360"/>
        <c:scaling>
          <c:orientation val="minMax"/>
        </c:scaling>
        <c:delete val="0"/>
        <c:axPos val="r"/>
        <c:numFmt formatCode="&quot;$&quot;#,##0.00" sourceLinked="1"/>
        <c:majorTickMark val="out"/>
        <c:minorTickMark val="none"/>
        <c:tickLblPos val="nextTo"/>
        <c:crossAx val="161481856"/>
        <c:crosses val="max"/>
        <c:crossBetween val="between"/>
      </c:valAx>
      <c:catAx>
        <c:axId val="161481856"/>
        <c:scaling>
          <c:orientation val="minMax"/>
        </c:scaling>
        <c:delete val="1"/>
        <c:axPos val="b"/>
        <c:majorTickMark val="out"/>
        <c:minorTickMark val="none"/>
        <c:tickLblPos val="nextTo"/>
        <c:crossAx val="161343360"/>
        <c:crosses val="autoZero"/>
        <c:auto val="1"/>
        <c:lblAlgn val="ctr"/>
        <c:lblOffset val="100"/>
        <c:noMultiLvlLbl val="0"/>
      </c:catAx>
    </c:plotArea>
    <c:legend>
      <c:legendPos val="b"/>
      <c:overlay val="0"/>
    </c:legend>
    <c:plotVisOnly val="1"/>
    <c:dispBlanksAs val="gap"/>
    <c:showDLblsOverMax val="0"/>
  </c:chart>
  <c:txPr>
    <a:bodyPr/>
    <a:lstStyle/>
    <a:p>
      <a:pPr>
        <a:defRPr sz="1600"/>
      </a:pPr>
      <a:endParaRPr lang="es-EC"/>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Costo real del cilindro de 15 kg de GLP, </a:t>
            </a:r>
          </a:p>
          <a:p>
            <a:pPr>
              <a:defRPr/>
            </a:pPr>
            <a:r>
              <a:rPr lang="en-US" dirty="0"/>
              <a:t>período 2013-2017</a:t>
            </a:r>
          </a:p>
          <a:p>
            <a:pPr>
              <a:defRPr/>
            </a:pPr>
            <a:r>
              <a:rPr lang="en-US" dirty="0"/>
              <a:t>(</a:t>
            </a:r>
            <a:r>
              <a:rPr lang="en-US" dirty="0" err="1"/>
              <a:t>En</a:t>
            </a:r>
            <a:r>
              <a:rPr lang="en-US" dirty="0"/>
              <a:t> </a:t>
            </a:r>
            <a:r>
              <a:rPr lang="en-US" dirty="0" err="1"/>
              <a:t>dólares</a:t>
            </a:r>
            <a:r>
              <a:rPr lang="en-US" dirty="0"/>
              <a:t>)</a:t>
            </a:r>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1"/>
        <c:ser>
          <c:idx val="0"/>
          <c:order val="0"/>
          <c:tx>
            <c:strRef>
              <c:f>Resultados!$H$2</c:f>
              <c:strCache>
                <c:ptCount val="1"/>
                <c:pt idx="0">
                  <c:v>Costo</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Resultados!$A$3:$A$7</c:f>
              <c:numCache>
                <c:formatCode>General</c:formatCode>
                <c:ptCount val="5"/>
                <c:pt idx="0">
                  <c:v>2013</c:v>
                </c:pt>
                <c:pt idx="1">
                  <c:v>2014</c:v>
                </c:pt>
                <c:pt idx="2">
                  <c:v>2015</c:v>
                </c:pt>
                <c:pt idx="3">
                  <c:v>2016</c:v>
                </c:pt>
                <c:pt idx="4">
                  <c:v>2017</c:v>
                </c:pt>
              </c:numCache>
            </c:numRef>
          </c:cat>
          <c:val>
            <c:numRef>
              <c:f>Resultados!$H$3:$H$7</c:f>
              <c:numCache>
                <c:formatCode>0.00</c:formatCode>
                <c:ptCount val="5"/>
                <c:pt idx="0">
                  <c:v>14.768775322742123</c:v>
                </c:pt>
                <c:pt idx="1">
                  <c:v>14.311835238616016</c:v>
                </c:pt>
                <c:pt idx="2">
                  <c:v>9.9739909453268378</c:v>
                </c:pt>
                <c:pt idx="3">
                  <c:v>11.67136835713505</c:v>
                </c:pt>
                <c:pt idx="4">
                  <c:v>12.789606645430702</c:v>
                </c:pt>
              </c:numCache>
            </c:numRef>
          </c:val>
          <c:extLst>
            <c:ext xmlns:c16="http://schemas.microsoft.com/office/drawing/2014/chart" uri="{C3380CC4-5D6E-409C-BE32-E72D297353CC}">
              <c16:uniqueId val="{00000000-19A6-49F2-8477-B28D55A9BA65}"/>
            </c:ext>
          </c:extLst>
        </c:ser>
        <c:dLbls>
          <c:showLegendKey val="0"/>
          <c:showVal val="0"/>
          <c:showCatName val="0"/>
          <c:showSerName val="0"/>
          <c:showPercent val="0"/>
          <c:showBubbleSize val="0"/>
        </c:dLbls>
        <c:gapWidth val="150"/>
        <c:shape val="box"/>
        <c:axId val="289159040"/>
        <c:axId val="289160576"/>
        <c:axId val="0"/>
      </c:bar3DChart>
      <c:catAx>
        <c:axId val="289159040"/>
        <c:scaling>
          <c:orientation val="minMax"/>
        </c:scaling>
        <c:delete val="0"/>
        <c:axPos val="b"/>
        <c:numFmt formatCode="General" sourceLinked="1"/>
        <c:majorTickMark val="out"/>
        <c:minorTickMark val="none"/>
        <c:tickLblPos val="nextTo"/>
        <c:crossAx val="289160576"/>
        <c:crosses val="autoZero"/>
        <c:auto val="1"/>
        <c:lblAlgn val="ctr"/>
        <c:lblOffset val="100"/>
        <c:noMultiLvlLbl val="0"/>
      </c:catAx>
      <c:valAx>
        <c:axId val="289160576"/>
        <c:scaling>
          <c:orientation val="minMax"/>
        </c:scaling>
        <c:delete val="0"/>
        <c:axPos val="l"/>
        <c:majorGridlines/>
        <c:numFmt formatCode="0.00" sourceLinked="1"/>
        <c:majorTickMark val="out"/>
        <c:minorTickMark val="none"/>
        <c:tickLblPos val="nextTo"/>
        <c:crossAx val="289159040"/>
        <c:crosses val="autoZero"/>
        <c:crossBetween val="between"/>
      </c:valAx>
    </c:plotArea>
    <c:plotVisOnly val="1"/>
    <c:dispBlanksAs val="gap"/>
    <c:showDLblsOverMax val="0"/>
  </c:chart>
  <c:txPr>
    <a:bodyPr/>
    <a:lstStyle/>
    <a:p>
      <a:pPr>
        <a:defRPr sz="1800"/>
      </a:pPr>
      <a:endParaRPr lang="es-EC"/>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BB12B8-9961-481F-A646-B040CA8DA2A0}" type="doc">
      <dgm:prSet loTypeId="urn:microsoft.com/office/officeart/2005/8/layout/bProcess3" loCatId="process" qsTypeId="urn:microsoft.com/office/officeart/2005/8/quickstyle/3d1" qsCatId="3D" csTypeId="urn:microsoft.com/office/officeart/2005/8/colors/colorful1" csCatId="colorful" phldr="1"/>
      <dgm:spPr/>
      <dgm:t>
        <a:bodyPr/>
        <a:lstStyle/>
        <a:p>
          <a:endParaRPr lang="es-EC"/>
        </a:p>
      </dgm:t>
    </dgm:pt>
    <dgm:pt modelId="{128C1B35-42CD-4207-805D-C20A60D0DC19}">
      <dgm:prSet phldrT="[Texto]"/>
      <dgm:spPr/>
      <dgm:t>
        <a:bodyPr/>
        <a:lstStyle/>
        <a:p>
          <a:r>
            <a:rPr lang="es-EC" dirty="0">
              <a:solidFill>
                <a:schemeClr val="tx1"/>
              </a:solidFill>
            </a:rPr>
            <a:t>Enfoque</a:t>
          </a:r>
        </a:p>
      </dgm:t>
    </dgm:pt>
    <dgm:pt modelId="{F3E4F97A-930A-4266-A622-BF99A26A0C84}" type="parTrans" cxnId="{78B92D8B-B8D1-443B-A7B2-C8B0A95992B5}">
      <dgm:prSet/>
      <dgm:spPr/>
      <dgm:t>
        <a:bodyPr/>
        <a:lstStyle/>
        <a:p>
          <a:endParaRPr lang="es-EC">
            <a:solidFill>
              <a:schemeClr val="tx1"/>
            </a:solidFill>
          </a:endParaRPr>
        </a:p>
      </dgm:t>
    </dgm:pt>
    <dgm:pt modelId="{61B95A71-0223-4CCE-B2EB-7F411F7099D2}" type="sibTrans" cxnId="{78B92D8B-B8D1-443B-A7B2-C8B0A95992B5}">
      <dgm:prSet/>
      <dgm:spPr/>
      <dgm:t>
        <a:bodyPr/>
        <a:lstStyle/>
        <a:p>
          <a:endParaRPr lang="es-EC" dirty="0">
            <a:solidFill>
              <a:schemeClr val="tx1"/>
            </a:solidFill>
          </a:endParaRPr>
        </a:p>
      </dgm:t>
    </dgm:pt>
    <dgm:pt modelId="{2205BBF1-5A80-481A-9DF8-04D6498EB2B6}">
      <dgm:prSet phldrT="[Texto]"/>
      <dgm:spPr/>
      <dgm:t>
        <a:bodyPr/>
        <a:lstStyle/>
        <a:p>
          <a:r>
            <a:rPr lang="es-EC" dirty="0">
              <a:solidFill>
                <a:schemeClr val="tx1"/>
              </a:solidFill>
            </a:rPr>
            <a:t>Tipología</a:t>
          </a:r>
        </a:p>
      </dgm:t>
    </dgm:pt>
    <dgm:pt modelId="{F66E9163-AF77-4FED-9AE3-984A93D9BF49}" type="parTrans" cxnId="{44CC1083-4F30-4A2B-886A-F63364AFA7FF}">
      <dgm:prSet/>
      <dgm:spPr/>
      <dgm:t>
        <a:bodyPr/>
        <a:lstStyle/>
        <a:p>
          <a:endParaRPr lang="es-EC">
            <a:solidFill>
              <a:schemeClr val="tx1"/>
            </a:solidFill>
          </a:endParaRPr>
        </a:p>
      </dgm:t>
    </dgm:pt>
    <dgm:pt modelId="{56E3BEB7-E57A-4C8E-A6FE-399FA8B1B0A5}" type="sibTrans" cxnId="{44CC1083-4F30-4A2B-886A-F63364AFA7FF}">
      <dgm:prSet/>
      <dgm:spPr/>
      <dgm:t>
        <a:bodyPr/>
        <a:lstStyle/>
        <a:p>
          <a:endParaRPr lang="es-EC" dirty="0">
            <a:solidFill>
              <a:schemeClr val="tx1"/>
            </a:solidFill>
          </a:endParaRPr>
        </a:p>
      </dgm:t>
    </dgm:pt>
    <dgm:pt modelId="{031E24C5-63F6-4B03-99E8-3A0F5F9BFD2F}">
      <dgm:prSet phldrT="[Texto]"/>
      <dgm:spPr/>
      <dgm:t>
        <a:bodyPr/>
        <a:lstStyle/>
        <a:p>
          <a:r>
            <a:rPr lang="es-EC" dirty="0">
              <a:solidFill>
                <a:schemeClr val="tx1"/>
              </a:solidFill>
            </a:rPr>
            <a:t>Hipótesis</a:t>
          </a:r>
        </a:p>
      </dgm:t>
    </dgm:pt>
    <dgm:pt modelId="{4B3694FC-E54D-48BB-A87C-BA22D92804D1}" type="parTrans" cxnId="{1BBD3635-EB56-4D02-BEFD-CB318EA9E65E}">
      <dgm:prSet/>
      <dgm:spPr/>
      <dgm:t>
        <a:bodyPr/>
        <a:lstStyle/>
        <a:p>
          <a:endParaRPr lang="es-EC">
            <a:solidFill>
              <a:schemeClr val="tx1"/>
            </a:solidFill>
          </a:endParaRPr>
        </a:p>
      </dgm:t>
    </dgm:pt>
    <dgm:pt modelId="{2350EDD4-5F8A-4F28-9A95-AE8DB7B6F7FD}" type="sibTrans" cxnId="{1BBD3635-EB56-4D02-BEFD-CB318EA9E65E}">
      <dgm:prSet/>
      <dgm:spPr/>
      <dgm:t>
        <a:bodyPr/>
        <a:lstStyle/>
        <a:p>
          <a:endParaRPr lang="es-EC" dirty="0">
            <a:solidFill>
              <a:schemeClr val="tx1"/>
            </a:solidFill>
          </a:endParaRPr>
        </a:p>
      </dgm:t>
    </dgm:pt>
    <dgm:pt modelId="{2ACF6ED2-F591-4537-BE3E-B658F1DCA128}">
      <dgm:prSet phldrT="[Texto]"/>
      <dgm:spPr/>
      <dgm:t>
        <a:bodyPr/>
        <a:lstStyle/>
        <a:p>
          <a:r>
            <a:rPr lang="es-EC" dirty="0">
              <a:solidFill>
                <a:schemeClr val="tx1"/>
              </a:solidFill>
            </a:rPr>
            <a:t>Tratamiento y análisis de información</a:t>
          </a:r>
        </a:p>
      </dgm:t>
    </dgm:pt>
    <dgm:pt modelId="{6C021981-77DA-46C1-BB14-352E0FC4D2A6}" type="parTrans" cxnId="{CBC0CC58-848D-4152-A012-A96E442B414E}">
      <dgm:prSet/>
      <dgm:spPr/>
      <dgm:t>
        <a:bodyPr/>
        <a:lstStyle/>
        <a:p>
          <a:endParaRPr lang="es-EC">
            <a:solidFill>
              <a:schemeClr val="tx1"/>
            </a:solidFill>
          </a:endParaRPr>
        </a:p>
      </dgm:t>
    </dgm:pt>
    <dgm:pt modelId="{6A8A91CC-FBFE-4E97-B98B-20968C921539}" type="sibTrans" cxnId="{CBC0CC58-848D-4152-A012-A96E442B414E}">
      <dgm:prSet/>
      <dgm:spPr/>
      <dgm:t>
        <a:bodyPr/>
        <a:lstStyle/>
        <a:p>
          <a:endParaRPr lang="es-EC" dirty="0">
            <a:solidFill>
              <a:schemeClr val="tx1"/>
            </a:solidFill>
          </a:endParaRPr>
        </a:p>
      </dgm:t>
    </dgm:pt>
    <dgm:pt modelId="{7CB8ED59-7E3F-423F-A5F6-3666FF074FFA}">
      <dgm:prSet phldrT="[Texto]"/>
      <dgm:spPr/>
      <dgm:t>
        <a:bodyPr/>
        <a:lstStyle/>
        <a:p>
          <a:r>
            <a:rPr lang="es-EC" dirty="0">
              <a:solidFill>
                <a:schemeClr val="tx1"/>
              </a:solidFill>
            </a:rPr>
            <a:t>Recolección de datos</a:t>
          </a:r>
        </a:p>
      </dgm:t>
    </dgm:pt>
    <dgm:pt modelId="{07CA5073-B449-43F7-B29D-76A4B13F0B75}" type="parTrans" cxnId="{01BF7148-F06B-45E9-9E4A-969CB6BBC705}">
      <dgm:prSet/>
      <dgm:spPr/>
      <dgm:t>
        <a:bodyPr/>
        <a:lstStyle/>
        <a:p>
          <a:endParaRPr lang="es-EC">
            <a:solidFill>
              <a:schemeClr val="tx1"/>
            </a:solidFill>
          </a:endParaRPr>
        </a:p>
      </dgm:t>
    </dgm:pt>
    <dgm:pt modelId="{A2F64BBA-4ABA-45AB-A8F5-9C44BF87377C}" type="sibTrans" cxnId="{01BF7148-F06B-45E9-9E4A-969CB6BBC705}">
      <dgm:prSet/>
      <dgm:spPr/>
      <dgm:t>
        <a:bodyPr/>
        <a:lstStyle/>
        <a:p>
          <a:endParaRPr lang="es-EC" dirty="0">
            <a:solidFill>
              <a:schemeClr val="tx1"/>
            </a:solidFill>
          </a:endParaRPr>
        </a:p>
      </dgm:t>
    </dgm:pt>
    <dgm:pt modelId="{4E980DBE-8B46-4AF8-9693-1E0D2176D9FE}">
      <dgm:prSet/>
      <dgm:spPr/>
      <dgm:t>
        <a:bodyPr/>
        <a:lstStyle/>
        <a:p>
          <a:r>
            <a:rPr lang="es-EC" dirty="0">
              <a:solidFill>
                <a:schemeClr val="tx1"/>
              </a:solidFill>
            </a:rPr>
            <a:t>Instrumentos de recolección de información</a:t>
          </a:r>
        </a:p>
      </dgm:t>
    </dgm:pt>
    <dgm:pt modelId="{40BCA003-C752-4705-82D8-87F50B0FAA79}" type="parTrans" cxnId="{BCB1BF07-493B-46DF-9EFE-593B8B4C5227}">
      <dgm:prSet/>
      <dgm:spPr/>
      <dgm:t>
        <a:bodyPr/>
        <a:lstStyle/>
        <a:p>
          <a:endParaRPr lang="es-EC">
            <a:solidFill>
              <a:schemeClr val="tx1"/>
            </a:solidFill>
          </a:endParaRPr>
        </a:p>
      </dgm:t>
    </dgm:pt>
    <dgm:pt modelId="{47E96C3F-56D6-4C73-840D-2869E16F45F6}" type="sibTrans" cxnId="{BCB1BF07-493B-46DF-9EFE-593B8B4C5227}">
      <dgm:prSet/>
      <dgm:spPr/>
      <dgm:t>
        <a:bodyPr/>
        <a:lstStyle/>
        <a:p>
          <a:endParaRPr lang="es-EC">
            <a:solidFill>
              <a:schemeClr val="tx1"/>
            </a:solidFill>
          </a:endParaRPr>
        </a:p>
      </dgm:t>
    </dgm:pt>
    <dgm:pt modelId="{91E8C861-3ACB-4707-B083-026EEF8D1A5B}" type="pres">
      <dgm:prSet presAssocID="{A7BB12B8-9961-481F-A646-B040CA8DA2A0}" presName="Name0" presStyleCnt="0">
        <dgm:presLayoutVars>
          <dgm:dir/>
          <dgm:resizeHandles val="exact"/>
        </dgm:presLayoutVars>
      </dgm:prSet>
      <dgm:spPr/>
    </dgm:pt>
    <dgm:pt modelId="{451D0D4F-AE7F-40C3-A50B-8F0B62EC6098}" type="pres">
      <dgm:prSet presAssocID="{128C1B35-42CD-4207-805D-C20A60D0DC19}" presName="node" presStyleLbl="node1" presStyleIdx="0" presStyleCnt="6" custLinFactNeighborX="1725" custLinFactNeighborY="-4850">
        <dgm:presLayoutVars>
          <dgm:bulletEnabled val="1"/>
        </dgm:presLayoutVars>
      </dgm:prSet>
      <dgm:spPr/>
    </dgm:pt>
    <dgm:pt modelId="{36250E22-0A17-4E74-9E2E-4E63E0CE43C2}" type="pres">
      <dgm:prSet presAssocID="{61B95A71-0223-4CCE-B2EB-7F411F7099D2}" presName="sibTrans" presStyleLbl="sibTrans1D1" presStyleIdx="0" presStyleCnt="5"/>
      <dgm:spPr/>
    </dgm:pt>
    <dgm:pt modelId="{D9B24BC6-FFC7-4832-B3D0-88DF92BD180D}" type="pres">
      <dgm:prSet presAssocID="{61B95A71-0223-4CCE-B2EB-7F411F7099D2}" presName="connectorText" presStyleLbl="sibTrans1D1" presStyleIdx="0" presStyleCnt="5"/>
      <dgm:spPr/>
    </dgm:pt>
    <dgm:pt modelId="{5D386BA6-FF9F-4940-B73C-AFDD59B159CE}" type="pres">
      <dgm:prSet presAssocID="{2205BBF1-5A80-481A-9DF8-04D6498EB2B6}" presName="node" presStyleLbl="node1" presStyleIdx="1" presStyleCnt="6">
        <dgm:presLayoutVars>
          <dgm:bulletEnabled val="1"/>
        </dgm:presLayoutVars>
      </dgm:prSet>
      <dgm:spPr/>
    </dgm:pt>
    <dgm:pt modelId="{5373588B-6EFE-48B2-AC0C-6D0B043B8D5C}" type="pres">
      <dgm:prSet presAssocID="{56E3BEB7-E57A-4C8E-A6FE-399FA8B1B0A5}" presName="sibTrans" presStyleLbl="sibTrans1D1" presStyleIdx="1" presStyleCnt="5"/>
      <dgm:spPr/>
    </dgm:pt>
    <dgm:pt modelId="{6586C1F3-F456-47DD-8D6C-9AFEA639CBDC}" type="pres">
      <dgm:prSet presAssocID="{56E3BEB7-E57A-4C8E-A6FE-399FA8B1B0A5}" presName="connectorText" presStyleLbl="sibTrans1D1" presStyleIdx="1" presStyleCnt="5"/>
      <dgm:spPr/>
    </dgm:pt>
    <dgm:pt modelId="{5D36A6B9-A683-4778-9F51-9A30D1231647}" type="pres">
      <dgm:prSet presAssocID="{031E24C5-63F6-4B03-99E8-3A0F5F9BFD2F}" presName="node" presStyleLbl="node1" presStyleIdx="2" presStyleCnt="6">
        <dgm:presLayoutVars>
          <dgm:bulletEnabled val="1"/>
        </dgm:presLayoutVars>
      </dgm:prSet>
      <dgm:spPr/>
    </dgm:pt>
    <dgm:pt modelId="{7DAC9BCC-D840-4CBA-8B84-7B18D9C01C08}" type="pres">
      <dgm:prSet presAssocID="{2350EDD4-5F8A-4F28-9A95-AE8DB7B6F7FD}" presName="sibTrans" presStyleLbl="sibTrans1D1" presStyleIdx="2" presStyleCnt="5"/>
      <dgm:spPr/>
    </dgm:pt>
    <dgm:pt modelId="{95463C55-F5AB-45B1-B759-F5DD957682D1}" type="pres">
      <dgm:prSet presAssocID="{2350EDD4-5F8A-4F28-9A95-AE8DB7B6F7FD}" presName="connectorText" presStyleLbl="sibTrans1D1" presStyleIdx="2" presStyleCnt="5"/>
      <dgm:spPr/>
    </dgm:pt>
    <dgm:pt modelId="{B1E064F0-CB5B-4C46-9D26-D744A818240D}" type="pres">
      <dgm:prSet presAssocID="{2ACF6ED2-F591-4537-BE3E-B658F1DCA128}" presName="node" presStyleLbl="node1" presStyleIdx="3" presStyleCnt="6">
        <dgm:presLayoutVars>
          <dgm:bulletEnabled val="1"/>
        </dgm:presLayoutVars>
      </dgm:prSet>
      <dgm:spPr/>
    </dgm:pt>
    <dgm:pt modelId="{7D337EB4-98D6-4E17-8B1C-8E5B040DF94E}" type="pres">
      <dgm:prSet presAssocID="{6A8A91CC-FBFE-4E97-B98B-20968C921539}" presName="sibTrans" presStyleLbl="sibTrans1D1" presStyleIdx="3" presStyleCnt="5"/>
      <dgm:spPr/>
    </dgm:pt>
    <dgm:pt modelId="{E579DE40-E070-4CE4-AF27-61BA63BAF7F3}" type="pres">
      <dgm:prSet presAssocID="{6A8A91CC-FBFE-4E97-B98B-20968C921539}" presName="connectorText" presStyleLbl="sibTrans1D1" presStyleIdx="3" presStyleCnt="5"/>
      <dgm:spPr/>
    </dgm:pt>
    <dgm:pt modelId="{30E5E6F2-721E-4519-B9D5-78190F1738E1}" type="pres">
      <dgm:prSet presAssocID="{7CB8ED59-7E3F-423F-A5F6-3666FF074FFA}" presName="node" presStyleLbl="node1" presStyleIdx="4" presStyleCnt="6">
        <dgm:presLayoutVars>
          <dgm:bulletEnabled val="1"/>
        </dgm:presLayoutVars>
      </dgm:prSet>
      <dgm:spPr/>
    </dgm:pt>
    <dgm:pt modelId="{32980382-91E6-490A-B10B-FA1644CDB436}" type="pres">
      <dgm:prSet presAssocID="{A2F64BBA-4ABA-45AB-A8F5-9C44BF87377C}" presName="sibTrans" presStyleLbl="sibTrans1D1" presStyleIdx="4" presStyleCnt="5"/>
      <dgm:spPr/>
    </dgm:pt>
    <dgm:pt modelId="{016681E1-0312-406F-B2B2-88F675AE30AA}" type="pres">
      <dgm:prSet presAssocID="{A2F64BBA-4ABA-45AB-A8F5-9C44BF87377C}" presName="connectorText" presStyleLbl="sibTrans1D1" presStyleIdx="4" presStyleCnt="5"/>
      <dgm:spPr/>
    </dgm:pt>
    <dgm:pt modelId="{66A6314B-E6E7-4AA2-96C5-5E41F3D1663C}" type="pres">
      <dgm:prSet presAssocID="{4E980DBE-8B46-4AF8-9693-1E0D2176D9FE}" presName="node" presStyleLbl="node1" presStyleIdx="5" presStyleCnt="6">
        <dgm:presLayoutVars>
          <dgm:bulletEnabled val="1"/>
        </dgm:presLayoutVars>
      </dgm:prSet>
      <dgm:spPr/>
    </dgm:pt>
  </dgm:ptLst>
  <dgm:cxnLst>
    <dgm:cxn modelId="{BCB1BF07-493B-46DF-9EFE-593B8B4C5227}" srcId="{A7BB12B8-9961-481F-A646-B040CA8DA2A0}" destId="{4E980DBE-8B46-4AF8-9693-1E0D2176D9FE}" srcOrd="5" destOrd="0" parTransId="{40BCA003-C752-4705-82D8-87F50B0FAA79}" sibTransId="{47E96C3F-56D6-4C73-840D-2869E16F45F6}"/>
    <dgm:cxn modelId="{FF190009-01F4-4DCB-BC95-A29D95947C1C}" type="presOf" srcId="{56E3BEB7-E57A-4C8E-A6FE-399FA8B1B0A5}" destId="{5373588B-6EFE-48B2-AC0C-6D0B043B8D5C}" srcOrd="0" destOrd="0" presId="urn:microsoft.com/office/officeart/2005/8/layout/bProcess3"/>
    <dgm:cxn modelId="{7B1BAC0C-3537-4EC1-9EAD-EE4C373C2CD5}" type="presOf" srcId="{A7BB12B8-9961-481F-A646-B040CA8DA2A0}" destId="{91E8C861-3ACB-4707-B083-026EEF8D1A5B}" srcOrd="0" destOrd="0" presId="urn:microsoft.com/office/officeart/2005/8/layout/bProcess3"/>
    <dgm:cxn modelId="{BE189D0D-81A8-47DE-9AE0-88F66730C08B}" type="presOf" srcId="{2350EDD4-5F8A-4F28-9A95-AE8DB7B6F7FD}" destId="{7DAC9BCC-D840-4CBA-8B84-7B18D9C01C08}" srcOrd="0" destOrd="0" presId="urn:microsoft.com/office/officeart/2005/8/layout/bProcess3"/>
    <dgm:cxn modelId="{19D45E1B-0BAE-4970-8F8A-0AE0BA60F9AC}" type="presOf" srcId="{031E24C5-63F6-4B03-99E8-3A0F5F9BFD2F}" destId="{5D36A6B9-A683-4778-9F51-9A30D1231647}" srcOrd="0" destOrd="0" presId="urn:microsoft.com/office/officeart/2005/8/layout/bProcess3"/>
    <dgm:cxn modelId="{1BBD3635-EB56-4D02-BEFD-CB318EA9E65E}" srcId="{A7BB12B8-9961-481F-A646-B040CA8DA2A0}" destId="{031E24C5-63F6-4B03-99E8-3A0F5F9BFD2F}" srcOrd="2" destOrd="0" parTransId="{4B3694FC-E54D-48BB-A87C-BA22D92804D1}" sibTransId="{2350EDD4-5F8A-4F28-9A95-AE8DB7B6F7FD}"/>
    <dgm:cxn modelId="{819C8D3C-7994-457F-8509-67B95D4F25B8}" type="presOf" srcId="{61B95A71-0223-4CCE-B2EB-7F411F7099D2}" destId="{D9B24BC6-FFC7-4832-B3D0-88DF92BD180D}" srcOrd="1" destOrd="0" presId="urn:microsoft.com/office/officeart/2005/8/layout/bProcess3"/>
    <dgm:cxn modelId="{020FD263-6289-4362-9AB9-2C226A90CC3E}" type="presOf" srcId="{6A8A91CC-FBFE-4E97-B98B-20968C921539}" destId="{E579DE40-E070-4CE4-AF27-61BA63BAF7F3}" srcOrd="1" destOrd="0" presId="urn:microsoft.com/office/officeart/2005/8/layout/bProcess3"/>
    <dgm:cxn modelId="{AF48CE45-60ED-48A1-976A-7F36FD3FF422}" type="presOf" srcId="{7CB8ED59-7E3F-423F-A5F6-3666FF074FFA}" destId="{30E5E6F2-721E-4519-B9D5-78190F1738E1}" srcOrd="0" destOrd="0" presId="urn:microsoft.com/office/officeart/2005/8/layout/bProcess3"/>
    <dgm:cxn modelId="{01BF7148-F06B-45E9-9E4A-969CB6BBC705}" srcId="{A7BB12B8-9961-481F-A646-B040CA8DA2A0}" destId="{7CB8ED59-7E3F-423F-A5F6-3666FF074FFA}" srcOrd="4" destOrd="0" parTransId="{07CA5073-B449-43F7-B29D-76A4B13F0B75}" sibTransId="{A2F64BBA-4ABA-45AB-A8F5-9C44BF87377C}"/>
    <dgm:cxn modelId="{B293FD68-F9EA-4A78-9BED-807D83819D2E}" type="presOf" srcId="{4E980DBE-8B46-4AF8-9693-1E0D2176D9FE}" destId="{66A6314B-E6E7-4AA2-96C5-5E41F3D1663C}" srcOrd="0" destOrd="0" presId="urn:microsoft.com/office/officeart/2005/8/layout/bProcess3"/>
    <dgm:cxn modelId="{39DD466A-A66B-498D-A5C3-D659ADF4EDDA}" type="presOf" srcId="{A2F64BBA-4ABA-45AB-A8F5-9C44BF87377C}" destId="{016681E1-0312-406F-B2B2-88F675AE30AA}" srcOrd="1" destOrd="0" presId="urn:microsoft.com/office/officeart/2005/8/layout/bProcess3"/>
    <dgm:cxn modelId="{71628658-F2A7-4D84-BE43-4B0C16909729}" type="presOf" srcId="{A2F64BBA-4ABA-45AB-A8F5-9C44BF87377C}" destId="{32980382-91E6-490A-B10B-FA1644CDB436}" srcOrd="0" destOrd="0" presId="urn:microsoft.com/office/officeart/2005/8/layout/bProcess3"/>
    <dgm:cxn modelId="{CBC0CC58-848D-4152-A012-A96E442B414E}" srcId="{A7BB12B8-9961-481F-A646-B040CA8DA2A0}" destId="{2ACF6ED2-F591-4537-BE3E-B658F1DCA128}" srcOrd="3" destOrd="0" parTransId="{6C021981-77DA-46C1-BB14-352E0FC4D2A6}" sibTransId="{6A8A91CC-FBFE-4E97-B98B-20968C921539}"/>
    <dgm:cxn modelId="{44CC1083-4F30-4A2B-886A-F63364AFA7FF}" srcId="{A7BB12B8-9961-481F-A646-B040CA8DA2A0}" destId="{2205BBF1-5A80-481A-9DF8-04D6498EB2B6}" srcOrd="1" destOrd="0" parTransId="{F66E9163-AF77-4FED-9AE3-984A93D9BF49}" sibTransId="{56E3BEB7-E57A-4C8E-A6FE-399FA8B1B0A5}"/>
    <dgm:cxn modelId="{A559AD86-AF58-48EE-AC33-D78F45172051}" type="presOf" srcId="{61B95A71-0223-4CCE-B2EB-7F411F7099D2}" destId="{36250E22-0A17-4E74-9E2E-4E63E0CE43C2}" srcOrd="0" destOrd="0" presId="urn:microsoft.com/office/officeart/2005/8/layout/bProcess3"/>
    <dgm:cxn modelId="{526D0A88-7171-44F1-B4C5-DC75479BD9C9}" type="presOf" srcId="{2ACF6ED2-F591-4537-BE3E-B658F1DCA128}" destId="{B1E064F0-CB5B-4C46-9D26-D744A818240D}" srcOrd="0" destOrd="0" presId="urn:microsoft.com/office/officeart/2005/8/layout/bProcess3"/>
    <dgm:cxn modelId="{78B92D8B-B8D1-443B-A7B2-C8B0A95992B5}" srcId="{A7BB12B8-9961-481F-A646-B040CA8DA2A0}" destId="{128C1B35-42CD-4207-805D-C20A60D0DC19}" srcOrd="0" destOrd="0" parTransId="{F3E4F97A-930A-4266-A622-BF99A26A0C84}" sibTransId="{61B95A71-0223-4CCE-B2EB-7F411F7099D2}"/>
    <dgm:cxn modelId="{EECC438F-4DA7-4748-BD17-8F855C7211E3}" type="presOf" srcId="{2205BBF1-5A80-481A-9DF8-04D6498EB2B6}" destId="{5D386BA6-FF9F-4940-B73C-AFDD59B159CE}" srcOrd="0" destOrd="0" presId="urn:microsoft.com/office/officeart/2005/8/layout/bProcess3"/>
    <dgm:cxn modelId="{63B20BA4-C07B-45EF-B7E7-86FB625FA58C}" type="presOf" srcId="{2350EDD4-5F8A-4F28-9A95-AE8DB7B6F7FD}" destId="{95463C55-F5AB-45B1-B759-F5DD957682D1}" srcOrd="1" destOrd="0" presId="urn:microsoft.com/office/officeart/2005/8/layout/bProcess3"/>
    <dgm:cxn modelId="{1D1A13B1-6C69-4DA7-85DB-07B393586513}" type="presOf" srcId="{128C1B35-42CD-4207-805D-C20A60D0DC19}" destId="{451D0D4F-AE7F-40C3-A50B-8F0B62EC6098}" srcOrd="0" destOrd="0" presId="urn:microsoft.com/office/officeart/2005/8/layout/bProcess3"/>
    <dgm:cxn modelId="{1201FAD7-043A-40BA-96FB-7967316DE443}" type="presOf" srcId="{56E3BEB7-E57A-4C8E-A6FE-399FA8B1B0A5}" destId="{6586C1F3-F456-47DD-8D6C-9AFEA639CBDC}" srcOrd="1" destOrd="0" presId="urn:microsoft.com/office/officeart/2005/8/layout/bProcess3"/>
    <dgm:cxn modelId="{124B6FFD-9583-4785-8DDA-6F06E87A148C}" type="presOf" srcId="{6A8A91CC-FBFE-4E97-B98B-20968C921539}" destId="{7D337EB4-98D6-4E17-8B1C-8E5B040DF94E}" srcOrd="0" destOrd="0" presId="urn:microsoft.com/office/officeart/2005/8/layout/bProcess3"/>
    <dgm:cxn modelId="{4731F141-B0FA-43B9-9E46-AE4D769850E7}" type="presParOf" srcId="{91E8C861-3ACB-4707-B083-026EEF8D1A5B}" destId="{451D0D4F-AE7F-40C3-A50B-8F0B62EC6098}" srcOrd="0" destOrd="0" presId="urn:microsoft.com/office/officeart/2005/8/layout/bProcess3"/>
    <dgm:cxn modelId="{408886B3-4393-4BA4-A3AB-B50E6BD7DFE4}" type="presParOf" srcId="{91E8C861-3ACB-4707-B083-026EEF8D1A5B}" destId="{36250E22-0A17-4E74-9E2E-4E63E0CE43C2}" srcOrd="1" destOrd="0" presId="urn:microsoft.com/office/officeart/2005/8/layout/bProcess3"/>
    <dgm:cxn modelId="{16E117D3-88F6-4DEC-80B4-D70C217C5178}" type="presParOf" srcId="{36250E22-0A17-4E74-9E2E-4E63E0CE43C2}" destId="{D9B24BC6-FFC7-4832-B3D0-88DF92BD180D}" srcOrd="0" destOrd="0" presId="urn:microsoft.com/office/officeart/2005/8/layout/bProcess3"/>
    <dgm:cxn modelId="{9765F0CF-C5CE-4B06-B1C5-557121054F46}" type="presParOf" srcId="{91E8C861-3ACB-4707-B083-026EEF8D1A5B}" destId="{5D386BA6-FF9F-4940-B73C-AFDD59B159CE}" srcOrd="2" destOrd="0" presId="urn:microsoft.com/office/officeart/2005/8/layout/bProcess3"/>
    <dgm:cxn modelId="{47AEA971-314B-4856-80F6-D07C0F7E2E70}" type="presParOf" srcId="{91E8C861-3ACB-4707-B083-026EEF8D1A5B}" destId="{5373588B-6EFE-48B2-AC0C-6D0B043B8D5C}" srcOrd="3" destOrd="0" presId="urn:microsoft.com/office/officeart/2005/8/layout/bProcess3"/>
    <dgm:cxn modelId="{D4743A66-358F-4BF6-9C10-24972FD4650F}" type="presParOf" srcId="{5373588B-6EFE-48B2-AC0C-6D0B043B8D5C}" destId="{6586C1F3-F456-47DD-8D6C-9AFEA639CBDC}" srcOrd="0" destOrd="0" presId="urn:microsoft.com/office/officeart/2005/8/layout/bProcess3"/>
    <dgm:cxn modelId="{02C506C9-4C65-4C91-8D26-97AB663FADBF}" type="presParOf" srcId="{91E8C861-3ACB-4707-B083-026EEF8D1A5B}" destId="{5D36A6B9-A683-4778-9F51-9A30D1231647}" srcOrd="4" destOrd="0" presId="urn:microsoft.com/office/officeart/2005/8/layout/bProcess3"/>
    <dgm:cxn modelId="{4BAFE868-4AEF-4017-BA72-1E3983361375}" type="presParOf" srcId="{91E8C861-3ACB-4707-B083-026EEF8D1A5B}" destId="{7DAC9BCC-D840-4CBA-8B84-7B18D9C01C08}" srcOrd="5" destOrd="0" presId="urn:microsoft.com/office/officeart/2005/8/layout/bProcess3"/>
    <dgm:cxn modelId="{01F99F2D-63C9-4734-A8D8-2CAC947F747C}" type="presParOf" srcId="{7DAC9BCC-D840-4CBA-8B84-7B18D9C01C08}" destId="{95463C55-F5AB-45B1-B759-F5DD957682D1}" srcOrd="0" destOrd="0" presId="urn:microsoft.com/office/officeart/2005/8/layout/bProcess3"/>
    <dgm:cxn modelId="{CB5B16F7-925D-4C51-9D47-30696845D09F}" type="presParOf" srcId="{91E8C861-3ACB-4707-B083-026EEF8D1A5B}" destId="{B1E064F0-CB5B-4C46-9D26-D744A818240D}" srcOrd="6" destOrd="0" presId="urn:microsoft.com/office/officeart/2005/8/layout/bProcess3"/>
    <dgm:cxn modelId="{E29D6DE0-88E9-4AB3-84C2-9DA81D5F1A05}" type="presParOf" srcId="{91E8C861-3ACB-4707-B083-026EEF8D1A5B}" destId="{7D337EB4-98D6-4E17-8B1C-8E5B040DF94E}" srcOrd="7" destOrd="0" presId="urn:microsoft.com/office/officeart/2005/8/layout/bProcess3"/>
    <dgm:cxn modelId="{95B6E196-3989-43DE-93B6-7195AD7575F2}" type="presParOf" srcId="{7D337EB4-98D6-4E17-8B1C-8E5B040DF94E}" destId="{E579DE40-E070-4CE4-AF27-61BA63BAF7F3}" srcOrd="0" destOrd="0" presId="urn:microsoft.com/office/officeart/2005/8/layout/bProcess3"/>
    <dgm:cxn modelId="{19D49E0E-AEDC-4A97-9646-2927A3E86E66}" type="presParOf" srcId="{91E8C861-3ACB-4707-B083-026EEF8D1A5B}" destId="{30E5E6F2-721E-4519-B9D5-78190F1738E1}" srcOrd="8" destOrd="0" presId="urn:microsoft.com/office/officeart/2005/8/layout/bProcess3"/>
    <dgm:cxn modelId="{96D776F2-5481-43A1-A7B3-74FF240F6269}" type="presParOf" srcId="{91E8C861-3ACB-4707-B083-026EEF8D1A5B}" destId="{32980382-91E6-490A-B10B-FA1644CDB436}" srcOrd="9" destOrd="0" presId="urn:microsoft.com/office/officeart/2005/8/layout/bProcess3"/>
    <dgm:cxn modelId="{65F2B0F1-BAEF-44C7-8F75-BA16FC956F64}" type="presParOf" srcId="{32980382-91E6-490A-B10B-FA1644CDB436}" destId="{016681E1-0312-406F-B2B2-88F675AE30AA}" srcOrd="0" destOrd="0" presId="urn:microsoft.com/office/officeart/2005/8/layout/bProcess3"/>
    <dgm:cxn modelId="{CF66535E-AF4F-439D-9EBF-62B9843656D0}" type="presParOf" srcId="{91E8C861-3ACB-4707-B083-026EEF8D1A5B}" destId="{66A6314B-E6E7-4AA2-96C5-5E41F3D1663C}"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AEF9D2-F710-46AF-B834-7D80004CE553}" type="doc">
      <dgm:prSet loTypeId="urn:microsoft.com/office/officeart/2005/8/layout/process5" loCatId="process" qsTypeId="urn:microsoft.com/office/officeart/2005/8/quickstyle/3d1" qsCatId="3D" csTypeId="urn:microsoft.com/office/officeart/2005/8/colors/colorful4" csCatId="colorful" phldr="1"/>
      <dgm:spPr/>
      <dgm:t>
        <a:bodyPr/>
        <a:lstStyle/>
        <a:p>
          <a:endParaRPr lang="es-EC"/>
        </a:p>
      </dgm:t>
    </dgm:pt>
    <dgm:pt modelId="{A1C5D2E9-EB54-40C4-A8EA-332ED4377A92}">
      <dgm:prSet phldrT="[Texto]"/>
      <dgm:spPr>
        <a:ln>
          <a:solidFill>
            <a:schemeClr val="tx1"/>
          </a:solidFill>
        </a:ln>
      </dgm:spPr>
      <dgm:t>
        <a:bodyPr/>
        <a:lstStyle/>
        <a:p>
          <a:r>
            <a:rPr lang="es-EC" dirty="0">
              <a:solidFill>
                <a:schemeClr val="tx1"/>
              </a:solidFill>
            </a:rPr>
            <a:t>Teorías de soporte</a:t>
          </a:r>
        </a:p>
      </dgm:t>
    </dgm:pt>
    <dgm:pt modelId="{D6345FAD-D90B-4746-9269-B01909AABD47}" type="parTrans" cxnId="{E5B9F4CB-2D43-488A-A3A2-4BD13E5E81AD}">
      <dgm:prSet/>
      <dgm:spPr/>
      <dgm:t>
        <a:bodyPr/>
        <a:lstStyle/>
        <a:p>
          <a:endParaRPr lang="es-EC">
            <a:solidFill>
              <a:schemeClr val="tx1"/>
            </a:solidFill>
          </a:endParaRPr>
        </a:p>
      </dgm:t>
    </dgm:pt>
    <dgm:pt modelId="{D40D4B09-CD8A-4211-B16D-E15C98920E7F}" type="sibTrans" cxnId="{E5B9F4CB-2D43-488A-A3A2-4BD13E5E81AD}">
      <dgm:prSet/>
      <dgm:spPr/>
      <dgm:t>
        <a:bodyPr/>
        <a:lstStyle/>
        <a:p>
          <a:endParaRPr lang="es-EC" dirty="0">
            <a:solidFill>
              <a:schemeClr val="tx1"/>
            </a:solidFill>
          </a:endParaRPr>
        </a:p>
      </dgm:t>
    </dgm:pt>
    <dgm:pt modelId="{25EA03CD-CF6D-4B23-A204-5AA618B04CB7}">
      <dgm:prSet phldrT="[Texto]"/>
      <dgm:spPr>
        <a:ln>
          <a:solidFill>
            <a:schemeClr val="tx1"/>
          </a:solidFill>
        </a:ln>
      </dgm:spPr>
      <dgm:t>
        <a:bodyPr/>
        <a:lstStyle/>
        <a:p>
          <a:r>
            <a:rPr lang="es-EC" dirty="0">
              <a:solidFill>
                <a:schemeClr val="tx1"/>
              </a:solidFill>
            </a:rPr>
            <a:t>Marco referencial</a:t>
          </a:r>
        </a:p>
      </dgm:t>
    </dgm:pt>
    <dgm:pt modelId="{0A85E09F-E39D-4287-B1B3-D8FB42C21AF5}" type="parTrans" cxnId="{CBCB62A7-3814-45F5-88AD-88CA93E46098}">
      <dgm:prSet/>
      <dgm:spPr/>
      <dgm:t>
        <a:bodyPr/>
        <a:lstStyle/>
        <a:p>
          <a:endParaRPr lang="es-EC">
            <a:solidFill>
              <a:schemeClr val="tx1"/>
            </a:solidFill>
          </a:endParaRPr>
        </a:p>
      </dgm:t>
    </dgm:pt>
    <dgm:pt modelId="{0A9B4EBD-C71D-4123-B596-4702FF1F9B1F}" type="sibTrans" cxnId="{CBCB62A7-3814-45F5-88AD-88CA93E46098}">
      <dgm:prSet/>
      <dgm:spPr/>
      <dgm:t>
        <a:bodyPr/>
        <a:lstStyle/>
        <a:p>
          <a:endParaRPr lang="es-EC" dirty="0">
            <a:solidFill>
              <a:schemeClr val="tx1"/>
            </a:solidFill>
          </a:endParaRPr>
        </a:p>
      </dgm:t>
    </dgm:pt>
    <dgm:pt modelId="{104F4429-45E4-4003-9429-904E28B7705C}">
      <dgm:prSet phldrT="[Texto]"/>
      <dgm:spPr>
        <a:ln>
          <a:solidFill>
            <a:schemeClr val="tx1"/>
          </a:solidFill>
        </a:ln>
      </dgm:spPr>
      <dgm:t>
        <a:bodyPr/>
        <a:lstStyle/>
        <a:p>
          <a:r>
            <a:rPr lang="es-EC" dirty="0">
              <a:solidFill>
                <a:schemeClr val="tx1"/>
              </a:solidFill>
            </a:rPr>
            <a:t>Marco conceptual</a:t>
          </a:r>
        </a:p>
      </dgm:t>
    </dgm:pt>
    <dgm:pt modelId="{809C51B6-81C7-491E-AD23-5BB9C4A29A3A}" type="sibTrans" cxnId="{DD9AAA24-BD23-487C-B445-EFD50293EA0B}">
      <dgm:prSet/>
      <dgm:spPr/>
      <dgm:t>
        <a:bodyPr/>
        <a:lstStyle/>
        <a:p>
          <a:endParaRPr lang="es-EC">
            <a:solidFill>
              <a:schemeClr val="tx1"/>
            </a:solidFill>
          </a:endParaRPr>
        </a:p>
      </dgm:t>
    </dgm:pt>
    <dgm:pt modelId="{2CF6107D-3DF8-4C9E-A7D5-A04D6F966B3D}" type="parTrans" cxnId="{DD9AAA24-BD23-487C-B445-EFD50293EA0B}">
      <dgm:prSet/>
      <dgm:spPr/>
      <dgm:t>
        <a:bodyPr/>
        <a:lstStyle/>
        <a:p>
          <a:endParaRPr lang="es-EC">
            <a:solidFill>
              <a:schemeClr val="tx1"/>
            </a:solidFill>
          </a:endParaRPr>
        </a:p>
      </dgm:t>
    </dgm:pt>
    <dgm:pt modelId="{BBE6816A-9AA1-4645-9CD4-9B9B3B594C4C}" type="pres">
      <dgm:prSet presAssocID="{0FAEF9D2-F710-46AF-B834-7D80004CE553}" presName="diagram" presStyleCnt="0">
        <dgm:presLayoutVars>
          <dgm:dir/>
          <dgm:resizeHandles val="exact"/>
        </dgm:presLayoutVars>
      </dgm:prSet>
      <dgm:spPr/>
    </dgm:pt>
    <dgm:pt modelId="{2165590D-41BF-4B99-B732-4877A9F09510}" type="pres">
      <dgm:prSet presAssocID="{A1C5D2E9-EB54-40C4-A8EA-332ED4377A92}" presName="node" presStyleLbl="node1" presStyleIdx="0" presStyleCnt="3">
        <dgm:presLayoutVars>
          <dgm:bulletEnabled val="1"/>
        </dgm:presLayoutVars>
      </dgm:prSet>
      <dgm:spPr/>
    </dgm:pt>
    <dgm:pt modelId="{06F6F66D-5D3E-4630-9AD3-B3BAF3084E0F}" type="pres">
      <dgm:prSet presAssocID="{D40D4B09-CD8A-4211-B16D-E15C98920E7F}" presName="sibTrans" presStyleLbl="sibTrans2D1" presStyleIdx="0" presStyleCnt="2"/>
      <dgm:spPr/>
    </dgm:pt>
    <dgm:pt modelId="{45E36F92-312C-4F6C-A80E-E882F0B9B4CC}" type="pres">
      <dgm:prSet presAssocID="{D40D4B09-CD8A-4211-B16D-E15C98920E7F}" presName="connectorText" presStyleLbl="sibTrans2D1" presStyleIdx="0" presStyleCnt="2"/>
      <dgm:spPr/>
    </dgm:pt>
    <dgm:pt modelId="{A1C08DB2-AF29-4EE7-995C-7691DC840FD8}" type="pres">
      <dgm:prSet presAssocID="{25EA03CD-CF6D-4B23-A204-5AA618B04CB7}" presName="node" presStyleLbl="node1" presStyleIdx="1" presStyleCnt="3">
        <dgm:presLayoutVars>
          <dgm:bulletEnabled val="1"/>
        </dgm:presLayoutVars>
      </dgm:prSet>
      <dgm:spPr/>
    </dgm:pt>
    <dgm:pt modelId="{FB0C1FB8-3F78-4FA5-BCD0-9532FC9DD578}" type="pres">
      <dgm:prSet presAssocID="{0A9B4EBD-C71D-4123-B596-4702FF1F9B1F}" presName="sibTrans" presStyleLbl="sibTrans2D1" presStyleIdx="1" presStyleCnt="2"/>
      <dgm:spPr/>
    </dgm:pt>
    <dgm:pt modelId="{A1407D4B-A357-4392-8C4D-04496630493D}" type="pres">
      <dgm:prSet presAssocID="{0A9B4EBD-C71D-4123-B596-4702FF1F9B1F}" presName="connectorText" presStyleLbl="sibTrans2D1" presStyleIdx="1" presStyleCnt="2"/>
      <dgm:spPr/>
    </dgm:pt>
    <dgm:pt modelId="{06366274-957B-42BD-BCDB-994E44A36B73}" type="pres">
      <dgm:prSet presAssocID="{104F4429-45E4-4003-9429-904E28B7705C}" presName="node" presStyleLbl="node1" presStyleIdx="2" presStyleCnt="3">
        <dgm:presLayoutVars>
          <dgm:bulletEnabled val="1"/>
        </dgm:presLayoutVars>
      </dgm:prSet>
      <dgm:spPr/>
    </dgm:pt>
  </dgm:ptLst>
  <dgm:cxnLst>
    <dgm:cxn modelId="{E5CADC00-EEAD-4BB6-87B3-E538374E88F1}" type="presOf" srcId="{25EA03CD-CF6D-4B23-A204-5AA618B04CB7}" destId="{A1C08DB2-AF29-4EE7-995C-7691DC840FD8}" srcOrd="0" destOrd="0" presId="urn:microsoft.com/office/officeart/2005/8/layout/process5"/>
    <dgm:cxn modelId="{2D9D6804-BDFA-4E7A-AE2D-AF4ACC121D24}" type="presOf" srcId="{D40D4B09-CD8A-4211-B16D-E15C98920E7F}" destId="{45E36F92-312C-4F6C-A80E-E882F0B9B4CC}" srcOrd="1" destOrd="0" presId="urn:microsoft.com/office/officeart/2005/8/layout/process5"/>
    <dgm:cxn modelId="{C5A79012-4857-4AA4-BE2E-21C103CD768B}" type="presOf" srcId="{D40D4B09-CD8A-4211-B16D-E15C98920E7F}" destId="{06F6F66D-5D3E-4630-9AD3-B3BAF3084E0F}" srcOrd="0" destOrd="0" presId="urn:microsoft.com/office/officeart/2005/8/layout/process5"/>
    <dgm:cxn modelId="{DD9AAA24-BD23-487C-B445-EFD50293EA0B}" srcId="{0FAEF9D2-F710-46AF-B834-7D80004CE553}" destId="{104F4429-45E4-4003-9429-904E28B7705C}" srcOrd="2" destOrd="0" parTransId="{2CF6107D-3DF8-4C9E-A7D5-A04D6F966B3D}" sibTransId="{809C51B6-81C7-491E-AD23-5BB9C4A29A3A}"/>
    <dgm:cxn modelId="{B2083547-BAE4-41A7-B797-65584529566D}" type="presOf" srcId="{0FAEF9D2-F710-46AF-B834-7D80004CE553}" destId="{BBE6816A-9AA1-4645-9CD4-9B9B3B594C4C}" srcOrd="0" destOrd="0" presId="urn:microsoft.com/office/officeart/2005/8/layout/process5"/>
    <dgm:cxn modelId="{AF0E4C49-DC4E-477A-9B25-FA4CF147FA4A}" type="presOf" srcId="{A1C5D2E9-EB54-40C4-A8EA-332ED4377A92}" destId="{2165590D-41BF-4B99-B732-4877A9F09510}" srcOrd="0" destOrd="0" presId="urn:microsoft.com/office/officeart/2005/8/layout/process5"/>
    <dgm:cxn modelId="{0E97C191-902C-4802-AC8E-7A2823116000}" type="presOf" srcId="{104F4429-45E4-4003-9429-904E28B7705C}" destId="{06366274-957B-42BD-BCDB-994E44A36B73}" srcOrd="0" destOrd="0" presId="urn:microsoft.com/office/officeart/2005/8/layout/process5"/>
    <dgm:cxn modelId="{CBCB62A7-3814-45F5-88AD-88CA93E46098}" srcId="{0FAEF9D2-F710-46AF-B834-7D80004CE553}" destId="{25EA03CD-CF6D-4B23-A204-5AA618B04CB7}" srcOrd="1" destOrd="0" parTransId="{0A85E09F-E39D-4287-B1B3-D8FB42C21AF5}" sibTransId="{0A9B4EBD-C71D-4123-B596-4702FF1F9B1F}"/>
    <dgm:cxn modelId="{597D55C8-DA90-40A3-B1BD-34E959D2DC64}" type="presOf" srcId="{0A9B4EBD-C71D-4123-B596-4702FF1F9B1F}" destId="{A1407D4B-A357-4392-8C4D-04496630493D}" srcOrd="1" destOrd="0" presId="urn:microsoft.com/office/officeart/2005/8/layout/process5"/>
    <dgm:cxn modelId="{E5B9F4CB-2D43-488A-A3A2-4BD13E5E81AD}" srcId="{0FAEF9D2-F710-46AF-B834-7D80004CE553}" destId="{A1C5D2E9-EB54-40C4-A8EA-332ED4377A92}" srcOrd="0" destOrd="0" parTransId="{D6345FAD-D90B-4746-9269-B01909AABD47}" sibTransId="{D40D4B09-CD8A-4211-B16D-E15C98920E7F}"/>
    <dgm:cxn modelId="{8E0C6DE8-97B7-4917-AEC2-AA6A5B9B2DF9}" type="presOf" srcId="{0A9B4EBD-C71D-4123-B596-4702FF1F9B1F}" destId="{FB0C1FB8-3F78-4FA5-BCD0-9532FC9DD578}" srcOrd="0" destOrd="0" presId="urn:microsoft.com/office/officeart/2005/8/layout/process5"/>
    <dgm:cxn modelId="{F514642D-2A2E-4106-96FB-9CA871F4792B}" type="presParOf" srcId="{BBE6816A-9AA1-4645-9CD4-9B9B3B594C4C}" destId="{2165590D-41BF-4B99-B732-4877A9F09510}" srcOrd="0" destOrd="0" presId="urn:microsoft.com/office/officeart/2005/8/layout/process5"/>
    <dgm:cxn modelId="{3B42BA19-AF8C-4DAA-A439-ABB9DF87BA40}" type="presParOf" srcId="{BBE6816A-9AA1-4645-9CD4-9B9B3B594C4C}" destId="{06F6F66D-5D3E-4630-9AD3-B3BAF3084E0F}" srcOrd="1" destOrd="0" presId="urn:microsoft.com/office/officeart/2005/8/layout/process5"/>
    <dgm:cxn modelId="{10608C24-7F60-4DCF-BCCE-2AB0322471F1}" type="presParOf" srcId="{06F6F66D-5D3E-4630-9AD3-B3BAF3084E0F}" destId="{45E36F92-312C-4F6C-A80E-E882F0B9B4CC}" srcOrd="0" destOrd="0" presId="urn:microsoft.com/office/officeart/2005/8/layout/process5"/>
    <dgm:cxn modelId="{0AC43629-74E6-44EC-8199-28639BE31C06}" type="presParOf" srcId="{BBE6816A-9AA1-4645-9CD4-9B9B3B594C4C}" destId="{A1C08DB2-AF29-4EE7-995C-7691DC840FD8}" srcOrd="2" destOrd="0" presId="urn:microsoft.com/office/officeart/2005/8/layout/process5"/>
    <dgm:cxn modelId="{8B21B04A-4544-4FF7-8517-DF1D33CDB62B}" type="presParOf" srcId="{BBE6816A-9AA1-4645-9CD4-9B9B3B594C4C}" destId="{FB0C1FB8-3F78-4FA5-BCD0-9532FC9DD578}" srcOrd="3" destOrd="0" presId="urn:microsoft.com/office/officeart/2005/8/layout/process5"/>
    <dgm:cxn modelId="{C75D014D-0C3E-4917-9E7F-FA6B08937F99}" type="presParOf" srcId="{FB0C1FB8-3F78-4FA5-BCD0-9532FC9DD578}" destId="{A1407D4B-A357-4392-8C4D-04496630493D}" srcOrd="0" destOrd="0" presId="urn:microsoft.com/office/officeart/2005/8/layout/process5"/>
    <dgm:cxn modelId="{ACFC4561-C518-4574-8594-4BF8D2B3B2FD}" type="presParOf" srcId="{BBE6816A-9AA1-4645-9CD4-9B9B3B594C4C}" destId="{06366274-957B-42BD-BCDB-994E44A36B73}"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B26810-552B-4FF9-86D6-EDCCA5BAD5FF}" type="doc">
      <dgm:prSet loTypeId="urn:microsoft.com/office/officeart/2005/8/layout/cycle8" loCatId="cycle" qsTypeId="urn:microsoft.com/office/officeart/2005/8/quickstyle/simple5" qsCatId="simple" csTypeId="urn:microsoft.com/office/officeart/2005/8/colors/colorful1" csCatId="colorful" phldr="1"/>
      <dgm:spPr/>
    </dgm:pt>
    <dgm:pt modelId="{0ABB5681-4391-4D9C-8652-F99805BF43AB}">
      <dgm:prSet phldrT="[Texto]" custT="1"/>
      <dgm:spPr/>
      <dgm:t>
        <a:bodyPr/>
        <a:lstStyle/>
        <a:p>
          <a:r>
            <a:rPr lang="es-EC" sz="1800" b="1" dirty="0">
              <a:solidFill>
                <a:schemeClr val="tx1"/>
              </a:solidFill>
            </a:rPr>
            <a:t>Decretos ejecutivos</a:t>
          </a:r>
          <a:endParaRPr lang="es-PE" sz="1800" b="1" dirty="0">
            <a:solidFill>
              <a:schemeClr val="tx1"/>
            </a:solidFill>
          </a:endParaRPr>
        </a:p>
      </dgm:t>
    </dgm:pt>
    <dgm:pt modelId="{21586ABB-0052-40D3-AD63-CDB555DEA60A}" type="parTrans" cxnId="{26F0ECDB-B5BF-4952-9748-BBE07D6F12A1}">
      <dgm:prSet/>
      <dgm:spPr/>
      <dgm:t>
        <a:bodyPr/>
        <a:lstStyle/>
        <a:p>
          <a:endParaRPr lang="es-PE" sz="1800" b="1">
            <a:solidFill>
              <a:schemeClr val="tx1"/>
            </a:solidFill>
          </a:endParaRPr>
        </a:p>
      </dgm:t>
    </dgm:pt>
    <dgm:pt modelId="{6DA283E8-A12A-4D72-AFF3-BA08419FF3A5}" type="sibTrans" cxnId="{26F0ECDB-B5BF-4952-9748-BBE07D6F12A1}">
      <dgm:prSet/>
      <dgm:spPr/>
      <dgm:t>
        <a:bodyPr/>
        <a:lstStyle/>
        <a:p>
          <a:endParaRPr lang="es-PE" sz="1800" b="1">
            <a:solidFill>
              <a:schemeClr val="tx1"/>
            </a:solidFill>
          </a:endParaRPr>
        </a:p>
      </dgm:t>
    </dgm:pt>
    <dgm:pt modelId="{D77CEB3F-589C-4AEE-9F41-B0952B8DACE7}">
      <dgm:prSet phldrT="[Texto]" custT="1"/>
      <dgm:spPr/>
      <dgm:t>
        <a:bodyPr/>
        <a:lstStyle/>
        <a:p>
          <a:r>
            <a:rPr lang="es-EC" sz="1800" b="1" dirty="0">
              <a:solidFill>
                <a:schemeClr val="tx1"/>
              </a:solidFill>
            </a:rPr>
            <a:t>Acuerdos ministeriales</a:t>
          </a:r>
          <a:endParaRPr lang="es-PE" sz="1800" b="1" dirty="0">
            <a:solidFill>
              <a:schemeClr val="tx1"/>
            </a:solidFill>
          </a:endParaRPr>
        </a:p>
      </dgm:t>
    </dgm:pt>
    <dgm:pt modelId="{42799DAD-FAFF-40FF-AA97-3F4306CC2EBA}" type="parTrans" cxnId="{6194EB97-1E2A-474E-BE48-90DACB998126}">
      <dgm:prSet/>
      <dgm:spPr/>
      <dgm:t>
        <a:bodyPr/>
        <a:lstStyle/>
        <a:p>
          <a:endParaRPr lang="es-PE" sz="1800" b="1">
            <a:solidFill>
              <a:schemeClr val="tx1"/>
            </a:solidFill>
          </a:endParaRPr>
        </a:p>
      </dgm:t>
    </dgm:pt>
    <dgm:pt modelId="{E8929A98-87C9-4E06-A9FD-C51AC618130E}" type="sibTrans" cxnId="{6194EB97-1E2A-474E-BE48-90DACB998126}">
      <dgm:prSet/>
      <dgm:spPr/>
      <dgm:t>
        <a:bodyPr/>
        <a:lstStyle/>
        <a:p>
          <a:endParaRPr lang="es-PE" sz="1800" b="1">
            <a:solidFill>
              <a:schemeClr val="tx1"/>
            </a:solidFill>
          </a:endParaRPr>
        </a:p>
      </dgm:t>
    </dgm:pt>
    <dgm:pt modelId="{0301AB06-58B3-4F8A-8C57-D83EC4D11C79}">
      <dgm:prSet phldrT="[Texto]" custT="1"/>
      <dgm:spPr/>
      <dgm:t>
        <a:bodyPr/>
        <a:lstStyle/>
        <a:p>
          <a:r>
            <a:rPr lang="es-EC" sz="1800" b="1" dirty="0">
              <a:solidFill>
                <a:schemeClr val="tx1"/>
              </a:solidFill>
            </a:rPr>
            <a:t>Ley de hidrocarburos</a:t>
          </a:r>
          <a:endParaRPr lang="es-PE" sz="1800" b="1" dirty="0">
            <a:solidFill>
              <a:schemeClr val="tx1"/>
            </a:solidFill>
          </a:endParaRPr>
        </a:p>
      </dgm:t>
    </dgm:pt>
    <dgm:pt modelId="{8B077EE5-F238-48E4-98E3-45513AE4DFD4}" type="parTrans" cxnId="{8D7F13BF-747F-4E87-9595-A7F35A32E648}">
      <dgm:prSet/>
      <dgm:spPr/>
      <dgm:t>
        <a:bodyPr/>
        <a:lstStyle/>
        <a:p>
          <a:endParaRPr lang="es-PE" sz="1800" b="1">
            <a:solidFill>
              <a:schemeClr val="tx1"/>
            </a:solidFill>
          </a:endParaRPr>
        </a:p>
      </dgm:t>
    </dgm:pt>
    <dgm:pt modelId="{A69BC92D-D7B8-4D49-8E2D-38FB2796734F}" type="sibTrans" cxnId="{8D7F13BF-747F-4E87-9595-A7F35A32E648}">
      <dgm:prSet/>
      <dgm:spPr/>
      <dgm:t>
        <a:bodyPr/>
        <a:lstStyle/>
        <a:p>
          <a:endParaRPr lang="es-PE" sz="1800" b="1">
            <a:solidFill>
              <a:schemeClr val="tx1"/>
            </a:solidFill>
          </a:endParaRPr>
        </a:p>
      </dgm:t>
    </dgm:pt>
    <dgm:pt modelId="{D8B91FB3-DF3B-4C84-95B6-28C117B5ED1F}" type="pres">
      <dgm:prSet presAssocID="{6AB26810-552B-4FF9-86D6-EDCCA5BAD5FF}" presName="compositeShape" presStyleCnt="0">
        <dgm:presLayoutVars>
          <dgm:chMax val="7"/>
          <dgm:dir/>
          <dgm:resizeHandles val="exact"/>
        </dgm:presLayoutVars>
      </dgm:prSet>
      <dgm:spPr/>
    </dgm:pt>
    <dgm:pt modelId="{A822DEE2-7848-4BE9-B646-C7A1A09293EF}" type="pres">
      <dgm:prSet presAssocID="{6AB26810-552B-4FF9-86D6-EDCCA5BAD5FF}" presName="wedge1" presStyleLbl="node1" presStyleIdx="0" presStyleCnt="3"/>
      <dgm:spPr/>
    </dgm:pt>
    <dgm:pt modelId="{CA4D4E04-2C8F-42D3-9814-574F78D32054}" type="pres">
      <dgm:prSet presAssocID="{6AB26810-552B-4FF9-86D6-EDCCA5BAD5FF}" presName="dummy1a" presStyleCnt="0"/>
      <dgm:spPr/>
    </dgm:pt>
    <dgm:pt modelId="{16B77CF5-6CA2-4E67-8DAA-E57034A4B2A7}" type="pres">
      <dgm:prSet presAssocID="{6AB26810-552B-4FF9-86D6-EDCCA5BAD5FF}" presName="dummy1b" presStyleCnt="0"/>
      <dgm:spPr/>
    </dgm:pt>
    <dgm:pt modelId="{FA47EA46-D771-4A71-A5D5-BB1F9F3736ED}" type="pres">
      <dgm:prSet presAssocID="{6AB26810-552B-4FF9-86D6-EDCCA5BAD5FF}" presName="wedge1Tx" presStyleLbl="node1" presStyleIdx="0" presStyleCnt="3">
        <dgm:presLayoutVars>
          <dgm:chMax val="0"/>
          <dgm:chPref val="0"/>
          <dgm:bulletEnabled val="1"/>
        </dgm:presLayoutVars>
      </dgm:prSet>
      <dgm:spPr/>
    </dgm:pt>
    <dgm:pt modelId="{2FF2B166-11E6-4135-A3A0-0A83C907AB4B}" type="pres">
      <dgm:prSet presAssocID="{6AB26810-552B-4FF9-86D6-EDCCA5BAD5FF}" presName="wedge2" presStyleLbl="node1" presStyleIdx="1" presStyleCnt="3"/>
      <dgm:spPr/>
    </dgm:pt>
    <dgm:pt modelId="{85647C20-A94F-4E3D-A5D0-EA1C200B741E}" type="pres">
      <dgm:prSet presAssocID="{6AB26810-552B-4FF9-86D6-EDCCA5BAD5FF}" presName="dummy2a" presStyleCnt="0"/>
      <dgm:spPr/>
    </dgm:pt>
    <dgm:pt modelId="{16B7F44C-C88E-43BA-85AC-E0B20B7B8C35}" type="pres">
      <dgm:prSet presAssocID="{6AB26810-552B-4FF9-86D6-EDCCA5BAD5FF}" presName="dummy2b" presStyleCnt="0"/>
      <dgm:spPr/>
    </dgm:pt>
    <dgm:pt modelId="{F23DC216-B29E-40F1-BA65-89FEF89A0BE6}" type="pres">
      <dgm:prSet presAssocID="{6AB26810-552B-4FF9-86D6-EDCCA5BAD5FF}" presName="wedge2Tx" presStyleLbl="node1" presStyleIdx="1" presStyleCnt="3">
        <dgm:presLayoutVars>
          <dgm:chMax val="0"/>
          <dgm:chPref val="0"/>
          <dgm:bulletEnabled val="1"/>
        </dgm:presLayoutVars>
      </dgm:prSet>
      <dgm:spPr/>
    </dgm:pt>
    <dgm:pt modelId="{66576447-1BA2-4EF9-B867-6713D4AFCB74}" type="pres">
      <dgm:prSet presAssocID="{6AB26810-552B-4FF9-86D6-EDCCA5BAD5FF}" presName="wedge3" presStyleLbl="node1" presStyleIdx="2" presStyleCnt="3"/>
      <dgm:spPr/>
    </dgm:pt>
    <dgm:pt modelId="{452D599E-DC94-4A12-A0F9-A0B440DD2C51}" type="pres">
      <dgm:prSet presAssocID="{6AB26810-552B-4FF9-86D6-EDCCA5BAD5FF}" presName="dummy3a" presStyleCnt="0"/>
      <dgm:spPr/>
    </dgm:pt>
    <dgm:pt modelId="{FEC0A032-E2FD-474C-8D76-01FE651BA8C8}" type="pres">
      <dgm:prSet presAssocID="{6AB26810-552B-4FF9-86D6-EDCCA5BAD5FF}" presName="dummy3b" presStyleCnt="0"/>
      <dgm:spPr/>
    </dgm:pt>
    <dgm:pt modelId="{A4CFC8FC-D469-4EAD-AB21-671F87ABDF0A}" type="pres">
      <dgm:prSet presAssocID="{6AB26810-552B-4FF9-86D6-EDCCA5BAD5FF}" presName="wedge3Tx" presStyleLbl="node1" presStyleIdx="2" presStyleCnt="3">
        <dgm:presLayoutVars>
          <dgm:chMax val="0"/>
          <dgm:chPref val="0"/>
          <dgm:bulletEnabled val="1"/>
        </dgm:presLayoutVars>
      </dgm:prSet>
      <dgm:spPr/>
    </dgm:pt>
    <dgm:pt modelId="{FD57A370-7943-4D52-941D-0C404FB6BFEC}" type="pres">
      <dgm:prSet presAssocID="{6DA283E8-A12A-4D72-AFF3-BA08419FF3A5}" presName="arrowWedge1" presStyleLbl="fgSibTrans2D1" presStyleIdx="0" presStyleCnt="3"/>
      <dgm:spPr/>
    </dgm:pt>
    <dgm:pt modelId="{95775ABC-BE16-490D-9AB3-C947AC961F8C}" type="pres">
      <dgm:prSet presAssocID="{E8929A98-87C9-4E06-A9FD-C51AC618130E}" presName="arrowWedge2" presStyleLbl="fgSibTrans2D1" presStyleIdx="1" presStyleCnt="3"/>
      <dgm:spPr/>
    </dgm:pt>
    <dgm:pt modelId="{67DC269F-868D-42C9-845D-4060BE46545C}" type="pres">
      <dgm:prSet presAssocID="{A69BC92D-D7B8-4D49-8E2D-38FB2796734F}" presName="arrowWedge3" presStyleLbl="fgSibTrans2D1" presStyleIdx="2" presStyleCnt="3"/>
      <dgm:spPr/>
    </dgm:pt>
  </dgm:ptLst>
  <dgm:cxnLst>
    <dgm:cxn modelId="{7C7B2F1E-0F49-4698-82B8-D93AAF8A4824}" type="presOf" srcId="{0301AB06-58B3-4F8A-8C57-D83EC4D11C79}" destId="{66576447-1BA2-4EF9-B867-6713D4AFCB74}" srcOrd="0" destOrd="0" presId="urn:microsoft.com/office/officeart/2005/8/layout/cycle8"/>
    <dgm:cxn modelId="{DF902832-1FE0-430B-A4D4-4EA26C6FF392}" type="presOf" srcId="{6AB26810-552B-4FF9-86D6-EDCCA5BAD5FF}" destId="{D8B91FB3-DF3B-4C84-95B6-28C117B5ED1F}" srcOrd="0" destOrd="0" presId="urn:microsoft.com/office/officeart/2005/8/layout/cycle8"/>
    <dgm:cxn modelId="{EE752B3C-D826-4543-A975-FDBF60942C13}" type="presOf" srcId="{0301AB06-58B3-4F8A-8C57-D83EC4D11C79}" destId="{A4CFC8FC-D469-4EAD-AB21-671F87ABDF0A}" srcOrd="1" destOrd="0" presId="urn:microsoft.com/office/officeart/2005/8/layout/cycle8"/>
    <dgm:cxn modelId="{6194EB97-1E2A-474E-BE48-90DACB998126}" srcId="{6AB26810-552B-4FF9-86D6-EDCCA5BAD5FF}" destId="{D77CEB3F-589C-4AEE-9F41-B0952B8DACE7}" srcOrd="1" destOrd="0" parTransId="{42799DAD-FAFF-40FF-AA97-3F4306CC2EBA}" sibTransId="{E8929A98-87C9-4E06-A9FD-C51AC618130E}"/>
    <dgm:cxn modelId="{CEE69AA4-2783-4989-852E-21C1A1B64942}" type="presOf" srcId="{0ABB5681-4391-4D9C-8652-F99805BF43AB}" destId="{A822DEE2-7848-4BE9-B646-C7A1A09293EF}" srcOrd="0" destOrd="0" presId="urn:microsoft.com/office/officeart/2005/8/layout/cycle8"/>
    <dgm:cxn modelId="{685537A8-B60F-4BC6-8E24-9B798D8E8FDF}" type="presOf" srcId="{0ABB5681-4391-4D9C-8652-F99805BF43AB}" destId="{FA47EA46-D771-4A71-A5D5-BB1F9F3736ED}" srcOrd="1" destOrd="0" presId="urn:microsoft.com/office/officeart/2005/8/layout/cycle8"/>
    <dgm:cxn modelId="{DA0350B8-7F45-4543-9BB8-C47D9C4687FC}" type="presOf" srcId="{D77CEB3F-589C-4AEE-9F41-B0952B8DACE7}" destId="{F23DC216-B29E-40F1-BA65-89FEF89A0BE6}" srcOrd="1" destOrd="0" presId="urn:microsoft.com/office/officeart/2005/8/layout/cycle8"/>
    <dgm:cxn modelId="{8D7F13BF-747F-4E87-9595-A7F35A32E648}" srcId="{6AB26810-552B-4FF9-86D6-EDCCA5BAD5FF}" destId="{0301AB06-58B3-4F8A-8C57-D83EC4D11C79}" srcOrd="2" destOrd="0" parTransId="{8B077EE5-F238-48E4-98E3-45513AE4DFD4}" sibTransId="{A69BC92D-D7B8-4D49-8E2D-38FB2796734F}"/>
    <dgm:cxn modelId="{5B5F1CC4-61A6-486B-8A44-2C0D0331B5A5}" type="presOf" srcId="{D77CEB3F-589C-4AEE-9F41-B0952B8DACE7}" destId="{2FF2B166-11E6-4135-A3A0-0A83C907AB4B}" srcOrd="0" destOrd="0" presId="urn:microsoft.com/office/officeart/2005/8/layout/cycle8"/>
    <dgm:cxn modelId="{26F0ECDB-B5BF-4952-9748-BBE07D6F12A1}" srcId="{6AB26810-552B-4FF9-86D6-EDCCA5BAD5FF}" destId="{0ABB5681-4391-4D9C-8652-F99805BF43AB}" srcOrd="0" destOrd="0" parTransId="{21586ABB-0052-40D3-AD63-CDB555DEA60A}" sibTransId="{6DA283E8-A12A-4D72-AFF3-BA08419FF3A5}"/>
    <dgm:cxn modelId="{FA6D69F5-9792-4931-AE01-288904C6092D}" type="presParOf" srcId="{D8B91FB3-DF3B-4C84-95B6-28C117B5ED1F}" destId="{A822DEE2-7848-4BE9-B646-C7A1A09293EF}" srcOrd="0" destOrd="0" presId="urn:microsoft.com/office/officeart/2005/8/layout/cycle8"/>
    <dgm:cxn modelId="{17B56760-3E71-4050-99EC-FFF6FAA9448E}" type="presParOf" srcId="{D8B91FB3-DF3B-4C84-95B6-28C117B5ED1F}" destId="{CA4D4E04-2C8F-42D3-9814-574F78D32054}" srcOrd="1" destOrd="0" presId="urn:microsoft.com/office/officeart/2005/8/layout/cycle8"/>
    <dgm:cxn modelId="{C6429561-0A5D-4BDC-A168-566D4194B8A1}" type="presParOf" srcId="{D8B91FB3-DF3B-4C84-95B6-28C117B5ED1F}" destId="{16B77CF5-6CA2-4E67-8DAA-E57034A4B2A7}" srcOrd="2" destOrd="0" presId="urn:microsoft.com/office/officeart/2005/8/layout/cycle8"/>
    <dgm:cxn modelId="{D2EF6441-D031-4632-A015-60D58A4BA4D7}" type="presParOf" srcId="{D8B91FB3-DF3B-4C84-95B6-28C117B5ED1F}" destId="{FA47EA46-D771-4A71-A5D5-BB1F9F3736ED}" srcOrd="3" destOrd="0" presId="urn:microsoft.com/office/officeart/2005/8/layout/cycle8"/>
    <dgm:cxn modelId="{0231D526-7248-4F00-B8F5-7C00CDF90BEE}" type="presParOf" srcId="{D8B91FB3-DF3B-4C84-95B6-28C117B5ED1F}" destId="{2FF2B166-11E6-4135-A3A0-0A83C907AB4B}" srcOrd="4" destOrd="0" presId="urn:microsoft.com/office/officeart/2005/8/layout/cycle8"/>
    <dgm:cxn modelId="{C3260F7D-F442-4382-8D49-ABB9FAE5356A}" type="presParOf" srcId="{D8B91FB3-DF3B-4C84-95B6-28C117B5ED1F}" destId="{85647C20-A94F-4E3D-A5D0-EA1C200B741E}" srcOrd="5" destOrd="0" presId="urn:microsoft.com/office/officeart/2005/8/layout/cycle8"/>
    <dgm:cxn modelId="{EDBF414F-4C6D-43C3-890C-3DA9F15023F9}" type="presParOf" srcId="{D8B91FB3-DF3B-4C84-95B6-28C117B5ED1F}" destId="{16B7F44C-C88E-43BA-85AC-E0B20B7B8C35}" srcOrd="6" destOrd="0" presId="urn:microsoft.com/office/officeart/2005/8/layout/cycle8"/>
    <dgm:cxn modelId="{A9CA4244-261D-405C-BB24-35F519BAB456}" type="presParOf" srcId="{D8B91FB3-DF3B-4C84-95B6-28C117B5ED1F}" destId="{F23DC216-B29E-40F1-BA65-89FEF89A0BE6}" srcOrd="7" destOrd="0" presId="urn:microsoft.com/office/officeart/2005/8/layout/cycle8"/>
    <dgm:cxn modelId="{4DC993D1-2B72-4FC6-A2B5-E4C7090BCAC8}" type="presParOf" srcId="{D8B91FB3-DF3B-4C84-95B6-28C117B5ED1F}" destId="{66576447-1BA2-4EF9-B867-6713D4AFCB74}" srcOrd="8" destOrd="0" presId="urn:microsoft.com/office/officeart/2005/8/layout/cycle8"/>
    <dgm:cxn modelId="{2669FA45-AEBE-47C7-B5A6-B216010A176E}" type="presParOf" srcId="{D8B91FB3-DF3B-4C84-95B6-28C117B5ED1F}" destId="{452D599E-DC94-4A12-A0F9-A0B440DD2C51}" srcOrd="9" destOrd="0" presId="urn:microsoft.com/office/officeart/2005/8/layout/cycle8"/>
    <dgm:cxn modelId="{74527FD3-3761-4161-A8E6-93EE21F75694}" type="presParOf" srcId="{D8B91FB3-DF3B-4C84-95B6-28C117B5ED1F}" destId="{FEC0A032-E2FD-474C-8D76-01FE651BA8C8}" srcOrd="10" destOrd="0" presId="urn:microsoft.com/office/officeart/2005/8/layout/cycle8"/>
    <dgm:cxn modelId="{59244D51-7C05-41E6-80F1-14E072A5A264}" type="presParOf" srcId="{D8B91FB3-DF3B-4C84-95B6-28C117B5ED1F}" destId="{A4CFC8FC-D469-4EAD-AB21-671F87ABDF0A}" srcOrd="11" destOrd="0" presId="urn:microsoft.com/office/officeart/2005/8/layout/cycle8"/>
    <dgm:cxn modelId="{58EE6C00-4D80-48A3-BCFA-F3E12ED52600}" type="presParOf" srcId="{D8B91FB3-DF3B-4C84-95B6-28C117B5ED1F}" destId="{FD57A370-7943-4D52-941D-0C404FB6BFEC}" srcOrd="12" destOrd="0" presId="urn:microsoft.com/office/officeart/2005/8/layout/cycle8"/>
    <dgm:cxn modelId="{B830416E-7FCD-4D19-AE7A-3756E6637CCB}" type="presParOf" srcId="{D8B91FB3-DF3B-4C84-95B6-28C117B5ED1F}" destId="{95775ABC-BE16-490D-9AB3-C947AC961F8C}" srcOrd="13" destOrd="0" presId="urn:microsoft.com/office/officeart/2005/8/layout/cycle8"/>
    <dgm:cxn modelId="{E4F349F9-35EE-4C0E-BF0A-F7D9E520485E}" type="presParOf" srcId="{D8B91FB3-DF3B-4C84-95B6-28C117B5ED1F}" destId="{67DC269F-868D-42C9-845D-4060BE46545C}"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3CAD97-76F5-4247-9A5B-46D1B8F6ED74}"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C"/>
        </a:p>
      </dgm:t>
    </dgm:pt>
    <dgm:pt modelId="{3F7BBDDF-CCCA-4191-9907-69120C989821}">
      <dgm:prSet phldrT="[Texto]"/>
      <dgm:spPr/>
      <dgm:t>
        <a:bodyPr/>
        <a:lstStyle/>
        <a:p>
          <a:pPr algn="ctr"/>
          <a:r>
            <a:rPr lang="es-EC" b="1" dirty="0">
              <a:solidFill>
                <a:sysClr val="windowText" lastClr="000000"/>
              </a:solidFill>
            </a:rPr>
            <a:t>Entrada de gas seco y </a:t>
          </a:r>
          <a:r>
            <a:rPr lang="es-EC" b="1" dirty="0" err="1">
              <a:solidFill>
                <a:sysClr val="windowText" lastClr="000000"/>
              </a:solidFill>
            </a:rPr>
            <a:t>liquables</a:t>
          </a:r>
          <a:endParaRPr lang="es-EC" b="1">
            <a:solidFill>
              <a:sysClr val="windowText" lastClr="000000"/>
            </a:solidFill>
          </a:endParaRPr>
        </a:p>
      </dgm:t>
    </dgm:pt>
    <dgm:pt modelId="{B85F0A65-DF42-479B-9F90-AF8C2F380FAA}" type="parTrans" cxnId="{8B07842B-BCD5-446D-AA3A-39A57ECBC409}">
      <dgm:prSet/>
      <dgm:spPr/>
      <dgm:t>
        <a:bodyPr/>
        <a:lstStyle/>
        <a:p>
          <a:pPr algn="ctr"/>
          <a:endParaRPr lang="es-EC" b="1">
            <a:solidFill>
              <a:sysClr val="windowText" lastClr="000000"/>
            </a:solidFill>
          </a:endParaRPr>
        </a:p>
      </dgm:t>
    </dgm:pt>
    <dgm:pt modelId="{5F70F410-5F0A-4D16-9999-5B548C46488F}" type="sibTrans" cxnId="{8B07842B-BCD5-446D-AA3A-39A57ECBC409}">
      <dgm:prSet/>
      <dgm:spPr/>
      <dgm:t>
        <a:bodyPr/>
        <a:lstStyle/>
        <a:p>
          <a:pPr algn="ctr"/>
          <a:endParaRPr lang="es-EC" b="1">
            <a:solidFill>
              <a:sysClr val="windowText" lastClr="000000"/>
            </a:solidFill>
          </a:endParaRPr>
        </a:p>
      </dgm:t>
    </dgm:pt>
    <dgm:pt modelId="{92B91849-DD3B-4780-BE98-21A6CCD92CFC}">
      <dgm:prSet phldrT="[Texto]"/>
      <dgm:spPr/>
      <dgm:t>
        <a:bodyPr/>
        <a:lstStyle/>
        <a:p>
          <a:pPr algn="ctr"/>
          <a:r>
            <a:rPr lang="es-EC" b="1">
              <a:solidFill>
                <a:sysClr val="windowText" lastClr="000000"/>
              </a:solidFill>
            </a:rPr>
            <a:t>Preenfriamiento de la carga</a:t>
          </a:r>
        </a:p>
      </dgm:t>
    </dgm:pt>
    <dgm:pt modelId="{9EC340B2-3CF3-4611-B130-3C238258DA09}" type="parTrans" cxnId="{3F3ABD2D-0628-4E47-8ADE-B3A35C9EDA09}">
      <dgm:prSet/>
      <dgm:spPr/>
      <dgm:t>
        <a:bodyPr/>
        <a:lstStyle/>
        <a:p>
          <a:pPr algn="ctr"/>
          <a:endParaRPr lang="es-EC" b="1">
            <a:solidFill>
              <a:sysClr val="windowText" lastClr="000000"/>
            </a:solidFill>
          </a:endParaRPr>
        </a:p>
      </dgm:t>
    </dgm:pt>
    <dgm:pt modelId="{5364CFE6-5567-45D8-B205-BEEDFD169F6C}" type="sibTrans" cxnId="{3F3ABD2D-0628-4E47-8ADE-B3A35C9EDA09}">
      <dgm:prSet/>
      <dgm:spPr/>
      <dgm:t>
        <a:bodyPr/>
        <a:lstStyle/>
        <a:p>
          <a:pPr algn="ctr"/>
          <a:endParaRPr lang="es-EC" b="1">
            <a:solidFill>
              <a:sysClr val="windowText" lastClr="000000"/>
            </a:solidFill>
          </a:endParaRPr>
        </a:p>
      </dgm:t>
    </dgm:pt>
    <dgm:pt modelId="{38575011-406E-4CF0-8053-7EDE2E1B95AE}">
      <dgm:prSet phldrT="[Texto]"/>
      <dgm:spPr/>
      <dgm:t>
        <a:bodyPr/>
        <a:lstStyle/>
        <a:p>
          <a:pPr algn="ctr"/>
          <a:r>
            <a:rPr lang="es-EC" b="1">
              <a:solidFill>
                <a:sysClr val="windowText" lastClr="000000"/>
              </a:solidFill>
            </a:rPr>
            <a:t>Separador de gas, líquidos y agua de entrada</a:t>
          </a:r>
        </a:p>
      </dgm:t>
    </dgm:pt>
    <dgm:pt modelId="{4F7FAC51-425F-4960-B67C-3C2D76905687}" type="parTrans" cxnId="{D58DA1FE-98E5-4335-904D-61CFEF941244}">
      <dgm:prSet/>
      <dgm:spPr/>
      <dgm:t>
        <a:bodyPr/>
        <a:lstStyle/>
        <a:p>
          <a:pPr algn="ctr"/>
          <a:endParaRPr lang="es-EC" b="1">
            <a:solidFill>
              <a:sysClr val="windowText" lastClr="000000"/>
            </a:solidFill>
          </a:endParaRPr>
        </a:p>
      </dgm:t>
    </dgm:pt>
    <dgm:pt modelId="{29E2FE45-CF7A-4EE6-A82E-3839B0FAB6F7}" type="sibTrans" cxnId="{D58DA1FE-98E5-4335-904D-61CFEF941244}">
      <dgm:prSet/>
      <dgm:spPr/>
      <dgm:t>
        <a:bodyPr/>
        <a:lstStyle/>
        <a:p>
          <a:pPr algn="ctr"/>
          <a:endParaRPr lang="es-EC" b="1">
            <a:solidFill>
              <a:sysClr val="windowText" lastClr="000000"/>
            </a:solidFill>
          </a:endParaRPr>
        </a:p>
      </dgm:t>
    </dgm:pt>
    <dgm:pt modelId="{51B7133A-ACB1-48B5-97A4-7187247EA798}">
      <dgm:prSet/>
      <dgm:spPr/>
      <dgm:t>
        <a:bodyPr/>
        <a:lstStyle/>
        <a:p>
          <a:pPr algn="ctr"/>
          <a:r>
            <a:rPr lang="es-EC" b="1">
              <a:solidFill>
                <a:sysClr val="windowText" lastClr="000000"/>
              </a:solidFill>
            </a:rPr>
            <a:t>Deshidratación de gas y líquidos</a:t>
          </a:r>
        </a:p>
      </dgm:t>
    </dgm:pt>
    <dgm:pt modelId="{9414F233-E54E-4C42-8872-79446DA47087}" type="parTrans" cxnId="{8BCCDD53-2F90-4836-8752-674FF161A0E9}">
      <dgm:prSet/>
      <dgm:spPr/>
      <dgm:t>
        <a:bodyPr/>
        <a:lstStyle/>
        <a:p>
          <a:pPr algn="ctr"/>
          <a:endParaRPr lang="es-EC" b="1">
            <a:solidFill>
              <a:sysClr val="windowText" lastClr="000000"/>
            </a:solidFill>
          </a:endParaRPr>
        </a:p>
      </dgm:t>
    </dgm:pt>
    <dgm:pt modelId="{2735C6DC-9730-442A-9AB0-D8B6E985A8E4}" type="sibTrans" cxnId="{8BCCDD53-2F90-4836-8752-674FF161A0E9}">
      <dgm:prSet/>
      <dgm:spPr/>
      <dgm:t>
        <a:bodyPr/>
        <a:lstStyle/>
        <a:p>
          <a:pPr algn="ctr"/>
          <a:endParaRPr lang="es-EC" b="1">
            <a:solidFill>
              <a:sysClr val="windowText" lastClr="000000"/>
            </a:solidFill>
          </a:endParaRPr>
        </a:p>
      </dgm:t>
    </dgm:pt>
    <dgm:pt modelId="{068BA1BF-8926-4C02-8BF4-A423427020D5}">
      <dgm:prSet/>
      <dgm:spPr/>
      <dgm:t>
        <a:bodyPr/>
        <a:lstStyle/>
        <a:p>
          <a:pPr algn="ctr"/>
          <a:r>
            <a:rPr lang="es-EC" b="1">
              <a:solidFill>
                <a:sysClr val="windowText" lastClr="000000"/>
              </a:solidFill>
            </a:rPr>
            <a:t>Sistema de refrigeración</a:t>
          </a:r>
        </a:p>
      </dgm:t>
    </dgm:pt>
    <dgm:pt modelId="{5BA6AA7B-04C2-4124-BA18-FEF43901CEBD}" type="parTrans" cxnId="{C4341F31-9F08-443C-B7A4-2877250C281A}">
      <dgm:prSet/>
      <dgm:spPr/>
      <dgm:t>
        <a:bodyPr/>
        <a:lstStyle/>
        <a:p>
          <a:pPr algn="ctr"/>
          <a:endParaRPr lang="es-EC" b="1">
            <a:solidFill>
              <a:sysClr val="windowText" lastClr="000000"/>
            </a:solidFill>
          </a:endParaRPr>
        </a:p>
      </dgm:t>
    </dgm:pt>
    <dgm:pt modelId="{37A54AC4-0F4B-44C1-89B0-8D0CB2B57CCC}" type="sibTrans" cxnId="{C4341F31-9F08-443C-B7A4-2877250C281A}">
      <dgm:prSet/>
      <dgm:spPr/>
      <dgm:t>
        <a:bodyPr/>
        <a:lstStyle/>
        <a:p>
          <a:pPr algn="ctr"/>
          <a:endParaRPr lang="es-EC" b="1">
            <a:solidFill>
              <a:sysClr val="windowText" lastClr="000000"/>
            </a:solidFill>
          </a:endParaRPr>
        </a:p>
      </dgm:t>
    </dgm:pt>
    <dgm:pt modelId="{C3318744-4DED-4816-9F2D-8E03424225C4}">
      <dgm:prSet/>
      <dgm:spPr/>
      <dgm:t>
        <a:bodyPr/>
        <a:lstStyle/>
        <a:p>
          <a:pPr algn="ctr"/>
          <a:r>
            <a:rPr lang="es-EC" b="1">
              <a:solidFill>
                <a:sysClr val="windowText" lastClr="000000"/>
              </a:solidFill>
            </a:rPr>
            <a:t>Etapas de destilación</a:t>
          </a:r>
        </a:p>
      </dgm:t>
    </dgm:pt>
    <dgm:pt modelId="{A4898284-76C5-4E24-9E97-4B186FEA7C82}" type="parTrans" cxnId="{AEC0A68B-BAAD-43E2-800B-DE2D4DCAC2BC}">
      <dgm:prSet/>
      <dgm:spPr/>
      <dgm:t>
        <a:bodyPr/>
        <a:lstStyle/>
        <a:p>
          <a:pPr algn="ctr"/>
          <a:endParaRPr lang="es-EC" b="1">
            <a:solidFill>
              <a:sysClr val="windowText" lastClr="000000"/>
            </a:solidFill>
          </a:endParaRPr>
        </a:p>
      </dgm:t>
    </dgm:pt>
    <dgm:pt modelId="{E23B5F45-D024-4E58-AABA-3B664933A4C1}" type="sibTrans" cxnId="{AEC0A68B-BAAD-43E2-800B-DE2D4DCAC2BC}">
      <dgm:prSet/>
      <dgm:spPr/>
      <dgm:t>
        <a:bodyPr/>
        <a:lstStyle/>
        <a:p>
          <a:pPr algn="ctr"/>
          <a:endParaRPr lang="es-EC" b="1">
            <a:solidFill>
              <a:sysClr val="windowText" lastClr="000000"/>
            </a:solidFill>
          </a:endParaRPr>
        </a:p>
      </dgm:t>
    </dgm:pt>
    <dgm:pt modelId="{ABD0884E-48D4-4671-B866-6C790FA92ED4}">
      <dgm:prSet/>
      <dgm:spPr/>
      <dgm:t>
        <a:bodyPr/>
        <a:lstStyle/>
        <a:p>
          <a:pPr algn="ctr"/>
          <a:r>
            <a:rPr lang="es-EC" b="1">
              <a:solidFill>
                <a:sysClr val="windowText" lastClr="000000"/>
              </a:solidFill>
            </a:rPr>
            <a:t>Almacenamiento</a:t>
          </a:r>
        </a:p>
      </dgm:t>
    </dgm:pt>
    <dgm:pt modelId="{1219DCC0-2431-441F-8720-D74D68370166}" type="parTrans" cxnId="{1A7D685D-1FDB-4663-8574-6E7CAE41B83C}">
      <dgm:prSet/>
      <dgm:spPr/>
      <dgm:t>
        <a:bodyPr/>
        <a:lstStyle/>
        <a:p>
          <a:pPr algn="ctr"/>
          <a:endParaRPr lang="es-EC" b="1">
            <a:solidFill>
              <a:sysClr val="windowText" lastClr="000000"/>
            </a:solidFill>
          </a:endParaRPr>
        </a:p>
      </dgm:t>
    </dgm:pt>
    <dgm:pt modelId="{47D683C8-3092-40DB-BD43-995998E8A7DE}" type="sibTrans" cxnId="{1A7D685D-1FDB-4663-8574-6E7CAE41B83C}">
      <dgm:prSet/>
      <dgm:spPr/>
      <dgm:t>
        <a:bodyPr/>
        <a:lstStyle/>
        <a:p>
          <a:pPr algn="ctr"/>
          <a:endParaRPr lang="es-EC" b="1">
            <a:solidFill>
              <a:sysClr val="windowText" lastClr="000000"/>
            </a:solidFill>
          </a:endParaRPr>
        </a:p>
      </dgm:t>
    </dgm:pt>
    <dgm:pt modelId="{1B1CC1F3-2525-4E3E-86C3-D57D863393D8}" type="pres">
      <dgm:prSet presAssocID="{E63CAD97-76F5-4247-9A5B-46D1B8F6ED74}" presName="linearFlow" presStyleCnt="0">
        <dgm:presLayoutVars>
          <dgm:resizeHandles val="exact"/>
        </dgm:presLayoutVars>
      </dgm:prSet>
      <dgm:spPr/>
    </dgm:pt>
    <dgm:pt modelId="{DDFCEA99-F15E-4F39-9782-83E3AF137DD9}" type="pres">
      <dgm:prSet presAssocID="{3F7BBDDF-CCCA-4191-9907-69120C989821}" presName="node" presStyleLbl="node1" presStyleIdx="0" presStyleCnt="7">
        <dgm:presLayoutVars>
          <dgm:bulletEnabled val="1"/>
        </dgm:presLayoutVars>
      </dgm:prSet>
      <dgm:spPr/>
    </dgm:pt>
    <dgm:pt modelId="{4498792B-74CB-41F4-9542-9CC48890D6F8}" type="pres">
      <dgm:prSet presAssocID="{5F70F410-5F0A-4D16-9999-5B548C46488F}" presName="sibTrans" presStyleLbl="sibTrans2D1" presStyleIdx="0" presStyleCnt="6"/>
      <dgm:spPr/>
    </dgm:pt>
    <dgm:pt modelId="{9CDD98C4-9350-48C0-AE8E-DE776FF78FD8}" type="pres">
      <dgm:prSet presAssocID="{5F70F410-5F0A-4D16-9999-5B548C46488F}" presName="connectorText" presStyleLbl="sibTrans2D1" presStyleIdx="0" presStyleCnt="6"/>
      <dgm:spPr/>
    </dgm:pt>
    <dgm:pt modelId="{6F9983D9-D879-4F38-9A5C-8B6053D27298}" type="pres">
      <dgm:prSet presAssocID="{92B91849-DD3B-4780-BE98-21A6CCD92CFC}" presName="node" presStyleLbl="node1" presStyleIdx="1" presStyleCnt="7">
        <dgm:presLayoutVars>
          <dgm:bulletEnabled val="1"/>
        </dgm:presLayoutVars>
      </dgm:prSet>
      <dgm:spPr/>
    </dgm:pt>
    <dgm:pt modelId="{16B3B431-17E2-46ED-BED4-4228554DB02C}" type="pres">
      <dgm:prSet presAssocID="{5364CFE6-5567-45D8-B205-BEEDFD169F6C}" presName="sibTrans" presStyleLbl="sibTrans2D1" presStyleIdx="1" presStyleCnt="6"/>
      <dgm:spPr/>
    </dgm:pt>
    <dgm:pt modelId="{A55FA186-5C81-402A-8E6F-2E27E29491AA}" type="pres">
      <dgm:prSet presAssocID="{5364CFE6-5567-45D8-B205-BEEDFD169F6C}" presName="connectorText" presStyleLbl="sibTrans2D1" presStyleIdx="1" presStyleCnt="6"/>
      <dgm:spPr/>
    </dgm:pt>
    <dgm:pt modelId="{E768C788-A0D9-4672-AC9E-9F2C21BA7F1F}" type="pres">
      <dgm:prSet presAssocID="{38575011-406E-4CF0-8053-7EDE2E1B95AE}" presName="node" presStyleLbl="node1" presStyleIdx="2" presStyleCnt="7">
        <dgm:presLayoutVars>
          <dgm:bulletEnabled val="1"/>
        </dgm:presLayoutVars>
      </dgm:prSet>
      <dgm:spPr/>
    </dgm:pt>
    <dgm:pt modelId="{45A83291-041E-498C-85C3-A5E5D23079D1}" type="pres">
      <dgm:prSet presAssocID="{29E2FE45-CF7A-4EE6-A82E-3839B0FAB6F7}" presName="sibTrans" presStyleLbl="sibTrans2D1" presStyleIdx="2" presStyleCnt="6"/>
      <dgm:spPr/>
    </dgm:pt>
    <dgm:pt modelId="{E354DB8A-CB35-4361-B4D9-D68A8F9D01D1}" type="pres">
      <dgm:prSet presAssocID="{29E2FE45-CF7A-4EE6-A82E-3839B0FAB6F7}" presName="connectorText" presStyleLbl="sibTrans2D1" presStyleIdx="2" presStyleCnt="6"/>
      <dgm:spPr/>
    </dgm:pt>
    <dgm:pt modelId="{5F1989CB-4F3E-48E5-A88E-5DE0CDBF4A01}" type="pres">
      <dgm:prSet presAssocID="{51B7133A-ACB1-48B5-97A4-7187247EA798}" presName="node" presStyleLbl="node1" presStyleIdx="3" presStyleCnt="7">
        <dgm:presLayoutVars>
          <dgm:bulletEnabled val="1"/>
        </dgm:presLayoutVars>
      </dgm:prSet>
      <dgm:spPr/>
    </dgm:pt>
    <dgm:pt modelId="{5CF946EC-5B7E-4014-9523-1F993BD154B5}" type="pres">
      <dgm:prSet presAssocID="{2735C6DC-9730-442A-9AB0-D8B6E985A8E4}" presName="sibTrans" presStyleLbl="sibTrans2D1" presStyleIdx="3" presStyleCnt="6"/>
      <dgm:spPr/>
    </dgm:pt>
    <dgm:pt modelId="{E89F2011-DE00-41EE-8536-3CC677F757C6}" type="pres">
      <dgm:prSet presAssocID="{2735C6DC-9730-442A-9AB0-D8B6E985A8E4}" presName="connectorText" presStyleLbl="sibTrans2D1" presStyleIdx="3" presStyleCnt="6"/>
      <dgm:spPr/>
    </dgm:pt>
    <dgm:pt modelId="{873FDD3C-1B67-49A2-AFE2-ACD9A0B43EED}" type="pres">
      <dgm:prSet presAssocID="{068BA1BF-8926-4C02-8BF4-A423427020D5}" presName="node" presStyleLbl="node1" presStyleIdx="4" presStyleCnt="7">
        <dgm:presLayoutVars>
          <dgm:bulletEnabled val="1"/>
        </dgm:presLayoutVars>
      </dgm:prSet>
      <dgm:spPr/>
    </dgm:pt>
    <dgm:pt modelId="{7A51FDFE-8EBB-452F-8E94-E22ACC6FDBFC}" type="pres">
      <dgm:prSet presAssocID="{37A54AC4-0F4B-44C1-89B0-8D0CB2B57CCC}" presName="sibTrans" presStyleLbl="sibTrans2D1" presStyleIdx="4" presStyleCnt="6"/>
      <dgm:spPr/>
    </dgm:pt>
    <dgm:pt modelId="{FD9EE215-0EF3-4054-B604-4615E98DC602}" type="pres">
      <dgm:prSet presAssocID="{37A54AC4-0F4B-44C1-89B0-8D0CB2B57CCC}" presName="connectorText" presStyleLbl="sibTrans2D1" presStyleIdx="4" presStyleCnt="6"/>
      <dgm:spPr/>
    </dgm:pt>
    <dgm:pt modelId="{FF47FB43-D2B7-438D-847C-AD87E9F5468C}" type="pres">
      <dgm:prSet presAssocID="{C3318744-4DED-4816-9F2D-8E03424225C4}" presName="node" presStyleLbl="node1" presStyleIdx="5" presStyleCnt="7">
        <dgm:presLayoutVars>
          <dgm:bulletEnabled val="1"/>
        </dgm:presLayoutVars>
      </dgm:prSet>
      <dgm:spPr/>
    </dgm:pt>
    <dgm:pt modelId="{C4AF605B-68FD-48A9-9A38-45EF16B6E861}" type="pres">
      <dgm:prSet presAssocID="{E23B5F45-D024-4E58-AABA-3B664933A4C1}" presName="sibTrans" presStyleLbl="sibTrans2D1" presStyleIdx="5" presStyleCnt="6"/>
      <dgm:spPr/>
    </dgm:pt>
    <dgm:pt modelId="{1AA515A1-55BF-4444-BBF9-5D246ADE074F}" type="pres">
      <dgm:prSet presAssocID="{E23B5F45-D024-4E58-AABA-3B664933A4C1}" presName="connectorText" presStyleLbl="sibTrans2D1" presStyleIdx="5" presStyleCnt="6"/>
      <dgm:spPr/>
    </dgm:pt>
    <dgm:pt modelId="{0430342E-BEC1-4E44-ABBE-731F728E3D09}" type="pres">
      <dgm:prSet presAssocID="{ABD0884E-48D4-4671-B866-6C790FA92ED4}" presName="node" presStyleLbl="node1" presStyleIdx="6" presStyleCnt="7">
        <dgm:presLayoutVars>
          <dgm:bulletEnabled val="1"/>
        </dgm:presLayoutVars>
      </dgm:prSet>
      <dgm:spPr/>
    </dgm:pt>
  </dgm:ptLst>
  <dgm:cxnLst>
    <dgm:cxn modelId="{A63F8B0E-ED8C-4E42-B53C-454828EEA1E5}" type="presOf" srcId="{E63CAD97-76F5-4247-9A5B-46D1B8F6ED74}" destId="{1B1CC1F3-2525-4E3E-86C3-D57D863393D8}" srcOrd="0" destOrd="0" presId="urn:microsoft.com/office/officeart/2005/8/layout/process2"/>
    <dgm:cxn modelId="{E19AEE10-DD0E-496F-912E-E378ECF312C1}" type="presOf" srcId="{2735C6DC-9730-442A-9AB0-D8B6E985A8E4}" destId="{E89F2011-DE00-41EE-8536-3CC677F757C6}" srcOrd="1" destOrd="0" presId="urn:microsoft.com/office/officeart/2005/8/layout/process2"/>
    <dgm:cxn modelId="{F8E29027-DA30-485B-8B55-6B81CAADD4EE}" type="presOf" srcId="{5364CFE6-5567-45D8-B205-BEEDFD169F6C}" destId="{A55FA186-5C81-402A-8E6F-2E27E29491AA}" srcOrd="1" destOrd="0" presId="urn:microsoft.com/office/officeart/2005/8/layout/process2"/>
    <dgm:cxn modelId="{8B07842B-BCD5-446D-AA3A-39A57ECBC409}" srcId="{E63CAD97-76F5-4247-9A5B-46D1B8F6ED74}" destId="{3F7BBDDF-CCCA-4191-9907-69120C989821}" srcOrd="0" destOrd="0" parTransId="{B85F0A65-DF42-479B-9F90-AF8C2F380FAA}" sibTransId="{5F70F410-5F0A-4D16-9999-5B548C46488F}"/>
    <dgm:cxn modelId="{3F3ABD2D-0628-4E47-8ADE-B3A35C9EDA09}" srcId="{E63CAD97-76F5-4247-9A5B-46D1B8F6ED74}" destId="{92B91849-DD3B-4780-BE98-21A6CCD92CFC}" srcOrd="1" destOrd="0" parTransId="{9EC340B2-3CF3-4611-B130-3C238258DA09}" sibTransId="{5364CFE6-5567-45D8-B205-BEEDFD169F6C}"/>
    <dgm:cxn modelId="{C4341F31-9F08-443C-B7A4-2877250C281A}" srcId="{E63CAD97-76F5-4247-9A5B-46D1B8F6ED74}" destId="{068BA1BF-8926-4C02-8BF4-A423427020D5}" srcOrd="4" destOrd="0" parTransId="{5BA6AA7B-04C2-4124-BA18-FEF43901CEBD}" sibTransId="{37A54AC4-0F4B-44C1-89B0-8D0CB2B57CCC}"/>
    <dgm:cxn modelId="{7F46BC5B-A4FC-4027-A966-0F2F04FF92F6}" type="presOf" srcId="{38575011-406E-4CF0-8053-7EDE2E1B95AE}" destId="{E768C788-A0D9-4672-AC9E-9F2C21BA7F1F}" srcOrd="0" destOrd="0" presId="urn:microsoft.com/office/officeart/2005/8/layout/process2"/>
    <dgm:cxn modelId="{1A7D685D-1FDB-4663-8574-6E7CAE41B83C}" srcId="{E63CAD97-76F5-4247-9A5B-46D1B8F6ED74}" destId="{ABD0884E-48D4-4671-B866-6C790FA92ED4}" srcOrd="6" destOrd="0" parTransId="{1219DCC0-2431-441F-8720-D74D68370166}" sibTransId="{47D683C8-3092-40DB-BD43-995998E8A7DE}"/>
    <dgm:cxn modelId="{8BCCDD53-2F90-4836-8752-674FF161A0E9}" srcId="{E63CAD97-76F5-4247-9A5B-46D1B8F6ED74}" destId="{51B7133A-ACB1-48B5-97A4-7187247EA798}" srcOrd="3" destOrd="0" parTransId="{9414F233-E54E-4C42-8872-79446DA47087}" sibTransId="{2735C6DC-9730-442A-9AB0-D8B6E985A8E4}"/>
    <dgm:cxn modelId="{3EA87A78-C790-4923-95FA-0F01FDD53FFB}" type="presOf" srcId="{29E2FE45-CF7A-4EE6-A82E-3839B0FAB6F7}" destId="{45A83291-041E-498C-85C3-A5E5D23079D1}" srcOrd="0" destOrd="0" presId="urn:microsoft.com/office/officeart/2005/8/layout/process2"/>
    <dgm:cxn modelId="{0C537C7B-E61A-41A4-942A-AD6C3F41A475}" type="presOf" srcId="{3F7BBDDF-CCCA-4191-9907-69120C989821}" destId="{DDFCEA99-F15E-4F39-9782-83E3AF137DD9}" srcOrd="0" destOrd="0" presId="urn:microsoft.com/office/officeart/2005/8/layout/process2"/>
    <dgm:cxn modelId="{70F5E97C-40AF-4B63-B0D4-53D7FB86F577}" type="presOf" srcId="{5F70F410-5F0A-4D16-9999-5B548C46488F}" destId="{9CDD98C4-9350-48C0-AE8E-DE776FF78FD8}" srcOrd="1" destOrd="0" presId="urn:microsoft.com/office/officeart/2005/8/layout/process2"/>
    <dgm:cxn modelId="{AEC0A68B-BAAD-43E2-800B-DE2D4DCAC2BC}" srcId="{E63CAD97-76F5-4247-9A5B-46D1B8F6ED74}" destId="{C3318744-4DED-4816-9F2D-8E03424225C4}" srcOrd="5" destOrd="0" parTransId="{A4898284-76C5-4E24-9E97-4B186FEA7C82}" sibTransId="{E23B5F45-D024-4E58-AABA-3B664933A4C1}"/>
    <dgm:cxn modelId="{7B8E638E-CA99-4FF4-8BC1-9F99F48C3801}" type="presOf" srcId="{E23B5F45-D024-4E58-AABA-3B664933A4C1}" destId="{1AA515A1-55BF-4444-BBF9-5D246ADE074F}" srcOrd="1" destOrd="0" presId="urn:microsoft.com/office/officeart/2005/8/layout/process2"/>
    <dgm:cxn modelId="{7556DC96-E053-4BD0-80BF-073B96C305B7}" type="presOf" srcId="{5364CFE6-5567-45D8-B205-BEEDFD169F6C}" destId="{16B3B431-17E2-46ED-BED4-4228554DB02C}" srcOrd="0" destOrd="0" presId="urn:microsoft.com/office/officeart/2005/8/layout/process2"/>
    <dgm:cxn modelId="{E20D86C9-39A2-40A6-9C4C-0D2A02317145}" type="presOf" srcId="{2735C6DC-9730-442A-9AB0-D8B6E985A8E4}" destId="{5CF946EC-5B7E-4014-9523-1F993BD154B5}" srcOrd="0" destOrd="0" presId="urn:microsoft.com/office/officeart/2005/8/layout/process2"/>
    <dgm:cxn modelId="{763989D0-E7F1-4DEA-9EEE-85FDA5D40698}" type="presOf" srcId="{E23B5F45-D024-4E58-AABA-3B664933A4C1}" destId="{C4AF605B-68FD-48A9-9A38-45EF16B6E861}" srcOrd="0" destOrd="0" presId="urn:microsoft.com/office/officeart/2005/8/layout/process2"/>
    <dgm:cxn modelId="{2333BAD2-4DB2-4C83-947A-4B02424ACE87}" type="presOf" srcId="{37A54AC4-0F4B-44C1-89B0-8D0CB2B57CCC}" destId="{7A51FDFE-8EBB-452F-8E94-E22ACC6FDBFC}" srcOrd="0" destOrd="0" presId="urn:microsoft.com/office/officeart/2005/8/layout/process2"/>
    <dgm:cxn modelId="{5A31A4DF-4931-4830-BDCE-2C278F723338}" type="presOf" srcId="{29E2FE45-CF7A-4EE6-A82E-3839B0FAB6F7}" destId="{E354DB8A-CB35-4361-B4D9-D68A8F9D01D1}" srcOrd="1" destOrd="0" presId="urn:microsoft.com/office/officeart/2005/8/layout/process2"/>
    <dgm:cxn modelId="{93A4F0E1-5AA2-41D2-A32E-280C8E6F9C4A}" type="presOf" srcId="{068BA1BF-8926-4C02-8BF4-A423427020D5}" destId="{873FDD3C-1B67-49A2-AFE2-ACD9A0B43EED}" srcOrd="0" destOrd="0" presId="urn:microsoft.com/office/officeart/2005/8/layout/process2"/>
    <dgm:cxn modelId="{03A6A8E2-6477-4A5A-ACEC-D7F1E78E30BE}" type="presOf" srcId="{51B7133A-ACB1-48B5-97A4-7187247EA798}" destId="{5F1989CB-4F3E-48E5-A88E-5DE0CDBF4A01}" srcOrd="0" destOrd="0" presId="urn:microsoft.com/office/officeart/2005/8/layout/process2"/>
    <dgm:cxn modelId="{5CE75EF0-1798-42E8-90BD-8932B49E1824}" type="presOf" srcId="{92B91849-DD3B-4780-BE98-21A6CCD92CFC}" destId="{6F9983D9-D879-4F38-9A5C-8B6053D27298}" srcOrd="0" destOrd="0" presId="urn:microsoft.com/office/officeart/2005/8/layout/process2"/>
    <dgm:cxn modelId="{7E1A05F5-066A-469C-831E-F1F4AB8E87A9}" type="presOf" srcId="{C3318744-4DED-4816-9F2D-8E03424225C4}" destId="{FF47FB43-D2B7-438D-847C-AD87E9F5468C}" srcOrd="0" destOrd="0" presId="urn:microsoft.com/office/officeart/2005/8/layout/process2"/>
    <dgm:cxn modelId="{94C6ECF7-A879-4200-9FFC-D64D91059FCB}" type="presOf" srcId="{37A54AC4-0F4B-44C1-89B0-8D0CB2B57CCC}" destId="{FD9EE215-0EF3-4054-B604-4615E98DC602}" srcOrd="1" destOrd="0" presId="urn:microsoft.com/office/officeart/2005/8/layout/process2"/>
    <dgm:cxn modelId="{56C427F9-2EE7-4BA3-B23C-5FBF586A2E04}" type="presOf" srcId="{5F70F410-5F0A-4D16-9999-5B548C46488F}" destId="{4498792B-74CB-41F4-9542-9CC48890D6F8}" srcOrd="0" destOrd="0" presId="urn:microsoft.com/office/officeart/2005/8/layout/process2"/>
    <dgm:cxn modelId="{30E0B4FC-9811-4958-8F1D-0F74E40566C8}" type="presOf" srcId="{ABD0884E-48D4-4671-B866-6C790FA92ED4}" destId="{0430342E-BEC1-4E44-ABBE-731F728E3D09}" srcOrd="0" destOrd="0" presId="urn:microsoft.com/office/officeart/2005/8/layout/process2"/>
    <dgm:cxn modelId="{D58DA1FE-98E5-4335-904D-61CFEF941244}" srcId="{E63CAD97-76F5-4247-9A5B-46D1B8F6ED74}" destId="{38575011-406E-4CF0-8053-7EDE2E1B95AE}" srcOrd="2" destOrd="0" parTransId="{4F7FAC51-425F-4960-B67C-3C2D76905687}" sibTransId="{29E2FE45-CF7A-4EE6-A82E-3839B0FAB6F7}"/>
    <dgm:cxn modelId="{B733C4B9-8063-4F4C-AB59-96AA70CA08DD}" type="presParOf" srcId="{1B1CC1F3-2525-4E3E-86C3-D57D863393D8}" destId="{DDFCEA99-F15E-4F39-9782-83E3AF137DD9}" srcOrd="0" destOrd="0" presId="urn:microsoft.com/office/officeart/2005/8/layout/process2"/>
    <dgm:cxn modelId="{0CD2A3C9-E8B3-42C3-99D8-F30F743DBBDB}" type="presParOf" srcId="{1B1CC1F3-2525-4E3E-86C3-D57D863393D8}" destId="{4498792B-74CB-41F4-9542-9CC48890D6F8}" srcOrd="1" destOrd="0" presId="urn:microsoft.com/office/officeart/2005/8/layout/process2"/>
    <dgm:cxn modelId="{91F7706D-7922-4875-9557-84A308A50812}" type="presParOf" srcId="{4498792B-74CB-41F4-9542-9CC48890D6F8}" destId="{9CDD98C4-9350-48C0-AE8E-DE776FF78FD8}" srcOrd="0" destOrd="0" presId="urn:microsoft.com/office/officeart/2005/8/layout/process2"/>
    <dgm:cxn modelId="{9E4A765D-688B-450F-88DF-219F3EBB755F}" type="presParOf" srcId="{1B1CC1F3-2525-4E3E-86C3-D57D863393D8}" destId="{6F9983D9-D879-4F38-9A5C-8B6053D27298}" srcOrd="2" destOrd="0" presId="urn:microsoft.com/office/officeart/2005/8/layout/process2"/>
    <dgm:cxn modelId="{47E81156-8206-46F6-8933-78ABEA8AFEE5}" type="presParOf" srcId="{1B1CC1F3-2525-4E3E-86C3-D57D863393D8}" destId="{16B3B431-17E2-46ED-BED4-4228554DB02C}" srcOrd="3" destOrd="0" presId="urn:microsoft.com/office/officeart/2005/8/layout/process2"/>
    <dgm:cxn modelId="{C7C48C72-FDE8-4129-A30D-3F532EBE0DC2}" type="presParOf" srcId="{16B3B431-17E2-46ED-BED4-4228554DB02C}" destId="{A55FA186-5C81-402A-8E6F-2E27E29491AA}" srcOrd="0" destOrd="0" presId="urn:microsoft.com/office/officeart/2005/8/layout/process2"/>
    <dgm:cxn modelId="{4ABE3EA4-BC56-4F15-9CF2-EEE99E2ADB53}" type="presParOf" srcId="{1B1CC1F3-2525-4E3E-86C3-D57D863393D8}" destId="{E768C788-A0D9-4672-AC9E-9F2C21BA7F1F}" srcOrd="4" destOrd="0" presId="urn:microsoft.com/office/officeart/2005/8/layout/process2"/>
    <dgm:cxn modelId="{57A3F9DA-8301-47FF-95FC-985F3EB21F96}" type="presParOf" srcId="{1B1CC1F3-2525-4E3E-86C3-D57D863393D8}" destId="{45A83291-041E-498C-85C3-A5E5D23079D1}" srcOrd="5" destOrd="0" presId="urn:microsoft.com/office/officeart/2005/8/layout/process2"/>
    <dgm:cxn modelId="{BD16D1B4-69A2-451A-9E6F-2CCBFA7280A6}" type="presParOf" srcId="{45A83291-041E-498C-85C3-A5E5D23079D1}" destId="{E354DB8A-CB35-4361-B4D9-D68A8F9D01D1}" srcOrd="0" destOrd="0" presId="urn:microsoft.com/office/officeart/2005/8/layout/process2"/>
    <dgm:cxn modelId="{A9124D25-FF72-4C8D-9F05-4549C7676288}" type="presParOf" srcId="{1B1CC1F3-2525-4E3E-86C3-D57D863393D8}" destId="{5F1989CB-4F3E-48E5-A88E-5DE0CDBF4A01}" srcOrd="6" destOrd="0" presId="urn:microsoft.com/office/officeart/2005/8/layout/process2"/>
    <dgm:cxn modelId="{1184B830-F7EA-4B33-8357-8055438B00E5}" type="presParOf" srcId="{1B1CC1F3-2525-4E3E-86C3-D57D863393D8}" destId="{5CF946EC-5B7E-4014-9523-1F993BD154B5}" srcOrd="7" destOrd="0" presId="urn:microsoft.com/office/officeart/2005/8/layout/process2"/>
    <dgm:cxn modelId="{957943D0-949B-4231-82DB-D3177A767020}" type="presParOf" srcId="{5CF946EC-5B7E-4014-9523-1F993BD154B5}" destId="{E89F2011-DE00-41EE-8536-3CC677F757C6}" srcOrd="0" destOrd="0" presId="urn:microsoft.com/office/officeart/2005/8/layout/process2"/>
    <dgm:cxn modelId="{10BC0CFA-BE05-408B-AAA3-C34BD7D9D1B8}" type="presParOf" srcId="{1B1CC1F3-2525-4E3E-86C3-D57D863393D8}" destId="{873FDD3C-1B67-49A2-AFE2-ACD9A0B43EED}" srcOrd="8" destOrd="0" presId="urn:microsoft.com/office/officeart/2005/8/layout/process2"/>
    <dgm:cxn modelId="{0F41B6CA-EBD1-475A-8EA4-175C040CCE5F}" type="presParOf" srcId="{1B1CC1F3-2525-4E3E-86C3-D57D863393D8}" destId="{7A51FDFE-8EBB-452F-8E94-E22ACC6FDBFC}" srcOrd="9" destOrd="0" presId="urn:microsoft.com/office/officeart/2005/8/layout/process2"/>
    <dgm:cxn modelId="{CF33D428-01CB-4A29-ADD8-021647891580}" type="presParOf" srcId="{7A51FDFE-8EBB-452F-8E94-E22ACC6FDBFC}" destId="{FD9EE215-0EF3-4054-B604-4615E98DC602}" srcOrd="0" destOrd="0" presId="urn:microsoft.com/office/officeart/2005/8/layout/process2"/>
    <dgm:cxn modelId="{E2A06339-E93A-42A6-A1EC-6D6000225089}" type="presParOf" srcId="{1B1CC1F3-2525-4E3E-86C3-D57D863393D8}" destId="{FF47FB43-D2B7-438D-847C-AD87E9F5468C}" srcOrd="10" destOrd="0" presId="urn:microsoft.com/office/officeart/2005/8/layout/process2"/>
    <dgm:cxn modelId="{218A5F8B-96BB-474A-AFB1-B377D47E2662}" type="presParOf" srcId="{1B1CC1F3-2525-4E3E-86C3-D57D863393D8}" destId="{C4AF605B-68FD-48A9-9A38-45EF16B6E861}" srcOrd="11" destOrd="0" presId="urn:microsoft.com/office/officeart/2005/8/layout/process2"/>
    <dgm:cxn modelId="{2D298F60-5D37-4822-B818-C74B060F8BFA}" type="presParOf" srcId="{C4AF605B-68FD-48A9-9A38-45EF16B6E861}" destId="{1AA515A1-55BF-4444-BBF9-5D246ADE074F}" srcOrd="0" destOrd="0" presId="urn:microsoft.com/office/officeart/2005/8/layout/process2"/>
    <dgm:cxn modelId="{12F52B73-DA66-45F8-8162-FC6B7A5BDD0E}" type="presParOf" srcId="{1B1CC1F3-2525-4E3E-86C3-D57D863393D8}" destId="{0430342E-BEC1-4E44-ABBE-731F728E3D09}" srcOrd="12" destOrd="0" presId="urn:microsoft.com/office/officeart/2005/8/layout/process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F55802-FB7A-41DA-9E85-711809E364E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828033DF-D8D2-439C-AB08-E4F327AEF369}">
      <dgm:prSet phldrT="[Texto]"/>
      <dgm:spPr/>
      <dgm:t>
        <a:bodyPr vert="horz"/>
        <a:lstStyle/>
        <a:p>
          <a:endParaRPr lang="es-EC" dirty="0"/>
        </a:p>
        <a:p>
          <a:r>
            <a:rPr lang="es-EC" dirty="0"/>
            <a:t>Plantas de almacenamiento y abastecimiento</a:t>
          </a:r>
        </a:p>
      </dgm:t>
    </dgm:pt>
    <dgm:pt modelId="{22B50D44-C98A-499B-9D54-A8B13447CE32}" type="parTrans" cxnId="{2D656FE9-3D77-496B-9079-8F71AC11C675}">
      <dgm:prSet/>
      <dgm:spPr/>
      <dgm:t>
        <a:bodyPr/>
        <a:lstStyle/>
        <a:p>
          <a:endParaRPr lang="es-EC"/>
        </a:p>
      </dgm:t>
    </dgm:pt>
    <dgm:pt modelId="{45EDA5C3-EA76-4DF3-963C-D08782170FC8}" type="sibTrans" cxnId="{2D656FE9-3D77-496B-9079-8F71AC11C675}">
      <dgm:prSet/>
      <dgm:spPr/>
      <dgm:t>
        <a:bodyPr/>
        <a:lstStyle/>
        <a:p>
          <a:endParaRPr lang="es-EC"/>
        </a:p>
      </dgm:t>
    </dgm:pt>
    <dgm:pt modelId="{76D16C2E-0331-43E1-B919-6175536F8AB6}">
      <dgm:prSet phldrT="[Texto]"/>
      <dgm:spPr/>
      <dgm:t>
        <a:bodyPr/>
        <a:lstStyle/>
        <a:p>
          <a:pPr>
            <a:buFont typeface="Wingdings" panose="05000000000000000000" pitchFamily="2" charset="2"/>
            <a:buChar char="Ø"/>
          </a:pPr>
          <a:r>
            <a:rPr lang="es-EC" dirty="0"/>
            <a:t>-El Salitral</a:t>
          </a:r>
        </a:p>
      </dgm:t>
    </dgm:pt>
    <dgm:pt modelId="{20BA1079-593F-4215-9A02-E73780C1D2D7}" type="parTrans" cxnId="{A0C748F9-F0D8-430C-95A0-774117392297}">
      <dgm:prSet/>
      <dgm:spPr/>
      <dgm:t>
        <a:bodyPr/>
        <a:lstStyle/>
        <a:p>
          <a:endParaRPr lang="es-EC"/>
        </a:p>
      </dgm:t>
    </dgm:pt>
    <dgm:pt modelId="{35F5D97D-31F8-40CA-9524-975CDF819341}" type="sibTrans" cxnId="{A0C748F9-F0D8-430C-95A0-774117392297}">
      <dgm:prSet/>
      <dgm:spPr/>
      <dgm:t>
        <a:bodyPr/>
        <a:lstStyle/>
        <a:p>
          <a:endParaRPr lang="es-EC"/>
        </a:p>
      </dgm:t>
    </dgm:pt>
    <dgm:pt modelId="{FA5D2CAA-29CB-48CD-974A-1E3599FBCECF}">
      <dgm:prSet phldrT="[Texto]"/>
      <dgm:spPr/>
      <dgm:t>
        <a:bodyPr/>
        <a:lstStyle/>
        <a:p>
          <a:r>
            <a:rPr lang="es-EC" dirty="0"/>
            <a:t>-La Libertad</a:t>
          </a:r>
        </a:p>
      </dgm:t>
    </dgm:pt>
    <dgm:pt modelId="{09519056-9988-46F4-806B-30D83ACAA98B}" type="parTrans" cxnId="{71CD5C52-8559-4090-879F-43DE45F0ABD0}">
      <dgm:prSet/>
      <dgm:spPr/>
      <dgm:t>
        <a:bodyPr/>
        <a:lstStyle/>
        <a:p>
          <a:endParaRPr lang="es-EC"/>
        </a:p>
      </dgm:t>
    </dgm:pt>
    <dgm:pt modelId="{42FAF69E-62F9-49A8-8E01-5E9D1DA94EB0}" type="sibTrans" cxnId="{71CD5C52-8559-4090-879F-43DE45F0ABD0}">
      <dgm:prSet/>
      <dgm:spPr/>
      <dgm:t>
        <a:bodyPr/>
        <a:lstStyle/>
        <a:p>
          <a:endParaRPr lang="es-EC"/>
        </a:p>
      </dgm:t>
    </dgm:pt>
    <dgm:pt modelId="{8400AD22-3B31-4AC8-B27D-BC55D1C08D96}">
      <dgm:prSet phldrT="[Texto]"/>
      <dgm:spPr/>
      <dgm:t>
        <a:bodyPr/>
        <a:lstStyle/>
        <a:p>
          <a:r>
            <a:rPr lang="es-EC" dirty="0"/>
            <a:t>-Esmeraldas	</a:t>
          </a:r>
        </a:p>
      </dgm:t>
    </dgm:pt>
    <dgm:pt modelId="{A8A9348F-829D-4F95-BB59-582765DB88F3}" type="parTrans" cxnId="{BB4EDD95-E1F0-41C2-9728-CC853C98EF8C}">
      <dgm:prSet/>
      <dgm:spPr/>
      <dgm:t>
        <a:bodyPr/>
        <a:lstStyle/>
        <a:p>
          <a:endParaRPr lang="es-EC"/>
        </a:p>
      </dgm:t>
    </dgm:pt>
    <dgm:pt modelId="{E01F2D79-D810-4C13-88A0-7967A8B4CC46}" type="sibTrans" cxnId="{BB4EDD95-E1F0-41C2-9728-CC853C98EF8C}">
      <dgm:prSet/>
      <dgm:spPr/>
      <dgm:t>
        <a:bodyPr/>
        <a:lstStyle/>
        <a:p>
          <a:endParaRPr lang="es-EC"/>
        </a:p>
      </dgm:t>
    </dgm:pt>
    <dgm:pt modelId="{6241C8BD-4BB0-43A7-BB39-47B26C6D7AC3}">
      <dgm:prSet phldrT="[Texto]"/>
      <dgm:spPr/>
      <dgm:t>
        <a:bodyPr/>
        <a:lstStyle/>
        <a:p>
          <a:r>
            <a:rPr lang="es-EC" dirty="0" err="1"/>
            <a:t>Oyambaro</a:t>
          </a:r>
          <a:endParaRPr lang="es-EC" dirty="0"/>
        </a:p>
      </dgm:t>
    </dgm:pt>
    <dgm:pt modelId="{8CDF734B-9DCE-4160-A551-FC92665A3E71}" type="parTrans" cxnId="{FADF1E20-878B-4776-82BA-805CB4318279}">
      <dgm:prSet/>
      <dgm:spPr/>
      <dgm:t>
        <a:bodyPr/>
        <a:lstStyle/>
        <a:p>
          <a:endParaRPr lang="es-EC"/>
        </a:p>
      </dgm:t>
    </dgm:pt>
    <dgm:pt modelId="{0F3A341B-FAEF-4D4C-89B9-211734F9BE86}" type="sibTrans" cxnId="{FADF1E20-878B-4776-82BA-805CB4318279}">
      <dgm:prSet/>
      <dgm:spPr/>
      <dgm:t>
        <a:bodyPr/>
        <a:lstStyle/>
        <a:p>
          <a:endParaRPr lang="es-EC"/>
        </a:p>
      </dgm:t>
    </dgm:pt>
    <dgm:pt modelId="{9B4D48AB-D7FE-4712-8625-B0BBD540999C}">
      <dgm:prSet phldrT="[Texto]"/>
      <dgm:spPr/>
      <dgm:t>
        <a:bodyPr/>
        <a:lstStyle/>
        <a:p>
          <a:r>
            <a:rPr lang="es-EC" dirty="0"/>
            <a:t>-Monteverde</a:t>
          </a:r>
        </a:p>
      </dgm:t>
    </dgm:pt>
    <dgm:pt modelId="{28C66C1C-65ED-40EA-9612-6451B97E1D54}" type="parTrans" cxnId="{4F9B14A0-1D95-4C86-87D6-D2C858A92A60}">
      <dgm:prSet/>
      <dgm:spPr/>
      <dgm:t>
        <a:bodyPr/>
        <a:lstStyle/>
        <a:p>
          <a:endParaRPr lang="es-EC"/>
        </a:p>
      </dgm:t>
    </dgm:pt>
    <dgm:pt modelId="{2F50E44E-BC15-4E22-A167-9C8FE51FBF4F}" type="sibTrans" cxnId="{4F9B14A0-1D95-4C86-87D6-D2C858A92A60}">
      <dgm:prSet/>
      <dgm:spPr/>
      <dgm:t>
        <a:bodyPr/>
        <a:lstStyle/>
        <a:p>
          <a:endParaRPr lang="es-EC"/>
        </a:p>
      </dgm:t>
    </dgm:pt>
    <dgm:pt modelId="{489DC3BF-FCAC-4EB1-BF3F-BF7A2CD7769C}">
      <dgm:prSet phldrT="[Texto]"/>
      <dgm:spPr/>
      <dgm:t>
        <a:bodyPr/>
        <a:lstStyle/>
        <a:p>
          <a:r>
            <a:rPr lang="es-EC" dirty="0"/>
            <a:t>-Chorrillo</a:t>
          </a:r>
        </a:p>
      </dgm:t>
    </dgm:pt>
    <dgm:pt modelId="{C56C64C7-B08A-4BAE-886C-D05C08959B75}" type="parTrans" cxnId="{AA46A235-6B2F-46F9-8C70-92561AAABD2D}">
      <dgm:prSet/>
      <dgm:spPr/>
      <dgm:t>
        <a:bodyPr/>
        <a:lstStyle/>
        <a:p>
          <a:endParaRPr lang="es-EC"/>
        </a:p>
      </dgm:t>
    </dgm:pt>
    <dgm:pt modelId="{BAD46B67-55DC-44E0-BBB7-657C57EDB82C}" type="sibTrans" cxnId="{AA46A235-6B2F-46F9-8C70-92561AAABD2D}">
      <dgm:prSet/>
      <dgm:spPr/>
      <dgm:t>
        <a:bodyPr/>
        <a:lstStyle/>
        <a:p>
          <a:endParaRPr lang="es-EC"/>
        </a:p>
      </dgm:t>
    </dgm:pt>
    <dgm:pt modelId="{6F2CF721-7B6B-48F4-A45F-9645D59050CE}" type="pres">
      <dgm:prSet presAssocID="{CDF55802-FB7A-41DA-9E85-711809E364EF}" presName="vert0" presStyleCnt="0">
        <dgm:presLayoutVars>
          <dgm:dir/>
          <dgm:animOne val="branch"/>
          <dgm:animLvl val="lvl"/>
        </dgm:presLayoutVars>
      </dgm:prSet>
      <dgm:spPr/>
    </dgm:pt>
    <dgm:pt modelId="{2EB86E29-1AB8-45A9-A7D4-EB791DADA614}" type="pres">
      <dgm:prSet presAssocID="{828033DF-D8D2-439C-AB08-E4F327AEF369}" presName="thickLine" presStyleLbl="alignNode1" presStyleIdx="0" presStyleCnt="1"/>
      <dgm:spPr/>
    </dgm:pt>
    <dgm:pt modelId="{AC92CB6A-7F01-41E3-ADDA-A49689CC126F}" type="pres">
      <dgm:prSet presAssocID="{828033DF-D8D2-439C-AB08-E4F327AEF369}" presName="horz1" presStyleCnt="0"/>
      <dgm:spPr/>
    </dgm:pt>
    <dgm:pt modelId="{BB2640CF-BB33-4766-A602-54A820E10488}" type="pres">
      <dgm:prSet presAssocID="{828033DF-D8D2-439C-AB08-E4F327AEF369}" presName="tx1" presStyleLbl="revTx" presStyleIdx="0" presStyleCnt="7" custScaleX="304788"/>
      <dgm:spPr/>
    </dgm:pt>
    <dgm:pt modelId="{0B6FF70D-61DD-4CA2-BCFC-4CC05B538C28}" type="pres">
      <dgm:prSet presAssocID="{828033DF-D8D2-439C-AB08-E4F327AEF369}" presName="vert1" presStyleCnt="0"/>
      <dgm:spPr/>
    </dgm:pt>
    <dgm:pt modelId="{CD86BA44-D6A0-4A21-85C8-2F78CCDCBB1A}" type="pres">
      <dgm:prSet presAssocID="{76D16C2E-0331-43E1-B919-6175536F8AB6}" presName="vertSpace2a" presStyleCnt="0"/>
      <dgm:spPr/>
    </dgm:pt>
    <dgm:pt modelId="{C32F51CD-8BCA-4A7A-85B0-00352165AD1A}" type="pres">
      <dgm:prSet presAssocID="{76D16C2E-0331-43E1-B919-6175536F8AB6}" presName="horz2" presStyleCnt="0"/>
      <dgm:spPr/>
    </dgm:pt>
    <dgm:pt modelId="{15373A99-0125-485E-85E5-58FADC66F550}" type="pres">
      <dgm:prSet presAssocID="{76D16C2E-0331-43E1-B919-6175536F8AB6}" presName="horzSpace2" presStyleCnt="0"/>
      <dgm:spPr/>
    </dgm:pt>
    <dgm:pt modelId="{DAF213D7-93CF-4475-8A10-37D32B4DD0A4}" type="pres">
      <dgm:prSet presAssocID="{76D16C2E-0331-43E1-B919-6175536F8AB6}" presName="tx2" presStyleLbl="revTx" presStyleIdx="1" presStyleCnt="7"/>
      <dgm:spPr/>
    </dgm:pt>
    <dgm:pt modelId="{58F7DEB4-D37F-4B56-9E4A-6464CB40C34F}" type="pres">
      <dgm:prSet presAssocID="{76D16C2E-0331-43E1-B919-6175536F8AB6}" presName="vert2" presStyleCnt="0"/>
      <dgm:spPr/>
    </dgm:pt>
    <dgm:pt modelId="{377D483C-3FEB-43E6-9BF6-6609F0518CDC}" type="pres">
      <dgm:prSet presAssocID="{76D16C2E-0331-43E1-B919-6175536F8AB6}" presName="thinLine2b" presStyleLbl="callout" presStyleIdx="0" presStyleCnt="6"/>
      <dgm:spPr/>
    </dgm:pt>
    <dgm:pt modelId="{66D0967D-235F-4605-B3FE-CB71EE32EF52}" type="pres">
      <dgm:prSet presAssocID="{76D16C2E-0331-43E1-B919-6175536F8AB6}" presName="vertSpace2b" presStyleCnt="0"/>
      <dgm:spPr/>
    </dgm:pt>
    <dgm:pt modelId="{A1BF88DB-1DE2-4B70-BD72-B3C327AD61FD}" type="pres">
      <dgm:prSet presAssocID="{FA5D2CAA-29CB-48CD-974A-1E3599FBCECF}" presName="horz2" presStyleCnt="0"/>
      <dgm:spPr/>
    </dgm:pt>
    <dgm:pt modelId="{B330A12B-DC2F-4BFE-9794-099221CE3528}" type="pres">
      <dgm:prSet presAssocID="{FA5D2CAA-29CB-48CD-974A-1E3599FBCECF}" presName="horzSpace2" presStyleCnt="0"/>
      <dgm:spPr/>
    </dgm:pt>
    <dgm:pt modelId="{EBD2DE1F-BA84-4D20-BABD-EAAAB175F034}" type="pres">
      <dgm:prSet presAssocID="{FA5D2CAA-29CB-48CD-974A-1E3599FBCECF}" presName="tx2" presStyleLbl="revTx" presStyleIdx="2" presStyleCnt="7"/>
      <dgm:spPr/>
    </dgm:pt>
    <dgm:pt modelId="{3C1C1F57-EB16-478E-9FEB-489FE9528DFD}" type="pres">
      <dgm:prSet presAssocID="{FA5D2CAA-29CB-48CD-974A-1E3599FBCECF}" presName="vert2" presStyleCnt="0"/>
      <dgm:spPr/>
    </dgm:pt>
    <dgm:pt modelId="{19FAC20A-DF14-4480-817C-542EC0415795}" type="pres">
      <dgm:prSet presAssocID="{FA5D2CAA-29CB-48CD-974A-1E3599FBCECF}" presName="thinLine2b" presStyleLbl="callout" presStyleIdx="1" presStyleCnt="6"/>
      <dgm:spPr/>
    </dgm:pt>
    <dgm:pt modelId="{25B9C17A-2DA1-4FDF-AEEE-95F56461ECD7}" type="pres">
      <dgm:prSet presAssocID="{FA5D2CAA-29CB-48CD-974A-1E3599FBCECF}" presName="vertSpace2b" presStyleCnt="0"/>
      <dgm:spPr/>
    </dgm:pt>
    <dgm:pt modelId="{60B4B6F9-DB07-4583-8776-67C7DA6871A1}" type="pres">
      <dgm:prSet presAssocID="{8400AD22-3B31-4AC8-B27D-BC55D1C08D96}" presName="horz2" presStyleCnt="0"/>
      <dgm:spPr/>
    </dgm:pt>
    <dgm:pt modelId="{15159561-6684-4FFF-B4A9-D7A246D48F4E}" type="pres">
      <dgm:prSet presAssocID="{8400AD22-3B31-4AC8-B27D-BC55D1C08D96}" presName="horzSpace2" presStyleCnt="0"/>
      <dgm:spPr/>
    </dgm:pt>
    <dgm:pt modelId="{D88709F7-E921-4A3D-B017-CF6D553BE7D0}" type="pres">
      <dgm:prSet presAssocID="{8400AD22-3B31-4AC8-B27D-BC55D1C08D96}" presName="tx2" presStyleLbl="revTx" presStyleIdx="3" presStyleCnt="7"/>
      <dgm:spPr/>
    </dgm:pt>
    <dgm:pt modelId="{06004FFF-FDC5-4F91-BAB0-D23F3E5F3D92}" type="pres">
      <dgm:prSet presAssocID="{8400AD22-3B31-4AC8-B27D-BC55D1C08D96}" presName="vert2" presStyleCnt="0"/>
      <dgm:spPr/>
    </dgm:pt>
    <dgm:pt modelId="{018B9567-B9D1-4876-9D1A-FAD6FDACE335}" type="pres">
      <dgm:prSet presAssocID="{8400AD22-3B31-4AC8-B27D-BC55D1C08D96}" presName="thinLine2b" presStyleLbl="callout" presStyleIdx="2" presStyleCnt="6"/>
      <dgm:spPr/>
    </dgm:pt>
    <dgm:pt modelId="{E863D2BB-2062-4C72-BA62-200A9379B648}" type="pres">
      <dgm:prSet presAssocID="{8400AD22-3B31-4AC8-B27D-BC55D1C08D96}" presName="vertSpace2b" presStyleCnt="0"/>
      <dgm:spPr/>
    </dgm:pt>
    <dgm:pt modelId="{4694D155-11CB-4A2D-9423-1981A7697E0F}" type="pres">
      <dgm:prSet presAssocID="{6241C8BD-4BB0-43A7-BB39-47B26C6D7AC3}" presName="horz2" presStyleCnt="0"/>
      <dgm:spPr/>
    </dgm:pt>
    <dgm:pt modelId="{E520F5CB-F258-4B62-B7B2-0F90F8BF6B0B}" type="pres">
      <dgm:prSet presAssocID="{6241C8BD-4BB0-43A7-BB39-47B26C6D7AC3}" presName="horzSpace2" presStyleCnt="0"/>
      <dgm:spPr/>
    </dgm:pt>
    <dgm:pt modelId="{BE005E02-B010-4ABB-9B2F-1D004D4829B2}" type="pres">
      <dgm:prSet presAssocID="{6241C8BD-4BB0-43A7-BB39-47B26C6D7AC3}" presName="tx2" presStyleLbl="revTx" presStyleIdx="4" presStyleCnt="7"/>
      <dgm:spPr/>
    </dgm:pt>
    <dgm:pt modelId="{973A561A-0238-49FC-9EC9-AEB9540F89A0}" type="pres">
      <dgm:prSet presAssocID="{6241C8BD-4BB0-43A7-BB39-47B26C6D7AC3}" presName="vert2" presStyleCnt="0"/>
      <dgm:spPr/>
    </dgm:pt>
    <dgm:pt modelId="{E0B27D43-972E-4C48-9E4F-43922E9F4EC0}" type="pres">
      <dgm:prSet presAssocID="{6241C8BD-4BB0-43A7-BB39-47B26C6D7AC3}" presName="thinLine2b" presStyleLbl="callout" presStyleIdx="3" presStyleCnt="6"/>
      <dgm:spPr/>
    </dgm:pt>
    <dgm:pt modelId="{F3C7C048-6525-4FED-A69F-CFCC59F01388}" type="pres">
      <dgm:prSet presAssocID="{6241C8BD-4BB0-43A7-BB39-47B26C6D7AC3}" presName="vertSpace2b" presStyleCnt="0"/>
      <dgm:spPr/>
    </dgm:pt>
    <dgm:pt modelId="{626C2B92-5A79-4522-8057-578D381D45A2}" type="pres">
      <dgm:prSet presAssocID="{9B4D48AB-D7FE-4712-8625-B0BBD540999C}" presName="horz2" presStyleCnt="0"/>
      <dgm:spPr/>
    </dgm:pt>
    <dgm:pt modelId="{75A57884-419F-4407-A679-5F730D78C1B9}" type="pres">
      <dgm:prSet presAssocID="{9B4D48AB-D7FE-4712-8625-B0BBD540999C}" presName="horzSpace2" presStyleCnt="0"/>
      <dgm:spPr/>
    </dgm:pt>
    <dgm:pt modelId="{478A294F-7BDF-44DC-9B0C-30AEE704C79D}" type="pres">
      <dgm:prSet presAssocID="{9B4D48AB-D7FE-4712-8625-B0BBD540999C}" presName="tx2" presStyleLbl="revTx" presStyleIdx="5" presStyleCnt="7"/>
      <dgm:spPr/>
    </dgm:pt>
    <dgm:pt modelId="{9637F8D8-52D8-4912-A4CA-DB5803027BAE}" type="pres">
      <dgm:prSet presAssocID="{9B4D48AB-D7FE-4712-8625-B0BBD540999C}" presName="vert2" presStyleCnt="0"/>
      <dgm:spPr/>
    </dgm:pt>
    <dgm:pt modelId="{9BACB234-8110-475C-A65F-7A28AF0FB435}" type="pres">
      <dgm:prSet presAssocID="{9B4D48AB-D7FE-4712-8625-B0BBD540999C}" presName="thinLine2b" presStyleLbl="callout" presStyleIdx="4" presStyleCnt="6"/>
      <dgm:spPr/>
    </dgm:pt>
    <dgm:pt modelId="{EED6ADE0-63D0-468C-A099-E4AD2B4DE9EE}" type="pres">
      <dgm:prSet presAssocID="{9B4D48AB-D7FE-4712-8625-B0BBD540999C}" presName="vertSpace2b" presStyleCnt="0"/>
      <dgm:spPr/>
    </dgm:pt>
    <dgm:pt modelId="{B4DE7C7C-5491-4757-8738-C96BAC06C97E}" type="pres">
      <dgm:prSet presAssocID="{489DC3BF-FCAC-4EB1-BF3F-BF7A2CD7769C}" presName="horz2" presStyleCnt="0"/>
      <dgm:spPr/>
    </dgm:pt>
    <dgm:pt modelId="{7565899B-BE47-43BA-B7F4-3FE0772F4F8F}" type="pres">
      <dgm:prSet presAssocID="{489DC3BF-FCAC-4EB1-BF3F-BF7A2CD7769C}" presName="horzSpace2" presStyleCnt="0"/>
      <dgm:spPr/>
    </dgm:pt>
    <dgm:pt modelId="{B0114F4E-8BF7-4B04-90F9-05C4AFD85625}" type="pres">
      <dgm:prSet presAssocID="{489DC3BF-FCAC-4EB1-BF3F-BF7A2CD7769C}" presName="tx2" presStyleLbl="revTx" presStyleIdx="6" presStyleCnt="7"/>
      <dgm:spPr/>
    </dgm:pt>
    <dgm:pt modelId="{5C53144B-8026-43DF-96EE-A77C09E1A4A3}" type="pres">
      <dgm:prSet presAssocID="{489DC3BF-FCAC-4EB1-BF3F-BF7A2CD7769C}" presName="vert2" presStyleCnt="0"/>
      <dgm:spPr/>
    </dgm:pt>
    <dgm:pt modelId="{3276A973-4655-4596-B5CD-F409AD5FF88A}" type="pres">
      <dgm:prSet presAssocID="{489DC3BF-FCAC-4EB1-BF3F-BF7A2CD7769C}" presName="thinLine2b" presStyleLbl="callout" presStyleIdx="5" presStyleCnt="6"/>
      <dgm:spPr/>
    </dgm:pt>
    <dgm:pt modelId="{34D865FE-2C31-4DAE-B82B-037FCDCD6748}" type="pres">
      <dgm:prSet presAssocID="{489DC3BF-FCAC-4EB1-BF3F-BF7A2CD7769C}" presName="vertSpace2b" presStyleCnt="0"/>
      <dgm:spPr/>
    </dgm:pt>
  </dgm:ptLst>
  <dgm:cxnLst>
    <dgm:cxn modelId="{1BACDE16-0858-444D-9C42-C4A1B827A965}" type="presOf" srcId="{CDF55802-FB7A-41DA-9E85-711809E364EF}" destId="{6F2CF721-7B6B-48F4-A45F-9645D59050CE}" srcOrd="0" destOrd="0" presId="urn:microsoft.com/office/officeart/2008/layout/LinedList"/>
    <dgm:cxn modelId="{FADF1E20-878B-4776-82BA-805CB4318279}" srcId="{828033DF-D8D2-439C-AB08-E4F327AEF369}" destId="{6241C8BD-4BB0-43A7-BB39-47B26C6D7AC3}" srcOrd="3" destOrd="0" parTransId="{8CDF734B-9DCE-4160-A551-FC92665A3E71}" sibTransId="{0F3A341B-FAEF-4D4C-89B9-211734F9BE86}"/>
    <dgm:cxn modelId="{AA46A235-6B2F-46F9-8C70-92561AAABD2D}" srcId="{828033DF-D8D2-439C-AB08-E4F327AEF369}" destId="{489DC3BF-FCAC-4EB1-BF3F-BF7A2CD7769C}" srcOrd="5" destOrd="0" parTransId="{C56C64C7-B08A-4BAE-886C-D05C08959B75}" sibTransId="{BAD46B67-55DC-44E0-BBB7-657C57EDB82C}"/>
    <dgm:cxn modelId="{C1938C5C-1E10-4596-9844-302F11B0FC62}" type="presOf" srcId="{489DC3BF-FCAC-4EB1-BF3F-BF7A2CD7769C}" destId="{B0114F4E-8BF7-4B04-90F9-05C4AFD85625}" srcOrd="0" destOrd="0" presId="urn:microsoft.com/office/officeart/2008/layout/LinedList"/>
    <dgm:cxn modelId="{683B3A43-3B8D-4984-BCDF-AB6FD9BEAD30}" type="presOf" srcId="{76D16C2E-0331-43E1-B919-6175536F8AB6}" destId="{DAF213D7-93CF-4475-8A10-37D32B4DD0A4}" srcOrd="0" destOrd="0" presId="urn:microsoft.com/office/officeart/2008/layout/LinedList"/>
    <dgm:cxn modelId="{D9BC3C69-64E8-42FB-BB44-98DBCEFB26C9}" type="presOf" srcId="{828033DF-D8D2-439C-AB08-E4F327AEF369}" destId="{BB2640CF-BB33-4766-A602-54A820E10488}" srcOrd="0" destOrd="0" presId="urn:microsoft.com/office/officeart/2008/layout/LinedList"/>
    <dgm:cxn modelId="{71CD5C52-8559-4090-879F-43DE45F0ABD0}" srcId="{828033DF-D8D2-439C-AB08-E4F327AEF369}" destId="{FA5D2CAA-29CB-48CD-974A-1E3599FBCECF}" srcOrd="1" destOrd="0" parTransId="{09519056-9988-46F4-806B-30D83ACAA98B}" sibTransId="{42FAF69E-62F9-49A8-8E01-5E9D1DA94EB0}"/>
    <dgm:cxn modelId="{6C3BC075-8E0A-4BAB-9D6A-E15671520E10}" type="presOf" srcId="{6241C8BD-4BB0-43A7-BB39-47B26C6D7AC3}" destId="{BE005E02-B010-4ABB-9B2F-1D004D4829B2}" srcOrd="0" destOrd="0" presId="urn:microsoft.com/office/officeart/2008/layout/LinedList"/>
    <dgm:cxn modelId="{BB4EDD95-E1F0-41C2-9728-CC853C98EF8C}" srcId="{828033DF-D8D2-439C-AB08-E4F327AEF369}" destId="{8400AD22-3B31-4AC8-B27D-BC55D1C08D96}" srcOrd="2" destOrd="0" parTransId="{A8A9348F-829D-4F95-BB59-582765DB88F3}" sibTransId="{E01F2D79-D810-4C13-88A0-7967A8B4CC46}"/>
    <dgm:cxn modelId="{4F9B14A0-1D95-4C86-87D6-D2C858A92A60}" srcId="{828033DF-D8D2-439C-AB08-E4F327AEF369}" destId="{9B4D48AB-D7FE-4712-8625-B0BBD540999C}" srcOrd="4" destOrd="0" parTransId="{28C66C1C-65ED-40EA-9612-6451B97E1D54}" sibTransId="{2F50E44E-BC15-4E22-A167-9C8FE51FBF4F}"/>
    <dgm:cxn modelId="{664AA9AF-BF86-498C-94DB-CAFFC694B36D}" type="presOf" srcId="{FA5D2CAA-29CB-48CD-974A-1E3599FBCECF}" destId="{EBD2DE1F-BA84-4D20-BABD-EAAAB175F034}" srcOrd="0" destOrd="0" presId="urn:microsoft.com/office/officeart/2008/layout/LinedList"/>
    <dgm:cxn modelId="{D28BE4B7-E3E3-4680-A187-1FBAFF7AD9AB}" type="presOf" srcId="{9B4D48AB-D7FE-4712-8625-B0BBD540999C}" destId="{478A294F-7BDF-44DC-9B0C-30AEE704C79D}" srcOrd="0" destOrd="0" presId="urn:microsoft.com/office/officeart/2008/layout/LinedList"/>
    <dgm:cxn modelId="{2D656FE9-3D77-496B-9079-8F71AC11C675}" srcId="{CDF55802-FB7A-41DA-9E85-711809E364EF}" destId="{828033DF-D8D2-439C-AB08-E4F327AEF369}" srcOrd="0" destOrd="0" parTransId="{22B50D44-C98A-499B-9D54-A8B13447CE32}" sibTransId="{45EDA5C3-EA76-4DF3-963C-D08782170FC8}"/>
    <dgm:cxn modelId="{C86E2FF3-7FDB-46F2-99EB-6AF30A4EBFEA}" type="presOf" srcId="{8400AD22-3B31-4AC8-B27D-BC55D1C08D96}" destId="{D88709F7-E921-4A3D-B017-CF6D553BE7D0}" srcOrd="0" destOrd="0" presId="urn:microsoft.com/office/officeart/2008/layout/LinedList"/>
    <dgm:cxn modelId="{A0C748F9-F0D8-430C-95A0-774117392297}" srcId="{828033DF-D8D2-439C-AB08-E4F327AEF369}" destId="{76D16C2E-0331-43E1-B919-6175536F8AB6}" srcOrd="0" destOrd="0" parTransId="{20BA1079-593F-4215-9A02-E73780C1D2D7}" sibTransId="{35F5D97D-31F8-40CA-9524-975CDF819341}"/>
    <dgm:cxn modelId="{F6F64ADD-D857-4F96-98FB-C1AEABDA7BD4}" type="presParOf" srcId="{6F2CF721-7B6B-48F4-A45F-9645D59050CE}" destId="{2EB86E29-1AB8-45A9-A7D4-EB791DADA614}" srcOrd="0" destOrd="0" presId="urn:microsoft.com/office/officeart/2008/layout/LinedList"/>
    <dgm:cxn modelId="{30817941-E2C2-45B1-804D-89524427BBA4}" type="presParOf" srcId="{6F2CF721-7B6B-48F4-A45F-9645D59050CE}" destId="{AC92CB6A-7F01-41E3-ADDA-A49689CC126F}" srcOrd="1" destOrd="0" presId="urn:microsoft.com/office/officeart/2008/layout/LinedList"/>
    <dgm:cxn modelId="{A6D988FD-4DBA-4937-BFAB-104DCB0D28FD}" type="presParOf" srcId="{AC92CB6A-7F01-41E3-ADDA-A49689CC126F}" destId="{BB2640CF-BB33-4766-A602-54A820E10488}" srcOrd="0" destOrd="0" presId="urn:microsoft.com/office/officeart/2008/layout/LinedList"/>
    <dgm:cxn modelId="{6EF66E26-F586-4F83-B616-3F4E16C7FF93}" type="presParOf" srcId="{AC92CB6A-7F01-41E3-ADDA-A49689CC126F}" destId="{0B6FF70D-61DD-4CA2-BCFC-4CC05B538C28}" srcOrd="1" destOrd="0" presId="urn:microsoft.com/office/officeart/2008/layout/LinedList"/>
    <dgm:cxn modelId="{1AAD0BD2-AEF6-4B3D-88CE-1552DE671FF9}" type="presParOf" srcId="{0B6FF70D-61DD-4CA2-BCFC-4CC05B538C28}" destId="{CD86BA44-D6A0-4A21-85C8-2F78CCDCBB1A}" srcOrd="0" destOrd="0" presId="urn:microsoft.com/office/officeart/2008/layout/LinedList"/>
    <dgm:cxn modelId="{340D28F5-D627-4D7D-8980-760B30E2E5E6}" type="presParOf" srcId="{0B6FF70D-61DD-4CA2-BCFC-4CC05B538C28}" destId="{C32F51CD-8BCA-4A7A-85B0-00352165AD1A}" srcOrd="1" destOrd="0" presId="urn:microsoft.com/office/officeart/2008/layout/LinedList"/>
    <dgm:cxn modelId="{DF7A29B7-4B92-457B-BD33-ACDE4F2EF804}" type="presParOf" srcId="{C32F51CD-8BCA-4A7A-85B0-00352165AD1A}" destId="{15373A99-0125-485E-85E5-58FADC66F550}" srcOrd="0" destOrd="0" presId="urn:microsoft.com/office/officeart/2008/layout/LinedList"/>
    <dgm:cxn modelId="{C22A21AA-A899-4BA8-AF2A-591B7A467BD0}" type="presParOf" srcId="{C32F51CD-8BCA-4A7A-85B0-00352165AD1A}" destId="{DAF213D7-93CF-4475-8A10-37D32B4DD0A4}" srcOrd="1" destOrd="0" presId="urn:microsoft.com/office/officeart/2008/layout/LinedList"/>
    <dgm:cxn modelId="{0B3C197E-9DF3-446B-8DE8-2E863C043DF8}" type="presParOf" srcId="{C32F51CD-8BCA-4A7A-85B0-00352165AD1A}" destId="{58F7DEB4-D37F-4B56-9E4A-6464CB40C34F}" srcOrd="2" destOrd="0" presId="urn:microsoft.com/office/officeart/2008/layout/LinedList"/>
    <dgm:cxn modelId="{4E38F18A-B105-4A05-90E9-021468BAA466}" type="presParOf" srcId="{0B6FF70D-61DD-4CA2-BCFC-4CC05B538C28}" destId="{377D483C-3FEB-43E6-9BF6-6609F0518CDC}" srcOrd="2" destOrd="0" presId="urn:microsoft.com/office/officeart/2008/layout/LinedList"/>
    <dgm:cxn modelId="{5CA3BCC2-20E9-4293-9F01-24F4CEF9ADF6}" type="presParOf" srcId="{0B6FF70D-61DD-4CA2-BCFC-4CC05B538C28}" destId="{66D0967D-235F-4605-B3FE-CB71EE32EF52}" srcOrd="3" destOrd="0" presId="urn:microsoft.com/office/officeart/2008/layout/LinedList"/>
    <dgm:cxn modelId="{D8006DE1-E5C4-44EE-B66D-6F9FB013EE8F}" type="presParOf" srcId="{0B6FF70D-61DD-4CA2-BCFC-4CC05B538C28}" destId="{A1BF88DB-1DE2-4B70-BD72-B3C327AD61FD}" srcOrd="4" destOrd="0" presId="urn:microsoft.com/office/officeart/2008/layout/LinedList"/>
    <dgm:cxn modelId="{589704E0-0356-4EDB-8C5D-B43E4ACFC06B}" type="presParOf" srcId="{A1BF88DB-1DE2-4B70-BD72-B3C327AD61FD}" destId="{B330A12B-DC2F-4BFE-9794-099221CE3528}" srcOrd="0" destOrd="0" presId="urn:microsoft.com/office/officeart/2008/layout/LinedList"/>
    <dgm:cxn modelId="{C030DE2A-34E1-4D19-A6E5-B6452F35C720}" type="presParOf" srcId="{A1BF88DB-1DE2-4B70-BD72-B3C327AD61FD}" destId="{EBD2DE1F-BA84-4D20-BABD-EAAAB175F034}" srcOrd="1" destOrd="0" presId="urn:microsoft.com/office/officeart/2008/layout/LinedList"/>
    <dgm:cxn modelId="{6D57301C-FBC7-463A-A8E7-32F5A1180C3B}" type="presParOf" srcId="{A1BF88DB-1DE2-4B70-BD72-B3C327AD61FD}" destId="{3C1C1F57-EB16-478E-9FEB-489FE9528DFD}" srcOrd="2" destOrd="0" presId="urn:microsoft.com/office/officeart/2008/layout/LinedList"/>
    <dgm:cxn modelId="{0487D050-C894-4EF8-B00D-97D6A5665DB8}" type="presParOf" srcId="{0B6FF70D-61DD-4CA2-BCFC-4CC05B538C28}" destId="{19FAC20A-DF14-4480-817C-542EC0415795}" srcOrd="5" destOrd="0" presId="urn:microsoft.com/office/officeart/2008/layout/LinedList"/>
    <dgm:cxn modelId="{B5D47200-0CB9-40FB-86C1-1028C3060278}" type="presParOf" srcId="{0B6FF70D-61DD-4CA2-BCFC-4CC05B538C28}" destId="{25B9C17A-2DA1-4FDF-AEEE-95F56461ECD7}" srcOrd="6" destOrd="0" presId="urn:microsoft.com/office/officeart/2008/layout/LinedList"/>
    <dgm:cxn modelId="{B5DD314C-74C4-4C96-A49D-FE984B3A22E9}" type="presParOf" srcId="{0B6FF70D-61DD-4CA2-BCFC-4CC05B538C28}" destId="{60B4B6F9-DB07-4583-8776-67C7DA6871A1}" srcOrd="7" destOrd="0" presId="urn:microsoft.com/office/officeart/2008/layout/LinedList"/>
    <dgm:cxn modelId="{1F7CA794-AD37-4668-A08D-7E156C45C1B4}" type="presParOf" srcId="{60B4B6F9-DB07-4583-8776-67C7DA6871A1}" destId="{15159561-6684-4FFF-B4A9-D7A246D48F4E}" srcOrd="0" destOrd="0" presId="urn:microsoft.com/office/officeart/2008/layout/LinedList"/>
    <dgm:cxn modelId="{8DB8B5F0-07F5-475F-A194-61C5390F71C3}" type="presParOf" srcId="{60B4B6F9-DB07-4583-8776-67C7DA6871A1}" destId="{D88709F7-E921-4A3D-B017-CF6D553BE7D0}" srcOrd="1" destOrd="0" presId="urn:microsoft.com/office/officeart/2008/layout/LinedList"/>
    <dgm:cxn modelId="{D500D3E3-9F5F-4E7F-B5EB-9F01E4E52D07}" type="presParOf" srcId="{60B4B6F9-DB07-4583-8776-67C7DA6871A1}" destId="{06004FFF-FDC5-4F91-BAB0-D23F3E5F3D92}" srcOrd="2" destOrd="0" presId="urn:microsoft.com/office/officeart/2008/layout/LinedList"/>
    <dgm:cxn modelId="{B11E0058-2137-45F8-9CC2-43978ADB28F5}" type="presParOf" srcId="{0B6FF70D-61DD-4CA2-BCFC-4CC05B538C28}" destId="{018B9567-B9D1-4876-9D1A-FAD6FDACE335}" srcOrd="8" destOrd="0" presId="urn:microsoft.com/office/officeart/2008/layout/LinedList"/>
    <dgm:cxn modelId="{2674A336-E5EF-4945-A4BC-E5D259A18162}" type="presParOf" srcId="{0B6FF70D-61DD-4CA2-BCFC-4CC05B538C28}" destId="{E863D2BB-2062-4C72-BA62-200A9379B648}" srcOrd="9" destOrd="0" presId="urn:microsoft.com/office/officeart/2008/layout/LinedList"/>
    <dgm:cxn modelId="{83006B56-1998-413E-A529-13BEA69CB738}" type="presParOf" srcId="{0B6FF70D-61DD-4CA2-BCFC-4CC05B538C28}" destId="{4694D155-11CB-4A2D-9423-1981A7697E0F}" srcOrd="10" destOrd="0" presId="urn:microsoft.com/office/officeart/2008/layout/LinedList"/>
    <dgm:cxn modelId="{E9828442-170F-47C1-9AF2-9130780ADD7E}" type="presParOf" srcId="{4694D155-11CB-4A2D-9423-1981A7697E0F}" destId="{E520F5CB-F258-4B62-B7B2-0F90F8BF6B0B}" srcOrd="0" destOrd="0" presId="urn:microsoft.com/office/officeart/2008/layout/LinedList"/>
    <dgm:cxn modelId="{19103B26-42A7-4D11-990E-C65B7891AD97}" type="presParOf" srcId="{4694D155-11CB-4A2D-9423-1981A7697E0F}" destId="{BE005E02-B010-4ABB-9B2F-1D004D4829B2}" srcOrd="1" destOrd="0" presId="urn:microsoft.com/office/officeart/2008/layout/LinedList"/>
    <dgm:cxn modelId="{C9879F19-9D7E-476F-ABE6-5A36DD6B4DEA}" type="presParOf" srcId="{4694D155-11CB-4A2D-9423-1981A7697E0F}" destId="{973A561A-0238-49FC-9EC9-AEB9540F89A0}" srcOrd="2" destOrd="0" presId="urn:microsoft.com/office/officeart/2008/layout/LinedList"/>
    <dgm:cxn modelId="{DD93C541-77E8-4186-8787-222371DF6AFB}" type="presParOf" srcId="{0B6FF70D-61DD-4CA2-BCFC-4CC05B538C28}" destId="{E0B27D43-972E-4C48-9E4F-43922E9F4EC0}" srcOrd="11" destOrd="0" presId="urn:microsoft.com/office/officeart/2008/layout/LinedList"/>
    <dgm:cxn modelId="{91333B86-4A66-4BE4-9802-356EF1420901}" type="presParOf" srcId="{0B6FF70D-61DD-4CA2-BCFC-4CC05B538C28}" destId="{F3C7C048-6525-4FED-A69F-CFCC59F01388}" srcOrd="12" destOrd="0" presId="urn:microsoft.com/office/officeart/2008/layout/LinedList"/>
    <dgm:cxn modelId="{853EC267-A297-4337-836B-C9BC6A837923}" type="presParOf" srcId="{0B6FF70D-61DD-4CA2-BCFC-4CC05B538C28}" destId="{626C2B92-5A79-4522-8057-578D381D45A2}" srcOrd="13" destOrd="0" presId="urn:microsoft.com/office/officeart/2008/layout/LinedList"/>
    <dgm:cxn modelId="{07AF8EBD-D103-4BE1-BD3D-8B14FB4B20BA}" type="presParOf" srcId="{626C2B92-5A79-4522-8057-578D381D45A2}" destId="{75A57884-419F-4407-A679-5F730D78C1B9}" srcOrd="0" destOrd="0" presId="urn:microsoft.com/office/officeart/2008/layout/LinedList"/>
    <dgm:cxn modelId="{BED75DBC-5576-48BF-9BEA-B93C3D8BF24D}" type="presParOf" srcId="{626C2B92-5A79-4522-8057-578D381D45A2}" destId="{478A294F-7BDF-44DC-9B0C-30AEE704C79D}" srcOrd="1" destOrd="0" presId="urn:microsoft.com/office/officeart/2008/layout/LinedList"/>
    <dgm:cxn modelId="{E8D8460E-DB65-4B18-9BCC-F775850A71C7}" type="presParOf" srcId="{626C2B92-5A79-4522-8057-578D381D45A2}" destId="{9637F8D8-52D8-4912-A4CA-DB5803027BAE}" srcOrd="2" destOrd="0" presId="urn:microsoft.com/office/officeart/2008/layout/LinedList"/>
    <dgm:cxn modelId="{B2388387-8AB2-4185-BFFB-D09C97A710F5}" type="presParOf" srcId="{0B6FF70D-61DD-4CA2-BCFC-4CC05B538C28}" destId="{9BACB234-8110-475C-A65F-7A28AF0FB435}" srcOrd="14" destOrd="0" presId="urn:microsoft.com/office/officeart/2008/layout/LinedList"/>
    <dgm:cxn modelId="{6DE06788-76ED-4761-A69A-0DAEADA4A3A8}" type="presParOf" srcId="{0B6FF70D-61DD-4CA2-BCFC-4CC05B538C28}" destId="{EED6ADE0-63D0-468C-A099-E4AD2B4DE9EE}" srcOrd="15" destOrd="0" presId="urn:microsoft.com/office/officeart/2008/layout/LinedList"/>
    <dgm:cxn modelId="{D4D5B4A1-7A5B-44CE-844C-EB42477AEEEC}" type="presParOf" srcId="{0B6FF70D-61DD-4CA2-BCFC-4CC05B538C28}" destId="{B4DE7C7C-5491-4757-8738-C96BAC06C97E}" srcOrd="16" destOrd="0" presId="urn:microsoft.com/office/officeart/2008/layout/LinedList"/>
    <dgm:cxn modelId="{09ACCD48-DBC0-4160-B737-835D54205F13}" type="presParOf" srcId="{B4DE7C7C-5491-4757-8738-C96BAC06C97E}" destId="{7565899B-BE47-43BA-B7F4-3FE0772F4F8F}" srcOrd="0" destOrd="0" presId="urn:microsoft.com/office/officeart/2008/layout/LinedList"/>
    <dgm:cxn modelId="{995F2C6A-3208-4316-8950-1D98BBB34366}" type="presParOf" srcId="{B4DE7C7C-5491-4757-8738-C96BAC06C97E}" destId="{B0114F4E-8BF7-4B04-90F9-05C4AFD85625}" srcOrd="1" destOrd="0" presId="urn:microsoft.com/office/officeart/2008/layout/LinedList"/>
    <dgm:cxn modelId="{8BCAEA7D-3605-41E6-9D32-0F5F051C5B27}" type="presParOf" srcId="{B4DE7C7C-5491-4757-8738-C96BAC06C97E}" destId="{5C53144B-8026-43DF-96EE-A77C09E1A4A3}" srcOrd="2" destOrd="0" presId="urn:microsoft.com/office/officeart/2008/layout/LinedList"/>
    <dgm:cxn modelId="{EE5D3CA9-B906-4948-8F5E-F1BD3547B734}" type="presParOf" srcId="{0B6FF70D-61DD-4CA2-BCFC-4CC05B538C28}" destId="{3276A973-4655-4596-B5CD-F409AD5FF88A}" srcOrd="17" destOrd="0" presId="urn:microsoft.com/office/officeart/2008/layout/LinedList"/>
    <dgm:cxn modelId="{B873B23A-17F2-4F96-A4AA-C19958311FA4}" type="presParOf" srcId="{0B6FF70D-61DD-4CA2-BCFC-4CC05B538C28}" destId="{34D865FE-2C31-4DAE-B82B-037FCDCD6748}" srcOrd="18"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50E22-0A17-4E74-9E2E-4E63E0CE43C2}">
      <dsp:nvSpPr>
        <dsp:cNvPr id="0" name=""/>
        <dsp:cNvSpPr/>
      </dsp:nvSpPr>
      <dsp:spPr>
        <a:xfrm>
          <a:off x="4102669" y="727726"/>
          <a:ext cx="517902" cy="91440"/>
        </a:xfrm>
        <a:custGeom>
          <a:avLst/>
          <a:gdLst/>
          <a:ahLst/>
          <a:cxnLst/>
          <a:rect l="0" t="0" r="0" b="0"/>
          <a:pathLst>
            <a:path>
              <a:moveTo>
                <a:pt x="0" y="45720"/>
              </a:moveTo>
              <a:lnTo>
                <a:pt x="276051" y="45720"/>
              </a:lnTo>
              <a:lnTo>
                <a:pt x="276051" y="48730"/>
              </a:lnTo>
              <a:lnTo>
                <a:pt x="517902" y="48730"/>
              </a:lnTo>
            </a:path>
          </a:pathLst>
        </a:custGeom>
        <a:noFill/>
        <a:ln w="9525" cap="flat" cmpd="sng" algn="ctr">
          <a:solidFill>
            <a:schemeClr val="accent2">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solidFill>
              <a:schemeClr val="tx1"/>
            </a:solidFill>
          </a:endParaRPr>
        </a:p>
      </dsp:txBody>
      <dsp:txXfrm>
        <a:off x="4347907" y="770481"/>
        <a:ext cx="27425" cy="5929"/>
      </dsp:txXfrm>
    </dsp:sp>
    <dsp:sp modelId="{451D0D4F-AE7F-40C3-A50B-8F0B62EC6098}">
      <dsp:nvSpPr>
        <dsp:cNvPr id="0" name=""/>
        <dsp:cNvSpPr/>
      </dsp:nvSpPr>
      <dsp:spPr>
        <a:xfrm>
          <a:off x="1526315" y="0"/>
          <a:ext cx="2578153" cy="1546892"/>
        </a:xfrm>
        <a:prstGeom prst="rect">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EC" sz="2500" kern="1200" dirty="0">
              <a:solidFill>
                <a:schemeClr val="tx1"/>
              </a:solidFill>
            </a:rPr>
            <a:t>Enfoque</a:t>
          </a:r>
        </a:p>
      </dsp:txBody>
      <dsp:txXfrm>
        <a:off x="1526315" y="0"/>
        <a:ext cx="2578153" cy="1546892"/>
      </dsp:txXfrm>
    </dsp:sp>
    <dsp:sp modelId="{5373588B-6EFE-48B2-AC0C-6D0B043B8D5C}">
      <dsp:nvSpPr>
        <dsp:cNvPr id="0" name=""/>
        <dsp:cNvSpPr/>
      </dsp:nvSpPr>
      <dsp:spPr>
        <a:xfrm>
          <a:off x="2770919" y="1548102"/>
          <a:ext cx="3171128" cy="562375"/>
        </a:xfrm>
        <a:custGeom>
          <a:avLst/>
          <a:gdLst/>
          <a:ahLst/>
          <a:cxnLst/>
          <a:rect l="0" t="0" r="0" b="0"/>
          <a:pathLst>
            <a:path>
              <a:moveTo>
                <a:pt x="3171128" y="0"/>
              </a:moveTo>
              <a:lnTo>
                <a:pt x="3171128" y="298287"/>
              </a:lnTo>
              <a:lnTo>
                <a:pt x="0" y="298287"/>
              </a:lnTo>
              <a:lnTo>
                <a:pt x="0" y="562375"/>
              </a:lnTo>
            </a:path>
          </a:pathLst>
        </a:custGeom>
        <a:noFill/>
        <a:ln w="9525" cap="flat" cmpd="sng" algn="ctr">
          <a:solidFill>
            <a:schemeClr val="accent3">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solidFill>
              <a:schemeClr val="tx1"/>
            </a:solidFill>
          </a:endParaRPr>
        </a:p>
      </dsp:txBody>
      <dsp:txXfrm>
        <a:off x="4275831" y="1826325"/>
        <a:ext cx="161304" cy="5929"/>
      </dsp:txXfrm>
    </dsp:sp>
    <dsp:sp modelId="{5D386BA6-FF9F-4940-B73C-AFDD59B159CE}">
      <dsp:nvSpPr>
        <dsp:cNvPr id="0" name=""/>
        <dsp:cNvSpPr/>
      </dsp:nvSpPr>
      <dsp:spPr>
        <a:xfrm>
          <a:off x="4652971" y="3010"/>
          <a:ext cx="2578153" cy="1546892"/>
        </a:xfrm>
        <a:prstGeom prst="rect">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EC" sz="2500" kern="1200" dirty="0">
              <a:solidFill>
                <a:schemeClr val="tx1"/>
              </a:solidFill>
            </a:rPr>
            <a:t>Tipología</a:t>
          </a:r>
        </a:p>
      </dsp:txBody>
      <dsp:txXfrm>
        <a:off x="4652971" y="3010"/>
        <a:ext cx="2578153" cy="1546892"/>
      </dsp:txXfrm>
    </dsp:sp>
    <dsp:sp modelId="{7DAC9BCC-D840-4CBA-8B84-7B18D9C01C08}">
      <dsp:nvSpPr>
        <dsp:cNvPr id="0" name=""/>
        <dsp:cNvSpPr/>
      </dsp:nvSpPr>
      <dsp:spPr>
        <a:xfrm>
          <a:off x="4058196" y="2870604"/>
          <a:ext cx="562375" cy="91440"/>
        </a:xfrm>
        <a:custGeom>
          <a:avLst/>
          <a:gdLst/>
          <a:ahLst/>
          <a:cxnLst/>
          <a:rect l="0" t="0" r="0" b="0"/>
          <a:pathLst>
            <a:path>
              <a:moveTo>
                <a:pt x="0" y="45720"/>
              </a:moveTo>
              <a:lnTo>
                <a:pt x="562375" y="45720"/>
              </a:lnTo>
            </a:path>
          </a:pathLst>
        </a:custGeom>
        <a:noFill/>
        <a:ln w="9525" cap="flat" cmpd="sng" algn="ctr">
          <a:solidFill>
            <a:schemeClr val="accent4">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solidFill>
              <a:schemeClr val="tx1"/>
            </a:solidFill>
          </a:endParaRPr>
        </a:p>
      </dsp:txBody>
      <dsp:txXfrm>
        <a:off x="4324559" y="2913359"/>
        <a:ext cx="29648" cy="5929"/>
      </dsp:txXfrm>
    </dsp:sp>
    <dsp:sp modelId="{5D36A6B9-A683-4778-9F51-9A30D1231647}">
      <dsp:nvSpPr>
        <dsp:cNvPr id="0" name=""/>
        <dsp:cNvSpPr/>
      </dsp:nvSpPr>
      <dsp:spPr>
        <a:xfrm>
          <a:off x="1481842" y="2142877"/>
          <a:ext cx="2578153" cy="1546892"/>
        </a:xfrm>
        <a:prstGeom prst="rect">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EC" sz="2500" kern="1200" dirty="0">
              <a:solidFill>
                <a:schemeClr val="tx1"/>
              </a:solidFill>
            </a:rPr>
            <a:t>Hipótesis</a:t>
          </a:r>
        </a:p>
      </dsp:txBody>
      <dsp:txXfrm>
        <a:off x="1481842" y="2142877"/>
        <a:ext cx="2578153" cy="1546892"/>
      </dsp:txXfrm>
    </dsp:sp>
    <dsp:sp modelId="{7D337EB4-98D6-4E17-8B1C-8E5B040DF94E}">
      <dsp:nvSpPr>
        <dsp:cNvPr id="0" name=""/>
        <dsp:cNvSpPr/>
      </dsp:nvSpPr>
      <dsp:spPr>
        <a:xfrm>
          <a:off x="2770919" y="3687970"/>
          <a:ext cx="3171128" cy="562375"/>
        </a:xfrm>
        <a:custGeom>
          <a:avLst/>
          <a:gdLst/>
          <a:ahLst/>
          <a:cxnLst/>
          <a:rect l="0" t="0" r="0" b="0"/>
          <a:pathLst>
            <a:path>
              <a:moveTo>
                <a:pt x="3171128" y="0"/>
              </a:moveTo>
              <a:lnTo>
                <a:pt x="3171128" y="298287"/>
              </a:lnTo>
              <a:lnTo>
                <a:pt x="0" y="298287"/>
              </a:lnTo>
              <a:lnTo>
                <a:pt x="0" y="562375"/>
              </a:lnTo>
            </a:path>
          </a:pathLst>
        </a:custGeom>
        <a:noFill/>
        <a:ln w="9525" cap="flat" cmpd="sng" algn="ctr">
          <a:solidFill>
            <a:schemeClr val="accent5">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solidFill>
              <a:schemeClr val="tx1"/>
            </a:solidFill>
          </a:endParaRPr>
        </a:p>
      </dsp:txBody>
      <dsp:txXfrm>
        <a:off x="4275831" y="3966192"/>
        <a:ext cx="161304" cy="5929"/>
      </dsp:txXfrm>
    </dsp:sp>
    <dsp:sp modelId="{B1E064F0-CB5B-4C46-9D26-D744A818240D}">
      <dsp:nvSpPr>
        <dsp:cNvPr id="0" name=""/>
        <dsp:cNvSpPr/>
      </dsp:nvSpPr>
      <dsp:spPr>
        <a:xfrm>
          <a:off x="4652971" y="2142877"/>
          <a:ext cx="2578153" cy="1546892"/>
        </a:xfrm>
        <a:prstGeom prst="rect">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EC" sz="2500" kern="1200" dirty="0">
              <a:solidFill>
                <a:schemeClr val="tx1"/>
              </a:solidFill>
            </a:rPr>
            <a:t>Tratamiento y análisis de información</a:t>
          </a:r>
        </a:p>
      </dsp:txBody>
      <dsp:txXfrm>
        <a:off x="4652971" y="2142877"/>
        <a:ext cx="2578153" cy="1546892"/>
      </dsp:txXfrm>
    </dsp:sp>
    <dsp:sp modelId="{32980382-91E6-490A-B10B-FA1644CDB436}">
      <dsp:nvSpPr>
        <dsp:cNvPr id="0" name=""/>
        <dsp:cNvSpPr/>
      </dsp:nvSpPr>
      <dsp:spPr>
        <a:xfrm>
          <a:off x="4058196" y="5010471"/>
          <a:ext cx="562375" cy="91440"/>
        </a:xfrm>
        <a:custGeom>
          <a:avLst/>
          <a:gdLst/>
          <a:ahLst/>
          <a:cxnLst/>
          <a:rect l="0" t="0" r="0" b="0"/>
          <a:pathLst>
            <a:path>
              <a:moveTo>
                <a:pt x="0" y="45720"/>
              </a:moveTo>
              <a:lnTo>
                <a:pt x="562375" y="45720"/>
              </a:lnTo>
            </a:path>
          </a:pathLst>
        </a:custGeom>
        <a:noFill/>
        <a:ln w="9525" cap="flat" cmpd="sng" algn="ctr">
          <a:solidFill>
            <a:schemeClr val="accent6">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dirty="0">
            <a:solidFill>
              <a:schemeClr val="tx1"/>
            </a:solidFill>
          </a:endParaRPr>
        </a:p>
      </dsp:txBody>
      <dsp:txXfrm>
        <a:off x="4324559" y="5053226"/>
        <a:ext cx="29648" cy="5929"/>
      </dsp:txXfrm>
    </dsp:sp>
    <dsp:sp modelId="{30E5E6F2-721E-4519-B9D5-78190F1738E1}">
      <dsp:nvSpPr>
        <dsp:cNvPr id="0" name=""/>
        <dsp:cNvSpPr/>
      </dsp:nvSpPr>
      <dsp:spPr>
        <a:xfrm>
          <a:off x="1481842" y="4282745"/>
          <a:ext cx="2578153" cy="1546892"/>
        </a:xfrm>
        <a:prstGeom prst="rect">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EC" sz="2500" kern="1200" dirty="0">
              <a:solidFill>
                <a:schemeClr val="tx1"/>
              </a:solidFill>
            </a:rPr>
            <a:t>Recolección de datos</a:t>
          </a:r>
        </a:p>
      </dsp:txBody>
      <dsp:txXfrm>
        <a:off x="1481842" y="4282745"/>
        <a:ext cx="2578153" cy="1546892"/>
      </dsp:txXfrm>
    </dsp:sp>
    <dsp:sp modelId="{66A6314B-E6E7-4AA2-96C5-5E41F3D1663C}">
      <dsp:nvSpPr>
        <dsp:cNvPr id="0" name=""/>
        <dsp:cNvSpPr/>
      </dsp:nvSpPr>
      <dsp:spPr>
        <a:xfrm>
          <a:off x="4652971" y="4282745"/>
          <a:ext cx="2578153" cy="1546892"/>
        </a:xfrm>
        <a:prstGeom prst="rect">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EC" sz="2500" kern="1200" dirty="0">
              <a:solidFill>
                <a:schemeClr val="tx1"/>
              </a:solidFill>
            </a:rPr>
            <a:t>Instrumentos de recolección de información</a:t>
          </a:r>
        </a:p>
      </dsp:txBody>
      <dsp:txXfrm>
        <a:off x="4652971" y="4282745"/>
        <a:ext cx="2578153" cy="1546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5590D-41BF-4B99-B732-4877A9F09510}">
      <dsp:nvSpPr>
        <dsp:cNvPr id="0" name=""/>
        <dsp:cNvSpPr/>
      </dsp:nvSpPr>
      <dsp:spPr>
        <a:xfrm>
          <a:off x="1532" y="157039"/>
          <a:ext cx="3269085" cy="1961451"/>
        </a:xfrm>
        <a:prstGeom prst="roundRect">
          <a:avLst>
            <a:gd name="adj" fmla="val 10000"/>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a:solidFill>
            <a:schemeClr val="tx1"/>
          </a:solid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C" sz="4400" kern="1200" dirty="0">
              <a:solidFill>
                <a:schemeClr val="tx1"/>
              </a:solidFill>
            </a:rPr>
            <a:t>Teorías de soporte</a:t>
          </a:r>
        </a:p>
      </dsp:txBody>
      <dsp:txXfrm>
        <a:off x="58981" y="214488"/>
        <a:ext cx="3154187" cy="1846553"/>
      </dsp:txXfrm>
    </dsp:sp>
    <dsp:sp modelId="{06F6F66D-5D3E-4630-9AD3-B3BAF3084E0F}">
      <dsp:nvSpPr>
        <dsp:cNvPr id="0" name=""/>
        <dsp:cNvSpPr/>
      </dsp:nvSpPr>
      <dsp:spPr>
        <a:xfrm>
          <a:off x="3558298" y="732398"/>
          <a:ext cx="693046" cy="810733"/>
        </a:xfrm>
        <a:prstGeom prst="rightArrow">
          <a:avLst>
            <a:gd name="adj1" fmla="val 60000"/>
            <a:gd name="adj2" fmla="val 50000"/>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s-EC" sz="3500" kern="1200" dirty="0">
            <a:solidFill>
              <a:schemeClr val="tx1"/>
            </a:solidFill>
          </a:endParaRPr>
        </a:p>
      </dsp:txBody>
      <dsp:txXfrm>
        <a:off x="3558298" y="894545"/>
        <a:ext cx="485132" cy="486439"/>
      </dsp:txXfrm>
    </dsp:sp>
    <dsp:sp modelId="{A1C08DB2-AF29-4EE7-995C-7691DC840FD8}">
      <dsp:nvSpPr>
        <dsp:cNvPr id="0" name=""/>
        <dsp:cNvSpPr/>
      </dsp:nvSpPr>
      <dsp:spPr>
        <a:xfrm>
          <a:off x="4578253" y="157039"/>
          <a:ext cx="3269085" cy="1961451"/>
        </a:xfrm>
        <a:prstGeom prst="roundRect">
          <a:avLst>
            <a:gd name="adj" fmla="val 10000"/>
          </a:avLst>
        </a:prstGeom>
        <a:gradFill rotWithShape="0">
          <a:gsLst>
            <a:gs pos="0">
              <a:schemeClr val="accent4">
                <a:hueOff val="-4135930"/>
                <a:satOff val="23223"/>
                <a:lumOff val="-1078"/>
                <a:alphaOff val="0"/>
                <a:lumMod val="95000"/>
              </a:schemeClr>
            </a:gs>
            <a:gs pos="100000">
              <a:schemeClr val="accent4">
                <a:hueOff val="-4135930"/>
                <a:satOff val="23223"/>
                <a:lumOff val="-1078"/>
                <a:alphaOff val="0"/>
                <a:shade val="82000"/>
                <a:satMod val="125000"/>
                <a:lumMod val="74000"/>
              </a:schemeClr>
            </a:gs>
          </a:gsLst>
          <a:lin ang="5400000" scaled="0"/>
        </a:gradFill>
        <a:ln>
          <a:solidFill>
            <a:schemeClr val="tx1"/>
          </a:solid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C" sz="4400" kern="1200" dirty="0">
              <a:solidFill>
                <a:schemeClr val="tx1"/>
              </a:solidFill>
            </a:rPr>
            <a:t>Marco referencial</a:t>
          </a:r>
        </a:p>
      </dsp:txBody>
      <dsp:txXfrm>
        <a:off x="4635702" y="214488"/>
        <a:ext cx="3154187" cy="1846553"/>
      </dsp:txXfrm>
    </dsp:sp>
    <dsp:sp modelId="{FB0C1FB8-3F78-4FA5-BCD0-9532FC9DD578}">
      <dsp:nvSpPr>
        <dsp:cNvPr id="0" name=""/>
        <dsp:cNvSpPr/>
      </dsp:nvSpPr>
      <dsp:spPr>
        <a:xfrm rot="5400000">
          <a:off x="5866272" y="2347326"/>
          <a:ext cx="693046" cy="810733"/>
        </a:xfrm>
        <a:prstGeom prst="rightArrow">
          <a:avLst>
            <a:gd name="adj1" fmla="val 60000"/>
            <a:gd name="adj2" fmla="val 50000"/>
          </a:avLst>
        </a:prstGeom>
        <a:gradFill rotWithShape="0">
          <a:gsLst>
            <a:gs pos="0">
              <a:schemeClr val="accent4">
                <a:hueOff val="-8271860"/>
                <a:satOff val="46445"/>
                <a:lumOff val="-2156"/>
                <a:alphaOff val="0"/>
                <a:lumMod val="95000"/>
              </a:schemeClr>
            </a:gs>
            <a:gs pos="100000">
              <a:schemeClr val="accent4">
                <a:hueOff val="-8271860"/>
                <a:satOff val="46445"/>
                <a:lumOff val="-2156"/>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s-EC" sz="3500" kern="1200" dirty="0">
            <a:solidFill>
              <a:schemeClr val="tx1"/>
            </a:solidFill>
          </a:endParaRPr>
        </a:p>
      </dsp:txBody>
      <dsp:txXfrm rot="-5400000">
        <a:off x="5969576" y="2406169"/>
        <a:ext cx="486439" cy="485132"/>
      </dsp:txXfrm>
    </dsp:sp>
    <dsp:sp modelId="{06366274-957B-42BD-BCDB-994E44A36B73}">
      <dsp:nvSpPr>
        <dsp:cNvPr id="0" name=""/>
        <dsp:cNvSpPr/>
      </dsp:nvSpPr>
      <dsp:spPr>
        <a:xfrm>
          <a:off x="4578253" y="3426125"/>
          <a:ext cx="3269085" cy="1961451"/>
        </a:xfrm>
        <a:prstGeom prst="roundRect">
          <a:avLst>
            <a:gd name="adj" fmla="val 10000"/>
          </a:avLst>
        </a:prstGeom>
        <a:gradFill rotWithShape="0">
          <a:gsLst>
            <a:gs pos="0">
              <a:schemeClr val="accent4">
                <a:hueOff val="-8271860"/>
                <a:satOff val="46445"/>
                <a:lumOff val="-2156"/>
                <a:alphaOff val="0"/>
                <a:lumMod val="95000"/>
              </a:schemeClr>
            </a:gs>
            <a:gs pos="100000">
              <a:schemeClr val="accent4">
                <a:hueOff val="-8271860"/>
                <a:satOff val="46445"/>
                <a:lumOff val="-2156"/>
                <a:alphaOff val="0"/>
                <a:shade val="82000"/>
                <a:satMod val="125000"/>
                <a:lumMod val="74000"/>
              </a:schemeClr>
            </a:gs>
          </a:gsLst>
          <a:lin ang="5400000" scaled="0"/>
        </a:gradFill>
        <a:ln>
          <a:solidFill>
            <a:schemeClr val="tx1"/>
          </a:solid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EC" sz="4400" kern="1200" dirty="0">
              <a:solidFill>
                <a:schemeClr val="tx1"/>
              </a:solidFill>
            </a:rPr>
            <a:t>Marco conceptual</a:t>
          </a:r>
        </a:p>
      </dsp:txBody>
      <dsp:txXfrm>
        <a:off x="4635702" y="3483574"/>
        <a:ext cx="3154187" cy="18465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2DEE2-7848-4BE9-B646-C7A1A09293EF}">
      <dsp:nvSpPr>
        <dsp:cNvPr id="0" name=""/>
        <dsp:cNvSpPr/>
      </dsp:nvSpPr>
      <dsp:spPr>
        <a:xfrm>
          <a:off x="1280035" y="347383"/>
          <a:ext cx="4489269" cy="4489269"/>
        </a:xfrm>
        <a:prstGeom prst="pie">
          <a:avLst>
            <a:gd name="adj1" fmla="val 16200000"/>
            <a:gd name="adj2" fmla="val 1800000"/>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b="1" kern="1200" dirty="0">
              <a:solidFill>
                <a:schemeClr val="tx1"/>
              </a:solidFill>
            </a:rPr>
            <a:t>Decretos ejecutivos</a:t>
          </a:r>
          <a:endParaRPr lang="es-PE" sz="1800" b="1" kern="1200" dirty="0">
            <a:solidFill>
              <a:schemeClr val="tx1"/>
            </a:solidFill>
          </a:endParaRPr>
        </a:p>
      </dsp:txBody>
      <dsp:txXfrm>
        <a:off x="3645986" y="1298681"/>
        <a:ext cx="1603310" cy="1336092"/>
      </dsp:txXfrm>
    </dsp:sp>
    <dsp:sp modelId="{2FF2B166-11E6-4135-A3A0-0A83C907AB4B}">
      <dsp:nvSpPr>
        <dsp:cNvPr id="0" name=""/>
        <dsp:cNvSpPr/>
      </dsp:nvSpPr>
      <dsp:spPr>
        <a:xfrm>
          <a:off x="1187577" y="507714"/>
          <a:ext cx="4489269" cy="4489269"/>
        </a:xfrm>
        <a:prstGeom prst="pie">
          <a:avLst>
            <a:gd name="adj1" fmla="val 1800000"/>
            <a:gd name="adj2" fmla="val 9000000"/>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b="1" kern="1200" dirty="0">
              <a:solidFill>
                <a:schemeClr val="tx1"/>
              </a:solidFill>
            </a:rPr>
            <a:t>Acuerdos ministeriales</a:t>
          </a:r>
          <a:endParaRPr lang="es-PE" sz="1800" b="1" kern="1200" dirty="0">
            <a:solidFill>
              <a:schemeClr val="tx1"/>
            </a:solidFill>
          </a:endParaRPr>
        </a:p>
      </dsp:txBody>
      <dsp:txXfrm>
        <a:off x="2256451" y="3420395"/>
        <a:ext cx="2404965" cy="1175760"/>
      </dsp:txXfrm>
    </dsp:sp>
    <dsp:sp modelId="{66576447-1BA2-4EF9-B867-6713D4AFCB74}">
      <dsp:nvSpPr>
        <dsp:cNvPr id="0" name=""/>
        <dsp:cNvSpPr/>
      </dsp:nvSpPr>
      <dsp:spPr>
        <a:xfrm>
          <a:off x="1095119" y="347383"/>
          <a:ext cx="4489269" cy="4489269"/>
        </a:xfrm>
        <a:prstGeom prst="pie">
          <a:avLst>
            <a:gd name="adj1" fmla="val 9000000"/>
            <a:gd name="adj2" fmla="val 16200000"/>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b="1" kern="1200" dirty="0">
              <a:solidFill>
                <a:schemeClr val="tx1"/>
              </a:solidFill>
            </a:rPr>
            <a:t>Ley de hidrocarburos</a:t>
          </a:r>
          <a:endParaRPr lang="es-PE" sz="1800" b="1" kern="1200" dirty="0">
            <a:solidFill>
              <a:schemeClr val="tx1"/>
            </a:solidFill>
          </a:endParaRPr>
        </a:p>
      </dsp:txBody>
      <dsp:txXfrm>
        <a:off x="1615126" y="1298681"/>
        <a:ext cx="1603310" cy="1336092"/>
      </dsp:txXfrm>
    </dsp:sp>
    <dsp:sp modelId="{FD57A370-7943-4D52-941D-0C404FB6BFEC}">
      <dsp:nvSpPr>
        <dsp:cNvPr id="0" name=""/>
        <dsp:cNvSpPr/>
      </dsp:nvSpPr>
      <dsp:spPr>
        <a:xfrm>
          <a:off x="1002498" y="69476"/>
          <a:ext cx="5045083" cy="5045083"/>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95775ABC-BE16-490D-9AB3-C947AC961F8C}">
      <dsp:nvSpPr>
        <dsp:cNvPr id="0" name=""/>
        <dsp:cNvSpPr/>
      </dsp:nvSpPr>
      <dsp:spPr>
        <a:xfrm>
          <a:off x="909670" y="229523"/>
          <a:ext cx="5045083" cy="5045083"/>
        </a:xfrm>
        <a:prstGeom prst="circularArrow">
          <a:avLst>
            <a:gd name="adj1" fmla="val 5085"/>
            <a:gd name="adj2" fmla="val 327528"/>
            <a:gd name="adj3" fmla="val 8671970"/>
            <a:gd name="adj4" fmla="val 1800502"/>
            <a:gd name="adj5" fmla="val 5932"/>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67DC269F-868D-42C9-845D-4060BE46545C}">
      <dsp:nvSpPr>
        <dsp:cNvPr id="0" name=""/>
        <dsp:cNvSpPr/>
      </dsp:nvSpPr>
      <dsp:spPr>
        <a:xfrm>
          <a:off x="816842" y="69476"/>
          <a:ext cx="5045083" cy="5045083"/>
        </a:xfrm>
        <a:prstGeom prst="circularArrow">
          <a:avLst>
            <a:gd name="adj1" fmla="val 5085"/>
            <a:gd name="adj2" fmla="val 327528"/>
            <a:gd name="adj3" fmla="val 15873039"/>
            <a:gd name="adj4" fmla="val 9000000"/>
            <a:gd name="adj5" fmla="val 5932"/>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EA99-F15E-4F39-9782-83E3AF137DD9}">
      <dsp:nvSpPr>
        <dsp:cNvPr id="0" name=""/>
        <dsp:cNvSpPr/>
      </dsp:nvSpPr>
      <dsp:spPr>
        <a:xfrm>
          <a:off x="850304" y="676"/>
          <a:ext cx="2166541" cy="554326"/>
        </a:xfrm>
        <a:prstGeom prst="roundRect">
          <a:avLst>
            <a:gd name="adj" fmla="val 10000"/>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C" sz="1300" b="1" kern="1200" dirty="0">
              <a:solidFill>
                <a:sysClr val="windowText" lastClr="000000"/>
              </a:solidFill>
            </a:rPr>
            <a:t>Entrada de gas seco y </a:t>
          </a:r>
          <a:r>
            <a:rPr lang="es-EC" sz="1300" b="1" kern="1200" dirty="0" err="1">
              <a:solidFill>
                <a:sysClr val="windowText" lastClr="000000"/>
              </a:solidFill>
            </a:rPr>
            <a:t>liquables</a:t>
          </a:r>
          <a:endParaRPr lang="es-EC" sz="1300" b="1" kern="1200">
            <a:solidFill>
              <a:sysClr val="windowText" lastClr="000000"/>
            </a:solidFill>
          </a:endParaRPr>
        </a:p>
      </dsp:txBody>
      <dsp:txXfrm>
        <a:off x="866540" y="16912"/>
        <a:ext cx="2134069" cy="521854"/>
      </dsp:txXfrm>
    </dsp:sp>
    <dsp:sp modelId="{4498792B-74CB-41F4-9542-9CC48890D6F8}">
      <dsp:nvSpPr>
        <dsp:cNvPr id="0" name=""/>
        <dsp:cNvSpPr/>
      </dsp:nvSpPr>
      <dsp:spPr>
        <a:xfrm rot="5400000">
          <a:off x="1829638" y="568861"/>
          <a:ext cx="207872" cy="249446"/>
        </a:xfrm>
        <a:prstGeom prst="rightArrow">
          <a:avLst>
            <a:gd name="adj1" fmla="val 60000"/>
            <a:gd name="adj2" fmla="val 50000"/>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C" sz="1000" b="1" kern="1200">
            <a:solidFill>
              <a:sysClr val="windowText" lastClr="000000"/>
            </a:solidFill>
          </a:endParaRPr>
        </a:p>
      </dsp:txBody>
      <dsp:txXfrm rot="-5400000">
        <a:off x="1858740" y="589648"/>
        <a:ext cx="149668" cy="145510"/>
      </dsp:txXfrm>
    </dsp:sp>
    <dsp:sp modelId="{6F9983D9-D879-4F38-9A5C-8B6053D27298}">
      <dsp:nvSpPr>
        <dsp:cNvPr id="0" name=""/>
        <dsp:cNvSpPr/>
      </dsp:nvSpPr>
      <dsp:spPr>
        <a:xfrm>
          <a:off x="850304" y="832166"/>
          <a:ext cx="2166541" cy="554326"/>
        </a:xfrm>
        <a:prstGeom prst="roundRect">
          <a:avLst>
            <a:gd name="adj" fmla="val 10000"/>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C" sz="1300" b="1" kern="1200">
              <a:solidFill>
                <a:sysClr val="windowText" lastClr="000000"/>
              </a:solidFill>
            </a:rPr>
            <a:t>Preenfriamiento de la carga</a:t>
          </a:r>
        </a:p>
      </dsp:txBody>
      <dsp:txXfrm>
        <a:off x="866540" y="848402"/>
        <a:ext cx="2134069" cy="521854"/>
      </dsp:txXfrm>
    </dsp:sp>
    <dsp:sp modelId="{16B3B431-17E2-46ED-BED4-4228554DB02C}">
      <dsp:nvSpPr>
        <dsp:cNvPr id="0" name=""/>
        <dsp:cNvSpPr/>
      </dsp:nvSpPr>
      <dsp:spPr>
        <a:xfrm rot="5400000">
          <a:off x="1829638" y="1400350"/>
          <a:ext cx="207872" cy="249446"/>
        </a:xfrm>
        <a:prstGeom prst="rightArrow">
          <a:avLst>
            <a:gd name="adj1" fmla="val 60000"/>
            <a:gd name="adj2" fmla="val 50000"/>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C" sz="1000" b="1" kern="1200">
            <a:solidFill>
              <a:sysClr val="windowText" lastClr="000000"/>
            </a:solidFill>
          </a:endParaRPr>
        </a:p>
      </dsp:txBody>
      <dsp:txXfrm rot="-5400000">
        <a:off x="1858740" y="1421137"/>
        <a:ext cx="149668" cy="145510"/>
      </dsp:txXfrm>
    </dsp:sp>
    <dsp:sp modelId="{E768C788-A0D9-4672-AC9E-9F2C21BA7F1F}">
      <dsp:nvSpPr>
        <dsp:cNvPr id="0" name=""/>
        <dsp:cNvSpPr/>
      </dsp:nvSpPr>
      <dsp:spPr>
        <a:xfrm>
          <a:off x="850304" y="1663655"/>
          <a:ext cx="2166541" cy="554326"/>
        </a:xfrm>
        <a:prstGeom prst="roundRect">
          <a:avLst>
            <a:gd name="adj" fmla="val 10000"/>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C" sz="1300" b="1" kern="1200">
              <a:solidFill>
                <a:sysClr val="windowText" lastClr="000000"/>
              </a:solidFill>
            </a:rPr>
            <a:t>Separador de gas, líquidos y agua de entrada</a:t>
          </a:r>
        </a:p>
      </dsp:txBody>
      <dsp:txXfrm>
        <a:off x="866540" y="1679891"/>
        <a:ext cx="2134069" cy="521854"/>
      </dsp:txXfrm>
    </dsp:sp>
    <dsp:sp modelId="{45A83291-041E-498C-85C3-A5E5D23079D1}">
      <dsp:nvSpPr>
        <dsp:cNvPr id="0" name=""/>
        <dsp:cNvSpPr/>
      </dsp:nvSpPr>
      <dsp:spPr>
        <a:xfrm rot="5400000">
          <a:off x="1829638" y="2231839"/>
          <a:ext cx="207872" cy="249446"/>
        </a:xfrm>
        <a:prstGeom prst="rightArrow">
          <a:avLst>
            <a:gd name="adj1" fmla="val 60000"/>
            <a:gd name="adj2" fmla="val 50000"/>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C" sz="1000" b="1" kern="1200">
            <a:solidFill>
              <a:sysClr val="windowText" lastClr="000000"/>
            </a:solidFill>
          </a:endParaRPr>
        </a:p>
      </dsp:txBody>
      <dsp:txXfrm rot="-5400000">
        <a:off x="1858740" y="2252626"/>
        <a:ext cx="149668" cy="145510"/>
      </dsp:txXfrm>
    </dsp:sp>
    <dsp:sp modelId="{5F1989CB-4F3E-48E5-A88E-5DE0CDBF4A01}">
      <dsp:nvSpPr>
        <dsp:cNvPr id="0" name=""/>
        <dsp:cNvSpPr/>
      </dsp:nvSpPr>
      <dsp:spPr>
        <a:xfrm>
          <a:off x="850304" y="2495144"/>
          <a:ext cx="2166541" cy="554326"/>
        </a:xfrm>
        <a:prstGeom prst="roundRect">
          <a:avLst>
            <a:gd name="adj" fmla="val 10000"/>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5">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C" sz="1300" b="1" kern="1200">
              <a:solidFill>
                <a:sysClr val="windowText" lastClr="000000"/>
              </a:solidFill>
            </a:rPr>
            <a:t>Deshidratación de gas y líquidos</a:t>
          </a:r>
        </a:p>
      </dsp:txBody>
      <dsp:txXfrm>
        <a:off x="866540" y="2511380"/>
        <a:ext cx="2134069" cy="521854"/>
      </dsp:txXfrm>
    </dsp:sp>
    <dsp:sp modelId="{5CF946EC-5B7E-4014-9523-1F993BD154B5}">
      <dsp:nvSpPr>
        <dsp:cNvPr id="0" name=""/>
        <dsp:cNvSpPr/>
      </dsp:nvSpPr>
      <dsp:spPr>
        <a:xfrm rot="5400000">
          <a:off x="1829638" y="3063329"/>
          <a:ext cx="207872" cy="249446"/>
        </a:xfrm>
        <a:prstGeom prst="rightArrow">
          <a:avLst>
            <a:gd name="adj1" fmla="val 60000"/>
            <a:gd name="adj2" fmla="val 50000"/>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5">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C" sz="1000" b="1" kern="1200">
            <a:solidFill>
              <a:sysClr val="windowText" lastClr="000000"/>
            </a:solidFill>
          </a:endParaRPr>
        </a:p>
      </dsp:txBody>
      <dsp:txXfrm rot="-5400000">
        <a:off x="1858740" y="3084116"/>
        <a:ext cx="149668" cy="145510"/>
      </dsp:txXfrm>
    </dsp:sp>
    <dsp:sp modelId="{873FDD3C-1B67-49A2-AFE2-ACD9A0B43EED}">
      <dsp:nvSpPr>
        <dsp:cNvPr id="0" name=""/>
        <dsp:cNvSpPr/>
      </dsp:nvSpPr>
      <dsp:spPr>
        <a:xfrm>
          <a:off x="850304" y="3326634"/>
          <a:ext cx="2166541" cy="554326"/>
        </a:xfrm>
        <a:prstGeom prst="roundRect">
          <a:avLst>
            <a:gd name="adj" fmla="val 10000"/>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6">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C" sz="1300" b="1" kern="1200">
              <a:solidFill>
                <a:sysClr val="windowText" lastClr="000000"/>
              </a:solidFill>
            </a:rPr>
            <a:t>Sistema de refrigeración</a:t>
          </a:r>
        </a:p>
      </dsp:txBody>
      <dsp:txXfrm>
        <a:off x="866540" y="3342870"/>
        <a:ext cx="2134069" cy="521854"/>
      </dsp:txXfrm>
    </dsp:sp>
    <dsp:sp modelId="{7A51FDFE-8EBB-452F-8E94-E22ACC6FDBFC}">
      <dsp:nvSpPr>
        <dsp:cNvPr id="0" name=""/>
        <dsp:cNvSpPr/>
      </dsp:nvSpPr>
      <dsp:spPr>
        <a:xfrm rot="5400000">
          <a:off x="1829638" y="3894818"/>
          <a:ext cx="207872" cy="249446"/>
        </a:xfrm>
        <a:prstGeom prst="rightArrow">
          <a:avLst>
            <a:gd name="adj1" fmla="val 60000"/>
            <a:gd name="adj2" fmla="val 50000"/>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6">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C" sz="1000" b="1" kern="1200">
            <a:solidFill>
              <a:sysClr val="windowText" lastClr="000000"/>
            </a:solidFill>
          </a:endParaRPr>
        </a:p>
      </dsp:txBody>
      <dsp:txXfrm rot="-5400000">
        <a:off x="1858740" y="3915605"/>
        <a:ext cx="149668" cy="145510"/>
      </dsp:txXfrm>
    </dsp:sp>
    <dsp:sp modelId="{FF47FB43-D2B7-438D-847C-AD87E9F5468C}">
      <dsp:nvSpPr>
        <dsp:cNvPr id="0" name=""/>
        <dsp:cNvSpPr/>
      </dsp:nvSpPr>
      <dsp:spPr>
        <a:xfrm>
          <a:off x="850304" y="4158123"/>
          <a:ext cx="2166541" cy="554326"/>
        </a:xfrm>
        <a:prstGeom prst="roundRect">
          <a:avLst>
            <a:gd name="adj" fmla="val 10000"/>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C" sz="1300" b="1" kern="1200">
              <a:solidFill>
                <a:sysClr val="windowText" lastClr="000000"/>
              </a:solidFill>
            </a:rPr>
            <a:t>Etapas de destilación</a:t>
          </a:r>
        </a:p>
      </dsp:txBody>
      <dsp:txXfrm>
        <a:off x="866540" y="4174359"/>
        <a:ext cx="2134069" cy="521854"/>
      </dsp:txXfrm>
    </dsp:sp>
    <dsp:sp modelId="{C4AF605B-68FD-48A9-9A38-45EF16B6E861}">
      <dsp:nvSpPr>
        <dsp:cNvPr id="0" name=""/>
        <dsp:cNvSpPr/>
      </dsp:nvSpPr>
      <dsp:spPr>
        <a:xfrm rot="5400000">
          <a:off x="1829638" y="4726307"/>
          <a:ext cx="207872" cy="249446"/>
        </a:xfrm>
        <a:prstGeom prst="rightArrow">
          <a:avLst>
            <a:gd name="adj1" fmla="val 60000"/>
            <a:gd name="adj2" fmla="val 50000"/>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C" sz="1000" b="1" kern="1200">
            <a:solidFill>
              <a:sysClr val="windowText" lastClr="000000"/>
            </a:solidFill>
          </a:endParaRPr>
        </a:p>
      </dsp:txBody>
      <dsp:txXfrm rot="-5400000">
        <a:off x="1858740" y="4747094"/>
        <a:ext cx="149668" cy="145510"/>
      </dsp:txXfrm>
    </dsp:sp>
    <dsp:sp modelId="{0430342E-BEC1-4E44-ABBE-731F728E3D09}">
      <dsp:nvSpPr>
        <dsp:cNvPr id="0" name=""/>
        <dsp:cNvSpPr/>
      </dsp:nvSpPr>
      <dsp:spPr>
        <a:xfrm>
          <a:off x="850304" y="4989612"/>
          <a:ext cx="2166541" cy="554326"/>
        </a:xfrm>
        <a:prstGeom prst="roundRect">
          <a:avLst>
            <a:gd name="adj" fmla="val 10000"/>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C" sz="1300" b="1" kern="1200">
              <a:solidFill>
                <a:sysClr val="windowText" lastClr="000000"/>
              </a:solidFill>
            </a:rPr>
            <a:t>Almacenamiento</a:t>
          </a:r>
        </a:p>
      </dsp:txBody>
      <dsp:txXfrm>
        <a:off x="866540" y="5005848"/>
        <a:ext cx="2134069" cy="5218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86E29-1AB8-45A9-A7D4-EB791DADA614}">
      <dsp:nvSpPr>
        <dsp:cNvPr id="0" name=""/>
        <dsp:cNvSpPr/>
      </dsp:nvSpPr>
      <dsp:spPr>
        <a:xfrm>
          <a:off x="0" y="0"/>
          <a:ext cx="77532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2640CF-BB33-4766-A602-54A820E10488}">
      <dsp:nvSpPr>
        <dsp:cNvPr id="0" name=""/>
        <dsp:cNvSpPr/>
      </dsp:nvSpPr>
      <dsp:spPr>
        <a:xfrm>
          <a:off x="0" y="0"/>
          <a:ext cx="3350776" cy="406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endParaRPr lang="es-EC" sz="3200" kern="1200" dirty="0"/>
        </a:p>
        <a:p>
          <a:pPr marL="0" lvl="0" indent="0" algn="l" defTabSz="1422400">
            <a:lnSpc>
              <a:spcPct val="90000"/>
            </a:lnSpc>
            <a:spcBef>
              <a:spcPct val="0"/>
            </a:spcBef>
            <a:spcAft>
              <a:spcPct val="35000"/>
            </a:spcAft>
            <a:buNone/>
          </a:pPr>
          <a:r>
            <a:rPr lang="es-EC" sz="3200" kern="1200" dirty="0"/>
            <a:t>Plantas de almacenamiento y abastecimiento</a:t>
          </a:r>
        </a:p>
      </dsp:txBody>
      <dsp:txXfrm>
        <a:off x="0" y="0"/>
        <a:ext cx="3350776" cy="4064000"/>
      </dsp:txXfrm>
    </dsp:sp>
    <dsp:sp modelId="{DAF213D7-93CF-4475-8A10-37D32B4DD0A4}">
      <dsp:nvSpPr>
        <dsp:cNvPr id="0" name=""/>
        <dsp:cNvSpPr/>
      </dsp:nvSpPr>
      <dsp:spPr>
        <a:xfrm>
          <a:off x="3433230" y="31998"/>
          <a:ext cx="4315064" cy="63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Font typeface="Wingdings" panose="05000000000000000000" pitchFamily="2" charset="2"/>
            <a:buNone/>
          </a:pPr>
          <a:r>
            <a:rPr lang="es-EC" sz="3000" kern="1200" dirty="0"/>
            <a:t>-El Salitral</a:t>
          </a:r>
        </a:p>
      </dsp:txBody>
      <dsp:txXfrm>
        <a:off x="3433230" y="31998"/>
        <a:ext cx="4315064" cy="639960"/>
      </dsp:txXfrm>
    </dsp:sp>
    <dsp:sp modelId="{377D483C-3FEB-43E6-9BF6-6609F0518CDC}">
      <dsp:nvSpPr>
        <dsp:cNvPr id="0" name=""/>
        <dsp:cNvSpPr/>
      </dsp:nvSpPr>
      <dsp:spPr>
        <a:xfrm>
          <a:off x="3350776" y="671958"/>
          <a:ext cx="4397518"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D2DE1F-BA84-4D20-BABD-EAAAB175F034}">
      <dsp:nvSpPr>
        <dsp:cNvPr id="0" name=""/>
        <dsp:cNvSpPr/>
      </dsp:nvSpPr>
      <dsp:spPr>
        <a:xfrm>
          <a:off x="3433230" y="703957"/>
          <a:ext cx="4315064" cy="63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s-EC" sz="3000" kern="1200" dirty="0"/>
            <a:t>-La Libertad</a:t>
          </a:r>
        </a:p>
      </dsp:txBody>
      <dsp:txXfrm>
        <a:off x="3433230" y="703957"/>
        <a:ext cx="4315064" cy="639960"/>
      </dsp:txXfrm>
    </dsp:sp>
    <dsp:sp modelId="{19FAC20A-DF14-4480-817C-542EC0415795}">
      <dsp:nvSpPr>
        <dsp:cNvPr id="0" name=""/>
        <dsp:cNvSpPr/>
      </dsp:nvSpPr>
      <dsp:spPr>
        <a:xfrm>
          <a:off x="3350776" y="1343917"/>
          <a:ext cx="4397518"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8709F7-E921-4A3D-B017-CF6D553BE7D0}">
      <dsp:nvSpPr>
        <dsp:cNvPr id="0" name=""/>
        <dsp:cNvSpPr/>
      </dsp:nvSpPr>
      <dsp:spPr>
        <a:xfrm>
          <a:off x="3433230" y="1375916"/>
          <a:ext cx="4315064" cy="63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s-EC" sz="3000" kern="1200" dirty="0"/>
            <a:t>-Esmeraldas	</a:t>
          </a:r>
        </a:p>
      </dsp:txBody>
      <dsp:txXfrm>
        <a:off x="3433230" y="1375916"/>
        <a:ext cx="4315064" cy="639960"/>
      </dsp:txXfrm>
    </dsp:sp>
    <dsp:sp modelId="{018B9567-B9D1-4876-9D1A-FAD6FDACE335}">
      <dsp:nvSpPr>
        <dsp:cNvPr id="0" name=""/>
        <dsp:cNvSpPr/>
      </dsp:nvSpPr>
      <dsp:spPr>
        <a:xfrm>
          <a:off x="3350776" y="2015876"/>
          <a:ext cx="4397518"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005E02-B010-4ABB-9B2F-1D004D4829B2}">
      <dsp:nvSpPr>
        <dsp:cNvPr id="0" name=""/>
        <dsp:cNvSpPr/>
      </dsp:nvSpPr>
      <dsp:spPr>
        <a:xfrm>
          <a:off x="3433230" y="2047874"/>
          <a:ext cx="4315064" cy="63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s-EC" sz="3000" kern="1200" dirty="0" err="1"/>
            <a:t>Oyambaro</a:t>
          </a:r>
          <a:endParaRPr lang="es-EC" sz="3000" kern="1200" dirty="0"/>
        </a:p>
      </dsp:txBody>
      <dsp:txXfrm>
        <a:off x="3433230" y="2047874"/>
        <a:ext cx="4315064" cy="639960"/>
      </dsp:txXfrm>
    </dsp:sp>
    <dsp:sp modelId="{E0B27D43-972E-4C48-9E4F-43922E9F4EC0}">
      <dsp:nvSpPr>
        <dsp:cNvPr id="0" name=""/>
        <dsp:cNvSpPr/>
      </dsp:nvSpPr>
      <dsp:spPr>
        <a:xfrm>
          <a:off x="3350776" y="2687835"/>
          <a:ext cx="4397518"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8A294F-7BDF-44DC-9B0C-30AEE704C79D}">
      <dsp:nvSpPr>
        <dsp:cNvPr id="0" name=""/>
        <dsp:cNvSpPr/>
      </dsp:nvSpPr>
      <dsp:spPr>
        <a:xfrm>
          <a:off x="3433230" y="2719833"/>
          <a:ext cx="4315064" cy="63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s-EC" sz="3000" kern="1200" dirty="0"/>
            <a:t>-Monteverde</a:t>
          </a:r>
        </a:p>
      </dsp:txBody>
      <dsp:txXfrm>
        <a:off x="3433230" y="2719833"/>
        <a:ext cx="4315064" cy="639960"/>
      </dsp:txXfrm>
    </dsp:sp>
    <dsp:sp modelId="{9BACB234-8110-475C-A65F-7A28AF0FB435}">
      <dsp:nvSpPr>
        <dsp:cNvPr id="0" name=""/>
        <dsp:cNvSpPr/>
      </dsp:nvSpPr>
      <dsp:spPr>
        <a:xfrm>
          <a:off x="3350776" y="3359794"/>
          <a:ext cx="4397518"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114F4E-8BF7-4B04-90F9-05C4AFD85625}">
      <dsp:nvSpPr>
        <dsp:cNvPr id="0" name=""/>
        <dsp:cNvSpPr/>
      </dsp:nvSpPr>
      <dsp:spPr>
        <a:xfrm>
          <a:off x="3433230" y="3391792"/>
          <a:ext cx="4315064" cy="639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s-EC" sz="3000" kern="1200" dirty="0"/>
            <a:t>-Chorrillo</a:t>
          </a:r>
        </a:p>
      </dsp:txBody>
      <dsp:txXfrm>
        <a:off x="3433230" y="3391792"/>
        <a:ext cx="4315064" cy="639960"/>
      </dsp:txXfrm>
    </dsp:sp>
    <dsp:sp modelId="{3276A973-4655-4596-B5CD-F409AD5FF88A}">
      <dsp:nvSpPr>
        <dsp:cNvPr id="0" name=""/>
        <dsp:cNvSpPr/>
      </dsp:nvSpPr>
      <dsp:spPr>
        <a:xfrm>
          <a:off x="3350776" y="4031753"/>
          <a:ext cx="4397518"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617B48-42FF-4325-B35C-6AD2B901E96D}" type="datetimeFigureOut">
              <a:rPr lang="es-EC" smtClean="0"/>
              <a:t>12/2/2019</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E9F1EE-A837-4662-9A7B-4EC48764D65C}" type="slidenum">
              <a:rPr lang="es-EC" smtClean="0"/>
              <a:t>‹Nº›</a:t>
            </a:fld>
            <a:endParaRPr lang="es-EC"/>
          </a:p>
        </p:txBody>
      </p:sp>
    </p:spTree>
    <p:extLst>
      <p:ext uri="{BB962C8B-B14F-4D97-AF65-F5344CB8AC3E}">
        <p14:creationId xmlns:p14="http://schemas.microsoft.com/office/powerpoint/2010/main" val="3097962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54E9F1EE-A837-4662-9A7B-4EC48764D65C}" type="slidenum">
              <a:rPr lang="es-EC" smtClean="0"/>
              <a:t>8</a:t>
            </a:fld>
            <a:endParaRPr lang="es-EC"/>
          </a:p>
        </p:txBody>
      </p:sp>
    </p:spTree>
    <p:extLst>
      <p:ext uri="{BB962C8B-B14F-4D97-AF65-F5344CB8AC3E}">
        <p14:creationId xmlns:p14="http://schemas.microsoft.com/office/powerpoint/2010/main" val="3378715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BF2C575-3294-45C0-88C0-6F7CE93F4396}" type="datetimeFigureOut">
              <a:rPr lang="es-EC" smtClean="0"/>
              <a:t>12/2/2019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61E8BDE-7755-4A36-8846-48B18FB778C1}" type="slidenum">
              <a:rPr lang="es-EC" smtClean="0"/>
              <a:t>‹Nº›</a:t>
            </a:fld>
            <a:endParaRPr lang="es-EC"/>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s-ES"/>
              <a:t>Haga clic para modificar el estilo de 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ABF2C575-3294-45C0-88C0-6F7CE93F4396}" type="datetimeFigureOut">
              <a:rPr lang="es-EC" smtClean="0"/>
              <a:t>12/2/2019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61E8BDE-7755-4A36-8846-48B18FB778C1}"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BF2C575-3294-45C0-88C0-6F7CE93F4396}" type="datetimeFigureOut">
              <a:rPr lang="es-EC" smtClean="0"/>
              <a:t>12/2/2019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61E8BDE-7755-4A36-8846-48B18FB778C1}"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BF2C575-3294-45C0-88C0-6F7CE93F4396}" type="datetimeFigureOut">
              <a:rPr lang="es-EC" smtClean="0"/>
              <a:t>12/2/2019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61E8BDE-7755-4A36-8846-48B18FB778C1}" type="slidenum">
              <a:rPr lang="es-EC" smtClean="0"/>
              <a:t>‹Nº›</a:t>
            </a:fld>
            <a:endParaRPr lang="es-EC"/>
          </a:p>
        </p:txBody>
      </p:sp>
      <p:sp>
        <p:nvSpPr>
          <p:cNvPr id="8" name="Title 7"/>
          <p:cNvSpPr>
            <a:spLocks noGrp="1"/>
          </p:cNvSpPr>
          <p:nvPr>
            <p:ph type="title"/>
          </p:nvPr>
        </p:nvSpPr>
        <p:spPr/>
        <p:txBody>
          <a:bodyPr/>
          <a:lstStyle/>
          <a:p>
            <a:r>
              <a:rPr lang="es-ES"/>
              <a:t>Haga clic para modificar el estilo de título del patrón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BF2C575-3294-45C0-88C0-6F7CE93F4396}" type="datetimeFigureOut">
              <a:rPr lang="es-EC" smtClean="0"/>
              <a:t>12/2/2019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61E8BDE-7755-4A36-8846-48B18FB778C1}" type="slidenum">
              <a:rPr lang="es-EC" smtClean="0"/>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BF2C575-3294-45C0-88C0-6F7CE93F4396}" type="datetimeFigureOut">
              <a:rPr lang="es-EC" smtClean="0"/>
              <a:t>12/2/2019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61E8BDE-7755-4A36-8846-48B18FB778C1}" type="slidenum">
              <a:rPr lang="es-EC" smtClean="0"/>
              <a:t>‹Nº›</a:t>
            </a:fld>
            <a:endParaRPr lang="es-EC"/>
          </a:p>
        </p:txBody>
      </p:sp>
      <p:sp>
        <p:nvSpPr>
          <p:cNvPr id="8" name="Title 7"/>
          <p:cNvSpPr>
            <a:spLocks noGrp="1"/>
          </p:cNvSpPr>
          <p:nvPr>
            <p:ph type="title"/>
          </p:nvPr>
        </p:nvSpPr>
        <p:spPr/>
        <p:txBody>
          <a:bodyPr/>
          <a:lstStyle/>
          <a:p>
            <a:r>
              <a:rPr lang="es-ES"/>
              <a:t>Haga clic para modificar el estilo de título del patrón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s-ES"/>
              <a:t>Haga clic para modificar el estilo de texto del patrón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BF2C575-3294-45C0-88C0-6F7CE93F4396}" type="datetimeFigureOut">
              <a:rPr lang="es-EC" smtClean="0"/>
              <a:t>12/2/2019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561E8BDE-7755-4A36-8846-48B18FB778C1}" type="slidenum">
              <a:rPr lang="es-EC" smtClean="0"/>
              <a:t>‹Nº›</a:t>
            </a:fld>
            <a:endParaRPr lang="es-EC"/>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BF2C575-3294-45C0-88C0-6F7CE93F4396}" type="datetimeFigureOut">
              <a:rPr lang="es-EC" smtClean="0"/>
              <a:t>12/2/2019</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561E8BDE-7755-4A36-8846-48B18FB778C1}"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2C575-3294-45C0-88C0-6F7CE93F4396}" type="datetimeFigureOut">
              <a:rPr lang="es-EC" smtClean="0"/>
              <a:t>12/2/2019</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561E8BDE-7755-4A36-8846-48B18FB778C1}"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BF2C575-3294-45C0-88C0-6F7CE93F4396}" type="datetimeFigureOut">
              <a:rPr lang="es-EC" smtClean="0"/>
              <a:t>12/2/2019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61E8BDE-7755-4A36-8846-48B18FB778C1}"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BF2C575-3294-45C0-88C0-6F7CE93F4396}" type="datetimeFigureOut">
              <a:rPr lang="es-EC" smtClean="0"/>
              <a:t>12/2/2019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61E8BDE-7755-4A36-8846-48B18FB778C1}" type="slidenum">
              <a:rPr lang="es-EC" smtClean="0"/>
              <a:t>‹Nº›</a:t>
            </a:fld>
            <a:endParaRPr lang="es-EC"/>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s-ES"/>
              <a:t>Haga clic para modificar el estilo de título del patrón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ABF2C575-3294-45C0-88C0-6F7CE93F4396}" type="datetimeFigureOut">
              <a:rPr lang="es-EC" smtClean="0"/>
              <a:t>12/2/2019</a:t>
            </a:fld>
            <a:endParaRPr lang="es-EC"/>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s-EC"/>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561E8BDE-7755-4A36-8846-48B18FB778C1}"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emf"/><Relationship Id="rId4" Type="http://schemas.openxmlformats.org/officeDocument/2006/relationships/package" Target="../embeddings/Microsoft_Word_Document1.docx"/></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emf"/><Relationship Id="rId4" Type="http://schemas.openxmlformats.org/officeDocument/2006/relationships/package" Target="../embeddings/Microsoft_Word_Document2.docx"/></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7.emf"/><Relationship Id="rId4" Type="http://schemas.openxmlformats.org/officeDocument/2006/relationships/package" Target="../embeddings/Microsoft_Word_Document3.docx"/></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8.emf"/><Relationship Id="rId4" Type="http://schemas.openxmlformats.org/officeDocument/2006/relationships/package" Target="../embeddings/Microsoft_Word_Document4.docx"/></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9.emf"/><Relationship Id="rId4" Type="http://schemas.openxmlformats.org/officeDocument/2006/relationships/package" Target="../embeddings/Microsoft_Word_Document5.docx"/></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PowerPoint_Slide.sldx"/><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0.emf"/></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1.emf"/><Relationship Id="rId4" Type="http://schemas.openxmlformats.org/officeDocument/2006/relationships/package" Target="../embeddings/Microsoft_Word_Document6.docx"/></Relationships>
</file>

<file path=ppt/slides/_rels/slide2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12.emf"/><Relationship Id="rId4" Type="http://schemas.openxmlformats.org/officeDocument/2006/relationships/package" Target="../embeddings/Microsoft_Word_Document7.docx"/></Relationships>
</file>

<file path=ppt/slides/_rels/slide2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3.emf"/><Relationship Id="rId4" Type="http://schemas.openxmlformats.org/officeDocument/2006/relationships/package" Target="../embeddings/Microsoft_PowerPoint_Slide8.sldx"/></Relationships>
</file>

<file path=ppt/slides/_rels/slide2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4.emf"/><Relationship Id="rId4" Type="http://schemas.openxmlformats.org/officeDocument/2006/relationships/package" Target="../embeddings/Microsoft_Excel_Worksheet9.xlsx"/></Relationships>
</file>

<file path=ppt/slides/_rels/slide2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15.emf"/><Relationship Id="rId4" Type="http://schemas.openxmlformats.org/officeDocument/2006/relationships/package" Target="../embeddings/Microsoft_Excel_Worksheet10.xlsx"/></Relationships>
</file>

<file path=ppt/slides/_rels/slide2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6.emf"/><Relationship Id="rId4" Type="http://schemas.openxmlformats.org/officeDocument/2006/relationships/package" Target="../embeddings/Microsoft_Excel_Worksheet11.xlsx"/></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gif"/><Relationship Id="rId7" Type="http://schemas.openxmlformats.org/officeDocument/2006/relationships/diagramColors" Target="../diagrams/colors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package" Target="../embeddings/Microsoft_Word_Document.docx"/></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4 CuadroTexto"/>
          <p:cNvSpPr txBox="1"/>
          <p:nvPr/>
        </p:nvSpPr>
        <p:spPr>
          <a:xfrm>
            <a:off x="373818" y="3211695"/>
            <a:ext cx="8396361" cy="2060885"/>
          </a:xfrm>
          <a:prstGeom prst="rect">
            <a:avLst/>
          </a:prstGeom>
          <a:noFill/>
        </p:spPr>
        <p:txBody>
          <a:bodyPr wrap="square" rtlCol="0">
            <a:spAutoFit/>
          </a:bodyPr>
          <a:lstStyle/>
          <a:p>
            <a:pPr algn="ctr">
              <a:lnSpc>
                <a:spcPct val="150000"/>
              </a:lnSpc>
            </a:pPr>
            <a:r>
              <a:rPr lang="es-ES" sz="2200" b="1" dirty="0">
                <a:latin typeface="Arial" pitchFamily="34" charset="0"/>
                <a:cs typeface="Arial" pitchFamily="34" charset="0"/>
              </a:rPr>
              <a:t>“</a:t>
            </a:r>
            <a:r>
              <a:rPr lang="es-EC" sz="2200" b="1" dirty="0">
                <a:latin typeface="Arial" pitchFamily="34" charset="0"/>
                <a:cs typeface="Arial" pitchFamily="34" charset="0"/>
              </a:rPr>
              <a:t>IMPACTO SOCIO-ECONÓMICO Y FINANCIERO EN EL DISTRITO METROPOLITANO DE QUITO ANTE UNA POSIBLE ELIMINACIÓN DEL SUBSIDIO DEL GLP,  </a:t>
            </a:r>
          </a:p>
          <a:p>
            <a:pPr algn="ctr">
              <a:lnSpc>
                <a:spcPct val="150000"/>
              </a:lnSpc>
            </a:pPr>
            <a:r>
              <a:rPr lang="es-EC" sz="2200" b="1" dirty="0">
                <a:latin typeface="Arial" pitchFamily="34" charset="0"/>
                <a:cs typeface="Arial" pitchFamily="34" charset="0"/>
              </a:rPr>
              <a:t>EN EL PERÍODO 2013-2017</a:t>
            </a:r>
            <a:r>
              <a:rPr lang="es-ES" sz="2200" b="1" dirty="0">
                <a:latin typeface="Arial" pitchFamily="34" charset="0"/>
                <a:cs typeface="Arial" pitchFamily="34" charset="0"/>
              </a:rPr>
              <a:t>”</a:t>
            </a:r>
            <a:endParaRPr lang="es-EC" sz="2200" dirty="0">
              <a:latin typeface="Arial" pitchFamily="34" charset="0"/>
              <a:cs typeface="Arial" pitchFamily="34" charset="0"/>
            </a:endParaRPr>
          </a:p>
        </p:txBody>
      </p:sp>
      <p:sp>
        <p:nvSpPr>
          <p:cNvPr id="6" name="5 Rectángulo"/>
          <p:cNvSpPr/>
          <p:nvPr/>
        </p:nvSpPr>
        <p:spPr>
          <a:xfrm>
            <a:off x="876731" y="5516827"/>
            <a:ext cx="7390536" cy="872034"/>
          </a:xfrm>
          <a:prstGeom prst="rect">
            <a:avLst/>
          </a:prstGeom>
        </p:spPr>
        <p:txBody>
          <a:bodyPr wrap="square">
            <a:spAutoFit/>
          </a:bodyPr>
          <a:lstStyle/>
          <a:p>
            <a:pPr algn="ctr">
              <a:lnSpc>
                <a:spcPct val="150000"/>
              </a:lnSpc>
            </a:pPr>
            <a:r>
              <a:rPr lang="es-ES" b="1" dirty="0">
                <a:solidFill>
                  <a:srgbClr val="000066"/>
                </a:solidFill>
                <a:latin typeface="Arial" pitchFamily="34" charset="0"/>
                <a:cs typeface="Arial" pitchFamily="34" charset="0"/>
              </a:rPr>
              <a:t>AUTORA: </a:t>
            </a:r>
            <a:r>
              <a:rPr lang="it-IT" b="1" dirty="0">
                <a:solidFill>
                  <a:srgbClr val="000066"/>
                </a:solidFill>
                <a:latin typeface="Arial" pitchFamily="34" charset="0"/>
                <a:cs typeface="Arial" pitchFamily="34" charset="0"/>
              </a:rPr>
              <a:t>GLADYS MARLENE ALDAZ DIAZ</a:t>
            </a:r>
          </a:p>
          <a:p>
            <a:pPr algn="ctr">
              <a:lnSpc>
                <a:spcPct val="150000"/>
              </a:lnSpc>
            </a:pPr>
            <a:r>
              <a:rPr lang="it-IT" b="1" dirty="0">
                <a:solidFill>
                  <a:srgbClr val="000066"/>
                </a:solidFill>
                <a:latin typeface="Arial" pitchFamily="34" charset="0"/>
                <a:cs typeface="Arial" pitchFamily="34" charset="0"/>
              </a:rPr>
              <a:t>DIRECTORA: </a:t>
            </a:r>
            <a:r>
              <a:rPr lang="pt-BR" b="1" dirty="0">
                <a:solidFill>
                  <a:srgbClr val="000066"/>
                </a:solidFill>
                <a:latin typeface="Arial" pitchFamily="34" charset="0"/>
                <a:cs typeface="Arial" pitchFamily="34" charset="0"/>
              </a:rPr>
              <a:t>ECONOMISTA ELCY GALLEGOS</a:t>
            </a:r>
            <a:endParaRPr lang="it-IT" b="1" dirty="0">
              <a:solidFill>
                <a:srgbClr val="000066"/>
              </a:solidFill>
              <a:latin typeface="Arial" pitchFamily="34" charset="0"/>
              <a:cs typeface="Arial" pitchFamily="34" charset="0"/>
            </a:endParaRPr>
          </a:p>
        </p:txBody>
      </p:sp>
      <p:sp>
        <p:nvSpPr>
          <p:cNvPr id="4" name="3 Rectángulo"/>
          <p:cNvSpPr/>
          <p:nvPr/>
        </p:nvSpPr>
        <p:spPr>
          <a:xfrm>
            <a:off x="922452" y="1341173"/>
            <a:ext cx="7272808" cy="1711238"/>
          </a:xfrm>
          <a:prstGeom prst="rect">
            <a:avLst/>
          </a:prstGeom>
        </p:spPr>
        <p:txBody>
          <a:bodyPr wrap="square">
            <a:spAutoFit/>
          </a:bodyPr>
          <a:lstStyle/>
          <a:p>
            <a:pPr algn="ctr">
              <a:lnSpc>
                <a:spcPct val="150000"/>
              </a:lnSpc>
            </a:pPr>
            <a:r>
              <a:rPr lang="es-EC" b="1" dirty="0">
                <a:latin typeface="Arial Black" panose="020B0A04020102020204" pitchFamily="34" charset="0"/>
                <a:cs typeface="Arial" panose="020B0604020202020204" pitchFamily="34" charset="0"/>
              </a:rPr>
              <a:t>DEPARTAMENTO DE CIENCIAS ECONÓMICAS, ADMINISTRATIVAS Y DE COMERCIO</a:t>
            </a:r>
          </a:p>
          <a:p>
            <a:pPr algn="ctr">
              <a:lnSpc>
                <a:spcPct val="150000"/>
              </a:lnSpc>
            </a:pPr>
            <a:r>
              <a:rPr lang="es-EC" b="1" dirty="0">
                <a:latin typeface="Arial Black" panose="020B0A04020102020204" pitchFamily="34" charset="0"/>
                <a:cs typeface="Arial" panose="020B0604020202020204" pitchFamily="34" charset="0"/>
              </a:rPr>
              <a:t>CARRERA DE FINANZAS Y AUDITORÍA</a:t>
            </a:r>
          </a:p>
          <a:p>
            <a:pPr algn="ctr">
              <a:lnSpc>
                <a:spcPct val="150000"/>
              </a:lnSpc>
            </a:pPr>
            <a:r>
              <a:rPr lang="es-EC" b="1" dirty="0">
                <a:latin typeface="Arial Black" panose="020B0A04020102020204" pitchFamily="34" charset="0"/>
                <a:cs typeface="Arial" panose="020B0604020202020204" pitchFamily="34" charset="0"/>
              </a:rPr>
              <a:t>MODALIDAD A DISTANCIA</a:t>
            </a:r>
          </a:p>
        </p:txBody>
      </p:sp>
      <p:pic>
        <p:nvPicPr>
          <p:cNvPr id="198660" name="Picture 4"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732" y="116632"/>
            <a:ext cx="4824536" cy="1244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409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latin typeface="Arial" pitchFamily="34" charset="0"/>
                <a:cs typeface="Arial" pitchFamily="34" charset="0"/>
              </a:rPr>
              <a:t>SITUACIÓN DEL GAS LICUADO DE PETRÓLEO EN EL ECUADOR</a:t>
            </a:r>
          </a:p>
        </p:txBody>
      </p:sp>
      <p:pic>
        <p:nvPicPr>
          <p:cNvPr id="8"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10" name="9 Gráfico"/>
          <p:cNvGraphicFramePr/>
          <p:nvPr>
            <p:extLst>
              <p:ext uri="{D42A27DB-BD31-4B8C-83A1-F6EECF244321}">
                <p14:modId xmlns:p14="http://schemas.microsoft.com/office/powerpoint/2010/main" val="1832783768"/>
              </p:ext>
            </p:extLst>
          </p:nvPr>
        </p:nvGraphicFramePr>
        <p:xfrm>
          <a:off x="395536" y="1052736"/>
          <a:ext cx="8136904" cy="56166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5914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latin typeface="Arial" pitchFamily="34" charset="0"/>
                <a:cs typeface="Arial" pitchFamily="34" charset="0"/>
              </a:rPr>
              <a:t>SITUACIÓN DEL GAS LICUADO DE PETRÓLEO EN EL ECUADOR</a:t>
            </a:r>
          </a:p>
        </p:txBody>
      </p:sp>
      <p:pic>
        <p:nvPicPr>
          <p:cNvPr id="8"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7" name="6 Gráfico"/>
          <p:cNvGraphicFramePr/>
          <p:nvPr>
            <p:extLst>
              <p:ext uri="{D42A27DB-BD31-4B8C-83A1-F6EECF244321}">
                <p14:modId xmlns:p14="http://schemas.microsoft.com/office/powerpoint/2010/main" val="2539396663"/>
              </p:ext>
            </p:extLst>
          </p:nvPr>
        </p:nvGraphicFramePr>
        <p:xfrm>
          <a:off x="395536" y="1124744"/>
          <a:ext cx="8352928" cy="54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5390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latin typeface="Arial" pitchFamily="34" charset="0"/>
                <a:cs typeface="Arial" pitchFamily="34" charset="0"/>
              </a:rPr>
              <a:t>SITUACIÓN DEL GAS LICUADO DE PETRÓLEO EN EL ECUADOR</a:t>
            </a:r>
          </a:p>
        </p:txBody>
      </p:sp>
      <p:pic>
        <p:nvPicPr>
          <p:cNvPr id="8"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7" name="6 Rectángulo"/>
          <p:cNvSpPr/>
          <p:nvPr/>
        </p:nvSpPr>
        <p:spPr>
          <a:xfrm>
            <a:off x="2139578" y="807095"/>
            <a:ext cx="4868642" cy="830997"/>
          </a:xfrm>
          <a:prstGeom prst="rect">
            <a:avLst/>
          </a:prstGeom>
          <a:noFill/>
          <a:ln>
            <a:noFill/>
          </a:ln>
        </p:spPr>
        <p:txBody>
          <a:bodyPr wrap="none" lIns="91440" tIns="45720" rIns="91440" bIns="45720">
            <a:spAutoFit/>
          </a:bodyPr>
          <a:lstStyle/>
          <a:p>
            <a:pPr algn="ctr"/>
            <a:r>
              <a:rPr lang="es-EC" sz="24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Evaluación de la oferta</a:t>
            </a:r>
          </a:p>
          <a:p>
            <a:pPr algn="ctr"/>
            <a:r>
              <a:rPr lang="es-EC" sz="2400" b="1" cap="none" spc="0"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Producción </a:t>
            </a:r>
            <a:r>
              <a:rPr lang="es-EC" sz="24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Nacional, en barriles</a:t>
            </a:r>
            <a:endParaRPr lang="es-ES" sz="2400" b="1" cap="none" spc="0"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3" name="2 Objeto"/>
          <p:cNvGraphicFramePr>
            <a:graphicFrameLocks noChangeAspect="1"/>
          </p:cNvGraphicFramePr>
          <p:nvPr>
            <p:extLst>
              <p:ext uri="{D42A27DB-BD31-4B8C-83A1-F6EECF244321}">
                <p14:modId xmlns:p14="http://schemas.microsoft.com/office/powerpoint/2010/main" val="949225568"/>
              </p:ext>
            </p:extLst>
          </p:nvPr>
        </p:nvGraphicFramePr>
        <p:xfrm>
          <a:off x="411163" y="2027238"/>
          <a:ext cx="8275637" cy="5075237"/>
        </p:xfrm>
        <a:graphic>
          <a:graphicData uri="http://schemas.openxmlformats.org/presentationml/2006/ole">
            <mc:AlternateContent xmlns:mc="http://schemas.openxmlformats.org/markup-compatibility/2006">
              <mc:Choice xmlns:v="urn:schemas-microsoft-com:vml" Requires="v">
                <p:oleObj spid="_x0000_s255006" name="Document" r:id="rId4" imgW="5327697" imgH="3276360" progId="Word.Document.12">
                  <p:embed/>
                </p:oleObj>
              </mc:Choice>
              <mc:Fallback>
                <p:oleObj name="Document" r:id="rId4" imgW="5327697" imgH="3276360" progId="Word.Document.12">
                  <p:embed/>
                  <p:pic>
                    <p:nvPicPr>
                      <p:cNvPr id="0" name=""/>
                      <p:cNvPicPr/>
                      <p:nvPr/>
                    </p:nvPicPr>
                    <p:blipFill>
                      <a:blip r:embed="rId5"/>
                      <a:stretch>
                        <a:fillRect/>
                      </a:stretch>
                    </p:blipFill>
                    <p:spPr>
                      <a:xfrm>
                        <a:off x="411163" y="2027238"/>
                        <a:ext cx="8275637" cy="5075237"/>
                      </a:xfrm>
                      <a:prstGeom prst="rect">
                        <a:avLst/>
                      </a:prstGeom>
                    </p:spPr>
                  </p:pic>
                </p:oleObj>
              </mc:Fallback>
            </mc:AlternateContent>
          </a:graphicData>
        </a:graphic>
      </p:graphicFrame>
    </p:spTree>
    <p:extLst>
      <p:ext uri="{BB962C8B-B14F-4D97-AF65-F5344CB8AC3E}">
        <p14:creationId xmlns:p14="http://schemas.microsoft.com/office/powerpoint/2010/main" val="2286567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latin typeface="Arial" pitchFamily="34" charset="0"/>
                <a:cs typeface="Arial" pitchFamily="34" charset="0"/>
              </a:rPr>
              <a:t>SITUACIÓN DEL GAS LICUADO DE PETRÓLEO EN EL ECUADOR</a:t>
            </a:r>
          </a:p>
        </p:txBody>
      </p:sp>
      <p:pic>
        <p:nvPicPr>
          <p:cNvPr id="8"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9" name="8 Gráfico"/>
          <p:cNvGraphicFramePr/>
          <p:nvPr>
            <p:extLst>
              <p:ext uri="{D42A27DB-BD31-4B8C-83A1-F6EECF244321}">
                <p14:modId xmlns:p14="http://schemas.microsoft.com/office/powerpoint/2010/main" val="4287208837"/>
              </p:ext>
            </p:extLst>
          </p:nvPr>
        </p:nvGraphicFramePr>
        <p:xfrm>
          <a:off x="323528" y="1052736"/>
          <a:ext cx="8424936" cy="54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4695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latin typeface="Arial" pitchFamily="34" charset="0"/>
                <a:cs typeface="Arial" pitchFamily="34" charset="0"/>
              </a:rPr>
              <a:t>SITUACIÓN DEL GAS LICUADO DE PETRÓLEO EN EL ECUADOR</a:t>
            </a:r>
          </a:p>
        </p:txBody>
      </p:sp>
      <p:pic>
        <p:nvPicPr>
          <p:cNvPr id="8"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7" name="6 Gráfico"/>
          <p:cNvGraphicFramePr/>
          <p:nvPr>
            <p:extLst>
              <p:ext uri="{D42A27DB-BD31-4B8C-83A1-F6EECF244321}">
                <p14:modId xmlns:p14="http://schemas.microsoft.com/office/powerpoint/2010/main" val="3773692"/>
              </p:ext>
            </p:extLst>
          </p:nvPr>
        </p:nvGraphicFramePr>
        <p:xfrm>
          <a:off x="323528" y="980728"/>
          <a:ext cx="8568952" cy="56886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99586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latin typeface="Arial" pitchFamily="34" charset="0"/>
                <a:cs typeface="Arial" pitchFamily="34" charset="0"/>
              </a:rPr>
              <a:t>SITUACIÓN DEL GAS LICUADO DE PETRÓLEO EN EL ECUADOR</a:t>
            </a:r>
          </a:p>
        </p:txBody>
      </p:sp>
      <p:pic>
        <p:nvPicPr>
          <p:cNvPr id="8"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8 Rectángulo"/>
          <p:cNvSpPr/>
          <p:nvPr/>
        </p:nvSpPr>
        <p:spPr>
          <a:xfrm>
            <a:off x="2008937" y="807095"/>
            <a:ext cx="5129930" cy="461665"/>
          </a:xfrm>
          <a:prstGeom prst="rect">
            <a:avLst/>
          </a:prstGeom>
          <a:noFill/>
          <a:ln>
            <a:noFill/>
          </a:ln>
        </p:spPr>
        <p:txBody>
          <a:bodyPr wrap="none" lIns="91440" tIns="45720" rIns="91440" bIns="45720">
            <a:spAutoFit/>
          </a:bodyPr>
          <a:lstStyle/>
          <a:p>
            <a:pPr algn="ctr"/>
            <a:r>
              <a:rPr lang="es-EC" sz="24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Costo de las importaciones de </a:t>
            </a:r>
            <a:r>
              <a:rPr lang="es-EC" sz="2400" b="1" dirty="0" err="1">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GLP</a:t>
            </a:r>
            <a:endParaRPr lang="es-ES" sz="2400" b="1" cap="none" spc="0"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3" name="2 Objeto"/>
          <p:cNvGraphicFramePr>
            <a:graphicFrameLocks noChangeAspect="1"/>
          </p:cNvGraphicFramePr>
          <p:nvPr>
            <p:extLst>
              <p:ext uri="{D42A27DB-BD31-4B8C-83A1-F6EECF244321}">
                <p14:modId xmlns:p14="http://schemas.microsoft.com/office/powerpoint/2010/main" val="3819648961"/>
              </p:ext>
            </p:extLst>
          </p:nvPr>
        </p:nvGraphicFramePr>
        <p:xfrm>
          <a:off x="106363" y="1706563"/>
          <a:ext cx="8786117" cy="3306613"/>
        </p:xfrm>
        <a:graphic>
          <a:graphicData uri="http://schemas.openxmlformats.org/presentationml/2006/ole">
            <mc:AlternateContent xmlns:mc="http://schemas.openxmlformats.org/markup-compatibility/2006">
              <mc:Choice xmlns:v="urn:schemas-microsoft-com:vml" Requires="v">
                <p:oleObj spid="_x0000_s261148" name="Document" r:id="rId4" imgW="8904269" imgH="2955960" progId="Word.Document.12">
                  <p:embed/>
                </p:oleObj>
              </mc:Choice>
              <mc:Fallback>
                <p:oleObj name="Document" r:id="rId4" imgW="8904269" imgH="2955960" progId="Word.Document.12">
                  <p:embed/>
                  <p:pic>
                    <p:nvPicPr>
                      <p:cNvPr id="0" name=""/>
                      <p:cNvPicPr/>
                      <p:nvPr/>
                    </p:nvPicPr>
                    <p:blipFill>
                      <a:blip r:embed="rId5"/>
                      <a:stretch>
                        <a:fillRect/>
                      </a:stretch>
                    </p:blipFill>
                    <p:spPr>
                      <a:xfrm>
                        <a:off x="106363" y="1706563"/>
                        <a:ext cx="8786117" cy="3306613"/>
                      </a:xfrm>
                      <a:prstGeom prst="rect">
                        <a:avLst/>
                      </a:prstGeom>
                    </p:spPr>
                  </p:pic>
                </p:oleObj>
              </mc:Fallback>
            </mc:AlternateContent>
          </a:graphicData>
        </a:graphic>
      </p:graphicFrame>
      <p:graphicFrame>
        <p:nvGraphicFramePr>
          <p:cNvPr id="5" name="Tabla 4">
            <a:extLst>
              <a:ext uri="{FF2B5EF4-FFF2-40B4-BE49-F238E27FC236}">
                <a16:creationId xmlns:a16="http://schemas.microsoft.com/office/drawing/2014/main" id="{14B60D1F-DD8C-4BBC-9747-204249904E78}"/>
              </a:ext>
            </a:extLst>
          </p:cNvPr>
          <p:cNvGraphicFramePr>
            <a:graphicFrameLocks noGrp="1"/>
          </p:cNvGraphicFramePr>
          <p:nvPr>
            <p:extLst>
              <p:ext uri="{D42A27DB-BD31-4B8C-83A1-F6EECF244321}">
                <p14:modId xmlns:p14="http://schemas.microsoft.com/office/powerpoint/2010/main" val="4076637888"/>
              </p:ext>
            </p:extLst>
          </p:nvPr>
        </p:nvGraphicFramePr>
        <p:xfrm>
          <a:off x="1259632" y="4348481"/>
          <a:ext cx="6096000" cy="12801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190775317"/>
                    </a:ext>
                  </a:extLst>
                </a:gridCol>
                <a:gridCol w="3048000">
                  <a:extLst>
                    <a:ext uri="{9D8B030D-6E8A-4147-A177-3AD203B41FA5}">
                      <a16:colId xmlns:a16="http://schemas.microsoft.com/office/drawing/2014/main" val="3670420364"/>
                    </a:ext>
                  </a:extLst>
                </a:gridCol>
              </a:tblGrid>
              <a:tr h="370840">
                <a:tc>
                  <a:txBody>
                    <a:bodyPr/>
                    <a:lstStyle/>
                    <a:p>
                      <a:r>
                        <a:rPr lang="es-EC" dirty="0"/>
                        <a:t>CANTIDAD PROMEDIO, EN BARRILES</a:t>
                      </a:r>
                    </a:p>
                  </a:txBody>
                  <a:tcPr/>
                </a:tc>
                <a:tc>
                  <a:txBody>
                    <a:bodyPr/>
                    <a:lstStyle/>
                    <a:p>
                      <a:pPr algn="r"/>
                      <a:r>
                        <a:rPr lang="es-EC" dirty="0"/>
                        <a:t>10,313,888</a:t>
                      </a:r>
                    </a:p>
                  </a:txBody>
                  <a:tcPr/>
                </a:tc>
                <a:extLst>
                  <a:ext uri="{0D108BD9-81ED-4DB2-BD59-A6C34878D82A}">
                    <a16:rowId xmlns:a16="http://schemas.microsoft.com/office/drawing/2014/main" val="2325773262"/>
                  </a:ext>
                </a:extLst>
              </a:tr>
              <a:tr h="370840">
                <a:tc>
                  <a:txBody>
                    <a:bodyPr/>
                    <a:lstStyle/>
                    <a:p>
                      <a:r>
                        <a:rPr lang="es-EC" dirty="0"/>
                        <a:t>VALOR PROMEDIO, EN DÓLARES</a:t>
                      </a:r>
                    </a:p>
                  </a:txBody>
                  <a:tcPr/>
                </a:tc>
                <a:tc>
                  <a:txBody>
                    <a:bodyPr/>
                    <a:lstStyle/>
                    <a:p>
                      <a:pPr algn="r"/>
                      <a:r>
                        <a:rPr lang="es-EC" dirty="0"/>
                        <a:t>USD $511,496,797,62</a:t>
                      </a:r>
                    </a:p>
                  </a:txBody>
                  <a:tcPr/>
                </a:tc>
                <a:extLst>
                  <a:ext uri="{0D108BD9-81ED-4DB2-BD59-A6C34878D82A}">
                    <a16:rowId xmlns:a16="http://schemas.microsoft.com/office/drawing/2014/main" val="830455695"/>
                  </a:ext>
                </a:extLst>
              </a:tr>
            </a:tbl>
          </a:graphicData>
        </a:graphic>
      </p:graphicFrame>
    </p:spTree>
    <p:extLst>
      <p:ext uri="{BB962C8B-B14F-4D97-AF65-F5344CB8AC3E}">
        <p14:creationId xmlns:p14="http://schemas.microsoft.com/office/powerpoint/2010/main" val="3790815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latin typeface="Arial" pitchFamily="34" charset="0"/>
                <a:cs typeface="Arial" pitchFamily="34" charset="0"/>
              </a:rPr>
              <a:t>SITUACIÓN DEL GAS LICUADO DE PETRÓLEO EN EL ECUADOR</a:t>
            </a:r>
          </a:p>
        </p:txBody>
      </p:sp>
      <p:pic>
        <p:nvPicPr>
          <p:cNvPr id="8"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9" name="8 Gráfico"/>
          <p:cNvGraphicFramePr/>
          <p:nvPr>
            <p:extLst>
              <p:ext uri="{D42A27DB-BD31-4B8C-83A1-F6EECF244321}">
                <p14:modId xmlns:p14="http://schemas.microsoft.com/office/powerpoint/2010/main" val="395006736"/>
              </p:ext>
            </p:extLst>
          </p:nvPr>
        </p:nvGraphicFramePr>
        <p:xfrm>
          <a:off x="323528" y="1052736"/>
          <a:ext cx="8352928" cy="55446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049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latin typeface="Arial" pitchFamily="34" charset="0"/>
                <a:cs typeface="Arial" pitchFamily="34" charset="0"/>
              </a:rPr>
              <a:t>SITUACIÓN DEL GAS LICUADO DE PETRÓLEO EN EL ECUADOR</a:t>
            </a:r>
          </a:p>
        </p:txBody>
      </p:sp>
      <p:pic>
        <p:nvPicPr>
          <p:cNvPr id="8"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7" name="6 Gráfico"/>
          <p:cNvGraphicFramePr/>
          <p:nvPr>
            <p:extLst>
              <p:ext uri="{D42A27DB-BD31-4B8C-83A1-F6EECF244321}">
                <p14:modId xmlns:p14="http://schemas.microsoft.com/office/powerpoint/2010/main" val="2593133376"/>
              </p:ext>
            </p:extLst>
          </p:nvPr>
        </p:nvGraphicFramePr>
        <p:xfrm>
          <a:off x="323528" y="980728"/>
          <a:ext cx="5184576" cy="29575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6911D824-9C00-4EF8-B879-38359DFF7AC5}"/>
              </a:ext>
            </a:extLst>
          </p:cNvPr>
          <p:cNvGraphicFramePr>
            <a:graphicFrameLocks/>
          </p:cNvGraphicFramePr>
          <p:nvPr>
            <p:extLst>
              <p:ext uri="{D42A27DB-BD31-4B8C-83A1-F6EECF244321}">
                <p14:modId xmlns:p14="http://schemas.microsoft.com/office/powerpoint/2010/main" val="230681632"/>
              </p:ext>
            </p:extLst>
          </p:nvPr>
        </p:nvGraphicFramePr>
        <p:xfrm>
          <a:off x="4454726" y="4109633"/>
          <a:ext cx="4572000" cy="25790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31445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latin typeface="Arial" pitchFamily="34" charset="0"/>
                <a:cs typeface="Arial" pitchFamily="34" charset="0"/>
              </a:rPr>
              <a:t>SITUACIÓN DEL GAS LICUADO DE PETRÓLEO EN EL ECUADOR</a:t>
            </a:r>
          </a:p>
        </p:txBody>
      </p:sp>
      <p:pic>
        <p:nvPicPr>
          <p:cNvPr id="8"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7" name="6 Gráfico"/>
          <p:cNvGraphicFramePr/>
          <p:nvPr>
            <p:extLst>
              <p:ext uri="{D42A27DB-BD31-4B8C-83A1-F6EECF244321}">
                <p14:modId xmlns:p14="http://schemas.microsoft.com/office/powerpoint/2010/main" val="3443433806"/>
              </p:ext>
            </p:extLst>
          </p:nvPr>
        </p:nvGraphicFramePr>
        <p:xfrm>
          <a:off x="251520" y="980728"/>
          <a:ext cx="8496944" cy="56166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055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latin typeface="Arial" pitchFamily="34" charset="0"/>
                <a:cs typeface="Arial" pitchFamily="34" charset="0"/>
              </a:rPr>
              <a:t>SITUACIÓN DEL GAS LICUADO DE PETRÓLEO EN EL ECUADOR</a:t>
            </a:r>
          </a:p>
        </p:txBody>
      </p:sp>
      <p:pic>
        <p:nvPicPr>
          <p:cNvPr id="8"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8 Rectángulo"/>
          <p:cNvSpPr/>
          <p:nvPr/>
        </p:nvSpPr>
        <p:spPr>
          <a:xfrm>
            <a:off x="1596184" y="807095"/>
            <a:ext cx="5955476" cy="461665"/>
          </a:xfrm>
          <a:prstGeom prst="rect">
            <a:avLst/>
          </a:prstGeom>
          <a:noFill/>
          <a:ln>
            <a:noFill/>
          </a:ln>
        </p:spPr>
        <p:txBody>
          <a:bodyPr wrap="none" lIns="91440" tIns="45720" rIns="91440" bIns="45720">
            <a:spAutoFit/>
          </a:bodyPr>
          <a:lstStyle/>
          <a:p>
            <a:pPr algn="ctr"/>
            <a:r>
              <a:rPr lang="es-EC" sz="24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Infraestructura de las comercializadoras</a:t>
            </a:r>
            <a:endParaRPr lang="es-ES" sz="2400" b="1" cap="none" spc="0"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4" name="3 Objeto"/>
          <p:cNvGraphicFramePr>
            <a:graphicFrameLocks noChangeAspect="1"/>
          </p:cNvGraphicFramePr>
          <p:nvPr>
            <p:extLst>
              <p:ext uri="{D42A27DB-BD31-4B8C-83A1-F6EECF244321}">
                <p14:modId xmlns:p14="http://schemas.microsoft.com/office/powerpoint/2010/main" val="805276199"/>
              </p:ext>
            </p:extLst>
          </p:nvPr>
        </p:nvGraphicFramePr>
        <p:xfrm>
          <a:off x="979488" y="1436886"/>
          <a:ext cx="7886700" cy="6024562"/>
        </p:xfrm>
        <a:graphic>
          <a:graphicData uri="http://schemas.openxmlformats.org/presentationml/2006/ole">
            <mc:AlternateContent xmlns:mc="http://schemas.openxmlformats.org/markup-compatibility/2006">
              <mc:Choice xmlns:v="urn:schemas-microsoft-com:vml" Requires="v">
                <p:oleObj spid="_x0000_s264219" name="Documento" r:id="rId4" imgW="5955334" imgH="4650358" progId="Word.Document.12">
                  <p:embed/>
                </p:oleObj>
              </mc:Choice>
              <mc:Fallback>
                <p:oleObj name="Documento" r:id="rId4" imgW="5955334" imgH="4650358" progId="Word.Document.12">
                  <p:embed/>
                  <p:pic>
                    <p:nvPicPr>
                      <p:cNvPr id="0" name=""/>
                      <p:cNvPicPr/>
                      <p:nvPr/>
                    </p:nvPicPr>
                    <p:blipFill>
                      <a:blip r:embed="rId5"/>
                      <a:stretch>
                        <a:fillRect/>
                      </a:stretch>
                    </p:blipFill>
                    <p:spPr>
                      <a:xfrm>
                        <a:off x="979488" y="1436886"/>
                        <a:ext cx="7886700" cy="6024562"/>
                      </a:xfrm>
                      <a:prstGeom prst="rect">
                        <a:avLst/>
                      </a:prstGeom>
                    </p:spPr>
                  </p:pic>
                </p:oleObj>
              </mc:Fallback>
            </mc:AlternateContent>
          </a:graphicData>
        </a:graphic>
      </p:graphicFrame>
    </p:spTree>
    <p:extLst>
      <p:ext uri="{BB962C8B-B14F-4D97-AF65-F5344CB8AC3E}">
        <p14:creationId xmlns:p14="http://schemas.microsoft.com/office/powerpoint/2010/main" val="2276951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153224" y="980727"/>
            <a:ext cx="8856984" cy="1800201"/>
          </a:xfrm>
          <a:prstGeom prst="roundRect">
            <a:avLst>
              <a:gd name="adj" fmla="val 9304"/>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5 CuadroTexto"/>
          <p:cNvSpPr txBox="1"/>
          <p:nvPr/>
        </p:nvSpPr>
        <p:spPr>
          <a:xfrm>
            <a:off x="213802" y="1052736"/>
            <a:ext cx="8712968" cy="1518364"/>
          </a:xfrm>
          <a:prstGeom prst="rect">
            <a:avLst/>
          </a:prstGeom>
          <a:noFill/>
        </p:spPr>
        <p:txBody>
          <a:bodyPr wrap="square" rtlCol="0">
            <a:spAutoFit/>
          </a:bodyPr>
          <a:lstStyle/>
          <a:p>
            <a:pPr algn="just">
              <a:lnSpc>
                <a:spcPct val="125000"/>
              </a:lnSpc>
            </a:pPr>
            <a:r>
              <a:rPr lang="es-EC" sz="1900" b="1" dirty="0">
                <a:solidFill>
                  <a:schemeClr val="bg1"/>
                </a:solidFill>
                <a:latin typeface="Arial" pitchFamily="34" charset="0"/>
                <a:cs typeface="Arial" pitchFamily="34" charset="0"/>
              </a:rPr>
              <a:t>GENERAL:</a:t>
            </a:r>
          </a:p>
          <a:p>
            <a:pPr algn="just">
              <a:lnSpc>
                <a:spcPct val="125000"/>
              </a:lnSpc>
            </a:pPr>
            <a:r>
              <a:rPr lang="es-EC" sz="1900" b="1" dirty="0">
                <a:solidFill>
                  <a:srgbClr val="FFFF00"/>
                </a:solidFill>
                <a:latin typeface="Arial" pitchFamily="34" charset="0"/>
                <a:cs typeface="Arial" pitchFamily="34" charset="0"/>
              </a:rPr>
              <a:t>Determinar la incidencia e impacto socio económico y financiero en las familias del Distrito Metropolitano de Quito, ante una eliminación del subsidio del Gas Licuado de Petróleo GLP, durante el período 2013-2017.</a:t>
            </a:r>
          </a:p>
        </p:txBody>
      </p:sp>
      <p:sp>
        <p:nvSpPr>
          <p:cNvPr id="10" name="9 Rectángulo redondeado"/>
          <p:cNvSpPr/>
          <p:nvPr/>
        </p:nvSpPr>
        <p:spPr>
          <a:xfrm>
            <a:off x="141794" y="2924944"/>
            <a:ext cx="8856984" cy="3816424"/>
          </a:xfrm>
          <a:prstGeom prst="roundRect">
            <a:avLst>
              <a:gd name="adj" fmla="val 6704"/>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11 CuadroTexto"/>
          <p:cNvSpPr txBox="1"/>
          <p:nvPr/>
        </p:nvSpPr>
        <p:spPr>
          <a:xfrm>
            <a:off x="164764" y="3118316"/>
            <a:ext cx="8822694" cy="3462486"/>
          </a:xfrm>
          <a:prstGeom prst="rect">
            <a:avLst/>
          </a:prstGeom>
          <a:noFill/>
        </p:spPr>
        <p:txBody>
          <a:bodyPr wrap="square" rtlCol="0">
            <a:spAutoFit/>
          </a:bodyPr>
          <a:lstStyle/>
          <a:p>
            <a:pPr algn="just">
              <a:lnSpc>
                <a:spcPct val="150000"/>
              </a:lnSpc>
            </a:pPr>
            <a:r>
              <a:rPr lang="es-EC" sz="2000" b="1" dirty="0">
                <a:solidFill>
                  <a:schemeClr val="bg1"/>
                </a:solidFill>
                <a:latin typeface="Arial" pitchFamily="34" charset="0"/>
                <a:cs typeface="Arial" pitchFamily="34" charset="0"/>
              </a:rPr>
              <a:t>ESPECÍFICOS:</a:t>
            </a:r>
          </a:p>
          <a:p>
            <a:pPr marL="342900" lvl="0" indent="-342900" algn="just">
              <a:lnSpc>
                <a:spcPct val="150000"/>
              </a:lnSpc>
              <a:buFont typeface="Arial" pitchFamily="34" charset="0"/>
              <a:buChar char="─"/>
            </a:pPr>
            <a:r>
              <a:rPr lang="es-EC" b="1" dirty="0">
                <a:solidFill>
                  <a:srgbClr val="FFFF00"/>
                </a:solidFill>
                <a:latin typeface="Arial" pitchFamily="34" charset="0"/>
                <a:cs typeface="Arial" pitchFamily="34" charset="0"/>
              </a:rPr>
              <a:t>Realizar un análisis general de los antecedentes, el origen y los tipos de los subsidios que mantiene el estado ecuatoriano para los sectores sociales y económicos.</a:t>
            </a:r>
          </a:p>
          <a:p>
            <a:pPr marL="342900" lvl="0" indent="-342900" algn="just">
              <a:lnSpc>
                <a:spcPct val="150000"/>
              </a:lnSpc>
              <a:buFont typeface="Arial" pitchFamily="34" charset="0"/>
              <a:buChar char="─"/>
            </a:pPr>
            <a:r>
              <a:rPr lang="es-EC" b="1" dirty="0">
                <a:solidFill>
                  <a:srgbClr val="FFFF00"/>
                </a:solidFill>
                <a:latin typeface="Arial" pitchFamily="34" charset="0"/>
                <a:cs typeface="Arial" pitchFamily="34" charset="0"/>
              </a:rPr>
              <a:t>Analizar detalladamente las ventajas y desventajas de los subsidios.</a:t>
            </a:r>
          </a:p>
          <a:p>
            <a:pPr marL="342900" lvl="0" indent="-342900" algn="just">
              <a:lnSpc>
                <a:spcPct val="150000"/>
              </a:lnSpc>
              <a:buFont typeface="Arial" pitchFamily="34" charset="0"/>
              <a:buChar char="─"/>
            </a:pPr>
            <a:r>
              <a:rPr lang="es-EC" b="1" dirty="0">
                <a:solidFill>
                  <a:srgbClr val="FFFF00"/>
                </a:solidFill>
                <a:latin typeface="Arial" pitchFamily="34" charset="0"/>
                <a:cs typeface="Arial" pitchFamily="34" charset="0"/>
              </a:rPr>
              <a:t>Medir el impacto del subsidio focalizado de GLP</a:t>
            </a:r>
          </a:p>
          <a:p>
            <a:pPr marL="342900" lvl="0" indent="-342900" algn="just">
              <a:lnSpc>
                <a:spcPct val="150000"/>
              </a:lnSpc>
              <a:buFont typeface="Arial" pitchFamily="34" charset="0"/>
              <a:buChar char="─"/>
            </a:pPr>
            <a:r>
              <a:rPr lang="es-EC" b="1" dirty="0">
                <a:solidFill>
                  <a:srgbClr val="FFFF00"/>
                </a:solidFill>
                <a:latin typeface="Arial" pitchFamily="34" charset="0"/>
                <a:cs typeface="Arial" pitchFamily="34" charset="0"/>
              </a:rPr>
              <a:t>Verificar el cumplimiento de las hipótesis según datos procesados, basándose en la información recopilada.</a:t>
            </a:r>
          </a:p>
        </p:txBody>
      </p:sp>
      <p:sp>
        <p:nvSpPr>
          <p:cNvPr id="9" name="8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bg1"/>
                </a:solidFill>
                <a:latin typeface="Arial" pitchFamily="34" charset="0"/>
                <a:cs typeface="Arial" pitchFamily="34" charset="0"/>
              </a:rPr>
              <a:t>OBJETIVOS</a:t>
            </a:r>
          </a:p>
        </p:txBody>
      </p:sp>
      <p:pic>
        <p:nvPicPr>
          <p:cNvPr id="199682"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631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Arial" pitchFamily="34" charset="0"/>
                <a:cs typeface="Arial" pitchFamily="34" charset="0"/>
              </a:rPr>
              <a:t>DETERMINACIÓN DEL COSTO REAL Y VALORACIÓN DE SUBSIDIOS DE </a:t>
            </a:r>
            <a:r>
              <a:rPr lang="es-EC" sz="1600" b="1" dirty="0" err="1">
                <a:solidFill>
                  <a:schemeClr val="bg1"/>
                </a:solidFill>
                <a:latin typeface="Arial" pitchFamily="34" charset="0"/>
                <a:cs typeface="Arial" pitchFamily="34" charset="0"/>
              </a:rPr>
              <a:t>GLP</a:t>
            </a:r>
            <a:r>
              <a:rPr lang="es-EC" sz="1600" b="1" dirty="0">
                <a:solidFill>
                  <a:schemeClr val="bg1"/>
                </a:solidFill>
                <a:latin typeface="Arial" pitchFamily="34" charset="0"/>
                <a:cs typeface="Arial" pitchFamily="34" charset="0"/>
              </a:rPr>
              <a:t> EN EL DISTRITO METROPOLITANO DE QUITO</a:t>
            </a:r>
          </a:p>
        </p:txBody>
      </p:sp>
      <p:pic>
        <p:nvPicPr>
          <p:cNvPr id="8"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8 Rectángulo"/>
          <p:cNvSpPr/>
          <p:nvPr/>
        </p:nvSpPr>
        <p:spPr>
          <a:xfrm>
            <a:off x="41292" y="807095"/>
            <a:ext cx="9065302" cy="461665"/>
          </a:xfrm>
          <a:prstGeom prst="rect">
            <a:avLst/>
          </a:prstGeom>
          <a:noFill/>
          <a:ln>
            <a:noFill/>
          </a:ln>
        </p:spPr>
        <p:txBody>
          <a:bodyPr wrap="none" lIns="91440" tIns="45720" rIns="91440" bIns="45720">
            <a:spAutoFit/>
          </a:bodyPr>
          <a:lstStyle/>
          <a:p>
            <a:pPr algn="ctr"/>
            <a:r>
              <a:rPr lang="es-EC" sz="24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Impacto de los subsidios en el presupuesto general del Estado</a:t>
            </a:r>
            <a:endParaRPr lang="es-ES" sz="2400" b="1" cap="none" spc="0"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3" name="2 Objeto"/>
          <p:cNvGraphicFramePr>
            <a:graphicFrameLocks noChangeAspect="1"/>
          </p:cNvGraphicFramePr>
          <p:nvPr>
            <p:extLst>
              <p:ext uri="{D42A27DB-BD31-4B8C-83A1-F6EECF244321}">
                <p14:modId xmlns:p14="http://schemas.microsoft.com/office/powerpoint/2010/main" val="3028579653"/>
              </p:ext>
            </p:extLst>
          </p:nvPr>
        </p:nvGraphicFramePr>
        <p:xfrm>
          <a:off x="1331640" y="1628800"/>
          <a:ext cx="8784976" cy="5375449"/>
        </p:xfrm>
        <a:graphic>
          <a:graphicData uri="http://schemas.openxmlformats.org/presentationml/2006/ole">
            <mc:AlternateContent xmlns:mc="http://schemas.openxmlformats.org/markup-compatibility/2006">
              <mc:Choice xmlns:v="urn:schemas-microsoft-com:vml" Requires="v">
                <p:oleObj spid="_x0000_s269338" name="Documento" r:id="rId4" imgW="5312579" imgH="3255821" progId="Word.Document.12">
                  <p:embed/>
                </p:oleObj>
              </mc:Choice>
              <mc:Fallback>
                <p:oleObj name="Documento" r:id="rId4" imgW="5312579" imgH="3255821" progId="Word.Document.12">
                  <p:embed/>
                  <p:pic>
                    <p:nvPicPr>
                      <p:cNvPr id="0" name=""/>
                      <p:cNvPicPr/>
                      <p:nvPr/>
                    </p:nvPicPr>
                    <p:blipFill>
                      <a:blip r:embed="rId5"/>
                      <a:stretch>
                        <a:fillRect/>
                      </a:stretch>
                    </p:blipFill>
                    <p:spPr>
                      <a:xfrm>
                        <a:off x="1331640" y="1628800"/>
                        <a:ext cx="8784976" cy="5375449"/>
                      </a:xfrm>
                      <a:prstGeom prst="rect">
                        <a:avLst/>
                      </a:prstGeom>
                    </p:spPr>
                  </p:pic>
                </p:oleObj>
              </mc:Fallback>
            </mc:AlternateContent>
          </a:graphicData>
        </a:graphic>
      </p:graphicFrame>
    </p:spTree>
    <p:extLst>
      <p:ext uri="{BB962C8B-B14F-4D97-AF65-F5344CB8AC3E}">
        <p14:creationId xmlns:p14="http://schemas.microsoft.com/office/powerpoint/2010/main" val="3314615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Arial" pitchFamily="34" charset="0"/>
                <a:cs typeface="Arial" pitchFamily="34" charset="0"/>
              </a:rPr>
              <a:t>DETERMINACIÓN DEL COSTO REAL Y VALORACIÓN DE SUBSIDIOS DE </a:t>
            </a:r>
            <a:r>
              <a:rPr lang="es-EC" sz="1600" b="1" dirty="0" err="1">
                <a:solidFill>
                  <a:schemeClr val="bg1"/>
                </a:solidFill>
                <a:latin typeface="Arial" pitchFamily="34" charset="0"/>
                <a:cs typeface="Arial" pitchFamily="34" charset="0"/>
              </a:rPr>
              <a:t>GLP</a:t>
            </a:r>
            <a:r>
              <a:rPr lang="es-EC" sz="1600" b="1" dirty="0">
                <a:solidFill>
                  <a:schemeClr val="bg1"/>
                </a:solidFill>
                <a:latin typeface="Arial" pitchFamily="34" charset="0"/>
                <a:cs typeface="Arial" pitchFamily="34" charset="0"/>
              </a:rPr>
              <a:t> EN EL DISTRITO METROPOLITANO DE QUITO</a:t>
            </a:r>
          </a:p>
        </p:txBody>
      </p:sp>
      <p:pic>
        <p:nvPicPr>
          <p:cNvPr id="8"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9" name="8 Rectángulo"/>
          <p:cNvSpPr/>
          <p:nvPr/>
        </p:nvSpPr>
        <p:spPr>
          <a:xfrm>
            <a:off x="617571" y="807095"/>
            <a:ext cx="7912743" cy="461665"/>
          </a:xfrm>
          <a:prstGeom prst="rect">
            <a:avLst/>
          </a:prstGeom>
          <a:noFill/>
          <a:ln>
            <a:noFill/>
          </a:ln>
        </p:spPr>
        <p:txBody>
          <a:bodyPr wrap="none" lIns="91440" tIns="45720" rIns="91440" bIns="45720">
            <a:spAutoFit/>
          </a:bodyPr>
          <a:lstStyle/>
          <a:p>
            <a:pPr algn="ctr"/>
            <a:r>
              <a:rPr lang="es-EC" sz="24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Descripción de componente de costos por kilo de </a:t>
            </a:r>
            <a:r>
              <a:rPr lang="es-EC" sz="2400" b="1" dirty="0" err="1">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GLP</a:t>
            </a:r>
            <a:endParaRPr lang="es-ES" sz="2400" b="1" cap="none" spc="0"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4" name="3 Objeto"/>
          <p:cNvGraphicFramePr>
            <a:graphicFrameLocks noChangeAspect="1"/>
          </p:cNvGraphicFramePr>
          <p:nvPr>
            <p:extLst>
              <p:ext uri="{D42A27DB-BD31-4B8C-83A1-F6EECF244321}">
                <p14:modId xmlns:p14="http://schemas.microsoft.com/office/powerpoint/2010/main" val="621836831"/>
              </p:ext>
            </p:extLst>
          </p:nvPr>
        </p:nvGraphicFramePr>
        <p:xfrm>
          <a:off x="822325" y="1570038"/>
          <a:ext cx="7377113" cy="5927725"/>
        </p:xfrm>
        <a:graphic>
          <a:graphicData uri="http://schemas.openxmlformats.org/presentationml/2006/ole">
            <mc:AlternateContent xmlns:mc="http://schemas.openxmlformats.org/markup-compatibility/2006">
              <mc:Choice xmlns:v="urn:schemas-microsoft-com:vml" Requires="v">
                <p:oleObj spid="_x0000_s270363" name="Document" r:id="rId4" imgW="5349240" imgH="4317840" progId="Word.Document.12">
                  <p:embed/>
                </p:oleObj>
              </mc:Choice>
              <mc:Fallback>
                <p:oleObj name="Document" r:id="rId4" imgW="5349240" imgH="4317840" progId="Word.Document.12">
                  <p:embed/>
                  <p:pic>
                    <p:nvPicPr>
                      <p:cNvPr id="0" name=""/>
                      <p:cNvPicPr/>
                      <p:nvPr/>
                    </p:nvPicPr>
                    <p:blipFill>
                      <a:blip r:embed="rId5"/>
                      <a:stretch>
                        <a:fillRect/>
                      </a:stretch>
                    </p:blipFill>
                    <p:spPr>
                      <a:xfrm>
                        <a:off x="822325" y="1570038"/>
                        <a:ext cx="7377113" cy="5927725"/>
                      </a:xfrm>
                      <a:prstGeom prst="rect">
                        <a:avLst/>
                      </a:prstGeom>
                    </p:spPr>
                  </p:pic>
                </p:oleObj>
              </mc:Fallback>
            </mc:AlternateContent>
          </a:graphicData>
        </a:graphic>
      </p:graphicFrame>
    </p:spTree>
    <p:extLst>
      <p:ext uri="{BB962C8B-B14F-4D97-AF65-F5344CB8AC3E}">
        <p14:creationId xmlns:p14="http://schemas.microsoft.com/office/powerpoint/2010/main" val="3826516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Arial" pitchFamily="34" charset="0"/>
                <a:cs typeface="Arial" pitchFamily="34" charset="0"/>
              </a:rPr>
              <a:t>DETERMINACIÓN DEL COSTO REAL Y VALORACIÓN DE SUBSIDIOS DE </a:t>
            </a:r>
            <a:r>
              <a:rPr lang="es-EC" sz="1600" b="1" dirty="0" err="1">
                <a:solidFill>
                  <a:schemeClr val="bg1"/>
                </a:solidFill>
                <a:latin typeface="Arial" pitchFamily="34" charset="0"/>
                <a:cs typeface="Arial" pitchFamily="34" charset="0"/>
              </a:rPr>
              <a:t>GLP</a:t>
            </a:r>
            <a:r>
              <a:rPr lang="es-EC" sz="1600" b="1" dirty="0">
                <a:solidFill>
                  <a:schemeClr val="bg1"/>
                </a:solidFill>
                <a:latin typeface="Arial" pitchFamily="34" charset="0"/>
                <a:cs typeface="Arial" pitchFamily="34" charset="0"/>
              </a:rPr>
              <a:t> EN EL DISTRITO METROPOLITANO DE QUITO</a:t>
            </a:r>
          </a:p>
        </p:txBody>
      </p:sp>
      <p:pic>
        <p:nvPicPr>
          <p:cNvPr id="8"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9" name="8 Gráfico">
            <a:extLst>
              <a:ext uri="{FF2B5EF4-FFF2-40B4-BE49-F238E27FC236}">
                <a16:creationId xmlns:a16="http://schemas.microsoft.com/office/drawing/2014/main" id="{00000000-0008-0000-0500-000003000000}"/>
              </a:ext>
            </a:extLst>
          </p:cNvPr>
          <p:cNvGraphicFramePr/>
          <p:nvPr>
            <p:extLst>
              <p:ext uri="{D42A27DB-BD31-4B8C-83A1-F6EECF244321}">
                <p14:modId xmlns:p14="http://schemas.microsoft.com/office/powerpoint/2010/main" val="760038536"/>
              </p:ext>
            </p:extLst>
          </p:nvPr>
        </p:nvGraphicFramePr>
        <p:xfrm>
          <a:off x="323528" y="1052736"/>
          <a:ext cx="8496944" cy="54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38141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9A9D32-4562-429A-A18D-6A84D65EE52E}"/>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1514872E-53B7-4261-8FC3-FF700C1EBC59}"/>
              </a:ext>
            </a:extLst>
          </p:cNvPr>
          <p:cNvSpPr>
            <a:spLocks noGrp="1"/>
          </p:cNvSpPr>
          <p:nvPr>
            <p:ph sz="quarter" idx="13"/>
          </p:nvPr>
        </p:nvSpPr>
        <p:spPr/>
        <p:txBody>
          <a:bodyPr/>
          <a:lstStyle/>
          <a:p>
            <a:endParaRPr lang="es-EC"/>
          </a:p>
        </p:txBody>
      </p:sp>
      <p:sp>
        <p:nvSpPr>
          <p:cNvPr id="4" name="Rectangle 2">
            <a:extLst>
              <a:ext uri="{FF2B5EF4-FFF2-40B4-BE49-F238E27FC236}">
                <a16:creationId xmlns:a16="http://schemas.microsoft.com/office/drawing/2014/main" id="{7295D53B-498E-4B20-9E7E-D0A9F393483D}"/>
              </a:ext>
            </a:extLst>
          </p:cNvPr>
          <p:cNvSpPr>
            <a:spLocks noChangeArrowheads="1"/>
          </p:cNvSpPr>
          <p:nvPr/>
        </p:nvSpPr>
        <p:spPr bwMode="auto">
          <a:xfrm>
            <a:off x="-1" y="-1"/>
            <a:ext cx="16136471" cy="46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5" name="Objeto 4">
            <a:extLst>
              <a:ext uri="{FF2B5EF4-FFF2-40B4-BE49-F238E27FC236}">
                <a16:creationId xmlns:a16="http://schemas.microsoft.com/office/drawing/2014/main" id="{70843320-8856-4C2C-A3D3-2BFFD75941AE}"/>
              </a:ext>
            </a:extLst>
          </p:cNvPr>
          <p:cNvGraphicFramePr>
            <a:graphicFrameLocks/>
          </p:cNvGraphicFramePr>
          <p:nvPr>
            <p:extLst>
              <p:ext uri="{D42A27DB-BD31-4B8C-83A1-F6EECF244321}">
                <p14:modId xmlns:p14="http://schemas.microsoft.com/office/powerpoint/2010/main" val="3387905497"/>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90828" name="Slide" r:id="rId3" imgW="4570603" imgH="3427427" progId="PowerPoint.Slide.12">
                  <p:embed/>
                </p:oleObj>
              </mc:Choice>
              <mc:Fallback>
                <p:oleObj name="Slide" r:id="rId3" imgW="4570603" imgH="3427427" progId="PowerPoint.Slide.12">
                  <p:embed/>
                  <p:pic>
                    <p:nvPicPr>
                      <p:cNvPr id="0" name="Object 1"/>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oleObj>
              </mc:Fallback>
            </mc:AlternateContent>
          </a:graphicData>
        </a:graphic>
      </p:graphicFrame>
    </p:spTree>
    <p:extLst>
      <p:ext uri="{BB962C8B-B14F-4D97-AF65-F5344CB8AC3E}">
        <p14:creationId xmlns:p14="http://schemas.microsoft.com/office/powerpoint/2010/main" val="3654024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Arial" pitchFamily="34" charset="0"/>
                <a:cs typeface="Arial" pitchFamily="34" charset="0"/>
              </a:rPr>
              <a:t>DETERMINACIÓN DEL COSTO REAL Y VALORACIÓN DE SUBSIDIOS DE </a:t>
            </a:r>
            <a:r>
              <a:rPr lang="es-EC" sz="1600" b="1" dirty="0" err="1">
                <a:solidFill>
                  <a:schemeClr val="bg1"/>
                </a:solidFill>
                <a:latin typeface="Arial" pitchFamily="34" charset="0"/>
                <a:cs typeface="Arial" pitchFamily="34" charset="0"/>
              </a:rPr>
              <a:t>GLP</a:t>
            </a:r>
            <a:r>
              <a:rPr lang="es-EC" sz="1600" b="1" dirty="0">
                <a:solidFill>
                  <a:schemeClr val="bg1"/>
                </a:solidFill>
                <a:latin typeface="Arial" pitchFamily="34" charset="0"/>
                <a:cs typeface="Arial" pitchFamily="34" charset="0"/>
              </a:rPr>
              <a:t> EN EL DISTRITO METROPOLITANO DE QUITO</a:t>
            </a:r>
          </a:p>
        </p:txBody>
      </p:sp>
      <p:pic>
        <p:nvPicPr>
          <p:cNvPr id="8"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7" name="6 Rectángulo"/>
          <p:cNvSpPr/>
          <p:nvPr/>
        </p:nvSpPr>
        <p:spPr>
          <a:xfrm>
            <a:off x="982639" y="908720"/>
            <a:ext cx="7182607" cy="461665"/>
          </a:xfrm>
          <a:prstGeom prst="rect">
            <a:avLst/>
          </a:prstGeom>
          <a:noFill/>
          <a:ln>
            <a:noFill/>
          </a:ln>
        </p:spPr>
        <p:txBody>
          <a:bodyPr wrap="none" lIns="91440" tIns="45720" rIns="91440" bIns="45720">
            <a:spAutoFit/>
          </a:bodyPr>
          <a:lstStyle/>
          <a:p>
            <a:pPr algn="ctr"/>
            <a:r>
              <a:rPr lang="es-EC" sz="24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Evolución de la demanda de </a:t>
            </a:r>
            <a:r>
              <a:rPr lang="es-EC" sz="2400" b="1" dirty="0" err="1">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GLP</a:t>
            </a:r>
            <a:r>
              <a:rPr lang="es-EC" sz="24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en el DM. Quito</a:t>
            </a:r>
            <a:endParaRPr lang="es-ES" sz="2400" b="1" cap="none" spc="0"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5" name="4 Objeto"/>
          <p:cNvGraphicFramePr>
            <a:graphicFrameLocks noChangeAspect="1"/>
          </p:cNvGraphicFramePr>
          <p:nvPr>
            <p:extLst>
              <p:ext uri="{D42A27DB-BD31-4B8C-83A1-F6EECF244321}">
                <p14:modId xmlns:p14="http://schemas.microsoft.com/office/powerpoint/2010/main" val="2860347499"/>
              </p:ext>
            </p:extLst>
          </p:nvPr>
        </p:nvGraphicFramePr>
        <p:xfrm>
          <a:off x="827584" y="1751325"/>
          <a:ext cx="9433048" cy="4918035"/>
        </p:xfrm>
        <a:graphic>
          <a:graphicData uri="http://schemas.openxmlformats.org/presentationml/2006/ole">
            <mc:AlternateContent xmlns:mc="http://schemas.openxmlformats.org/markup-compatibility/2006">
              <mc:Choice xmlns:v="urn:schemas-microsoft-com:vml" Requires="v">
                <p:oleObj spid="_x0000_s287769" name="Documento" r:id="rId4" imgW="5312579" imgH="2774172" progId="Word.Document.12">
                  <p:embed/>
                </p:oleObj>
              </mc:Choice>
              <mc:Fallback>
                <p:oleObj name="Documento" r:id="rId4" imgW="5312579" imgH="2774172" progId="Word.Document.12">
                  <p:embed/>
                  <p:pic>
                    <p:nvPicPr>
                      <p:cNvPr id="0" name=""/>
                      <p:cNvPicPr/>
                      <p:nvPr/>
                    </p:nvPicPr>
                    <p:blipFill>
                      <a:blip r:embed="rId5"/>
                      <a:stretch>
                        <a:fillRect/>
                      </a:stretch>
                    </p:blipFill>
                    <p:spPr>
                      <a:xfrm>
                        <a:off x="827584" y="1751325"/>
                        <a:ext cx="9433048" cy="4918035"/>
                      </a:xfrm>
                      <a:prstGeom prst="rect">
                        <a:avLst/>
                      </a:prstGeom>
                    </p:spPr>
                  </p:pic>
                </p:oleObj>
              </mc:Fallback>
            </mc:AlternateContent>
          </a:graphicData>
        </a:graphic>
      </p:graphicFrame>
    </p:spTree>
    <p:extLst>
      <p:ext uri="{BB962C8B-B14F-4D97-AF65-F5344CB8AC3E}">
        <p14:creationId xmlns:p14="http://schemas.microsoft.com/office/powerpoint/2010/main" val="3906627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Arial" pitchFamily="34" charset="0"/>
                <a:cs typeface="Arial" pitchFamily="34" charset="0"/>
              </a:rPr>
              <a:t>DETERMINACIÓN DEL COSTO REAL Y VALORACIÓN DE SUBSIDIOS DE </a:t>
            </a:r>
            <a:r>
              <a:rPr lang="es-EC" sz="1600" b="1" dirty="0" err="1">
                <a:solidFill>
                  <a:schemeClr val="bg1"/>
                </a:solidFill>
                <a:latin typeface="Arial" pitchFamily="34" charset="0"/>
                <a:cs typeface="Arial" pitchFamily="34" charset="0"/>
              </a:rPr>
              <a:t>GLP</a:t>
            </a:r>
            <a:r>
              <a:rPr lang="es-EC" sz="1600" b="1" dirty="0">
                <a:solidFill>
                  <a:schemeClr val="bg1"/>
                </a:solidFill>
                <a:latin typeface="Arial" pitchFamily="34" charset="0"/>
                <a:cs typeface="Arial" pitchFamily="34" charset="0"/>
              </a:rPr>
              <a:t> EN EL DISTRITO METROPOLITANO DE QUITO</a:t>
            </a:r>
          </a:p>
        </p:txBody>
      </p:sp>
      <p:pic>
        <p:nvPicPr>
          <p:cNvPr id="8"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7" name="6 Rectángulo"/>
          <p:cNvSpPr/>
          <p:nvPr/>
        </p:nvSpPr>
        <p:spPr>
          <a:xfrm>
            <a:off x="982639" y="908720"/>
            <a:ext cx="7182607" cy="461665"/>
          </a:xfrm>
          <a:prstGeom prst="rect">
            <a:avLst/>
          </a:prstGeom>
          <a:noFill/>
          <a:ln>
            <a:noFill/>
          </a:ln>
        </p:spPr>
        <p:txBody>
          <a:bodyPr wrap="none" lIns="91440" tIns="45720" rIns="91440" bIns="45720">
            <a:spAutoFit/>
          </a:bodyPr>
          <a:lstStyle/>
          <a:p>
            <a:pPr algn="ctr"/>
            <a:r>
              <a:rPr lang="es-EC" sz="24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Estimación del subsidio de </a:t>
            </a:r>
            <a:r>
              <a:rPr lang="es-EC" sz="2400" b="1" dirty="0" err="1">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GLP</a:t>
            </a:r>
            <a:r>
              <a:rPr lang="es-EC" sz="24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en el DM. Quito</a:t>
            </a:r>
            <a:endParaRPr lang="es-ES" sz="2400" b="1" cap="none" spc="0"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4" name="3 Objeto"/>
          <p:cNvGraphicFramePr>
            <a:graphicFrameLocks noChangeAspect="1"/>
          </p:cNvGraphicFramePr>
          <p:nvPr>
            <p:extLst>
              <p:ext uri="{D42A27DB-BD31-4B8C-83A1-F6EECF244321}">
                <p14:modId xmlns:p14="http://schemas.microsoft.com/office/powerpoint/2010/main" val="2019706459"/>
              </p:ext>
            </p:extLst>
          </p:nvPr>
        </p:nvGraphicFramePr>
        <p:xfrm>
          <a:off x="395536" y="1700808"/>
          <a:ext cx="8784976" cy="4697901"/>
        </p:xfrm>
        <a:graphic>
          <a:graphicData uri="http://schemas.openxmlformats.org/presentationml/2006/ole">
            <mc:AlternateContent xmlns:mc="http://schemas.openxmlformats.org/markup-compatibility/2006">
              <mc:Choice xmlns:v="urn:schemas-microsoft-com:vml" Requires="v">
                <p:oleObj spid="_x0000_s286745" name="Documento" r:id="rId4" imgW="5579480" imgH="3021401" progId="Word.Document.12">
                  <p:embed/>
                </p:oleObj>
              </mc:Choice>
              <mc:Fallback>
                <p:oleObj name="Documento" r:id="rId4" imgW="5579480" imgH="3021401" progId="Word.Document.12">
                  <p:embed/>
                  <p:pic>
                    <p:nvPicPr>
                      <p:cNvPr id="0" name=""/>
                      <p:cNvPicPr/>
                      <p:nvPr/>
                    </p:nvPicPr>
                    <p:blipFill>
                      <a:blip r:embed="rId5"/>
                      <a:stretch>
                        <a:fillRect/>
                      </a:stretch>
                    </p:blipFill>
                    <p:spPr>
                      <a:xfrm>
                        <a:off x="395536" y="1700808"/>
                        <a:ext cx="8784976" cy="4697901"/>
                      </a:xfrm>
                      <a:prstGeom prst="rect">
                        <a:avLst/>
                      </a:prstGeom>
                    </p:spPr>
                  </p:pic>
                </p:oleObj>
              </mc:Fallback>
            </mc:AlternateContent>
          </a:graphicData>
        </a:graphic>
      </p:graphicFrame>
    </p:spTree>
    <p:extLst>
      <p:ext uri="{BB962C8B-B14F-4D97-AF65-F5344CB8AC3E}">
        <p14:creationId xmlns:p14="http://schemas.microsoft.com/office/powerpoint/2010/main" val="2021424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Arial" pitchFamily="34" charset="0"/>
                <a:cs typeface="Arial" pitchFamily="34" charset="0"/>
              </a:rPr>
              <a:t>DETERMINACIÓN DEL COSTO REAL Y VALORACIÓN DE SUBSIDIOS DE </a:t>
            </a:r>
            <a:r>
              <a:rPr lang="es-EC" sz="1600" b="1" dirty="0" err="1">
                <a:solidFill>
                  <a:schemeClr val="bg1"/>
                </a:solidFill>
                <a:latin typeface="Arial" pitchFamily="34" charset="0"/>
                <a:cs typeface="Arial" pitchFamily="34" charset="0"/>
              </a:rPr>
              <a:t>GLP</a:t>
            </a:r>
            <a:r>
              <a:rPr lang="es-EC" sz="1600" b="1" dirty="0">
                <a:solidFill>
                  <a:schemeClr val="bg1"/>
                </a:solidFill>
                <a:latin typeface="Arial" pitchFamily="34" charset="0"/>
                <a:cs typeface="Arial" pitchFamily="34" charset="0"/>
              </a:rPr>
              <a:t> EN EL DISTRITO METROPOLITANO DE QUITO</a:t>
            </a:r>
          </a:p>
        </p:txBody>
      </p:sp>
      <p:pic>
        <p:nvPicPr>
          <p:cNvPr id="8"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4" name="3 Objeto"/>
          <p:cNvGraphicFramePr>
            <a:graphicFrameLocks/>
          </p:cNvGraphicFramePr>
          <p:nvPr>
            <p:extLst>
              <p:ext uri="{D42A27DB-BD31-4B8C-83A1-F6EECF244321}">
                <p14:modId xmlns:p14="http://schemas.microsoft.com/office/powerpoint/2010/main" val="1486076228"/>
              </p:ext>
            </p:extLst>
          </p:nvPr>
        </p:nvGraphicFramePr>
        <p:xfrm>
          <a:off x="611560" y="1052736"/>
          <a:ext cx="7776864" cy="5544616"/>
        </p:xfrm>
        <a:graphic>
          <a:graphicData uri="http://schemas.openxmlformats.org/presentationml/2006/ole">
            <mc:AlternateContent xmlns:mc="http://schemas.openxmlformats.org/markup-compatibility/2006">
              <mc:Choice xmlns:v="urn:schemas-microsoft-com:vml" Requires="v">
                <p:oleObj spid="_x0000_s273435" name="Diapositiva" r:id="rId4" imgW="4591833" imgH="3442569" progId="PowerPoint.Slide.12">
                  <p:embed/>
                </p:oleObj>
              </mc:Choice>
              <mc:Fallback>
                <p:oleObj name="Diapositiva" r:id="rId4" imgW="4591833" imgH="3442569" progId="PowerPoint.Slide.12">
                  <p:embed/>
                  <p:pic>
                    <p:nvPicPr>
                      <p:cNvPr id="0" name="Object 1"/>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1052736"/>
                        <a:ext cx="7776864" cy="5544616"/>
                      </a:xfrm>
                      <a:prstGeom prst="rect">
                        <a:avLst/>
                      </a:prstGeom>
                      <a:noFill/>
                    </p:spPr>
                  </p:pic>
                </p:oleObj>
              </mc:Fallback>
            </mc:AlternateContent>
          </a:graphicData>
        </a:graphic>
      </p:graphicFrame>
    </p:spTree>
    <p:extLst>
      <p:ext uri="{BB962C8B-B14F-4D97-AF65-F5344CB8AC3E}">
        <p14:creationId xmlns:p14="http://schemas.microsoft.com/office/powerpoint/2010/main" val="296720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Arial" pitchFamily="34" charset="0"/>
                <a:cs typeface="Arial" pitchFamily="34" charset="0"/>
              </a:rPr>
              <a:t>DETERMINACIÓN DEL COSTO REAL Y VALORACIÓN DE SUBSIDIOS DE </a:t>
            </a:r>
            <a:r>
              <a:rPr lang="es-EC" sz="1600" b="1" dirty="0" err="1">
                <a:solidFill>
                  <a:schemeClr val="bg1"/>
                </a:solidFill>
                <a:latin typeface="Arial" pitchFamily="34" charset="0"/>
                <a:cs typeface="Arial" pitchFamily="34" charset="0"/>
              </a:rPr>
              <a:t>GLP</a:t>
            </a:r>
            <a:r>
              <a:rPr lang="es-EC" sz="1600" b="1" dirty="0">
                <a:solidFill>
                  <a:schemeClr val="bg1"/>
                </a:solidFill>
                <a:latin typeface="Arial" pitchFamily="34" charset="0"/>
                <a:cs typeface="Arial" pitchFamily="34" charset="0"/>
              </a:rPr>
              <a:t> EN EL DISTRITO METROPOLITANO DE QUITO</a:t>
            </a:r>
          </a:p>
        </p:txBody>
      </p:sp>
      <p:pic>
        <p:nvPicPr>
          <p:cNvPr id="8"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7" name="6 Rectángulo"/>
          <p:cNvSpPr/>
          <p:nvPr/>
        </p:nvSpPr>
        <p:spPr>
          <a:xfrm>
            <a:off x="931762" y="980728"/>
            <a:ext cx="7284366" cy="707886"/>
          </a:xfrm>
          <a:prstGeom prst="rect">
            <a:avLst/>
          </a:prstGeom>
          <a:noFill/>
          <a:ln>
            <a:noFill/>
          </a:ln>
        </p:spPr>
        <p:txBody>
          <a:bodyPr wrap="none" lIns="91440" tIns="45720" rIns="91440" bIns="45720">
            <a:spAutoFit/>
          </a:bodyPr>
          <a:lstStyle/>
          <a:p>
            <a:pPr algn="ctr"/>
            <a:r>
              <a:rPr lang="es-EC" sz="20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Costo del subsidio por ingreso de la población del DM Quito</a:t>
            </a:r>
          </a:p>
          <a:p>
            <a:pPr algn="ctr"/>
            <a:r>
              <a:rPr lang="es-EC" sz="20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hasta 1 Salario Básico Unificado</a:t>
            </a:r>
            <a:endParaRPr lang="es-ES" sz="2000" b="1" cap="none" spc="0"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10" name="9 Objeto"/>
          <p:cNvGraphicFramePr>
            <a:graphicFrameLocks noChangeAspect="1"/>
          </p:cNvGraphicFramePr>
          <p:nvPr>
            <p:extLst>
              <p:ext uri="{D42A27DB-BD31-4B8C-83A1-F6EECF244321}">
                <p14:modId xmlns:p14="http://schemas.microsoft.com/office/powerpoint/2010/main" val="1528644701"/>
              </p:ext>
            </p:extLst>
          </p:nvPr>
        </p:nvGraphicFramePr>
        <p:xfrm>
          <a:off x="251520" y="1916832"/>
          <a:ext cx="8549774" cy="3168352"/>
        </p:xfrm>
        <a:graphic>
          <a:graphicData uri="http://schemas.openxmlformats.org/presentationml/2006/ole">
            <mc:AlternateContent xmlns:mc="http://schemas.openxmlformats.org/markup-compatibility/2006">
              <mc:Choice xmlns:v="urn:schemas-microsoft-com:vml" Requires="v">
                <p:oleObj spid="_x0000_s285724" name="Hoja de cálculo" r:id="rId4" imgW="6315075" imgH="1962147" progId="Excel.Sheet.12">
                  <p:embed/>
                </p:oleObj>
              </mc:Choice>
              <mc:Fallback>
                <p:oleObj name="Hoja de cálculo" r:id="rId4" imgW="6315075" imgH="1962147" progId="Excel.Shee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916832"/>
                        <a:ext cx="8549774" cy="3168352"/>
                      </a:xfrm>
                      <a:prstGeom prst="rect">
                        <a:avLst/>
                      </a:prstGeom>
                      <a:noFill/>
                    </p:spPr>
                  </p:pic>
                </p:oleObj>
              </mc:Fallback>
            </mc:AlternateContent>
          </a:graphicData>
        </a:graphic>
      </p:graphicFrame>
    </p:spTree>
    <p:extLst>
      <p:ext uri="{BB962C8B-B14F-4D97-AF65-F5344CB8AC3E}">
        <p14:creationId xmlns:p14="http://schemas.microsoft.com/office/powerpoint/2010/main" val="1618092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Arial" pitchFamily="34" charset="0"/>
                <a:cs typeface="Arial" pitchFamily="34" charset="0"/>
              </a:rPr>
              <a:t>DETERMINACIÓN DEL COSTO REAL Y VALORACIÓN DE SUBSIDIOS DE </a:t>
            </a:r>
            <a:r>
              <a:rPr lang="es-EC" sz="1600" b="1" dirty="0" err="1">
                <a:solidFill>
                  <a:schemeClr val="bg1"/>
                </a:solidFill>
                <a:latin typeface="Arial" pitchFamily="34" charset="0"/>
                <a:cs typeface="Arial" pitchFamily="34" charset="0"/>
              </a:rPr>
              <a:t>GLP</a:t>
            </a:r>
            <a:r>
              <a:rPr lang="es-EC" sz="1600" b="1" dirty="0">
                <a:solidFill>
                  <a:schemeClr val="bg1"/>
                </a:solidFill>
                <a:latin typeface="Arial" pitchFamily="34" charset="0"/>
                <a:cs typeface="Arial" pitchFamily="34" charset="0"/>
              </a:rPr>
              <a:t> EN EL DISTRITO METROPOLITANO DE QUITO</a:t>
            </a:r>
          </a:p>
        </p:txBody>
      </p:sp>
      <p:pic>
        <p:nvPicPr>
          <p:cNvPr id="8"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7" name="6 Rectángulo"/>
          <p:cNvSpPr/>
          <p:nvPr/>
        </p:nvSpPr>
        <p:spPr>
          <a:xfrm>
            <a:off x="1208277" y="980728"/>
            <a:ext cx="6731330" cy="707886"/>
          </a:xfrm>
          <a:prstGeom prst="rect">
            <a:avLst/>
          </a:prstGeom>
          <a:noFill/>
          <a:ln>
            <a:noFill/>
          </a:ln>
        </p:spPr>
        <p:txBody>
          <a:bodyPr wrap="none" lIns="91440" tIns="45720" rIns="91440" bIns="45720">
            <a:spAutoFit/>
          </a:bodyPr>
          <a:lstStyle/>
          <a:p>
            <a:pPr algn="ctr"/>
            <a:r>
              <a:rPr lang="es-EC" sz="20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Costo del subsidio por ingreso de la población del </a:t>
            </a:r>
            <a:r>
              <a:rPr lang="es-EC" sz="2000" b="1" dirty="0" err="1">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DMQ</a:t>
            </a:r>
            <a:endParaRPr lang="es-EC" sz="20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a:p>
            <a:pPr algn="ctr"/>
            <a:r>
              <a:rPr lang="es-EC" sz="20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desde 1 Salario Básico Unificado hasta 1.000 dólares</a:t>
            </a:r>
            <a:endParaRPr lang="es-ES" sz="2000" b="1" cap="none" spc="0"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5" name="4 Objeto"/>
          <p:cNvGraphicFramePr>
            <a:graphicFrameLocks noChangeAspect="1"/>
          </p:cNvGraphicFramePr>
          <p:nvPr>
            <p:extLst>
              <p:ext uri="{D42A27DB-BD31-4B8C-83A1-F6EECF244321}">
                <p14:modId xmlns:p14="http://schemas.microsoft.com/office/powerpoint/2010/main" val="2617824202"/>
              </p:ext>
            </p:extLst>
          </p:nvPr>
        </p:nvGraphicFramePr>
        <p:xfrm>
          <a:off x="179511" y="1896575"/>
          <a:ext cx="8716599" cy="3188609"/>
        </p:xfrm>
        <a:graphic>
          <a:graphicData uri="http://schemas.openxmlformats.org/presentationml/2006/ole">
            <mc:AlternateContent xmlns:mc="http://schemas.openxmlformats.org/markup-compatibility/2006">
              <mc:Choice xmlns:v="urn:schemas-microsoft-com:vml" Requires="v">
                <p:oleObj spid="_x0000_s288796" name="Hoja de cálculo" r:id="rId4" imgW="6619764" imgH="1962147" progId="Excel.Sheet.12">
                  <p:embed/>
                </p:oleObj>
              </mc:Choice>
              <mc:Fallback>
                <p:oleObj name="Hoja de cálculo" r:id="rId4" imgW="6619764" imgH="1962147" progId="Excel.Shee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1" y="1896575"/>
                        <a:ext cx="8716599" cy="3188609"/>
                      </a:xfrm>
                      <a:prstGeom prst="rect">
                        <a:avLst/>
                      </a:prstGeom>
                      <a:noFill/>
                    </p:spPr>
                  </p:pic>
                </p:oleObj>
              </mc:Fallback>
            </mc:AlternateContent>
          </a:graphicData>
        </a:graphic>
      </p:graphicFrame>
    </p:spTree>
    <p:extLst>
      <p:ext uri="{BB962C8B-B14F-4D97-AF65-F5344CB8AC3E}">
        <p14:creationId xmlns:p14="http://schemas.microsoft.com/office/powerpoint/2010/main" val="829023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solidFill>
                <a:latin typeface="Arial" pitchFamily="34" charset="0"/>
                <a:cs typeface="Arial" pitchFamily="34" charset="0"/>
              </a:rPr>
              <a:t>DETERMINACIÓN DEL COSTO REAL Y VALORACIÓN DE SUBSIDIOS DE </a:t>
            </a:r>
            <a:r>
              <a:rPr lang="es-EC" sz="1600" b="1" dirty="0" err="1">
                <a:solidFill>
                  <a:schemeClr val="bg1"/>
                </a:solidFill>
                <a:latin typeface="Arial" pitchFamily="34" charset="0"/>
                <a:cs typeface="Arial" pitchFamily="34" charset="0"/>
              </a:rPr>
              <a:t>GLP</a:t>
            </a:r>
            <a:r>
              <a:rPr lang="es-EC" sz="1600" b="1" dirty="0">
                <a:solidFill>
                  <a:schemeClr val="bg1"/>
                </a:solidFill>
                <a:latin typeface="Arial" pitchFamily="34" charset="0"/>
                <a:cs typeface="Arial" pitchFamily="34" charset="0"/>
              </a:rPr>
              <a:t> EN EL DISTRITO METROPOLITANO DE QUITO</a:t>
            </a:r>
          </a:p>
        </p:txBody>
      </p:sp>
      <p:pic>
        <p:nvPicPr>
          <p:cNvPr id="8"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7" name="6 Rectángulo"/>
          <p:cNvSpPr/>
          <p:nvPr/>
        </p:nvSpPr>
        <p:spPr>
          <a:xfrm>
            <a:off x="1208277" y="980728"/>
            <a:ext cx="6731330" cy="707886"/>
          </a:xfrm>
          <a:prstGeom prst="rect">
            <a:avLst/>
          </a:prstGeom>
          <a:noFill/>
          <a:ln>
            <a:noFill/>
          </a:ln>
        </p:spPr>
        <p:txBody>
          <a:bodyPr wrap="none" lIns="91440" tIns="45720" rIns="91440" bIns="45720">
            <a:spAutoFit/>
          </a:bodyPr>
          <a:lstStyle/>
          <a:p>
            <a:pPr algn="ctr"/>
            <a:r>
              <a:rPr lang="es-EC" sz="20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Costo del subsidio por ingreso de la población del </a:t>
            </a:r>
            <a:r>
              <a:rPr lang="es-EC" sz="2000" b="1" dirty="0" err="1">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DMQ</a:t>
            </a:r>
            <a:endParaRPr lang="es-EC" sz="20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a:p>
            <a:pPr algn="ctr"/>
            <a:r>
              <a:rPr lang="es-EC" sz="20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Más de 1.000 dólares</a:t>
            </a:r>
            <a:endParaRPr lang="es-ES" sz="2000" b="1" cap="none" spc="0"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11" name="10 Objeto"/>
          <p:cNvGraphicFramePr>
            <a:graphicFrameLocks noChangeAspect="1"/>
          </p:cNvGraphicFramePr>
          <p:nvPr>
            <p:extLst>
              <p:ext uri="{D42A27DB-BD31-4B8C-83A1-F6EECF244321}">
                <p14:modId xmlns:p14="http://schemas.microsoft.com/office/powerpoint/2010/main" val="4054895737"/>
              </p:ext>
            </p:extLst>
          </p:nvPr>
        </p:nvGraphicFramePr>
        <p:xfrm>
          <a:off x="179512" y="1916832"/>
          <a:ext cx="8781376" cy="3240360"/>
        </p:xfrm>
        <a:graphic>
          <a:graphicData uri="http://schemas.openxmlformats.org/presentationml/2006/ole">
            <mc:AlternateContent xmlns:mc="http://schemas.openxmlformats.org/markup-compatibility/2006">
              <mc:Choice xmlns:v="urn:schemas-microsoft-com:vml" Requires="v">
                <p:oleObj spid="_x0000_s289819" name="Hoja de cálculo" r:id="rId4" imgW="5981779" imgH="1962147" progId="Excel.Sheet.12">
                  <p:embed/>
                </p:oleObj>
              </mc:Choice>
              <mc:Fallback>
                <p:oleObj name="Hoja de cálculo" r:id="rId4" imgW="5981779" imgH="1962147" progId="Excel.Shee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916832"/>
                        <a:ext cx="8781376" cy="3240360"/>
                      </a:xfrm>
                      <a:prstGeom prst="rect">
                        <a:avLst/>
                      </a:prstGeom>
                      <a:noFill/>
                    </p:spPr>
                  </p:pic>
                </p:oleObj>
              </mc:Fallback>
            </mc:AlternateContent>
          </a:graphicData>
        </a:graphic>
      </p:graphicFrame>
    </p:spTree>
    <p:extLst>
      <p:ext uri="{BB962C8B-B14F-4D97-AF65-F5344CB8AC3E}">
        <p14:creationId xmlns:p14="http://schemas.microsoft.com/office/powerpoint/2010/main" val="3844835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bg1"/>
                </a:solidFill>
                <a:latin typeface="Arial" pitchFamily="34" charset="0"/>
                <a:cs typeface="Arial" pitchFamily="34" charset="0"/>
              </a:rPr>
              <a:t>METODOLOGÍA</a:t>
            </a:r>
          </a:p>
        </p:txBody>
      </p:sp>
      <p:pic>
        <p:nvPicPr>
          <p:cNvPr id="8"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Diagrama"/>
          <p:cNvGraphicFramePr/>
          <p:nvPr>
            <p:extLst>
              <p:ext uri="{D42A27DB-BD31-4B8C-83A1-F6EECF244321}">
                <p14:modId xmlns:p14="http://schemas.microsoft.com/office/powerpoint/2010/main" val="3919834980"/>
              </p:ext>
            </p:extLst>
          </p:nvPr>
        </p:nvGraphicFramePr>
        <p:xfrm>
          <a:off x="179512" y="908720"/>
          <a:ext cx="8712968"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733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3 CuadroTexto"/>
          <p:cNvSpPr txBox="1"/>
          <p:nvPr/>
        </p:nvSpPr>
        <p:spPr>
          <a:xfrm>
            <a:off x="72008" y="764704"/>
            <a:ext cx="8964488" cy="5586658"/>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s-ES" sz="1600" b="1" dirty="0">
                <a:latin typeface="Arial" panose="020B0604020202020204" pitchFamily="34" charset="0"/>
                <a:cs typeface="Arial" panose="020B0604020202020204" pitchFamily="34" charset="0"/>
              </a:rPr>
              <a:t>El principal objetivo de los subsidios que mantiene el Estado, es beneficiar a la población económicamente más desprotegida, lamentablemente, por la dinámica de aplicación de este subsidio, los beneficios han favorecido a toda la población en general, inclusive en mayor medida a segmentos de altos ingresos</a:t>
            </a:r>
          </a:p>
          <a:p>
            <a:pPr marL="285750" indent="-285750" algn="just">
              <a:lnSpc>
                <a:spcPct val="150000"/>
              </a:lnSpc>
              <a:buFont typeface="Wingdings" panose="05000000000000000000" pitchFamily="2" charset="2"/>
              <a:buChar char="ü"/>
            </a:pPr>
            <a:endParaRPr lang="es-ES" sz="1600" b="1"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s-ES" sz="1600" b="1" dirty="0">
                <a:latin typeface="Arial" panose="020B0604020202020204" pitchFamily="34" charset="0"/>
                <a:cs typeface="Arial" panose="020B0604020202020204" pitchFamily="34" charset="0"/>
              </a:rPr>
              <a:t>La aplicación del subsidio al GLP tiene como ventaja que es de fácil acceso, sin mayor inconveniente o trámite; lamentablemente, esta facilidad la tienen todos los sectores de la sociedad, lo que convierte esta situación en la peor desventaja, debido a que cualquier ciudadano nacional o extranjero, puede obtener en el Ecuador un cilindro de GLP a precios muy bajos.</a:t>
            </a:r>
          </a:p>
          <a:p>
            <a:pPr algn="just">
              <a:lnSpc>
                <a:spcPct val="150000"/>
              </a:lnSpc>
            </a:pPr>
            <a:endParaRPr lang="es-ES" sz="1600" b="1"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s-ES" sz="1600" b="1" dirty="0">
                <a:latin typeface="Arial" panose="020B0604020202020204" pitchFamily="34" charset="0"/>
                <a:cs typeface="Arial" panose="020B0604020202020204" pitchFamily="34" charset="0"/>
              </a:rPr>
              <a:t>El Distrito Metropolitano de Quito es la segunda ciudad más poblada del país, y el beneficio que recibe su población en relación al subsidio de GLP es alto, correspondiente al 33.3% en relación al subsidio nacional.</a:t>
            </a:r>
          </a:p>
          <a:p>
            <a:pPr algn="just">
              <a:lnSpc>
                <a:spcPct val="150000"/>
              </a:lnSpc>
            </a:pPr>
            <a:endParaRPr lang="es-ES" sz="1600" b="1" dirty="0">
              <a:latin typeface="Arial" panose="020B0604020202020204" pitchFamily="34" charset="0"/>
              <a:cs typeface="Arial" panose="020B0604020202020204" pitchFamily="34" charset="0"/>
            </a:endParaRPr>
          </a:p>
        </p:txBody>
      </p:sp>
      <p:sp>
        <p:nvSpPr>
          <p:cNvPr id="9" name="8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bg1"/>
                </a:solidFill>
                <a:latin typeface="Arial" pitchFamily="34" charset="0"/>
                <a:cs typeface="Arial" pitchFamily="34" charset="0"/>
              </a:rPr>
              <a:t>CONCLUSIONES</a:t>
            </a:r>
          </a:p>
        </p:txBody>
      </p:sp>
      <p:pic>
        <p:nvPicPr>
          <p:cNvPr id="10"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782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3 CuadroTexto"/>
          <p:cNvSpPr txBox="1"/>
          <p:nvPr/>
        </p:nvSpPr>
        <p:spPr>
          <a:xfrm>
            <a:off x="72008" y="764704"/>
            <a:ext cx="8964488" cy="484799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s-ES" sz="1600" b="1" dirty="0">
                <a:latin typeface="Arial" panose="020B0604020202020204" pitchFamily="34" charset="0"/>
                <a:cs typeface="Arial" panose="020B0604020202020204" pitchFamily="34" charset="0"/>
              </a:rPr>
              <a:t>El subsidio al GLP en el período de análisis (2013-2017) corresponde a un promedio del 1.64% del presupuesto general del estado, por lo que a pesar de que el monto en dólares corresponde a una cantidad significativa, el porcentaje de relación con el PGE no es tan alto, incluso superando en monto por el valor asignado al subsidio al diésel. Ante una posible eliminación de este subsidio el presupuesto general del estado presentaría una reducirían su gasto de alrededor 1%, debido a que se deberán crear nuevas acciones que procuren la protección de los grupos más vulnerables. </a:t>
            </a:r>
          </a:p>
          <a:p>
            <a:pPr algn="just">
              <a:lnSpc>
                <a:spcPct val="150000"/>
              </a:lnSpc>
            </a:pPr>
            <a:endParaRPr lang="es-EC" sz="1600" b="1"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s-ES" sz="1600" b="1" dirty="0">
                <a:latin typeface="Arial" panose="020B0604020202020204" pitchFamily="34" charset="0"/>
                <a:cs typeface="Arial" panose="020B0604020202020204" pitchFamily="34" charset="0"/>
              </a:rPr>
              <a:t>La demanda de GLP en el Ecuador presentó un acelerado crecimiento en el período de análisis (2013-2017) con un promedio del 15%, debido en gran medida a que es un derivado con un precio más económico, con un efecto menos contaminante que otros combustibles y de fácil adquisición, transporte y manipulación.</a:t>
            </a:r>
          </a:p>
          <a:p>
            <a:pPr algn="just">
              <a:lnSpc>
                <a:spcPct val="150000"/>
              </a:lnSpc>
            </a:pPr>
            <a:endParaRPr lang="es-EC" sz="1600" b="1" dirty="0">
              <a:latin typeface="Arial" panose="020B0604020202020204" pitchFamily="34" charset="0"/>
              <a:cs typeface="Arial" panose="020B0604020202020204" pitchFamily="34" charset="0"/>
            </a:endParaRPr>
          </a:p>
        </p:txBody>
      </p:sp>
      <p:sp>
        <p:nvSpPr>
          <p:cNvPr id="9" name="8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bg1"/>
                </a:solidFill>
                <a:latin typeface="Arial" pitchFamily="34" charset="0"/>
                <a:cs typeface="Arial" pitchFamily="34" charset="0"/>
              </a:rPr>
              <a:t>CONCLUSIONES</a:t>
            </a:r>
          </a:p>
        </p:txBody>
      </p:sp>
      <p:pic>
        <p:nvPicPr>
          <p:cNvPr id="10"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628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n para universidad de las fuerzas armadas">
            <a:extLst>
              <a:ext uri="{FF2B5EF4-FFF2-40B4-BE49-F238E27FC236}">
                <a16:creationId xmlns:a16="http://schemas.microsoft.com/office/drawing/2014/main" id="{0D9756EA-CC55-47AD-8189-F4AB218BC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3" name="8 Rectángulo">
            <a:extLst>
              <a:ext uri="{FF2B5EF4-FFF2-40B4-BE49-F238E27FC236}">
                <a16:creationId xmlns:a16="http://schemas.microsoft.com/office/drawing/2014/main" id="{BB3AFCAE-EF4C-4F38-B86C-E5266627FD96}"/>
              </a:ext>
            </a:extLst>
          </p:cNvPr>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bg1"/>
                </a:solidFill>
                <a:latin typeface="Arial" pitchFamily="34" charset="0"/>
                <a:cs typeface="Arial" pitchFamily="34" charset="0"/>
              </a:rPr>
              <a:t>CONCLUSIONES</a:t>
            </a:r>
          </a:p>
        </p:txBody>
      </p:sp>
      <p:sp>
        <p:nvSpPr>
          <p:cNvPr id="7" name="Rectángulo 6">
            <a:extLst>
              <a:ext uri="{FF2B5EF4-FFF2-40B4-BE49-F238E27FC236}">
                <a16:creationId xmlns:a16="http://schemas.microsoft.com/office/drawing/2014/main" id="{C31345F4-EDD6-4C4C-96D8-D96EC765EF4F}"/>
              </a:ext>
            </a:extLst>
          </p:cNvPr>
          <p:cNvSpPr/>
          <p:nvPr/>
        </p:nvSpPr>
        <p:spPr>
          <a:xfrm>
            <a:off x="107504" y="809328"/>
            <a:ext cx="8784976" cy="6370975"/>
          </a:xfrm>
          <a:prstGeom prst="rect">
            <a:avLst/>
          </a:prstGeom>
        </p:spPr>
        <p:txBody>
          <a:bodyPr wrap="square">
            <a:spAutoFit/>
          </a:bodyPr>
          <a:lstStyle/>
          <a:p>
            <a:pPr marL="285750" indent="-285750" algn="just">
              <a:buFont typeface="Wingdings" panose="05000000000000000000" pitchFamily="2" charset="2"/>
              <a:buChar char="ü"/>
            </a:pPr>
            <a:r>
              <a:rPr lang="es-ES" sz="1600" b="1" dirty="0">
                <a:latin typeface="Arial" panose="020B0604020202020204" pitchFamily="34" charset="0"/>
                <a:cs typeface="Arial" panose="020B0604020202020204" pitchFamily="34" charset="0"/>
              </a:rPr>
              <a:t>El GLP de uso doméstico conocido, inició su uso como combustible exclusivo para la preparación de alimentos en los hogares ecuatorianos (uso doméstico), y poco a poco la misma ciudadanía le ha encontrado usos muy variados, por lo que es utilizado en el sector industrial y agrícola; y, en los últimos años en el sector automotor de uso público, especialmente, de taxis, haciendo que el valor de los subsidios crezca de manera significativa, lo que influye negativamente en el PGE, debido a que estos fondos podrían ser manejados en forma más adecuada, canalizándolos para otras necesidades que tiene el país.</a:t>
            </a:r>
            <a:endParaRPr lang="es-EC" sz="1600"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endParaRPr lang="es-ES" sz="1600"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endParaRPr lang="es-ES" sz="1600"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ES" sz="1600" b="1" dirty="0">
                <a:latin typeface="Arial" panose="020B0604020202020204" pitchFamily="34" charset="0"/>
                <a:cs typeface="Arial" panose="020B0604020202020204" pitchFamily="34" charset="0"/>
              </a:rPr>
              <a:t>En el análisis realizado a los posibles efectos en la economía de los hogares del DM. Quito, por una posible eliminación de los subsidios al GLP, la población más afectada sería la de menos ingresos (3.81%), mientras para la población de ingresos medios sería de 4.22%, y para la población de mayores ingresos solo representaría el 2.35%, que se convertiría en la menos afectada, información confirmada con estudios similares, lo que motiva a pensar que la decisión de mantener este subsidio en algo político, ya que el criterio técnico y la literatura señalan que la eliminación de este subsidio es necesario.</a:t>
            </a:r>
          </a:p>
          <a:p>
            <a:pPr algn="just"/>
            <a:endParaRPr lang="es-ES" sz="1600" b="1"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ü"/>
            </a:pPr>
            <a:r>
              <a:rPr lang="es-ES" sz="1600" b="1" dirty="0">
                <a:latin typeface="Arial" panose="020B0604020202020204" pitchFamily="34" charset="0"/>
                <a:cs typeface="Arial" panose="020B0604020202020204" pitchFamily="34" charset="0"/>
              </a:rPr>
              <a:t>Como resultado de este trabajo, y una vez analizados los datos y resultados de este estudio, se determina que se cumplieron con los objetivos de la investigación.</a:t>
            </a:r>
          </a:p>
          <a:p>
            <a:pPr algn="just">
              <a:lnSpc>
                <a:spcPct val="150000"/>
              </a:lnSpc>
            </a:pPr>
            <a:endParaRPr lang="es-ES" sz="1600"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endParaRPr lang="es-EC" sz="1600"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endParaRPr lang="es-EC"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036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3 CuadroTexto"/>
          <p:cNvSpPr txBox="1"/>
          <p:nvPr/>
        </p:nvSpPr>
        <p:spPr>
          <a:xfrm>
            <a:off x="72008" y="764704"/>
            <a:ext cx="8964488" cy="5762475"/>
          </a:xfrm>
          <a:prstGeom prst="rect">
            <a:avLst/>
          </a:prstGeom>
          <a:noFill/>
        </p:spPr>
        <p:txBody>
          <a:bodyPr wrap="square" rtlCol="0">
            <a:spAutoFit/>
          </a:bodyPr>
          <a:lstStyle/>
          <a:p>
            <a:pPr marL="285750" indent="-285750" algn="just">
              <a:lnSpc>
                <a:spcPct val="145000"/>
              </a:lnSpc>
              <a:buFont typeface="Wingdings" panose="05000000000000000000" pitchFamily="2" charset="2"/>
              <a:buChar char="ü"/>
            </a:pPr>
            <a:r>
              <a:rPr lang="es-EC" sz="1600" b="1" dirty="0">
                <a:latin typeface="Arial" panose="020B0604020202020204" pitchFamily="34" charset="0"/>
                <a:cs typeface="Arial" panose="020B0604020202020204" pitchFamily="34" charset="0"/>
              </a:rPr>
              <a:t>Una vez establecido el costo real del subsidio al GLP que influye en el PGE y representa un costo para el Estado ecuatoriano anualmente, se puede establecer que es necesario considerar medidas de focalización de este subsidio, que permita la reducción de este gasto, y que a su vez beneficie a la población con menos recursos, buscando un precio accesible al cilindro de gas, por lo que se deberá constituir una base de datos, basada en información emitida por Instituciones de gobierno como el SRI o el IESS, que permitan observar el perfil económico de cada familia, para que con base a los datos presentados por el INEC sobre los ingresos mensuales que tiene cada familia en el DM Quito, se permita manejar beneficios exclusivos para los grupos de menores recursos económicos.</a:t>
            </a:r>
          </a:p>
          <a:p>
            <a:pPr marL="285750" indent="-285750" algn="just">
              <a:lnSpc>
                <a:spcPct val="145000"/>
              </a:lnSpc>
              <a:buFont typeface="Wingdings" panose="05000000000000000000" pitchFamily="2" charset="2"/>
              <a:buChar char="ü"/>
            </a:pPr>
            <a:r>
              <a:rPr lang="es-EC" sz="1600" b="1" dirty="0">
                <a:latin typeface="Arial" panose="020B0604020202020204" pitchFamily="34" charset="0"/>
                <a:cs typeface="Arial" panose="020B0604020202020204" pitchFamily="34" charset="0"/>
              </a:rPr>
              <a:t>El Gobierno debería impulsar políticas de protección para la población de menos recursos ingresos económicos para disponer de una focalización eficiente del GLP orientados a los sectores más necesitados, mientras que para el resto de los ciudadanos debería manejarse una política de la eliminación paulatina del susidio, para disponer de un precio real que mejore los ingresos que dispone el Gobierno central y pueda ser destinado a otro tipo de inversiones sociales o productivas.</a:t>
            </a:r>
          </a:p>
        </p:txBody>
      </p:sp>
      <p:sp>
        <p:nvSpPr>
          <p:cNvPr id="9" name="8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bg1"/>
                </a:solidFill>
                <a:latin typeface="Arial" pitchFamily="34" charset="0"/>
                <a:cs typeface="Arial" pitchFamily="34" charset="0"/>
              </a:rPr>
              <a:t>RECOMENDACIONES</a:t>
            </a:r>
          </a:p>
        </p:txBody>
      </p:sp>
      <p:pic>
        <p:nvPicPr>
          <p:cNvPr id="10"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446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3 CuadroTexto"/>
          <p:cNvSpPr txBox="1"/>
          <p:nvPr/>
        </p:nvSpPr>
        <p:spPr>
          <a:xfrm>
            <a:off x="72008" y="764704"/>
            <a:ext cx="8964488" cy="2191882"/>
          </a:xfrm>
          <a:prstGeom prst="rect">
            <a:avLst/>
          </a:prstGeom>
          <a:noFill/>
        </p:spPr>
        <p:txBody>
          <a:bodyPr wrap="square" rtlCol="0">
            <a:spAutoFit/>
          </a:bodyPr>
          <a:lstStyle/>
          <a:p>
            <a:pPr marL="285750" indent="-285750" algn="just">
              <a:lnSpc>
                <a:spcPct val="145000"/>
              </a:lnSpc>
              <a:buFont typeface="Wingdings" panose="05000000000000000000" pitchFamily="2" charset="2"/>
              <a:buChar char="ü"/>
            </a:pPr>
            <a:r>
              <a:rPr lang="es-EC" sz="1600" b="1" dirty="0">
                <a:latin typeface="Arial" panose="020B0604020202020204" pitchFamily="34" charset="0"/>
                <a:cs typeface="Arial" panose="020B0604020202020204" pitchFamily="34" charset="0"/>
              </a:rPr>
              <a:t>Los organismos oficiales y de control deberían analizar la posibilidad de revisar permanentemente las normas relacionadas al uso del GLP para los diferentes sectores de la economía del país, con el propósito de disponer de los mecanismos necesarios para </a:t>
            </a:r>
            <a:r>
              <a:rPr lang="es-EC" sz="1600" b="1">
                <a:latin typeface="Arial" panose="020B0604020202020204" pitchFamily="34" charset="0"/>
                <a:cs typeface="Arial" panose="020B0604020202020204" pitchFamily="34" charset="0"/>
              </a:rPr>
              <a:t>contar con </a:t>
            </a:r>
            <a:r>
              <a:rPr lang="es-EC" sz="1600" b="1" dirty="0">
                <a:latin typeface="Arial" panose="020B0604020202020204" pitchFamily="34" charset="0"/>
                <a:cs typeface="Arial" panose="020B0604020202020204" pitchFamily="34" charset="0"/>
              </a:rPr>
              <a:t>precios reales y focalizados que beneficien a todos los sectores de la población, considerando que si se mejora la economía del país, se beneficiaría también a la población.</a:t>
            </a:r>
          </a:p>
        </p:txBody>
      </p:sp>
      <p:sp>
        <p:nvSpPr>
          <p:cNvPr id="9" name="8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bg1"/>
                </a:solidFill>
                <a:latin typeface="Arial" pitchFamily="34" charset="0"/>
                <a:cs typeface="Arial" pitchFamily="34" charset="0"/>
              </a:rPr>
              <a:t>RECOMENDACIONES</a:t>
            </a:r>
          </a:p>
        </p:txBody>
      </p:sp>
      <p:pic>
        <p:nvPicPr>
          <p:cNvPr id="10"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645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73819" y="2060848"/>
            <a:ext cx="8396361" cy="2237151"/>
          </a:xfrm>
          <a:prstGeom prst="rect">
            <a:avLst/>
          </a:prstGeom>
          <a:noFill/>
        </p:spPr>
        <p:txBody>
          <a:bodyPr wrap="square" rtlCol="0">
            <a:spAutoFit/>
          </a:bodyPr>
          <a:lstStyle/>
          <a:p>
            <a:pPr algn="ctr">
              <a:lnSpc>
                <a:spcPct val="150000"/>
              </a:lnSpc>
            </a:pPr>
            <a:r>
              <a:rPr lang="es-EC" sz="2400" b="1" i="1" dirty="0">
                <a:latin typeface="Arial Rounded MT Bold" panose="020F0704030504030204" pitchFamily="34" charset="0"/>
                <a:cs typeface="Arial" pitchFamily="34" charset="0"/>
              </a:rPr>
              <a:t>“Sólo aquellos que se atreven a tener grandes fracasos terminan consiguiendo grandes éxitos.”</a:t>
            </a:r>
          </a:p>
          <a:p>
            <a:pPr algn="ctr">
              <a:lnSpc>
                <a:spcPct val="150000"/>
              </a:lnSpc>
            </a:pPr>
            <a:endParaRPr lang="es-EC" sz="2400" b="1" i="1" dirty="0">
              <a:latin typeface="Arial Rounded MT Bold" panose="020F0704030504030204" pitchFamily="34" charset="0"/>
              <a:cs typeface="Arial" pitchFamily="34" charset="0"/>
            </a:endParaRPr>
          </a:p>
          <a:p>
            <a:pPr algn="ctr">
              <a:lnSpc>
                <a:spcPct val="150000"/>
              </a:lnSpc>
            </a:pPr>
            <a:r>
              <a:rPr lang="es-EC" sz="2400" b="1" i="1" dirty="0">
                <a:latin typeface="Arial Rounded MT Bold" panose="020F0704030504030204" pitchFamily="34" charset="0"/>
                <a:cs typeface="Arial" pitchFamily="34" charset="0"/>
              </a:rPr>
              <a:t>Robert F. Kennedy</a:t>
            </a:r>
            <a:endParaRPr lang="es-EC" sz="2400" i="1" dirty="0">
              <a:latin typeface="Arial Rounded MT Bold" panose="020F0704030504030204" pitchFamily="34" charset="0"/>
              <a:cs typeface="Arial" pitchFamily="34" charset="0"/>
            </a:endParaRPr>
          </a:p>
        </p:txBody>
      </p:sp>
      <p:pic>
        <p:nvPicPr>
          <p:cNvPr id="198660" name="Picture 4"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732" y="116632"/>
            <a:ext cx="4824536" cy="124473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21687" y="4797152"/>
            <a:ext cx="7900624" cy="830997"/>
          </a:xfrm>
          <a:prstGeom prst="rect">
            <a:avLst/>
          </a:prstGeom>
          <a:noFill/>
        </p:spPr>
        <p:txBody>
          <a:bodyPr wrap="none" lIns="91440" tIns="45720" rIns="91440" bIns="45720">
            <a:spAutoFit/>
          </a:bodyPr>
          <a:lstStyle/>
          <a:p>
            <a:pPr algn="ctr"/>
            <a:r>
              <a:rPr lang="es-ES" sz="4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GRACIAS POR SU ATENCIÓN</a:t>
            </a:r>
          </a:p>
        </p:txBody>
      </p:sp>
    </p:spTree>
    <p:extLst>
      <p:ext uri="{BB962C8B-B14F-4D97-AF65-F5344CB8AC3E}">
        <p14:creationId xmlns:p14="http://schemas.microsoft.com/office/powerpoint/2010/main" val="3101222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bg1"/>
                </a:solidFill>
                <a:latin typeface="Arial" pitchFamily="34" charset="0"/>
                <a:cs typeface="Arial" pitchFamily="34" charset="0"/>
              </a:rPr>
              <a:t>MARCO TEÓRICO</a:t>
            </a:r>
          </a:p>
        </p:txBody>
      </p:sp>
      <p:pic>
        <p:nvPicPr>
          <p:cNvPr id="8"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4101849199"/>
              </p:ext>
            </p:extLst>
          </p:nvPr>
        </p:nvGraphicFramePr>
        <p:xfrm>
          <a:off x="539552" y="1052736"/>
          <a:ext cx="7848872"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9414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latin typeface="Arial" pitchFamily="34" charset="0"/>
                <a:cs typeface="Arial" pitchFamily="34" charset="0"/>
              </a:rPr>
              <a:t>SITUACIÓN DEL GAS LICUADO DE PETRÓLEO EN EL ECUADOR</a:t>
            </a:r>
          </a:p>
        </p:txBody>
      </p:sp>
      <p:pic>
        <p:nvPicPr>
          <p:cNvPr id="8"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11" name="10 Rectángulo"/>
          <p:cNvSpPr/>
          <p:nvPr/>
        </p:nvSpPr>
        <p:spPr>
          <a:xfrm>
            <a:off x="2860628" y="735087"/>
            <a:ext cx="3426515" cy="461665"/>
          </a:xfrm>
          <a:prstGeom prst="rect">
            <a:avLst/>
          </a:prstGeom>
          <a:noFill/>
          <a:ln>
            <a:noFill/>
          </a:ln>
        </p:spPr>
        <p:txBody>
          <a:bodyPr wrap="none" lIns="91440" tIns="45720" rIns="91440" bIns="45720">
            <a:spAutoFit/>
          </a:bodyPr>
          <a:lstStyle/>
          <a:p>
            <a:pPr algn="ctr"/>
            <a:r>
              <a:rPr lang="es-ES" sz="24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NORMATIVA APLICABLE</a:t>
            </a:r>
            <a:endParaRPr lang="es-ES" sz="2400" b="1" cap="none" spc="0"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2" name="1 Diagrama"/>
          <p:cNvGraphicFramePr/>
          <p:nvPr>
            <p:extLst>
              <p:ext uri="{D42A27DB-BD31-4B8C-83A1-F6EECF244321}">
                <p14:modId xmlns:p14="http://schemas.microsoft.com/office/powerpoint/2010/main" val="4151445197"/>
              </p:ext>
            </p:extLst>
          </p:nvPr>
        </p:nvGraphicFramePr>
        <p:xfrm>
          <a:off x="1115616" y="1397000"/>
          <a:ext cx="6864424" cy="5344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0445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latin typeface="Arial" pitchFamily="34" charset="0"/>
                <a:cs typeface="Arial" pitchFamily="34" charset="0"/>
              </a:rPr>
              <a:t>SITUACIÓN DEL GAS LICUADO DE PETRÓLEO EN EL ECUADOR</a:t>
            </a:r>
          </a:p>
        </p:txBody>
      </p:sp>
      <p:pic>
        <p:nvPicPr>
          <p:cNvPr id="8" name="Picture 2" descr="Resultado de imagen para universidad de las fuerzas arma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11" name="10 Rectángulo"/>
          <p:cNvSpPr/>
          <p:nvPr/>
        </p:nvSpPr>
        <p:spPr>
          <a:xfrm>
            <a:off x="1274332" y="735087"/>
            <a:ext cx="6599114" cy="461665"/>
          </a:xfrm>
          <a:prstGeom prst="rect">
            <a:avLst/>
          </a:prstGeom>
          <a:noFill/>
          <a:ln>
            <a:noFill/>
          </a:ln>
        </p:spPr>
        <p:txBody>
          <a:bodyPr wrap="none" lIns="91440" tIns="45720" rIns="91440" bIns="45720">
            <a:spAutoFit/>
          </a:bodyPr>
          <a:lstStyle/>
          <a:p>
            <a:pPr algn="ctr"/>
            <a:r>
              <a:rPr lang="es-EC" sz="24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Método de obtención del GLP en el Ecuador</a:t>
            </a:r>
            <a:endParaRPr lang="es-ES" sz="2400" b="1" cap="none" spc="0"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7" name="6 Diagrama"/>
          <p:cNvGraphicFramePr/>
          <p:nvPr>
            <p:extLst>
              <p:ext uri="{D42A27DB-BD31-4B8C-83A1-F6EECF244321}">
                <p14:modId xmlns:p14="http://schemas.microsoft.com/office/powerpoint/2010/main" val="2725195081"/>
              </p:ext>
            </p:extLst>
          </p:nvPr>
        </p:nvGraphicFramePr>
        <p:xfrm>
          <a:off x="2638425" y="1196752"/>
          <a:ext cx="3867150"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3782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latin typeface="Arial" pitchFamily="34" charset="0"/>
                <a:cs typeface="Arial" pitchFamily="34" charset="0"/>
              </a:rPr>
              <a:t>SITUACIÓN DEL GAS LICUADO DE PETRÓLEO EN EL ECUADOR</a:t>
            </a:r>
          </a:p>
        </p:txBody>
      </p:sp>
      <p:pic>
        <p:nvPicPr>
          <p:cNvPr id="8"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11" name="10 Rectángulo"/>
          <p:cNvSpPr/>
          <p:nvPr/>
        </p:nvSpPr>
        <p:spPr>
          <a:xfrm>
            <a:off x="2686578" y="735087"/>
            <a:ext cx="3774623" cy="461665"/>
          </a:xfrm>
          <a:prstGeom prst="rect">
            <a:avLst/>
          </a:prstGeom>
          <a:noFill/>
          <a:ln>
            <a:noFill/>
          </a:ln>
        </p:spPr>
        <p:txBody>
          <a:bodyPr wrap="none" lIns="91440" tIns="45720" rIns="91440" bIns="45720">
            <a:spAutoFit/>
          </a:bodyPr>
          <a:lstStyle/>
          <a:p>
            <a:pPr algn="ctr"/>
            <a:r>
              <a:rPr lang="es-EC" sz="24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Cadena de valor del </a:t>
            </a:r>
            <a:r>
              <a:rPr lang="es-EC" sz="2400" b="1" dirty="0" err="1">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GLP</a:t>
            </a:r>
            <a:endParaRPr lang="es-ES" sz="2400" b="1" cap="none" spc="0"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3" name="2 Objeto"/>
          <p:cNvGraphicFramePr>
            <a:graphicFrameLocks noChangeAspect="1"/>
          </p:cNvGraphicFramePr>
          <p:nvPr>
            <p:extLst>
              <p:ext uri="{D42A27DB-BD31-4B8C-83A1-F6EECF244321}">
                <p14:modId xmlns:p14="http://schemas.microsoft.com/office/powerpoint/2010/main" val="3000047599"/>
              </p:ext>
            </p:extLst>
          </p:nvPr>
        </p:nvGraphicFramePr>
        <p:xfrm>
          <a:off x="2552700" y="1196752"/>
          <a:ext cx="4038600" cy="5589240"/>
        </p:xfrm>
        <a:graphic>
          <a:graphicData uri="http://schemas.openxmlformats.org/presentationml/2006/ole">
            <mc:AlternateContent xmlns:mc="http://schemas.openxmlformats.org/markup-compatibility/2006">
              <mc:Choice xmlns:v="urn:schemas-microsoft-com:vml" Requires="v">
                <p:oleObj spid="_x0000_s249885" name="Visio" r:id="rId4" imgW="5974588" imgH="10301021" progId="Visio.Drawing.11">
                  <p:embed/>
                </p:oleObj>
              </mc:Choice>
              <mc:Fallback>
                <p:oleObj name="Visio" r:id="rId4" imgW="5974588" imgH="10301021"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2700" y="1196752"/>
                        <a:ext cx="4038600" cy="5589240"/>
                      </a:xfrm>
                      <a:prstGeom prst="rect">
                        <a:avLst/>
                      </a:prstGeom>
                      <a:noFill/>
                    </p:spPr>
                  </p:pic>
                </p:oleObj>
              </mc:Fallback>
            </mc:AlternateContent>
          </a:graphicData>
        </a:graphic>
      </p:graphicFrame>
    </p:spTree>
    <p:extLst>
      <p:ext uri="{BB962C8B-B14F-4D97-AF65-F5344CB8AC3E}">
        <p14:creationId xmlns:p14="http://schemas.microsoft.com/office/powerpoint/2010/main" val="1574628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latin typeface="Arial" pitchFamily="34" charset="0"/>
                <a:cs typeface="Arial" pitchFamily="34" charset="0"/>
              </a:rPr>
              <a:t>SITUACIÓN DEL GAS LICUADO DE PETRÓLEO EN EL ECUADOR</a:t>
            </a:r>
          </a:p>
        </p:txBody>
      </p:sp>
      <p:pic>
        <p:nvPicPr>
          <p:cNvPr id="8"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11" name="10 Rectángulo"/>
          <p:cNvSpPr/>
          <p:nvPr/>
        </p:nvSpPr>
        <p:spPr>
          <a:xfrm>
            <a:off x="2685394" y="735087"/>
            <a:ext cx="3776996" cy="461665"/>
          </a:xfrm>
          <a:prstGeom prst="rect">
            <a:avLst/>
          </a:prstGeom>
          <a:noFill/>
          <a:ln>
            <a:noFill/>
          </a:ln>
        </p:spPr>
        <p:txBody>
          <a:bodyPr wrap="none" lIns="91440" tIns="45720" rIns="91440" bIns="45720">
            <a:spAutoFit/>
          </a:bodyPr>
          <a:lstStyle/>
          <a:p>
            <a:pPr algn="ctr"/>
            <a:r>
              <a:rPr lang="es-EC" sz="24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Almacenamiento del </a:t>
            </a:r>
            <a:r>
              <a:rPr lang="es-EC" sz="2400" b="1" dirty="0" err="1">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GLP</a:t>
            </a:r>
            <a:endParaRPr lang="es-ES" sz="2400" b="1" cap="none" spc="0"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 name="CuadroTexto 2">
            <a:extLst>
              <a:ext uri="{FF2B5EF4-FFF2-40B4-BE49-F238E27FC236}">
                <a16:creationId xmlns:a16="http://schemas.microsoft.com/office/drawing/2014/main" id="{4651A16B-488B-4455-8383-EE2CC06289EE}"/>
              </a:ext>
            </a:extLst>
          </p:cNvPr>
          <p:cNvSpPr txBox="1"/>
          <p:nvPr/>
        </p:nvSpPr>
        <p:spPr>
          <a:xfrm>
            <a:off x="611560" y="1472071"/>
            <a:ext cx="7753200" cy="646331"/>
          </a:xfrm>
          <a:prstGeom prst="rect">
            <a:avLst/>
          </a:prstGeom>
          <a:noFill/>
        </p:spPr>
        <p:txBody>
          <a:bodyPr wrap="square" rtlCol="0">
            <a:spAutoFit/>
          </a:bodyPr>
          <a:lstStyle/>
          <a:p>
            <a:pPr algn="ctr"/>
            <a:r>
              <a:rPr lang="es-EC" dirty="0"/>
              <a:t>Capacidad operacional de 2,662,617 barriles, en 103 tanques, 6 esferas horizontales y 10 esferas ubicadas en los terminales del país.</a:t>
            </a:r>
          </a:p>
        </p:txBody>
      </p:sp>
      <p:graphicFrame>
        <p:nvGraphicFramePr>
          <p:cNvPr id="7" name="Diagrama 6">
            <a:extLst>
              <a:ext uri="{FF2B5EF4-FFF2-40B4-BE49-F238E27FC236}">
                <a16:creationId xmlns:a16="http://schemas.microsoft.com/office/drawing/2014/main" id="{6F04AF71-F74F-44B6-8C0C-C0D5603CA51A}"/>
              </a:ext>
            </a:extLst>
          </p:cNvPr>
          <p:cNvGraphicFramePr/>
          <p:nvPr>
            <p:extLst>
              <p:ext uri="{D42A27DB-BD31-4B8C-83A1-F6EECF244321}">
                <p14:modId xmlns:p14="http://schemas.microsoft.com/office/powerpoint/2010/main" val="1849004947"/>
              </p:ext>
            </p:extLst>
          </p:nvPr>
        </p:nvGraphicFramePr>
        <p:xfrm>
          <a:off x="611560" y="2489895"/>
          <a:ext cx="77532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0061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118256" y="188640"/>
            <a:ext cx="7918240" cy="504056"/>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latin typeface="Arial" pitchFamily="34" charset="0"/>
                <a:cs typeface="Arial" pitchFamily="34" charset="0"/>
              </a:rPr>
              <a:t>SITUACIÓN DEL GAS LICUADO DE PETRÓLEO EN EL ECUADOR</a:t>
            </a:r>
          </a:p>
        </p:txBody>
      </p:sp>
      <p:pic>
        <p:nvPicPr>
          <p:cNvPr id="8" name="Picture 2"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920476" cy="764704"/>
          </a:xfrm>
          <a:prstGeom prst="rect">
            <a:avLst/>
          </a:prstGeom>
          <a:noFill/>
          <a:extLst>
            <a:ext uri="{909E8E84-426E-40DD-AFC4-6F175D3DCCD1}">
              <a14:hiddenFill xmlns:a14="http://schemas.microsoft.com/office/drawing/2010/main">
                <a:solidFill>
                  <a:srgbClr val="FFFFFF"/>
                </a:solidFill>
              </a14:hiddenFill>
            </a:ext>
          </a:extLst>
        </p:spPr>
      </p:pic>
      <p:sp>
        <p:nvSpPr>
          <p:cNvPr id="11" name="10 Rectángulo"/>
          <p:cNvSpPr/>
          <p:nvPr/>
        </p:nvSpPr>
        <p:spPr>
          <a:xfrm>
            <a:off x="3117147" y="735087"/>
            <a:ext cx="2913491" cy="461665"/>
          </a:xfrm>
          <a:prstGeom prst="rect">
            <a:avLst/>
          </a:prstGeom>
          <a:noFill/>
          <a:ln>
            <a:noFill/>
          </a:ln>
        </p:spPr>
        <p:txBody>
          <a:bodyPr wrap="none" lIns="91440" tIns="45720" rIns="91440" bIns="45720">
            <a:spAutoFit/>
          </a:bodyPr>
          <a:lstStyle/>
          <a:p>
            <a:pPr algn="ctr"/>
            <a:r>
              <a:rPr lang="es-EC" sz="2400" b="1"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Transporte del </a:t>
            </a:r>
            <a:r>
              <a:rPr lang="es-EC" sz="2400" b="1" dirty="0" err="1">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GLP</a:t>
            </a:r>
            <a:endParaRPr lang="es-ES" sz="2400" b="1" cap="none" spc="0" dirty="0">
              <a:ln w="3175"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3" name="2 Objeto"/>
          <p:cNvGraphicFramePr>
            <a:graphicFrameLocks noChangeAspect="1"/>
          </p:cNvGraphicFramePr>
          <p:nvPr>
            <p:extLst>
              <p:ext uri="{D42A27DB-BD31-4B8C-83A1-F6EECF244321}">
                <p14:modId xmlns:p14="http://schemas.microsoft.com/office/powerpoint/2010/main" val="774618602"/>
              </p:ext>
            </p:extLst>
          </p:nvPr>
        </p:nvGraphicFramePr>
        <p:xfrm>
          <a:off x="208079" y="1988840"/>
          <a:ext cx="8756409" cy="5030333"/>
        </p:xfrm>
        <a:graphic>
          <a:graphicData uri="http://schemas.openxmlformats.org/presentationml/2006/ole">
            <mc:AlternateContent xmlns:mc="http://schemas.openxmlformats.org/markup-compatibility/2006">
              <mc:Choice xmlns:v="urn:schemas-microsoft-com:vml" Requires="v">
                <p:oleObj spid="_x0000_s252956" name="Documento" r:id="rId4" imgW="5360797" imgH="3084215" progId="Word.Document.12">
                  <p:embed/>
                </p:oleObj>
              </mc:Choice>
              <mc:Fallback>
                <p:oleObj name="Documento" r:id="rId4" imgW="5360797" imgH="3084215" progId="Word.Document.12">
                  <p:embed/>
                  <p:pic>
                    <p:nvPicPr>
                      <p:cNvPr id="0" name=""/>
                      <p:cNvPicPr/>
                      <p:nvPr/>
                    </p:nvPicPr>
                    <p:blipFill>
                      <a:blip r:embed="rId5"/>
                      <a:stretch>
                        <a:fillRect/>
                      </a:stretch>
                    </p:blipFill>
                    <p:spPr>
                      <a:xfrm>
                        <a:off x="208079" y="1988840"/>
                        <a:ext cx="8756409" cy="5030333"/>
                      </a:xfrm>
                      <a:prstGeom prst="rect">
                        <a:avLst/>
                      </a:prstGeom>
                    </p:spPr>
                  </p:pic>
                </p:oleObj>
              </mc:Fallback>
            </mc:AlternateContent>
          </a:graphicData>
        </a:graphic>
      </p:graphicFrame>
    </p:spTree>
    <p:extLst>
      <p:ext uri="{BB962C8B-B14F-4D97-AF65-F5344CB8AC3E}">
        <p14:creationId xmlns:p14="http://schemas.microsoft.com/office/powerpoint/2010/main" val="3547693922"/>
      </p:ext>
    </p:extLst>
  </p:cSld>
  <p:clrMapOvr>
    <a:masterClrMapping/>
  </p:clrMapOvr>
</p:sld>
</file>

<file path=ppt/theme/theme1.xml><?xml version="1.0" encoding="utf-8"?>
<a:theme xmlns:a="http://schemas.openxmlformats.org/drawingml/2006/main" name="Transmisión de listas">
  <a:themeElements>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ansmisión de listas">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nsmisión de listas">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2628</TotalTime>
  <Words>1783</Words>
  <Application>Microsoft Office PowerPoint</Application>
  <PresentationFormat>Presentación en pantalla (4:3)</PresentationFormat>
  <Paragraphs>175</Paragraphs>
  <Slides>35</Slides>
  <Notes>1</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6</vt:i4>
      </vt:variant>
      <vt:variant>
        <vt:lpstr>Títulos de diapositiva</vt:lpstr>
      </vt:variant>
      <vt:variant>
        <vt:i4>35</vt:i4>
      </vt:variant>
    </vt:vector>
  </HeadingPairs>
  <TitlesOfParts>
    <vt:vector size="49" baseType="lpstr">
      <vt:lpstr>Arial</vt:lpstr>
      <vt:lpstr>Arial Black</vt:lpstr>
      <vt:lpstr>Arial Rounded MT Bold</vt:lpstr>
      <vt:lpstr>Calibri</vt:lpstr>
      <vt:lpstr>Georgia</vt:lpstr>
      <vt:lpstr>Trebuchet MS</vt:lpstr>
      <vt:lpstr>Wingdings</vt:lpstr>
      <vt:lpstr>Transmisión de listas</vt:lpstr>
      <vt:lpstr>Visio</vt:lpstr>
      <vt:lpstr>Documento</vt:lpstr>
      <vt:lpstr>Document</vt:lpstr>
      <vt:lpstr>Slide</vt:lpstr>
      <vt:lpstr>Diapositiva</vt:lpstr>
      <vt:lpstr>Hoja de cálculo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Pc11</dc:creator>
  <cp:lastModifiedBy>pc</cp:lastModifiedBy>
  <cp:revision>185</cp:revision>
  <dcterms:created xsi:type="dcterms:W3CDTF">2015-11-22T17:35:33Z</dcterms:created>
  <dcterms:modified xsi:type="dcterms:W3CDTF">2019-02-12T17:42:42Z</dcterms:modified>
</cp:coreProperties>
</file>