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1"/>
  </p:sldMasterIdLst>
  <p:sldIdLst>
    <p:sldId id="256" r:id="rId2"/>
    <p:sldId id="257" r:id="rId3"/>
    <p:sldId id="258" r:id="rId4"/>
    <p:sldId id="290" r:id="rId5"/>
    <p:sldId id="260" r:id="rId6"/>
    <p:sldId id="261" r:id="rId7"/>
    <p:sldId id="262" r:id="rId8"/>
    <p:sldId id="263" r:id="rId9"/>
    <p:sldId id="264" r:id="rId10"/>
    <p:sldId id="265" r:id="rId11"/>
    <p:sldId id="266" r:id="rId12"/>
    <p:sldId id="267" r:id="rId13"/>
    <p:sldId id="295" r:id="rId14"/>
    <p:sldId id="291" r:id="rId15"/>
    <p:sldId id="268" r:id="rId16"/>
    <p:sldId id="269" r:id="rId17"/>
    <p:sldId id="292" r:id="rId18"/>
    <p:sldId id="293" r:id="rId19"/>
    <p:sldId id="294" r:id="rId20"/>
    <p:sldId id="272" r:id="rId21"/>
    <p:sldId id="296" r:id="rId22"/>
    <p:sldId id="273" r:id="rId23"/>
    <p:sldId id="297" r:id="rId24"/>
    <p:sldId id="274" r:id="rId25"/>
    <p:sldId id="298" r:id="rId26"/>
    <p:sldId id="275" r:id="rId27"/>
    <p:sldId id="299" r:id="rId28"/>
    <p:sldId id="276" r:id="rId29"/>
    <p:sldId id="300" r:id="rId30"/>
    <p:sldId id="277" r:id="rId31"/>
    <p:sldId id="301" r:id="rId32"/>
    <p:sldId id="279" r:id="rId33"/>
    <p:sldId id="303" r:id="rId34"/>
    <p:sldId id="280" r:id="rId35"/>
    <p:sldId id="281" r:id="rId36"/>
    <p:sldId id="302" r:id="rId37"/>
    <p:sldId id="282" r:id="rId38"/>
    <p:sldId id="304"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49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snapToGrid="0">
      <p:cViewPr varScale="1">
        <p:scale>
          <a:sx n="72" d="100"/>
          <a:sy n="72" d="100"/>
        </p:scale>
        <p:origin x="57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247A5E-FCAC-4D39-BEB5-022E7636E29D}"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n-US"/>
        </a:p>
      </dgm:t>
    </dgm:pt>
    <dgm:pt modelId="{7ECF5BE3-D3DF-4439-8FEC-A0ADE55A905B}">
      <dgm:prSet phldrT="[Texto]"/>
      <dgm:spPr/>
      <dgm:t>
        <a:bodyPr/>
        <a:lstStyle/>
        <a:p>
          <a:r>
            <a:rPr lang="es-EC" dirty="0">
              <a:latin typeface="Times New Roman" panose="02020603050405020304" pitchFamily="18" charset="0"/>
              <a:cs typeface="Times New Roman" panose="02020603050405020304" pitchFamily="18" charset="0"/>
            </a:rPr>
            <a:t>La RCBV, se constituyó bajo la concepción de que el geoide y el nivel medio del mar son superficies coincidentes.</a:t>
          </a:r>
          <a:endParaRPr lang="en-US" dirty="0">
            <a:latin typeface="Times New Roman" panose="02020603050405020304" pitchFamily="18" charset="0"/>
            <a:cs typeface="Times New Roman" panose="02020603050405020304" pitchFamily="18" charset="0"/>
          </a:endParaRPr>
        </a:p>
      </dgm:t>
    </dgm:pt>
    <dgm:pt modelId="{47D75C93-7989-4FFE-84E7-BB3B113F877E}" type="parTrans" cxnId="{37F750DD-F620-4B1E-8DD0-4E0B1D1FA457}">
      <dgm:prSet/>
      <dgm:spPr/>
      <dgm:t>
        <a:bodyPr/>
        <a:lstStyle/>
        <a:p>
          <a:endParaRPr lang="en-US">
            <a:latin typeface="Times New Roman" panose="02020603050405020304" pitchFamily="18" charset="0"/>
            <a:cs typeface="Times New Roman" panose="02020603050405020304" pitchFamily="18" charset="0"/>
          </a:endParaRPr>
        </a:p>
      </dgm:t>
    </dgm:pt>
    <dgm:pt modelId="{7107907D-6CC0-43DD-BBC6-47B551E5C9EC}" type="sibTrans" cxnId="{37F750DD-F620-4B1E-8DD0-4E0B1D1FA457}">
      <dgm:prSet/>
      <dgm:spPr/>
      <dgm:t>
        <a:bodyPr/>
        <a:lstStyle/>
        <a:p>
          <a:endParaRPr lang="en-US">
            <a:latin typeface="Times New Roman" panose="02020603050405020304" pitchFamily="18" charset="0"/>
            <a:cs typeface="Times New Roman" panose="02020603050405020304" pitchFamily="18" charset="0"/>
          </a:endParaRPr>
        </a:p>
      </dgm:t>
    </dgm:pt>
    <dgm:pt modelId="{68B93DC2-9884-4C48-8004-B383492C8146}">
      <dgm:prSet phldrT="[Texto]"/>
      <dgm:spPr/>
      <dgm:t>
        <a:bodyPr/>
        <a:lstStyle/>
        <a:p>
          <a:r>
            <a:rPr lang="es-EC" dirty="0">
              <a:latin typeface="Times New Roman" panose="02020603050405020304" pitchFamily="18" charset="0"/>
              <a:cs typeface="Times New Roman" panose="02020603050405020304" pitchFamily="18" charset="0"/>
            </a:rPr>
            <a:t>Plano de referencia oficial de las alturas es el nivel medio del mar, con su origen ubicado en el mareógrafo de La Libertad.</a:t>
          </a:r>
          <a:endParaRPr lang="en-US" dirty="0">
            <a:latin typeface="Times New Roman" panose="02020603050405020304" pitchFamily="18" charset="0"/>
            <a:cs typeface="Times New Roman" panose="02020603050405020304" pitchFamily="18" charset="0"/>
          </a:endParaRPr>
        </a:p>
      </dgm:t>
    </dgm:pt>
    <dgm:pt modelId="{7FF91284-99C2-452B-8EE9-BC1C1AEEFB65}" type="parTrans" cxnId="{CE8C8845-E1C3-41AC-A0C8-D9912B31BAF5}">
      <dgm:prSet/>
      <dgm:spPr/>
      <dgm:t>
        <a:bodyPr/>
        <a:lstStyle/>
        <a:p>
          <a:endParaRPr lang="en-US">
            <a:latin typeface="Times New Roman" panose="02020603050405020304" pitchFamily="18" charset="0"/>
            <a:cs typeface="Times New Roman" panose="02020603050405020304" pitchFamily="18" charset="0"/>
          </a:endParaRPr>
        </a:p>
      </dgm:t>
    </dgm:pt>
    <dgm:pt modelId="{464919E5-6649-4663-A3E9-3F1FF034DE1D}" type="sibTrans" cxnId="{CE8C8845-E1C3-41AC-A0C8-D9912B31BAF5}">
      <dgm:prSet/>
      <dgm:spPr/>
      <dgm:t>
        <a:bodyPr/>
        <a:lstStyle/>
        <a:p>
          <a:endParaRPr lang="en-US">
            <a:latin typeface="Times New Roman" panose="02020603050405020304" pitchFamily="18" charset="0"/>
            <a:cs typeface="Times New Roman" panose="02020603050405020304" pitchFamily="18" charset="0"/>
          </a:endParaRPr>
        </a:p>
      </dgm:t>
    </dgm:pt>
    <dgm:pt modelId="{5213D06B-6316-480B-908F-E3AEC54DB358}">
      <dgm:prSet phldrT="[Texto]"/>
      <dgm:spPr/>
      <dgm:t>
        <a:bodyPr/>
        <a:lstStyle/>
        <a:p>
          <a:r>
            <a:rPr lang="es-EC" dirty="0">
              <a:latin typeface="Times New Roman" panose="02020603050405020304" pitchFamily="18" charset="0"/>
              <a:cs typeface="Times New Roman" panose="02020603050405020304" pitchFamily="18" charset="0"/>
            </a:rPr>
            <a:t>A partir del dátum vertical, se ha materializado la RCBV mediante nivelación geométrica.</a:t>
          </a:r>
          <a:endParaRPr lang="en-US" dirty="0">
            <a:latin typeface="Times New Roman" panose="02020603050405020304" pitchFamily="18" charset="0"/>
            <a:cs typeface="Times New Roman" panose="02020603050405020304" pitchFamily="18" charset="0"/>
          </a:endParaRPr>
        </a:p>
      </dgm:t>
    </dgm:pt>
    <dgm:pt modelId="{2207FD2F-360B-4358-9313-B722AAEDFE97}" type="parTrans" cxnId="{4AFF0337-0F3B-40E2-9DF3-695598B6C07E}">
      <dgm:prSet/>
      <dgm:spPr/>
      <dgm:t>
        <a:bodyPr/>
        <a:lstStyle/>
        <a:p>
          <a:endParaRPr lang="en-US">
            <a:latin typeface="Times New Roman" panose="02020603050405020304" pitchFamily="18" charset="0"/>
            <a:cs typeface="Times New Roman" panose="02020603050405020304" pitchFamily="18" charset="0"/>
          </a:endParaRPr>
        </a:p>
      </dgm:t>
    </dgm:pt>
    <dgm:pt modelId="{9364E6F5-3B9E-4B47-ADC3-0EBA71352CEB}" type="sibTrans" cxnId="{4AFF0337-0F3B-40E2-9DF3-695598B6C07E}">
      <dgm:prSet/>
      <dgm:spPr/>
      <dgm:t>
        <a:bodyPr/>
        <a:lstStyle/>
        <a:p>
          <a:endParaRPr lang="en-US">
            <a:latin typeface="Times New Roman" panose="02020603050405020304" pitchFamily="18" charset="0"/>
            <a:cs typeface="Times New Roman" panose="02020603050405020304" pitchFamily="18" charset="0"/>
          </a:endParaRPr>
        </a:p>
      </dgm:t>
    </dgm:pt>
    <dgm:pt modelId="{6124F6B5-AFFD-43B2-BD38-254968D870D4}" type="pres">
      <dgm:prSet presAssocID="{26247A5E-FCAC-4D39-BEB5-022E7636E29D}" presName="diagram" presStyleCnt="0">
        <dgm:presLayoutVars>
          <dgm:dir/>
          <dgm:resizeHandles val="exact"/>
        </dgm:presLayoutVars>
      </dgm:prSet>
      <dgm:spPr/>
    </dgm:pt>
    <dgm:pt modelId="{7047DA08-C3B6-4C59-B4FA-B99279C409BB}" type="pres">
      <dgm:prSet presAssocID="{7ECF5BE3-D3DF-4439-8FEC-A0ADE55A905B}" presName="node" presStyleLbl="node1" presStyleIdx="0" presStyleCnt="3" custLinFactY="10292" custLinFactNeighborX="50957" custLinFactNeighborY="100000">
        <dgm:presLayoutVars>
          <dgm:bulletEnabled val="1"/>
        </dgm:presLayoutVars>
      </dgm:prSet>
      <dgm:spPr/>
    </dgm:pt>
    <dgm:pt modelId="{D932A3C9-2738-47D0-A733-788F4B4CEF42}" type="pres">
      <dgm:prSet presAssocID="{7107907D-6CC0-43DD-BBC6-47B551E5C9EC}" presName="sibTrans" presStyleCnt="0"/>
      <dgm:spPr/>
    </dgm:pt>
    <dgm:pt modelId="{28BB5978-52DA-4ABC-9C03-39591A82D4FB}" type="pres">
      <dgm:prSet presAssocID="{68B93DC2-9884-4C48-8004-B383492C8146}" presName="node" presStyleLbl="node1" presStyleIdx="1" presStyleCnt="3" custLinFactX="-30124" custLinFactNeighborX="-100000">
        <dgm:presLayoutVars>
          <dgm:bulletEnabled val="1"/>
        </dgm:presLayoutVars>
      </dgm:prSet>
      <dgm:spPr/>
    </dgm:pt>
    <dgm:pt modelId="{801DEC5B-0DE9-4498-ADF6-BA07E285768A}" type="pres">
      <dgm:prSet presAssocID="{464919E5-6649-4663-A3E9-3F1FF034DE1D}" presName="sibTrans" presStyleCnt="0"/>
      <dgm:spPr/>
    </dgm:pt>
    <dgm:pt modelId="{E0765B93-5D5E-4A8B-872A-D8AE6EF588C5}" type="pres">
      <dgm:prSet presAssocID="{5213D06B-6316-480B-908F-E3AEC54DB358}" presName="node" presStyleLbl="node1" presStyleIdx="2" presStyleCnt="3" custScaleY="100269" custLinFactY="-17670" custLinFactNeighborX="66221" custLinFactNeighborY="-100000">
        <dgm:presLayoutVars>
          <dgm:bulletEnabled val="1"/>
        </dgm:presLayoutVars>
      </dgm:prSet>
      <dgm:spPr/>
    </dgm:pt>
  </dgm:ptLst>
  <dgm:cxnLst>
    <dgm:cxn modelId="{4AFF0337-0F3B-40E2-9DF3-695598B6C07E}" srcId="{26247A5E-FCAC-4D39-BEB5-022E7636E29D}" destId="{5213D06B-6316-480B-908F-E3AEC54DB358}" srcOrd="2" destOrd="0" parTransId="{2207FD2F-360B-4358-9313-B722AAEDFE97}" sibTransId="{9364E6F5-3B9E-4B47-ADC3-0EBA71352CEB}"/>
    <dgm:cxn modelId="{CE8C8845-E1C3-41AC-A0C8-D9912B31BAF5}" srcId="{26247A5E-FCAC-4D39-BEB5-022E7636E29D}" destId="{68B93DC2-9884-4C48-8004-B383492C8146}" srcOrd="1" destOrd="0" parTransId="{7FF91284-99C2-452B-8EE9-BC1C1AEEFB65}" sibTransId="{464919E5-6649-4663-A3E9-3F1FF034DE1D}"/>
    <dgm:cxn modelId="{7FD6CF98-652B-4186-89BD-C8B140909834}" type="presOf" srcId="{5213D06B-6316-480B-908F-E3AEC54DB358}" destId="{E0765B93-5D5E-4A8B-872A-D8AE6EF588C5}" srcOrd="0" destOrd="0" presId="urn:microsoft.com/office/officeart/2005/8/layout/default"/>
    <dgm:cxn modelId="{D212A499-70F1-4595-B51C-A9DCCA646DE7}" type="presOf" srcId="{26247A5E-FCAC-4D39-BEB5-022E7636E29D}" destId="{6124F6B5-AFFD-43B2-BD38-254968D870D4}" srcOrd="0" destOrd="0" presId="urn:microsoft.com/office/officeart/2005/8/layout/default"/>
    <dgm:cxn modelId="{BA3C54A4-D8BB-4609-B42E-DA09CB9731AC}" type="presOf" srcId="{68B93DC2-9884-4C48-8004-B383492C8146}" destId="{28BB5978-52DA-4ABC-9C03-39591A82D4FB}" srcOrd="0" destOrd="0" presId="urn:microsoft.com/office/officeart/2005/8/layout/default"/>
    <dgm:cxn modelId="{1E87F8B1-2251-41E6-86E8-5D3364994F40}" type="presOf" srcId="{7ECF5BE3-D3DF-4439-8FEC-A0ADE55A905B}" destId="{7047DA08-C3B6-4C59-B4FA-B99279C409BB}" srcOrd="0" destOrd="0" presId="urn:microsoft.com/office/officeart/2005/8/layout/default"/>
    <dgm:cxn modelId="{37F750DD-F620-4B1E-8DD0-4E0B1D1FA457}" srcId="{26247A5E-FCAC-4D39-BEB5-022E7636E29D}" destId="{7ECF5BE3-D3DF-4439-8FEC-A0ADE55A905B}" srcOrd="0" destOrd="0" parTransId="{47D75C93-7989-4FFE-84E7-BB3B113F877E}" sibTransId="{7107907D-6CC0-43DD-BBC6-47B551E5C9EC}"/>
    <dgm:cxn modelId="{02705E46-F88C-46AF-B3BF-5BA2F901CF43}" type="presParOf" srcId="{6124F6B5-AFFD-43B2-BD38-254968D870D4}" destId="{7047DA08-C3B6-4C59-B4FA-B99279C409BB}" srcOrd="0" destOrd="0" presId="urn:microsoft.com/office/officeart/2005/8/layout/default"/>
    <dgm:cxn modelId="{892FCE11-A21E-496D-9B01-49B44E3695EB}" type="presParOf" srcId="{6124F6B5-AFFD-43B2-BD38-254968D870D4}" destId="{D932A3C9-2738-47D0-A733-788F4B4CEF42}" srcOrd="1" destOrd="0" presId="urn:microsoft.com/office/officeart/2005/8/layout/default"/>
    <dgm:cxn modelId="{BC928833-BC9B-43F4-B1F8-FF8D224BCB8F}" type="presParOf" srcId="{6124F6B5-AFFD-43B2-BD38-254968D870D4}" destId="{28BB5978-52DA-4ABC-9C03-39591A82D4FB}" srcOrd="2" destOrd="0" presId="urn:microsoft.com/office/officeart/2005/8/layout/default"/>
    <dgm:cxn modelId="{CEB6C2A2-A9F7-41B7-A8E9-558B4B2AFA43}" type="presParOf" srcId="{6124F6B5-AFFD-43B2-BD38-254968D870D4}" destId="{801DEC5B-0DE9-4498-ADF6-BA07E285768A}" srcOrd="3" destOrd="0" presId="urn:microsoft.com/office/officeart/2005/8/layout/default"/>
    <dgm:cxn modelId="{FCF27E16-087B-4B53-8A09-468F32C447BB}" type="presParOf" srcId="{6124F6B5-AFFD-43B2-BD38-254968D870D4}" destId="{E0765B93-5D5E-4A8B-872A-D8AE6EF588C5}" srcOrd="4"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59D452-4E42-469F-808A-679A9DD5741D}"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s-EC"/>
        </a:p>
      </dgm:t>
    </dgm:pt>
    <dgm:pt modelId="{291D9C64-3BB0-40EE-B69C-9A7F6E1560BF}">
      <dgm:prSet phldrT="[Texto]"/>
      <dgm:spPr/>
      <dgm:t>
        <a:bodyPr/>
        <a:lstStyle/>
        <a:p>
          <a:r>
            <a:rPr lang="es-EC" dirty="0">
              <a:latin typeface="Times New Roman" panose="02020603050405020304" pitchFamily="18" charset="0"/>
              <a:cs typeface="Times New Roman" panose="02020603050405020304" pitchFamily="18" charset="0"/>
            </a:rPr>
            <a:t>Sistemas de posicionamiento global por satélite (GNSS), coordenadas geodésicas</a:t>
          </a:r>
        </a:p>
      </dgm:t>
    </dgm:pt>
    <dgm:pt modelId="{25D1C4D0-7973-463F-9447-DC8F72938F2F}" type="parTrans" cxnId="{785E2F13-0EB4-4D07-9C93-8887D20A905D}">
      <dgm:prSet/>
      <dgm:spPr/>
      <dgm:t>
        <a:bodyPr/>
        <a:lstStyle/>
        <a:p>
          <a:endParaRPr lang="es-EC">
            <a:latin typeface="Times New Roman" panose="02020603050405020304" pitchFamily="18" charset="0"/>
            <a:cs typeface="Times New Roman" panose="02020603050405020304" pitchFamily="18" charset="0"/>
          </a:endParaRPr>
        </a:p>
      </dgm:t>
    </dgm:pt>
    <dgm:pt modelId="{EEEDC035-5C5C-4E5F-A364-B29167000F48}" type="sibTrans" cxnId="{785E2F13-0EB4-4D07-9C93-8887D20A905D}">
      <dgm:prSet/>
      <dgm:spPr/>
      <dgm:t>
        <a:bodyPr/>
        <a:lstStyle/>
        <a:p>
          <a:endParaRPr lang="es-EC">
            <a:latin typeface="Times New Roman" panose="02020603050405020304" pitchFamily="18" charset="0"/>
            <a:cs typeface="Times New Roman" panose="02020603050405020304" pitchFamily="18" charset="0"/>
          </a:endParaRPr>
        </a:p>
      </dgm:t>
    </dgm:pt>
    <dgm:pt modelId="{54849CB0-43FA-4558-AE83-999055481CA6}">
      <dgm:prSet phldrT="[Texto]"/>
      <dgm:spPr/>
      <dgm:t>
        <a:bodyPr/>
        <a:lstStyle/>
        <a:p>
          <a:r>
            <a:rPr lang="es-EC" dirty="0">
              <a:latin typeface="Times New Roman" panose="02020603050405020304" pitchFamily="18" charset="0"/>
              <a:cs typeface="Times New Roman" panose="02020603050405020304" pitchFamily="18" charset="0"/>
            </a:rPr>
            <a:t>Elipsoide ≠ nivel medio del mar</a:t>
          </a:r>
        </a:p>
      </dgm:t>
    </dgm:pt>
    <dgm:pt modelId="{EE9A7246-FD4B-4142-BF97-DDD18020B951}" type="parTrans" cxnId="{35F85018-E83A-4AD8-94A9-6AB044A26A06}">
      <dgm:prSet/>
      <dgm:spPr/>
      <dgm:t>
        <a:bodyPr/>
        <a:lstStyle/>
        <a:p>
          <a:endParaRPr lang="es-EC">
            <a:latin typeface="Times New Roman" panose="02020603050405020304" pitchFamily="18" charset="0"/>
            <a:cs typeface="Times New Roman" panose="02020603050405020304" pitchFamily="18" charset="0"/>
          </a:endParaRPr>
        </a:p>
      </dgm:t>
    </dgm:pt>
    <dgm:pt modelId="{709FA10E-DDAB-492F-8EB2-7D15EB01CA21}" type="sibTrans" cxnId="{35F85018-E83A-4AD8-94A9-6AB044A26A06}">
      <dgm:prSet/>
      <dgm:spPr/>
      <dgm:t>
        <a:bodyPr/>
        <a:lstStyle/>
        <a:p>
          <a:endParaRPr lang="es-EC">
            <a:latin typeface="Times New Roman" panose="02020603050405020304" pitchFamily="18" charset="0"/>
            <a:cs typeface="Times New Roman" panose="02020603050405020304" pitchFamily="18" charset="0"/>
          </a:endParaRPr>
        </a:p>
      </dgm:t>
    </dgm:pt>
    <dgm:pt modelId="{C3906402-26A9-4EB9-A139-407E6F456E60}">
      <dgm:prSet phldrT="[Texto]"/>
      <dgm:spPr/>
      <dgm:t>
        <a:bodyPr/>
        <a:lstStyle/>
        <a:p>
          <a:r>
            <a:rPr lang="es-EC" dirty="0">
              <a:latin typeface="Times New Roman" panose="02020603050405020304" pitchFamily="18" charset="0"/>
              <a:cs typeface="Times New Roman" panose="02020603050405020304" pitchFamily="18" charset="0"/>
            </a:rPr>
            <a:t>Determinación de coordenadas sobre el nivel medio del mar</a:t>
          </a:r>
        </a:p>
      </dgm:t>
    </dgm:pt>
    <dgm:pt modelId="{5895E948-0FF4-41BD-8813-F9DB76428888}" type="parTrans" cxnId="{A838C0A2-D305-48D1-BE51-67BB30736E97}">
      <dgm:prSet/>
      <dgm:spPr/>
      <dgm:t>
        <a:bodyPr/>
        <a:lstStyle/>
        <a:p>
          <a:endParaRPr lang="es-EC">
            <a:latin typeface="Times New Roman" panose="02020603050405020304" pitchFamily="18" charset="0"/>
            <a:cs typeface="Times New Roman" panose="02020603050405020304" pitchFamily="18" charset="0"/>
          </a:endParaRPr>
        </a:p>
      </dgm:t>
    </dgm:pt>
    <dgm:pt modelId="{F1640859-CDED-4921-B6C2-AC809970BF80}" type="sibTrans" cxnId="{A838C0A2-D305-48D1-BE51-67BB30736E97}">
      <dgm:prSet/>
      <dgm:spPr/>
      <dgm:t>
        <a:bodyPr/>
        <a:lstStyle/>
        <a:p>
          <a:endParaRPr lang="es-EC">
            <a:latin typeface="Times New Roman" panose="02020603050405020304" pitchFamily="18" charset="0"/>
            <a:cs typeface="Times New Roman" panose="02020603050405020304" pitchFamily="18" charset="0"/>
          </a:endParaRPr>
        </a:p>
      </dgm:t>
    </dgm:pt>
    <dgm:pt modelId="{C6DFCDC2-FF6C-4C73-8029-BB4578BD1DF0}">
      <dgm:prSet phldrT="[Texto]"/>
      <dgm:spPr/>
      <dgm:t>
        <a:bodyPr/>
        <a:lstStyle/>
        <a:p>
          <a:r>
            <a:rPr lang="es-EC" dirty="0">
              <a:latin typeface="Times New Roman" panose="02020603050405020304" pitchFamily="18" charset="0"/>
              <a:cs typeface="Times New Roman" panose="02020603050405020304" pitchFamily="18" charset="0"/>
            </a:rPr>
            <a:t>Método tradicional, nivelación geométrica</a:t>
          </a:r>
        </a:p>
      </dgm:t>
    </dgm:pt>
    <dgm:pt modelId="{9118D7D2-39A9-4939-9016-3097339A63AB}" type="parTrans" cxnId="{AD774339-DB37-4036-843F-F30307323FB6}">
      <dgm:prSet/>
      <dgm:spPr/>
      <dgm:t>
        <a:bodyPr/>
        <a:lstStyle/>
        <a:p>
          <a:endParaRPr lang="es-EC">
            <a:latin typeface="Times New Roman" panose="02020603050405020304" pitchFamily="18" charset="0"/>
            <a:cs typeface="Times New Roman" panose="02020603050405020304" pitchFamily="18" charset="0"/>
          </a:endParaRPr>
        </a:p>
      </dgm:t>
    </dgm:pt>
    <dgm:pt modelId="{F291A8E8-87F8-48AD-B04E-D75DD5FA147B}" type="sibTrans" cxnId="{AD774339-DB37-4036-843F-F30307323FB6}">
      <dgm:prSet/>
      <dgm:spPr/>
      <dgm:t>
        <a:bodyPr/>
        <a:lstStyle/>
        <a:p>
          <a:endParaRPr lang="es-EC">
            <a:latin typeface="Times New Roman" panose="02020603050405020304" pitchFamily="18" charset="0"/>
            <a:cs typeface="Times New Roman" panose="02020603050405020304" pitchFamily="18" charset="0"/>
          </a:endParaRPr>
        </a:p>
      </dgm:t>
    </dgm:pt>
    <dgm:pt modelId="{F2C3A198-D62E-4A87-B975-46BE71CED870}">
      <dgm:prSet phldrT="[Texto]" custT="1"/>
      <dgm:spPr/>
      <dgm:t>
        <a:bodyPr/>
        <a:lstStyle/>
        <a:p>
          <a:r>
            <a:rPr lang="es-EC" sz="2200" dirty="0">
              <a:latin typeface="Times New Roman" panose="02020603050405020304" pitchFamily="18" charset="0"/>
              <a:cs typeface="Times New Roman" panose="02020603050405020304" pitchFamily="18" charset="0"/>
            </a:rPr>
            <a:t>Campañas de nivelación</a:t>
          </a:r>
        </a:p>
      </dgm:t>
    </dgm:pt>
    <dgm:pt modelId="{F74C5F37-AF0A-4A23-8A9F-5CADC006DE2A}" type="parTrans" cxnId="{AEF837F4-3FEA-4486-9C5E-B2674C500C26}">
      <dgm:prSet/>
      <dgm:spPr/>
      <dgm:t>
        <a:bodyPr/>
        <a:lstStyle/>
        <a:p>
          <a:endParaRPr lang="es-EC">
            <a:latin typeface="Times New Roman" panose="02020603050405020304" pitchFamily="18" charset="0"/>
            <a:cs typeface="Times New Roman" panose="02020603050405020304" pitchFamily="18" charset="0"/>
          </a:endParaRPr>
        </a:p>
      </dgm:t>
    </dgm:pt>
    <dgm:pt modelId="{8C5C7DEA-15E6-471B-88C3-58F4D04F9FF0}" type="sibTrans" cxnId="{AEF837F4-3FEA-4486-9C5E-B2674C500C26}">
      <dgm:prSet/>
      <dgm:spPr/>
      <dgm:t>
        <a:bodyPr/>
        <a:lstStyle/>
        <a:p>
          <a:endParaRPr lang="es-EC">
            <a:latin typeface="Times New Roman" panose="02020603050405020304" pitchFamily="18" charset="0"/>
            <a:cs typeface="Times New Roman" panose="02020603050405020304" pitchFamily="18" charset="0"/>
          </a:endParaRPr>
        </a:p>
      </dgm:t>
    </dgm:pt>
    <dgm:pt modelId="{608A1E6A-6F01-4121-8C94-A09D12C43DE7}">
      <dgm:prSet phldrT="[Texto]"/>
      <dgm:spPr/>
      <dgm:t>
        <a:bodyPr/>
        <a:lstStyle/>
        <a:p>
          <a:r>
            <a:rPr lang="es-EC" dirty="0">
              <a:latin typeface="Times New Roman" panose="02020603050405020304" pitchFamily="18" charset="0"/>
              <a:cs typeface="Times New Roman" panose="02020603050405020304" pitchFamily="18" charset="0"/>
            </a:rPr>
            <a:t>Condiciones atmosféricas y topográficas Posicionamiento GPS</a:t>
          </a:r>
        </a:p>
      </dgm:t>
    </dgm:pt>
    <dgm:pt modelId="{DDCD055D-5AEC-4349-A4AF-2AA5FB6DEBF7}" type="parTrans" cxnId="{43649A39-7437-435D-9BA0-5991836D7AA8}">
      <dgm:prSet/>
      <dgm:spPr/>
      <dgm:t>
        <a:bodyPr/>
        <a:lstStyle/>
        <a:p>
          <a:endParaRPr lang="es-EC"/>
        </a:p>
      </dgm:t>
    </dgm:pt>
    <dgm:pt modelId="{043415C0-5548-4476-A66E-BE9AB790CBFB}" type="sibTrans" cxnId="{43649A39-7437-435D-9BA0-5991836D7AA8}">
      <dgm:prSet/>
      <dgm:spPr/>
      <dgm:t>
        <a:bodyPr/>
        <a:lstStyle/>
        <a:p>
          <a:endParaRPr lang="es-EC"/>
        </a:p>
      </dgm:t>
    </dgm:pt>
    <dgm:pt modelId="{A5E9BF37-0099-4BE4-A006-E824562F5D0C}" type="pres">
      <dgm:prSet presAssocID="{7D59D452-4E42-469F-808A-679A9DD5741D}" presName="diagram" presStyleCnt="0">
        <dgm:presLayoutVars>
          <dgm:dir/>
          <dgm:resizeHandles val="exact"/>
        </dgm:presLayoutVars>
      </dgm:prSet>
      <dgm:spPr/>
    </dgm:pt>
    <dgm:pt modelId="{989867DD-8B37-4B7D-ADC8-8DFA15B588CA}" type="pres">
      <dgm:prSet presAssocID="{291D9C64-3BB0-40EE-B69C-9A7F6E1560BF}" presName="node" presStyleLbl="node1" presStyleIdx="0" presStyleCnt="6">
        <dgm:presLayoutVars>
          <dgm:bulletEnabled val="1"/>
        </dgm:presLayoutVars>
      </dgm:prSet>
      <dgm:spPr/>
    </dgm:pt>
    <dgm:pt modelId="{AFC7F0ED-A009-4DAD-A826-8E4B770449D9}" type="pres">
      <dgm:prSet presAssocID="{EEEDC035-5C5C-4E5F-A364-B29167000F48}" presName="sibTrans" presStyleCnt="0"/>
      <dgm:spPr/>
    </dgm:pt>
    <dgm:pt modelId="{7365CF64-E003-4602-8CE4-E1D4FD59DC97}" type="pres">
      <dgm:prSet presAssocID="{54849CB0-43FA-4558-AE83-999055481CA6}" presName="node" presStyleLbl="node1" presStyleIdx="1" presStyleCnt="6">
        <dgm:presLayoutVars>
          <dgm:bulletEnabled val="1"/>
        </dgm:presLayoutVars>
      </dgm:prSet>
      <dgm:spPr/>
    </dgm:pt>
    <dgm:pt modelId="{6C223BBC-0B33-46F6-9C0C-0504DB8C896D}" type="pres">
      <dgm:prSet presAssocID="{709FA10E-DDAB-492F-8EB2-7D15EB01CA21}" presName="sibTrans" presStyleCnt="0"/>
      <dgm:spPr/>
    </dgm:pt>
    <dgm:pt modelId="{08F42760-0BF7-4F6B-802C-84DEA5449D03}" type="pres">
      <dgm:prSet presAssocID="{C3906402-26A9-4EB9-A139-407E6F456E60}" presName="node" presStyleLbl="node1" presStyleIdx="2" presStyleCnt="6">
        <dgm:presLayoutVars>
          <dgm:bulletEnabled val="1"/>
        </dgm:presLayoutVars>
      </dgm:prSet>
      <dgm:spPr/>
    </dgm:pt>
    <dgm:pt modelId="{E50E4A02-ABC3-4F8B-A039-740FC412ABD9}" type="pres">
      <dgm:prSet presAssocID="{F1640859-CDED-4921-B6C2-AC809970BF80}" presName="sibTrans" presStyleCnt="0"/>
      <dgm:spPr/>
    </dgm:pt>
    <dgm:pt modelId="{FCBB24AA-6F17-4109-A6A5-BB01362DF9E8}" type="pres">
      <dgm:prSet presAssocID="{C6DFCDC2-FF6C-4C73-8029-BB4578BD1DF0}" presName="node" presStyleLbl="node1" presStyleIdx="3" presStyleCnt="6">
        <dgm:presLayoutVars>
          <dgm:bulletEnabled val="1"/>
        </dgm:presLayoutVars>
      </dgm:prSet>
      <dgm:spPr/>
    </dgm:pt>
    <dgm:pt modelId="{D16F99DE-87E4-4AAE-BE9B-B107519D2BD7}" type="pres">
      <dgm:prSet presAssocID="{F291A8E8-87F8-48AD-B04E-D75DD5FA147B}" presName="sibTrans" presStyleCnt="0"/>
      <dgm:spPr/>
    </dgm:pt>
    <dgm:pt modelId="{02D8EA3D-3195-4B33-900F-F47B1C197BF6}" type="pres">
      <dgm:prSet presAssocID="{F2C3A198-D62E-4A87-B975-46BE71CED870}" presName="node" presStyleLbl="node1" presStyleIdx="4" presStyleCnt="6">
        <dgm:presLayoutVars>
          <dgm:bulletEnabled val="1"/>
        </dgm:presLayoutVars>
      </dgm:prSet>
      <dgm:spPr/>
    </dgm:pt>
    <dgm:pt modelId="{207BA707-3C25-4E4B-9438-5C02CE76A8CA}" type="pres">
      <dgm:prSet presAssocID="{8C5C7DEA-15E6-471B-88C3-58F4D04F9FF0}" presName="sibTrans" presStyleCnt="0"/>
      <dgm:spPr/>
    </dgm:pt>
    <dgm:pt modelId="{9C09BC2B-E0E7-46BB-8947-777D7BBC92B8}" type="pres">
      <dgm:prSet presAssocID="{608A1E6A-6F01-4121-8C94-A09D12C43DE7}" presName="node" presStyleLbl="node1" presStyleIdx="5" presStyleCnt="6">
        <dgm:presLayoutVars>
          <dgm:bulletEnabled val="1"/>
        </dgm:presLayoutVars>
      </dgm:prSet>
      <dgm:spPr/>
    </dgm:pt>
  </dgm:ptLst>
  <dgm:cxnLst>
    <dgm:cxn modelId="{785E2F13-0EB4-4D07-9C93-8887D20A905D}" srcId="{7D59D452-4E42-469F-808A-679A9DD5741D}" destId="{291D9C64-3BB0-40EE-B69C-9A7F6E1560BF}" srcOrd="0" destOrd="0" parTransId="{25D1C4D0-7973-463F-9447-DC8F72938F2F}" sibTransId="{EEEDC035-5C5C-4E5F-A364-B29167000F48}"/>
    <dgm:cxn modelId="{35F85018-E83A-4AD8-94A9-6AB044A26A06}" srcId="{7D59D452-4E42-469F-808A-679A9DD5741D}" destId="{54849CB0-43FA-4558-AE83-999055481CA6}" srcOrd="1" destOrd="0" parTransId="{EE9A7246-FD4B-4142-BF97-DDD18020B951}" sibTransId="{709FA10E-DDAB-492F-8EB2-7D15EB01CA21}"/>
    <dgm:cxn modelId="{132C7118-BD6C-4798-8403-E32763C1C269}" type="presOf" srcId="{54849CB0-43FA-4558-AE83-999055481CA6}" destId="{7365CF64-E003-4602-8CE4-E1D4FD59DC97}" srcOrd="0" destOrd="0" presId="urn:microsoft.com/office/officeart/2005/8/layout/default"/>
    <dgm:cxn modelId="{AD774339-DB37-4036-843F-F30307323FB6}" srcId="{7D59D452-4E42-469F-808A-679A9DD5741D}" destId="{C6DFCDC2-FF6C-4C73-8029-BB4578BD1DF0}" srcOrd="3" destOrd="0" parTransId="{9118D7D2-39A9-4939-9016-3097339A63AB}" sibTransId="{F291A8E8-87F8-48AD-B04E-D75DD5FA147B}"/>
    <dgm:cxn modelId="{43649A39-7437-435D-9BA0-5991836D7AA8}" srcId="{7D59D452-4E42-469F-808A-679A9DD5741D}" destId="{608A1E6A-6F01-4121-8C94-A09D12C43DE7}" srcOrd="5" destOrd="0" parTransId="{DDCD055D-5AEC-4349-A4AF-2AA5FB6DEBF7}" sibTransId="{043415C0-5548-4476-A66E-BE9AB790CBFB}"/>
    <dgm:cxn modelId="{CDAFB249-FF32-4488-9CEE-9F4C109D530C}" type="presOf" srcId="{608A1E6A-6F01-4121-8C94-A09D12C43DE7}" destId="{9C09BC2B-E0E7-46BB-8947-777D7BBC92B8}" srcOrd="0" destOrd="0" presId="urn:microsoft.com/office/officeart/2005/8/layout/default"/>
    <dgm:cxn modelId="{E928838F-87C3-4C5D-A6B3-9ABC8AE447FA}" type="presOf" srcId="{C6DFCDC2-FF6C-4C73-8029-BB4578BD1DF0}" destId="{FCBB24AA-6F17-4109-A6A5-BB01362DF9E8}" srcOrd="0" destOrd="0" presId="urn:microsoft.com/office/officeart/2005/8/layout/default"/>
    <dgm:cxn modelId="{EAD70690-AC92-4026-A3B7-31118D8F5CD3}" type="presOf" srcId="{291D9C64-3BB0-40EE-B69C-9A7F6E1560BF}" destId="{989867DD-8B37-4B7D-ADC8-8DFA15B588CA}" srcOrd="0" destOrd="0" presId="urn:microsoft.com/office/officeart/2005/8/layout/default"/>
    <dgm:cxn modelId="{A838C0A2-D305-48D1-BE51-67BB30736E97}" srcId="{7D59D452-4E42-469F-808A-679A9DD5741D}" destId="{C3906402-26A9-4EB9-A139-407E6F456E60}" srcOrd="2" destOrd="0" parTransId="{5895E948-0FF4-41BD-8813-F9DB76428888}" sibTransId="{F1640859-CDED-4921-B6C2-AC809970BF80}"/>
    <dgm:cxn modelId="{98ADF0B2-994F-4177-AF47-6C6761679546}" type="presOf" srcId="{C3906402-26A9-4EB9-A139-407E6F456E60}" destId="{08F42760-0BF7-4F6B-802C-84DEA5449D03}" srcOrd="0" destOrd="0" presId="urn:microsoft.com/office/officeart/2005/8/layout/default"/>
    <dgm:cxn modelId="{32745AC1-FC9E-4B04-8FF2-368C4BA01B8E}" type="presOf" srcId="{F2C3A198-D62E-4A87-B975-46BE71CED870}" destId="{02D8EA3D-3195-4B33-900F-F47B1C197BF6}" srcOrd="0" destOrd="0" presId="urn:microsoft.com/office/officeart/2005/8/layout/default"/>
    <dgm:cxn modelId="{AEF837F4-3FEA-4486-9C5E-B2674C500C26}" srcId="{7D59D452-4E42-469F-808A-679A9DD5741D}" destId="{F2C3A198-D62E-4A87-B975-46BE71CED870}" srcOrd="4" destOrd="0" parTransId="{F74C5F37-AF0A-4A23-8A9F-5CADC006DE2A}" sibTransId="{8C5C7DEA-15E6-471B-88C3-58F4D04F9FF0}"/>
    <dgm:cxn modelId="{8CD5C5FD-808A-4A01-92FA-8BEE964DF04D}" type="presOf" srcId="{7D59D452-4E42-469F-808A-679A9DD5741D}" destId="{A5E9BF37-0099-4BE4-A006-E824562F5D0C}" srcOrd="0" destOrd="0" presId="urn:microsoft.com/office/officeart/2005/8/layout/default"/>
    <dgm:cxn modelId="{041CBF55-1ED1-4961-9D5D-C7FE67030F80}" type="presParOf" srcId="{A5E9BF37-0099-4BE4-A006-E824562F5D0C}" destId="{989867DD-8B37-4B7D-ADC8-8DFA15B588CA}" srcOrd="0" destOrd="0" presId="urn:microsoft.com/office/officeart/2005/8/layout/default"/>
    <dgm:cxn modelId="{F19A01EC-2FBF-4312-91AE-AFA1B41E3D15}" type="presParOf" srcId="{A5E9BF37-0099-4BE4-A006-E824562F5D0C}" destId="{AFC7F0ED-A009-4DAD-A826-8E4B770449D9}" srcOrd="1" destOrd="0" presId="urn:microsoft.com/office/officeart/2005/8/layout/default"/>
    <dgm:cxn modelId="{79455E4A-8255-41C9-BEA5-E21AC258B8BB}" type="presParOf" srcId="{A5E9BF37-0099-4BE4-A006-E824562F5D0C}" destId="{7365CF64-E003-4602-8CE4-E1D4FD59DC97}" srcOrd="2" destOrd="0" presId="urn:microsoft.com/office/officeart/2005/8/layout/default"/>
    <dgm:cxn modelId="{71CD85A8-B403-41F4-83A2-C9D61B460F1A}" type="presParOf" srcId="{A5E9BF37-0099-4BE4-A006-E824562F5D0C}" destId="{6C223BBC-0B33-46F6-9C0C-0504DB8C896D}" srcOrd="3" destOrd="0" presId="urn:microsoft.com/office/officeart/2005/8/layout/default"/>
    <dgm:cxn modelId="{D59E527B-F346-4D05-8B5C-0B916C1F3730}" type="presParOf" srcId="{A5E9BF37-0099-4BE4-A006-E824562F5D0C}" destId="{08F42760-0BF7-4F6B-802C-84DEA5449D03}" srcOrd="4" destOrd="0" presId="urn:microsoft.com/office/officeart/2005/8/layout/default"/>
    <dgm:cxn modelId="{58C9312D-9E2B-4B60-93DF-CF143D28C1B4}" type="presParOf" srcId="{A5E9BF37-0099-4BE4-A006-E824562F5D0C}" destId="{E50E4A02-ABC3-4F8B-A039-740FC412ABD9}" srcOrd="5" destOrd="0" presId="urn:microsoft.com/office/officeart/2005/8/layout/default"/>
    <dgm:cxn modelId="{5AB944C3-8E78-4917-843B-D22B60C59083}" type="presParOf" srcId="{A5E9BF37-0099-4BE4-A006-E824562F5D0C}" destId="{FCBB24AA-6F17-4109-A6A5-BB01362DF9E8}" srcOrd="6" destOrd="0" presId="urn:microsoft.com/office/officeart/2005/8/layout/default"/>
    <dgm:cxn modelId="{4A6F1B8C-D279-4305-A1CC-4D2774CF3E5C}" type="presParOf" srcId="{A5E9BF37-0099-4BE4-A006-E824562F5D0C}" destId="{D16F99DE-87E4-4AAE-BE9B-B107519D2BD7}" srcOrd="7" destOrd="0" presId="urn:microsoft.com/office/officeart/2005/8/layout/default"/>
    <dgm:cxn modelId="{CDF961A6-CC84-4DAD-B635-09367AFBAA5A}" type="presParOf" srcId="{A5E9BF37-0099-4BE4-A006-E824562F5D0C}" destId="{02D8EA3D-3195-4B33-900F-F47B1C197BF6}" srcOrd="8" destOrd="0" presId="urn:microsoft.com/office/officeart/2005/8/layout/default"/>
    <dgm:cxn modelId="{ED4BE0A8-686D-4BE2-A83D-5D1FC34476AA}" type="presParOf" srcId="{A5E9BF37-0099-4BE4-A006-E824562F5D0C}" destId="{207BA707-3C25-4E4B-9438-5C02CE76A8CA}" srcOrd="9" destOrd="0" presId="urn:microsoft.com/office/officeart/2005/8/layout/default"/>
    <dgm:cxn modelId="{5FA12EAB-9F22-45A1-8FE7-5A5094956888}" type="presParOf" srcId="{A5E9BF37-0099-4BE4-A006-E824562F5D0C}" destId="{9C09BC2B-E0E7-46BB-8947-777D7BBC92B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86D8E3-9F78-4CF1-8215-567963FC48C0}" type="doc">
      <dgm:prSet loTypeId="urn:microsoft.com/office/officeart/2005/8/layout/radial4" loCatId="relationship" qsTypeId="urn:microsoft.com/office/officeart/2005/8/quickstyle/simple5" qsCatId="simple" csTypeId="urn:microsoft.com/office/officeart/2005/8/colors/accent0_3" csCatId="mainScheme" phldr="1"/>
      <dgm:spPr/>
      <dgm:t>
        <a:bodyPr/>
        <a:lstStyle/>
        <a:p>
          <a:endParaRPr lang="es-EC"/>
        </a:p>
      </dgm:t>
    </dgm:pt>
    <dgm:pt modelId="{0C77A7A5-BE21-44FE-A11C-5B411AA629C7}">
      <dgm:prSet phldrT="[Texto]"/>
      <dgm:spPr/>
      <dgm:t>
        <a:bodyPr/>
        <a:lstStyle/>
        <a:p>
          <a:r>
            <a:rPr lang="es-EC" dirty="0">
              <a:latin typeface="Times New Roman" panose="02020603050405020304" pitchFamily="18" charset="0"/>
              <a:cs typeface="Times New Roman" panose="02020603050405020304" pitchFamily="18" charset="0"/>
            </a:rPr>
            <a:t>Hipótesis</a:t>
          </a:r>
        </a:p>
      </dgm:t>
    </dgm:pt>
    <dgm:pt modelId="{7BBFB1A4-DB10-47AA-8AE9-7DBC5C7DF51C}" type="parTrans" cxnId="{8F7C0538-C1ED-48B4-8E1F-E7F8C733B0B6}">
      <dgm:prSet/>
      <dgm:spPr/>
      <dgm:t>
        <a:bodyPr/>
        <a:lstStyle/>
        <a:p>
          <a:endParaRPr lang="es-EC">
            <a:latin typeface="Times New Roman" panose="02020603050405020304" pitchFamily="18" charset="0"/>
            <a:cs typeface="Times New Roman" panose="02020603050405020304" pitchFamily="18" charset="0"/>
          </a:endParaRPr>
        </a:p>
      </dgm:t>
    </dgm:pt>
    <dgm:pt modelId="{4E19F409-8C04-4ABE-88BD-E39B6125DDD2}" type="sibTrans" cxnId="{8F7C0538-C1ED-48B4-8E1F-E7F8C733B0B6}">
      <dgm:prSet/>
      <dgm:spPr/>
      <dgm:t>
        <a:bodyPr/>
        <a:lstStyle/>
        <a:p>
          <a:endParaRPr lang="es-EC">
            <a:latin typeface="Times New Roman" panose="02020603050405020304" pitchFamily="18" charset="0"/>
            <a:cs typeface="Times New Roman" panose="02020603050405020304" pitchFamily="18" charset="0"/>
          </a:endParaRPr>
        </a:p>
      </dgm:t>
    </dgm:pt>
    <dgm:pt modelId="{CBFE7E80-88E3-4949-AED8-0953880C9109}">
      <dgm:prSet phldrT="[Texto]"/>
      <dgm:spPr/>
      <dgm:t>
        <a:bodyPr/>
        <a:lstStyle/>
        <a:p>
          <a:r>
            <a:rPr lang="es-EC" dirty="0">
              <a:latin typeface="Times New Roman" panose="02020603050405020304" pitchFamily="18" charset="0"/>
              <a:cs typeface="Times New Roman" panose="02020603050405020304" pitchFamily="18" charset="0"/>
            </a:rPr>
            <a:t>Errores inferiores a 15 cm</a:t>
          </a:r>
        </a:p>
      </dgm:t>
    </dgm:pt>
    <dgm:pt modelId="{5AF42C6B-5C7E-442C-BD83-031A2861DF50}" type="parTrans" cxnId="{66B4FACE-A50F-498E-901B-447F7D3E7D4F}">
      <dgm:prSet/>
      <dgm:spPr/>
      <dgm:t>
        <a:bodyPr/>
        <a:lstStyle/>
        <a:p>
          <a:endParaRPr lang="es-EC">
            <a:latin typeface="Times New Roman" panose="02020603050405020304" pitchFamily="18" charset="0"/>
            <a:cs typeface="Times New Roman" panose="02020603050405020304" pitchFamily="18" charset="0"/>
          </a:endParaRPr>
        </a:p>
      </dgm:t>
    </dgm:pt>
    <dgm:pt modelId="{A7C7720D-A7CF-4E20-9630-C40396EC9391}" type="sibTrans" cxnId="{66B4FACE-A50F-498E-901B-447F7D3E7D4F}">
      <dgm:prSet/>
      <dgm:spPr/>
      <dgm:t>
        <a:bodyPr/>
        <a:lstStyle/>
        <a:p>
          <a:endParaRPr lang="es-EC">
            <a:latin typeface="Times New Roman" panose="02020603050405020304" pitchFamily="18" charset="0"/>
            <a:cs typeface="Times New Roman" panose="02020603050405020304" pitchFamily="18" charset="0"/>
          </a:endParaRPr>
        </a:p>
      </dgm:t>
    </dgm:pt>
    <dgm:pt modelId="{9AB8961D-554C-4055-BADA-E050A1ADEB00}">
      <dgm:prSet phldrT="[Texto]"/>
      <dgm:spPr/>
      <dgm:t>
        <a:bodyPr/>
        <a:lstStyle/>
        <a:p>
          <a:r>
            <a:rPr lang="es-EC" dirty="0">
              <a:latin typeface="Times New Roman" panose="02020603050405020304" pitchFamily="18" charset="0"/>
              <a:cs typeface="Times New Roman" panose="02020603050405020304" pitchFamily="18" charset="0"/>
            </a:rPr>
            <a:t>Zona de variación de ondulación geoidal</a:t>
          </a:r>
        </a:p>
      </dgm:t>
    </dgm:pt>
    <dgm:pt modelId="{980525D7-8ADC-4FA6-9FEA-6166F4ACE594}" type="parTrans" cxnId="{602CA9C7-C72A-4CF1-A191-D3215DEB0384}">
      <dgm:prSet/>
      <dgm:spPr/>
      <dgm:t>
        <a:bodyPr/>
        <a:lstStyle/>
        <a:p>
          <a:endParaRPr lang="es-EC">
            <a:latin typeface="Times New Roman" panose="02020603050405020304" pitchFamily="18" charset="0"/>
            <a:cs typeface="Times New Roman" panose="02020603050405020304" pitchFamily="18" charset="0"/>
          </a:endParaRPr>
        </a:p>
      </dgm:t>
    </dgm:pt>
    <dgm:pt modelId="{F46B394B-350F-4415-84F4-E819E96DF6AF}" type="sibTrans" cxnId="{602CA9C7-C72A-4CF1-A191-D3215DEB0384}">
      <dgm:prSet/>
      <dgm:spPr/>
      <dgm:t>
        <a:bodyPr/>
        <a:lstStyle/>
        <a:p>
          <a:endParaRPr lang="es-EC">
            <a:latin typeface="Times New Roman" panose="02020603050405020304" pitchFamily="18" charset="0"/>
            <a:cs typeface="Times New Roman" panose="02020603050405020304" pitchFamily="18" charset="0"/>
          </a:endParaRPr>
        </a:p>
      </dgm:t>
    </dgm:pt>
    <dgm:pt modelId="{F873B22B-7E13-41A9-809E-EE50EE9F5275}">
      <dgm:prSet phldrT="[Texto]"/>
      <dgm:spPr/>
      <dgm:t>
        <a:bodyPr/>
        <a:lstStyle/>
        <a:p>
          <a:r>
            <a:rPr lang="es-EC" dirty="0">
              <a:latin typeface="Times New Roman" panose="02020603050405020304" pitchFamily="18" charset="0"/>
              <a:cs typeface="Times New Roman" panose="02020603050405020304" pitchFamily="18" charset="0"/>
            </a:rPr>
            <a:t>Distancia a la base</a:t>
          </a:r>
        </a:p>
      </dgm:t>
    </dgm:pt>
    <dgm:pt modelId="{89D74119-3F73-4C3F-BF5F-4B9CCBD03368}" type="parTrans" cxnId="{1969DF46-44A0-404F-A366-58089EBAA9C9}">
      <dgm:prSet/>
      <dgm:spPr/>
      <dgm:t>
        <a:bodyPr/>
        <a:lstStyle/>
        <a:p>
          <a:endParaRPr lang="es-EC">
            <a:latin typeface="Times New Roman" panose="02020603050405020304" pitchFamily="18" charset="0"/>
            <a:cs typeface="Times New Roman" panose="02020603050405020304" pitchFamily="18" charset="0"/>
          </a:endParaRPr>
        </a:p>
      </dgm:t>
    </dgm:pt>
    <dgm:pt modelId="{DABE777E-066B-4C2E-8C58-4E6F09F88B7F}" type="sibTrans" cxnId="{1969DF46-44A0-404F-A366-58089EBAA9C9}">
      <dgm:prSet/>
      <dgm:spPr/>
      <dgm:t>
        <a:bodyPr/>
        <a:lstStyle/>
        <a:p>
          <a:endParaRPr lang="es-EC">
            <a:latin typeface="Times New Roman" panose="02020603050405020304" pitchFamily="18" charset="0"/>
            <a:cs typeface="Times New Roman" panose="02020603050405020304" pitchFamily="18" charset="0"/>
          </a:endParaRPr>
        </a:p>
      </dgm:t>
    </dgm:pt>
    <dgm:pt modelId="{A7EB4A1C-0B19-4FE2-A29D-EBB6ADE454A4}" type="pres">
      <dgm:prSet presAssocID="{7986D8E3-9F78-4CF1-8215-567963FC48C0}" presName="cycle" presStyleCnt="0">
        <dgm:presLayoutVars>
          <dgm:chMax val="1"/>
          <dgm:dir/>
          <dgm:animLvl val="ctr"/>
          <dgm:resizeHandles val="exact"/>
        </dgm:presLayoutVars>
      </dgm:prSet>
      <dgm:spPr/>
    </dgm:pt>
    <dgm:pt modelId="{3C95E37E-2567-4723-B796-DBE9FA59EC71}" type="pres">
      <dgm:prSet presAssocID="{0C77A7A5-BE21-44FE-A11C-5B411AA629C7}" presName="centerShape" presStyleLbl="node0" presStyleIdx="0" presStyleCnt="1"/>
      <dgm:spPr/>
    </dgm:pt>
    <dgm:pt modelId="{7820B76B-FA44-4D36-935A-03C536826868}" type="pres">
      <dgm:prSet presAssocID="{5AF42C6B-5C7E-442C-BD83-031A2861DF50}" presName="parTrans" presStyleLbl="bgSibTrans2D1" presStyleIdx="0" presStyleCnt="3"/>
      <dgm:spPr/>
    </dgm:pt>
    <dgm:pt modelId="{7983A127-325C-410E-AE62-FDF9FFCC52FC}" type="pres">
      <dgm:prSet presAssocID="{CBFE7E80-88E3-4949-AED8-0953880C9109}" presName="node" presStyleLbl="node1" presStyleIdx="0" presStyleCnt="3">
        <dgm:presLayoutVars>
          <dgm:bulletEnabled val="1"/>
        </dgm:presLayoutVars>
      </dgm:prSet>
      <dgm:spPr/>
    </dgm:pt>
    <dgm:pt modelId="{6BB844A4-0192-4A7A-854E-070D1A725711}" type="pres">
      <dgm:prSet presAssocID="{980525D7-8ADC-4FA6-9FEA-6166F4ACE594}" presName="parTrans" presStyleLbl="bgSibTrans2D1" presStyleIdx="1" presStyleCnt="3"/>
      <dgm:spPr/>
    </dgm:pt>
    <dgm:pt modelId="{59D256C1-7581-4D37-9797-1078B0CBF0F2}" type="pres">
      <dgm:prSet presAssocID="{9AB8961D-554C-4055-BADA-E050A1ADEB00}" presName="node" presStyleLbl="node1" presStyleIdx="1" presStyleCnt="3">
        <dgm:presLayoutVars>
          <dgm:bulletEnabled val="1"/>
        </dgm:presLayoutVars>
      </dgm:prSet>
      <dgm:spPr/>
    </dgm:pt>
    <dgm:pt modelId="{11F0D43D-B6C5-4344-BE98-740188477DD9}" type="pres">
      <dgm:prSet presAssocID="{89D74119-3F73-4C3F-BF5F-4B9CCBD03368}" presName="parTrans" presStyleLbl="bgSibTrans2D1" presStyleIdx="2" presStyleCnt="3"/>
      <dgm:spPr/>
    </dgm:pt>
    <dgm:pt modelId="{BF1C5BFE-FED6-4ABA-8115-2FD722FE1CDA}" type="pres">
      <dgm:prSet presAssocID="{F873B22B-7E13-41A9-809E-EE50EE9F5275}" presName="node" presStyleLbl="node1" presStyleIdx="2" presStyleCnt="3">
        <dgm:presLayoutVars>
          <dgm:bulletEnabled val="1"/>
        </dgm:presLayoutVars>
      </dgm:prSet>
      <dgm:spPr/>
    </dgm:pt>
  </dgm:ptLst>
  <dgm:cxnLst>
    <dgm:cxn modelId="{53569E04-64BA-4CC3-AE74-2884EF913EF2}" type="presOf" srcId="{F873B22B-7E13-41A9-809E-EE50EE9F5275}" destId="{BF1C5BFE-FED6-4ABA-8115-2FD722FE1CDA}" srcOrd="0" destOrd="0" presId="urn:microsoft.com/office/officeart/2005/8/layout/radial4"/>
    <dgm:cxn modelId="{776DEE35-0F7B-47FC-84A1-A037821A447F}" type="presOf" srcId="{0C77A7A5-BE21-44FE-A11C-5B411AA629C7}" destId="{3C95E37E-2567-4723-B796-DBE9FA59EC71}" srcOrd="0" destOrd="0" presId="urn:microsoft.com/office/officeart/2005/8/layout/radial4"/>
    <dgm:cxn modelId="{8F7C0538-C1ED-48B4-8E1F-E7F8C733B0B6}" srcId="{7986D8E3-9F78-4CF1-8215-567963FC48C0}" destId="{0C77A7A5-BE21-44FE-A11C-5B411AA629C7}" srcOrd="0" destOrd="0" parTransId="{7BBFB1A4-DB10-47AA-8AE9-7DBC5C7DF51C}" sibTransId="{4E19F409-8C04-4ABE-88BD-E39B6125DDD2}"/>
    <dgm:cxn modelId="{94A6C165-8A36-4D9F-AA8D-EBF896600928}" type="presOf" srcId="{5AF42C6B-5C7E-442C-BD83-031A2861DF50}" destId="{7820B76B-FA44-4D36-935A-03C536826868}" srcOrd="0" destOrd="0" presId="urn:microsoft.com/office/officeart/2005/8/layout/radial4"/>
    <dgm:cxn modelId="{1969DF46-44A0-404F-A366-58089EBAA9C9}" srcId="{0C77A7A5-BE21-44FE-A11C-5B411AA629C7}" destId="{F873B22B-7E13-41A9-809E-EE50EE9F5275}" srcOrd="2" destOrd="0" parTransId="{89D74119-3F73-4C3F-BF5F-4B9CCBD03368}" sibTransId="{DABE777E-066B-4C2E-8C58-4E6F09F88B7F}"/>
    <dgm:cxn modelId="{3FAA526F-C2CA-44D4-8AA8-6F08C155A382}" type="presOf" srcId="{CBFE7E80-88E3-4949-AED8-0953880C9109}" destId="{7983A127-325C-410E-AE62-FDF9FFCC52FC}" srcOrd="0" destOrd="0" presId="urn:microsoft.com/office/officeart/2005/8/layout/radial4"/>
    <dgm:cxn modelId="{E68F1A95-0A4C-479F-81C9-BA1DD41130D3}" type="presOf" srcId="{980525D7-8ADC-4FA6-9FEA-6166F4ACE594}" destId="{6BB844A4-0192-4A7A-854E-070D1A725711}" srcOrd="0" destOrd="0" presId="urn:microsoft.com/office/officeart/2005/8/layout/radial4"/>
    <dgm:cxn modelId="{49F10F9B-362A-4641-8885-85FCDC5D9380}" type="presOf" srcId="{9AB8961D-554C-4055-BADA-E050A1ADEB00}" destId="{59D256C1-7581-4D37-9797-1078B0CBF0F2}" srcOrd="0" destOrd="0" presId="urn:microsoft.com/office/officeart/2005/8/layout/radial4"/>
    <dgm:cxn modelId="{E88144BB-4C23-4E5F-A9B7-95311772EE4F}" type="presOf" srcId="{7986D8E3-9F78-4CF1-8215-567963FC48C0}" destId="{A7EB4A1C-0B19-4FE2-A29D-EBB6ADE454A4}" srcOrd="0" destOrd="0" presId="urn:microsoft.com/office/officeart/2005/8/layout/radial4"/>
    <dgm:cxn modelId="{602CA9C7-C72A-4CF1-A191-D3215DEB0384}" srcId="{0C77A7A5-BE21-44FE-A11C-5B411AA629C7}" destId="{9AB8961D-554C-4055-BADA-E050A1ADEB00}" srcOrd="1" destOrd="0" parTransId="{980525D7-8ADC-4FA6-9FEA-6166F4ACE594}" sibTransId="{F46B394B-350F-4415-84F4-E819E96DF6AF}"/>
    <dgm:cxn modelId="{66B4FACE-A50F-498E-901B-447F7D3E7D4F}" srcId="{0C77A7A5-BE21-44FE-A11C-5B411AA629C7}" destId="{CBFE7E80-88E3-4949-AED8-0953880C9109}" srcOrd="0" destOrd="0" parTransId="{5AF42C6B-5C7E-442C-BD83-031A2861DF50}" sibTransId="{A7C7720D-A7CF-4E20-9630-C40396EC9391}"/>
    <dgm:cxn modelId="{DFEC34EC-D677-4B12-AB07-EC5993099FDA}" type="presOf" srcId="{89D74119-3F73-4C3F-BF5F-4B9CCBD03368}" destId="{11F0D43D-B6C5-4344-BE98-740188477DD9}" srcOrd="0" destOrd="0" presId="urn:microsoft.com/office/officeart/2005/8/layout/radial4"/>
    <dgm:cxn modelId="{6450ACBB-2E04-4442-B56D-4BE7A92497EF}" type="presParOf" srcId="{A7EB4A1C-0B19-4FE2-A29D-EBB6ADE454A4}" destId="{3C95E37E-2567-4723-B796-DBE9FA59EC71}" srcOrd="0" destOrd="0" presId="urn:microsoft.com/office/officeart/2005/8/layout/radial4"/>
    <dgm:cxn modelId="{60EE5745-B88F-4CE4-B639-EFBF96732F95}" type="presParOf" srcId="{A7EB4A1C-0B19-4FE2-A29D-EBB6ADE454A4}" destId="{7820B76B-FA44-4D36-935A-03C536826868}" srcOrd="1" destOrd="0" presId="urn:microsoft.com/office/officeart/2005/8/layout/radial4"/>
    <dgm:cxn modelId="{888C4C4E-BF6B-471A-A7F2-D3EB98E16268}" type="presParOf" srcId="{A7EB4A1C-0B19-4FE2-A29D-EBB6ADE454A4}" destId="{7983A127-325C-410E-AE62-FDF9FFCC52FC}" srcOrd="2" destOrd="0" presId="urn:microsoft.com/office/officeart/2005/8/layout/radial4"/>
    <dgm:cxn modelId="{05B60A2E-5577-4E0F-86DF-3AF07D981C0E}" type="presParOf" srcId="{A7EB4A1C-0B19-4FE2-A29D-EBB6ADE454A4}" destId="{6BB844A4-0192-4A7A-854E-070D1A725711}" srcOrd="3" destOrd="0" presId="urn:microsoft.com/office/officeart/2005/8/layout/radial4"/>
    <dgm:cxn modelId="{E0D63DD1-20D2-414A-8CD7-C02D1E438DAE}" type="presParOf" srcId="{A7EB4A1C-0B19-4FE2-A29D-EBB6ADE454A4}" destId="{59D256C1-7581-4D37-9797-1078B0CBF0F2}" srcOrd="4" destOrd="0" presId="urn:microsoft.com/office/officeart/2005/8/layout/radial4"/>
    <dgm:cxn modelId="{C796BFE1-17F2-465F-9BFC-B62FC086B0A0}" type="presParOf" srcId="{A7EB4A1C-0B19-4FE2-A29D-EBB6ADE454A4}" destId="{11F0D43D-B6C5-4344-BE98-740188477DD9}" srcOrd="5" destOrd="0" presId="urn:microsoft.com/office/officeart/2005/8/layout/radial4"/>
    <dgm:cxn modelId="{67469D2D-529E-41EC-8D85-40D230A09CC1}" type="presParOf" srcId="{A7EB4A1C-0B19-4FE2-A29D-EBB6ADE454A4}" destId="{BF1C5BFE-FED6-4ABA-8115-2FD722FE1CDA}"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59D452-4E42-469F-808A-679A9DD5741D}"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s-EC"/>
        </a:p>
      </dgm:t>
    </dgm:pt>
    <dgm:pt modelId="{291D9C64-3BB0-40EE-B69C-9A7F6E1560BF}">
      <dgm:prSet phldrT="[Texto]" custT="1"/>
      <dgm:spPr/>
      <dgm:t>
        <a:bodyPr/>
        <a:lstStyle/>
        <a:p>
          <a:r>
            <a:rPr lang="es-EC" sz="1800" dirty="0">
              <a:latin typeface="Times New Roman" panose="02020603050405020304" pitchFamily="18" charset="0"/>
              <a:cs typeface="Times New Roman" panose="02020603050405020304" pitchFamily="18" charset="0"/>
            </a:rPr>
            <a:t>A mayor gradiente de ondulación geoidal y distancia a la base mayor error en alturas</a:t>
          </a:r>
        </a:p>
      </dgm:t>
    </dgm:pt>
    <dgm:pt modelId="{25D1C4D0-7973-463F-9447-DC8F72938F2F}" type="parTrans" cxnId="{785E2F13-0EB4-4D07-9C93-8887D20A905D}">
      <dgm:prSet/>
      <dgm:spPr/>
      <dgm:t>
        <a:bodyPr/>
        <a:lstStyle/>
        <a:p>
          <a:endParaRPr lang="es-EC" sz="1400">
            <a:latin typeface="Times New Roman" panose="02020603050405020304" pitchFamily="18" charset="0"/>
            <a:cs typeface="Times New Roman" panose="02020603050405020304" pitchFamily="18" charset="0"/>
          </a:endParaRPr>
        </a:p>
      </dgm:t>
    </dgm:pt>
    <dgm:pt modelId="{EEEDC035-5C5C-4E5F-A364-B29167000F48}" type="sibTrans" cxnId="{785E2F13-0EB4-4D07-9C93-8887D20A905D}">
      <dgm:prSet/>
      <dgm:spPr/>
      <dgm:t>
        <a:bodyPr/>
        <a:lstStyle/>
        <a:p>
          <a:endParaRPr lang="es-EC" sz="1400">
            <a:latin typeface="Times New Roman" panose="02020603050405020304" pitchFamily="18" charset="0"/>
            <a:cs typeface="Times New Roman" panose="02020603050405020304" pitchFamily="18" charset="0"/>
          </a:endParaRPr>
        </a:p>
      </dgm:t>
    </dgm:pt>
    <dgm:pt modelId="{A5E9BF37-0099-4BE4-A006-E824562F5D0C}" type="pres">
      <dgm:prSet presAssocID="{7D59D452-4E42-469F-808A-679A9DD5741D}" presName="diagram" presStyleCnt="0">
        <dgm:presLayoutVars>
          <dgm:dir/>
          <dgm:resizeHandles val="exact"/>
        </dgm:presLayoutVars>
      </dgm:prSet>
      <dgm:spPr/>
    </dgm:pt>
    <dgm:pt modelId="{989867DD-8B37-4B7D-ADC8-8DFA15B588CA}" type="pres">
      <dgm:prSet presAssocID="{291D9C64-3BB0-40EE-B69C-9A7F6E1560BF}" presName="node" presStyleLbl="node1" presStyleIdx="0" presStyleCnt="1" custScaleY="28352" custLinFactNeighborX="5128" custLinFactNeighborY="22327">
        <dgm:presLayoutVars>
          <dgm:bulletEnabled val="1"/>
        </dgm:presLayoutVars>
      </dgm:prSet>
      <dgm:spPr/>
    </dgm:pt>
  </dgm:ptLst>
  <dgm:cxnLst>
    <dgm:cxn modelId="{271BF510-05FC-459B-BDC5-D1053D5A3E28}" type="presOf" srcId="{291D9C64-3BB0-40EE-B69C-9A7F6E1560BF}" destId="{989867DD-8B37-4B7D-ADC8-8DFA15B588CA}" srcOrd="0" destOrd="0" presId="urn:microsoft.com/office/officeart/2005/8/layout/default"/>
    <dgm:cxn modelId="{785E2F13-0EB4-4D07-9C93-8887D20A905D}" srcId="{7D59D452-4E42-469F-808A-679A9DD5741D}" destId="{291D9C64-3BB0-40EE-B69C-9A7F6E1560BF}" srcOrd="0" destOrd="0" parTransId="{25D1C4D0-7973-463F-9447-DC8F72938F2F}" sibTransId="{EEEDC035-5C5C-4E5F-A364-B29167000F48}"/>
    <dgm:cxn modelId="{30A821D9-0696-4D42-889F-6474913FA30E}" type="presOf" srcId="{7D59D452-4E42-469F-808A-679A9DD5741D}" destId="{A5E9BF37-0099-4BE4-A006-E824562F5D0C}" srcOrd="0" destOrd="0" presId="urn:microsoft.com/office/officeart/2005/8/layout/default"/>
    <dgm:cxn modelId="{AA5C0933-4166-4BFC-98E2-1469D215F39E}" type="presParOf" srcId="{A5E9BF37-0099-4BE4-A006-E824562F5D0C}" destId="{989867DD-8B37-4B7D-ADC8-8DFA15B588CA}"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02AC81-B998-4D6C-B616-0BD13E3213BA}" type="doc">
      <dgm:prSet loTypeId="urn:microsoft.com/office/officeart/2005/8/layout/list1" loCatId="list" qsTypeId="urn:microsoft.com/office/officeart/2005/8/quickstyle/simple5" qsCatId="simple" csTypeId="urn:microsoft.com/office/officeart/2005/8/colors/accent0_3" csCatId="mainScheme" phldr="1"/>
      <dgm:spPr/>
      <dgm:t>
        <a:bodyPr/>
        <a:lstStyle/>
        <a:p>
          <a:endParaRPr lang="es-EC"/>
        </a:p>
      </dgm:t>
    </dgm:pt>
    <dgm:pt modelId="{AC8F062A-5393-422A-B11E-B1D1142CE9A8}">
      <dgm:prSet phldrT="[Texto]" custT="1"/>
      <dgm:spPr/>
      <dgm:t>
        <a:bodyPr/>
        <a:lstStyle/>
        <a:p>
          <a:r>
            <a:rPr lang="es-EC" sz="1800" dirty="0">
              <a:latin typeface="Times New Roman" panose="02020603050405020304" pitchFamily="18" charset="0"/>
              <a:cs typeface="Times New Roman" panose="02020603050405020304" pitchFamily="18" charset="0"/>
            </a:rPr>
            <a:t>Mapa de gradiente de ondulación geoidal del Ecuador Continental</a:t>
          </a:r>
        </a:p>
      </dgm:t>
    </dgm:pt>
    <dgm:pt modelId="{4154440D-E65A-4AF5-831D-66BE449F813A}" type="parTrans" cxnId="{76F9EF22-AC61-40F2-A04C-CA81B470DA77}">
      <dgm:prSet/>
      <dgm:spPr/>
      <dgm:t>
        <a:bodyPr/>
        <a:lstStyle/>
        <a:p>
          <a:endParaRPr lang="es-EC" sz="5400">
            <a:latin typeface="Times New Roman" panose="02020603050405020304" pitchFamily="18" charset="0"/>
            <a:cs typeface="Times New Roman" panose="02020603050405020304" pitchFamily="18" charset="0"/>
          </a:endParaRPr>
        </a:p>
      </dgm:t>
    </dgm:pt>
    <dgm:pt modelId="{A5AF7180-4E95-49F4-AABF-2200F3894C90}" type="sibTrans" cxnId="{76F9EF22-AC61-40F2-A04C-CA81B470DA77}">
      <dgm:prSet/>
      <dgm:spPr/>
      <dgm:t>
        <a:bodyPr/>
        <a:lstStyle/>
        <a:p>
          <a:endParaRPr lang="es-EC" sz="5400">
            <a:latin typeface="Times New Roman" panose="02020603050405020304" pitchFamily="18" charset="0"/>
            <a:cs typeface="Times New Roman" panose="02020603050405020304" pitchFamily="18" charset="0"/>
          </a:endParaRPr>
        </a:p>
      </dgm:t>
    </dgm:pt>
    <dgm:pt modelId="{5C904BCC-F27A-4A97-8DC0-91C9522BC047}">
      <dgm:prSet phldrT="[Texto]" custT="1"/>
      <dgm:spPr/>
      <dgm:t>
        <a:bodyPr/>
        <a:lstStyle/>
        <a:p>
          <a:r>
            <a:rPr lang="es-EC" sz="1800" dirty="0">
              <a:latin typeface="Times New Roman" panose="02020603050405020304" pitchFamily="18" charset="0"/>
              <a:cs typeface="Times New Roman" panose="02020603050405020304" pitchFamily="18" charset="0"/>
            </a:rPr>
            <a:t>Plan de muestreo de las placas componentes de la Red de Control Básico Vertical del Ecuador</a:t>
          </a:r>
        </a:p>
      </dgm:t>
    </dgm:pt>
    <dgm:pt modelId="{98697517-7C86-4078-9D22-AE5772185D6F}" type="parTrans" cxnId="{1D1972C9-F196-4AE4-B089-7BA43C683594}">
      <dgm:prSet/>
      <dgm:spPr/>
      <dgm:t>
        <a:bodyPr/>
        <a:lstStyle/>
        <a:p>
          <a:endParaRPr lang="es-EC" sz="5400">
            <a:latin typeface="Times New Roman" panose="02020603050405020304" pitchFamily="18" charset="0"/>
            <a:cs typeface="Times New Roman" panose="02020603050405020304" pitchFamily="18" charset="0"/>
          </a:endParaRPr>
        </a:p>
      </dgm:t>
    </dgm:pt>
    <dgm:pt modelId="{741FEED0-324E-4477-B192-456DE3C8A7B4}" type="sibTrans" cxnId="{1D1972C9-F196-4AE4-B089-7BA43C683594}">
      <dgm:prSet/>
      <dgm:spPr/>
      <dgm:t>
        <a:bodyPr/>
        <a:lstStyle/>
        <a:p>
          <a:endParaRPr lang="es-EC" sz="5400">
            <a:latin typeface="Times New Roman" panose="02020603050405020304" pitchFamily="18" charset="0"/>
            <a:cs typeface="Times New Roman" panose="02020603050405020304" pitchFamily="18" charset="0"/>
          </a:endParaRPr>
        </a:p>
      </dgm:t>
    </dgm:pt>
    <dgm:pt modelId="{00CFE0B8-9DE3-4F72-9B44-1176D22E1CC3}">
      <dgm:prSet custT="1"/>
      <dgm:spPr/>
      <dgm:t>
        <a:bodyPr/>
        <a:lstStyle/>
        <a:p>
          <a:r>
            <a:rPr lang="es-EC" sz="1800" dirty="0">
              <a:latin typeface="Times New Roman" panose="02020603050405020304" pitchFamily="18" charset="0"/>
              <a:cs typeface="Times New Roman" panose="02020603050405020304" pitchFamily="18" charset="0"/>
            </a:rPr>
            <a:t>Posicionamiento y </a:t>
          </a:r>
          <a:r>
            <a:rPr lang="es-EC" sz="1800" dirty="0" err="1">
              <a:latin typeface="Times New Roman" panose="02020603050405020304" pitchFamily="18" charset="0"/>
              <a:cs typeface="Times New Roman" panose="02020603050405020304" pitchFamily="18" charset="0"/>
            </a:rPr>
            <a:t>post-procesamiento</a:t>
          </a:r>
          <a:r>
            <a:rPr lang="es-EC" sz="1800" dirty="0">
              <a:latin typeface="Times New Roman" panose="02020603050405020304" pitchFamily="18" charset="0"/>
              <a:cs typeface="Times New Roman" panose="02020603050405020304" pitchFamily="18" charset="0"/>
            </a:rPr>
            <a:t> GPS</a:t>
          </a:r>
        </a:p>
      </dgm:t>
    </dgm:pt>
    <dgm:pt modelId="{D0E5EF3B-BB38-4397-BE6D-5DF8A05BED77}" type="parTrans" cxnId="{678C3A68-A54A-48A2-935D-E48E96C6071F}">
      <dgm:prSet/>
      <dgm:spPr/>
      <dgm:t>
        <a:bodyPr/>
        <a:lstStyle/>
        <a:p>
          <a:endParaRPr lang="es-EC" sz="5400">
            <a:latin typeface="Times New Roman" panose="02020603050405020304" pitchFamily="18" charset="0"/>
            <a:cs typeface="Times New Roman" panose="02020603050405020304" pitchFamily="18" charset="0"/>
          </a:endParaRPr>
        </a:p>
      </dgm:t>
    </dgm:pt>
    <dgm:pt modelId="{23F84D36-E3E7-4AEF-8186-6D708A7D2DD1}" type="sibTrans" cxnId="{678C3A68-A54A-48A2-935D-E48E96C6071F}">
      <dgm:prSet/>
      <dgm:spPr/>
      <dgm:t>
        <a:bodyPr/>
        <a:lstStyle/>
        <a:p>
          <a:endParaRPr lang="es-EC" sz="5400">
            <a:latin typeface="Times New Roman" panose="02020603050405020304" pitchFamily="18" charset="0"/>
            <a:cs typeface="Times New Roman" panose="02020603050405020304" pitchFamily="18" charset="0"/>
          </a:endParaRPr>
        </a:p>
      </dgm:t>
    </dgm:pt>
    <dgm:pt modelId="{16073D35-7B82-48D9-93B5-7B4029929406}">
      <dgm:prSet custT="1"/>
      <dgm:spPr/>
      <dgm:t>
        <a:bodyPr/>
        <a:lstStyle/>
        <a:p>
          <a:r>
            <a:rPr lang="es-EC" sz="1800" dirty="0">
              <a:latin typeface="Times New Roman" panose="02020603050405020304" pitchFamily="18" charset="0"/>
              <a:cs typeface="Times New Roman" panose="02020603050405020304" pitchFamily="18" charset="0"/>
            </a:rPr>
            <a:t>Método de nivelación GPS a partir de las coordenadas derivadas del posicionamiento satelital. </a:t>
          </a:r>
        </a:p>
      </dgm:t>
    </dgm:pt>
    <dgm:pt modelId="{6F398C96-C1D9-47ED-A485-D5DC1E21CEEC}" type="parTrans" cxnId="{D44B2D3E-E390-424D-9655-4A14DB42079F}">
      <dgm:prSet/>
      <dgm:spPr/>
      <dgm:t>
        <a:bodyPr/>
        <a:lstStyle/>
        <a:p>
          <a:endParaRPr lang="es-EC" sz="5400">
            <a:latin typeface="Times New Roman" panose="02020603050405020304" pitchFamily="18" charset="0"/>
            <a:cs typeface="Times New Roman" panose="02020603050405020304" pitchFamily="18" charset="0"/>
          </a:endParaRPr>
        </a:p>
      </dgm:t>
    </dgm:pt>
    <dgm:pt modelId="{BBDAD53A-D565-4B4B-B147-1CA4D82A1DA2}" type="sibTrans" cxnId="{D44B2D3E-E390-424D-9655-4A14DB42079F}">
      <dgm:prSet/>
      <dgm:spPr/>
      <dgm:t>
        <a:bodyPr/>
        <a:lstStyle/>
        <a:p>
          <a:endParaRPr lang="es-EC" sz="5400">
            <a:latin typeface="Times New Roman" panose="02020603050405020304" pitchFamily="18" charset="0"/>
            <a:cs typeface="Times New Roman" panose="02020603050405020304" pitchFamily="18" charset="0"/>
          </a:endParaRPr>
        </a:p>
      </dgm:t>
    </dgm:pt>
    <dgm:pt modelId="{A9B80CF1-9E5E-47FA-B6FF-3B0867144C75}">
      <dgm:prSet custT="1"/>
      <dgm:spPr/>
      <dgm:t>
        <a:bodyPr/>
        <a:lstStyle/>
        <a:p>
          <a:r>
            <a:rPr lang="es-EC" sz="1800" dirty="0">
              <a:latin typeface="Times New Roman" panose="02020603050405020304" pitchFamily="18" charset="0"/>
              <a:cs typeface="Times New Roman" panose="02020603050405020304" pitchFamily="18" charset="0"/>
            </a:rPr>
            <a:t>Análisis estadístico de los errores obtenidos con el método de nivelación GPS.</a:t>
          </a:r>
        </a:p>
      </dgm:t>
    </dgm:pt>
    <dgm:pt modelId="{F7187AB4-03A0-45CF-9BC5-0223F81812B0}" type="parTrans" cxnId="{B5377918-D205-4512-9B79-F4ECD3A0AC75}">
      <dgm:prSet/>
      <dgm:spPr/>
      <dgm:t>
        <a:bodyPr/>
        <a:lstStyle/>
        <a:p>
          <a:endParaRPr lang="es-EC" sz="5400">
            <a:latin typeface="Times New Roman" panose="02020603050405020304" pitchFamily="18" charset="0"/>
            <a:cs typeface="Times New Roman" panose="02020603050405020304" pitchFamily="18" charset="0"/>
          </a:endParaRPr>
        </a:p>
      </dgm:t>
    </dgm:pt>
    <dgm:pt modelId="{0EBC4F56-DE7F-435F-BF2E-AE9364A53744}" type="sibTrans" cxnId="{B5377918-D205-4512-9B79-F4ECD3A0AC75}">
      <dgm:prSet/>
      <dgm:spPr/>
      <dgm:t>
        <a:bodyPr/>
        <a:lstStyle/>
        <a:p>
          <a:endParaRPr lang="es-EC" sz="5400">
            <a:latin typeface="Times New Roman" panose="02020603050405020304" pitchFamily="18" charset="0"/>
            <a:cs typeface="Times New Roman" panose="02020603050405020304" pitchFamily="18" charset="0"/>
          </a:endParaRPr>
        </a:p>
      </dgm:t>
    </dgm:pt>
    <dgm:pt modelId="{70573C7C-BD50-4D0D-B0BA-FD388D667938}" type="pres">
      <dgm:prSet presAssocID="{5E02AC81-B998-4D6C-B616-0BD13E3213BA}" presName="linear" presStyleCnt="0">
        <dgm:presLayoutVars>
          <dgm:dir/>
          <dgm:animLvl val="lvl"/>
          <dgm:resizeHandles val="exact"/>
        </dgm:presLayoutVars>
      </dgm:prSet>
      <dgm:spPr/>
    </dgm:pt>
    <dgm:pt modelId="{9CC0EA68-4F6A-487C-BEA4-9D19BA630C30}" type="pres">
      <dgm:prSet presAssocID="{AC8F062A-5393-422A-B11E-B1D1142CE9A8}" presName="parentLin" presStyleCnt="0"/>
      <dgm:spPr/>
    </dgm:pt>
    <dgm:pt modelId="{0258C9FF-0173-4436-936E-DEEAC2423F12}" type="pres">
      <dgm:prSet presAssocID="{AC8F062A-5393-422A-B11E-B1D1142CE9A8}" presName="parentLeftMargin" presStyleLbl="node1" presStyleIdx="0" presStyleCnt="5"/>
      <dgm:spPr/>
    </dgm:pt>
    <dgm:pt modelId="{DD2913AD-0677-4AA1-B816-76EEA576238D}" type="pres">
      <dgm:prSet presAssocID="{AC8F062A-5393-422A-B11E-B1D1142CE9A8}" presName="parentText" presStyleLbl="node1" presStyleIdx="0" presStyleCnt="5">
        <dgm:presLayoutVars>
          <dgm:chMax val="0"/>
          <dgm:bulletEnabled val="1"/>
        </dgm:presLayoutVars>
      </dgm:prSet>
      <dgm:spPr/>
    </dgm:pt>
    <dgm:pt modelId="{53ABF1B5-84EE-43E3-9010-1D656F32BB79}" type="pres">
      <dgm:prSet presAssocID="{AC8F062A-5393-422A-B11E-B1D1142CE9A8}" presName="negativeSpace" presStyleCnt="0"/>
      <dgm:spPr/>
    </dgm:pt>
    <dgm:pt modelId="{121C5811-7BE3-4342-B611-F7B0C144BD7F}" type="pres">
      <dgm:prSet presAssocID="{AC8F062A-5393-422A-B11E-B1D1142CE9A8}" presName="childText" presStyleLbl="conFgAcc1" presStyleIdx="0" presStyleCnt="5">
        <dgm:presLayoutVars>
          <dgm:bulletEnabled val="1"/>
        </dgm:presLayoutVars>
      </dgm:prSet>
      <dgm:spPr/>
    </dgm:pt>
    <dgm:pt modelId="{08200852-F841-4FD3-A24C-3CFDC286EFF2}" type="pres">
      <dgm:prSet presAssocID="{A5AF7180-4E95-49F4-AABF-2200F3894C90}" presName="spaceBetweenRectangles" presStyleCnt="0"/>
      <dgm:spPr/>
    </dgm:pt>
    <dgm:pt modelId="{0D43970B-12BF-4F52-B6A8-04EE68A0F6E7}" type="pres">
      <dgm:prSet presAssocID="{5C904BCC-F27A-4A97-8DC0-91C9522BC047}" presName="parentLin" presStyleCnt="0"/>
      <dgm:spPr/>
    </dgm:pt>
    <dgm:pt modelId="{C47BE06F-5F26-4AFD-ACD3-4F8B5C59B639}" type="pres">
      <dgm:prSet presAssocID="{5C904BCC-F27A-4A97-8DC0-91C9522BC047}" presName="parentLeftMargin" presStyleLbl="node1" presStyleIdx="0" presStyleCnt="5"/>
      <dgm:spPr/>
    </dgm:pt>
    <dgm:pt modelId="{68F4A3EC-87D9-49FE-AC59-FE5EBB89EE17}" type="pres">
      <dgm:prSet presAssocID="{5C904BCC-F27A-4A97-8DC0-91C9522BC047}" presName="parentText" presStyleLbl="node1" presStyleIdx="1" presStyleCnt="5">
        <dgm:presLayoutVars>
          <dgm:chMax val="0"/>
          <dgm:bulletEnabled val="1"/>
        </dgm:presLayoutVars>
      </dgm:prSet>
      <dgm:spPr/>
    </dgm:pt>
    <dgm:pt modelId="{BCD0E525-8FEF-44F2-9A52-077A07A32885}" type="pres">
      <dgm:prSet presAssocID="{5C904BCC-F27A-4A97-8DC0-91C9522BC047}" presName="negativeSpace" presStyleCnt="0"/>
      <dgm:spPr/>
    </dgm:pt>
    <dgm:pt modelId="{44CF19C5-A2BE-43E2-B2A5-C293AD17248C}" type="pres">
      <dgm:prSet presAssocID="{5C904BCC-F27A-4A97-8DC0-91C9522BC047}" presName="childText" presStyleLbl="conFgAcc1" presStyleIdx="1" presStyleCnt="5">
        <dgm:presLayoutVars>
          <dgm:bulletEnabled val="1"/>
        </dgm:presLayoutVars>
      </dgm:prSet>
      <dgm:spPr/>
    </dgm:pt>
    <dgm:pt modelId="{15B4E3A5-C8F7-40E5-BA13-E9640D922A25}" type="pres">
      <dgm:prSet presAssocID="{741FEED0-324E-4477-B192-456DE3C8A7B4}" presName="spaceBetweenRectangles" presStyleCnt="0"/>
      <dgm:spPr/>
    </dgm:pt>
    <dgm:pt modelId="{3FD59CAE-53DF-40AC-9B0D-885B1CAF9D5B}" type="pres">
      <dgm:prSet presAssocID="{00CFE0B8-9DE3-4F72-9B44-1176D22E1CC3}" presName="parentLin" presStyleCnt="0"/>
      <dgm:spPr/>
    </dgm:pt>
    <dgm:pt modelId="{DD21FFB1-4DC1-4A22-B09B-71E9969A85A2}" type="pres">
      <dgm:prSet presAssocID="{00CFE0B8-9DE3-4F72-9B44-1176D22E1CC3}" presName="parentLeftMargin" presStyleLbl="node1" presStyleIdx="1" presStyleCnt="5"/>
      <dgm:spPr/>
    </dgm:pt>
    <dgm:pt modelId="{057B78D1-79F3-4BD6-AC84-1ED36ABEA058}" type="pres">
      <dgm:prSet presAssocID="{00CFE0B8-9DE3-4F72-9B44-1176D22E1CC3}" presName="parentText" presStyleLbl="node1" presStyleIdx="2" presStyleCnt="5">
        <dgm:presLayoutVars>
          <dgm:chMax val="0"/>
          <dgm:bulletEnabled val="1"/>
        </dgm:presLayoutVars>
      </dgm:prSet>
      <dgm:spPr/>
    </dgm:pt>
    <dgm:pt modelId="{5A0A47BE-1CE1-4C65-A0E9-BAC528F5C4AD}" type="pres">
      <dgm:prSet presAssocID="{00CFE0B8-9DE3-4F72-9B44-1176D22E1CC3}" presName="negativeSpace" presStyleCnt="0"/>
      <dgm:spPr/>
    </dgm:pt>
    <dgm:pt modelId="{897B2EC3-DE95-471B-9D06-610587CDB4D5}" type="pres">
      <dgm:prSet presAssocID="{00CFE0B8-9DE3-4F72-9B44-1176D22E1CC3}" presName="childText" presStyleLbl="conFgAcc1" presStyleIdx="2" presStyleCnt="5">
        <dgm:presLayoutVars>
          <dgm:bulletEnabled val="1"/>
        </dgm:presLayoutVars>
      </dgm:prSet>
      <dgm:spPr/>
    </dgm:pt>
    <dgm:pt modelId="{25D3B7C4-8B18-4281-AB1A-5368A2674048}" type="pres">
      <dgm:prSet presAssocID="{23F84D36-E3E7-4AEF-8186-6D708A7D2DD1}" presName="spaceBetweenRectangles" presStyleCnt="0"/>
      <dgm:spPr/>
    </dgm:pt>
    <dgm:pt modelId="{7B243236-01F3-48EC-95C3-A8DB61E8F53C}" type="pres">
      <dgm:prSet presAssocID="{16073D35-7B82-48D9-93B5-7B4029929406}" presName="parentLin" presStyleCnt="0"/>
      <dgm:spPr/>
    </dgm:pt>
    <dgm:pt modelId="{51EEA0A8-3498-4E2F-B25F-206A7B0A1598}" type="pres">
      <dgm:prSet presAssocID="{16073D35-7B82-48D9-93B5-7B4029929406}" presName="parentLeftMargin" presStyleLbl="node1" presStyleIdx="2" presStyleCnt="5"/>
      <dgm:spPr/>
    </dgm:pt>
    <dgm:pt modelId="{99261CAB-06C6-40E9-8046-0970CAD1993D}" type="pres">
      <dgm:prSet presAssocID="{16073D35-7B82-48D9-93B5-7B4029929406}" presName="parentText" presStyleLbl="node1" presStyleIdx="3" presStyleCnt="5">
        <dgm:presLayoutVars>
          <dgm:chMax val="0"/>
          <dgm:bulletEnabled val="1"/>
        </dgm:presLayoutVars>
      </dgm:prSet>
      <dgm:spPr/>
    </dgm:pt>
    <dgm:pt modelId="{1BD07EB2-4586-4E34-A306-37CB0742427E}" type="pres">
      <dgm:prSet presAssocID="{16073D35-7B82-48D9-93B5-7B4029929406}" presName="negativeSpace" presStyleCnt="0"/>
      <dgm:spPr/>
    </dgm:pt>
    <dgm:pt modelId="{FDB8A004-13F4-4FE0-9D72-A3FD3D0F5325}" type="pres">
      <dgm:prSet presAssocID="{16073D35-7B82-48D9-93B5-7B4029929406}" presName="childText" presStyleLbl="conFgAcc1" presStyleIdx="3" presStyleCnt="5">
        <dgm:presLayoutVars>
          <dgm:bulletEnabled val="1"/>
        </dgm:presLayoutVars>
      </dgm:prSet>
      <dgm:spPr/>
    </dgm:pt>
    <dgm:pt modelId="{4DE5AF73-88D4-4E44-A8FF-6E35D184729F}" type="pres">
      <dgm:prSet presAssocID="{BBDAD53A-D565-4B4B-B147-1CA4D82A1DA2}" presName="spaceBetweenRectangles" presStyleCnt="0"/>
      <dgm:spPr/>
    </dgm:pt>
    <dgm:pt modelId="{18F3E50C-69F7-4A61-AB75-99A5C3B833AB}" type="pres">
      <dgm:prSet presAssocID="{A9B80CF1-9E5E-47FA-B6FF-3B0867144C75}" presName="parentLin" presStyleCnt="0"/>
      <dgm:spPr/>
    </dgm:pt>
    <dgm:pt modelId="{5F617F7A-5FB2-4F05-897E-B1040D80BF15}" type="pres">
      <dgm:prSet presAssocID="{A9B80CF1-9E5E-47FA-B6FF-3B0867144C75}" presName="parentLeftMargin" presStyleLbl="node1" presStyleIdx="3" presStyleCnt="5"/>
      <dgm:spPr/>
    </dgm:pt>
    <dgm:pt modelId="{64E5C451-36C3-46D8-8EB7-5EB82107AB95}" type="pres">
      <dgm:prSet presAssocID="{A9B80CF1-9E5E-47FA-B6FF-3B0867144C75}" presName="parentText" presStyleLbl="node1" presStyleIdx="4" presStyleCnt="5">
        <dgm:presLayoutVars>
          <dgm:chMax val="0"/>
          <dgm:bulletEnabled val="1"/>
        </dgm:presLayoutVars>
      </dgm:prSet>
      <dgm:spPr/>
    </dgm:pt>
    <dgm:pt modelId="{EE834893-1337-4885-915C-35FF9469151C}" type="pres">
      <dgm:prSet presAssocID="{A9B80CF1-9E5E-47FA-B6FF-3B0867144C75}" presName="negativeSpace" presStyleCnt="0"/>
      <dgm:spPr/>
    </dgm:pt>
    <dgm:pt modelId="{DFC2A9F6-072E-4738-B4E4-8C9093D18C7A}" type="pres">
      <dgm:prSet presAssocID="{A9B80CF1-9E5E-47FA-B6FF-3B0867144C75}" presName="childText" presStyleLbl="conFgAcc1" presStyleIdx="4" presStyleCnt="5">
        <dgm:presLayoutVars>
          <dgm:bulletEnabled val="1"/>
        </dgm:presLayoutVars>
      </dgm:prSet>
      <dgm:spPr/>
    </dgm:pt>
  </dgm:ptLst>
  <dgm:cxnLst>
    <dgm:cxn modelId="{246B8C05-590C-4986-BD64-2BA2860BD46F}" type="presOf" srcId="{00CFE0B8-9DE3-4F72-9B44-1176D22E1CC3}" destId="{DD21FFB1-4DC1-4A22-B09B-71E9969A85A2}" srcOrd="0" destOrd="0" presId="urn:microsoft.com/office/officeart/2005/8/layout/list1"/>
    <dgm:cxn modelId="{B5377918-D205-4512-9B79-F4ECD3A0AC75}" srcId="{5E02AC81-B998-4D6C-B616-0BD13E3213BA}" destId="{A9B80CF1-9E5E-47FA-B6FF-3B0867144C75}" srcOrd="4" destOrd="0" parTransId="{F7187AB4-03A0-45CF-9BC5-0223F81812B0}" sibTransId="{0EBC4F56-DE7F-435F-BF2E-AE9364A53744}"/>
    <dgm:cxn modelId="{5DF7D41D-3C0F-4A96-A308-B4779AED9759}" type="presOf" srcId="{AC8F062A-5393-422A-B11E-B1D1142CE9A8}" destId="{0258C9FF-0173-4436-936E-DEEAC2423F12}" srcOrd="0" destOrd="0" presId="urn:microsoft.com/office/officeart/2005/8/layout/list1"/>
    <dgm:cxn modelId="{76F9EF22-AC61-40F2-A04C-CA81B470DA77}" srcId="{5E02AC81-B998-4D6C-B616-0BD13E3213BA}" destId="{AC8F062A-5393-422A-B11E-B1D1142CE9A8}" srcOrd="0" destOrd="0" parTransId="{4154440D-E65A-4AF5-831D-66BE449F813A}" sibTransId="{A5AF7180-4E95-49F4-AABF-2200F3894C90}"/>
    <dgm:cxn modelId="{D44B2D3E-E390-424D-9655-4A14DB42079F}" srcId="{5E02AC81-B998-4D6C-B616-0BD13E3213BA}" destId="{16073D35-7B82-48D9-93B5-7B4029929406}" srcOrd="3" destOrd="0" parTransId="{6F398C96-C1D9-47ED-A485-D5DC1E21CEEC}" sibTransId="{BBDAD53A-D565-4B4B-B147-1CA4D82A1DA2}"/>
    <dgm:cxn modelId="{A6B9FF41-12F8-401A-B0B8-AB35E5BACB8B}" type="presOf" srcId="{00CFE0B8-9DE3-4F72-9B44-1176D22E1CC3}" destId="{057B78D1-79F3-4BD6-AC84-1ED36ABEA058}" srcOrd="1" destOrd="0" presId="urn:microsoft.com/office/officeart/2005/8/layout/list1"/>
    <dgm:cxn modelId="{678C3A68-A54A-48A2-935D-E48E96C6071F}" srcId="{5E02AC81-B998-4D6C-B616-0BD13E3213BA}" destId="{00CFE0B8-9DE3-4F72-9B44-1176D22E1CC3}" srcOrd="2" destOrd="0" parTransId="{D0E5EF3B-BB38-4397-BE6D-5DF8A05BED77}" sibTransId="{23F84D36-E3E7-4AEF-8186-6D708A7D2DD1}"/>
    <dgm:cxn modelId="{89E7BF56-B679-40FD-A9DF-71CFFB76666E}" type="presOf" srcId="{A9B80CF1-9E5E-47FA-B6FF-3B0867144C75}" destId="{5F617F7A-5FB2-4F05-897E-B1040D80BF15}" srcOrd="0" destOrd="0" presId="urn:microsoft.com/office/officeart/2005/8/layout/list1"/>
    <dgm:cxn modelId="{1E42D07B-310E-45EB-A762-BA1F34FBFC7A}" type="presOf" srcId="{16073D35-7B82-48D9-93B5-7B4029929406}" destId="{51EEA0A8-3498-4E2F-B25F-206A7B0A1598}" srcOrd="0" destOrd="0" presId="urn:microsoft.com/office/officeart/2005/8/layout/list1"/>
    <dgm:cxn modelId="{A6355582-D4A7-487D-921A-0AAF3C804A80}" type="presOf" srcId="{5C904BCC-F27A-4A97-8DC0-91C9522BC047}" destId="{C47BE06F-5F26-4AFD-ACD3-4F8B5C59B639}" srcOrd="0" destOrd="0" presId="urn:microsoft.com/office/officeart/2005/8/layout/list1"/>
    <dgm:cxn modelId="{8A0CE99E-3224-4633-AD2E-EA9920F1409C}" type="presOf" srcId="{5C904BCC-F27A-4A97-8DC0-91C9522BC047}" destId="{68F4A3EC-87D9-49FE-AC59-FE5EBB89EE17}" srcOrd="1" destOrd="0" presId="urn:microsoft.com/office/officeart/2005/8/layout/list1"/>
    <dgm:cxn modelId="{7DC6BC9F-35BE-4509-AE77-C4C286CD03E9}" type="presOf" srcId="{AC8F062A-5393-422A-B11E-B1D1142CE9A8}" destId="{DD2913AD-0677-4AA1-B816-76EEA576238D}" srcOrd="1" destOrd="0" presId="urn:microsoft.com/office/officeart/2005/8/layout/list1"/>
    <dgm:cxn modelId="{91DA4AB5-76AB-4270-B324-E3589C7367CC}" type="presOf" srcId="{16073D35-7B82-48D9-93B5-7B4029929406}" destId="{99261CAB-06C6-40E9-8046-0970CAD1993D}" srcOrd="1" destOrd="0" presId="urn:microsoft.com/office/officeart/2005/8/layout/list1"/>
    <dgm:cxn modelId="{3C0DB1B6-7B97-4331-BE57-AD3C7BEA60A3}" type="presOf" srcId="{A9B80CF1-9E5E-47FA-B6FF-3B0867144C75}" destId="{64E5C451-36C3-46D8-8EB7-5EB82107AB95}" srcOrd="1" destOrd="0" presId="urn:microsoft.com/office/officeart/2005/8/layout/list1"/>
    <dgm:cxn modelId="{724DEFBC-46D8-40A9-8C8A-E8692F5A8BB5}" type="presOf" srcId="{5E02AC81-B998-4D6C-B616-0BD13E3213BA}" destId="{70573C7C-BD50-4D0D-B0BA-FD388D667938}" srcOrd="0" destOrd="0" presId="urn:microsoft.com/office/officeart/2005/8/layout/list1"/>
    <dgm:cxn modelId="{1D1972C9-F196-4AE4-B089-7BA43C683594}" srcId="{5E02AC81-B998-4D6C-B616-0BD13E3213BA}" destId="{5C904BCC-F27A-4A97-8DC0-91C9522BC047}" srcOrd="1" destOrd="0" parTransId="{98697517-7C86-4078-9D22-AE5772185D6F}" sibTransId="{741FEED0-324E-4477-B192-456DE3C8A7B4}"/>
    <dgm:cxn modelId="{571929FE-D13A-4DA6-9D00-D88EE6382D74}" type="presParOf" srcId="{70573C7C-BD50-4D0D-B0BA-FD388D667938}" destId="{9CC0EA68-4F6A-487C-BEA4-9D19BA630C30}" srcOrd="0" destOrd="0" presId="urn:microsoft.com/office/officeart/2005/8/layout/list1"/>
    <dgm:cxn modelId="{9F753B8A-6264-49C2-A69B-9074464866C6}" type="presParOf" srcId="{9CC0EA68-4F6A-487C-BEA4-9D19BA630C30}" destId="{0258C9FF-0173-4436-936E-DEEAC2423F12}" srcOrd="0" destOrd="0" presId="urn:microsoft.com/office/officeart/2005/8/layout/list1"/>
    <dgm:cxn modelId="{8CA13DCD-DCE9-4908-8593-382F3D968C7B}" type="presParOf" srcId="{9CC0EA68-4F6A-487C-BEA4-9D19BA630C30}" destId="{DD2913AD-0677-4AA1-B816-76EEA576238D}" srcOrd="1" destOrd="0" presId="urn:microsoft.com/office/officeart/2005/8/layout/list1"/>
    <dgm:cxn modelId="{72625523-154E-43D6-BEB6-7FB5625D52C9}" type="presParOf" srcId="{70573C7C-BD50-4D0D-B0BA-FD388D667938}" destId="{53ABF1B5-84EE-43E3-9010-1D656F32BB79}" srcOrd="1" destOrd="0" presId="urn:microsoft.com/office/officeart/2005/8/layout/list1"/>
    <dgm:cxn modelId="{D23BDE98-DC50-4B0A-8151-193DA471A3D4}" type="presParOf" srcId="{70573C7C-BD50-4D0D-B0BA-FD388D667938}" destId="{121C5811-7BE3-4342-B611-F7B0C144BD7F}" srcOrd="2" destOrd="0" presId="urn:microsoft.com/office/officeart/2005/8/layout/list1"/>
    <dgm:cxn modelId="{BC76868B-852A-4EF6-98E2-3D104502F295}" type="presParOf" srcId="{70573C7C-BD50-4D0D-B0BA-FD388D667938}" destId="{08200852-F841-4FD3-A24C-3CFDC286EFF2}" srcOrd="3" destOrd="0" presId="urn:microsoft.com/office/officeart/2005/8/layout/list1"/>
    <dgm:cxn modelId="{C357C33B-62C5-4978-B3E5-F0A8900CA775}" type="presParOf" srcId="{70573C7C-BD50-4D0D-B0BA-FD388D667938}" destId="{0D43970B-12BF-4F52-B6A8-04EE68A0F6E7}" srcOrd="4" destOrd="0" presId="urn:microsoft.com/office/officeart/2005/8/layout/list1"/>
    <dgm:cxn modelId="{490FF162-E797-4334-A27E-2E13FFB95637}" type="presParOf" srcId="{0D43970B-12BF-4F52-B6A8-04EE68A0F6E7}" destId="{C47BE06F-5F26-4AFD-ACD3-4F8B5C59B639}" srcOrd="0" destOrd="0" presId="urn:microsoft.com/office/officeart/2005/8/layout/list1"/>
    <dgm:cxn modelId="{E3C02F40-FBBD-423B-9818-C30937E8E920}" type="presParOf" srcId="{0D43970B-12BF-4F52-B6A8-04EE68A0F6E7}" destId="{68F4A3EC-87D9-49FE-AC59-FE5EBB89EE17}" srcOrd="1" destOrd="0" presId="urn:microsoft.com/office/officeart/2005/8/layout/list1"/>
    <dgm:cxn modelId="{2088B82C-7736-4184-8843-AFBC1375849C}" type="presParOf" srcId="{70573C7C-BD50-4D0D-B0BA-FD388D667938}" destId="{BCD0E525-8FEF-44F2-9A52-077A07A32885}" srcOrd="5" destOrd="0" presId="urn:microsoft.com/office/officeart/2005/8/layout/list1"/>
    <dgm:cxn modelId="{B477BA42-D10F-48B1-9B75-025A2727DB8D}" type="presParOf" srcId="{70573C7C-BD50-4D0D-B0BA-FD388D667938}" destId="{44CF19C5-A2BE-43E2-B2A5-C293AD17248C}" srcOrd="6" destOrd="0" presId="urn:microsoft.com/office/officeart/2005/8/layout/list1"/>
    <dgm:cxn modelId="{E5FCCEA0-37CF-4312-8186-B90BB9FAA3AC}" type="presParOf" srcId="{70573C7C-BD50-4D0D-B0BA-FD388D667938}" destId="{15B4E3A5-C8F7-40E5-BA13-E9640D922A25}" srcOrd="7" destOrd="0" presId="urn:microsoft.com/office/officeart/2005/8/layout/list1"/>
    <dgm:cxn modelId="{2B6FEF68-BD45-4434-8DFC-23B6CC4998BF}" type="presParOf" srcId="{70573C7C-BD50-4D0D-B0BA-FD388D667938}" destId="{3FD59CAE-53DF-40AC-9B0D-885B1CAF9D5B}" srcOrd="8" destOrd="0" presId="urn:microsoft.com/office/officeart/2005/8/layout/list1"/>
    <dgm:cxn modelId="{B6C06871-8764-4953-8EA3-7B5A1057C5FE}" type="presParOf" srcId="{3FD59CAE-53DF-40AC-9B0D-885B1CAF9D5B}" destId="{DD21FFB1-4DC1-4A22-B09B-71E9969A85A2}" srcOrd="0" destOrd="0" presId="urn:microsoft.com/office/officeart/2005/8/layout/list1"/>
    <dgm:cxn modelId="{143CDF4E-3892-4312-B0F7-4D484AE28198}" type="presParOf" srcId="{3FD59CAE-53DF-40AC-9B0D-885B1CAF9D5B}" destId="{057B78D1-79F3-4BD6-AC84-1ED36ABEA058}" srcOrd="1" destOrd="0" presId="urn:microsoft.com/office/officeart/2005/8/layout/list1"/>
    <dgm:cxn modelId="{4B8EA4F8-3AB7-4294-9E73-D1B0DBAB4834}" type="presParOf" srcId="{70573C7C-BD50-4D0D-B0BA-FD388D667938}" destId="{5A0A47BE-1CE1-4C65-A0E9-BAC528F5C4AD}" srcOrd="9" destOrd="0" presId="urn:microsoft.com/office/officeart/2005/8/layout/list1"/>
    <dgm:cxn modelId="{DC57CC6A-A88A-4411-ABC4-C2FAE25B0739}" type="presParOf" srcId="{70573C7C-BD50-4D0D-B0BA-FD388D667938}" destId="{897B2EC3-DE95-471B-9D06-610587CDB4D5}" srcOrd="10" destOrd="0" presId="urn:microsoft.com/office/officeart/2005/8/layout/list1"/>
    <dgm:cxn modelId="{40F01208-408C-4A91-B6D9-118FFE93A65F}" type="presParOf" srcId="{70573C7C-BD50-4D0D-B0BA-FD388D667938}" destId="{25D3B7C4-8B18-4281-AB1A-5368A2674048}" srcOrd="11" destOrd="0" presId="urn:microsoft.com/office/officeart/2005/8/layout/list1"/>
    <dgm:cxn modelId="{4FA0DF8E-50EB-4DC9-ACB6-D86AEB358ED1}" type="presParOf" srcId="{70573C7C-BD50-4D0D-B0BA-FD388D667938}" destId="{7B243236-01F3-48EC-95C3-A8DB61E8F53C}" srcOrd="12" destOrd="0" presId="urn:microsoft.com/office/officeart/2005/8/layout/list1"/>
    <dgm:cxn modelId="{F74A1BB1-F544-47C7-A3C4-6CB911301D49}" type="presParOf" srcId="{7B243236-01F3-48EC-95C3-A8DB61E8F53C}" destId="{51EEA0A8-3498-4E2F-B25F-206A7B0A1598}" srcOrd="0" destOrd="0" presId="urn:microsoft.com/office/officeart/2005/8/layout/list1"/>
    <dgm:cxn modelId="{34F82533-E4EF-45C8-9D36-080B806A511D}" type="presParOf" srcId="{7B243236-01F3-48EC-95C3-A8DB61E8F53C}" destId="{99261CAB-06C6-40E9-8046-0970CAD1993D}" srcOrd="1" destOrd="0" presId="urn:microsoft.com/office/officeart/2005/8/layout/list1"/>
    <dgm:cxn modelId="{EAD5076B-4C1C-4672-8161-484219DE20C5}" type="presParOf" srcId="{70573C7C-BD50-4D0D-B0BA-FD388D667938}" destId="{1BD07EB2-4586-4E34-A306-37CB0742427E}" srcOrd="13" destOrd="0" presId="urn:microsoft.com/office/officeart/2005/8/layout/list1"/>
    <dgm:cxn modelId="{B6382C41-AEFB-4D8D-9D66-BB5993974144}" type="presParOf" srcId="{70573C7C-BD50-4D0D-B0BA-FD388D667938}" destId="{FDB8A004-13F4-4FE0-9D72-A3FD3D0F5325}" srcOrd="14" destOrd="0" presId="urn:microsoft.com/office/officeart/2005/8/layout/list1"/>
    <dgm:cxn modelId="{B0DC59A2-C286-4D87-A472-AE3AEFCA20B1}" type="presParOf" srcId="{70573C7C-BD50-4D0D-B0BA-FD388D667938}" destId="{4DE5AF73-88D4-4E44-A8FF-6E35D184729F}" srcOrd="15" destOrd="0" presId="urn:microsoft.com/office/officeart/2005/8/layout/list1"/>
    <dgm:cxn modelId="{84DCC623-1031-459D-9BFD-592712528313}" type="presParOf" srcId="{70573C7C-BD50-4D0D-B0BA-FD388D667938}" destId="{18F3E50C-69F7-4A61-AB75-99A5C3B833AB}" srcOrd="16" destOrd="0" presId="urn:microsoft.com/office/officeart/2005/8/layout/list1"/>
    <dgm:cxn modelId="{A9152E82-1A75-4232-9498-856F5D409B7F}" type="presParOf" srcId="{18F3E50C-69F7-4A61-AB75-99A5C3B833AB}" destId="{5F617F7A-5FB2-4F05-897E-B1040D80BF15}" srcOrd="0" destOrd="0" presId="urn:microsoft.com/office/officeart/2005/8/layout/list1"/>
    <dgm:cxn modelId="{BDF2CD1A-A1E4-4EBC-B7F8-363C952D0A9E}" type="presParOf" srcId="{18F3E50C-69F7-4A61-AB75-99A5C3B833AB}" destId="{64E5C451-36C3-46D8-8EB7-5EB82107AB95}" srcOrd="1" destOrd="0" presId="urn:microsoft.com/office/officeart/2005/8/layout/list1"/>
    <dgm:cxn modelId="{E67684CE-2192-4450-8748-63B47E827DA8}" type="presParOf" srcId="{70573C7C-BD50-4D0D-B0BA-FD388D667938}" destId="{EE834893-1337-4885-915C-35FF9469151C}" srcOrd="17" destOrd="0" presId="urn:microsoft.com/office/officeart/2005/8/layout/list1"/>
    <dgm:cxn modelId="{26A6EC5E-F6BF-48EB-AE61-22E27E4DE6BC}" type="presParOf" srcId="{70573C7C-BD50-4D0D-B0BA-FD388D667938}" destId="{DFC2A9F6-072E-4738-B4E4-8C9093D18C7A}"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875850B-14D3-4780-8D4E-13C907A23311}" type="doc">
      <dgm:prSet loTypeId="urn:microsoft.com/office/officeart/2005/8/layout/bProcess3" loCatId="process" qsTypeId="urn:microsoft.com/office/officeart/2005/8/quickstyle/simple5" qsCatId="simple" csTypeId="urn:microsoft.com/office/officeart/2005/8/colors/accent0_3" csCatId="mainScheme" phldr="1"/>
      <dgm:spPr/>
      <dgm:t>
        <a:bodyPr/>
        <a:lstStyle/>
        <a:p>
          <a:endParaRPr lang="es-EC"/>
        </a:p>
      </dgm:t>
    </dgm:pt>
    <dgm:pt modelId="{BEBF4ECB-39F8-44AC-ADDD-2650069A490A}">
      <dgm:prSet phldrT="[Texto]" custT="1"/>
      <dgm:spPr/>
      <dgm:t>
        <a:bodyPr/>
        <a:lstStyle/>
        <a:p>
          <a:r>
            <a:rPr lang="es-EC" sz="1800" dirty="0">
              <a:latin typeface="Times New Roman" panose="02020603050405020304" pitchFamily="18" charset="0"/>
              <a:cs typeface="Times New Roman" panose="02020603050405020304" pitchFamily="18" charset="0"/>
            </a:rPr>
            <a:t>Mapa de gradiente de ondulación geoidal</a:t>
          </a:r>
        </a:p>
      </dgm:t>
    </dgm:pt>
    <dgm:pt modelId="{4F46D0CF-691A-4C87-883A-1DE68A92F22B}" type="parTrans" cxnId="{4E24DC5E-8925-4BC6-8DC2-66D0A008AB33}">
      <dgm:prSet/>
      <dgm:spPr/>
      <dgm:t>
        <a:bodyPr/>
        <a:lstStyle/>
        <a:p>
          <a:endParaRPr lang="es-EC" sz="2000">
            <a:latin typeface="Times New Roman" panose="02020603050405020304" pitchFamily="18" charset="0"/>
            <a:cs typeface="Times New Roman" panose="02020603050405020304" pitchFamily="18" charset="0"/>
          </a:endParaRPr>
        </a:p>
      </dgm:t>
    </dgm:pt>
    <dgm:pt modelId="{CA3BC0A6-E92F-4E22-8E46-57B98E65CA22}" type="sibTrans" cxnId="{4E24DC5E-8925-4BC6-8DC2-66D0A008AB33}">
      <dgm:prSet/>
      <dgm:spPr>
        <a:ln w="25400">
          <a:solidFill>
            <a:schemeClr val="accent6">
              <a:lumMod val="50000"/>
            </a:schemeClr>
          </a:solidFill>
        </a:ln>
      </dgm:spPr>
      <dgm:t>
        <a:bodyPr/>
        <a:lstStyle/>
        <a:p>
          <a:endParaRPr lang="es-EC" sz="2000">
            <a:latin typeface="Times New Roman" panose="02020603050405020304" pitchFamily="18" charset="0"/>
            <a:cs typeface="Times New Roman" panose="02020603050405020304" pitchFamily="18" charset="0"/>
          </a:endParaRPr>
        </a:p>
      </dgm:t>
    </dgm:pt>
    <dgm:pt modelId="{462BE27E-1300-4414-A56A-09D20BEAA701}">
      <dgm:prSet phldrT="[Texto]" custT="1"/>
      <dgm:spPr/>
      <dgm:t>
        <a:bodyPr/>
        <a:lstStyle/>
        <a:p>
          <a:r>
            <a:rPr lang="es-EC" sz="1800" dirty="0">
              <a:latin typeface="Times New Roman" panose="02020603050405020304" pitchFamily="18" charset="0"/>
              <a:cs typeface="Times New Roman" panose="02020603050405020304" pitchFamily="18" charset="0"/>
            </a:rPr>
            <a:t>Zonas homogéneas</a:t>
          </a:r>
        </a:p>
      </dgm:t>
    </dgm:pt>
    <dgm:pt modelId="{085E3062-97E3-4B6F-A45C-FB045028FE76}" type="parTrans" cxnId="{86D4A9CA-9F76-4DA0-96A9-7591E88D2681}">
      <dgm:prSet/>
      <dgm:spPr/>
      <dgm:t>
        <a:bodyPr/>
        <a:lstStyle/>
        <a:p>
          <a:endParaRPr lang="es-EC" sz="2000">
            <a:latin typeface="Times New Roman" panose="02020603050405020304" pitchFamily="18" charset="0"/>
            <a:cs typeface="Times New Roman" panose="02020603050405020304" pitchFamily="18" charset="0"/>
          </a:endParaRPr>
        </a:p>
      </dgm:t>
    </dgm:pt>
    <dgm:pt modelId="{B7D21074-76D1-4DA3-9917-223690FBEA38}" type="sibTrans" cxnId="{86D4A9CA-9F76-4DA0-96A9-7591E88D2681}">
      <dgm:prSet/>
      <dgm:spPr>
        <a:ln w="25400">
          <a:solidFill>
            <a:schemeClr val="accent6">
              <a:lumMod val="50000"/>
            </a:schemeClr>
          </a:solidFill>
        </a:ln>
      </dgm:spPr>
      <dgm:t>
        <a:bodyPr/>
        <a:lstStyle/>
        <a:p>
          <a:endParaRPr lang="es-EC" sz="2000">
            <a:latin typeface="Times New Roman" panose="02020603050405020304" pitchFamily="18" charset="0"/>
            <a:cs typeface="Times New Roman" panose="02020603050405020304" pitchFamily="18" charset="0"/>
          </a:endParaRPr>
        </a:p>
      </dgm:t>
    </dgm:pt>
    <dgm:pt modelId="{13B9C413-A8C3-45D3-AB1C-14977F7DD2EE}">
      <dgm:prSet phldrT="[Texto]" custT="1"/>
      <dgm:spPr/>
      <dgm:t>
        <a:bodyPr/>
        <a:lstStyle/>
        <a:p>
          <a:r>
            <a:rPr lang="es-EC" sz="1800" dirty="0">
              <a:latin typeface="Times New Roman" panose="02020603050405020304" pitchFamily="18" charset="0"/>
              <a:cs typeface="Times New Roman" panose="02020603050405020304" pitchFamily="18" charset="0"/>
            </a:rPr>
            <a:t>Plan de muestreo RCBV</a:t>
          </a:r>
        </a:p>
      </dgm:t>
    </dgm:pt>
    <dgm:pt modelId="{A0D0E2D4-8273-40B3-B2C9-86CCF90D97C9}" type="parTrans" cxnId="{79E6927E-C74C-4491-B480-82FE40C7B5EF}">
      <dgm:prSet/>
      <dgm:spPr/>
      <dgm:t>
        <a:bodyPr/>
        <a:lstStyle/>
        <a:p>
          <a:endParaRPr lang="es-EC" sz="2000">
            <a:latin typeface="Times New Roman" panose="02020603050405020304" pitchFamily="18" charset="0"/>
            <a:cs typeface="Times New Roman" panose="02020603050405020304" pitchFamily="18" charset="0"/>
          </a:endParaRPr>
        </a:p>
      </dgm:t>
    </dgm:pt>
    <dgm:pt modelId="{C3F694A0-F139-4915-86AD-46C990A33477}" type="sibTrans" cxnId="{79E6927E-C74C-4491-B480-82FE40C7B5EF}">
      <dgm:prSet/>
      <dgm:spPr>
        <a:ln w="25400">
          <a:solidFill>
            <a:schemeClr val="accent6">
              <a:lumMod val="50000"/>
            </a:schemeClr>
          </a:solidFill>
        </a:ln>
      </dgm:spPr>
      <dgm:t>
        <a:bodyPr/>
        <a:lstStyle/>
        <a:p>
          <a:endParaRPr lang="es-EC" sz="2000">
            <a:latin typeface="Times New Roman" panose="02020603050405020304" pitchFamily="18" charset="0"/>
            <a:cs typeface="Times New Roman" panose="02020603050405020304" pitchFamily="18" charset="0"/>
          </a:endParaRPr>
        </a:p>
      </dgm:t>
    </dgm:pt>
    <dgm:pt modelId="{F194D5BD-F259-490E-94B7-EFB2623AE5FF}">
      <dgm:prSet phldrT="[Texto]" custT="1"/>
      <dgm:spPr/>
      <dgm:t>
        <a:bodyPr/>
        <a:lstStyle/>
        <a:p>
          <a:r>
            <a:rPr lang="es-EC" sz="1800" dirty="0">
              <a:latin typeface="Times New Roman" panose="02020603050405020304" pitchFamily="18" charset="0"/>
              <a:cs typeface="Times New Roman" panose="02020603050405020304" pitchFamily="18" charset="0"/>
            </a:rPr>
            <a:t>Posicionamiento GPS</a:t>
          </a:r>
        </a:p>
      </dgm:t>
    </dgm:pt>
    <dgm:pt modelId="{D27E496B-EFE5-427B-A5CE-6059646D8338}" type="parTrans" cxnId="{7FA2101F-2A1D-4BB2-B091-160D5D2E176A}">
      <dgm:prSet/>
      <dgm:spPr/>
      <dgm:t>
        <a:bodyPr/>
        <a:lstStyle/>
        <a:p>
          <a:endParaRPr lang="es-EC" sz="2000">
            <a:latin typeface="Times New Roman" panose="02020603050405020304" pitchFamily="18" charset="0"/>
            <a:cs typeface="Times New Roman" panose="02020603050405020304" pitchFamily="18" charset="0"/>
          </a:endParaRPr>
        </a:p>
      </dgm:t>
    </dgm:pt>
    <dgm:pt modelId="{C2974E24-6F25-4393-87DB-367113224712}" type="sibTrans" cxnId="{7FA2101F-2A1D-4BB2-B091-160D5D2E176A}">
      <dgm:prSet/>
      <dgm:spPr>
        <a:ln w="25400">
          <a:solidFill>
            <a:schemeClr val="accent6">
              <a:lumMod val="50000"/>
            </a:schemeClr>
          </a:solidFill>
        </a:ln>
      </dgm:spPr>
      <dgm:t>
        <a:bodyPr/>
        <a:lstStyle/>
        <a:p>
          <a:endParaRPr lang="es-EC" sz="2000">
            <a:latin typeface="Times New Roman" panose="02020603050405020304" pitchFamily="18" charset="0"/>
            <a:cs typeface="Times New Roman" panose="02020603050405020304" pitchFamily="18" charset="0"/>
          </a:endParaRPr>
        </a:p>
      </dgm:t>
    </dgm:pt>
    <dgm:pt modelId="{47075F49-6F9C-4E2E-B907-8BA05622E1E5}">
      <dgm:prSet phldrT="[Texto]" custT="1"/>
      <dgm:spPr/>
      <dgm:t>
        <a:bodyPr/>
        <a:lstStyle/>
        <a:p>
          <a:r>
            <a:rPr lang="es-EC" sz="1800" dirty="0">
              <a:latin typeface="Times New Roman" panose="02020603050405020304" pitchFamily="18" charset="0"/>
              <a:cs typeface="Times New Roman" panose="02020603050405020304" pitchFamily="18" charset="0"/>
            </a:rPr>
            <a:t>Procesamiento de datos GPS</a:t>
          </a:r>
        </a:p>
      </dgm:t>
    </dgm:pt>
    <dgm:pt modelId="{121D6142-0EAE-429A-8CB2-9DDA4547B973}" type="parTrans" cxnId="{02CC1B09-15F7-4BDE-9897-EF928AE935C9}">
      <dgm:prSet/>
      <dgm:spPr/>
      <dgm:t>
        <a:bodyPr/>
        <a:lstStyle/>
        <a:p>
          <a:endParaRPr lang="es-EC" sz="2000">
            <a:latin typeface="Times New Roman" panose="02020603050405020304" pitchFamily="18" charset="0"/>
            <a:cs typeface="Times New Roman" panose="02020603050405020304" pitchFamily="18" charset="0"/>
          </a:endParaRPr>
        </a:p>
      </dgm:t>
    </dgm:pt>
    <dgm:pt modelId="{38015FAB-A322-4746-87A5-CD2F8935D457}" type="sibTrans" cxnId="{02CC1B09-15F7-4BDE-9897-EF928AE935C9}">
      <dgm:prSet/>
      <dgm:spPr>
        <a:ln w="25400">
          <a:solidFill>
            <a:schemeClr val="accent6">
              <a:lumMod val="50000"/>
            </a:schemeClr>
          </a:solidFill>
        </a:ln>
      </dgm:spPr>
      <dgm:t>
        <a:bodyPr/>
        <a:lstStyle/>
        <a:p>
          <a:endParaRPr lang="es-EC" sz="2000">
            <a:latin typeface="Times New Roman" panose="02020603050405020304" pitchFamily="18" charset="0"/>
            <a:cs typeface="Times New Roman" panose="02020603050405020304" pitchFamily="18" charset="0"/>
          </a:endParaRPr>
        </a:p>
      </dgm:t>
    </dgm:pt>
    <dgm:pt modelId="{D0EC2850-F0F3-4650-AE7C-21B183ED588C}">
      <dgm:prSet phldrT="[Texto]" custT="1"/>
      <dgm:spPr/>
      <dgm:t>
        <a:bodyPr/>
        <a:lstStyle/>
        <a:p>
          <a:r>
            <a:rPr lang="es-EC" sz="1800" dirty="0">
              <a:latin typeface="Times New Roman" panose="02020603050405020304" pitchFamily="18" charset="0"/>
              <a:cs typeface="Times New Roman" panose="02020603050405020304" pitchFamily="18" charset="0"/>
            </a:rPr>
            <a:t>Aplicación Nivelación GPS</a:t>
          </a:r>
        </a:p>
      </dgm:t>
    </dgm:pt>
    <dgm:pt modelId="{A838D820-9E4D-465A-922C-616BCD2EE430}" type="parTrans" cxnId="{226D0DE1-4EA9-481E-AA2C-0942FEDE18DC}">
      <dgm:prSet/>
      <dgm:spPr/>
      <dgm:t>
        <a:bodyPr/>
        <a:lstStyle/>
        <a:p>
          <a:endParaRPr lang="es-EC" sz="2000">
            <a:latin typeface="Times New Roman" panose="02020603050405020304" pitchFamily="18" charset="0"/>
            <a:cs typeface="Times New Roman" panose="02020603050405020304" pitchFamily="18" charset="0"/>
          </a:endParaRPr>
        </a:p>
      </dgm:t>
    </dgm:pt>
    <dgm:pt modelId="{FF602DE9-06B2-46FA-BB87-02D14246E437}" type="sibTrans" cxnId="{226D0DE1-4EA9-481E-AA2C-0942FEDE18DC}">
      <dgm:prSet/>
      <dgm:spPr>
        <a:ln w="25400">
          <a:solidFill>
            <a:schemeClr val="accent6">
              <a:lumMod val="50000"/>
            </a:schemeClr>
          </a:solidFill>
        </a:ln>
      </dgm:spPr>
      <dgm:t>
        <a:bodyPr/>
        <a:lstStyle/>
        <a:p>
          <a:endParaRPr lang="es-EC" sz="2000">
            <a:latin typeface="Times New Roman" panose="02020603050405020304" pitchFamily="18" charset="0"/>
            <a:cs typeface="Times New Roman" panose="02020603050405020304" pitchFamily="18" charset="0"/>
          </a:endParaRPr>
        </a:p>
      </dgm:t>
    </dgm:pt>
    <dgm:pt modelId="{71F25D94-8E52-4275-8C53-872A095870C4}">
      <dgm:prSet phldrT="[Texto]" custT="1"/>
      <dgm:spPr/>
      <dgm:t>
        <a:bodyPr/>
        <a:lstStyle/>
        <a:p>
          <a:r>
            <a:rPr lang="es-EC" sz="1800" dirty="0">
              <a:latin typeface="Times New Roman" panose="02020603050405020304" pitchFamily="18" charset="0"/>
              <a:cs typeface="Times New Roman" panose="02020603050405020304" pitchFamily="18" charset="0"/>
            </a:rPr>
            <a:t>Errores del método propuesto con respecto al método de nivelación geométrica</a:t>
          </a:r>
        </a:p>
      </dgm:t>
    </dgm:pt>
    <dgm:pt modelId="{AFA8450F-D74B-467D-8F19-8445A269AE22}" type="parTrans" cxnId="{535B9902-58F3-40E2-B600-9ED720622DF0}">
      <dgm:prSet/>
      <dgm:spPr/>
      <dgm:t>
        <a:bodyPr/>
        <a:lstStyle/>
        <a:p>
          <a:endParaRPr lang="es-EC" sz="2000">
            <a:latin typeface="Times New Roman" panose="02020603050405020304" pitchFamily="18" charset="0"/>
            <a:cs typeface="Times New Roman" panose="02020603050405020304" pitchFamily="18" charset="0"/>
          </a:endParaRPr>
        </a:p>
      </dgm:t>
    </dgm:pt>
    <dgm:pt modelId="{2EE09378-E92D-4810-BDFF-FA5401B9FD63}" type="sibTrans" cxnId="{535B9902-58F3-40E2-B600-9ED720622DF0}">
      <dgm:prSet/>
      <dgm:spPr>
        <a:ln w="25400">
          <a:solidFill>
            <a:schemeClr val="accent6">
              <a:lumMod val="50000"/>
            </a:schemeClr>
          </a:solidFill>
        </a:ln>
      </dgm:spPr>
      <dgm:t>
        <a:bodyPr/>
        <a:lstStyle/>
        <a:p>
          <a:endParaRPr lang="es-EC" sz="2000">
            <a:latin typeface="Times New Roman" panose="02020603050405020304" pitchFamily="18" charset="0"/>
            <a:cs typeface="Times New Roman" panose="02020603050405020304" pitchFamily="18" charset="0"/>
          </a:endParaRPr>
        </a:p>
      </dgm:t>
    </dgm:pt>
    <dgm:pt modelId="{31251625-89F8-44D0-B512-E7FD3D155E8F}">
      <dgm:prSet phldrT="[Texto]" custT="1"/>
      <dgm:spPr/>
      <dgm:t>
        <a:bodyPr/>
        <a:lstStyle/>
        <a:p>
          <a:r>
            <a:rPr lang="es-EC" sz="1800" dirty="0">
              <a:latin typeface="Times New Roman" panose="02020603050405020304" pitchFamily="18" charset="0"/>
              <a:cs typeface="Times New Roman" panose="02020603050405020304" pitchFamily="18" charset="0"/>
            </a:rPr>
            <a:t>Análisis estadístico</a:t>
          </a:r>
        </a:p>
      </dgm:t>
    </dgm:pt>
    <dgm:pt modelId="{85AC37E7-4DD1-4FF2-B548-7A56B9558722}" type="parTrans" cxnId="{945EDCE6-4E0C-49F9-AF73-56DADF296312}">
      <dgm:prSet/>
      <dgm:spPr/>
      <dgm:t>
        <a:bodyPr/>
        <a:lstStyle/>
        <a:p>
          <a:endParaRPr lang="es-EC" sz="2000">
            <a:latin typeface="Times New Roman" panose="02020603050405020304" pitchFamily="18" charset="0"/>
            <a:cs typeface="Times New Roman" panose="02020603050405020304" pitchFamily="18" charset="0"/>
          </a:endParaRPr>
        </a:p>
      </dgm:t>
    </dgm:pt>
    <dgm:pt modelId="{3D94F38F-764F-410C-8CE0-99E8B9954861}" type="sibTrans" cxnId="{945EDCE6-4E0C-49F9-AF73-56DADF296312}">
      <dgm:prSet/>
      <dgm:spPr/>
      <dgm:t>
        <a:bodyPr/>
        <a:lstStyle/>
        <a:p>
          <a:endParaRPr lang="es-EC" sz="2000">
            <a:latin typeface="Times New Roman" panose="02020603050405020304" pitchFamily="18" charset="0"/>
            <a:cs typeface="Times New Roman" panose="02020603050405020304" pitchFamily="18" charset="0"/>
          </a:endParaRPr>
        </a:p>
      </dgm:t>
    </dgm:pt>
    <dgm:pt modelId="{49106D2E-55A5-48DB-BE39-19DC559DC42D}" type="pres">
      <dgm:prSet presAssocID="{6875850B-14D3-4780-8D4E-13C907A23311}" presName="Name0" presStyleCnt="0">
        <dgm:presLayoutVars>
          <dgm:dir/>
          <dgm:resizeHandles val="exact"/>
        </dgm:presLayoutVars>
      </dgm:prSet>
      <dgm:spPr/>
    </dgm:pt>
    <dgm:pt modelId="{481D536C-8145-41D4-9041-E5E9B9B8D3A8}" type="pres">
      <dgm:prSet presAssocID="{BEBF4ECB-39F8-44AC-ADDD-2650069A490A}" presName="node" presStyleLbl="node1" presStyleIdx="0" presStyleCnt="8">
        <dgm:presLayoutVars>
          <dgm:bulletEnabled val="1"/>
        </dgm:presLayoutVars>
      </dgm:prSet>
      <dgm:spPr/>
    </dgm:pt>
    <dgm:pt modelId="{08B68C8A-ED52-45C3-AD22-E647F64CC0D9}" type="pres">
      <dgm:prSet presAssocID="{CA3BC0A6-E92F-4E22-8E46-57B98E65CA22}" presName="sibTrans" presStyleLbl="sibTrans1D1" presStyleIdx="0" presStyleCnt="7"/>
      <dgm:spPr/>
    </dgm:pt>
    <dgm:pt modelId="{663BAC1E-72F3-47D1-A421-98100106BC72}" type="pres">
      <dgm:prSet presAssocID="{CA3BC0A6-E92F-4E22-8E46-57B98E65CA22}" presName="connectorText" presStyleLbl="sibTrans1D1" presStyleIdx="0" presStyleCnt="7"/>
      <dgm:spPr/>
    </dgm:pt>
    <dgm:pt modelId="{5FA6A4AE-AA15-4EF0-A1D5-3CFD4B251DB9}" type="pres">
      <dgm:prSet presAssocID="{462BE27E-1300-4414-A56A-09D20BEAA701}" presName="node" presStyleLbl="node1" presStyleIdx="1" presStyleCnt="8">
        <dgm:presLayoutVars>
          <dgm:bulletEnabled val="1"/>
        </dgm:presLayoutVars>
      </dgm:prSet>
      <dgm:spPr/>
    </dgm:pt>
    <dgm:pt modelId="{0E601F1D-A713-456E-A1EB-7074413A84B8}" type="pres">
      <dgm:prSet presAssocID="{B7D21074-76D1-4DA3-9917-223690FBEA38}" presName="sibTrans" presStyleLbl="sibTrans1D1" presStyleIdx="1" presStyleCnt="7"/>
      <dgm:spPr/>
    </dgm:pt>
    <dgm:pt modelId="{216744FB-BC53-4827-A9AC-2C33B4EB7B70}" type="pres">
      <dgm:prSet presAssocID="{B7D21074-76D1-4DA3-9917-223690FBEA38}" presName="connectorText" presStyleLbl="sibTrans1D1" presStyleIdx="1" presStyleCnt="7"/>
      <dgm:spPr/>
    </dgm:pt>
    <dgm:pt modelId="{DD0A4E50-0109-4675-AC30-23F158417EB4}" type="pres">
      <dgm:prSet presAssocID="{13B9C413-A8C3-45D3-AB1C-14977F7DD2EE}" presName="node" presStyleLbl="node1" presStyleIdx="2" presStyleCnt="8">
        <dgm:presLayoutVars>
          <dgm:bulletEnabled val="1"/>
        </dgm:presLayoutVars>
      </dgm:prSet>
      <dgm:spPr/>
    </dgm:pt>
    <dgm:pt modelId="{759A9AD8-FB17-4A30-BD49-38F9071937FB}" type="pres">
      <dgm:prSet presAssocID="{C3F694A0-F139-4915-86AD-46C990A33477}" presName="sibTrans" presStyleLbl="sibTrans1D1" presStyleIdx="2" presStyleCnt="7"/>
      <dgm:spPr/>
    </dgm:pt>
    <dgm:pt modelId="{BB5043B4-A3CF-4F19-9457-5348686AA2CA}" type="pres">
      <dgm:prSet presAssocID="{C3F694A0-F139-4915-86AD-46C990A33477}" presName="connectorText" presStyleLbl="sibTrans1D1" presStyleIdx="2" presStyleCnt="7"/>
      <dgm:spPr/>
    </dgm:pt>
    <dgm:pt modelId="{A9DCA49A-072C-48BB-9AB9-20D089D1A6FA}" type="pres">
      <dgm:prSet presAssocID="{F194D5BD-F259-490E-94B7-EFB2623AE5FF}" presName="node" presStyleLbl="node1" presStyleIdx="3" presStyleCnt="8">
        <dgm:presLayoutVars>
          <dgm:bulletEnabled val="1"/>
        </dgm:presLayoutVars>
      </dgm:prSet>
      <dgm:spPr/>
    </dgm:pt>
    <dgm:pt modelId="{F907EB9C-BE94-40EC-A6C9-C4603EB46E53}" type="pres">
      <dgm:prSet presAssocID="{C2974E24-6F25-4393-87DB-367113224712}" presName="sibTrans" presStyleLbl="sibTrans1D1" presStyleIdx="3" presStyleCnt="7"/>
      <dgm:spPr/>
    </dgm:pt>
    <dgm:pt modelId="{573CA438-ECEE-4405-AFBD-14C193FCDD08}" type="pres">
      <dgm:prSet presAssocID="{C2974E24-6F25-4393-87DB-367113224712}" presName="connectorText" presStyleLbl="sibTrans1D1" presStyleIdx="3" presStyleCnt="7"/>
      <dgm:spPr/>
    </dgm:pt>
    <dgm:pt modelId="{44DDF957-251D-4CDE-8619-EF641B4A6788}" type="pres">
      <dgm:prSet presAssocID="{47075F49-6F9C-4E2E-B907-8BA05622E1E5}" presName="node" presStyleLbl="node1" presStyleIdx="4" presStyleCnt="8">
        <dgm:presLayoutVars>
          <dgm:bulletEnabled val="1"/>
        </dgm:presLayoutVars>
      </dgm:prSet>
      <dgm:spPr/>
    </dgm:pt>
    <dgm:pt modelId="{5B87904A-5052-4E18-A121-A9C8159A4C82}" type="pres">
      <dgm:prSet presAssocID="{38015FAB-A322-4746-87A5-CD2F8935D457}" presName="sibTrans" presStyleLbl="sibTrans1D1" presStyleIdx="4" presStyleCnt="7"/>
      <dgm:spPr/>
    </dgm:pt>
    <dgm:pt modelId="{4DCDEDD8-932B-431D-A3EF-909A37D2B81C}" type="pres">
      <dgm:prSet presAssocID="{38015FAB-A322-4746-87A5-CD2F8935D457}" presName="connectorText" presStyleLbl="sibTrans1D1" presStyleIdx="4" presStyleCnt="7"/>
      <dgm:spPr/>
    </dgm:pt>
    <dgm:pt modelId="{1E9472AD-3A98-4E88-B192-FF662B3F5271}" type="pres">
      <dgm:prSet presAssocID="{D0EC2850-F0F3-4650-AE7C-21B183ED588C}" presName="node" presStyleLbl="node1" presStyleIdx="5" presStyleCnt="8">
        <dgm:presLayoutVars>
          <dgm:bulletEnabled val="1"/>
        </dgm:presLayoutVars>
      </dgm:prSet>
      <dgm:spPr/>
    </dgm:pt>
    <dgm:pt modelId="{07F59D10-4405-4BC2-8F35-F4A6B17A3638}" type="pres">
      <dgm:prSet presAssocID="{FF602DE9-06B2-46FA-BB87-02D14246E437}" presName="sibTrans" presStyleLbl="sibTrans1D1" presStyleIdx="5" presStyleCnt="7"/>
      <dgm:spPr/>
    </dgm:pt>
    <dgm:pt modelId="{5CDE2BEF-E8B6-402C-B1B9-C7E8D103F0DA}" type="pres">
      <dgm:prSet presAssocID="{FF602DE9-06B2-46FA-BB87-02D14246E437}" presName="connectorText" presStyleLbl="sibTrans1D1" presStyleIdx="5" presStyleCnt="7"/>
      <dgm:spPr/>
    </dgm:pt>
    <dgm:pt modelId="{414A3C6F-472A-40D8-B44F-672E0287FA83}" type="pres">
      <dgm:prSet presAssocID="{71F25D94-8E52-4275-8C53-872A095870C4}" presName="node" presStyleLbl="node1" presStyleIdx="6" presStyleCnt="8" custScaleX="105217">
        <dgm:presLayoutVars>
          <dgm:bulletEnabled val="1"/>
        </dgm:presLayoutVars>
      </dgm:prSet>
      <dgm:spPr/>
    </dgm:pt>
    <dgm:pt modelId="{6DB2129A-FD27-45E1-9181-A6F6F70A785B}" type="pres">
      <dgm:prSet presAssocID="{2EE09378-E92D-4810-BDFF-FA5401B9FD63}" presName="sibTrans" presStyleLbl="sibTrans1D1" presStyleIdx="6" presStyleCnt="7"/>
      <dgm:spPr/>
    </dgm:pt>
    <dgm:pt modelId="{DB8252D0-4839-4833-844E-309F7247D3D7}" type="pres">
      <dgm:prSet presAssocID="{2EE09378-E92D-4810-BDFF-FA5401B9FD63}" presName="connectorText" presStyleLbl="sibTrans1D1" presStyleIdx="6" presStyleCnt="7"/>
      <dgm:spPr/>
    </dgm:pt>
    <dgm:pt modelId="{AC1E6587-A7B0-42AF-9297-E16DDF4E2CDC}" type="pres">
      <dgm:prSet presAssocID="{31251625-89F8-44D0-B512-E7FD3D155E8F}" presName="node" presStyleLbl="node1" presStyleIdx="7" presStyleCnt="8">
        <dgm:presLayoutVars>
          <dgm:bulletEnabled val="1"/>
        </dgm:presLayoutVars>
      </dgm:prSet>
      <dgm:spPr/>
    </dgm:pt>
  </dgm:ptLst>
  <dgm:cxnLst>
    <dgm:cxn modelId="{535B9902-58F3-40E2-B600-9ED720622DF0}" srcId="{6875850B-14D3-4780-8D4E-13C907A23311}" destId="{71F25D94-8E52-4275-8C53-872A095870C4}" srcOrd="6" destOrd="0" parTransId="{AFA8450F-D74B-467D-8F19-8445A269AE22}" sibTransId="{2EE09378-E92D-4810-BDFF-FA5401B9FD63}"/>
    <dgm:cxn modelId="{02CC1B09-15F7-4BDE-9897-EF928AE935C9}" srcId="{6875850B-14D3-4780-8D4E-13C907A23311}" destId="{47075F49-6F9C-4E2E-B907-8BA05622E1E5}" srcOrd="4" destOrd="0" parTransId="{121D6142-0EAE-429A-8CB2-9DDA4547B973}" sibTransId="{38015FAB-A322-4746-87A5-CD2F8935D457}"/>
    <dgm:cxn modelId="{7FA2101F-2A1D-4BB2-B091-160D5D2E176A}" srcId="{6875850B-14D3-4780-8D4E-13C907A23311}" destId="{F194D5BD-F259-490E-94B7-EFB2623AE5FF}" srcOrd="3" destOrd="0" parTransId="{D27E496B-EFE5-427B-A5CE-6059646D8338}" sibTransId="{C2974E24-6F25-4393-87DB-367113224712}"/>
    <dgm:cxn modelId="{5FF6C72A-272C-4B28-9443-BECD1695A5EC}" type="presOf" srcId="{FF602DE9-06B2-46FA-BB87-02D14246E437}" destId="{07F59D10-4405-4BC2-8F35-F4A6B17A3638}" srcOrd="0" destOrd="0" presId="urn:microsoft.com/office/officeart/2005/8/layout/bProcess3"/>
    <dgm:cxn modelId="{A4C4552E-33DE-467A-B8C8-B4A94187E9B8}" type="presOf" srcId="{2EE09378-E92D-4810-BDFF-FA5401B9FD63}" destId="{6DB2129A-FD27-45E1-9181-A6F6F70A785B}" srcOrd="0" destOrd="0" presId="urn:microsoft.com/office/officeart/2005/8/layout/bProcess3"/>
    <dgm:cxn modelId="{B49EFF31-4BAC-451A-B6F9-51DAEA3C58B4}" type="presOf" srcId="{C3F694A0-F139-4915-86AD-46C990A33477}" destId="{759A9AD8-FB17-4A30-BD49-38F9071937FB}" srcOrd="0" destOrd="0" presId="urn:microsoft.com/office/officeart/2005/8/layout/bProcess3"/>
    <dgm:cxn modelId="{9CA17932-8EA8-4910-9BE5-8BCC39AC7B0C}" type="presOf" srcId="{C2974E24-6F25-4393-87DB-367113224712}" destId="{F907EB9C-BE94-40EC-A6C9-C4603EB46E53}" srcOrd="0" destOrd="0" presId="urn:microsoft.com/office/officeart/2005/8/layout/bProcess3"/>
    <dgm:cxn modelId="{BB6D4D3F-D967-40DB-BB32-0253B3B4F516}" type="presOf" srcId="{FF602DE9-06B2-46FA-BB87-02D14246E437}" destId="{5CDE2BEF-E8B6-402C-B1B9-C7E8D103F0DA}" srcOrd="1" destOrd="0" presId="urn:microsoft.com/office/officeart/2005/8/layout/bProcess3"/>
    <dgm:cxn modelId="{4221FF5D-11CE-4A4B-A58D-CE7EA85BFC7B}" type="presOf" srcId="{13B9C413-A8C3-45D3-AB1C-14977F7DD2EE}" destId="{DD0A4E50-0109-4675-AC30-23F158417EB4}" srcOrd="0" destOrd="0" presId="urn:microsoft.com/office/officeart/2005/8/layout/bProcess3"/>
    <dgm:cxn modelId="{4E24DC5E-8925-4BC6-8DC2-66D0A008AB33}" srcId="{6875850B-14D3-4780-8D4E-13C907A23311}" destId="{BEBF4ECB-39F8-44AC-ADDD-2650069A490A}" srcOrd="0" destOrd="0" parTransId="{4F46D0CF-691A-4C87-883A-1DE68A92F22B}" sibTransId="{CA3BC0A6-E92F-4E22-8E46-57B98E65CA22}"/>
    <dgm:cxn modelId="{697F9E41-2FDA-4096-92B9-7282CA2F5758}" type="presOf" srcId="{38015FAB-A322-4746-87A5-CD2F8935D457}" destId="{4DCDEDD8-932B-431D-A3EF-909A37D2B81C}" srcOrd="1" destOrd="0" presId="urn:microsoft.com/office/officeart/2005/8/layout/bProcess3"/>
    <dgm:cxn modelId="{AEC1D24F-CFA9-434A-85AB-4F40CEEF55DC}" type="presOf" srcId="{6875850B-14D3-4780-8D4E-13C907A23311}" destId="{49106D2E-55A5-48DB-BE39-19DC559DC42D}" srcOrd="0" destOrd="0" presId="urn:microsoft.com/office/officeart/2005/8/layout/bProcess3"/>
    <dgm:cxn modelId="{2BF47376-36C3-4041-9077-7B2A95D75591}" type="presOf" srcId="{D0EC2850-F0F3-4650-AE7C-21B183ED588C}" destId="{1E9472AD-3A98-4E88-B192-FF662B3F5271}" srcOrd="0" destOrd="0" presId="urn:microsoft.com/office/officeart/2005/8/layout/bProcess3"/>
    <dgm:cxn modelId="{79E6927E-C74C-4491-B480-82FE40C7B5EF}" srcId="{6875850B-14D3-4780-8D4E-13C907A23311}" destId="{13B9C413-A8C3-45D3-AB1C-14977F7DD2EE}" srcOrd="2" destOrd="0" parTransId="{A0D0E2D4-8273-40B3-B2C9-86CCF90D97C9}" sibTransId="{C3F694A0-F139-4915-86AD-46C990A33477}"/>
    <dgm:cxn modelId="{8A387881-C347-4E2E-BF44-C74AEF03C527}" type="presOf" srcId="{CA3BC0A6-E92F-4E22-8E46-57B98E65CA22}" destId="{08B68C8A-ED52-45C3-AD22-E647F64CC0D9}" srcOrd="0" destOrd="0" presId="urn:microsoft.com/office/officeart/2005/8/layout/bProcess3"/>
    <dgm:cxn modelId="{808EDEA4-5910-4BF6-9B3D-3D1D502EF753}" type="presOf" srcId="{38015FAB-A322-4746-87A5-CD2F8935D457}" destId="{5B87904A-5052-4E18-A121-A9C8159A4C82}" srcOrd="0" destOrd="0" presId="urn:microsoft.com/office/officeart/2005/8/layout/bProcess3"/>
    <dgm:cxn modelId="{C45D72A8-B423-4CAA-B4EC-362CD0CE3E38}" type="presOf" srcId="{BEBF4ECB-39F8-44AC-ADDD-2650069A490A}" destId="{481D536C-8145-41D4-9041-E5E9B9B8D3A8}" srcOrd="0" destOrd="0" presId="urn:microsoft.com/office/officeart/2005/8/layout/bProcess3"/>
    <dgm:cxn modelId="{076B78AB-5528-4A09-BF73-15CFB3173D97}" type="presOf" srcId="{C2974E24-6F25-4393-87DB-367113224712}" destId="{573CA438-ECEE-4405-AFBD-14C193FCDD08}" srcOrd="1" destOrd="0" presId="urn:microsoft.com/office/officeart/2005/8/layout/bProcess3"/>
    <dgm:cxn modelId="{AC37C0B2-915C-4FA7-94A7-018EF3FD8679}" type="presOf" srcId="{CA3BC0A6-E92F-4E22-8E46-57B98E65CA22}" destId="{663BAC1E-72F3-47D1-A421-98100106BC72}" srcOrd="1" destOrd="0" presId="urn:microsoft.com/office/officeart/2005/8/layout/bProcess3"/>
    <dgm:cxn modelId="{597B2ABA-DE66-484D-A930-B3A4234E28C2}" type="presOf" srcId="{F194D5BD-F259-490E-94B7-EFB2623AE5FF}" destId="{A9DCA49A-072C-48BB-9AB9-20D089D1A6FA}" srcOrd="0" destOrd="0" presId="urn:microsoft.com/office/officeart/2005/8/layout/bProcess3"/>
    <dgm:cxn modelId="{EF617DBB-39A1-41AE-81CF-8891CD512DDF}" type="presOf" srcId="{71F25D94-8E52-4275-8C53-872A095870C4}" destId="{414A3C6F-472A-40D8-B44F-672E0287FA83}" srcOrd="0" destOrd="0" presId="urn:microsoft.com/office/officeart/2005/8/layout/bProcess3"/>
    <dgm:cxn modelId="{871BC5C6-06E5-4ABE-8C2C-0B389CF23B25}" type="presOf" srcId="{47075F49-6F9C-4E2E-B907-8BA05622E1E5}" destId="{44DDF957-251D-4CDE-8619-EF641B4A6788}" srcOrd="0" destOrd="0" presId="urn:microsoft.com/office/officeart/2005/8/layout/bProcess3"/>
    <dgm:cxn modelId="{86D4A9CA-9F76-4DA0-96A9-7591E88D2681}" srcId="{6875850B-14D3-4780-8D4E-13C907A23311}" destId="{462BE27E-1300-4414-A56A-09D20BEAA701}" srcOrd="1" destOrd="0" parTransId="{085E3062-97E3-4B6F-A45C-FB045028FE76}" sibTransId="{B7D21074-76D1-4DA3-9917-223690FBEA38}"/>
    <dgm:cxn modelId="{A87E8BCE-6769-4A60-A4EC-36D353A7AB1A}" type="presOf" srcId="{2EE09378-E92D-4810-BDFF-FA5401B9FD63}" destId="{DB8252D0-4839-4833-844E-309F7247D3D7}" srcOrd="1" destOrd="0" presId="urn:microsoft.com/office/officeart/2005/8/layout/bProcess3"/>
    <dgm:cxn modelId="{F6E572D4-B02D-4283-A2C6-690ED587A13B}" type="presOf" srcId="{B7D21074-76D1-4DA3-9917-223690FBEA38}" destId="{216744FB-BC53-4827-A9AC-2C33B4EB7B70}" srcOrd="1" destOrd="0" presId="urn:microsoft.com/office/officeart/2005/8/layout/bProcess3"/>
    <dgm:cxn modelId="{23F6CFD6-2494-4A65-89F6-15FC7FBD4588}" type="presOf" srcId="{31251625-89F8-44D0-B512-E7FD3D155E8F}" destId="{AC1E6587-A7B0-42AF-9297-E16DDF4E2CDC}" srcOrd="0" destOrd="0" presId="urn:microsoft.com/office/officeart/2005/8/layout/bProcess3"/>
    <dgm:cxn modelId="{B048A4D7-C122-4B92-A853-06DC1B3D0D15}" type="presOf" srcId="{B7D21074-76D1-4DA3-9917-223690FBEA38}" destId="{0E601F1D-A713-456E-A1EB-7074413A84B8}" srcOrd="0" destOrd="0" presId="urn:microsoft.com/office/officeart/2005/8/layout/bProcess3"/>
    <dgm:cxn modelId="{C6D5AED9-EB9A-4D8B-8AD8-ECBBDBAAC6A0}" type="presOf" srcId="{462BE27E-1300-4414-A56A-09D20BEAA701}" destId="{5FA6A4AE-AA15-4EF0-A1D5-3CFD4B251DB9}" srcOrd="0" destOrd="0" presId="urn:microsoft.com/office/officeart/2005/8/layout/bProcess3"/>
    <dgm:cxn modelId="{C48D9ADE-41AB-490E-A3D3-953372EA5E66}" type="presOf" srcId="{C3F694A0-F139-4915-86AD-46C990A33477}" destId="{BB5043B4-A3CF-4F19-9457-5348686AA2CA}" srcOrd="1" destOrd="0" presId="urn:microsoft.com/office/officeart/2005/8/layout/bProcess3"/>
    <dgm:cxn modelId="{226D0DE1-4EA9-481E-AA2C-0942FEDE18DC}" srcId="{6875850B-14D3-4780-8D4E-13C907A23311}" destId="{D0EC2850-F0F3-4650-AE7C-21B183ED588C}" srcOrd="5" destOrd="0" parTransId="{A838D820-9E4D-465A-922C-616BCD2EE430}" sibTransId="{FF602DE9-06B2-46FA-BB87-02D14246E437}"/>
    <dgm:cxn modelId="{945EDCE6-4E0C-49F9-AF73-56DADF296312}" srcId="{6875850B-14D3-4780-8D4E-13C907A23311}" destId="{31251625-89F8-44D0-B512-E7FD3D155E8F}" srcOrd="7" destOrd="0" parTransId="{85AC37E7-4DD1-4FF2-B548-7A56B9558722}" sibTransId="{3D94F38F-764F-410C-8CE0-99E8B9954861}"/>
    <dgm:cxn modelId="{F7E2D38F-DBAA-452B-B856-D8EC4FAF9759}" type="presParOf" srcId="{49106D2E-55A5-48DB-BE39-19DC559DC42D}" destId="{481D536C-8145-41D4-9041-E5E9B9B8D3A8}" srcOrd="0" destOrd="0" presId="urn:microsoft.com/office/officeart/2005/8/layout/bProcess3"/>
    <dgm:cxn modelId="{5C840539-DB42-45BF-B533-962EEA9FBC73}" type="presParOf" srcId="{49106D2E-55A5-48DB-BE39-19DC559DC42D}" destId="{08B68C8A-ED52-45C3-AD22-E647F64CC0D9}" srcOrd="1" destOrd="0" presId="urn:microsoft.com/office/officeart/2005/8/layout/bProcess3"/>
    <dgm:cxn modelId="{97E1F8A4-9D56-46C5-8093-4EAE2B485F5F}" type="presParOf" srcId="{08B68C8A-ED52-45C3-AD22-E647F64CC0D9}" destId="{663BAC1E-72F3-47D1-A421-98100106BC72}" srcOrd="0" destOrd="0" presId="urn:microsoft.com/office/officeart/2005/8/layout/bProcess3"/>
    <dgm:cxn modelId="{1D9DCF7C-77F0-4AB1-B36C-5B21ABFF9A6D}" type="presParOf" srcId="{49106D2E-55A5-48DB-BE39-19DC559DC42D}" destId="{5FA6A4AE-AA15-4EF0-A1D5-3CFD4B251DB9}" srcOrd="2" destOrd="0" presId="urn:microsoft.com/office/officeart/2005/8/layout/bProcess3"/>
    <dgm:cxn modelId="{E5771F83-2536-4BAC-BB5A-815CDF59677D}" type="presParOf" srcId="{49106D2E-55A5-48DB-BE39-19DC559DC42D}" destId="{0E601F1D-A713-456E-A1EB-7074413A84B8}" srcOrd="3" destOrd="0" presId="urn:microsoft.com/office/officeart/2005/8/layout/bProcess3"/>
    <dgm:cxn modelId="{8ECE8FA5-AF1F-4932-ABDC-43A790841A4B}" type="presParOf" srcId="{0E601F1D-A713-456E-A1EB-7074413A84B8}" destId="{216744FB-BC53-4827-A9AC-2C33B4EB7B70}" srcOrd="0" destOrd="0" presId="urn:microsoft.com/office/officeart/2005/8/layout/bProcess3"/>
    <dgm:cxn modelId="{775DB59E-6EA7-4CFD-8E39-D396EDB14885}" type="presParOf" srcId="{49106D2E-55A5-48DB-BE39-19DC559DC42D}" destId="{DD0A4E50-0109-4675-AC30-23F158417EB4}" srcOrd="4" destOrd="0" presId="urn:microsoft.com/office/officeart/2005/8/layout/bProcess3"/>
    <dgm:cxn modelId="{3EA8A20A-7F3A-4D1D-A361-40519A4893D6}" type="presParOf" srcId="{49106D2E-55A5-48DB-BE39-19DC559DC42D}" destId="{759A9AD8-FB17-4A30-BD49-38F9071937FB}" srcOrd="5" destOrd="0" presId="urn:microsoft.com/office/officeart/2005/8/layout/bProcess3"/>
    <dgm:cxn modelId="{42C518A5-C78E-465A-81B2-CE5E16E82738}" type="presParOf" srcId="{759A9AD8-FB17-4A30-BD49-38F9071937FB}" destId="{BB5043B4-A3CF-4F19-9457-5348686AA2CA}" srcOrd="0" destOrd="0" presId="urn:microsoft.com/office/officeart/2005/8/layout/bProcess3"/>
    <dgm:cxn modelId="{1D25E219-39D9-492D-B9BC-9812875433A8}" type="presParOf" srcId="{49106D2E-55A5-48DB-BE39-19DC559DC42D}" destId="{A9DCA49A-072C-48BB-9AB9-20D089D1A6FA}" srcOrd="6" destOrd="0" presId="urn:microsoft.com/office/officeart/2005/8/layout/bProcess3"/>
    <dgm:cxn modelId="{132FFA6D-B6D7-49F6-86C4-DA4089B9C602}" type="presParOf" srcId="{49106D2E-55A5-48DB-BE39-19DC559DC42D}" destId="{F907EB9C-BE94-40EC-A6C9-C4603EB46E53}" srcOrd="7" destOrd="0" presId="urn:microsoft.com/office/officeart/2005/8/layout/bProcess3"/>
    <dgm:cxn modelId="{526C398F-FD74-41F5-B207-7345AF7F2A65}" type="presParOf" srcId="{F907EB9C-BE94-40EC-A6C9-C4603EB46E53}" destId="{573CA438-ECEE-4405-AFBD-14C193FCDD08}" srcOrd="0" destOrd="0" presId="urn:microsoft.com/office/officeart/2005/8/layout/bProcess3"/>
    <dgm:cxn modelId="{9E026BAB-B6BE-49D0-B083-F109F6A76235}" type="presParOf" srcId="{49106D2E-55A5-48DB-BE39-19DC559DC42D}" destId="{44DDF957-251D-4CDE-8619-EF641B4A6788}" srcOrd="8" destOrd="0" presId="urn:microsoft.com/office/officeart/2005/8/layout/bProcess3"/>
    <dgm:cxn modelId="{91A982F5-6AD3-4FA1-BC1B-250BD454048D}" type="presParOf" srcId="{49106D2E-55A5-48DB-BE39-19DC559DC42D}" destId="{5B87904A-5052-4E18-A121-A9C8159A4C82}" srcOrd="9" destOrd="0" presId="urn:microsoft.com/office/officeart/2005/8/layout/bProcess3"/>
    <dgm:cxn modelId="{97012572-5CBC-4981-BE52-15A087252166}" type="presParOf" srcId="{5B87904A-5052-4E18-A121-A9C8159A4C82}" destId="{4DCDEDD8-932B-431D-A3EF-909A37D2B81C}" srcOrd="0" destOrd="0" presId="urn:microsoft.com/office/officeart/2005/8/layout/bProcess3"/>
    <dgm:cxn modelId="{A1C2138D-8020-4A1F-9F15-F69220FF5C7D}" type="presParOf" srcId="{49106D2E-55A5-48DB-BE39-19DC559DC42D}" destId="{1E9472AD-3A98-4E88-B192-FF662B3F5271}" srcOrd="10" destOrd="0" presId="urn:microsoft.com/office/officeart/2005/8/layout/bProcess3"/>
    <dgm:cxn modelId="{69226E9B-EE36-43F0-B262-31EEA8F52E5F}" type="presParOf" srcId="{49106D2E-55A5-48DB-BE39-19DC559DC42D}" destId="{07F59D10-4405-4BC2-8F35-F4A6B17A3638}" srcOrd="11" destOrd="0" presId="urn:microsoft.com/office/officeart/2005/8/layout/bProcess3"/>
    <dgm:cxn modelId="{2B2AA27B-F42F-4059-8A02-BE987591C0C7}" type="presParOf" srcId="{07F59D10-4405-4BC2-8F35-F4A6B17A3638}" destId="{5CDE2BEF-E8B6-402C-B1B9-C7E8D103F0DA}" srcOrd="0" destOrd="0" presId="urn:microsoft.com/office/officeart/2005/8/layout/bProcess3"/>
    <dgm:cxn modelId="{78B86A05-8E8B-4BC1-AD5D-0FEA1EB94326}" type="presParOf" srcId="{49106D2E-55A5-48DB-BE39-19DC559DC42D}" destId="{414A3C6F-472A-40D8-B44F-672E0287FA83}" srcOrd="12" destOrd="0" presId="urn:microsoft.com/office/officeart/2005/8/layout/bProcess3"/>
    <dgm:cxn modelId="{0CBA6DF9-2052-4AD6-91BB-A567F800667F}" type="presParOf" srcId="{49106D2E-55A5-48DB-BE39-19DC559DC42D}" destId="{6DB2129A-FD27-45E1-9181-A6F6F70A785B}" srcOrd="13" destOrd="0" presId="urn:microsoft.com/office/officeart/2005/8/layout/bProcess3"/>
    <dgm:cxn modelId="{B41473AA-8FB7-48B1-AC28-AAD74147BB6C}" type="presParOf" srcId="{6DB2129A-FD27-45E1-9181-A6F6F70A785B}" destId="{DB8252D0-4839-4833-844E-309F7247D3D7}" srcOrd="0" destOrd="0" presId="urn:microsoft.com/office/officeart/2005/8/layout/bProcess3"/>
    <dgm:cxn modelId="{44CCC2C5-45F6-4C2F-8C3F-08705B9AD87A}" type="presParOf" srcId="{49106D2E-55A5-48DB-BE39-19DC559DC42D}" destId="{AC1E6587-A7B0-42AF-9297-E16DDF4E2CDC}" srcOrd="1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95D7B1-EAC6-451E-A846-0FF4098C6992}"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s-EC"/>
        </a:p>
      </dgm:t>
    </dgm:pt>
    <dgm:pt modelId="{957206E2-8C97-4430-9796-B6A15EA2C5A9}">
      <dgm:prSet phldrT="[Texto]"/>
      <dgm:spPr/>
      <dgm:t>
        <a:bodyPr/>
        <a:lstStyle/>
        <a:p>
          <a:r>
            <a:rPr lang="es-EC" dirty="0">
              <a:latin typeface="Times New Roman" panose="02020603050405020304" pitchFamily="18" charset="0"/>
              <a:cs typeface="Times New Roman" panose="02020603050405020304" pitchFamily="18" charset="0"/>
            </a:rPr>
            <a:t>Se generó el mapa de zonificación de gradiente de ondulación geoidal con cinco zonas homogéneas de variación (baja, ligeramente suave, suave, moderada y fuerte). </a:t>
          </a:r>
          <a:endParaRPr lang="es-EC" dirty="0"/>
        </a:p>
      </dgm:t>
    </dgm:pt>
    <dgm:pt modelId="{C61BA925-EDD6-4370-AE38-1F95DAEDD7FE}" type="parTrans" cxnId="{C59561B1-665F-4F5C-8D8E-FC802476B918}">
      <dgm:prSet/>
      <dgm:spPr/>
      <dgm:t>
        <a:bodyPr/>
        <a:lstStyle/>
        <a:p>
          <a:endParaRPr lang="es-EC"/>
        </a:p>
      </dgm:t>
    </dgm:pt>
    <dgm:pt modelId="{595C5B73-1CC3-4AA0-BF64-2615C71BE73C}" type="sibTrans" cxnId="{C59561B1-665F-4F5C-8D8E-FC802476B918}">
      <dgm:prSet/>
      <dgm:spPr/>
      <dgm:t>
        <a:bodyPr/>
        <a:lstStyle/>
        <a:p>
          <a:endParaRPr lang="es-EC"/>
        </a:p>
      </dgm:t>
    </dgm:pt>
    <dgm:pt modelId="{0F41764C-EBD8-4A8B-90E0-88CB42A2EE67}">
      <dgm:prSet phldrT="[Texto]"/>
      <dgm:spPr/>
      <dgm:t>
        <a:bodyPr/>
        <a:lstStyle/>
        <a:p>
          <a:r>
            <a:rPr lang="es-EC" dirty="0">
              <a:latin typeface="Times New Roman" panose="02020603050405020304" pitchFamily="18" charset="0"/>
              <a:cs typeface="Times New Roman" panose="02020603050405020304" pitchFamily="18" charset="0"/>
            </a:rPr>
            <a:t>El método de nivelación GPS, permite obtener alturas referidas al nivel medio del mar (alturas oficiales en el Ecuador), a partir del uso de alturas niveladas IGM, alturas elipsoidales, derivadas del posicionamiento satelital, y ondulaciones geoidales (EGM08). </a:t>
          </a:r>
          <a:endParaRPr lang="es-EC" dirty="0"/>
        </a:p>
      </dgm:t>
    </dgm:pt>
    <dgm:pt modelId="{CCE389DB-4339-4806-8626-DD9FBF2DFA14}" type="parTrans" cxnId="{95368ED7-0109-40B1-B680-3BBA3DF4D01D}">
      <dgm:prSet/>
      <dgm:spPr/>
      <dgm:t>
        <a:bodyPr/>
        <a:lstStyle/>
        <a:p>
          <a:endParaRPr lang="es-EC"/>
        </a:p>
      </dgm:t>
    </dgm:pt>
    <dgm:pt modelId="{5A61DB74-EB98-4A8A-B6DD-520773B73154}" type="sibTrans" cxnId="{95368ED7-0109-40B1-B680-3BBA3DF4D01D}">
      <dgm:prSet/>
      <dgm:spPr/>
      <dgm:t>
        <a:bodyPr/>
        <a:lstStyle/>
        <a:p>
          <a:endParaRPr lang="es-EC"/>
        </a:p>
      </dgm:t>
    </dgm:pt>
    <dgm:pt modelId="{5E361A0B-53E9-417D-A43B-EEFEBBF0FD73}">
      <dgm:prSet phldrT="[Texto]"/>
      <dgm:spPr/>
      <dgm:t>
        <a:bodyPr/>
        <a:lstStyle/>
        <a:p>
          <a:r>
            <a:rPr lang="es-EC" dirty="0">
              <a:latin typeface="Times New Roman" panose="02020603050405020304" pitchFamily="18" charset="0"/>
              <a:cs typeface="Times New Roman" panose="02020603050405020304" pitchFamily="18" charset="0"/>
            </a:rPr>
            <a:t>Los menores errores del método pertenecen a las placas niveladas en la zona 1 de variación de ondulación geoidal, mientras los errores mayores corresponden a la zona 5, lo que justifica, la definición de las zonas homogéneas de variación de ondulación geoidal, realizada, en este estudio.</a:t>
          </a:r>
          <a:endParaRPr lang="es-EC" dirty="0"/>
        </a:p>
      </dgm:t>
    </dgm:pt>
    <dgm:pt modelId="{0F9FF110-D4FB-4F60-BAB0-7324EC210B68}" type="parTrans" cxnId="{212D1420-61FF-4713-B21B-053CD6B08870}">
      <dgm:prSet/>
      <dgm:spPr/>
      <dgm:t>
        <a:bodyPr/>
        <a:lstStyle/>
        <a:p>
          <a:endParaRPr lang="es-EC"/>
        </a:p>
      </dgm:t>
    </dgm:pt>
    <dgm:pt modelId="{A0E14F23-6FC5-41E0-8206-FF1F19DBA9A8}" type="sibTrans" cxnId="{212D1420-61FF-4713-B21B-053CD6B08870}">
      <dgm:prSet/>
      <dgm:spPr/>
      <dgm:t>
        <a:bodyPr/>
        <a:lstStyle/>
        <a:p>
          <a:endParaRPr lang="es-EC"/>
        </a:p>
      </dgm:t>
    </dgm:pt>
    <dgm:pt modelId="{42C59FB6-0B2E-4DCD-AABE-E5B836B21F9A}">
      <dgm:prSet phldrT="[Texto]"/>
      <dgm:spPr/>
      <dgm:t>
        <a:bodyPr/>
        <a:lstStyle/>
        <a:p>
          <a:r>
            <a:rPr lang="es-EC" dirty="0">
              <a:latin typeface="Times New Roman" panose="02020603050405020304" pitchFamily="18" charset="0"/>
              <a:cs typeface="Times New Roman" panose="02020603050405020304" pitchFamily="18" charset="0"/>
            </a:rPr>
            <a:t>Con respecto a la hipótesis planteada, el método de nivelación GPS, permite obtener errores menores a 15 cm, en la determinación de alturas referidas al nivel medio del mar. Pero estos errores dependen de la zona de variación y la distancia a la base</a:t>
          </a:r>
          <a:endParaRPr lang="es-EC" dirty="0"/>
        </a:p>
      </dgm:t>
    </dgm:pt>
    <dgm:pt modelId="{B0A696FB-E49C-4884-9E46-A7EFFB92DE8E}" type="parTrans" cxnId="{6E651123-03EC-48A1-BF87-C22AF4CE9A49}">
      <dgm:prSet/>
      <dgm:spPr/>
      <dgm:t>
        <a:bodyPr/>
        <a:lstStyle/>
        <a:p>
          <a:endParaRPr lang="es-EC"/>
        </a:p>
      </dgm:t>
    </dgm:pt>
    <dgm:pt modelId="{4DD4DCEB-781C-41D5-A400-6374E55AB700}" type="sibTrans" cxnId="{6E651123-03EC-48A1-BF87-C22AF4CE9A49}">
      <dgm:prSet/>
      <dgm:spPr/>
      <dgm:t>
        <a:bodyPr/>
        <a:lstStyle/>
        <a:p>
          <a:endParaRPr lang="es-EC"/>
        </a:p>
      </dgm:t>
    </dgm:pt>
    <dgm:pt modelId="{F87600A7-E18E-4B57-B757-2AA43CDD7CBB}" type="pres">
      <dgm:prSet presAssocID="{4595D7B1-EAC6-451E-A846-0FF4098C6992}" presName="diagram" presStyleCnt="0">
        <dgm:presLayoutVars>
          <dgm:dir/>
          <dgm:resizeHandles val="exact"/>
        </dgm:presLayoutVars>
      </dgm:prSet>
      <dgm:spPr/>
    </dgm:pt>
    <dgm:pt modelId="{38B2FB5A-6D01-4CCA-8433-125A6B712943}" type="pres">
      <dgm:prSet presAssocID="{957206E2-8C97-4430-9796-B6A15EA2C5A9}" presName="node" presStyleLbl="node1" presStyleIdx="0" presStyleCnt="4">
        <dgm:presLayoutVars>
          <dgm:bulletEnabled val="1"/>
        </dgm:presLayoutVars>
      </dgm:prSet>
      <dgm:spPr/>
    </dgm:pt>
    <dgm:pt modelId="{0CBDDD27-171D-4EEE-A09D-C460089B6ECB}" type="pres">
      <dgm:prSet presAssocID="{595C5B73-1CC3-4AA0-BF64-2615C71BE73C}" presName="sibTrans" presStyleCnt="0"/>
      <dgm:spPr/>
    </dgm:pt>
    <dgm:pt modelId="{16589316-2676-4DE3-A1EB-4B23BFC2D29A}" type="pres">
      <dgm:prSet presAssocID="{0F41764C-EBD8-4A8B-90E0-88CB42A2EE67}" presName="node" presStyleLbl="node1" presStyleIdx="1" presStyleCnt="4">
        <dgm:presLayoutVars>
          <dgm:bulletEnabled val="1"/>
        </dgm:presLayoutVars>
      </dgm:prSet>
      <dgm:spPr/>
    </dgm:pt>
    <dgm:pt modelId="{DE9950B3-8491-4F16-8ED5-516D007432F1}" type="pres">
      <dgm:prSet presAssocID="{5A61DB74-EB98-4A8A-B6DD-520773B73154}" presName="sibTrans" presStyleCnt="0"/>
      <dgm:spPr/>
    </dgm:pt>
    <dgm:pt modelId="{6B086C41-A356-4376-8E31-3A4690D34A23}" type="pres">
      <dgm:prSet presAssocID="{5E361A0B-53E9-417D-A43B-EEFEBBF0FD73}" presName="node" presStyleLbl="node1" presStyleIdx="2" presStyleCnt="4">
        <dgm:presLayoutVars>
          <dgm:bulletEnabled val="1"/>
        </dgm:presLayoutVars>
      </dgm:prSet>
      <dgm:spPr/>
    </dgm:pt>
    <dgm:pt modelId="{A7AB3B68-7D26-47E8-8E42-79BA0E6A7D7A}" type="pres">
      <dgm:prSet presAssocID="{A0E14F23-6FC5-41E0-8206-FF1F19DBA9A8}" presName="sibTrans" presStyleCnt="0"/>
      <dgm:spPr/>
    </dgm:pt>
    <dgm:pt modelId="{0E81FEC6-0510-4D22-9AE3-FB939A76537F}" type="pres">
      <dgm:prSet presAssocID="{42C59FB6-0B2E-4DCD-AABE-E5B836B21F9A}" presName="node" presStyleLbl="node1" presStyleIdx="3" presStyleCnt="4">
        <dgm:presLayoutVars>
          <dgm:bulletEnabled val="1"/>
        </dgm:presLayoutVars>
      </dgm:prSet>
      <dgm:spPr/>
    </dgm:pt>
  </dgm:ptLst>
  <dgm:cxnLst>
    <dgm:cxn modelId="{212D1420-61FF-4713-B21B-053CD6B08870}" srcId="{4595D7B1-EAC6-451E-A846-0FF4098C6992}" destId="{5E361A0B-53E9-417D-A43B-EEFEBBF0FD73}" srcOrd="2" destOrd="0" parTransId="{0F9FF110-D4FB-4F60-BAB0-7324EC210B68}" sibTransId="{A0E14F23-6FC5-41E0-8206-FF1F19DBA9A8}"/>
    <dgm:cxn modelId="{6E651123-03EC-48A1-BF87-C22AF4CE9A49}" srcId="{4595D7B1-EAC6-451E-A846-0FF4098C6992}" destId="{42C59FB6-0B2E-4DCD-AABE-E5B836B21F9A}" srcOrd="3" destOrd="0" parTransId="{B0A696FB-E49C-4884-9E46-A7EFFB92DE8E}" sibTransId="{4DD4DCEB-781C-41D5-A400-6374E55AB700}"/>
    <dgm:cxn modelId="{85141F4E-6D8B-4A72-9873-3089EA6E30CE}" type="presOf" srcId="{42C59FB6-0B2E-4DCD-AABE-E5B836B21F9A}" destId="{0E81FEC6-0510-4D22-9AE3-FB939A76537F}" srcOrd="0" destOrd="0" presId="urn:microsoft.com/office/officeart/2005/8/layout/default"/>
    <dgm:cxn modelId="{C576CA7A-4263-42E7-BF40-0DE8088DF6AB}" type="presOf" srcId="{4595D7B1-EAC6-451E-A846-0FF4098C6992}" destId="{F87600A7-E18E-4B57-B757-2AA43CDD7CBB}" srcOrd="0" destOrd="0" presId="urn:microsoft.com/office/officeart/2005/8/layout/default"/>
    <dgm:cxn modelId="{32DC3E8E-56F9-4DC4-91DA-4C54CAD27C43}" type="presOf" srcId="{957206E2-8C97-4430-9796-B6A15EA2C5A9}" destId="{38B2FB5A-6D01-4CCA-8433-125A6B712943}" srcOrd="0" destOrd="0" presId="urn:microsoft.com/office/officeart/2005/8/layout/default"/>
    <dgm:cxn modelId="{C59561B1-665F-4F5C-8D8E-FC802476B918}" srcId="{4595D7B1-EAC6-451E-A846-0FF4098C6992}" destId="{957206E2-8C97-4430-9796-B6A15EA2C5A9}" srcOrd="0" destOrd="0" parTransId="{C61BA925-EDD6-4370-AE38-1F95DAEDD7FE}" sibTransId="{595C5B73-1CC3-4AA0-BF64-2615C71BE73C}"/>
    <dgm:cxn modelId="{4F3C05C0-3E2C-4C79-837B-4A3850BCF642}" type="presOf" srcId="{0F41764C-EBD8-4A8B-90E0-88CB42A2EE67}" destId="{16589316-2676-4DE3-A1EB-4B23BFC2D29A}" srcOrd="0" destOrd="0" presId="urn:microsoft.com/office/officeart/2005/8/layout/default"/>
    <dgm:cxn modelId="{F1E80CC3-0681-40B1-A598-F638AFB519A8}" type="presOf" srcId="{5E361A0B-53E9-417D-A43B-EEFEBBF0FD73}" destId="{6B086C41-A356-4376-8E31-3A4690D34A23}" srcOrd="0" destOrd="0" presId="urn:microsoft.com/office/officeart/2005/8/layout/default"/>
    <dgm:cxn modelId="{95368ED7-0109-40B1-B680-3BBA3DF4D01D}" srcId="{4595D7B1-EAC6-451E-A846-0FF4098C6992}" destId="{0F41764C-EBD8-4A8B-90E0-88CB42A2EE67}" srcOrd="1" destOrd="0" parTransId="{CCE389DB-4339-4806-8626-DD9FBF2DFA14}" sibTransId="{5A61DB74-EB98-4A8A-B6DD-520773B73154}"/>
    <dgm:cxn modelId="{466FA09E-2615-4ECE-A8C2-A5DB96F24075}" type="presParOf" srcId="{F87600A7-E18E-4B57-B757-2AA43CDD7CBB}" destId="{38B2FB5A-6D01-4CCA-8433-125A6B712943}" srcOrd="0" destOrd="0" presId="urn:microsoft.com/office/officeart/2005/8/layout/default"/>
    <dgm:cxn modelId="{8FED8406-3D70-4987-A223-19BD08092657}" type="presParOf" srcId="{F87600A7-E18E-4B57-B757-2AA43CDD7CBB}" destId="{0CBDDD27-171D-4EEE-A09D-C460089B6ECB}" srcOrd="1" destOrd="0" presId="urn:microsoft.com/office/officeart/2005/8/layout/default"/>
    <dgm:cxn modelId="{EFD2FCA8-E7EF-4CD5-AE8A-2711BA1C7ECE}" type="presParOf" srcId="{F87600A7-E18E-4B57-B757-2AA43CDD7CBB}" destId="{16589316-2676-4DE3-A1EB-4B23BFC2D29A}" srcOrd="2" destOrd="0" presId="urn:microsoft.com/office/officeart/2005/8/layout/default"/>
    <dgm:cxn modelId="{2409FE15-1884-4C6E-91BE-166C0E5734DC}" type="presParOf" srcId="{F87600A7-E18E-4B57-B757-2AA43CDD7CBB}" destId="{DE9950B3-8491-4F16-8ED5-516D007432F1}" srcOrd="3" destOrd="0" presId="urn:microsoft.com/office/officeart/2005/8/layout/default"/>
    <dgm:cxn modelId="{D4C2D6D2-0713-4AFE-8D60-2EC8AA2FF355}" type="presParOf" srcId="{F87600A7-E18E-4B57-B757-2AA43CDD7CBB}" destId="{6B086C41-A356-4376-8E31-3A4690D34A23}" srcOrd="4" destOrd="0" presId="urn:microsoft.com/office/officeart/2005/8/layout/default"/>
    <dgm:cxn modelId="{A50145E9-89B9-4DAB-9876-FE87E8117D64}" type="presParOf" srcId="{F87600A7-E18E-4B57-B757-2AA43CDD7CBB}" destId="{A7AB3B68-7D26-47E8-8E42-79BA0E6A7D7A}" srcOrd="5" destOrd="0" presId="urn:microsoft.com/office/officeart/2005/8/layout/default"/>
    <dgm:cxn modelId="{2A7FC704-B3F6-46E7-B1F5-2C455EE4619C}" type="presParOf" srcId="{F87600A7-E18E-4B57-B757-2AA43CDD7CBB}" destId="{0E81FEC6-0510-4D22-9AE3-FB939A76537F}"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ADD64C-F198-453F-AA98-5B0098387BF2}"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n-US"/>
        </a:p>
      </dgm:t>
    </dgm:pt>
    <dgm:pt modelId="{BAFE65A0-0901-464D-A0EC-C075111627D4}">
      <dgm:prSet phldrT="[Texto]"/>
      <dgm:spPr/>
      <dgm:t>
        <a:bodyPr/>
        <a:lstStyle/>
        <a:p>
          <a:r>
            <a:rPr lang="es-EC" dirty="0">
              <a:latin typeface="Times New Roman" panose="02020603050405020304" pitchFamily="18" charset="0"/>
              <a:cs typeface="Times New Roman" panose="02020603050405020304" pitchFamily="18" charset="0"/>
            </a:rPr>
            <a:t>Se recomienda el uso del método de nivelación GPS, para distintos trabajos que requieran altura referida al nivel medio del mar, considerando los errores de esta técnica, en función de la distancia de nivelación y la zona de variación de ondulación geoidal.</a:t>
          </a:r>
          <a:endParaRPr lang="en-US" dirty="0">
            <a:latin typeface="Times New Roman" panose="02020603050405020304" pitchFamily="18" charset="0"/>
            <a:cs typeface="Times New Roman" panose="02020603050405020304" pitchFamily="18" charset="0"/>
          </a:endParaRPr>
        </a:p>
      </dgm:t>
    </dgm:pt>
    <dgm:pt modelId="{DF3F3510-290A-48F4-984A-7E15A3F279BD}" type="parTrans" cxnId="{1FC83273-C859-4326-81E9-8639EE6C1816}">
      <dgm:prSet/>
      <dgm:spPr/>
      <dgm:t>
        <a:bodyPr/>
        <a:lstStyle/>
        <a:p>
          <a:endParaRPr lang="en-US">
            <a:latin typeface="Times New Roman" panose="02020603050405020304" pitchFamily="18" charset="0"/>
            <a:cs typeface="Times New Roman" panose="02020603050405020304" pitchFamily="18" charset="0"/>
          </a:endParaRPr>
        </a:p>
      </dgm:t>
    </dgm:pt>
    <dgm:pt modelId="{285AB9D7-A3CB-4207-B78D-78204B2923E8}" type="sibTrans" cxnId="{1FC83273-C859-4326-81E9-8639EE6C1816}">
      <dgm:prSet/>
      <dgm:spPr/>
      <dgm:t>
        <a:bodyPr/>
        <a:lstStyle/>
        <a:p>
          <a:endParaRPr lang="en-US">
            <a:latin typeface="Times New Roman" panose="02020603050405020304" pitchFamily="18" charset="0"/>
            <a:cs typeface="Times New Roman" panose="02020603050405020304" pitchFamily="18" charset="0"/>
          </a:endParaRPr>
        </a:p>
      </dgm:t>
    </dgm:pt>
    <dgm:pt modelId="{8A4837B2-2B1E-4365-B591-ADF17B38A0C2}">
      <dgm:prSet phldrT="[Texto]"/>
      <dgm:spPr/>
      <dgm:t>
        <a:bodyPr/>
        <a:lstStyle/>
        <a:p>
          <a:r>
            <a:rPr lang="es-EC" dirty="0">
              <a:latin typeface="Times New Roman" panose="02020603050405020304" pitchFamily="18" charset="0"/>
              <a:cs typeface="Times New Roman" panose="02020603050405020304" pitchFamily="18" charset="0"/>
            </a:rPr>
            <a:t>La precisión del método también depende de la calidad del posicionamiento GNSS, por lo que se recomienda que los puntos a nivelar cumplan con buenas condiciones de observación satelital.</a:t>
          </a:r>
          <a:endParaRPr lang="en-US" dirty="0">
            <a:latin typeface="Times New Roman" panose="02020603050405020304" pitchFamily="18" charset="0"/>
            <a:cs typeface="Times New Roman" panose="02020603050405020304" pitchFamily="18" charset="0"/>
          </a:endParaRPr>
        </a:p>
      </dgm:t>
    </dgm:pt>
    <dgm:pt modelId="{8064B223-C16B-4AB9-A74C-A12BDC88C38D}" type="parTrans" cxnId="{FC78370F-5083-41AF-864D-B318B9CC562C}">
      <dgm:prSet/>
      <dgm:spPr/>
      <dgm:t>
        <a:bodyPr/>
        <a:lstStyle/>
        <a:p>
          <a:endParaRPr lang="en-US">
            <a:latin typeface="Times New Roman" panose="02020603050405020304" pitchFamily="18" charset="0"/>
            <a:cs typeface="Times New Roman" panose="02020603050405020304" pitchFamily="18" charset="0"/>
          </a:endParaRPr>
        </a:p>
      </dgm:t>
    </dgm:pt>
    <dgm:pt modelId="{595ED1CA-2EF7-48AA-A900-1EE74FB4D186}" type="sibTrans" cxnId="{FC78370F-5083-41AF-864D-B318B9CC562C}">
      <dgm:prSet/>
      <dgm:spPr/>
      <dgm:t>
        <a:bodyPr/>
        <a:lstStyle/>
        <a:p>
          <a:endParaRPr lang="en-US">
            <a:latin typeface="Times New Roman" panose="02020603050405020304" pitchFamily="18" charset="0"/>
            <a:cs typeface="Times New Roman" panose="02020603050405020304" pitchFamily="18" charset="0"/>
          </a:endParaRPr>
        </a:p>
      </dgm:t>
    </dgm:pt>
    <dgm:pt modelId="{36039C71-13E9-4F96-AF74-70853C6D7214}">
      <dgm:prSet phldrT="[Texto]"/>
      <dgm:spPr/>
      <dgm:t>
        <a:bodyPr/>
        <a:lstStyle/>
        <a:p>
          <a:r>
            <a:rPr lang="es-EC" dirty="0">
              <a:latin typeface="Times New Roman" panose="02020603050405020304" pitchFamily="18" charset="0"/>
              <a:cs typeface="Times New Roman" panose="02020603050405020304" pitchFamily="18" charset="0"/>
            </a:rPr>
            <a:t>Se recomienda al Instituto Geográfico Militar, considere a este método no convencional, en la determinación de altura sobre el nivel medio del mar, como alternativa a la nivelación geométrica tradicional, considerando la optimización de recursos técnicos, logísticos y financieros.</a:t>
          </a:r>
          <a:endParaRPr lang="en-US" dirty="0">
            <a:latin typeface="Times New Roman" panose="02020603050405020304" pitchFamily="18" charset="0"/>
            <a:cs typeface="Times New Roman" panose="02020603050405020304" pitchFamily="18" charset="0"/>
          </a:endParaRPr>
        </a:p>
      </dgm:t>
    </dgm:pt>
    <dgm:pt modelId="{040EF136-0664-464B-93D1-12FDDBF9695C}" type="parTrans" cxnId="{3BEF2CE2-B58D-4C80-B984-D47E593AB825}">
      <dgm:prSet/>
      <dgm:spPr/>
      <dgm:t>
        <a:bodyPr/>
        <a:lstStyle/>
        <a:p>
          <a:endParaRPr lang="en-US">
            <a:latin typeface="Times New Roman" panose="02020603050405020304" pitchFamily="18" charset="0"/>
            <a:cs typeface="Times New Roman" panose="02020603050405020304" pitchFamily="18" charset="0"/>
          </a:endParaRPr>
        </a:p>
      </dgm:t>
    </dgm:pt>
    <dgm:pt modelId="{B82770C5-7D64-4AEE-852D-8DE986570589}" type="sibTrans" cxnId="{3BEF2CE2-B58D-4C80-B984-D47E593AB825}">
      <dgm:prSet/>
      <dgm:spPr/>
      <dgm:t>
        <a:bodyPr/>
        <a:lstStyle/>
        <a:p>
          <a:endParaRPr lang="en-US">
            <a:latin typeface="Times New Roman" panose="02020603050405020304" pitchFamily="18" charset="0"/>
            <a:cs typeface="Times New Roman" panose="02020603050405020304" pitchFamily="18" charset="0"/>
          </a:endParaRPr>
        </a:p>
      </dgm:t>
    </dgm:pt>
    <dgm:pt modelId="{03017B28-7441-4F86-8A3B-D928CA86A445}" type="pres">
      <dgm:prSet presAssocID="{A0ADD64C-F198-453F-AA98-5B0098387BF2}" presName="diagram" presStyleCnt="0">
        <dgm:presLayoutVars>
          <dgm:dir/>
          <dgm:resizeHandles val="exact"/>
        </dgm:presLayoutVars>
      </dgm:prSet>
      <dgm:spPr/>
    </dgm:pt>
    <dgm:pt modelId="{03236F1F-DBC6-4429-A8F8-35F40D79D837}" type="pres">
      <dgm:prSet presAssocID="{BAFE65A0-0901-464D-A0EC-C075111627D4}" presName="node" presStyleLbl="node1" presStyleIdx="0" presStyleCnt="3">
        <dgm:presLayoutVars>
          <dgm:bulletEnabled val="1"/>
        </dgm:presLayoutVars>
      </dgm:prSet>
      <dgm:spPr/>
    </dgm:pt>
    <dgm:pt modelId="{2BF5679C-F346-438E-8320-E52793A168EA}" type="pres">
      <dgm:prSet presAssocID="{285AB9D7-A3CB-4207-B78D-78204B2923E8}" presName="sibTrans" presStyleCnt="0"/>
      <dgm:spPr/>
    </dgm:pt>
    <dgm:pt modelId="{896EF546-406E-46F4-8D09-42BC9CB3683C}" type="pres">
      <dgm:prSet presAssocID="{8A4837B2-2B1E-4365-B591-ADF17B38A0C2}" presName="node" presStyleLbl="node1" presStyleIdx="1" presStyleCnt="3">
        <dgm:presLayoutVars>
          <dgm:bulletEnabled val="1"/>
        </dgm:presLayoutVars>
      </dgm:prSet>
      <dgm:spPr/>
    </dgm:pt>
    <dgm:pt modelId="{7D3FD0C9-20F7-40A7-828B-521FCC7E9215}" type="pres">
      <dgm:prSet presAssocID="{595ED1CA-2EF7-48AA-A900-1EE74FB4D186}" presName="sibTrans" presStyleCnt="0"/>
      <dgm:spPr/>
    </dgm:pt>
    <dgm:pt modelId="{674F6882-03CB-4A0F-8667-8C4D26EA26B5}" type="pres">
      <dgm:prSet presAssocID="{36039C71-13E9-4F96-AF74-70853C6D7214}" presName="node" presStyleLbl="node1" presStyleIdx="2" presStyleCnt="3">
        <dgm:presLayoutVars>
          <dgm:bulletEnabled val="1"/>
        </dgm:presLayoutVars>
      </dgm:prSet>
      <dgm:spPr/>
    </dgm:pt>
  </dgm:ptLst>
  <dgm:cxnLst>
    <dgm:cxn modelId="{FC78370F-5083-41AF-864D-B318B9CC562C}" srcId="{A0ADD64C-F198-453F-AA98-5B0098387BF2}" destId="{8A4837B2-2B1E-4365-B591-ADF17B38A0C2}" srcOrd="1" destOrd="0" parTransId="{8064B223-C16B-4AB9-A74C-A12BDC88C38D}" sibTransId="{595ED1CA-2EF7-48AA-A900-1EE74FB4D186}"/>
    <dgm:cxn modelId="{234E3527-C3D3-497B-AF79-8CBFBF1D6594}" type="presOf" srcId="{A0ADD64C-F198-453F-AA98-5B0098387BF2}" destId="{03017B28-7441-4F86-8A3B-D928CA86A445}" srcOrd="0" destOrd="0" presId="urn:microsoft.com/office/officeart/2005/8/layout/default"/>
    <dgm:cxn modelId="{6E031667-4036-4F50-954B-03FE17D1E261}" type="presOf" srcId="{8A4837B2-2B1E-4365-B591-ADF17B38A0C2}" destId="{896EF546-406E-46F4-8D09-42BC9CB3683C}" srcOrd="0" destOrd="0" presId="urn:microsoft.com/office/officeart/2005/8/layout/default"/>
    <dgm:cxn modelId="{1FC83273-C859-4326-81E9-8639EE6C1816}" srcId="{A0ADD64C-F198-453F-AA98-5B0098387BF2}" destId="{BAFE65A0-0901-464D-A0EC-C075111627D4}" srcOrd="0" destOrd="0" parTransId="{DF3F3510-290A-48F4-984A-7E15A3F279BD}" sibTransId="{285AB9D7-A3CB-4207-B78D-78204B2923E8}"/>
    <dgm:cxn modelId="{E6773089-9517-4A9D-B2BC-DCC8917A4A95}" type="presOf" srcId="{36039C71-13E9-4F96-AF74-70853C6D7214}" destId="{674F6882-03CB-4A0F-8667-8C4D26EA26B5}" srcOrd="0" destOrd="0" presId="urn:microsoft.com/office/officeart/2005/8/layout/default"/>
    <dgm:cxn modelId="{168D4899-29CB-4218-B29B-A4B7173F4D5E}" type="presOf" srcId="{BAFE65A0-0901-464D-A0EC-C075111627D4}" destId="{03236F1F-DBC6-4429-A8F8-35F40D79D837}" srcOrd="0" destOrd="0" presId="urn:microsoft.com/office/officeart/2005/8/layout/default"/>
    <dgm:cxn modelId="{3BEF2CE2-B58D-4C80-B984-D47E593AB825}" srcId="{A0ADD64C-F198-453F-AA98-5B0098387BF2}" destId="{36039C71-13E9-4F96-AF74-70853C6D7214}" srcOrd="2" destOrd="0" parTransId="{040EF136-0664-464B-93D1-12FDDBF9695C}" sibTransId="{B82770C5-7D64-4AEE-852D-8DE986570589}"/>
    <dgm:cxn modelId="{1155AC84-2703-4220-80EB-684528353B15}" type="presParOf" srcId="{03017B28-7441-4F86-8A3B-D928CA86A445}" destId="{03236F1F-DBC6-4429-A8F8-35F40D79D837}" srcOrd="0" destOrd="0" presId="urn:microsoft.com/office/officeart/2005/8/layout/default"/>
    <dgm:cxn modelId="{8C89AF49-9D1A-486A-A1FC-C49A962BE0BD}" type="presParOf" srcId="{03017B28-7441-4F86-8A3B-D928CA86A445}" destId="{2BF5679C-F346-438E-8320-E52793A168EA}" srcOrd="1" destOrd="0" presId="urn:microsoft.com/office/officeart/2005/8/layout/default"/>
    <dgm:cxn modelId="{8D2220C8-D656-4A15-9E86-274C5AA68087}" type="presParOf" srcId="{03017B28-7441-4F86-8A3B-D928CA86A445}" destId="{896EF546-406E-46F4-8D09-42BC9CB3683C}" srcOrd="2" destOrd="0" presId="urn:microsoft.com/office/officeart/2005/8/layout/default"/>
    <dgm:cxn modelId="{03A965C0-6B42-4A0A-AFAC-FB1DECA06BFA}" type="presParOf" srcId="{03017B28-7441-4F86-8A3B-D928CA86A445}" destId="{7D3FD0C9-20F7-40A7-828B-521FCC7E9215}" srcOrd="3" destOrd="0" presId="urn:microsoft.com/office/officeart/2005/8/layout/default"/>
    <dgm:cxn modelId="{995B8F46-B8AA-4D7F-B685-2C9A0905D98F}" type="presParOf" srcId="{03017B28-7441-4F86-8A3B-D928CA86A445}" destId="{674F6882-03CB-4A0F-8667-8C4D26EA26B5}"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8696F82-B6FE-44E7-9619-ED5D4E1AEFBC}"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s-EC"/>
        </a:p>
      </dgm:t>
    </dgm:pt>
    <dgm:pt modelId="{7A1F7873-80A0-4049-AAD2-EE6B9F1AB945}">
      <dgm:prSet phldrT="[Texto]"/>
      <dgm:spPr/>
      <dgm:t>
        <a:bodyPr/>
        <a:lstStyle/>
        <a:p>
          <a:r>
            <a:rPr lang="es-EC" dirty="0">
              <a:latin typeface="Times New Roman" panose="02020603050405020304" pitchFamily="18" charset="0"/>
              <a:cs typeface="Times New Roman" panose="02020603050405020304" pitchFamily="18" charset="0"/>
            </a:rPr>
            <a:t>En este estudio se nivelaron mediante el uso de GPS</a:t>
          </a:r>
        </a:p>
      </dgm:t>
    </dgm:pt>
    <dgm:pt modelId="{4D01548F-F5A4-465D-9D7D-77031A9B6294}" type="parTrans" cxnId="{CE753CF2-218B-4BA1-9938-BE993834FC91}">
      <dgm:prSet/>
      <dgm:spPr/>
      <dgm:t>
        <a:bodyPr/>
        <a:lstStyle/>
        <a:p>
          <a:endParaRPr lang="es-EC">
            <a:latin typeface="Times New Roman" panose="02020603050405020304" pitchFamily="18" charset="0"/>
            <a:cs typeface="Times New Roman" panose="02020603050405020304" pitchFamily="18" charset="0"/>
          </a:endParaRPr>
        </a:p>
      </dgm:t>
    </dgm:pt>
    <dgm:pt modelId="{BF8194C1-2B71-4BFB-9114-FA02CA407F0E}" type="sibTrans" cxnId="{CE753CF2-218B-4BA1-9938-BE993834FC91}">
      <dgm:prSet/>
      <dgm:spPr/>
      <dgm:t>
        <a:bodyPr/>
        <a:lstStyle/>
        <a:p>
          <a:endParaRPr lang="es-EC">
            <a:latin typeface="Times New Roman" panose="02020603050405020304" pitchFamily="18" charset="0"/>
            <a:cs typeface="Times New Roman" panose="02020603050405020304" pitchFamily="18" charset="0"/>
          </a:endParaRPr>
        </a:p>
      </dgm:t>
    </dgm:pt>
    <dgm:pt modelId="{1BE6A0E0-89D6-48CC-ABE7-1BCD02C08474}">
      <dgm:prSet phldrT="[Texto]"/>
      <dgm:spPr/>
      <dgm:t>
        <a:bodyPr/>
        <a:lstStyle/>
        <a:p>
          <a:r>
            <a:rPr lang="es-EC" dirty="0">
              <a:latin typeface="Times New Roman" panose="02020603050405020304" pitchFamily="18" charset="0"/>
              <a:cs typeface="Times New Roman" panose="02020603050405020304" pitchFamily="18" charset="0"/>
            </a:rPr>
            <a:t>Aproximadamente 90 kilómetros</a:t>
          </a:r>
        </a:p>
      </dgm:t>
    </dgm:pt>
    <dgm:pt modelId="{0E833AB0-8F17-460C-90FE-B8E2C7C44A26}" type="parTrans" cxnId="{4F85FE44-49E1-45BA-86A0-AC3C1B68DFB6}">
      <dgm:prSet/>
      <dgm:spPr/>
      <dgm:t>
        <a:bodyPr/>
        <a:lstStyle/>
        <a:p>
          <a:endParaRPr lang="es-EC">
            <a:latin typeface="Times New Roman" panose="02020603050405020304" pitchFamily="18" charset="0"/>
            <a:cs typeface="Times New Roman" panose="02020603050405020304" pitchFamily="18" charset="0"/>
          </a:endParaRPr>
        </a:p>
      </dgm:t>
    </dgm:pt>
    <dgm:pt modelId="{BA3A4D14-6BE8-453C-AEC0-60A98E67A4C5}" type="sibTrans" cxnId="{4F85FE44-49E1-45BA-86A0-AC3C1B68DFB6}">
      <dgm:prSet/>
      <dgm:spPr/>
      <dgm:t>
        <a:bodyPr/>
        <a:lstStyle/>
        <a:p>
          <a:endParaRPr lang="es-EC">
            <a:latin typeface="Times New Roman" panose="02020603050405020304" pitchFamily="18" charset="0"/>
            <a:cs typeface="Times New Roman" panose="02020603050405020304" pitchFamily="18" charset="0"/>
          </a:endParaRPr>
        </a:p>
      </dgm:t>
    </dgm:pt>
    <dgm:pt modelId="{852410B5-4C2B-446F-AD0F-9BF131782D67}">
      <dgm:prSet phldrT="[Texto]"/>
      <dgm:spPr/>
      <dgm:t>
        <a:bodyPr/>
        <a:lstStyle/>
        <a:p>
          <a:r>
            <a:rPr lang="es-EC" dirty="0">
              <a:latin typeface="Times New Roman" panose="02020603050405020304" pitchFamily="18" charset="0"/>
              <a:cs typeface="Times New Roman" panose="02020603050405020304" pitchFamily="18" charset="0"/>
            </a:rPr>
            <a:t>El total invertido si se considera alquiler de los equipos 1700</a:t>
          </a:r>
        </a:p>
      </dgm:t>
    </dgm:pt>
    <dgm:pt modelId="{96AE6E2A-ED5D-49E2-B876-7AE89CB73C8F}" type="parTrans" cxnId="{55D68AD4-5B90-4B89-A879-1638358A23A4}">
      <dgm:prSet/>
      <dgm:spPr/>
      <dgm:t>
        <a:bodyPr/>
        <a:lstStyle/>
        <a:p>
          <a:endParaRPr lang="es-EC">
            <a:latin typeface="Times New Roman" panose="02020603050405020304" pitchFamily="18" charset="0"/>
            <a:cs typeface="Times New Roman" panose="02020603050405020304" pitchFamily="18" charset="0"/>
          </a:endParaRPr>
        </a:p>
      </dgm:t>
    </dgm:pt>
    <dgm:pt modelId="{4904AA32-142A-4982-8ED5-EF7D172E7247}" type="sibTrans" cxnId="{55D68AD4-5B90-4B89-A879-1638358A23A4}">
      <dgm:prSet/>
      <dgm:spPr/>
      <dgm:t>
        <a:bodyPr/>
        <a:lstStyle/>
        <a:p>
          <a:endParaRPr lang="es-EC">
            <a:latin typeface="Times New Roman" panose="02020603050405020304" pitchFamily="18" charset="0"/>
            <a:cs typeface="Times New Roman" panose="02020603050405020304" pitchFamily="18" charset="0"/>
          </a:endParaRPr>
        </a:p>
      </dgm:t>
    </dgm:pt>
    <dgm:pt modelId="{AAF8C558-E859-4CDF-A1C8-48056219E393}">
      <dgm:prSet phldrT="[Texto]"/>
      <dgm:spPr/>
      <dgm:t>
        <a:bodyPr/>
        <a:lstStyle/>
        <a:p>
          <a:r>
            <a:rPr lang="es-EC" dirty="0">
              <a:latin typeface="Times New Roman" panose="02020603050405020304" pitchFamily="18" charset="0"/>
              <a:cs typeface="Times New Roman" panose="02020603050405020304" pitchFamily="18" charset="0"/>
            </a:rPr>
            <a:t>Si se realizaría con nivelación geométrica el costo aproximado sería de </a:t>
          </a:r>
        </a:p>
      </dgm:t>
    </dgm:pt>
    <dgm:pt modelId="{9B8AEA93-B850-4FEA-86BD-760ED9806242}" type="parTrans" cxnId="{C34F5661-C941-4444-A124-49119CF96865}">
      <dgm:prSet/>
      <dgm:spPr/>
      <dgm:t>
        <a:bodyPr/>
        <a:lstStyle/>
        <a:p>
          <a:endParaRPr lang="es-EC">
            <a:latin typeface="Times New Roman" panose="02020603050405020304" pitchFamily="18" charset="0"/>
            <a:cs typeface="Times New Roman" panose="02020603050405020304" pitchFamily="18" charset="0"/>
          </a:endParaRPr>
        </a:p>
      </dgm:t>
    </dgm:pt>
    <dgm:pt modelId="{615881DD-61BF-43AC-9856-0C771D3D7CA1}" type="sibTrans" cxnId="{C34F5661-C941-4444-A124-49119CF96865}">
      <dgm:prSet/>
      <dgm:spPr/>
      <dgm:t>
        <a:bodyPr/>
        <a:lstStyle/>
        <a:p>
          <a:endParaRPr lang="es-EC">
            <a:latin typeface="Times New Roman" panose="02020603050405020304" pitchFamily="18" charset="0"/>
            <a:cs typeface="Times New Roman" panose="02020603050405020304" pitchFamily="18" charset="0"/>
          </a:endParaRPr>
        </a:p>
      </dgm:t>
    </dgm:pt>
    <dgm:pt modelId="{A31F4D5D-BE24-42A2-BBEF-57B6EEB3C506}">
      <dgm:prSet phldrT="[Texto]"/>
      <dgm:spPr/>
      <dgm:t>
        <a:bodyPr/>
        <a:lstStyle/>
        <a:p>
          <a:r>
            <a:rPr lang="es-EC" dirty="0">
              <a:latin typeface="Times New Roman" panose="02020603050405020304" pitchFamily="18" charset="0"/>
              <a:cs typeface="Times New Roman" panose="02020603050405020304" pitchFamily="18" charset="0"/>
            </a:rPr>
            <a:t>25 000 </a:t>
          </a:r>
          <a:r>
            <a:rPr lang="es-EC" dirty="0" err="1">
              <a:latin typeface="Times New Roman" panose="02020603050405020304" pitchFamily="18" charset="0"/>
              <a:cs typeface="Times New Roman" panose="02020603050405020304" pitchFamily="18" charset="0"/>
            </a:rPr>
            <a:t>doláres</a:t>
          </a:r>
          <a:endParaRPr lang="es-EC" dirty="0">
            <a:latin typeface="Times New Roman" panose="02020603050405020304" pitchFamily="18" charset="0"/>
            <a:cs typeface="Times New Roman" panose="02020603050405020304" pitchFamily="18" charset="0"/>
          </a:endParaRPr>
        </a:p>
      </dgm:t>
    </dgm:pt>
    <dgm:pt modelId="{C2A8513A-99BF-4844-BCDF-B33DB73C9437}" type="parTrans" cxnId="{924ECB6E-E567-4EE9-8C9E-A73F5ABCAFB7}">
      <dgm:prSet/>
      <dgm:spPr/>
      <dgm:t>
        <a:bodyPr/>
        <a:lstStyle/>
        <a:p>
          <a:endParaRPr lang="es-EC">
            <a:latin typeface="Times New Roman" panose="02020603050405020304" pitchFamily="18" charset="0"/>
            <a:cs typeface="Times New Roman" panose="02020603050405020304" pitchFamily="18" charset="0"/>
          </a:endParaRPr>
        </a:p>
      </dgm:t>
    </dgm:pt>
    <dgm:pt modelId="{26E32E6C-AB24-4AB4-A00E-5882CB2C71D0}" type="sibTrans" cxnId="{924ECB6E-E567-4EE9-8C9E-A73F5ABCAFB7}">
      <dgm:prSet/>
      <dgm:spPr/>
      <dgm:t>
        <a:bodyPr/>
        <a:lstStyle/>
        <a:p>
          <a:endParaRPr lang="es-EC">
            <a:latin typeface="Times New Roman" panose="02020603050405020304" pitchFamily="18" charset="0"/>
            <a:cs typeface="Times New Roman" panose="02020603050405020304" pitchFamily="18" charset="0"/>
          </a:endParaRPr>
        </a:p>
      </dgm:t>
    </dgm:pt>
    <dgm:pt modelId="{F109EC2A-E33F-4316-899D-5A080020AC59}" type="pres">
      <dgm:prSet presAssocID="{08696F82-B6FE-44E7-9619-ED5D4E1AEFBC}" presName="diagram" presStyleCnt="0">
        <dgm:presLayoutVars>
          <dgm:dir/>
          <dgm:resizeHandles val="exact"/>
        </dgm:presLayoutVars>
      </dgm:prSet>
      <dgm:spPr/>
    </dgm:pt>
    <dgm:pt modelId="{9C8A9344-D488-4C88-A445-35B89E1FC220}" type="pres">
      <dgm:prSet presAssocID="{7A1F7873-80A0-4049-AAD2-EE6B9F1AB945}" presName="node" presStyleLbl="node1" presStyleIdx="0" presStyleCnt="5">
        <dgm:presLayoutVars>
          <dgm:bulletEnabled val="1"/>
        </dgm:presLayoutVars>
      </dgm:prSet>
      <dgm:spPr/>
    </dgm:pt>
    <dgm:pt modelId="{E2DE1737-A441-48E0-91A2-769F54A51FED}" type="pres">
      <dgm:prSet presAssocID="{BF8194C1-2B71-4BFB-9114-FA02CA407F0E}" presName="sibTrans" presStyleCnt="0"/>
      <dgm:spPr/>
    </dgm:pt>
    <dgm:pt modelId="{59AC9E40-47C7-4215-904F-102C6887CBD2}" type="pres">
      <dgm:prSet presAssocID="{1BE6A0E0-89D6-48CC-ABE7-1BCD02C08474}" presName="node" presStyleLbl="node1" presStyleIdx="1" presStyleCnt="5">
        <dgm:presLayoutVars>
          <dgm:bulletEnabled val="1"/>
        </dgm:presLayoutVars>
      </dgm:prSet>
      <dgm:spPr/>
    </dgm:pt>
    <dgm:pt modelId="{1C0B59BF-2548-4565-BA71-130BBC06E28A}" type="pres">
      <dgm:prSet presAssocID="{BA3A4D14-6BE8-453C-AEC0-60A98E67A4C5}" presName="sibTrans" presStyleCnt="0"/>
      <dgm:spPr/>
    </dgm:pt>
    <dgm:pt modelId="{4F5BD398-A028-4C36-99A5-9EEEB390F478}" type="pres">
      <dgm:prSet presAssocID="{852410B5-4C2B-446F-AD0F-9BF131782D67}" presName="node" presStyleLbl="node1" presStyleIdx="2" presStyleCnt="5">
        <dgm:presLayoutVars>
          <dgm:bulletEnabled val="1"/>
        </dgm:presLayoutVars>
      </dgm:prSet>
      <dgm:spPr/>
    </dgm:pt>
    <dgm:pt modelId="{6542EDE4-6D81-4222-993D-BE2275E65E4B}" type="pres">
      <dgm:prSet presAssocID="{4904AA32-142A-4982-8ED5-EF7D172E7247}" presName="sibTrans" presStyleCnt="0"/>
      <dgm:spPr/>
    </dgm:pt>
    <dgm:pt modelId="{FB805ADE-210D-470F-845D-5D9B48F4B737}" type="pres">
      <dgm:prSet presAssocID="{AAF8C558-E859-4CDF-A1C8-48056219E393}" presName="node" presStyleLbl="node1" presStyleIdx="3" presStyleCnt="5">
        <dgm:presLayoutVars>
          <dgm:bulletEnabled val="1"/>
        </dgm:presLayoutVars>
      </dgm:prSet>
      <dgm:spPr/>
    </dgm:pt>
    <dgm:pt modelId="{69D6DFDA-0CD7-4B02-A471-E4F64150E09F}" type="pres">
      <dgm:prSet presAssocID="{615881DD-61BF-43AC-9856-0C771D3D7CA1}" presName="sibTrans" presStyleCnt="0"/>
      <dgm:spPr/>
    </dgm:pt>
    <dgm:pt modelId="{D5C754E2-214D-4D0C-8AB1-3856AEC028B1}" type="pres">
      <dgm:prSet presAssocID="{A31F4D5D-BE24-42A2-BBEF-57B6EEB3C506}" presName="node" presStyleLbl="node1" presStyleIdx="4" presStyleCnt="5">
        <dgm:presLayoutVars>
          <dgm:bulletEnabled val="1"/>
        </dgm:presLayoutVars>
      </dgm:prSet>
      <dgm:spPr/>
    </dgm:pt>
  </dgm:ptLst>
  <dgm:cxnLst>
    <dgm:cxn modelId="{3843EE0E-5B76-40DC-96D0-429EC4512151}" type="presOf" srcId="{7A1F7873-80A0-4049-AAD2-EE6B9F1AB945}" destId="{9C8A9344-D488-4C88-A445-35B89E1FC220}" srcOrd="0" destOrd="0" presId="urn:microsoft.com/office/officeart/2005/8/layout/default"/>
    <dgm:cxn modelId="{93AC3F17-288A-41DD-8FF4-D7022928E96C}" type="presOf" srcId="{08696F82-B6FE-44E7-9619-ED5D4E1AEFBC}" destId="{F109EC2A-E33F-4316-899D-5A080020AC59}" srcOrd="0" destOrd="0" presId="urn:microsoft.com/office/officeart/2005/8/layout/default"/>
    <dgm:cxn modelId="{C34F5661-C941-4444-A124-49119CF96865}" srcId="{08696F82-B6FE-44E7-9619-ED5D4E1AEFBC}" destId="{AAF8C558-E859-4CDF-A1C8-48056219E393}" srcOrd="3" destOrd="0" parTransId="{9B8AEA93-B850-4FEA-86BD-760ED9806242}" sibTransId="{615881DD-61BF-43AC-9856-0C771D3D7CA1}"/>
    <dgm:cxn modelId="{4F85FE44-49E1-45BA-86A0-AC3C1B68DFB6}" srcId="{08696F82-B6FE-44E7-9619-ED5D4E1AEFBC}" destId="{1BE6A0E0-89D6-48CC-ABE7-1BCD02C08474}" srcOrd="1" destOrd="0" parTransId="{0E833AB0-8F17-460C-90FE-B8E2C7C44A26}" sibTransId="{BA3A4D14-6BE8-453C-AEC0-60A98E67A4C5}"/>
    <dgm:cxn modelId="{924ECB6E-E567-4EE9-8C9E-A73F5ABCAFB7}" srcId="{08696F82-B6FE-44E7-9619-ED5D4E1AEFBC}" destId="{A31F4D5D-BE24-42A2-BBEF-57B6EEB3C506}" srcOrd="4" destOrd="0" parTransId="{C2A8513A-99BF-4844-BCDF-B33DB73C9437}" sibTransId="{26E32E6C-AB24-4AB4-A00E-5882CB2C71D0}"/>
    <dgm:cxn modelId="{7D457074-137A-4D00-B0BA-EB5B0173E6A9}" type="presOf" srcId="{A31F4D5D-BE24-42A2-BBEF-57B6EEB3C506}" destId="{D5C754E2-214D-4D0C-8AB1-3856AEC028B1}" srcOrd="0" destOrd="0" presId="urn:microsoft.com/office/officeart/2005/8/layout/default"/>
    <dgm:cxn modelId="{9D7D36AC-7FB2-4701-B3E1-5056FA216507}" type="presOf" srcId="{AAF8C558-E859-4CDF-A1C8-48056219E393}" destId="{FB805ADE-210D-470F-845D-5D9B48F4B737}" srcOrd="0" destOrd="0" presId="urn:microsoft.com/office/officeart/2005/8/layout/default"/>
    <dgm:cxn modelId="{E1EF93CC-E0E0-4697-9FDE-178F1AA5E7B3}" type="presOf" srcId="{852410B5-4C2B-446F-AD0F-9BF131782D67}" destId="{4F5BD398-A028-4C36-99A5-9EEEB390F478}" srcOrd="0" destOrd="0" presId="urn:microsoft.com/office/officeart/2005/8/layout/default"/>
    <dgm:cxn modelId="{55D68AD4-5B90-4B89-A879-1638358A23A4}" srcId="{08696F82-B6FE-44E7-9619-ED5D4E1AEFBC}" destId="{852410B5-4C2B-446F-AD0F-9BF131782D67}" srcOrd="2" destOrd="0" parTransId="{96AE6E2A-ED5D-49E2-B876-7AE89CB73C8F}" sibTransId="{4904AA32-142A-4982-8ED5-EF7D172E7247}"/>
    <dgm:cxn modelId="{473121DD-CA24-4E92-ACEC-6DAECCC8140A}" type="presOf" srcId="{1BE6A0E0-89D6-48CC-ABE7-1BCD02C08474}" destId="{59AC9E40-47C7-4215-904F-102C6887CBD2}" srcOrd="0" destOrd="0" presId="urn:microsoft.com/office/officeart/2005/8/layout/default"/>
    <dgm:cxn modelId="{CE753CF2-218B-4BA1-9938-BE993834FC91}" srcId="{08696F82-B6FE-44E7-9619-ED5D4E1AEFBC}" destId="{7A1F7873-80A0-4049-AAD2-EE6B9F1AB945}" srcOrd="0" destOrd="0" parTransId="{4D01548F-F5A4-465D-9D7D-77031A9B6294}" sibTransId="{BF8194C1-2B71-4BFB-9114-FA02CA407F0E}"/>
    <dgm:cxn modelId="{3B1B33DE-FA1B-4256-A5F1-0A75044D99DC}" type="presParOf" srcId="{F109EC2A-E33F-4316-899D-5A080020AC59}" destId="{9C8A9344-D488-4C88-A445-35B89E1FC220}" srcOrd="0" destOrd="0" presId="urn:microsoft.com/office/officeart/2005/8/layout/default"/>
    <dgm:cxn modelId="{36BD6BF6-374E-4739-A842-C2C8F818B11B}" type="presParOf" srcId="{F109EC2A-E33F-4316-899D-5A080020AC59}" destId="{E2DE1737-A441-48E0-91A2-769F54A51FED}" srcOrd="1" destOrd="0" presId="urn:microsoft.com/office/officeart/2005/8/layout/default"/>
    <dgm:cxn modelId="{E9EDD7B9-B101-447D-89E6-A691ECED6A90}" type="presParOf" srcId="{F109EC2A-E33F-4316-899D-5A080020AC59}" destId="{59AC9E40-47C7-4215-904F-102C6887CBD2}" srcOrd="2" destOrd="0" presId="urn:microsoft.com/office/officeart/2005/8/layout/default"/>
    <dgm:cxn modelId="{79517FDE-B7BD-4413-A7D8-71AC893A152E}" type="presParOf" srcId="{F109EC2A-E33F-4316-899D-5A080020AC59}" destId="{1C0B59BF-2548-4565-BA71-130BBC06E28A}" srcOrd="3" destOrd="0" presId="urn:microsoft.com/office/officeart/2005/8/layout/default"/>
    <dgm:cxn modelId="{942757E8-4C75-49AF-8C86-415014593E60}" type="presParOf" srcId="{F109EC2A-E33F-4316-899D-5A080020AC59}" destId="{4F5BD398-A028-4C36-99A5-9EEEB390F478}" srcOrd="4" destOrd="0" presId="urn:microsoft.com/office/officeart/2005/8/layout/default"/>
    <dgm:cxn modelId="{9821D94B-05A5-4CC0-87F0-4A94D81C1229}" type="presParOf" srcId="{F109EC2A-E33F-4316-899D-5A080020AC59}" destId="{6542EDE4-6D81-4222-993D-BE2275E65E4B}" srcOrd="5" destOrd="0" presId="urn:microsoft.com/office/officeart/2005/8/layout/default"/>
    <dgm:cxn modelId="{E76657E6-9C84-455B-8720-B63F573DB7F0}" type="presParOf" srcId="{F109EC2A-E33F-4316-899D-5A080020AC59}" destId="{FB805ADE-210D-470F-845D-5D9B48F4B737}" srcOrd="6" destOrd="0" presId="urn:microsoft.com/office/officeart/2005/8/layout/default"/>
    <dgm:cxn modelId="{F1913A08-46AB-4E43-B16B-500D9FFDF6DD}" type="presParOf" srcId="{F109EC2A-E33F-4316-899D-5A080020AC59}" destId="{69D6DFDA-0CD7-4B02-A471-E4F64150E09F}" srcOrd="7" destOrd="0" presId="urn:microsoft.com/office/officeart/2005/8/layout/default"/>
    <dgm:cxn modelId="{C953F5DF-E19E-445E-B7EF-ADE9FC4093EF}" type="presParOf" srcId="{F109EC2A-E33F-4316-899D-5A080020AC59}" destId="{D5C754E2-214D-4D0C-8AB1-3856AEC028B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7DA08-C3B6-4C59-B4FA-B99279C409BB}">
      <dsp:nvSpPr>
        <dsp:cNvPr id="0" name=""/>
        <dsp:cNvSpPr/>
      </dsp:nvSpPr>
      <dsp:spPr>
        <a:xfrm>
          <a:off x="2240230" y="1906902"/>
          <a:ext cx="2881476" cy="1728885"/>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latin typeface="Times New Roman" panose="02020603050405020304" pitchFamily="18" charset="0"/>
              <a:cs typeface="Times New Roman" panose="02020603050405020304" pitchFamily="18" charset="0"/>
            </a:rPr>
            <a:t>La RCBV, se constituyó bajo la concepción de que el geoide y el nivel medio del mar son superficies coincidentes.</a:t>
          </a:r>
          <a:endParaRPr lang="en-US" sz="1900" kern="1200" dirty="0">
            <a:latin typeface="Times New Roman" panose="02020603050405020304" pitchFamily="18" charset="0"/>
            <a:cs typeface="Times New Roman" panose="02020603050405020304" pitchFamily="18" charset="0"/>
          </a:endParaRPr>
        </a:p>
      </dsp:txBody>
      <dsp:txXfrm>
        <a:off x="2240230" y="1906902"/>
        <a:ext cx="2881476" cy="1728885"/>
      </dsp:txXfrm>
    </dsp:sp>
    <dsp:sp modelId="{28BB5978-52DA-4ABC-9C03-39591A82D4FB}">
      <dsp:nvSpPr>
        <dsp:cNvPr id="0" name=""/>
        <dsp:cNvSpPr/>
      </dsp:nvSpPr>
      <dsp:spPr>
        <a:xfrm>
          <a:off x="192048" y="79"/>
          <a:ext cx="2881476" cy="1728885"/>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latin typeface="Times New Roman" panose="02020603050405020304" pitchFamily="18" charset="0"/>
              <a:cs typeface="Times New Roman" panose="02020603050405020304" pitchFamily="18" charset="0"/>
            </a:rPr>
            <a:t>Plano de referencia oficial de las alturas es el nivel medio del mar, con su origen ubicado en el mareógrafo de La Libertad.</a:t>
          </a:r>
          <a:endParaRPr lang="en-US" sz="1900" kern="1200" dirty="0">
            <a:latin typeface="Times New Roman" panose="02020603050405020304" pitchFamily="18" charset="0"/>
            <a:cs typeface="Times New Roman" panose="02020603050405020304" pitchFamily="18" charset="0"/>
          </a:endParaRPr>
        </a:p>
      </dsp:txBody>
      <dsp:txXfrm>
        <a:off x="192048" y="79"/>
        <a:ext cx="2881476" cy="1728885"/>
      </dsp:txXfrm>
    </dsp:sp>
    <dsp:sp modelId="{E0765B93-5D5E-4A8B-872A-D8AE6EF588C5}">
      <dsp:nvSpPr>
        <dsp:cNvPr id="0" name=""/>
        <dsp:cNvSpPr/>
      </dsp:nvSpPr>
      <dsp:spPr>
        <a:xfrm>
          <a:off x="4264871" y="0"/>
          <a:ext cx="2881476" cy="1733536"/>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latin typeface="Times New Roman" panose="02020603050405020304" pitchFamily="18" charset="0"/>
              <a:cs typeface="Times New Roman" panose="02020603050405020304" pitchFamily="18" charset="0"/>
            </a:rPr>
            <a:t>A partir del dátum vertical, se ha materializado la RCBV mediante nivelación geométrica.</a:t>
          </a:r>
          <a:endParaRPr lang="en-US" sz="1900" kern="1200" dirty="0">
            <a:latin typeface="Times New Roman" panose="02020603050405020304" pitchFamily="18" charset="0"/>
            <a:cs typeface="Times New Roman" panose="02020603050405020304" pitchFamily="18" charset="0"/>
          </a:endParaRPr>
        </a:p>
      </dsp:txBody>
      <dsp:txXfrm>
        <a:off x="4264871" y="0"/>
        <a:ext cx="2881476" cy="1733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867DD-8B37-4B7D-ADC8-8DFA15B588CA}">
      <dsp:nvSpPr>
        <dsp:cNvPr id="0" name=""/>
        <dsp:cNvSpPr/>
      </dsp:nvSpPr>
      <dsp:spPr>
        <a:xfrm>
          <a:off x="0" y="78184"/>
          <a:ext cx="2786062" cy="1671637"/>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latin typeface="Times New Roman" panose="02020603050405020304" pitchFamily="18" charset="0"/>
              <a:cs typeface="Times New Roman" panose="02020603050405020304" pitchFamily="18" charset="0"/>
            </a:rPr>
            <a:t>Sistemas de posicionamiento global por satélite (GNSS), coordenadas geodésicas</a:t>
          </a:r>
        </a:p>
      </dsp:txBody>
      <dsp:txXfrm>
        <a:off x="0" y="78184"/>
        <a:ext cx="2786062" cy="1671637"/>
      </dsp:txXfrm>
    </dsp:sp>
    <dsp:sp modelId="{7365CF64-E003-4602-8CE4-E1D4FD59DC97}">
      <dsp:nvSpPr>
        <dsp:cNvPr id="0" name=""/>
        <dsp:cNvSpPr/>
      </dsp:nvSpPr>
      <dsp:spPr>
        <a:xfrm>
          <a:off x="3064668" y="78184"/>
          <a:ext cx="2786062" cy="1671637"/>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latin typeface="Times New Roman" panose="02020603050405020304" pitchFamily="18" charset="0"/>
              <a:cs typeface="Times New Roman" panose="02020603050405020304" pitchFamily="18" charset="0"/>
            </a:rPr>
            <a:t>Elipsoide ≠ nivel medio del mar</a:t>
          </a:r>
        </a:p>
      </dsp:txBody>
      <dsp:txXfrm>
        <a:off x="3064668" y="78184"/>
        <a:ext cx="2786062" cy="1671637"/>
      </dsp:txXfrm>
    </dsp:sp>
    <dsp:sp modelId="{08F42760-0BF7-4F6B-802C-84DEA5449D03}">
      <dsp:nvSpPr>
        <dsp:cNvPr id="0" name=""/>
        <dsp:cNvSpPr/>
      </dsp:nvSpPr>
      <dsp:spPr>
        <a:xfrm>
          <a:off x="6129337" y="78184"/>
          <a:ext cx="2786062" cy="1671637"/>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latin typeface="Times New Roman" panose="02020603050405020304" pitchFamily="18" charset="0"/>
              <a:cs typeface="Times New Roman" panose="02020603050405020304" pitchFamily="18" charset="0"/>
            </a:rPr>
            <a:t>Determinación de coordenadas sobre el nivel medio del mar</a:t>
          </a:r>
        </a:p>
      </dsp:txBody>
      <dsp:txXfrm>
        <a:off x="6129337" y="78184"/>
        <a:ext cx="2786062" cy="1671637"/>
      </dsp:txXfrm>
    </dsp:sp>
    <dsp:sp modelId="{FCBB24AA-6F17-4109-A6A5-BB01362DF9E8}">
      <dsp:nvSpPr>
        <dsp:cNvPr id="0" name=""/>
        <dsp:cNvSpPr/>
      </dsp:nvSpPr>
      <dsp:spPr>
        <a:xfrm>
          <a:off x="0" y="2028428"/>
          <a:ext cx="2786062" cy="1671637"/>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latin typeface="Times New Roman" panose="02020603050405020304" pitchFamily="18" charset="0"/>
              <a:cs typeface="Times New Roman" panose="02020603050405020304" pitchFamily="18" charset="0"/>
            </a:rPr>
            <a:t>Método tradicional, nivelación geométrica</a:t>
          </a:r>
        </a:p>
      </dsp:txBody>
      <dsp:txXfrm>
        <a:off x="0" y="2028428"/>
        <a:ext cx="2786062" cy="1671637"/>
      </dsp:txXfrm>
    </dsp:sp>
    <dsp:sp modelId="{02D8EA3D-3195-4B33-900F-F47B1C197BF6}">
      <dsp:nvSpPr>
        <dsp:cNvPr id="0" name=""/>
        <dsp:cNvSpPr/>
      </dsp:nvSpPr>
      <dsp:spPr>
        <a:xfrm>
          <a:off x="3064668" y="2028428"/>
          <a:ext cx="2786062" cy="1671637"/>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latin typeface="Times New Roman" panose="02020603050405020304" pitchFamily="18" charset="0"/>
              <a:cs typeface="Times New Roman" panose="02020603050405020304" pitchFamily="18" charset="0"/>
            </a:rPr>
            <a:t>Campañas de nivelación</a:t>
          </a:r>
        </a:p>
      </dsp:txBody>
      <dsp:txXfrm>
        <a:off x="3064668" y="2028428"/>
        <a:ext cx="2786062" cy="1671637"/>
      </dsp:txXfrm>
    </dsp:sp>
    <dsp:sp modelId="{9C09BC2B-E0E7-46BB-8947-777D7BBC92B8}">
      <dsp:nvSpPr>
        <dsp:cNvPr id="0" name=""/>
        <dsp:cNvSpPr/>
      </dsp:nvSpPr>
      <dsp:spPr>
        <a:xfrm>
          <a:off x="6129337" y="2028428"/>
          <a:ext cx="2786062" cy="1671637"/>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latin typeface="Times New Roman" panose="02020603050405020304" pitchFamily="18" charset="0"/>
              <a:cs typeface="Times New Roman" panose="02020603050405020304" pitchFamily="18" charset="0"/>
            </a:rPr>
            <a:t>Condiciones atmosféricas y topográficas Posicionamiento GPS</a:t>
          </a:r>
        </a:p>
      </dsp:txBody>
      <dsp:txXfrm>
        <a:off x="6129337" y="2028428"/>
        <a:ext cx="2786062" cy="16716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5E37E-2567-4723-B796-DBE9FA59EC71}">
      <dsp:nvSpPr>
        <dsp:cNvPr id="0" name=""/>
        <dsp:cNvSpPr/>
      </dsp:nvSpPr>
      <dsp:spPr>
        <a:xfrm>
          <a:off x="1702886" y="2071422"/>
          <a:ext cx="1570698" cy="1570698"/>
        </a:xfrm>
        <a:prstGeom prst="ellips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C" sz="2200" kern="1200" dirty="0">
              <a:latin typeface="Times New Roman" panose="02020603050405020304" pitchFamily="18" charset="0"/>
              <a:cs typeface="Times New Roman" panose="02020603050405020304" pitchFamily="18" charset="0"/>
            </a:rPr>
            <a:t>Hipótesis</a:t>
          </a:r>
        </a:p>
      </dsp:txBody>
      <dsp:txXfrm>
        <a:off x="1932909" y="2301445"/>
        <a:ext cx="1110652" cy="1110652"/>
      </dsp:txXfrm>
    </dsp:sp>
    <dsp:sp modelId="{7820B76B-FA44-4D36-935A-03C536826868}">
      <dsp:nvSpPr>
        <dsp:cNvPr id="0" name=""/>
        <dsp:cNvSpPr/>
      </dsp:nvSpPr>
      <dsp:spPr>
        <a:xfrm rot="12900000">
          <a:off x="633600" y="1777342"/>
          <a:ext cx="1265408" cy="447649"/>
        </a:xfrm>
        <a:prstGeom prst="leftArrow">
          <a:avLst>
            <a:gd name="adj1" fmla="val 60000"/>
            <a:gd name="adj2" fmla="val 50000"/>
          </a:avLst>
        </a:prstGeom>
        <a:gradFill rotWithShape="0">
          <a:gsLst>
            <a:gs pos="0">
              <a:schemeClr val="dk2">
                <a:tint val="60000"/>
                <a:hueOff val="0"/>
                <a:satOff val="0"/>
                <a:lumOff val="0"/>
                <a:alphaOff val="0"/>
                <a:tint val="96000"/>
                <a:lumMod val="104000"/>
              </a:schemeClr>
            </a:gs>
            <a:gs pos="100000">
              <a:schemeClr val="dk2">
                <a:tint val="60000"/>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sp>
    <dsp:sp modelId="{7983A127-325C-410E-AE62-FDF9FFCC52FC}">
      <dsp:nvSpPr>
        <dsp:cNvPr id="0" name=""/>
        <dsp:cNvSpPr/>
      </dsp:nvSpPr>
      <dsp:spPr>
        <a:xfrm>
          <a:off x="1941" y="1041397"/>
          <a:ext cx="1492163" cy="1193730"/>
        </a:xfrm>
        <a:prstGeom prst="roundRect">
          <a:avLst>
            <a:gd name="adj" fmla="val 10000"/>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s-EC" sz="1900" kern="1200" dirty="0">
              <a:latin typeface="Times New Roman" panose="02020603050405020304" pitchFamily="18" charset="0"/>
              <a:cs typeface="Times New Roman" panose="02020603050405020304" pitchFamily="18" charset="0"/>
            </a:rPr>
            <a:t>Errores inferiores a 15 cm</a:t>
          </a:r>
        </a:p>
      </dsp:txBody>
      <dsp:txXfrm>
        <a:off x="36904" y="1076360"/>
        <a:ext cx="1422237" cy="1123804"/>
      </dsp:txXfrm>
    </dsp:sp>
    <dsp:sp modelId="{6BB844A4-0192-4A7A-854E-070D1A725711}">
      <dsp:nvSpPr>
        <dsp:cNvPr id="0" name=""/>
        <dsp:cNvSpPr/>
      </dsp:nvSpPr>
      <dsp:spPr>
        <a:xfrm rot="16200000">
          <a:off x="1855531" y="1141245"/>
          <a:ext cx="1265408" cy="447649"/>
        </a:xfrm>
        <a:prstGeom prst="leftArrow">
          <a:avLst>
            <a:gd name="adj1" fmla="val 60000"/>
            <a:gd name="adj2" fmla="val 50000"/>
          </a:avLst>
        </a:prstGeom>
        <a:gradFill rotWithShape="0">
          <a:gsLst>
            <a:gs pos="0">
              <a:schemeClr val="dk2">
                <a:tint val="60000"/>
                <a:hueOff val="0"/>
                <a:satOff val="0"/>
                <a:lumOff val="0"/>
                <a:alphaOff val="0"/>
                <a:tint val="96000"/>
                <a:lumMod val="104000"/>
              </a:schemeClr>
            </a:gs>
            <a:gs pos="100000">
              <a:schemeClr val="dk2">
                <a:tint val="60000"/>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sp>
    <dsp:sp modelId="{59D256C1-7581-4D37-9797-1078B0CBF0F2}">
      <dsp:nvSpPr>
        <dsp:cNvPr id="0" name=""/>
        <dsp:cNvSpPr/>
      </dsp:nvSpPr>
      <dsp:spPr>
        <a:xfrm>
          <a:off x="1742153" y="135500"/>
          <a:ext cx="1492163" cy="1193730"/>
        </a:xfrm>
        <a:prstGeom prst="roundRect">
          <a:avLst>
            <a:gd name="adj" fmla="val 10000"/>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s-EC" sz="1900" kern="1200" dirty="0">
              <a:latin typeface="Times New Roman" panose="02020603050405020304" pitchFamily="18" charset="0"/>
              <a:cs typeface="Times New Roman" panose="02020603050405020304" pitchFamily="18" charset="0"/>
            </a:rPr>
            <a:t>Zona de variación de ondulación geoidal</a:t>
          </a:r>
        </a:p>
      </dsp:txBody>
      <dsp:txXfrm>
        <a:off x="1777116" y="170463"/>
        <a:ext cx="1422237" cy="1123804"/>
      </dsp:txXfrm>
    </dsp:sp>
    <dsp:sp modelId="{11F0D43D-B6C5-4344-BE98-740188477DD9}">
      <dsp:nvSpPr>
        <dsp:cNvPr id="0" name=""/>
        <dsp:cNvSpPr/>
      </dsp:nvSpPr>
      <dsp:spPr>
        <a:xfrm rot="19500000">
          <a:off x="3077461" y="1777342"/>
          <a:ext cx="1265408" cy="447649"/>
        </a:xfrm>
        <a:prstGeom prst="leftArrow">
          <a:avLst>
            <a:gd name="adj1" fmla="val 60000"/>
            <a:gd name="adj2" fmla="val 50000"/>
          </a:avLst>
        </a:prstGeom>
        <a:gradFill rotWithShape="0">
          <a:gsLst>
            <a:gs pos="0">
              <a:schemeClr val="dk2">
                <a:tint val="60000"/>
                <a:hueOff val="0"/>
                <a:satOff val="0"/>
                <a:lumOff val="0"/>
                <a:alphaOff val="0"/>
                <a:tint val="96000"/>
                <a:lumMod val="104000"/>
              </a:schemeClr>
            </a:gs>
            <a:gs pos="100000">
              <a:schemeClr val="dk2">
                <a:tint val="60000"/>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sp>
    <dsp:sp modelId="{BF1C5BFE-FED6-4ABA-8115-2FD722FE1CDA}">
      <dsp:nvSpPr>
        <dsp:cNvPr id="0" name=""/>
        <dsp:cNvSpPr/>
      </dsp:nvSpPr>
      <dsp:spPr>
        <a:xfrm>
          <a:off x="3482365" y="1041397"/>
          <a:ext cx="1492163" cy="1193730"/>
        </a:xfrm>
        <a:prstGeom prst="roundRect">
          <a:avLst>
            <a:gd name="adj" fmla="val 10000"/>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s-EC" sz="1900" kern="1200" dirty="0">
              <a:latin typeface="Times New Roman" panose="02020603050405020304" pitchFamily="18" charset="0"/>
              <a:cs typeface="Times New Roman" panose="02020603050405020304" pitchFamily="18" charset="0"/>
            </a:rPr>
            <a:t>Distancia a la base</a:t>
          </a:r>
        </a:p>
      </dsp:txBody>
      <dsp:txXfrm>
        <a:off x="3517328" y="1076360"/>
        <a:ext cx="1422237" cy="11238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867DD-8B37-4B7D-ADC8-8DFA15B588CA}">
      <dsp:nvSpPr>
        <dsp:cNvPr id="0" name=""/>
        <dsp:cNvSpPr/>
      </dsp:nvSpPr>
      <dsp:spPr>
        <a:xfrm>
          <a:off x="0" y="970705"/>
          <a:ext cx="5402643" cy="919054"/>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A mayor gradiente de ondulación geoidal y distancia a la base mayor error en alturas</a:t>
          </a:r>
        </a:p>
      </dsp:txBody>
      <dsp:txXfrm>
        <a:off x="0" y="970705"/>
        <a:ext cx="5402643" cy="9190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C5811-7BE3-4342-B611-F7B0C144BD7F}">
      <dsp:nvSpPr>
        <dsp:cNvPr id="0" name=""/>
        <dsp:cNvSpPr/>
      </dsp:nvSpPr>
      <dsp:spPr>
        <a:xfrm>
          <a:off x="0" y="404902"/>
          <a:ext cx="8223349" cy="5292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1">
          <a:scrgbClr r="0" g="0" b="0"/>
        </a:fillRef>
        <a:effectRef idx="2">
          <a:scrgbClr r="0" g="0" b="0"/>
        </a:effectRef>
        <a:fontRef idx="minor"/>
      </dsp:style>
    </dsp:sp>
    <dsp:sp modelId="{DD2913AD-0677-4AA1-B816-76EEA576238D}">
      <dsp:nvSpPr>
        <dsp:cNvPr id="0" name=""/>
        <dsp:cNvSpPr/>
      </dsp:nvSpPr>
      <dsp:spPr>
        <a:xfrm>
          <a:off x="411167" y="94942"/>
          <a:ext cx="5756344" cy="61992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7576" tIns="0" rIns="217576" bIns="0" numCol="1" spcCol="1270" anchor="ctr" anchorCtr="0">
          <a:noAutofit/>
        </a:bodyPr>
        <a:lstStyle/>
        <a:p>
          <a:pPr marL="0" lvl="0" indent="0" algn="l"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Mapa de gradiente de ondulación geoidal del Ecuador Continental</a:t>
          </a:r>
        </a:p>
      </dsp:txBody>
      <dsp:txXfrm>
        <a:off x="441429" y="125204"/>
        <a:ext cx="5695820" cy="559396"/>
      </dsp:txXfrm>
    </dsp:sp>
    <dsp:sp modelId="{44CF19C5-A2BE-43E2-B2A5-C293AD17248C}">
      <dsp:nvSpPr>
        <dsp:cNvPr id="0" name=""/>
        <dsp:cNvSpPr/>
      </dsp:nvSpPr>
      <dsp:spPr>
        <a:xfrm>
          <a:off x="0" y="1357462"/>
          <a:ext cx="8223349" cy="5292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1">
          <a:scrgbClr r="0" g="0" b="0"/>
        </a:fillRef>
        <a:effectRef idx="2">
          <a:scrgbClr r="0" g="0" b="0"/>
        </a:effectRef>
        <a:fontRef idx="minor"/>
      </dsp:style>
    </dsp:sp>
    <dsp:sp modelId="{68F4A3EC-87D9-49FE-AC59-FE5EBB89EE17}">
      <dsp:nvSpPr>
        <dsp:cNvPr id="0" name=""/>
        <dsp:cNvSpPr/>
      </dsp:nvSpPr>
      <dsp:spPr>
        <a:xfrm>
          <a:off x="411167" y="1047502"/>
          <a:ext cx="5756344" cy="61992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7576" tIns="0" rIns="217576" bIns="0" numCol="1" spcCol="1270" anchor="ctr" anchorCtr="0">
          <a:noAutofit/>
        </a:bodyPr>
        <a:lstStyle/>
        <a:p>
          <a:pPr marL="0" lvl="0" indent="0" algn="l"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Plan de muestreo de las placas componentes de la Red de Control Básico Vertical del Ecuador</a:t>
          </a:r>
        </a:p>
      </dsp:txBody>
      <dsp:txXfrm>
        <a:off x="441429" y="1077764"/>
        <a:ext cx="5695820" cy="559396"/>
      </dsp:txXfrm>
    </dsp:sp>
    <dsp:sp modelId="{897B2EC3-DE95-471B-9D06-610587CDB4D5}">
      <dsp:nvSpPr>
        <dsp:cNvPr id="0" name=""/>
        <dsp:cNvSpPr/>
      </dsp:nvSpPr>
      <dsp:spPr>
        <a:xfrm>
          <a:off x="0" y="2310023"/>
          <a:ext cx="8223349" cy="5292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1">
          <a:scrgbClr r="0" g="0" b="0"/>
        </a:fillRef>
        <a:effectRef idx="2">
          <a:scrgbClr r="0" g="0" b="0"/>
        </a:effectRef>
        <a:fontRef idx="minor"/>
      </dsp:style>
    </dsp:sp>
    <dsp:sp modelId="{057B78D1-79F3-4BD6-AC84-1ED36ABEA058}">
      <dsp:nvSpPr>
        <dsp:cNvPr id="0" name=""/>
        <dsp:cNvSpPr/>
      </dsp:nvSpPr>
      <dsp:spPr>
        <a:xfrm>
          <a:off x="411167" y="2000063"/>
          <a:ext cx="5756344" cy="61992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7576" tIns="0" rIns="217576" bIns="0" numCol="1" spcCol="1270" anchor="ctr" anchorCtr="0">
          <a:noAutofit/>
        </a:bodyPr>
        <a:lstStyle/>
        <a:p>
          <a:pPr marL="0" lvl="0" indent="0" algn="l"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Posicionamiento y </a:t>
          </a:r>
          <a:r>
            <a:rPr lang="es-EC" sz="1800" kern="1200" dirty="0" err="1">
              <a:latin typeface="Times New Roman" panose="02020603050405020304" pitchFamily="18" charset="0"/>
              <a:cs typeface="Times New Roman" panose="02020603050405020304" pitchFamily="18" charset="0"/>
            </a:rPr>
            <a:t>post-procesamiento</a:t>
          </a:r>
          <a:r>
            <a:rPr lang="es-EC" sz="1800" kern="1200" dirty="0">
              <a:latin typeface="Times New Roman" panose="02020603050405020304" pitchFamily="18" charset="0"/>
              <a:cs typeface="Times New Roman" panose="02020603050405020304" pitchFamily="18" charset="0"/>
            </a:rPr>
            <a:t> GPS</a:t>
          </a:r>
        </a:p>
      </dsp:txBody>
      <dsp:txXfrm>
        <a:off x="441429" y="2030325"/>
        <a:ext cx="5695820" cy="559396"/>
      </dsp:txXfrm>
    </dsp:sp>
    <dsp:sp modelId="{FDB8A004-13F4-4FE0-9D72-A3FD3D0F5325}">
      <dsp:nvSpPr>
        <dsp:cNvPr id="0" name=""/>
        <dsp:cNvSpPr/>
      </dsp:nvSpPr>
      <dsp:spPr>
        <a:xfrm>
          <a:off x="0" y="3262583"/>
          <a:ext cx="8223349" cy="5292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1">
          <a:scrgbClr r="0" g="0" b="0"/>
        </a:fillRef>
        <a:effectRef idx="2">
          <a:scrgbClr r="0" g="0" b="0"/>
        </a:effectRef>
        <a:fontRef idx="minor"/>
      </dsp:style>
    </dsp:sp>
    <dsp:sp modelId="{99261CAB-06C6-40E9-8046-0970CAD1993D}">
      <dsp:nvSpPr>
        <dsp:cNvPr id="0" name=""/>
        <dsp:cNvSpPr/>
      </dsp:nvSpPr>
      <dsp:spPr>
        <a:xfrm>
          <a:off x="411167" y="2952623"/>
          <a:ext cx="5756344" cy="61992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7576" tIns="0" rIns="217576" bIns="0" numCol="1" spcCol="1270" anchor="ctr" anchorCtr="0">
          <a:noAutofit/>
        </a:bodyPr>
        <a:lstStyle/>
        <a:p>
          <a:pPr marL="0" lvl="0" indent="0" algn="l"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Método de nivelación GPS a partir de las coordenadas derivadas del posicionamiento satelital. </a:t>
          </a:r>
        </a:p>
      </dsp:txBody>
      <dsp:txXfrm>
        <a:off x="441429" y="2982885"/>
        <a:ext cx="5695820" cy="559396"/>
      </dsp:txXfrm>
    </dsp:sp>
    <dsp:sp modelId="{DFC2A9F6-072E-4738-B4E4-8C9093D18C7A}">
      <dsp:nvSpPr>
        <dsp:cNvPr id="0" name=""/>
        <dsp:cNvSpPr/>
      </dsp:nvSpPr>
      <dsp:spPr>
        <a:xfrm>
          <a:off x="0" y="4215143"/>
          <a:ext cx="8223349" cy="5292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1">
          <a:scrgbClr r="0" g="0" b="0"/>
        </a:fillRef>
        <a:effectRef idx="2">
          <a:scrgbClr r="0" g="0" b="0"/>
        </a:effectRef>
        <a:fontRef idx="minor"/>
      </dsp:style>
    </dsp:sp>
    <dsp:sp modelId="{64E5C451-36C3-46D8-8EB7-5EB82107AB95}">
      <dsp:nvSpPr>
        <dsp:cNvPr id="0" name=""/>
        <dsp:cNvSpPr/>
      </dsp:nvSpPr>
      <dsp:spPr>
        <a:xfrm>
          <a:off x="411167" y="3905183"/>
          <a:ext cx="5756344" cy="61992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7576" tIns="0" rIns="217576" bIns="0" numCol="1" spcCol="1270" anchor="ctr" anchorCtr="0">
          <a:noAutofit/>
        </a:bodyPr>
        <a:lstStyle/>
        <a:p>
          <a:pPr marL="0" lvl="0" indent="0" algn="l"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Análisis estadístico de los errores obtenidos con el método de nivelación GPS.</a:t>
          </a:r>
        </a:p>
      </dsp:txBody>
      <dsp:txXfrm>
        <a:off x="441429" y="3935445"/>
        <a:ext cx="5695820" cy="5593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68C8A-ED52-45C3-AD22-E647F64CC0D9}">
      <dsp:nvSpPr>
        <dsp:cNvPr id="0" name=""/>
        <dsp:cNvSpPr/>
      </dsp:nvSpPr>
      <dsp:spPr>
        <a:xfrm>
          <a:off x="3165033" y="556549"/>
          <a:ext cx="427781" cy="91440"/>
        </a:xfrm>
        <a:custGeom>
          <a:avLst/>
          <a:gdLst/>
          <a:ahLst/>
          <a:cxnLst/>
          <a:rect l="0" t="0" r="0" b="0"/>
          <a:pathLst>
            <a:path>
              <a:moveTo>
                <a:pt x="0" y="45720"/>
              </a:moveTo>
              <a:lnTo>
                <a:pt x="427781" y="45720"/>
              </a:lnTo>
            </a:path>
          </a:pathLst>
        </a:custGeom>
        <a:noFill/>
        <a:ln w="25400" cap="rnd" cmpd="sng" algn="ctr">
          <a:solidFill>
            <a:schemeClr val="accent6">
              <a:lumMod val="5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latin typeface="Times New Roman" panose="02020603050405020304" pitchFamily="18" charset="0"/>
            <a:cs typeface="Times New Roman" panose="02020603050405020304" pitchFamily="18" charset="0"/>
          </a:endParaRPr>
        </a:p>
      </dsp:txBody>
      <dsp:txXfrm>
        <a:off x="3367465" y="599975"/>
        <a:ext cx="22919" cy="4588"/>
      </dsp:txXfrm>
    </dsp:sp>
    <dsp:sp modelId="{481D536C-8145-41D4-9041-E5E9B9B8D3A8}">
      <dsp:nvSpPr>
        <dsp:cNvPr id="0" name=""/>
        <dsp:cNvSpPr/>
      </dsp:nvSpPr>
      <dsp:spPr>
        <a:xfrm>
          <a:off x="1173869" y="4380"/>
          <a:ext cx="1992964" cy="1195778"/>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Mapa de gradiente de ondulación geoidal</a:t>
          </a:r>
        </a:p>
      </dsp:txBody>
      <dsp:txXfrm>
        <a:off x="1173869" y="4380"/>
        <a:ext cx="1992964" cy="1195778"/>
      </dsp:txXfrm>
    </dsp:sp>
    <dsp:sp modelId="{0E601F1D-A713-456E-A1EB-7074413A84B8}">
      <dsp:nvSpPr>
        <dsp:cNvPr id="0" name=""/>
        <dsp:cNvSpPr/>
      </dsp:nvSpPr>
      <dsp:spPr>
        <a:xfrm>
          <a:off x="5616380" y="556549"/>
          <a:ext cx="427781" cy="91440"/>
        </a:xfrm>
        <a:custGeom>
          <a:avLst/>
          <a:gdLst/>
          <a:ahLst/>
          <a:cxnLst/>
          <a:rect l="0" t="0" r="0" b="0"/>
          <a:pathLst>
            <a:path>
              <a:moveTo>
                <a:pt x="0" y="45720"/>
              </a:moveTo>
              <a:lnTo>
                <a:pt x="427781" y="45720"/>
              </a:lnTo>
            </a:path>
          </a:pathLst>
        </a:custGeom>
        <a:noFill/>
        <a:ln w="25400" cap="rnd" cmpd="sng" algn="ctr">
          <a:solidFill>
            <a:schemeClr val="accent6">
              <a:lumMod val="5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latin typeface="Times New Roman" panose="02020603050405020304" pitchFamily="18" charset="0"/>
            <a:cs typeface="Times New Roman" panose="02020603050405020304" pitchFamily="18" charset="0"/>
          </a:endParaRPr>
        </a:p>
      </dsp:txBody>
      <dsp:txXfrm>
        <a:off x="5818811" y="599975"/>
        <a:ext cx="22919" cy="4588"/>
      </dsp:txXfrm>
    </dsp:sp>
    <dsp:sp modelId="{5FA6A4AE-AA15-4EF0-A1D5-3CFD4B251DB9}">
      <dsp:nvSpPr>
        <dsp:cNvPr id="0" name=""/>
        <dsp:cNvSpPr/>
      </dsp:nvSpPr>
      <dsp:spPr>
        <a:xfrm>
          <a:off x="3625215" y="4380"/>
          <a:ext cx="1992964" cy="1195778"/>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Zonas homogéneas</a:t>
          </a:r>
        </a:p>
      </dsp:txBody>
      <dsp:txXfrm>
        <a:off x="3625215" y="4380"/>
        <a:ext cx="1992964" cy="1195778"/>
      </dsp:txXfrm>
    </dsp:sp>
    <dsp:sp modelId="{759A9AD8-FB17-4A30-BD49-38F9071937FB}">
      <dsp:nvSpPr>
        <dsp:cNvPr id="0" name=""/>
        <dsp:cNvSpPr/>
      </dsp:nvSpPr>
      <dsp:spPr>
        <a:xfrm>
          <a:off x="2170351" y="1198358"/>
          <a:ext cx="4902692" cy="427781"/>
        </a:xfrm>
        <a:custGeom>
          <a:avLst/>
          <a:gdLst/>
          <a:ahLst/>
          <a:cxnLst/>
          <a:rect l="0" t="0" r="0" b="0"/>
          <a:pathLst>
            <a:path>
              <a:moveTo>
                <a:pt x="4902692" y="0"/>
              </a:moveTo>
              <a:lnTo>
                <a:pt x="4902692" y="230990"/>
              </a:lnTo>
              <a:lnTo>
                <a:pt x="0" y="230990"/>
              </a:lnTo>
              <a:lnTo>
                <a:pt x="0" y="427781"/>
              </a:lnTo>
            </a:path>
          </a:pathLst>
        </a:custGeom>
        <a:noFill/>
        <a:ln w="25400" cap="rnd" cmpd="sng" algn="ctr">
          <a:solidFill>
            <a:schemeClr val="accent6">
              <a:lumMod val="5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latin typeface="Times New Roman" panose="02020603050405020304" pitchFamily="18" charset="0"/>
            <a:cs typeface="Times New Roman" panose="02020603050405020304" pitchFamily="18" charset="0"/>
          </a:endParaRPr>
        </a:p>
      </dsp:txBody>
      <dsp:txXfrm>
        <a:off x="4498596" y="1409955"/>
        <a:ext cx="246203" cy="4588"/>
      </dsp:txXfrm>
    </dsp:sp>
    <dsp:sp modelId="{DD0A4E50-0109-4675-AC30-23F158417EB4}">
      <dsp:nvSpPr>
        <dsp:cNvPr id="0" name=""/>
        <dsp:cNvSpPr/>
      </dsp:nvSpPr>
      <dsp:spPr>
        <a:xfrm>
          <a:off x="6076562" y="4380"/>
          <a:ext cx="1992964" cy="1195778"/>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Plan de muestreo RCBV</a:t>
          </a:r>
        </a:p>
      </dsp:txBody>
      <dsp:txXfrm>
        <a:off x="6076562" y="4380"/>
        <a:ext cx="1992964" cy="1195778"/>
      </dsp:txXfrm>
    </dsp:sp>
    <dsp:sp modelId="{F907EB9C-BE94-40EC-A6C9-C4603EB46E53}">
      <dsp:nvSpPr>
        <dsp:cNvPr id="0" name=""/>
        <dsp:cNvSpPr/>
      </dsp:nvSpPr>
      <dsp:spPr>
        <a:xfrm>
          <a:off x="3165033" y="2210710"/>
          <a:ext cx="427781" cy="91440"/>
        </a:xfrm>
        <a:custGeom>
          <a:avLst/>
          <a:gdLst/>
          <a:ahLst/>
          <a:cxnLst/>
          <a:rect l="0" t="0" r="0" b="0"/>
          <a:pathLst>
            <a:path>
              <a:moveTo>
                <a:pt x="0" y="45720"/>
              </a:moveTo>
              <a:lnTo>
                <a:pt x="427781" y="45720"/>
              </a:lnTo>
            </a:path>
          </a:pathLst>
        </a:custGeom>
        <a:noFill/>
        <a:ln w="25400" cap="rnd" cmpd="sng" algn="ctr">
          <a:solidFill>
            <a:schemeClr val="accent6">
              <a:lumMod val="5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latin typeface="Times New Roman" panose="02020603050405020304" pitchFamily="18" charset="0"/>
            <a:cs typeface="Times New Roman" panose="02020603050405020304" pitchFamily="18" charset="0"/>
          </a:endParaRPr>
        </a:p>
      </dsp:txBody>
      <dsp:txXfrm>
        <a:off x="3367465" y="2254135"/>
        <a:ext cx="22919" cy="4588"/>
      </dsp:txXfrm>
    </dsp:sp>
    <dsp:sp modelId="{A9DCA49A-072C-48BB-9AB9-20D089D1A6FA}">
      <dsp:nvSpPr>
        <dsp:cNvPr id="0" name=""/>
        <dsp:cNvSpPr/>
      </dsp:nvSpPr>
      <dsp:spPr>
        <a:xfrm>
          <a:off x="1173869" y="1658540"/>
          <a:ext cx="1992964" cy="1195778"/>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Posicionamiento GPS</a:t>
          </a:r>
        </a:p>
      </dsp:txBody>
      <dsp:txXfrm>
        <a:off x="1173869" y="1658540"/>
        <a:ext cx="1992964" cy="1195778"/>
      </dsp:txXfrm>
    </dsp:sp>
    <dsp:sp modelId="{5B87904A-5052-4E18-A121-A9C8159A4C82}">
      <dsp:nvSpPr>
        <dsp:cNvPr id="0" name=""/>
        <dsp:cNvSpPr/>
      </dsp:nvSpPr>
      <dsp:spPr>
        <a:xfrm>
          <a:off x="5616380" y="2210710"/>
          <a:ext cx="427781" cy="91440"/>
        </a:xfrm>
        <a:custGeom>
          <a:avLst/>
          <a:gdLst/>
          <a:ahLst/>
          <a:cxnLst/>
          <a:rect l="0" t="0" r="0" b="0"/>
          <a:pathLst>
            <a:path>
              <a:moveTo>
                <a:pt x="0" y="45720"/>
              </a:moveTo>
              <a:lnTo>
                <a:pt x="427781" y="45720"/>
              </a:lnTo>
            </a:path>
          </a:pathLst>
        </a:custGeom>
        <a:noFill/>
        <a:ln w="25400" cap="rnd" cmpd="sng" algn="ctr">
          <a:solidFill>
            <a:schemeClr val="accent6">
              <a:lumMod val="5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latin typeface="Times New Roman" panose="02020603050405020304" pitchFamily="18" charset="0"/>
            <a:cs typeface="Times New Roman" panose="02020603050405020304" pitchFamily="18" charset="0"/>
          </a:endParaRPr>
        </a:p>
      </dsp:txBody>
      <dsp:txXfrm>
        <a:off x="5818811" y="2254135"/>
        <a:ext cx="22919" cy="4588"/>
      </dsp:txXfrm>
    </dsp:sp>
    <dsp:sp modelId="{44DDF957-251D-4CDE-8619-EF641B4A6788}">
      <dsp:nvSpPr>
        <dsp:cNvPr id="0" name=""/>
        <dsp:cNvSpPr/>
      </dsp:nvSpPr>
      <dsp:spPr>
        <a:xfrm>
          <a:off x="3625215" y="1658540"/>
          <a:ext cx="1992964" cy="1195778"/>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Procesamiento de datos GPS</a:t>
          </a:r>
        </a:p>
      </dsp:txBody>
      <dsp:txXfrm>
        <a:off x="3625215" y="1658540"/>
        <a:ext cx="1992964" cy="1195778"/>
      </dsp:txXfrm>
    </dsp:sp>
    <dsp:sp modelId="{07F59D10-4405-4BC2-8F35-F4A6B17A3638}">
      <dsp:nvSpPr>
        <dsp:cNvPr id="0" name=""/>
        <dsp:cNvSpPr/>
      </dsp:nvSpPr>
      <dsp:spPr>
        <a:xfrm>
          <a:off x="2222338" y="2852519"/>
          <a:ext cx="4850706" cy="427781"/>
        </a:xfrm>
        <a:custGeom>
          <a:avLst/>
          <a:gdLst/>
          <a:ahLst/>
          <a:cxnLst/>
          <a:rect l="0" t="0" r="0" b="0"/>
          <a:pathLst>
            <a:path>
              <a:moveTo>
                <a:pt x="4850706" y="0"/>
              </a:moveTo>
              <a:lnTo>
                <a:pt x="4850706" y="230990"/>
              </a:lnTo>
              <a:lnTo>
                <a:pt x="0" y="230990"/>
              </a:lnTo>
              <a:lnTo>
                <a:pt x="0" y="427781"/>
              </a:lnTo>
            </a:path>
          </a:pathLst>
        </a:custGeom>
        <a:noFill/>
        <a:ln w="25400" cap="rnd" cmpd="sng" algn="ctr">
          <a:solidFill>
            <a:schemeClr val="accent6">
              <a:lumMod val="5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latin typeface="Times New Roman" panose="02020603050405020304" pitchFamily="18" charset="0"/>
            <a:cs typeface="Times New Roman" panose="02020603050405020304" pitchFamily="18" charset="0"/>
          </a:endParaRPr>
        </a:p>
      </dsp:txBody>
      <dsp:txXfrm>
        <a:off x="4525883" y="3064116"/>
        <a:ext cx="243615" cy="4588"/>
      </dsp:txXfrm>
    </dsp:sp>
    <dsp:sp modelId="{1E9472AD-3A98-4E88-B192-FF662B3F5271}">
      <dsp:nvSpPr>
        <dsp:cNvPr id="0" name=""/>
        <dsp:cNvSpPr/>
      </dsp:nvSpPr>
      <dsp:spPr>
        <a:xfrm>
          <a:off x="6076562" y="1658540"/>
          <a:ext cx="1992964" cy="1195778"/>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Aplicación Nivelación GPS</a:t>
          </a:r>
        </a:p>
      </dsp:txBody>
      <dsp:txXfrm>
        <a:off x="6076562" y="1658540"/>
        <a:ext cx="1992964" cy="1195778"/>
      </dsp:txXfrm>
    </dsp:sp>
    <dsp:sp modelId="{6DB2129A-FD27-45E1-9181-A6F6F70A785B}">
      <dsp:nvSpPr>
        <dsp:cNvPr id="0" name=""/>
        <dsp:cNvSpPr/>
      </dsp:nvSpPr>
      <dsp:spPr>
        <a:xfrm>
          <a:off x="3269006" y="3864870"/>
          <a:ext cx="427781" cy="91440"/>
        </a:xfrm>
        <a:custGeom>
          <a:avLst/>
          <a:gdLst/>
          <a:ahLst/>
          <a:cxnLst/>
          <a:rect l="0" t="0" r="0" b="0"/>
          <a:pathLst>
            <a:path>
              <a:moveTo>
                <a:pt x="0" y="45720"/>
              </a:moveTo>
              <a:lnTo>
                <a:pt x="427781" y="45720"/>
              </a:lnTo>
            </a:path>
          </a:pathLst>
        </a:custGeom>
        <a:noFill/>
        <a:ln w="25400" cap="rnd" cmpd="sng" algn="ctr">
          <a:solidFill>
            <a:schemeClr val="accent6">
              <a:lumMod val="5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latin typeface="Times New Roman" panose="02020603050405020304" pitchFamily="18" charset="0"/>
            <a:cs typeface="Times New Roman" panose="02020603050405020304" pitchFamily="18" charset="0"/>
          </a:endParaRPr>
        </a:p>
      </dsp:txBody>
      <dsp:txXfrm>
        <a:off x="3471438" y="3908296"/>
        <a:ext cx="22919" cy="4588"/>
      </dsp:txXfrm>
    </dsp:sp>
    <dsp:sp modelId="{414A3C6F-472A-40D8-B44F-672E0287FA83}">
      <dsp:nvSpPr>
        <dsp:cNvPr id="0" name=""/>
        <dsp:cNvSpPr/>
      </dsp:nvSpPr>
      <dsp:spPr>
        <a:xfrm>
          <a:off x="1173869" y="3312701"/>
          <a:ext cx="2096937" cy="1195778"/>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Errores del método propuesto con respecto al método de nivelación geométrica</a:t>
          </a:r>
        </a:p>
      </dsp:txBody>
      <dsp:txXfrm>
        <a:off x="1173869" y="3312701"/>
        <a:ext cx="2096937" cy="1195778"/>
      </dsp:txXfrm>
    </dsp:sp>
    <dsp:sp modelId="{AC1E6587-A7B0-42AF-9297-E16DDF4E2CDC}">
      <dsp:nvSpPr>
        <dsp:cNvPr id="0" name=""/>
        <dsp:cNvSpPr/>
      </dsp:nvSpPr>
      <dsp:spPr>
        <a:xfrm>
          <a:off x="3729188" y="3312701"/>
          <a:ext cx="1992964" cy="1195778"/>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Análisis estadístico</a:t>
          </a:r>
        </a:p>
      </dsp:txBody>
      <dsp:txXfrm>
        <a:off x="3729188" y="3312701"/>
        <a:ext cx="1992964" cy="11957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2FB5A-6D01-4CCA-8433-125A6B712943}">
      <dsp:nvSpPr>
        <dsp:cNvPr id="0" name=""/>
        <dsp:cNvSpPr/>
      </dsp:nvSpPr>
      <dsp:spPr>
        <a:xfrm>
          <a:off x="885907" y="1347"/>
          <a:ext cx="3878719" cy="2327231"/>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Se generó el mapa de zonificación de gradiente de ondulación geoidal con cinco zonas homogéneas de variación (baja, ligeramente suave, suave, moderada y fuerte). </a:t>
          </a:r>
          <a:endParaRPr lang="es-EC" sz="1800" kern="1200" dirty="0"/>
        </a:p>
      </dsp:txBody>
      <dsp:txXfrm>
        <a:off x="885907" y="1347"/>
        <a:ext cx="3878719" cy="2327231"/>
      </dsp:txXfrm>
    </dsp:sp>
    <dsp:sp modelId="{16589316-2676-4DE3-A1EB-4B23BFC2D29A}">
      <dsp:nvSpPr>
        <dsp:cNvPr id="0" name=""/>
        <dsp:cNvSpPr/>
      </dsp:nvSpPr>
      <dsp:spPr>
        <a:xfrm>
          <a:off x="5152498" y="1347"/>
          <a:ext cx="3878719" cy="2327231"/>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El método de nivelación GPS, permite obtener alturas referidas al nivel medio del mar (alturas oficiales en el Ecuador), a partir del uso de alturas niveladas IGM, alturas elipsoidales, derivadas del posicionamiento satelital, y ondulaciones geoidales (EGM08). </a:t>
          </a:r>
          <a:endParaRPr lang="es-EC" sz="1800" kern="1200" dirty="0"/>
        </a:p>
      </dsp:txBody>
      <dsp:txXfrm>
        <a:off x="5152498" y="1347"/>
        <a:ext cx="3878719" cy="2327231"/>
      </dsp:txXfrm>
    </dsp:sp>
    <dsp:sp modelId="{6B086C41-A356-4376-8E31-3A4690D34A23}">
      <dsp:nvSpPr>
        <dsp:cNvPr id="0" name=""/>
        <dsp:cNvSpPr/>
      </dsp:nvSpPr>
      <dsp:spPr>
        <a:xfrm>
          <a:off x="885907" y="2716450"/>
          <a:ext cx="3878719" cy="2327231"/>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Los menores errores del método pertenecen a las placas niveladas en la zona 1 de variación de ondulación geoidal, mientras los errores mayores corresponden a la zona 5, lo que justifica, la definición de las zonas homogéneas de variación de ondulación geoidal, realizada, en este estudio.</a:t>
          </a:r>
          <a:endParaRPr lang="es-EC" sz="1800" kern="1200" dirty="0"/>
        </a:p>
      </dsp:txBody>
      <dsp:txXfrm>
        <a:off x="885907" y="2716450"/>
        <a:ext cx="3878719" cy="2327231"/>
      </dsp:txXfrm>
    </dsp:sp>
    <dsp:sp modelId="{0E81FEC6-0510-4D22-9AE3-FB939A76537F}">
      <dsp:nvSpPr>
        <dsp:cNvPr id="0" name=""/>
        <dsp:cNvSpPr/>
      </dsp:nvSpPr>
      <dsp:spPr>
        <a:xfrm>
          <a:off x="5152498" y="2716450"/>
          <a:ext cx="3878719" cy="2327231"/>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Con respecto a la hipótesis planteada, el método de nivelación GPS, permite obtener errores menores a 15 cm, en la determinación de alturas referidas al nivel medio del mar. Pero estos errores dependen de la zona de variación y la distancia a la base</a:t>
          </a:r>
          <a:endParaRPr lang="es-EC" sz="1800" kern="1200" dirty="0"/>
        </a:p>
      </dsp:txBody>
      <dsp:txXfrm>
        <a:off x="5152498" y="2716450"/>
        <a:ext cx="3878719" cy="23272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36F1F-DBC6-4429-A8F8-35F40D79D837}">
      <dsp:nvSpPr>
        <dsp:cNvPr id="0" name=""/>
        <dsp:cNvSpPr/>
      </dsp:nvSpPr>
      <dsp:spPr>
        <a:xfrm>
          <a:off x="1506347" y="3351"/>
          <a:ext cx="3781244" cy="2268746"/>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Se recomienda el uso del método de nivelación GPS, para distintos trabajos que requieran altura referida al nivel medio del mar, considerando los errores de esta técnica, en función de la distancia de nivelación y la zona de variación de ondulación geoidal.</a:t>
          </a:r>
          <a:endParaRPr lang="en-US" sz="1800" kern="1200" dirty="0">
            <a:latin typeface="Times New Roman" panose="02020603050405020304" pitchFamily="18" charset="0"/>
            <a:cs typeface="Times New Roman" panose="02020603050405020304" pitchFamily="18" charset="0"/>
          </a:endParaRPr>
        </a:p>
      </dsp:txBody>
      <dsp:txXfrm>
        <a:off x="1506347" y="3351"/>
        <a:ext cx="3781244" cy="2268746"/>
      </dsp:txXfrm>
    </dsp:sp>
    <dsp:sp modelId="{896EF546-406E-46F4-8D09-42BC9CB3683C}">
      <dsp:nvSpPr>
        <dsp:cNvPr id="0" name=""/>
        <dsp:cNvSpPr/>
      </dsp:nvSpPr>
      <dsp:spPr>
        <a:xfrm>
          <a:off x="5665715" y="3351"/>
          <a:ext cx="3781244" cy="2268746"/>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La precisión del método también depende de la calidad del posicionamiento GNSS, por lo que se recomienda que los puntos a nivelar cumplan con buenas condiciones de observación satelital.</a:t>
          </a:r>
          <a:endParaRPr lang="en-US" sz="1800" kern="1200" dirty="0">
            <a:latin typeface="Times New Roman" panose="02020603050405020304" pitchFamily="18" charset="0"/>
            <a:cs typeface="Times New Roman" panose="02020603050405020304" pitchFamily="18" charset="0"/>
          </a:endParaRPr>
        </a:p>
      </dsp:txBody>
      <dsp:txXfrm>
        <a:off x="5665715" y="3351"/>
        <a:ext cx="3781244" cy="2268746"/>
      </dsp:txXfrm>
    </dsp:sp>
    <dsp:sp modelId="{674F6882-03CB-4A0F-8667-8C4D26EA26B5}">
      <dsp:nvSpPr>
        <dsp:cNvPr id="0" name=""/>
        <dsp:cNvSpPr/>
      </dsp:nvSpPr>
      <dsp:spPr>
        <a:xfrm>
          <a:off x="3586031" y="2650222"/>
          <a:ext cx="3781244" cy="2268746"/>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Se recomienda al Instituto Geográfico Militar, considere a este método no convencional, en la determinación de altura sobre el nivel medio del mar, como alternativa a la nivelación geométrica tradicional, considerando la optimización de recursos técnicos, logísticos y financieros.</a:t>
          </a:r>
          <a:endParaRPr lang="en-US" sz="1800" kern="1200" dirty="0">
            <a:latin typeface="Times New Roman" panose="02020603050405020304" pitchFamily="18" charset="0"/>
            <a:cs typeface="Times New Roman" panose="02020603050405020304" pitchFamily="18" charset="0"/>
          </a:endParaRPr>
        </a:p>
      </dsp:txBody>
      <dsp:txXfrm>
        <a:off x="3586031" y="2650222"/>
        <a:ext cx="3781244" cy="22687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A9344-D488-4C88-A445-35B89E1FC220}">
      <dsp:nvSpPr>
        <dsp:cNvPr id="0" name=""/>
        <dsp:cNvSpPr/>
      </dsp:nvSpPr>
      <dsp:spPr>
        <a:xfrm>
          <a:off x="0" y="78184"/>
          <a:ext cx="2786062" cy="1671637"/>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C" sz="2500" kern="1200" dirty="0">
              <a:latin typeface="Times New Roman" panose="02020603050405020304" pitchFamily="18" charset="0"/>
              <a:cs typeface="Times New Roman" panose="02020603050405020304" pitchFamily="18" charset="0"/>
            </a:rPr>
            <a:t>En este estudio se nivelaron mediante el uso de GPS</a:t>
          </a:r>
        </a:p>
      </dsp:txBody>
      <dsp:txXfrm>
        <a:off x="0" y="78184"/>
        <a:ext cx="2786062" cy="1671637"/>
      </dsp:txXfrm>
    </dsp:sp>
    <dsp:sp modelId="{59AC9E40-47C7-4215-904F-102C6887CBD2}">
      <dsp:nvSpPr>
        <dsp:cNvPr id="0" name=""/>
        <dsp:cNvSpPr/>
      </dsp:nvSpPr>
      <dsp:spPr>
        <a:xfrm>
          <a:off x="3064668" y="78184"/>
          <a:ext cx="2786062" cy="1671637"/>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C" sz="2500" kern="1200" dirty="0">
              <a:latin typeface="Times New Roman" panose="02020603050405020304" pitchFamily="18" charset="0"/>
              <a:cs typeface="Times New Roman" panose="02020603050405020304" pitchFamily="18" charset="0"/>
            </a:rPr>
            <a:t>Aproximadamente 90 kilómetros</a:t>
          </a:r>
        </a:p>
      </dsp:txBody>
      <dsp:txXfrm>
        <a:off x="3064668" y="78184"/>
        <a:ext cx="2786062" cy="1671637"/>
      </dsp:txXfrm>
    </dsp:sp>
    <dsp:sp modelId="{4F5BD398-A028-4C36-99A5-9EEEB390F478}">
      <dsp:nvSpPr>
        <dsp:cNvPr id="0" name=""/>
        <dsp:cNvSpPr/>
      </dsp:nvSpPr>
      <dsp:spPr>
        <a:xfrm>
          <a:off x="6129337" y="78184"/>
          <a:ext cx="2786062" cy="1671637"/>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C" sz="2500" kern="1200" dirty="0">
              <a:latin typeface="Times New Roman" panose="02020603050405020304" pitchFamily="18" charset="0"/>
              <a:cs typeface="Times New Roman" panose="02020603050405020304" pitchFamily="18" charset="0"/>
            </a:rPr>
            <a:t>El total invertido si se considera alquiler de los equipos 1700</a:t>
          </a:r>
        </a:p>
      </dsp:txBody>
      <dsp:txXfrm>
        <a:off x="6129337" y="78184"/>
        <a:ext cx="2786062" cy="1671637"/>
      </dsp:txXfrm>
    </dsp:sp>
    <dsp:sp modelId="{FB805ADE-210D-470F-845D-5D9B48F4B737}">
      <dsp:nvSpPr>
        <dsp:cNvPr id="0" name=""/>
        <dsp:cNvSpPr/>
      </dsp:nvSpPr>
      <dsp:spPr>
        <a:xfrm>
          <a:off x="1532334" y="2028428"/>
          <a:ext cx="2786062" cy="1671637"/>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C" sz="2500" kern="1200" dirty="0">
              <a:latin typeface="Times New Roman" panose="02020603050405020304" pitchFamily="18" charset="0"/>
              <a:cs typeface="Times New Roman" panose="02020603050405020304" pitchFamily="18" charset="0"/>
            </a:rPr>
            <a:t>Si se realizaría con nivelación geométrica el costo aproximado sería de </a:t>
          </a:r>
        </a:p>
      </dsp:txBody>
      <dsp:txXfrm>
        <a:off x="1532334" y="2028428"/>
        <a:ext cx="2786062" cy="1671637"/>
      </dsp:txXfrm>
    </dsp:sp>
    <dsp:sp modelId="{D5C754E2-214D-4D0C-8AB1-3856AEC028B1}">
      <dsp:nvSpPr>
        <dsp:cNvPr id="0" name=""/>
        <dsp:cNvSpPr/>
      </dsp:nvSpPr>
      <dsp:spPr>
        <a:xfrm>
          <a:off x="4597003" y="2028428"/>
          <a:ext cx="2786062" cy="1671637"/>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C" sz="2500" kern="1200" dirty="0">
              <a:latin typeface="Times New Roman" panose="02020603050405020304" pitchFamily="18" charset="0"/>
              <a:cs typeface="Times New Roman" panose="02020603050405020304" pitchFamily="18" charset="0"/>
            </a:rPr>
            <a:t>25 000 </a:t>
          </a:r>
          <a:r>
            <a:rPr lang="es-EC" sz="2500" kern="1200" dirty="0" err="1">
              <a:latin typeface="Times New Roman" panose="02020603050405020304" pitchFamily="18" charset="0"/>
              <a:cs typeface="Times New Roman" panose="02020603050405020304" pitchFamily="18" charset="0"/>
            </a:rPr>
            <a:t>doláres</a:t>
          </a:r>
          <a:endParaRPr lang="es-EC" sz="2500" kern="1200" dirty="0">
            <a:latin typeface="Times New Roman" panose="02020603050405020304" pitchFamily="18" charset="0"/>
            <a:cs typeface="Times New Roman" panose="02020603050405020304" pitchFamily="18" charset="0"/>
          </a:endParaRPr>
        </a:p>
      </dsp:txBody>
      <dsp:txXfrm>
        <a:off x="4597003" y="2028428"/>
        <a:ext cx="2786062" cy="16716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1EC9288-EC8B-4402-A3F1-B4487A520DF8}" type="datetimeFigureOut">
              <a:rPr lang="es-EC" smtClean="0"/>
              <a:t>6/2/2019</a:t>
            </a:fld>
            <a:endParaRPr lang="es-EC"/>
          </a:p>
        </p:txBody>
      </p:sp>
      <p:sp>
        <p:nvSpPr>
          <p:cNvPr id="5" name="Footer Placeholder 4"/>
          <p:cNvSpPr>
            <a:spLocks noGrp="1"/>
          </p:cNvSpPr>
          <p:nvPr>
            <p:ph type="ftr" sz="quarter" idx="11"/>
          </p:nvPr>
        </p:nvSpPr>
        <p:spPr/>
        <p:txBody>
          <a:bodyPr/>
          <a:lstStyle/>
          <a:p>
            <a:endParaRPr lang="es-EC"/>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9DDF0D7-F521-4526-99CF-0BDD14807B82}" type="slidenum">
              <a:rPr lang="es-EC" smtClean="0"/>
              <a:t>‹Nº›</a:t>
            </a:fld>
            <a:endParaRPr lang="es-EC"/>
          </a:p>
        </p:txBody>
      </p:sp>
    </p:spTree>
    <p:extLst>
      <p:ext uri="{BB962C8B-B14F-4D97-AF65-F5344CB8AC3E}">
        <p14:creationId xmlns:p14="http://schemas.microsoft.com/office/powerpoint/2010/main" val="4082237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31EC9288-EC8B-4402-A3F1-B4487A520DF8}" type="datetimeFigureOut">
              <a:rPr lang="es-EC" smtClean="0"/>
              <a:t>6/2/2019</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9DDF0D7-F521-4526-99CF-0BDD14807B82}" type="slidenum">
              <a:rPr lang="es-EC" smtClean="0"/>
              <a:t>‹Nº›</a:t>
            </a:fld>
            <a:endParaRPr lang="es-EC"/>
          </a:p>
        </p:txBody>
      </p:sp>
    </p:spTree>
    <p:extLst>
      <p:ext uri="{BB962C8B-B14F-4D97-AF65-F5344CB8AC3E}">
        <p14:creationId xmlns:p14="http://schemas.microsoft.com/office/powerpoint/2010/main" val="449301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31EC9288-EC8B-4402-A3F1-B4487A520DF8}" type="datetimeFigureOut">
              <a:rPr lang="es-EC" smtClean="0"/>
              <a:t>6/2/2019</a:t>
            </a:fld>
            <a:endParaRPr lang="es-EC"/>
          </a:p>
        </p:txBody>
      </p:sp>
      <p:sp>
        <p:nvSpPr>
          <p:cNvPr id="5" name="Footer Placeholder 4"/>
          <p:cNvSpPr>
            <a:spLocks noGrp="1"/>
          </p:cNvSpPr>
          <p:nvPr>
            <p:ph type="ftr" sz="quarter" idx="11"/>
          </p:nvPr>
        </p:nvSpPr>
        <p:spPr/>
        <p:txBody>
          <a:bodyPr/>
          <a:lstStyle/>
          <a:p>
            <a:endParaRPr lang="es-EC"/>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9DDF0D7-F521-4526-99CF-0BDD14807B82}" type="slidenum">
              <a:rPr lang="es-EC" smtClean="0"/>
              <a:t>‹Nº›</a:t>
            </a:fld>
            <a:endParaRPr lang="es-EC"/>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5082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los estilos de texto del patrón</a:t>
            </a:r>
          </a:p>
        </p:txBody>
      </p:sp>
      <p:sp>
        <p:nvSpPr>
          <p:cNvPr id="5" name="Date Placeholder 4"/>
          <p:cNvSpPr>
            <a:spLocks noGrp="1"/>
          </p:cNvSpPr>
          <p:nvPr>
            <p:ph type="dt" sz="half" idx="10"/>
          </p:nvPr>
        </p:nvSpPr>
        <p:spPr/>
        <p:txBody>
          <a:bodyPr/>
          <a:lstStyle/>
          <a:p>
            <a:fld id="{31EC9288-EC8B-4402-A3F1-B4487A520DF8}" type="datetimeFigureOut">
              <a:rPr lang="es-EC" smtClean="0"/>
              <a:t>6/2/2019</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9DDF0D7-F521-4526-99CF-0BDD14807B82}" type="slidenum">
              <a:rPr lang="es-EC" smtClean="0"/>
              <a:t>‹Nº›</a:t>
            </a:fld>
            <a:endParaRPr lang="es-EC"/>
          </a:p>
        </p:txBody>
      </p:sp>
    </p:spTree>
    <p:extLst>
      <p:ext uri="{BB962C8B-B14F-4D97-AF65-F5344CB8AC3E}">
        <p14:creationId xmlns:p14="http://schemas.microsoft.com/office/powerpoint/2010/main" val="343701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los estilos de texto del patrón</a:t>
            </a:r>
          </a:p>
        </p:txBody>
      </p:sp>
      <p:sp>
        <p:nvSpPr>
          <p:cNvPr id="5" name="Date Placeholder 4"/>
          <p:cNvSpPr>
            <a:spLocks noGrp="1"/>
          </p:cNvSpPr>
          <p:nvPr>
            <p:ph type="dt" sz="half" idx="10"/>
          </p:nvPr>
        </p:nvSpPr>
        <p:spPr/>
        <p:txBody>
          <a:bodyPr/>
          <a:lstStyle/>
          <a:p>
            <a:fld id="{31EC9288-EC8B-4402-A3F1-B4487A520DF8}" type="datetimeFigureOut">
              <a:rPr lang="es-EC" smtClean="0"/>
              <a:t>6/2/2019</a:t>
            </a:fld>
            <a:endParaRPr lang="es-EC"/>
          </a:p>
        </p:txBody>
      </p:sp>
      <p:sp>
        <p:nvSpPr>
          <p:cNvPr id="6" name="Footer Placeholder 5"/>
          <p:cNvSpPr>
            <a:spLocks noGrp="1"/>
          </p:cNvSpPr>
          <p:nvPr>
            <p:ph type="ftr" sz="quarter" idx="11"/>
          </p:nvPr>
        </p:nvSpPr>
        <p:spPr/>
        <p:txBody>
          <a:bodyPr/>
          <a:lstStyle/>
          <a:p>
            <a:endParaRPr lang="es-EC"/>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9DDF0D7-F521-4526-99CF-0BDD14807B82}" type="slidenum">
              <a:rPr lang="es-EC" smtClean="0"/>
              <a:t>‹Nº›</a:t>
            </a:fld>
            <a:endParaRPr lang="es-EC"/>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79084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los estilos de texto del patrón</a:t>
            </a:r>
          </a:p>
        </p:txBody>
      </p:sp>
      <p:sp>
        <p:nvSpPr>
          <p:cNvPr id="5" name="Date Placeholder 4"/>
          <p:cNvSpPr>
            <a:spLocks noGrp="1"/>
          </p:cNvSpPr>
          <p:nvPr>
            <p:ph type="dt" sz="half" idx="10"/>
          </p:nvPr>
        </p:nvSpPr>
        <p:spPr/>
        <p:txBody>
          <a:bodyPr/>
          <a:lstStyle/>
          <a:p>
            <a:fld id="{31EC9288-EC8B-4402-A3F1-B4487A520DF8}" type="datetimeFigureOut">
              <a:rPr lang="es-EC" smtClean="0"/>
              <a:t>6/2/2019</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9DDF0D7-F521-4526-99CF-0BDD14807B82}" type="slidenum">
              <a:rPr lang="es-EC" smtClean="0"/>
              <a:t>‹Nº›</a:t>
            </a:fld>
            <a:endParaRPr lang="es-EC"/>
          </a:p>
        </p:txBody>
      </p:sp>
    </p:spTree>
    <p:extLst>
      <p:ext uri="{BB962C8B-B14F-4D97-AF65-F5344CB8AC3E}">
        <p14:creationId xmlns:p14="http://schemas.microsoft.com/office/powerpoint/2010/main" val="4022149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1EC9288-EC8B-4402-A3F1-B4487A520DF8}" type="datetimeFigureOut">
              <a:rPr lang="es-EC" smtClean="0"/>
              <a:t>6/2/2019</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9DDF0D7-F521-4526-99CF-0BDD14807B82}" type="slidenum">
              <a:rPr lang="es-EC" smtClean="0"/>
              <a:t>‹Nº›</a:t>
            </a:fld>
            <a:endParaRPr lang="es-EC"/>
          </a:p>
        </p:txBody>
      </p:sp>
    </p:spTree>
    <p:extLst>
      <p:ext uri="{BB962C8B-B14F-4D97-AF65-F5344CB8AC3E}">
        <p14:creationId xmlns:p14="http://schemas.microsoft.com/office/powerpoint/2010/main" val="2079250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1EC9288-EC8B-4402-A3F1-B4487A520DF8}" type="datetimeFigureOut">
              <a:rPr lang="es-EC" smtClean="0"/>
              <a:t>6/2/2019</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9DDF0D7-F521-4526-99CF-0BDD14807B82}" type="slidenum">
              <a:rPr lang="es-EC" smtClean="0"/>
              <a:t>‹Nº›</a:t>
            </a:fld>
            <a:endParaRPr lang="es-EC"/>
          </a:p>
        </p:txBody>
      </p:sp>
    </p:spTree>
    <p:extLst>
      <p:ext uri="{BB962C8B-B14F-4D97-AF65-F5344CB8AC3E}">
        <p14:creationId xmlns:p14="http://schemas.microsoft.com/office/powerpoint/2010/main" val="1707562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1EC9288-EC8B-4402-A3F1-B4487A520DF8}" type="datetimeFigureOut">
              <a:rPr lang="es-EC" smtClean="0"/>
              <a:t>6/2/2019</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9DDF0D7-F521-4526-99CF-0BDD14807B82}" type="slidenum">
              <a:rPr lang="es-EC" smtClean="0"/>
              <a:t>‹Nº›</a:t>
            </a:fld>
            <a:endParaRPr lang="es-EC"/>
          </a:p>
        </p:txBody>
      </p:sp>
    </p:spTree>
    <p:extLst>
      <p:ext uri="{BB962C8B-B14F-4D97-AF65-F5344CB8AC3E}">
        <p14:creationId xmlns:p14="http://schemas.microsoft.com/office/powerpoint/2010/main" val="2118456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31EC9288-EC8B-4402-A3F1-B4487A520DF8}" type="datetimeFigureOut">
              <a:rPr lang="es-EC" smtClean="0"/>
              <a:t>6/2/2019</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9DDF0D7-F521-4526-99CF-0BDD14807B82}" type="slidenum">
              <a:rPr lang="es-EC" smtClean="0"/>
              <a:t>‹Nº›</a:t>
            </a:fld>
            <a:endParaRPr lang="es-EC"/>
          </a:p>
        </p:txBody>
      </p:sp>
    </p:spTree>
    <p:extLst>
      <p:ext uri="{BB962C8B-B14F-4D97-AF65-F5344CB8AC3E}">
        <p14:creationId xmlns:p14="http://schemas.microsoft.com/office/powerpoint/2010/main" val="1996370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1EC9288-EC8B-4402-A3F1-B4487A520DF8}" type="datetimeFigureOut">
              <a:rPr lang="es-EC" smtClean="0"/>
              <a:t>6/2/2019</a:t>
            </a:fld>
            <a:endParaRPr lang="es-EC"/>
          </a:p>
        </p:txBody>
      </p:sp>
      <p:sp>
        <p:nvSpPr>
          <p:cNvPr id="6" name="Footer Placeholder 5"/>
          <p:cNvSpPr>
            <a:spLocks noGrp="1"/>
          </p:cNvSpPr>
          <p:nvPr>
            <p:ph type="ftr" sz="quarter" idx="11"/>
          </p:nvPr>
        </p:nvSpPr>
        <p:spPr/>
        <p:txBody>
          <a:bodyPr/>
          <a:lstStyle/>
          <a:p>
            <a:endParaRPr lang="es-EC"/>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9DDF0D7-F521-4526-99CF-0BDD14807B82}" type="slidenum">
              <a:rPr lang="es-EC" smtClean="0"/>
              <a:t>‹Nº›</a:t>
            </a:fld>
            <a:endParaRPr lang="es-EC"/>
          </a:p>
        </p:txBody>
      </p:sp>
    </p:spTree>
    <p:extLst>
      <p:ext uri="{BB962C8B-B14F-4D97-AF65-F5344CB8AC3E}">
        <p14:creationId xmlns:p14="http://schemas.microsoft.com/office/powerpoint/2010/main" val="2534382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1EC9288-EC8B-4402-A3F1-B4487A520DF8}" type="datetimeFigureOut">
              <a:rPr lang="es-EC" smtClean="0"/>
              <a:t>6/2/2019</a:t>
            </a:fld>
            <a:endParaRPr lang="es-EC"/>
          </a:p>
        </p:txBody>
      </p:sp>
      <p:sp>
        <p:nvSpPr>
          <p:cNvPr id="8" name="Footer Placeholder 7"/>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9DDF0D7-F521-4526-99CF-0BDD14807B82}" type="slidenum">
              <a:rPr lang="es-EC" smtClean="0"/>
              <a:t>‹Nº›</a:t>
            </a:fld>
            <a:endParaRPr lang="es-EC"/>
          </a:p>
        </p:txBody>
      </p:sp>
    </p:spTree>
    <p:extLst>
      <p:ext uri="{BB962C8B-B14F-4D97-AF65-F5344CB8AC3E}">
        <p14:creationId xmlns:p14="http://schemas.microsoft.com/office/powerpoint/2010/main" val="831506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1EC9288-EC8B-4402-A3F1-B4487A520DF8}" type="datetimeFigureOut">
              <a:rPr lang="es-EC" smtClean="0"/>
              <a:t>6/2/2019</a:t>
            </a:fld>
            <a:endParaRPr lang="es-EC"/>
          </a:p>
        </p:txBody>
      </p:sp>
      <p:sp>
        <p:nvSpPr>
          <p:cNvPr id="4" name="Footer Placeholder 3"/>
          <p:cNvSpPr>
            <a:spLocks noGrp="1"/>
          </p:cNvSpPr>
          <p:nvPr>
            <p:ph type="ftr" sz="quarter" idx="11"/>
          </p:nvPr>
        </p:nvSpPr>
        <p:spPr/>
        <p:txBody>
          <a:bodyPr/>
          <a:lstStyle/>
          <a:p>
            <a:endParaRPr lang="es-EC"/>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9DDF0D7-F521-4526-99CF-0BDD14807B82}" type="slidenum">
              <a:rPr lang="es-EC" smtClean="0"/>
              <a:t>‹Nº›</a:t>
            </a:fld>
            <a:endParaRPr lang="es-EC"/>
          </a:p>
        </p:txBody>
      </p:sp>
    </p:spTree>
    <p:extLst>
      <p:ext uri="{BB962C8B-B14F-4D97-AF65-F5344CB8AC3E}">
        <p14:creationId xmlns:p14="http://schemas.microsoft.com/office/powerpoint/2010/main" val="1423789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EC9288-EC8B-4402-A3F1-B4487A520DF8}" type="datetimeFigureOut">
              <a:rPr lang="es-EC" smtClean="0"/>
              <a:t>6/2/2019</a:t>
            </a:fld>
            <a:endParaRPr lang="es-EC"/>
          </a:p>
        </p:txBody>
      </p:sp>
      <p:sp>
        <p:nvSpPr>
          <p:cNvPr id="3" name="Footer Placeholder 2"/>
          <p:cNvSpPr>
            <a:spLocks noGrp="1"/>
          </p:cNvSpPr>
          <p:nvPr>
            <p:ph type="ftr" sz="quarter" idx="11"/>
          </p:nvPr>
        </p:nvSpPr>
        <p:spPr/>
        <p:txBody>
          <a:bodyPr/>
          <a:lstStyle/>
          <a:p>
            <a:endParaRPr lang="es-EC"/>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9DDF0D7-F521-4526-99CF-0BDD14807B82}" type="slidenum">
              <a:rPr lang="es-EC" smtClean="0"/>
              <a:t>‹Nº›</a:t>
            </a:fld>
            <a:endParaRPr lang="es-EC"/>
          </a:p>
        </p:txBody>
      </p:sp>
    </p:spTree>
    <p:extLst>
      <p:ext uri="{BB962C8B-B14F-4D97-AF65-F5344CB8AC3E}">
        <p14:creationId xmlns:p14="http://schemas.microsoft.com/office/powerpoint/2010/main" val="420127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31EC9288-EC8B-4402-A3F1-B4487A520DF8}" type="datetimeFigureOut">
              <a:rPr lang="es-EC" smtClean="0"/>
              <a:t>6/2/2019</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9DDF0D7-F521-4526-99CF-0BDD14807B82}" type="slidenum">
              <a:rPr lang="es-EC" smtClean="0"/>
              <a:t>‹Nº›</a:t>
            </a:fld>
            <a:endParaRPr lang="es-EC"/>
          </a:p>
        </p:txBody>
      </p:sp>
    </p:spTree>
    <p:extLst>
      <p:ext uri="{BB962C8B-B14F-4D97-AF65-F5344CB8AC3E}">
        <p14:creationId xmlns:p14="http://schemas.microsoft.com/office/powerpoint/2010/main" val="2668377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31EC9288-EC8B-4402-A3F1-B4487A520DF8}" type="datetimeFigureOut">
              <a:rPr lang="es-EC" smtClean="0"/>
              <a:t>6/2/2019</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9DDF0D7-F521-4526-99CF-0BDD14807B82}" type="slidenum">
              <a:rPr lang="es-EC" smtClean="0"/>
              <a:t>‹Nº›</a:t>
            </a:fld>
            <a:endParaRPr lang="es-EC"/>
          </a:p>
        </p:txBody>
      </p:sp>
    </p:spTree>
    <p:extLst>
      <p:ext uri="{BB962C8B-B14F-4D97-AF65-F5344CB8AC3E}">
        <p14:creationId xmlns:p14="http://schemas.microsoft.com/office/powerpoint/2010/main" val="185009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1EC9288-EC8B-4402-A3F1-B4487A520DF8}" type="datetimeFigureOut">
              <a:rPr lang="es-EC" smtClean="0"/>
              <a:t>6/2/2019</a:t>
            </a:fld>
            <a:endParaRPr lang="es-EC"/>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9DDF0D7-F521-4526-99CF-0BDD14807B82}" type="slidenum">
              <a:rPr lang="es-EC" smtClean="0"/>
              <a:t>‹Nº›</a:t>
            </a:fld>
            <a:endParaRPr lang="es-EC"/>
          </a:p>
        </p:txBody>
      </p:sp>
    </p:spTree>
    <p:extLst>
      <p:ext uri="{BB962C8B-B14F-4D97-AF65-F5344CB8AC3E}">
        <p14:creationId xmlns:p14="http://schemas.microsoft.com/office/powerpoint/2010/main" val="2592806199"/>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gif"/><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gi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18" Type="http://schemas.openxmlformats.org/officeDocument/2006/relationships/image" Target="../media/image51.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jpeg"/><Relationship Id="rId2" Type="http://schemas.openxmlformats.org/officeDocument/2006/relationships/image" Target="../media/image35.jpeg"/><Relationship Id="rId16"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5" Type="http://schemas.openxmlformats.org/officeDocument/2006/relationships/image" Target="../media/image48.jpeg"/><Relationship Id="rId10" Type="http://schemas.openxmlformats.org/officeDocument/2006/relationships/image" Target="../media/image43.jpeg"/><Relationship Id="rId4" Type="http://schemas.openxmlformats.org/officeDocument/2006/relationships/image" Target="../media/image37.jpg"/><Relationship Id="rId9" Type="http://schemas.openxmlformats.org/officeDocument/2006/relationships/image" Target="../media/image42.jpeg"/><Relationship Id="rId14" Type="http://schemas.openxmlformats.org/officeDocument/2006/relationships/image" Target="../media/image47.jpe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18" Type="http://schemas.openxmlformats.org/officeDocument/2006/relationships/image" Target="../media/image7.png"/><Relationship Id="rId21" Type="http://schemas.openxmlformats.org/officeDocument/2006/relationships/image" Target="../media/image10.png"/><Relationship Id="rId17" Type="http://schemas.openxmlformats.org/officeDocument/2006/relationships/image" Target="../media/image77.png"/><Relationship Id="rId16" Type="http://schemas.openxmlformats.org/officeDocument/2006/relationships/image" Target="../media/image76.png"/><Relationship Id="rId20" Type="http://schemas.openxmlformats.org/officeDocument/2006/relationships/image" Target="../media/image9.png"/><Relationship Id="rId1" Type="http://schemas.openxmlformats.org/officeDocument/2006/relationships/slideLayout" Target="../slideLayouts/slideLayout2.xml"/><Relationship Id="rId24" Type="http://schemas.openxmlformats.org/officeDocument/2006/relationships/image" Target="../media/image13.png"/><Relationship Id="rId15" Type="http://schemas.openxmlformats.org/officeDocument/2006/relationships/image" Target="../media/image75.png"/><Relationship Id="rId23" Type="http://schemas.openxmlformats.org/officeDocument/2006/relationships/image" Target="../media/image12.png"/><Relationship Id="rId19" Type="http://schemas.openxmlformats.org/officeDocument/2006/relationships/image" Target="../media/image8.png"/><Relationship Id="rId14" Type="http://schemas.openxmlformats.org/officeDocument/2006/relationships/image" Target="../media/image74.png"/><Relationship Id="rId22"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51EF1-0A29-42B0-A7DF-7B3F0B519E95}"/>
              </a:ext>
            </a:extLst>
          </p:cNvPr>
          <p:cNvSpPr>
            <a:spLocks noGrp="1"/>
          </p:cNvSpPr>
          <p:nvPr>
            <p:ph type="ctrTitle"/>
          </p:nvPr>
        </p:nvSpPr>
        <p:spPr>
          <a:xfrm>
            <a:off x="1196332" y="211480"/>
            <a:ext cx="10638815" cy="3570386"/>
          </a:xfrm>
        </p:spPr>
        <p:txBody>
          <a:bodyPr>
            <a:noAutofit/>
          </a:bodyPr>
          <a:lstStyle/>
          <a:p>
            <a:pPr algn="ctr"/>
            <a:r>
              <a:rPr lang="es-EC" sz="4400" dirty="0">
                <a:latin typeface="Times New Roman" panose="02020603050405020304" pitchFamily="18" charset="0"/>
                <a:cs typeface="Times New Roman" panose="02020603050405020304" pitchFamily="18" charset="0"/>
              </a:rPr>
              <a:t>VALIDACIÓN DEL MÉTODO DE NIVELACIÓN GPS EN EL ECUADOR CONTINENTAL, MEDIANTE EL ANÁLISIS DE VARIACIÓN DE ONDULACIÓN GEOIDAL</a:t>
            </a:r>
          </a:p>
        </p:txBody>
      </p:sp>
      <p:sp>
        <p:nvSpPr>
          <p:cNvPr id="3" name="Subtítulo 2">
            <a:extLst>
              <a:ext uri="{FF2B5EF4-FFF2-40B4-BE49-F238E27FC236}">
                <a16:creationId xmlns:a16="http://schemas.microsoft.com/office/drawing/2014/main" id="{E9E4E053-2FC3-40EF-82B8-59BEFA3055F5}"/>
              </a:ext>
            </a:extLst>
          </p:cNvPr>
          <p:cNvSpPr>
            <a:spLocks noGrp="1"/>
          </p:cNvSpPr>
          <p:nvPr>
            <p:ph type="subTitle" idx="1"/>
          </p:nvPr>
        </p:nvSpPr>
        <p:spPr>
          <a:xfrm>
            <a:off x="1939454" y="4055526"/>
            <a:ext cx="4816642" cy="1655762"/>
          </a:xfrm>
        </p:spPr>
        <p:txBody>
          <a:bodyPr>
            <a:normAutofit/>
          </a:bodyPr>
          <a:lstStyle/>
          <a:p>
            <a:r>
              <a:rPr lang="es-EC" sz="2400" b="1" dirty="0">
                <a:solidFill>
                  <a:schemeClr val="tx1"/>
                </a:solidFill>
                <a:latin typeface="Times New Roman" panose="02020603050405020304" pitchFamily="18" charset="0"/>
                <a:cs typeface="Times New Roman" panose="02020603050405020304" pitchFamily="18" charset="0"/>
              </a:rPr>
              <a:t>Autores:</a:t>
            </a:r>
          </a:p>
          <a:p>
            <a:r>
              <a:rPr lang="es-EC" sz="2400" dirty="0">
                <a:solidFill>
                  <a:schemeClr val="tx1"/>
                </a:solidFill>
                <a:latin typeface="Times New Roman" panose="02020603050405020304" pitchFamily="18" charset="0"/>
                <a:cs typeface="Times New Roman" panose="02020603050405020304" pitchFamily="18" charset="0"/>
              </a:rPr>
              <a:t>Enríquez Hidalgo, Dennys Alexander</a:t>
            </a:r>
          </a:p>
          <a:p>
            <a:r>
              <a:rPr lang="es-EC" sz="2400" dirty="0">
                <a:solidFill>
                  <a:schemeClr val="tx1"/>
                </a:solidFill>
                <a:latin typeface="Times New Roman" panose="02020603050405020304" pitchFamily="18" charset="0"/>
                <a:cs typeface="Times New Roman" panose="02020603050405020304" pitchFamily="18" charset="0"/>
              </a:rPr>
              <a:t>Cárdenas Martínez, Santiago José</a:t>
            </a:r>
          </a:p>
          <a:p>
            <a:endParaRPr lang="es-EC" sz="2400" dirty="0">
              <a:solidFill>
                <a:schemeClr val="tx1"/>
              </a:solidFill>
              <a:latin typeface="Times New Roman" panose="02020603050405020304" pitchFamily="18" charset="0"/>
              <a:cs typeface="Times New Roman" panose="02020603050405020304" pitchFamily="18" charset="0"/>
            </a:endParaRPr>
          </a:p>
        </p:txBody>
      </p:sp>
      <p:sp>
        <p:nvSpPr>
          <p:cNvPr id="4" name="Subtítulo 2">
            <a:extLst>
              <a:ext uri="{FF2B5EF4-FFF2-40B4-BE49-F238E27FC236}">
                <a16:creationId xmlns:a16="http://schemas.microsoft.com/office/drawing/2014/main" id="{F99C7D45-A94F-466E-87D5-5DE1D755B673}"/>
              </a:ext>
            </a:extLst>
          </p:cNvPr>
          <p:cNvSpPr txBox="1">
            <a:spLocks/>
          </p:cNvSpPr>
          <p:nvPr/>
        </p:nvSpPr>
        <p:spPr>
          <a:xfrm>
            <a:off x="7139751" y="4106531"/>
            <a:ext cx="4816642"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C" b="1" dirty="0">
                <a:latin typeface="Times New Roman" panose="02020603050405020304" pitchFamily="18" charset="0"/>
                <a:cs typeface="Times New Roman" panose="02020603050405020304" pitchFamily="18" charset="0"/>
              </a:rPr>
              <a:t>Director:</a:t>
            </a:r>
          </a:p>
          <a:p>
            <a:pPr algn="l"/>
            <a:r>
              <a:rPr lang="es-EC" dirty="0">
                <a:latin typeface="Times New Roman" panose="02020603050405020304" pitchFamily="18" charset="0"/>
                <a:cs typeface="Times New Roman" panose="02020603050405020304" pitchFamily="18" charset="0"/>
              </a:rPr>
              <a:t>Leiva González, César Alberto</a:t>
            </a:r>
          </a:p>
        </p:txBody>
      </p:sp>
      <p:pic>
        <p:nvPicPr>
          <p:cNvPr id="6" name="1 Imagen">
            <a:extLst>
              <a:ext uri="{FF2B5EF4-FFF2-40B4-BE49-F238E27FC236}">
                <a16:creationId xmlns:a16="http://schemas.microsoft.com/office/drawing/2014/main" id="{186D3451-BD7C-4EB0-8B89-80E3F1DA6E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96" y="5865470"/>
            <a:ext cx="2346325" cy="7810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Imagen que contiene objeto, reloj, texto&#10;&#10;Descripción generada con confianza alta">
            <a:extLst>
              <a:ext uri="{FF2B5EF4-FFF2-40B4-BE49-F238E27FC236}">
                <a16:creationId xmlns:a16="http://schemas.microsoft.com/office/drawing/2014/main" id="{FEBA69F6-8997-4169-9B0D-CBDC8FA0B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59" y="5865470"/>
            <a:ext cx="2282825" cy="5905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Imagen que contiene interior&#10;&#10;Descripción generada con confianza alta">
            <a:extLst>
              <a:ext uri="{FF2B5EF4-FFF2-40B4-BE49-F238E27FC236}">
                <a16:creationId xmlns:a16="http://schemas.microsoft.com/office/drawing/2014/main" id="{02DBEEF3-D373-45B4-B4E7-5BF138DB6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0553" y="5865470"/>
            <a:ext cx="7810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4FCA029F-8E6B-49A3-BDD6-B276EF04E35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27" b="98291" l="0" r="99573">
                        <a14:foregroundMark x1="38889" y1="20085" x2="23504" y2="34615"/>
                        <a14:foregroundMark x1="24359" y1="32479" x2="20513" y2="56410"/>
                        <a14:foregroundMark x1="8547" y1="40598" x2="0" y2="29487"/>
                        <a14:foregroundMark x1="38034" y1="19231" x2="82479" y2="44444"/>
                        <a14:foregroundMark x1="82479" y1="44444" x2="47009" y2="79915"/>
                        <a14:foregroundMark x1="47009" y1="79915" x2="19231" y2="55128"/>
                        <a14:foregroundMark x1="41880" y1="40598" x2="39744" y2="68803"/>
                        <a14:foregroundMark x1="39744" y1="45299" x2="29060" y2="51282"/>
                        <a14:foregroundMark x1="51709" y1="81624" x2="16667" y2="48291"/>
                        <a14:foregroundMark x1="37179" y1="75641" x2="22650" y2="61111"/>
                        <a14:foregroundMark x1="33333" y1="73932" x2="22222" y2="58120"/>
                        <a14:foregroundMark x1="50855" y1="83333" x2="28205" y2="98291"/>
                        <a14:foregroundMark x1="75214" y1="47436" x2="99573" y2="73932"/>
                        <a14:foregroundMark x1="78205" y1="55983" x2="55556" y2="79915"/>
                        <a14:foregroundMark x1="82051" y1="59829" x2="56838" y2="78632"/>
                        <a14:foregroundMark x1="84188" y1="59829" x2="58547" y2="76923"/>
                        <a14:foregroundMark x1="79915" y1="61966" x2="62393" y2="74786"/>
                        <a14:foregroundMark x1="61538" y1="77778" x2="70513" y2="73932"/>
                        <a14:foregroundMark x1="61538" y1="78632" x2="79060" y2="64957"/>
                        <a14:foregroundMark x1="64530" y1="76496" x2="52564" y2="79915"/>
                        <a14:foregroundMark x1="52564" y1="82479" x2="63248" y2="78632"/>
                        <a14:foregroundMark x1="16667" y1="49573" x2="56410" y2="18803"/>
                        <a14:foregroundMark x1="56410" y1="18803" x2="82906" y2="54274"/>
                        <a14:foregroundMark x1="81197" y1="51282" x2="59829" y2="22650"/>
                        <a14:foregroundMark x1="60684" y1="23077" x2="80342" y2="49573"/>
                        <a14:foregroundMark x1="77350" y1="42308" x2="57692" y2="23077"/>
                        <a14:foregroundMark x1="63675" y1="20940" x2="65385" y2="27778"/>
                        <a14:foregroundMark x1="74359" y1="33761" x2="59829" y2="14957"/>
                        <a14:foregroundMark x1="56838" y1="13248" x2="73504" y2="427"/>
                        <a14:foregroundMark x1="75214" y1="31624" x2="85043" y2="52137"/>
                        <a14:foregroundMark x1="46581" y1="80769" x2="31197" y2="73932"/>
                        <a14:foregroundMark x1="35897" y1="78632" x2="19231" y2="55128"/>
                        <a14:foregroundMark x1="19231" y1="54274" x2="37179" y2="78632"/>
                        <a14:foregroundMark x1="35043" y1="79915" x2="18376" y2="52991"/>
                        <a14:foregroundMark x1="54701" y1="16239" x2="17094" y2="50000"/>
                        <a14:foregroundMark x1="17094" y1="50000" x2="16667" y2="51282"/>
                      </a14:backgroundRemoval>
                    </a14:imgEffect>
                  </a14:imgLayer>
                </a14:imgProps>
              </a:ext>
              <a:ext uri="{28A0092B-C50C-407E-A947-70E740481C1C}">
                <a14:useLocalDpi xmlns:a14="http://schemas.microsoft.com/office/drawing/2010/main" val="0"/>
              </a:ext>
            </a:extLst>
          </a:blip>
          <a:stretch>
            <a:fillRect/>
          </a:stretch>
        </p:blipFill>
        <p:spPr>
          <a:xfrm>
            <a:off x="8922735" y="5643982"/>
            <a:ext cx="971350" cy="972363"/>
          </a:xfrm>
          <a:prstGeom prst="rect">
            <a:avLst/>
          </a:prstGeom>
        </p:spPr>
      </p:pic>
      <p:pic>
        <p:nvPicPr>
          <p:cNvPr id="11" name="Imagen 10">
            <a:extLst>
              <a:ext uri="{FF2B5EF4-FFF2-40B4-BE49-F238E27FC236}">
                <a16:creationId xmlns:a16="http://schemas.microsoft.com/office/drawing/2014/main" id="{1ABB56E1-3CB8-49E3-8D31-BA77CE273AFA}"/>
              </a:ext>
            </a:extLst>
          </p:cNvPr>
          <p:cNvPicPr/>
          <p:nvPr/>
        </p:nvPicPr>
        <p:blipFill>
          <a:blip r:embed="rId7" cstate="print">
            <a:extLst>
              <a:ext uri="{BEBA8EAE-BF5A-486C-A8C5-ECC9F3942E4B}">
                <a14:imgProps xmlns:a14="http://schemas.microsoft.com/office/drawing/2010/main">
                  <a14:imgLayer r:embed="rId8">
                    <a14:imgEffect>
                      <a14:backgroundRemoval t="1639" b="98689" l="9319" r="97133">
                        <a14:foregroundMark x1="43369" y1="10820" x2="40143" y2="10820"/>
                        <a14:foregroundMark x1="51613" y1="51148" x2="31900" y2="46885"/>
                        <a14:foregroundMark x1="41935" y1="85902" x2="56272" y2="88852"/>
                        <a14:foregroundMark x1="60932" y1="94426" x2="37276" y2="94098"/>
                        <a14:foregroundMark x1="45161" y1="96393" x2="55197" y2="98689"/>
                        <a14:foregroundMark x1="58065" y1="96721" x2="56989" y2="96721"/>
                        <a14:foregroundMark x1="87455" y1="81311" x2="97849" y2="87869"/>
                        <a14:foregroundMark x1="82796" y1="23279" x2="88172" y2="20984"/>
                        <a14:foregroundMark x1="88530" y1="31148" x2="88530" y2="28852"/>
                        <a14:foregroundMark x1="88172" y1="31803" x2="94982" y2="25902"/>
                        <a14:foregroundMark x1="90323" y1="29180" x2="93190" y2="32787"/>
                        <a14:foregroundMark x1="56631" y1="16393" x2="67742" y2="6885"/>
                        <a14:foregroundMark x1="38710" y1="12459" x2="20789" y2="6230"/>
                        <a14:foregroundMark x1="38351" y1="5246" x2="32616" y2="1639"/>
                      </a14:backgroundRemoval>
                    </a14:imgEffect>
                  </a14:imgLayer>
                </a14:imgProps>
              </a:ext>
              <a:ext uri="{28A0092B-C50C-407E-A947-70E740481C1C}">
                <a14:useLocalDpi xmlns:a14="http://schemas.microsoft.com/office/drawing/2010/main" val="0"/>
              </a:ext>
            </a:extLst>
          </a:blip>
          <a:stretch>
            <a:fillRect/>
          </a:stretch>
        </p:blipFill>
        <p:spPr>
          <a:xfrm>
            <a:off x="10802794" y="5423447"/>
            <a:ext cx="1159510" cy="1264285"/>
          </a:xfrm>
          <a:prstGeom prst="rect">
            <a:avLst/>
          </a:prstGeom>
        </p:spPr>
      </p:pic>
    </p:spTree>
    <p:extLst>
      <p:ext uri="{BB962C8B-B14F-4D97-AF65-F5344CB8AC3E}">
        <p14:creationId xmlns:p14="http://schemas.microsoft.com/office/powerpoint/2010/main" val="3774732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34E753-78CA-44A2-B630-89F4F3CE9A9B}"/>
              </a:ext>
            </a:extLst>
          </p:cNvPr>
          <p:cNvSpPr>
            <a:spLocks noGrp="1"/>
          </p:cNvSpPr>
          <p:nvPr>
            <p:ph type="title"/>
          </p:nvPr>
        </p:nvSpPr>
        <p:spPr>
          <a:xfrm>
            <a:off x="1664457" y="463690"/>
            <a:ext cx="3596860" cy="1012184"/>
          </a:xfrm>
        </p:spPr>
        <p:txBody>
          <a:bodyPr>
            <a:normAutofit/>
          </a:bodyPr>
          <a:lstStyle/>
          <a:p>
            <a:r>
              <a:rPr lang="es-EC" sz="2800" dirty="0">
                <a:latin typeface="Times New Roman" panose="02020603050405020304" pitchFamily="18" charset="0"/>
                <a:cs typeface="Times New Roman" panose="02020603050405020304" pitchFamily="18" charset="0"/>
              </a:rPr>
              <a:t>ZONIFICACIÓN GRADIENTE</a:t>
            </a:r>
          </a:p>
        </p:txBody>
      </p:sp>
      <p:pic>
        <p:nvPicPr>
          <p:cNvPr id="7" name="Marcador de contenido 6">
            <a:extLst>
              <a:ext uri="{FF2B5EF4-FFF2-40B4-BE49-F238E27FC236}">
                <a16:creationId xmlns:a16="http://schemas.microsoft.com/office/drawing/2014/main" id="{A06D7BE0-F55D-4C76-9CF8-1E4D7E4F3E71}"/>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1366" t="1451" r="3210" b="17290"/>
          <a:stretch/>
        </p:blipFill>
        <p:spPr bwMode="auto">
          <a:xfrm>
            <a:off x="6255064" y="284638"/>
            <a:ext cx="5720400" cy="61236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3" name="Tabla 2">
            <a:extLst>
              <a:ext uri="{FF2B5EF4-FFF2-40B4-BE49-F238E27FC236}">
                <a16:creationId xmlns:a16="http://schemas.microsoft.com/office/drawing/2014/main" id="{6F67EC43-A526-4DF0-AEE4-EEDC26AE8A5B}"/>
              </a:ext>
            </a:extLst>
          </p:cNvPr>
          <p:cNvGraphicFramePr>
            <a:graphicFrameLocks noGrp="1"/>
          </p:cNvGraphicFramePr>
          <p:nvPr>
            <p:extLst>
              <p:ext uri="{D42A27DB-BD31-4B8C-83A1-F6EECF244321}">
                <p14:modId xmlns:p14="http://schemas.microsoft.com/office/powerpoint/2010/main" val="1296830519"/>
              </p:ext>
            </p:extLst>
          </p:nvPr>
        </p:nvGraphicFramePr>
        <p:xfrm>
          <a:off x="842272" y="2400231"/>
          <a:ext cx="5205095" cy="2877621"/>
        </p:xfrm>
        <a:graphic>
          <a:graphicData uri="http://schemas.openxmlformats.org/drawingml/2006/table">
            <a:tbl>
              <a:tblPr firstRow="1" firstCol="1" bandRow="1">
                <a:tableStyleId>{9D7B26C5-4107-4FEC-AEDC-1716B250A1EF}</a:tableStyleId>
              </a:tblPr>
              <a:tblGrid>
                <a:gridCol w="1616710">
                  <a:extLst>
                    <a:ext uri="{9D8B030D-6E8A-4147-A177-3AD203B41FA5}">
                      <a16:colId xmlns:a16="http://schemas.microsoft.com/office/drawing/2014/main" val="2688257928"/>
                    </a:ext>
                  </a:extLst>
                </a:gridCol>
                <a:gridCol w="1793875">
                  <a:extLst>
                    <a:ext uri="{9D8B030D-6E8A-4147-A177-3AD203B41FA5}">
                      <a16:colId xmlns:a16="http://schemas.microsoft.com/office/drawing/2014/main" val="1497386432"/>
                    </a:ext>
                  </a:extLst>
                </a:gridCol>
                <a:gridCol w="1794510">
                  <a:extLst>
                    <a:ext uri="{9D8B030D-6E8A-4147-A177-3AD203B41FA5}">
                      <a16:colId xmlns:a16="http://schemas.microsoft.com/office/drawing/2014/main" val="1976625474"/>
                    </a:ext>
                  </a:extLst>
                </a:gridCol>
              </a:tblGrid>
              <a:tr h="1040087">
                <a:tc>
                  <a:txBody>
                    <a:bodyPr/>
                    <a:lstStyle/>
                    <a:p>
                      <a:pPr>
                        <a:lnSpc>
                          <a:spcPct val="115000"/>
                        </a:lnSpc>
                        <a:spcAft>
                          <a:spcPts val="0"/>
                        </a:spcAft>
                      </a:pPr>
                      <a:r>
                        <a:rPr lang="es-EC" sz="1600" dirty="0">
                          <a:solidFill>
                            <a:sysClr val="windowText" lastClr="000000"/>
                          </a:solidFill>
                          <a:effectLst/>
                          <a:latin typeface="Times New Roman" panose="02020603050405020304" pitchFamily="18" charset="0"/>
                          <a:cs typeface="Times New Roman" panose="02020603050405020304" pitchFamily="18" charset="0"/>
                        </a:rPr>
                        <a:t>Zona de variación (gradiente)</a:t>
                      </a:r>
                      <a:endParaRPr lang="es-EC" sz="1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C" sz="1600" dirty="0">
                          <a:solidFill>
                            <a:sysClr val="windowText" lastClr="000000"/>
                          </a:solidFill>
                          <a:effectLst/>
                          <a:latin typeface="Times New Roman" panose="02020603050405020304" pitchFamily="18" charset="0"/>
                          <a:cs typeface="Times New Roman" panose="02020603050405020304" pitchFamily="18" charset="0"/>
                        </a:rPr>
                        <a:t>Descripción</a:t>
                      </a:r>
                      <a:endParaRPr lang="es-EC" sz="1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C" sz="1600" dirty="0">
                          <a:solidFill>
                            <a:sysClr val="windowText" lastClr="000000"/>
                          </a:solidFill>
                          <a:effectLst/>
                          <a:latin typeface="Times New Roman" panose="02020603050405020304" pitchFamily="18" charset="0"/>
                          <a:cs typeface="Times New Roman" panose="02020603050405020304" pitchFamily="18" charset="0"/>
                        </a:rPr>
                        <a:t>Intervalo (ppm)</a:t>
                      </a:r>
                      <a:endParaRPr lang="es-EC" sz="1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35128952"/>
                  </a:ext>
                </a:extLst>
              </a:tr>
              <a:tr h="371056">
                <a:tc>
                  <a:txBody>
                    <a:bodyPr/>
                    <a:lstStyle/>
                    <a:p>
                      <a:pPr>
                        <a:lnSpc>
                          <a:spcPct val="115000"/>
                        </a:lnSpc>
                        <a:spcAft>
                          <a:spcPts val="0"/>
                        </a:spcAft>
                      </a:pPr>
                      <a:r>
                        <a:rPr lang="es-EC" sz="1600" dirty="0">
                          <a:solidFill>
                            <a:sysClr val="windowText" lastClr="000000"/>
                          </a:solidFill>
                          <a:effectLst/>
                          <a:latin typeface="Times New Roman" panose="02020603050405020304" pitchFamily="18" charset="0"/>
                          <a:cs typeface="Times New Roman" panose="02020603050405020304" pitchFamily="18" charset="0"/>
                        </a:rPr>
                        <a:t>1</a:t>
                      </a:r>
                      <a:endParaRPr lang="es-EC" sz="16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C" sz="1600" dirty="0">
                          <a:solidFill>
                            <a:sysClr val="windowText" lastClr="000000"/>
                          </a:solidFill>
                          <a:effectLst/>
                          <a:latin typeface="Times New Roman" panose="02020603050405020304" pitchFamily="18" charset="0"/>
                          <a:cs typeface="Times New Roman" panose="02020603050405020304" pitchFamily="18" charset="0"/>
                        </a:rPr>
                        <a:t>Baja</a:t>
                      </a:r>
                      <a:endParaRPr lang="es-EC" sz="16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C" sz="1600" dirty="0">
                          <a:solidFill>
                            <a:sysClr val="windowText" lastClr="000000"/>
                          </a:solidFill>
                          <a:effectLst/>
                          <a:latin typeface="Times New Roman" panose="02020603050405020304" pitchFamily="18" charset="0"/>
                          <a:cs typeface="Times New Roman" panose="02020603050405020304" pitchFamily="18" charset="0"/>
                        </a:rPr>
                        <a:t>0.0001 – 0.0379</a:t>
                      </a:r>
                      <a:endParaRPr lang="es-EC" sz="16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3681326"/>
                  </a:ext>
                </a:extLst>
              </a:tr>
              <a:tr h="371056">
                <a:tc>
                  <a:txBody>
                    <a:bodyPr/>
                    <a:lstStyle/>
                    <a:p>
                      <a:pPr>
                        <a:lnSpc>
                          <a:spcPct val="115000"/>
                        </a:lnSpc>
                        <a:spcAft>
                          <a:spcPts val="0"/>
                        </a:spcAft>
                      </a:pPr>
                      <a:r>
                        <a:rPr lang="es-EC" sz="1600">
                          <a:solidFill>
                            <a:sysClr val="windowText" lastClr="000000"/>
                          </a:solidFill>
                          <a:effectLst/>
                          <a:latin typeface="Times New Roman" panose="02020603050405020304" pitchFamily="18" charset="0"/>
                          <a:cs typeface="Times New Roman" panose="02020603050405020304" pitchFamily="18" charset="0"/>
                        </a:rPr>
                        <a:t>2</a:t>
                      </a:r>
                      <a:endParaRPr lang="es-EC" sz="16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C" sz="1600">
                          <a:solidFill>
                            <a:sysClr val="windowText" lastClr="000000"/>
                          </a:solidFill>
                          <a:effectLst/>
                          <a:latin typeface="Times New Roman" panose="02020603050405020304" pitchFamily="18" charset="0"/>
                          <a:cs typeface="Times New Roman" panose="02020603050405020304" pitchFamily="18" charset="0"/>
                        </a:rPr>
                        <a:t>Ligeramente suave</a:t>
                      </a:r>
                      <a:endParaRPr lang="es-EC" sz="16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C" sz="1600">
                          <a:solidFill>
                            <a:sysClr val="windowText" lastClr="000000"/>
                          </a:solidFill>
                          <a:effectLst/>
                          <a:latin typeface="Times New Roman" panose="02020603050405020304" pitchFamily="18" charset="0"/>
                          <a:cs typeface="Times New Roman" panose="02020603050405020304" pitchFamily="18" charset="0"/>
                        </a:rPr>
                        <a:t>0.0380 – 0.0739</a:t>
                      </a:r>
                      <a:endParaRPr lang="es-EC" sz="16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3697700"/>
                  </a:ext>
                </a:extLst>
              </a:tr>
              <a:tr h="353310">
                <a:tc>
                  <a:txBody>
                    <a:bodyPr/>
                    <a:lstStyle/>
                    <a:p>
                      <a:pPr>
                        <a:lnSpc>
                          <a:spcPct val="115000"/>
                        </a:lnSpc>
                        <a:spcAft>
                          <a:spcPts val="0"/>
                        </a:spcAft>
                      </a:pPr>
                      <a:r>
                        <a:rPr lang="es-EC" sz="1600">
                          <a:solidFill>
                            <a:sysClr val="windowText" lastClr="000000"/>
                          </a:solidFill>
                          <a:effectLst/>
                          <a:latin typeface="Times New Roman" panose="02020603050405020304" pitchFamily="18" charset="0"/>
                          <a:cs typeface="Times New Roman" panose="02020603050405020304" pitchFamily="18" charset="0"/>
                        </a:rPr>
                        <a:t>3</a:t>
                      </a:r>
                      <a:endParaRPr lang="es-EC" sz="16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C" sz="1600">
                          <a:solidFill>
                            <a:sysClr val="windowText" lastClr="000000"/>
                          </a:solidFill>
                          <a:effectLst/>
                          <a:latin typeface="Times New Roman" panose="02020603050405020304" pitchFamily="18" charset="0"/>
                          <a:cs typeface="Times New Roman" panose="02020603050405020304" pitchFamily="18" charset="0"/>
                        </a:rPr>
                        <a:t>Suave</a:t>
                      </a:r>
                      <a:endParaRPr lang="es-EC" sz="16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C" sz="1600">
                          <a:solidFill>
                            <a:sysClr val="windowText" lastClr="000000"/>
                          </a:solidFill>
                          <a:effectLst/>
                          <a:latin typeface="Times New Roman" panose="02020603050405020304" pitchFamily="18" charset="0"/>
                          <a:cs typeface="Times New Roman" panose="02020603050405020304" pitchFamily="18" charset="0"/>
                        </a:rPr>
                        <a:t>0.0740 – 0.1126</a:t>
                      </a:r>
                      <a:endParaRPr lang="es-EC" sz="16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52981390"/>
                  </a:ext>
                </a:extLst>
              </a:tr>
              <a:tr h="371056">
                <a:tc>
                  <a:txBody>
                    <a:bodyPr/>
                    <a:lstStyle/>
                    <a:p>
                      <a:pPr>
                        <a:lnSpc>
                          <a:spcPct val="115000"/>
                        </a:lnSpc>
                        <a:spcAft>
                          <a:spcPts val="0"/>
                        </a:spcAft>
                      </a:pPr>
                      <a:r>
                        <a:rPr lang="es-EC" sz="1600">
                          <a:solidFill>
                            <a:sysClr val="windowText" lastClr="000000"/>
                          </a:solidFill>
                          <a:effectLst/>
                          <a:latin typeface="Times New Roman" panose="02020603050405020304" pitchFamily="18" charset="0"/>
                          <a:cs typeface="Times New Roman" panose="02020603050405020304" pitchFamily="18" charset="0"/>
                        </a:rPr>
                        <a:t>4</a:t>
                      </a:r>
                      <a:endParaRPr lang="es-EC" sz="16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C" sz="1600">
                          <a:solidFill>
                            <a:sysClr val="windowText" lastClr="000000"/>
                          </a:solidFill>
                          <a:effectLst/>
                          <a:latin typeface="Times New Roman" panose="02020603050405020304" pitchFamily="18" charset="0"/>
                          <a:cs typeface="Times New Roman" panose="02020603050405020304" pitchFamily="18" charset="0"/>
                        </a:rPr>
                        <a:t>Moderada</a:t>
                      </a:r>
                      <a:endParaRPr lang="es-EC" sz="16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C" sz="1600">
                          <a:solidFill>
                            <a:sysClr val="windowText" lastClr="000000"/>
                          </a:solidFill>
                          <a:effectLst/>
                          <a:latin typeface="Times New Roman" panose="02020603050405020304" pitchFamily="18" charset="0"/>
                          <a:cs typeface="Times New Roman" panose="02020603050405020304" pitchFamily="18" charset="0"/>
                        </a:rPr>
                        <a:t>0.1127 – 0.1608</a:t>
                      </a:r>
                      <a:endParaRPr lang="es-EC" sz="16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278059"/>
                  </a:ext>
                </a:extLst>
              </a:tr>
              <a:tr h="371056">
                <a:tc>
                  <a:txBody>
                    <a:bodyPr/>
                    <a:lstStyle/>
                    <a:p>
                      <a:pPr>
                        <a:lnSpc>
                          <a:spcPct val="115000"/>
                        </a:lnSpc>
                        <a:spcAft>
                          <a:spcPts val="0"/>
                        </a:spcAft>
                      </a:pPr>
                      <a:r>
                        <a:rPr lang="es-EC" sz="1600">
                          <a:solidFill>
                            <a:sysClr val="windowText" lastClr="000000"/>
                          </a:solidFill>
                          <a:effectLst/>
                          <a:latin typeface="Times New Roman" panose="02020603050405020304" pitchFamily="18" charset="0"/>
                          <a:cs typeface="Times New Roman" panose="02020603050405020304" pitchFamily="18" charset="0"/>
                        </a:rPr>
                        <a:t>5</a:t>
                      </a:r>
                      <a:endParaRPr lang="es-EC" sz="16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C" sz="1600" dirty="0">
                          <a:solidFill>
                            <a:sysClr val="windowText" lastClr="000000"/>
                          </a:solidFill>
                          <a:effectLst/>
                          <a:latin typeface="Times New Roman" panose="02020603050405020304" pitchFamily="18" charset="0"/>
                          <a:cs typeface="Times New Roman" panose="02020603050405020304" pitchFamily="18" charset="0"/>
                        </a:rPr>
                        <a:t>Fuerte</a:t>
                      </a:r>
                      <a:endParaRPr lang="es-EC" sz="16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C" sz="1600" dirty="0">
                          <a:solidFill>
                            <a:sysClr val="windowText" lastClr="000000"/>
                          </a:solidFill>
                          <a:effectLst/>
                          <a:latin typeface="Times New Roman" panose="02020603050405020304" pitchFamily="18" charset="0"/>
                          <a:cs typeface="Times New Roman" panose="02020603050405020304" pitchFamily="18" charset="0"/>
                        </a:rPr>
                        <a:t>0.1609 – 0.2412</a:t>
                      </a:r>
                      <a:endParaRPr lang="es-EC" sz="16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1947409"/>
                  </a:ext>
                </a:extLst>
              </a:tr>
            </a:tbl>
          </a:graphicData>
        </a:graphic>
      </p:graphicFrame>
      <p:sp>
        <p:nvSpPr>
          <p:cNvPr id="5" name="Título 1">
            <a:extLst>
              <a:ext uri="{FF2B5EF4-FFF2-40B4-BE49-F238E27FC236}">
                <a16:creationId xmlns:a16="http://schemas.microsoft.com/office/drawing/2014/main" id="{1B1EEFA1-34D1-4C83-AFD2-C8067228C219}"/>
              </a:ext>
            </a:extLst>
          </p:cNvPr>
          <p:cNvSpPr txBox="1">
            <a:spLocks/>
          </p:cNvSpPr>
          <p:nvPr/>
        </p:nvSpPr>
        <p:spPr>
          <a:xfrm>
            <a:off x="10900769" y="4451782"/>
            <a:ext cx="647742" cy="31900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100" dirty="0">
                <a:latin typeface="Times New Roman" panose="02020603050405020304" pitchFamily="18" charset="0"/>
                <a:cs typeface="Times New Roman" panose="02020603050405020304" pitchFamily="18" charset="0"/>
              </a:rPr>
              <a:t>Zona 1</a:t>
            </a:r>
          </a:p>
        </p:txBody>
      </p:sp>
      <p:sp>
        <p:nvSpPr>
          <p:cNvPr id="6" name="Título 1">
            <a:extLst>
              <a:ext uri="{FF2B5EF4-FFF2-40B4-BE49-F238E27FC236}">
                <a16:creationId xmlns:a16="http://schemas.microsoft.com/office/drawing/2014/main" id="{F19568A0-F5F5-400B-9AEF-7CC96BB2F745}"/>
              </a:ext>
            </a:extLst>
          </p:cNvPr>
          <p:cNvSpPr txBox="1">
            <a:spLocks/>
          </p:cNvSpPr>
          <p:nvPr/>
        </p:nvSpPr>
        <p:spPr>
          <a:xfrm>
            <a:off x="10907394" y="4604182"/>
            <a:ext cx="647742" cy="31900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100" dirty="0">
                <a:latin typeface="Times New Roman" panose="02020603050405020304" pitchFamily="18" charset="0"/>
                <a:cs typeface="Times New Roman" panose="02020603050405020304" pitchFamily="18" charset="0"/>
              </a:rPr>
              <a:t>Zona 2</a:t>
            </a:r>
          </a:p>
        </p:txBody>
      </p:sp>
      <p:sp>
        <p:nvSpPr>
          <p:cNvPr id="8" name="Título 1">
            <a:extLst>
              <a:ext uri="{FF2B5EF4-FFF2-40B4-BE49-F238E27FC236}">
                <a16:creationId xmlns:a16="http://schemas.microsoft.com/office/drawing/2014/main" id="{B2E2F179-235D-43A3-BF21-00185EEC8BFF}"/>
              </a:ext>
            </a:extLst>
          </p:cNvPr>
          <p:cNvSpPr txBox="1">
            <a:spLocks/>
          </p:cNvSpPr>
          <p:nvPr/>
        </p:nvSpPr>
        <p:spPr>
          <a:xfrm>
            <a:off x="10914024" y="4756582"/>
            <a:ext cx="647742" cy="31900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100" dirty="0">
                <a:latin typeface="Times New Roman" panose="02020603050405020304" pitchFamily="18" charset="0"/>
                <a:cs typeface="Times New Roman" panose="02020603050405020304" pitchFamily="18" charset="0"/>
              </a:rPr>
              <a:t>Zona 3</a:t>
            </a:r>
          </a:p>
        </p:txBody>
      </p:sp>
      <p:sp>
        <p:nvSpPr>
          <p:cNvPr id="9" name="Título 1">
            <a:extLst>
              <a:ext uri="{FF2B5EF4-FFF2-40B4-BE49-F238E27FC236}">
                <a16:creationId xmlns:a16="http://schemas.microsoft.com/office/drawing/2014/main" id="{359AB965-ED97-4532-9071-5B69BF663E0C}"/>
              </a:ext>
            </a:extLst>
          </p:cNvPr>
          <p:cNvSpPr txBox="1">
            <a:spLocks/>
          </p:cNvSpPr>
          <p:nvPr/>
        </p:nvSpPr>
        <p:spPr>
          <a:xfrm>
            <a:off x="10914021" y="4896680"/>
            <a:ext cx="647742" cy="31900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100" dirty="0">
                <a:latin typeface="Times New Roman" panose="02020603050405020304" pitchFamily="18" charset="0"/>
                <a:cs typeface="Times New Roman" panose="02020603050405020304" pitchFamily="18" charset="0"/>
              </a:rPr>
              <a:t>Zona 4</a:t>
            </a:r>
          </a:p>
        </p:txBody>
      </p:sp>
      <p:sp>
        <p:nvSpPr>
          <p:cNvPr id="10" name="Título 1">
            <a:extLst>
              <a:ext uri="{FF2B5EF4-FFF2-40B4-BE49-F238E27FC236}">
                <a16:creationId xmlns:a16="http://schemas.microsoft.com/office/drawing/2014/main" id="{7CB88FB4-9B7D-4E97-B091-1FF1670DB628}"/>
              </a:ext>
            </a:extLst>
          </p:cNvPr>
          <p:cNvSpPr txBox="1">
            <a:spLocks/>
          </p:cNvSpPr>
          <p:nvPr/>
        </p:nvSpPr>
        <p:spPr>
          <a:xfrm>
            <a:off x="10914023" y="5061382"/>
            <a:ext cx="647742" cy="31900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100" dirty="0">
                <a:latin typeface="Times New Roman" panose="02020603050405020304" pitchFamily="18" charset="0"/>
                <a:cs typeface="Times New Roman" panose="02020603050405020304" pitchFamily="18" charset="0"/>
              </a:rPr>
              <a:t>Zona 5</a:t>
            </a:r>
          </a:p>
        </p:txBody>
      </p:sp>
    </p:spTree>
    <p:extLst>
      <p:ext uri="{BB962C8B-B14F-4D97-AF65-F5344CB8AC3E}">
        <p14:creationId xmlns:p14="http://schemas.microsoft.com/office/powerpoint/2010/main" val="616641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7A6EF0-B65B-48DA-A43B-984FA5E3AA16}"/>
              </a:ext>
            </a:extLst>
          </p:cNvPr>
          <p:cNvSpPr>
            <a:spLocks noGrp="1"/>
          </p:cNvSpPr>
          <p:nvPr>
            <p:ph type="title"/>
          </p:nvPr>
        </p:nvSpPr>
        <p:spPr>
          <a:xfrm>
            <a:off x="1700127" y="542598"/>
            <a:ext cx="4676238" cy="849848"/>
          </a:xfrm>
        </p:spPr>
        <p:txBody>
          <a:bodyPr>
            <a:noAutofit/>
          </a:bodyPr>
          <a:lstStyle/>
          <a:p>
            <a:r>
              <a:rPr lang="es-EC" sz="2800" dirty="0">
                <a:latin typeface="Times New Roman" panose="02020603050405020304" pitchFamily="18" charset="0"/>
                <a:cs typeface="Times New Roman" panose="02020603050405020304" pitchFamily="18" charset="0"/>
              </a:rPr>
              <a:t>SELECCIÓN LÍNEAS DE NIVELACIÓN</a:t>
            </a:r>
          </a:p>
        </p:txBody>
      </p:sp>
      <p:pic>
        <p:nvPicPr>
          <p:cNvPr id="4" name="Marcador de contenido 3">
            <a:extLst>
              <a:ext uri="{FF2B5EF4-FFF2-40B4-BE49-F238E27FC236}">
                <a16:creationId xmlns:a16="http://schemas.microsoft.com/office/drawing/2014/main" id="{7C55416C-B6B5-4259-BB9A-891ED049D1C8}"/>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1195" t="792" r="3552" b="18609"/>
          <a:stretch/>
        </p:blipFill>
        <p:spPr bwMode="auto">
          <a:xfrm>
            <a:off x="6428935" y="323558"/>
            <a:ext cx="5584874" cy="600690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16" name="Tabla 15">
            <a:extLst>
              <a:ext uri="{FF2B5EF4-FFF2-40B4-BE49-F238E27FC236}">
                <a16:creationId xmlns:a16="http://schemas.microsoft.com/office/drawing/2014/main" id="{967B9626-3CD8-4CF6-9FC4-2FFC06500637}"/>
              </a:ext>
            </a:extLst>
          </p:cNvPr>
          <p:cNvGraphicFramePr>
            <a:graphicFrameLocks noGrp="1"/>
          </p:cNvGraphicFramePr>
          <p:nvPr>
            <p:extLst>
              <p:ext uri="{D42A27DB-BD31-4B8C-83A1-F6EECF244321}">
                <p14:modId xmlns:p14="http://schemas.microsoft.com/office/powerpoint/2010/main" val="908898118"/>
              </p:ext>
            </p:extLst>
          </p:nvPr>
        </p:nvGraphicFramePr>
        <p:xfrm>
          <a:off x="700457" y="1917671"/>
          <a:ext cx="5362716" cy="3039338"/>
        </p:xfrm>
        <a:graphic>
          <a:graphicData uri="http://schemas.openxmlformats.org/drawingml/2006/table">
            <a:tbl>
              <a:tblPr firstRow="1" bandRow="1">
                <a:tableStyleId>{9D7B26C5-4107-4FEC-AEDC-1716B250A1EF}</a:tableStyleId>
              </a:tblPr>
              <a:tblGrid>
                <a:gridCol w="1141792">
                  <a:extLst>
                    <a:ext uri="{9D8B030D-6E8A-4147-A177-3AD203B41FA5}">
                      <a16:colId xmlns:a16="http://schemas.microsoft.com/office/drawing/2014/main" val="3514575640"/>
                    </a:ext>
                  </a:extLst>
                </a:gridCol>
                <a:gridCol w="886264">
                  <a:extLst>
                    <a:ext uri="{9D8B030D-6E8A-4147-A177-3AD203B41FA5}">
                      <a16:colId xmlns:a16="http://schemas.microsoft.com/office/drawing/2014/main" val="4214798397"/>
                    </a:ext>
                  </a:extLst>
                </a:gridCol>
                <a:gridCol w="872197">
                  <a:extLst>
                    <a:ext uri="{9D8B030D-6E8A-4147-A177-3AD203B41FA5}">
                      <a16:colId xmlns:a16="http://schemas.microsoft.com/office/drawing/2014/main" val="2412639724"/>
                    </a:ext>
                  </a:extLst>
                </a:gridCol>
                <a:gridCol w="2462463">
                  <a:extLst>
                    <a:ext uri="{9D8B030D-6E8A-4147-A177-3AD203B41FA5}">
                      <a16:colId xmlns:a16="http://schemas.microsoft.com/office/drawing/2014/main" val="768884101"/>
                    </a:ext>
                  </a:extLst>
                </a:gridCol>
              </a:tblGrid>
              <a:tr h="668087">
                <a:tc>
                  <a:txBody>
                    <a:bodyPr/>
                    <a:lstStyle/>
                    <a:p>
                      <a:r>
                        <a:rPr lang="es-EC" sz="1600" dirty="0">
                          <a:latin typeface="Times New Roman" panose="02020603050405020304" pitchFamily="18" charset="0"/>
                          <a:cs typeface="Times New Roman" panose="02020603050405020304" pitchFamily="18" charset="0"/>
                        </a:rPr>
                        <a:t>Zona de variación</a:t>
                      </a:r>
                    </a:p>
                  </a:txBody>
                  <a:tcPr anchor="ctr"/>
                </a:tc>
                <a:tc>
                  <a:txBody>
                    <a:bodyPr/>
                    <a:lstStyle/>
                    <a:p>
                      <a:r>
                        <a:rPr lang="es-EC" sz="1600" dirty="0">
                          <a:latin typeface="Times New Roman" panose="02020603050405020304" pitchFamily="18" charset="0"/>
                          <a:cs typeface="Times New Roman" panose="02020603050405020304" pitchFamily="18" charset="0"/>
                        </a:rPr>
                        <a:t>Anillo</a:t>
                      </a:r>
                    </a:p>
                  </a:txBody>
                  <a:tcPr anchor="ctr"/>
                </a:tc>
                <a:tc>
                  <a:txBody>
                    <a:bodyPr/>
                    <a:lstStyle/>
                    <a:p>
                      <a:r>
                        <a:rPr lang="es-EC" sz="1600" dirty="0">
                          <a:latin typeface="Times New Roman" panose="02020603050405020304" pitchFamily="18" charset="0"/>
                          <a:cs typeface="Times New Roman" panose="02020603050405020304" pitchFamily="18" charset="0"/>
                        </a:rPr>
                        <a:t>Línea</a:t>
                      </a:r>
                    </a:p>
                  </a:txBody>
                  <a:tcPr anchor="ctr"/>
                </a:tc>
                <a:tc>
                  <a:txBody>
                    <a:bodyPr/>
                    <a:lstStyle/>
                    <a:p>
                      <a:r>
                        <a:rPr lang="es-EC" sz="1600" dirty="0">
                          <a:latin typeface="Times New Roman" panose="02020603050405020304" pitchFamily="18" charset="0"/>
                          <a:cs typeface="Times New Roman" panose="02020603050405020304" pitchFamily="18" charset="0"/>
                        </a:rPr>
                        <a:t>Ubicación</a:t>
                      </a:r>
                    </a:p>
                  </a:txBody>
                  <a:tcPr anchor="ctr"/>
                </a:tc>
                <a:extLst>
                  <a:ext uri="{0D108BD9-81ED-4DB2-BD59-A6C34878D82A}">
                    <a16:rowId xmlns:a16="http://schemas.microsoft.com/office/drawing/2014/main" val="2292498652"/>
                  </a:ext>
                </a:extLst>
              </a:tr>
              <a:tr h="386787">
                <a:tc>
                  <a:txBody>
                    <a:bodyPr/>
                    <a:lstStyle/>
                    <a:p>
                      <a:r>
                        <a:rPr lang="es-EC" sz="1600" dirty="0">
                          <a:latin typeface="Times New Roman" panose="02020603050405020304" pitchFamily="18" charset="0"/>
                          <a:cs typeface="Times New Roman" panose="02020603050405020304" pitchFamily="18" charset="0"/>
                        </a:rPr>
                        <a:t>1</a:t>
                      </a:r>
                    </a:p>
                  </a:txBody>
                  <a:tcPr anchor="ctr"/>
                </a:tc>
                <a:tc>
                  <a:txBody>
                    <a:bodyPr/>
                    <a:lstStyle/>
                    <a:p>
                      <a:r>
                        <a:rPr lang="es-EC" sz="1600" dirty="0">
                          <a:latin typeface="Times New Roman" panose="02020603050405020304" pitchFamily="18" charset="0"/>
                          <a:cs typeface="Times New Roman" panose="02020603050405020304" pitchFamily="18" charset="0"/>
                        </a:rPr>
                        <a:t>IX</a:t>
                      </a:r>
                    </a:p>
                  </a:txBody>
                  <a:tcPr anchor="ctr"/>
                </a:tc>
                <a:tc>
                  <a:txBody>
                    <a:bodyPr/>
                    <a:lstStyle/>
                    <a:p>
                      <a:r>
                        <a:rPr lang="es-EC" sz="1600" dirty="0">
                          <a:latin typeface="Times New Roman" panose="02020603050405020304" pitchFamily="18" charset="0"/>
                          <a:cs typeface="Times New Roman" panose="02020603050405020304" pitchFamily="18" charset="0"/>
                        </a:rPr>
                        <a:t>L3</a:t>
                      </a:r>
                    </a:p>
                  </a:txBody>
                  <a:tcPr anchor="ctr"/>
                </a:tc>
                <a:tc>
                  <a:txBody>
                    <a:bodyPr/>
                    <a:lstStyle/>
                    <a:p>
                      <a:r>
                        <a:rPr lang="es-EC" sz="1600" dirty="0">
                          <a:latin typeface="Times New Roman" panose="02020603050405020304" pitchFamily="18" charset="0"/>
                          <a:cs typeface="Times New Roman" panose="02020603050405020304" pitchFamily="18" charset="0"/>
                        </a:rPr>
                        <a:t>Quito – Latacunga </a:t>
                      </a:r>
                    </a:p>
                  </a:txBody>
                  <a:tcPr anchor="ctr"/>
                </a:tc>
                <a:extLst>
                  <a:ext uri="{0D108BD9-81ED-4DB2-BD59-A6C34878D82A}">
                    <a16:rowId xmlns:a16="http://schemas.microsoft.com/office/drawing/2014/main" val="3172080070"/>
                  </a:ext>
                </a:extLst>
              </a:tr>
              <a:tr h="386787">
                <a:tc>
                  <a:txBody>
                    <a:bodyPr/>
                    <a:lstStyle/>
                    <a:p>
                      <a:r>
                        <a:rPr lang="es-EC" sz="1600" dirty="0">
                          <a:latin typeface="Times New Roman" panose="02020603050405020304" pitchFamily="18" charset="0"/>
                          <a:cs typeface="Times New Roman" panose="02020603050405020304" pitchFamily="18" charset="0"/>
                        </a:rPr>
                        <a:t>2</a:t>
                      </a:r>
                    </a:p>
                  </a:txBody>
                  <a:tcPr anchor="ctr"/>
                </a:tc>
                <a:tc>
                  <a:txBody>
                    <a:bodyPr/>
                    <a:lstStyle/>
                    <a:p>
                      <a:r>
                        <a:rPr lang="es-EC" sz="1600" dirty="0">
                          <a:latin typeface="Times New Roman" panose="02020603050405020304" pitchFamily="18" charset="0"/>
                          <a:cs typeface="Times New Roman" panose="02020603050405020304" pitchFamily="18" charset="0"/>
                        </a:rPr>
                        <a:t>II</a:t>
                      </a:r>
                    </a:p>
                  </a:txBody>
                  <a:tcPr anchor="ctr"/>
                </a:tc>
                <a:tc>
                  <a:txBody>
                    <a:bodyPr/>
                    <a:lstStyle/>
                    <a:p>
                      <a:r>
                        <a:rPr lang="es-EC" sz="1600" dirty="0">
                          <a:latin typeface="Times New Roman" panose="02020603050405020304" pitchFamily="18" charset="0"/>
                          <a:cs typeface="Times New Roman" panose="02020603050405020304" pitchFamily="18" charset="0"/>
                        </a:rPr>
                        <a:t>L5</a:t>
                      </a:r>
                    </a:p>
                  </a:txBody>
                  <a:tcPr anchor="ctr"/>
                </a:tc>
                <a:tc>
                  <a:txBody>
                    <a:bodyPr/>
                    <a:lstStyle/>
                    <a:p>
                      <a:r>
                        <a:rPr lang="es-EC" sz="1600" dirty="0">
                          <a:latin typeface="Times New Roman" panose="02020603050405020304" pitchFamily="18" charset="0"/>
                          <a:cs typeface="Times New Roman" panose="02020603050405020304" pitchFamily="18" charset="0"/>
                        </a:rPr>
                        <a:t>Manta – Montecristi </a:t>
                      </a:r>
                    </a:p>
                  </a:txBody>
                  <a:tcPr anchor="ctr"/>
                </a:tc>
                <a:extLst>
                  <a:ext uri="{0D108BD9-81ED-4DB2-BD59-A6C34878D82A}">
                    <a16:rowId xmlns:a16="http://schemas.microsoft.com/office/drawing/2014/main" val="1265290331"/>
                  </a:ext>
                </a:extLst>
              </a:tr>
              <a:tr h="386787">
                <a:tc>
                  <a:txBody>
                    <a:bodyPr/>
                    <a:lstStyle/>
                    <a:p>
                      <a:r>
                        <a:rPr lang="es-EC" sz="1600" dirty="0">
                          <a:latin typeface="Times New Roman" panose="02020603050405020304" pitchFamily="18" charset="0"/>
                          <a:cs typeface="Times New Roman" panose="02020603050405020304" pitchFamily="18" charset="0"/>
                        </a:rPr>
                        <a:t>3</a:t>
                      </a:r>
                    </a:p>
                  </a:txBody>
                  <a:tcPr anchor="ctr"/>
                </a:tc>
                <a:tc>
                  <a:txBody>
                    <a:bodyPr/>
                    <a:lstStyle/>
                    <a:p>
                      <a:r>
                        <a:rPr lang="es-EC" sz="1600" dirty="0">
                          <a:latin typeface="Times New Roman" panose="02020603050405020304" pitchFamily="18" charset="0"/>
                          <a:cs typeface="Times New Roman" panose="02020603050405020304" pitchFamily="18" charset="0"/>
                        </a:rPr>
                        <a:t>XXIX</a:t>
                      </a:r>
                    </a:p>
                  </a:txBody>
                  <a:tcPr anchor="ctr"/>
                </a:tc>
                <a:tc>
                  <a:txBody>
                    <a:bodyPr/>
                    <a:lstStyle/>
                    <a:p>
                      <a:r>
                        <a:rPr lang="es-EC" sz="1600" dirty="0">
                          <a:latin typeface="Times New Roman" panose="02020603050405020304" pitchFamily="18" charset="0"/>
                          <a:cs typeface="Times New Roman" panose="02020603050405020304" pitchFamily="18" charset="0"/>
                        </a:rPr>
                        <a:t>L1</a:t>
                      </a:r>
                    </a:p>
                  </a:txBody>
                  <a:tcPr anchor="ctr"/>
                </a:tc>
                <a:tc>
                  <a:txBody>
                    <a:bodyPr/>
                    <a:lstStyle/>
                    <a:p>
                      <a:r>
                        <a:rPr lang="es-EC" sz="1600" dirty="0">
                          <a:latin typeface="Times New Roman" panose="02020603050405020304" pitchFamily="18" charset="0"/>
                          <a:cs typeface="Times New Roman" panose="02020603050405020304" pitchFamily="18" charset="0"/>
                        </a:rPr>
                        <a:t>Cuyuja – Baeza </a:t>
                      </a:r>
                    </a:p>
                  </a:txBody>
                  <a:tcPr anchor="ctr"/>
                </a:tc>
                <a:extLst>
                  <a:ext uri="{0D108BD9-81ED-4DB2-BD59-A6C34878D82A}">
                    <a16:rowId xmlns:a16="http://schemas.microsoft.com/office/drawing/2014/main" val="1306645356"/>
                  </a:ext>
                </a:extLst>
              </a:tr>
              <a:tr h="405206">
                <a:tc>
                  <a:txBody>
                    <a:bodyPr/>
                    <a:lstStyle/>
                    <a:p>
                      <a:r>
                        <a:rPr lang="es-EC" sz="1600" dirty="0">
                          <a:latin typeface="Times New Roman" panose="02020603050405020304" pitchFamily="18" charset="0"/>
                          <a:cs typeface="Times New Roman" panose="02020603050405020304" pitchFamily="18" charset="0"/>
                        </a:rPr>
                        <a:t>4</a:t>
                      </a:r>
                    </a:p>
                  </a:txBody>
                  <a:tcPr anchor="ctr"/>
                </a:tc>
                <a:tc>
                  <a:txBody>
                    <a:bodyPr/>
                    <a:lstStyle/>
                    <a:p>
                      <a:r>
                        <a:rPr lang="es-EC" sz="1600" dirty="0">
                          <a:latin typeface="Times New Roman" panose="02020603050405020304" pitchFamily="18" charset="0"/>
                          <a:cs typeface="Times New Roman" panose="02020603050405020304" pitchFamily="18" charset="0"/>
                        </a:rPr>
                        <a:t>I</a:t>
                      </a:r>
                    </a:p>
                  </a:txBody>
                  <a:tcPr anchor="ctr"/>
                </a:tc>
                <a:tc>
                  <a:txBody>
                    <a:bodyPr/>
                    <a:lstStyle/>
                    <a:p>
                      <a:r>
                        <a:rPr lang="es-EC" sz="1600" dirty="0">
                          <a:latin typeface="Times New Roman" panose="02020603050405020304" pitchFamily="18" charset="0"/>
                          <a:cs typeface="Times New Roman" panose="02020603050405020304" pitchFamily="18" charset="0"/>
                        </a:rPr>
                        <a:t>L1</a:t>
                      </a:r>
                    </a:p>
                  </a:txBody>
                  <a:tcPr anchor="ctr"/>
                </a:tc>
                <a:tc>
                  <a:txBody>
                    <a:bodyPr/>
                    <a:lstStyle/>
                    <a:p>
                      <a:r>
                        <a:rPr lang="es-EC" sz="1600" dirty="0">
                          <a:latin typeface="Times New Roman" panose="02020603050405020304" pitchFamily="18" charset="0"/>
                          <a:cs typeface="Times New Roman" panose="02020603050405020304" pitchFamily="18" charset="0"/>
                        </a:rPr>
                        <a:t>Puerto López – La Libertad</a:t>
                      </a:r>
                    </a:p>
                  </a:txBody>
                  <a:tcPr anchor="ctr"/>
                </a:tc>
                <a:extLst>
                  <a:ext uri="{0D108BD9-81ED-4DB2-BD59-A6C34878D82A}">
                    <a16:rowId xmlns:a16="http://schemas.microsoft.com/office/drawing/2014/main" val="1819177986"/>
                  </a:ext>
                </a:extLst>
              </a:tr>
              <a:tr h="418897">
                <a:tc>
                  <a:txBody>
                    <a:bodyPr/>
                    <a:lstStyle/>
                    <a:p>
                      <a:r>
                        <a:rPr lang="es-EC" sz="1600" dirty="0">
                          <a:latin typeface="Times New Roman" panose="02020603050405020304" pitchFamily="18" charset="0"/>
                          <a:cs typeface="Times New Roman" panose="02020603050405020304" pitchFamily="18" charset="0"/>
                        </a:rPr>
                        <a:t>5</a:t>
                      </a:r>
                    </a:p>
                  </a:txBody>
                  <a:tcPr anchor="ctr"/>
                </a:tc>
                <a:tc>
                  <a:txBody>
                    <a:bodyPr/>
                    <a:lstStyle/>
                    <a:p>
                      <a:r>
                        <a:rPr lang="es-EC" sz="1600" dirty="0">
                          <a:latin typeface="Times New Roman" panose="02020603050405020304" pitchFamily="18" charset="0"/>
                          <a:cs typeface="Times New Roman" panose="02020603050405020304" pitchFamily="18" charset="0"/>
                        </a:rPr>
                        <a:t>IX</a:t>
                      </a:r>
                    </a:p>
                  </a:txBody>
                  <a:tcPr anchor="ctr"/>
                </a:tc>
                <a:tc>
                  <a:txBody>
                    <a:bodyPr/>
                    <a:lstStyle/>
                    <a:p>
                      <a:r>
                        <a:rPr lang="es-EC" sz="1600" dirty="0">
                          <a:latin typeface="Times New Roman" panose="02020603050405020304" pitchFamily="18" charset="0"/>
                          <a:cs typeface="Times New Roman" panose="02020603050405020304" pitchFamily="18" charset="0"/>
                        </a:rPr>
                        <a:t>L4</a:t>
                      </a:r>
                    </a:p>
                  </a:txBody>
                  <a:tcPr anchor="ctr"/>
                </a:tc>
                <a:tc>
                  <a:txBody>
                    <a:bodyPr/>
                    <a:lstStyle/>
                    <a:p>
                      <a:r>
                        <a:rPr lang="es-EC" sz="1600" dirty="0">
                          <a:latin typeface="Times New Roman" panose="02020603050405020304" pitchFamily="18" charset="0"/>
                          <a:cs typeface="Times New Roman" panose="02020603050405020304" pitchFamily="18" charset="0"/>
                        </a:rPr>
                        <a:t>Latacunga – Quevedo</a:t>
                      </a:r>
                    </a:p>
                  </a:txBody>
                  <a:tcPr anchor="ctr"/>
                </a:tc>
                <a:extLst>
                  <a:ext uri="{0D108BD9-81ED-4DB2-BD59-A6C34878D82A}">
                    <a16:rowId xmlns:a16="http://schemas.microsoft.com/office/drawing/2014/main" val="673640068"/>
                  </a:ext>
                </a:extLst>
              </a:tr>
              <a:tr h="386787">
                <a:tc>
                  <a:txBody>
                    <a:bodyPr/>
                    <a:lstStyle/>
                    <a:p>
                      <a:r>
                        <a:rPr lang="es-EC" sz="1600" dirty="0">
                          <a:latin typeface="Times New Roman" panose="02020603050405020304" pitchFamily="18" charset="0"/>
                          <a:cs typeface="Times New Roman" panose="02020603050405020304" pitchFamily="18" charset="0"/>
                        </a:rPr>
                        <a:t>1 </a:t>
                      </a:r>
                      <a:r>
                        <a:rPr lang="es-EC" sz="1100" dirty="0">
                          <a:latin typeface="Times New Roman" panose="02020603050405020304" pitchFamily="18" charset="0"/>
                          <a:cs typeface="Times New Roman" panose="02020603050405020304" pitchFamily="18" charset="0"/>
                        </a:rPr>
                        <a:t>(Verificación)</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XXXI</a:t>
                      </a:r>
                    </a:p>
                  </a:txBody>
                  <a:tcPr anchor="ctr"/>
                </a:tc>
                <a:tc>
                  <a:txBody>
                    <a:bodyPr/>
                    <a:lstStyle/>
                    <a:p>
                      <a:r>
                        <a:rPr lang="es-EC" sz="1600" dirty="0">
                          <a:latin typeface="Times New Roman" panose="02020603050405020304" pitchFamily="18" charset="0"/>
                          <a:cs typeface="Times New Roman" panose="02020603050405020304" pitchFamily="18" charset="0"/>
                        </a:rPr>
                        <a:t>L1</a:t>
                      </a:r>
                    </a:p>
                  </a:txBody>
                  <a:tcPr anchor="ctr"/>
                </a:tc>
                <a:tc>
                  <a:txBody>
                    <a:bodyPr/>
                    <a:lstStyle/>
                    <a:p>
                      <a:r>
                        <a:rPr lang="es-EC" sz="1600" dirty="0">
                          <a:latin typeface="Times New Roman" panose="02020603050405020304" pitchFamily="18" charset="0"/>
                          <a:cs typeface="Times New Roman" panose="02020603050405020304" pitchFamily="18" charset="0"/>
                        </a:rPr>
                        <a:t>Ambato – Baños</a:t>
                      </a:r>
                    </a:p>
                  </a:txBody>
                  <a:tcPr anchor="ctr"/>
                </a:tc>
                <a:extLst>
                  <a:ext uri="{0D108BD9-81ED-4DB2-BD59-A6C34878D82A}">
                    <a16:rowId xmlns:a16="http://schemas.microsoft.com/office/drawing/2014/main" val="2349479952"/>
                  </a:ext>
                </a:extLst>
              </a:tr>
            </a:tbl>
          </a:graphicData>
        </a:graphic>
      </p:graphicFrame>
    </p:spTree>
    <p:extLst>
      <p:ext uri="{BB962C8B-B14F-4D97-AF65-F5344CB8AC3E}">
        <p14:creationId xmlns:p14="http://schemas.microsoft.com/office/powerpoint/2010/main" val="3295937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D93D95-B520-4A4D-9C87-1C6A6FC5F13E}"/>
              </a:ext>
            </a:extLst>
          </p:cNvPr>
          <p:cNvSpPr>
            <a:spLocks noGrp="1"/>
          </p:cNvSpPr>
          <p:nvPr>
            <p:ph type="title"/>
          </p:nvPr>
        </p:nvSpPr>
        <p:spPr>
          <a:xfrm>
            <a:off x="384042" y="48288"/>
            <a:ext cx="7329742" cy="521140"/>
          </a:xfrm>
        </p:spPr>
        <p:txBody>
          <a:bodyPr>
            <a:noAutofit/>
          </a:bodyPr>
          <a:lstStyle/>
          <a:p>
            <a:r>
              <a:rPr lang="es-EC" sz="2400" dirty="0">
                <a:latin typeface="Times New Roman" panose="02020603050405020304" pitchFamily="18" charset="0"/>
                <a:cs typeface="Times New Roman" panose="02020603050405020304" pitchFamily="18" charset="0"/>
              </a:rPr>
              <a:t>RECONOCIMIENTO DE PLACAS</a:t>
            </a:r>
          </a:p>
        </p:txBody>
      </p:sp>
      <p:pic>
        <p:nvPicPr>
          <p:cNvPr id="5" name="Imagen 4">
            <a:extLst>
              <a:ext uri="{FF2B5EF4-FFF2-40B4-BE49-F238E27FC236}">
                <a16:creationId xmlns:a16="http://schemas.microsoft.com/office/drawing/2014/main" id="{D0EA0350-5F7F-452B-8842-4BF408A4C929}"/>
              </a:ext>
            </a:extLst>
          </p:cNvPr>
          <p:cNvPicPr/>
          <p:nvPr/>
        </p:nvPicPr>
        <p:blipFill rotWithShape="1">
          <a:blip r:embed="rId2" cstate="print">
            <a:extLst>
              <a:ext uri="{28A0092B-C50C-407E-A947-70E740481C1C}">
                <a14:useLocalDpi xmlns:a14="http://schemas.microsoft.com/office/drawing/2010/main" val="0"/>
              </a:ext>
            </a:extLst>
          </a:blip>
          <a:srcRect l="3414" t="2507" r="4916" b="19269"/>
          <a:stretch/>
        </p:blipFill>
        <p:spPr bwMode="auto">
          <a:xfrm>
            <a:off x="7772638" y="48288"/>
            <a:ext cx="3585845" cy="39598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11" name="Tabla 10">
            <a:extLst>
              <a:ext uri="{FF2B5EF4-FFF2-40B4-BE49-F238E27FC236}">
                <a16:creationId xmlns:a16="http://schemas.microsoft.com/office/drawing/2014/main" id="{4549D1C4-18DB-4EF8-BA1C-1870DED20209}"/>
              </a:ext>
            </a:extLst>
          </p:cNvPr>
          <p:cNvGraphicFramePr>
            <a:graphicFrameLocks noGrp="1"/>
          </p:cNvGraphicFramePr>
          <p:nvPr>
            <p:extLst>
              <p:ext uri="{D42A27DB-BD31-4B8C-83A1-F6EECF244321}">
                <p14:modId xmlns:p14="http://schemas.microsoft.com/office/powerpoint/2010/main" val="2158645369"/>
              </p:ext>
            </p:extLst>
          </p:nvPr>
        </p:nvGraphicFramePr>
        <p:xfrm>
          <a:off x="7604661" y="4164013"/>
          <a:ext cx="4106077" cy="2573900"/>
        </p:xfrm>
        <a:graphic>
          <a:graphicData uri="http://schemas.openxmlformats.org/drawingml/2006/table">
            <a:tbl>
              <a:tblPr firstRow="1" bandRow="1">
                <a:tableStyleId>{9D7B26C5-4107-4FEC-AEDC-1716B250A1EF}</a:tableStyleId>
              </a:tblPr>
              <a:tblGrid>
                <a:gridCol w="1693950">
                  <a:extLst>
                    <a:ext uri="{9D8B030D-6E8A-4147-A177-3AD203B41FA5}">
                      <a16:colId xmlns:a16="http://schemas.microsoft.com/office/drawing/2014/main" val="2717255061"/>
                    </a:ext>
                  </a:extLst>
                </a:gridCol>
                <a:gridCol w="1144801">
                  <a:extLst>
                    <a:ext uri="{9D8B030D-6E8A-4147-A177-3AD203B41FA5}">
                      <a16:colId xmlns:a16="http://schemas.microsoft.com/office/drawing/2014/main" val="1350005829"/>
                    </a:ext>
                  </a:extLst>
                </a:gridCol>
                <a:gridCol w="1267326">
                  <a:extLst>
                    <a:ext uri="{9D8B030D-6E8A-4147-A177-3AD203B41FA5}">
                      <a16:colId xmlns:a16="http://schemas.microsoft.com/office/drawing/2014/main" val="3278093872"/>
                    </a:ext>
                  </a:extLst>
                </a:gridCol>
              </a:tblGrid>
              <a:tr h="286862">
                <a:tc>
                  <a:txBody>
                    <a:bodyPr/>
                    <a:lstStyle/>
                    <a:p>
                      <a:r>
                        <a:rPr lang="es-EC" sz="1200" dirty="0">
                          <a:latin typeface="Times New Roman" panose="02020603050405020304" pitchFamily="18" charset="0"/>
                          <a:cs typeface="Times New Roman" panose="02020603050405020304" pitchFamily="18" charset="0"/>
                        </a:rPr>
                        <a:t>Nombre</a:t>
                      </a:r>
                    </a:p>
                  </a:txBody>
                  <a:tcPr/>
                </a:tc>
                <a:tc>
                  <a:txBody>
                    <a:bodyPr/>
                    <a:lstStyle/>
                    <a:p>
                      <a:r>
                        <a:rPr lang="es-EC" sz="1200" dirty="0">
                          <a:latin typeface="Times New Roman" panose="02020603050405020304" pitchFamily="18" charset="0"/>
                          <a:cs typeface="Times New Roman" panose="02020603050405020304" pitchFamily="18" charset="0"/>
                        </a:rPr>
                        <a:t>Identificación</a:t>
                      </a:r>
                    </a:p>
                  </a:txBody>
                  <a:tcPr/>
                </a:tc>
                <a:tc>
                  <a:txBody>
                    <a:bodyPr/>
                    <a:lstStyle/>
                    <a:p>
                      <a:r>
                        <a:rPr lang="es-EC" sz="1200" dirty="0">
                          <a:latin typeface="Times New Roman" panose="02020603050405020304" pitchFamily="18" charset="0"/>
                          <a:cs typeface="Times New Roman" panose="02020603050405020304" pitchFamily="18" charset="0"/>
                        </a:rPr>
                        <a:t>Distancia (km)</a:t>
                      </a:r>
                    </a:p>
                  </a:txBody>
                  <a:tcPr/>
                </a:tc>
                <a:extLst>
                  <a:ext uri="{0D108BD9-81ED-4DB2-BD59-A6C34878D82A}">
                    <a16:rowId xmlns:a16="http://schemas.microsoft.com/office/drawing/2014/main" val="1431120668"/>
                  </a:ext>
                </a:extLst>
              </a:tr>
              <a:tr h="286862">
                <a:tc>
                  <a:txBody>
                    <a:bodyPr/>
                    <a:lstStyle/>
                    <a:p>
                      <a:r>
                        <a:rPr lang="es-EC" sz="1200" dirty="0">
                          <a:effectLst/>
                          <a:latin typeface="Times New Roman" panose="02020603050405020304" pitchFamily="18" charset="0"/>
                          <a:cs typeface="Times New Roman" panose="02020603050405020304" pitchFamily="18" charset="0"/>
                        </a:rPr>
                        <a:t>M-Q-10-A-AJ</a:t>
                      </a:r>
                      <a:endParaRPr lang="es-EC" sz="1200" dirty="0">
                        <a:latin typeface="Times New Roman" panose="02020603050405020304" pitchFamily="18" charset="0"/>
                        <a:cs typeface="Times New Roman" panose="02020603050405020304" pitchFamily="18" charset="0"/>
                      </a:endParaRPr>
                    </a:p>
                  </a:txBody>
                  <a:tcPr/>
                </a:tc>
                <a:tc>
                  <a:txBody>
                    <a:bodyPr/>
                    <a:lstStyle/>
                    <a:p>
                      <a:r>
                        <a:rPr lang="es-EC" sz="1200" dirty="0">
                          <a:latin typeface="Times New Roman" panose="02020603050405020304" pitchFamily="18" charset="0"/>
                          <a:cs typeface="Times New Roman" panose="02020603050405020304" pitchFamily="18" charset="0"/>
                        </a:rPr>
                        <a:t>Base</a:t>
                      </a:r>
                    </a:p>
                  </a:txBody>
                  <a:tcPr/>
                </a:tc>
                <a:tc>
                  <a:txBody>
                    <a:bodyPr/>
                    <a:lstStyle/>
                    <a:p>
                      <a:endParaRPr lang="es-EC" sz="1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9294069"/>
                  </a:ext>
                </a:extLst>
              </a:tr>
              <a:tr h="286862">
                <a:tc>
                  <a:txBody>
                    <a:bodyPr/>
                    <a:lstStyle/>
                    <a:p>
                      <a:r>
                        <a:rPr lang="es-EC" sz="1200" dirty="0">
                          <a:effectLst/>
                          <a:latin typeface="Times New Roman" panose="02020603050405020304" pitchFamily="18" charset="0"/>
                          <a:cs typeface="Times New Roman" panose="02020603050405020304" pitchFamily="18" charset="0"/>
                        </a:rPr>
                        <a:t>II-L58-16</a:t>
                      </a:r>
                      <a:endParaRPr lang="es-EC" sz="1200" dirty="0">
                        <a:latin typeface="Times New Roman" panose="02020603050405020304" pitchFamily="18" charset="0"/>
                        <a:cs typeface="Times New Roman" panose="02020603050405020304" pitchFamily="18" charset="0"/>
                      </a:endParaRPr>
                    </a:p>
                  </a:txBody>
                  <a:tcPr/>
                </a:tc>
                <a:tc>
                  <a:txBody>
                    <a:bodyPr/>
                    <a:lstStyle/>
                    <a:p>
                      <a:r>
                        <a:rPr lang="es-EC" sz="1200" dirty="0">
                          <a:latin typeface="Times New Roman" panose="02020603050405020304" pitchFamily="18" charset="0"/>
                          <a:cs typeface="Times New Roman" panose="02020603050405020304" pitchFamily="18" charset="0"/>
                        </a:rPr>
                        <a:t>Móvil</a:t>
                      </a:r>
                    </a:p>
                  </a:txBody>
                  <a:tcPr/>
                </a:tc>
                <a:tc>
                  <a:txBody>
                    <a:bodyPr/>
                    <a:lstStyle/>
                    <a:p>
                      <a:r>
                        <a:rPr lang="es-EC" sz="1200" dirty="0">
                          <a:effectLst/>
                          <a:latin typeface="Times New Roman" panose="02020603050405020304" pitchFamily="18" charset="0"/>
                          <a:cs typeface="Times New Roman" panose="02020603050405020304" pitchFamily="18" charset="0"/>
                        </a:rPr>
                        <a:t>0.83</a:t>
                      </a:r>
                      <a:endParaRPr lang="es-EC"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4442507"/>
                  </a:ext>
                </a:extLst>
              </a:tr>
              <a:tr h="286862">
                <a:tc>
                  <a:txBody>
                    <a:bodyPr/>
                    <a:lstStyle/>
                    <a:p>
                      <a:r>
                        <a:rPr lang="es-EC" sz="1200" dirty="0">
                          <a:effectLst/>
                          <a:latin typeface="Times New Roman" panose="02020603050405020304" pitchFamily="18" charset="0"/>
                          <a:cs typeface="Times New Roman" panose="02020603050405020304" pitchFamily="18" charset="0"/>
                        </a:rPr>
                        <a:t>II-L58-14</a:t>
                      </a:r>
                      <a:endParaRPr lang="es-EC"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200" dirty="0">
                          <a:latin typeface="Times New Roman" panose="02020603050405020304" pitchFamily="18" charset="0"/>
                          <a:cs typeface="Times New Roman" panose="02020603050405020304" pitchFamily="18" charset="0"/>
                        </a:rPr>
                        <a:t>Móvil</a:t>
                      </a:r>
                    </a:p>
                  </a:txBody>
                  <a:tcPr/>
                </a:tc>
                <a:tc>
                  <a:txBody>
                    <a:bodyPr/>
                    <a:lstStyle/>
                    <a:p>
                      <a:r>
                        <a:rPr lang="es-EC" sz="1200" dirty="0">
                          <a:effectLst/>
                          <a:latin typeface="Times New Roman" panose="02020603050405020304" pitchFamily="18" charset="0"/>
                          <a:cs typeface="Times New Roman" panose="02020603050405020304" pitchFamily="18" charset="0"/>
                        </a:rPr>
                        <a:t>3.06</a:t>
                      </a:r>
                      <a:endParaRPr lang="es-EC"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76369024"/>
                  </a:ext>
                </a:extLst>
              </a:tr>
              <a:tr h="286862">
                <a:tc>
                  <a:txBody>
                    <a:bodyPr/>
                    <a:lstStyle/>
                    <a:p>
                      <a:r>
                        <a:rPr lang="es-EC" sz="1200" dirty="0">
                          <a:effectLst/>
                          <a:latin typeface="Times New Roman" panose="02020603050405020304" pitchFamily="18" charset="0"/>
                          <a:cs typeface="Times New Roman" panose="02020603050405020304" pitchFamily="18" charset="0"/>
                        </a:rPr>
                        <a:t>II-L58-12</a:t>
                      </a:r>
                      <a:endParaRPr lang="es-EC"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200" dirty="0">
                          <a:latin typeface="Times New Roman" panose="02020603050405020304" pitchFamily="18" charset="0"/>
                          <a:cs typeface="Times New Roman" panose="02020603050405020304" pitchFamily="18" charset="0"/>
                        </a:rPr>
                        <a:t>Móvil</a:t>
                      </a:r>
                    </a:p>
                  </a:txBody>
                  <a:tcPr/>
                </a:tc>
                <a:tc>
                  <a:txBody>
                    <a:bodyPr/>
                    <a:lstStyle/>
                    <a:p>
                      <a:r>
                        <a:rPr lang="es-EC" sz="1200" dirty="0">
                          <a:latin typeface="Times New Roman" panose="02020603050405020304" pitchFamily="18" charset="0"/>
                          <a:cs typeface="Times New Roman" panose="02020603050405020304" pitchFamily="18" charset="0"/>
                        </a:rPr>
                        <a:t>6.31</a:t>
                      </a:r>
                    </a:p>
                  </a:txBody>
                  <a:tcPr/>
                </a:tc>
                <a:extLst>
                  <a:ext uri="{0D108BD9-81ED-4DB2-BD59-A6C34878D82A}">
                    <a16:rowId xmlns:a16="http://schemas.microsoft.com/office/drawing/2014/main" val="652381289"/>
                  </a:ext>
                </a:extLst>
              </a:tr>
              <a:tr h="286862">
                <a:tc>
                  <a:txBody>
                    <a:bodyPr/>
                    <a:lstStyle/>
                    <a:p>
                      <a:r>
                        <a:rPr lang="es-EC" sz="1200" dirty="0">
                          <a:effectLst/>
                          <a:latin typeface="Times New Roman" panose="02020603050405020304" pitchFamily="18" charset="0"/>
                          <a:cs typeface="Times New Roman" panose="02020603050405020304" pitchFamily="18" charset="0"/>
                        </a:rPr>
                        <a:t>II-L58-11</a:t>
                      </a:r>
                      <a:endParaRPr lang="es-EC" sz="1200" dirty="0">
                        <a:latin typeface="Times New Roman" panose="02020603050405020304" pitchFamily="18" charset="0"/>
                        <a:cs typeface="Times New Roman" panose="02020603050405020304" pitchFamily="18" charset="0"/>
                      </a:endParaRPr>
                    </a:p>
                  </a:txBody>
                  <a:tcPr/>
                </a:tc>
                <a:tc>
                  <a:txBody>
                    <a:bodyPr/>
                    <a:lstStyle/>
                    <a:p>
                      <a:r>
                        <a:rPr lang="es-EC" sz="1200" dirty="0">
                          <a:latin typeface="Times New Roman" panose="02020603050405020304" pitchFamily="18" charset="0"/>
                          <a:cs typeface="Times New Roman" panose="02020603050405020304" pitchFamily="18" charset="0"/>
                        </a:rPr>
                        <a:t>Móvil</a:t>
                      </a:r>
                    </a:p>
                  </a:txBody>
                  <a:tcPr/>
                </a:tc>
                <a:tc>
                  <a:txBody>
                    <a:bodyPr/>
                    <a:lstStyle/>
                    <a:p>
                      <a:r>
                        <a:rPr lang="es-EC" sz="1200" dirty="0">
                          <a:latin typeface="Times New Roman" panose="02020603050405020304" pitchFamily="18" charset="0"/>
                          <a:cs typeface="Times New Roman" panose="02020603050405020304" pitchFamily="18" charset="0"/>
                        </a:rPr>
                        <a:t>8.16</a:t>
                      </a:r>
                    </a:p>
                  </a:txBody>
                  <a:tcPr/>
                </a:tc>
                <a:extLst>
                  <a:ext uri="{0D108BD9-81ED-4DB2-BD59-A6C34878D82A}">
                    <a16:rowId xmlns:a16="http://schemas.microsoft.com/office/drawing/2014/main" val="2526330782"/>
                  </a:ext>
                </a:extLst>
              </a:tr>
              <a:tr h="286862">
                <a:tc>
                  <a:txBody>
                    <a:bodyPr/>
                    <a:lstStyle/>
                    <a:p>
                      <a:r>
                        <a:rPr lang="es-EC" sz="1200" dirty="0">
                          <a:effectLst/>
                          <a:latin typeface="Times New Roman" panose="02020603050405020304" pitchFamily="18" charset="0"/>
                          <a:cs typeface="Times New Roman" panose="02020603050405020304" pitchFamily="18" charset="0"/>
                        </a:rPr>
                        <a:t>II-L58-10</a:t>
                      </a:r>
                      <a:endParaRPr lang="es-EC"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200" dirty="0">
                          <a:latin typeface="Times New Roman" panose="02020603050405020304" pitchFamily="18" charset="0"/>
                          <a:cs typeface="Times New Roman" panose="02020603050405020304" pitchFamily="18" charset="0"/>
                        </a:rPr>
                        <a:t>Móvil</a:t>
                      </a:r>
                    </a:p>
                  </a:txBody>
                  <a:tcPr/>
                </a:tc>
                <a:tc>
                  <a:txBody>
                    <a:bodyPr/>
                    <a:lstStyle/>
                    <a:p>
                      <a:r>
                        <a:rPr lang="es-EC" sz="1200" dirty="0">
                          <a:latin typeface="Times New Roman" panose="02020603050405020304" pitchFamily="18" charset="0"/>
                          <a:cs typeface="Times New Roman" panose="02020603050405020304" pitchFamily="18" charset="0"/>
                        </a:rPr>
                        <a:t>9.73</a:t>
                      </a:r>
                    </a:p>
                  </a:txBody>
                  <a:tcPr/>
                </a:tc>
                <a:extLst>
                  <a:ext uri="{0D108BD9-81ED-4DB2-BD59-A6C34878D82A}">
                    <a16:rowId xmlns:a16="http://schemas.microsoft.com/office/drawing/2014/main" val="2121608038"/>
                  </a:ext>
                </a:extLst>
              </a:tr>
              <a:tr h="282933">
                <a:tc>
                  <a:txBody>
                    <a:bodyPr/>
                    <a:lstStyle/>
                    <a:p>
                      <a:r>
                        <a:rPr lang="es-EC" sz="1200" dirty="0">
                          <a:effectLst/>
                          <a:latin typeface="Times New Roman" panose="02020603050405020304" pitchFamily="18" charset="0"/>
                          <a:cs typeface="Times New Roman" panose="02020603050405020304" pitchFamily="18" charset="0"/>
                        </a:rPr>
                        <a:t>II-L58-8</a:t>
                      </a:r>
                      <a:endParaRPr lang="es-EC"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200" dirty="0">
                          <a:latin typeface="Times New Roman" panose="02020603050405020304" pitchFamily="18" charset="0"/>
                          <a:cs typeface="Times New Roman" panose="02020603050405020304" pitchFamily="18" charset="0"/>
                        </a:rPr>
                        <a:t>Móvil</a:t>
                      </a:r>
                    </a:p>
                  </a:txBody>
                  <a:tcPr/>
                </a:tc>
                <a:tc>
                  <a:txBody>
                    <a:bodyPr/>
                    <a:lstStyle/>
                    <a:p>
                      <a:r>
                        <a:rPr lang="es-EC" sz="1200" dirty="0">
                          <a:latin typeface="Times New Roman" panose="02020603050405020304" pitchFamily="18" charset="0"/>
                          <a:cs typeface="Times New Roman" panose="02020603050405020304" pitchFamily="18" charset="0"/>
                        </a:rPr>
                        <a:t>12.62</a:t>
                      </a:r>
                    </a:p>
                  </a:txBody>
                  <a:tcPr/>
                </a:tc>
                <a:extLst>
                  <a:ext uri="{0D108BD9-81ED-4DB2-BD59-A6C34878D82A}">
                    <a16:rowId xmlns:a16="http://schemas.microsoft.com/office/drawing/2014/main" val="1810732768"/>
                  </a:ext>
                </a:extLst>
              </a:tr>
              <a:tr h="282933">
                <a:tc>
                  <a:txBody>
                    <a:bodyPr/>
                    <a:lstStyle/>
                    <a:p>
                      <a:r>
                        <a:rPr lang="es-EC" sz="1200" dirty="0">
                          <a:effectLst/>
                          <a:latin typeface="Times New Roman" panose="02020603050405020304" pitchFamily="18" charset="0"/>
                          <a:cs typeface="Times New Roman" panose="02020603050405020304" pitchFamily="18" charset="0"/>
                        </a:rPr>
                        <a:t>II-L58-7</a:t>
                      </a:r>
                      <a:endParaRPr lang="es-EC"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200" dirty="0">
                          <a:latin typeface="Times New Roman" panose="02020603050405020304" pitchFamily="18" charset="0"/>
                          <a:cs typeface="Times New Roman" panose="02020603050405020304" pitchFamily="18" charset="0"/>
                        </a:rPr>
                        <a:t>Móvil</a:t>
                      </a:r>
                    </a:p>
                  </a:txBody>
                  <a:tcPr/>
                </a:tc>
                <a:tc>
                  <a:txBody>
                    <a:bodyPr/>
                    <a:lstStyle/>
                    <a:p>
                      <a:r>
                        <a:rPr lang="es-EC" sz="1200" dirty="0">
                          <a:latin typeface="Times New Roman" panose="02020603050405020304" pitchFamily="18" charset="0"/>
                          <a:cs typeface="Times New Roman" panose="02020603050405020304" pitchFamily="18" charset="0"/>
                        </a:rPr>
                        <a:t>13.97</a:t>
                      </a:r>
                    </a:p>
                  </a:txBody>
                  <a:tcPr/>
                </a:tc>
                <a:extLst>
                  <a:ext uri="{0D108BD9-81ED-4DB2-BD59-A6C34878D82A}">
                    <a16:rowId xmlns:a16="http://schemas.microsoft.com/office/drawing/2014/main" val="896814962"/>
                  </a:ext>
                </a:extLst>
              </a:tr>
            </a:tbl>
          </a:graphicData>
        </a:graphic>
      </p:graphicFrame>
      <p:pic>
        <p:nvPicPr>
          <p:cNvPr id="15" name="Imagen 14">
            <a:extLst>
              <a:ext uri="{FF2B5EF4-FFF2-40B4-BE49-F238E27FC236}">
                <a16:creationId xmlns:a16="http://schemas.microsoft.com/office/drawing/2014/main" id="{F7E59FC6-4F96-471C-9FAF-16C0A16BB34D}"/>
              </a:ext>
            </a:extLst>
          </p:cNvPr>
          <p:cNvPicPr/>
          <p:nvPr/>
        </p:nvPicPr>
        <p:blipFill rotWithShape="1">
          <a:blip r:embed="rId3" cstate="print">
            <a:extLst>
              <a:ext uri="{28A0092B-C50C-407E-A947-70E740481C1C}">
                <a14:useLocalDpi xmlns:a14="http://schemas.microsoft.com/office/drawing/2010/main" val="0"/>
              </a:ext>
            </a:extLst>
          </a:blip>
          <a:srcRect l="3756" t="2769" r="4916" b="19665"/>
          <a:stretch/>
        </p:blipFill>
        <p:spPr bwMode="auto">
          <a:xfrm>
            <a:off x="2097582" y="2778053"/>
            <a:ext cx="3602990" cy="39598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16" name="Tabla 15">
            <a:extLst>
              <a:ext uri="{FF2B5EF4-FFF2-40B4-BE49-F238E27FC236}">
                <a16:creationId xmlns:a16="http://schemas.microsoft.com/office/drawing/2014/main" id="{009F4D4B-BDA6-40CE-802D-D3820AA8FB31}"/>
              </a:ext>
            </a:extLst>
          </p:cNvPr>
          <p:cNvGraphicFramePr>
            <a:graphicFrameLocks noGrp="1"/>
          </p:cNvGraphicFramePr>
          <p:nvPr>
            <p:extLst>
              <p:ext uri="{D42A27DB-BD31-4B8C-83A1-F6EECF244321}">
                <p14:modId xmlns:p14="http://schemas.microsoft.com/office/powerpoint/2010/main" val="1140625147"/>
              </p:ext>
            </p:extLst>
          </p:nvPr>
        </p:nvGraphicFramePr>
        <p:xfrm>
          <a:off x="1611956" y="542239"/>
          <a:ext cx="4932712" cy="2011680"/>
        </p:xfrm>
        <a:graphic>
          <a:graphicData uri="http://schemas.openxmlformats.org/drawingml/2006/table">
            <a:tbl>
              <a:tblPr firstRow="1" bandRow="1">
                <a:tableStyleId>{9D7B26C5-4107-4FEC-AEDC-1716B250A1EF}</a:tableStyleId>
              </a:tblPr>
              <a:tblGrid>
                <a:gridCol w="1748358">
                  <a:extLst>
                    <a:ext uri="{9D8B030D-6E8A-4147-A177-3AD203B41FA5}">
                      <a16:colId xmlns:a16="http://schemas.microsoft.com/office/drawing/2014/main" val="2717255061"/>
                    </a:ext>
                  </a:extLst>
                </a:gridCol>
                <a:gridCol w="1549344">
                  <a:extLst>
                    <a:ext uri="{9D8B030D-6E8A-4147-A177-3AD203B41FA5}">
                      <a16:colId xmlns:a16="http://schemas.microsoft.com/office/drawing/2014/main" val="1350005829"/>
                    </a:ext>
                  </a:extLst>
                </a:gridCol>
                <a:gridCol w="1635010">
                  <a:extLst>
                    <a:ext uri="{9D8B030D-6E8A-4147-A177-3AD203B41FA5}">
                      <a16:colId xmlns:a16="http://schemas.microsoft.com/office/drawing/2014/main" val="3278093872"/>
                    </a:ext>
                  </a:extLst>
                </a:gridCol>
              </a:tblGrid>
              <a:tr h="277947">
                <a:tc>
                  <a:txBody>
                    <a:bodyPr/>
                    <a:lstStyle/>
                    <a:p>
                      <a:r>
                        <a:rPr lang="es-EC" sz="1600" dirty="0">
                          <a:latin typeface="Times New Roman" panose="02020603050405020304" pitchFamily="18" charset="0"/>
                          <a:cs typeface="Times New Roman" panose="02020603050405020304" pitchFamily="18" charset="0"/>
                        </a:rPr>
                        <a:t>Nombre</a:t>
                      </a:r>
                    </a:p>
                  </a:txBody>
                  <a:tcPr/>
                </a:tc>
                <a:tc>
                  <a:txBody>
                    <a:bodyPr/>
                    <a:lstStyle/>
                    <a:p>
                      <a:r>
                        <a:rPr lang="es-EC" sz="1600" dirty="0">
                          <a:latin typeface="Times New Roman" panose="02020603050405020304" pitchFamily="18" charset="0"/>
                          <a:cs typeface="Times New Roman" panose="02020603050405020304" pitchFamily="18" charset="0"/>
                        </a:rPr>
                        <a:t>Identificación</a:t>
                      </a:r>
                    </a:p>
                  </a:txBody>
                  <a:tcPr/>
                </a:tc>
                <a:tc>
                  <a:txBody>
                    <a:bodyPr/>
                    <a:lstStyle/>
                    <a:p>
                      <a:r>
                        <a:rPr lang="es-EC" sz="1600" dirty="0">
                          <a:latin typeface="Times New Roman" panose="02020603050405020304" pitchFamily="18" charset="0"/>
                          <a:cs typeface="Times New Roman" panose="02020603050405020304" pitchFamily="18" charset="0"/>
                        </a:rPr>
                        <a:t>Distancia (km)</a:t>
                      </a:r>
                    </a:p>
                  </a:txBody>
                  <a:tcPr/>
                </a:tc>
                <a:extLst>
                  <a:ext uri="{0D108BD9-81ED-4DB2-BD59-A6C34878D82A}">
                    <a16:rowId xmlns:a16="http://schemas.microsoft.com/office/drawing/2014/main" val="1431120668"/>
                  </a:ext>
                </a:extLst>
              </a:tr>
              <a:tr h="277947">
                <a:tc>
                  <a:txBody>
                    <a:bodyPr/>
                    <a:lstStyle/>
                    <a:p>
                      <a:r>
                        <a:rPr lang="es-EC" sz="1600" dirty="0">
                          <a:effectLst/>
                          <a:latin typeface="Times New Roman" panose="02020603050405020304" pitchFamily="18" charset="0"/>
                          <a:cs typeface="Times New Roman" panose="02020603050405020304" pitchFamily="18" charset="0"/>
                        </a:rPr>
                        <a:t>J-PL-5B</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Base</a:t>
                      </a:r>
                    </a:p>
                  </a:txBody>
                  <a:tcPr/>
                </a:tc>
                <a:tc>
                  <a:txBody>
                    <a:bodyPr/>
                    <a:lstStyle/>
                    <a:p>
                      <a:endParaRPr lang="es-EC"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9294069"/>
                  </a:ext>
                </a:extLst>
              </a:tr>
              <a:tr h="277947">
                <a:tc>
                  <a:txBody>
                    <a:bodyPr/>
                    <a:lstStyle/>
                    <a:p>
                      <a:r>
                        <a:rPr lang="es-EC" sz="1600" dirty="0">
                          <a:effectLst/>
                          <a:latin typeface="Times New Roman" panose="02020603050405020304" pitchFamily="18" charset="0"/>
                          <a:cs typeface="Times New Roman" panose="02020603050405020304" pitchFamily="18" charset="0"/>
                        </a:rPr>
                        <a:t>J-PL-4B</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Móvil</a:t>
                      </a:r>
                    </a:p>
                  </a:txBody>
                  <a:tcPr/>
                </a:tc>
                <a:tc>
                  <a:txBody>
                    <a:bodyPr/>
                    <a:lstStyle/>
                    <a:p>
                      <a:r>
                        <a:rPr lang="es-EC" sz="1600" dirty="0">
                          <a:effectLst/>
                          <a:latin typeface="Times New Roman" panose="02020603050405020304" pitchFamily="18" charset="0"/>
                          <a:cs typeface="Times New Roman" panose="02020603050405020304" pitchFamily="18" charset="0"/>
                        </a:rPr>
                        <a:t>2.95</a:t>
                      </a:r>
                      <a:endParaRPr lang="es-EC"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4442507"/>
                  </a:ext>
                </a:extLst>
              </a:tr>
              <a:tr h="277947">
                <a:tc>
                  <a:txBody>
                    <a:bodyPr/>
                    <a:lstStyle/>
                    <a:p>
                      <a:r>
                        <a:rPr lang="es-EC" sz="1600" dirty="0">
                          <a:effectLst/>
                          <a:latin typeface="Times New Roman" panose="02020603050405020304" pitchFamily="18" charset="0"/>
                          <a:cs typeface="Times New Roman" panose="02020603050405020304" pitchFamily="18" charset="0"/>
                        </a:rPr>
                        <a:t>L-M-70</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latin typeface="Times New Roman" panose="02020603050405020304" pitchFamily="18" charset="0"/>
                          <a:cs typeface="Times New Roman" panose="02020603050405020304" pitchFamily="18" charset="0"/>
                        </a:rPr>
                        <a:t>Móvil</a:t>
                      </a:r>
                    </a:p>
                  </a:txBody>
                  <a:tcPr/>
                </a:tc>
                <a:tc>
                  <a:txBody>
                    <a:bodyPr/>
                    <a:lstStyle/>
                    <a:p>
                      <a:r>
                        <a:rPr lang="es-EC" sz="1600" dirty="0">
                          <a:latin typeface="Times New Roman" panose="02020603050405020304" pitchFamily="18" charset="0"/>
                          <a:cs typeface="Times New Roman" panose="02020603050405020304" pitchFamily="18" charset="0"/>
                        </a:rPr>
                        <a:t>5.85</a:t>
                      </a:r>
                    </a:p>
                  </a:txBody>
                  <a:tcPr/>
                </a:tc>
                <a:extLst>
                  <a:ext uri="{0D108BD9-81ED-4DB2-BD59-A6C34878D82A}">
                    <a16:rowId xmlns:a16="http://schemas.microsoft.com/office/drawing/2014/main" val="1676369024"/>
                  </a:ext>
                </a:extLst>
              </a:tr>
              <a:tr h="277947">
                <a:tc>
                  <a:txBody>
                    <a:bodyPr/>
                    <a:lstStyle/>
                    <a:p>
                      <a:r>
                        <a:rPr lang="es-EC" sz="1600" dirty="0">
                          <a:effectLst/>
                          <a:latin typeface="Times New Roman" panose="02020603050405020304" pitchFamily="18" charset="0"/>
                          <a:cs typeface="Times New Roman" panose="02020603050405020304" pitchFamily="18" charset="0"/>
                        </a:rPr>
                        <a:t>L-M-66</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latin typeface="Times New Roman" panose="02020603050405020304" pitchFamily="18" charset="0"/>
                          <a:cs typeface="Times New Roman" panose="02020603050405020304" pitchFamily="18" charset="0"/>
                        </a:rPr>
                        <a:t>Móvil</a:t>
                      </a:r>
                    </a:p>
                  </a:txBody>
                  <a:tcPr/>
                </a:tc>
                <a:tc>
                  <a:txBody>
                    <a:bodyPr/>
                    <a:lstStyle/>
                    <a:p>
                      <a:r>
                        <a:rPr lang="es-EC" sz="1600" dirty="0">
                          <a:latin typeface="Times New Roman" panose="02020603050405020304" pitchFamily="18" charset="0"/>
                          <a:cs typeface="Times New Roman" panose="02020603050405020304" pitchFamily="18" charset="0"/>
                        </a:rPr>
                        <a:t>8.99</a:t>
                      </a:r>
                    </a:p>
                  </a:txBody>
                  <a:tcPr/>
                </a:tc>
                <a:extLst>
                  <a:ext uri="{0D108BD9-81ED-4DB2-BD59-A6C34878D82A}">
                    <a16:rowId xmlns:a16="http://schemas.microsoft.com/office/drawing/2014/main" val="652381289"/>
                  </a:ext>
                </a:extLst>
              </a:tr>
              <a:tr h="277947">
                <a:tc>
                  <a:txBody>
                    <a:bodyPr/>
                    <a:lstStyle/>
                    <a:p>
                      <a:r>
                        <a:rPr lang="es-EC" sz="1600" dirty="0">
                          <a:effectLst/>
                          <a:latin typeface="Times New Roman" panose="02020603050405020304" pitchFamily="18" charset="0"/>
                          <a:cs typeface="Times New Roman" panose="02020603050405020304" pitchFamily="18" charset="0"/>
                        </a:rPr>
                        <a:t>L-M-64</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Móvil</a:t>
                      </a:r>
                    </a:p>
                  </a:txBody>
                  <a:tcPr/>
                </a:tc>
                <a:tc>
                  <a:txBody>
                    <a:bodyPr/>
                    <a:lstStyle/>
                    <a:p>
                      <a:r>
                        <a:rPr lang="es-EC" sz="1600" dirty="0">
                          <a:latin typeface="Times New Roman" panose="02020603050405020304" pitchFamily="18" charset="0"/>
                          <a:cs typeface="Times New Roman" panose="02020603050405020304" pitchFamily="18" charset="0"/>
                        </a:rPr>
                        <a:t>13.19</a:t>
                      </a:r>
                    </a:p>
                  </a:txBody>
                  <a:tcPr/>
                </a:tc>
                <a:extLst>
                  <a:ext uri="{0D108BD9-81ED-4DB2-BD59-A6C34878D82A}">
                    <a16:rowId xmlns:a16="http://schemas.microsoft.com/office/drawing/2014/main" val="2526330782"/>
                  </a:ext>
                </a:extLst>
              </a:tr>
            </a:tbl>
          </a:graphicData>
        </a:graphic>
      </p:graphicFrame>
      <p:sp>
        <p:nvSpPr>
          <p:cNvPr id="7" name="Título 1">
            <a:extLst>
              <a:ext uri="{FF2B5EF4-FFF2-40B4-BE49-F238E27FC236}">
                <a16:creationId xmlns:a16="http://schemas.microsoft.com/office/drawing/2014/main" id="{0E4974B1-E467-425F-93DE-80FCFA697B65}"/>
              </a:ext>
            </a:extLst>
          </p:cNvPr>
          <p:cNvSpPr txBox="1">
            <a:spLocks/>
          </p:cNvSpPr>
          <p:nvPr/>
        </p:nvSpPr>
        <p:spPr>
          <a:xfrm rot="16200000">
            <a:off x="4330131" y="4567754"/>
            <a:ext cx="3379730" cy="52114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dirty="0">
                <a:latin typeface="Times New Roman" panose="02020603050405020304" pitchFamily="18" charset="0"/>
                <a:cs typeface="Times New Roman" panose="02020603050405020304" pitchFamily="18" charset="0"/>
              </a:rPr>
              <a:t>Línea Puerto López – La Libertad</a:t>
            </a:r>
          </a:p>
        </p:txBody>
      </p:sp>
      <p:sp>
        <p:nvSpPr>
          <p:cNvPr id="8" name="Título 1">
            <a:extLst>
              <a:ext uri="{FF2B5EF4-FFF2-40B4-BE49-F238E27FC236}">
                <a16:creationId xmlns:a16="http://schemas.microsoft.com/office/drawing/2014/main" id="{CE6F0262-2BB8-412B-89E6-764F09D75F32}"/>
              </a:ext>
            </a:extLst>
          </p:cNvPr>
          <p:cNvSpPr txBox="1">
            <a:spLocks/>
          </p:cNvSpPr>
          <p:nvPr/>
        </p:nvSpPr>
        <p:spPr>
          <a:xfrm rot="16200000">
            <a:off x="10118093" y="1571289"/>
            <a:ext cx="3379730" cy="52114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dirty="0">
                <a:latin typeface="Times New Roman" panose="02020603050405020304" pitchFamily="18" charset="0"/>
                <a:cs typeface="Times New Roman" panose="02020603050405020304" pitchFamily="18" charset="0"/>
              </a:rPr>
              <a:t>Línea Manta – Montecristi</a:t>
            </a:r>
          </a:p>
        </p:txBody>
      </p:sp>
    </p:spTree>
    <p:extLst>
      <p:ext uri="{BB962C8B-B14F-4D97-AF65-F5344CB8AC3E}">
        <p14:creationId xmlns:p14="http://schemas.microsoft.com/office/powerpoint/2010/main" val="3667613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1C230505-E383-46ED-8CC0-6D08C92B6210}"/>
              </a:ext>
            </a:extLst>
          </p:cNvPr>
          <p:cNvPicPr>
            <a:picLocks/>
          </p:cNvPicPr>
          <p:nvPr/>
        </p:nvPicPr>
        <p:blipFill rotWithShape="1">
          <a:blip r:embed="rId2" cstate="print">
            <a:extLst>
              <a:ext uri="{28A0092B-C50C-407E-A947-70E740481C1C}">
                <a14:useLocalDpi xmlns:a14="http://schemas.microsoft.com/office/drawing/2010/main" val="0"/>
              </a:ext>
            </a:extLst>
          </a:blip>
          <a:srcRect l="3073" t="2375" r="4745" b="19269"/>
          <a:stretch/>
        </p:blipFill>
        <p:spPr bwMode="auto">
          <a:xfrm>
            <a:off x="1844553" y="2493857"/>
            <a:ext cx="3830464" cy="4205149"/>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5" name="Tabla 4">
            <a:extLst>
              <a:ext uri="{FF2B5EF4-FFF2-40B4-BE49-F238E27FC236}">
                <a16:creationId xmlns:a16="http://schemas.microsoft.com/office/drawing/2014/main" id="{1A23CE6C-A69B-463E-AEEE-A563A58A3BFB}"/>
              </a:ext>
            </a:extLst>
          </p:cNvPr>
          <p:cNvGraphicFramePr>
            <a:graphicFrameLocks noGrp="1"/>
          </p:cNvGraphicFramePr>
          <p:nvPr>
            <p:extLst>
              <p:ext uri="{D42A27DB-BD31-4B8C-83A1-F6EECF244321}">
                <p14:modId xmlns:p14="http://schemas.microsoft.com/office/powerpoint/2010/main" val="2736573126"/>
              </p:ext>
            </p:extLst>
          </p:nvPr>
        </p:nvGraphicFramePr>
        <p:xfrm>
          <a:off x="1620071" y="158993"/>
          <a:ext cx="4851068" cy="2225040"/>
        </p:xfrm>
        <a:graphic>
          <a:graphicData uri="http://schemas.openxmlformats.org/drawingml/2006/table">
            <a:tbl>
              <a:tblPr firstRow="1" bandRow="1">
                <a:tableStyleId>{9D7B26C5-4107-4FEC-AEDC-1716B250A1EF}</a:tableStyleId>
              </a:tblPr>
              <a:tblGrid>
                <a:gridCol w="1654244">
                  <a:extLst>
                    <a:ext uri="{9D8B030D-6E8A-4147-A177-3AD203B41FA5}">
                      <a16:colId xmlns:a16="http://schemas.microsoft.com/office/drawing/2014/main" val="2717255061"/>
                    </a:ext>
                  </a:extLst>
                </a:gridCol>
                <a:gridCol w="1564972">
                  <a:extLst>
                    <a:ext uri="{9D8B030D-6E8A-4147-A177-3AD203B41FA5}">
                      <a16:colId xmlns:a16="http://schemas.microsoft.com/office/drawing/2014/main" val="1350005829"/>
                    </a:ext>
                  </a:extLst>
                </a:gridCol>
                <a:gridCol w="1631852">
                  <a:extLst>
                    <a:ext uri="{9D8B030D-6E8A-4147-A177-3AD203B41FA5}">
                      <a16:colId xmlns:a16="http://schemas.microsoft.com/office/drawing/2014/main" val="3278093872"/>
                    </a:ext>
                  </a:extLst>
                </a:gridCol>
              </a:tblGrid>
              <a:tr h="370840">
                <a:tc>
                  <a:txBody>
                    <a:bodyPr/>
                    <a:lstStyle/>
                    <a:p>
                      <a:r>
                        <a:rPr lang="es-EC" sz="1800" dirty="0">
                          <a:latin typeface="Times New Roman" panose="02020603050405020304" pitchFamily="18" charset="0"/>
                          <a:cs typeface="Times New Roman" panose="02020603050405020304" pitchFamily="18" charset="0"/>
                        </a:rPr>
                        <a:t>Nombre</a:t>
                      </a:r>
                    </a:p>
                  </a:txBody>
                  <a:tcPr/>
                </a:tc>
                <a:tc>
                  <a:txBody>
                    <a:bodyPr/>
                    <a:lstStyle/>
                    <a:p>
                      <a:r>
                        <a:rPr lang="es-EC" sz="1800" dirty="0">
                          <a:latin typeface="Times New Roman" panose="02020603050405020304" pitchFamily="18" charset="0"/>
                          <a:cs typeface="Times New Roman" panose="02020603050405020304" pitchFamily="18" charset="0"/>
                        </a:rPr>
                        <a:t>Identificación</a:t>
                      </a:r>
                    </a:p>
                  </a:txBody>
                  <a:tcPr/>
                </a:tc>
                <a:tc>
                  <a:txBody>
                    <a:bodyPr/>
                    <a:lstStyle/>
                    <a:p>
                      <a:r>
                        <a:rPr lang="es-EC" sz="1800" dirty="0">
                          <a:latin typeface="Times New Roman" panose="02020603050405020304" pitchFamily="18" charset="0"/>
                          <a:cs typeface="Times New Roman" panose="02020603050405020304" pitchFamily="18" charset="0"/>
                        </a:rPr>
                        <a:t>Distancia (km)</a:t>
                      </a:r>
                    </a:p>
                  </a:txBody>
                  <a:tcPr/>
                </a:tc>
                <a:extLst>
                  <a:ext uri="{0D108BD9-81ED-4DB2-BD59-A6C34878D82A}">
                    <a16:rowId xmlns:a16="http://schemas.microsoft.com/office/drawing/2014/main" val="1431120668"/>
                  </a:ext>
                </a:extLst>
              </a:tr>
              <a:tr h="370840">
                <a:tc>
                  <a:txBody>
                    <a:bodyPr/>
                    <a:lstStyle/>
                    <a:p>
                      <a:r>
                        <a:rPr lang="es-EC" sz="1800" dirty="0">
                          <a:effectLst/>
                          <a:latin typeface="Times New Roman" panose="02020603050405020304" pitchFamily="18" charset="0"/>
                          <a:cs typeface="Times New Roman" panose="02020603050405020304" pitchFamily="18" charset="0"/>
                        </a:rPr>
                        <a:t>IX-L3-15A</a:t>
                      </a:r>
                      <a:endParaRPr lang="es-EC" sz="1800" dirty="0">
                        <a:latin typeface="Times New Roman" panose="02020603050405020304" pitchFamily="18" charset="0"/>
                        <a:cs typeface="Times New Roman" panose="02020603050405020304" pitchFamily="18" charset="0"/>
                      </a:endParaRPr>
                    </a:p>
                  </a:txBody>
                  <a:tcPr/>
                </a:tc>
                <a:tc>
                  <a:txBody>
                    <a:bodyPr/>
                    <a:lstStyle/>
                    <a:p>
                      <a:r>
                        <a:rPr lang="es-EC" sz="1800" dirty="0">
                          <a:latin typeface="Times New Roman" panose="02020603050405020304" pitchFamily="18" charset="0"/>
                          <a:cs typeface="Times New Roman" panose="02020603050405020304" pitchFamily="18" charset="0"/>
                        </a:rPr>
                        <a:t>Base</a:t>
                      </a:r>
                    </a:p>
                  </a:txBody>
                  <a:tcPr/>
                </a:tc>
                <a:tc>
                  <a:txBody>
                    <a:bodyPr/>
                    <a:lstStyle/>
                    <a:p>
                      <a:endParaRPr lang="es-EC"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9294069"/>
                  </a:ext>
                </a:extLst>
              </a:tr>
              <a:tr h="370840">
                <a:tc>
                  <a:txBody>
                    <a:bodyPr/>
                    <a:lstStyle/>
                    <a:p>
                      <a:r>
                        <a:rPr lang="es-EC" sz="1800" dirty="0">
                          <a:effectLst/>
                          <a:latin typeface="Times New Roman" panose="02020603050405020304" pitchFamily="18" charset="0"/>
                          <a:cs typeface="Times New Roman" panose="02020603050405020304" pitchFamily="18" charset="0"/>
                        </a:rPr>
                        <a:t>IX-L3-17A</a:t>
                      </a:r>
                      <a:endParaRPr lang="es-EC" sz="1800" dirty="0">
                        <a:latin typeface="Times New Roman" panose="02020603050405020304" pitchFamily="18" charset="0"/>
                        <a:cs typeface="Times New Roman" panose="02020603050405020304" pitchFamily="18" charset="0"/>
                      </a:endParaRPr>
                    </a:p>
                  </a:txBody>
                  <a:tcPr/>
                </a:tc>
                <a:tc>
                  <a:txBody>
                    <a:bodyPr/>
                    <a:lstStyle/>
                    <a:p>
                      <a:r>
                        <a:rPr lang="es-EC" sz="1800" dirty="0">
                          <a:latin typeface="Times New Roman" panose="02020603050405020304" pitchFamily="18" charset="0"/>
                          <a:cs typeface="Times New Roman" panose="02020603050405020304" pitchFamily="18" charset="0"/>
                        </a:rPr>
                        <a:t>Móvil</a:t>
                      </a:r>
                    </a:p>
                  </a:txBody>
                  <a:tcPr/>
                </a:tc>
                <a:tc>
                  <a:txBody>
                    <a:bodyPr/>
                    <a:lstStyle/>
                    <a:p>
                      <a:r>
                        <a:rPr lang="es-EC" sz="1800" dirty="0">
                          <a:effectLst/>
                          <a:latin typeface="Times New Roman" panose="02020603050405020304" pitchFamily="18" charset="0"/>
                          <a:cs typeface="Times New Roman" panose="02020603050405020304" pitchFamily="18" charset="0"/>
                        </a:rPr>
                        <a:t>3.42</a:t>
                      </a:r>
                      <a:endParaRPr lang="es-EC"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4442507"/>
                  </a:ext>
                </a:extLst>
              </a:tr>
              <a:tr h="370840">
                <a:tc>
                  <a:txBody>
                    <a:bodyPr/>
                    <a:lstStyle/>
                    <a:p>
                      <a:r>
                        <a:rPr lang="es-EC" sz="1800" dirty="0">
                          <a:effectLst/>
                          <a:latin typeface="Times New Roman" panose="02020603050405020304" pitchFamily="18" charset="0"/>
                          <a:cs typeface="Times New Roman" panose="02020603050405020304" pitchFamily="18" charset="0"/>
                        </a:rPr>
                        <a:t>IX-L3-17B</a:t>
                      </a:r>
                      <a:endParaRPr lang="es-EC" sz="18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800" dirty="0">
                          <a:latin typeface="Times New Roman" panose="02020603050405020304" pitchFamily="18" charset="0"/>
                          <a:cs typeface="Times New Roman" panose="02020603050405020304" pitchFamily="18" charset="0"/>
                        </a:rPr>
                        <a:t>Móvil</a:t>
                      </a:r>
                    </a:p>
                  </a:txBody>
                  <a:tcPr/>
                </a:tc>
                <a:tc>
                  <a:txBody>
                    <a:bodyPr/>
                    <a:lstStyle/>
                    <a:p>
                      <a:r>
                        <a:rPr lang="es-EC" sz="1800" dirty="0">
                          <a:effectLst/>
                          <a:latin typeface="Times New Roman" panose="02020603050405020304" pitchFamily="18" charset="0"/>
                          <a:cs typeface="Times New Roman" panose="02020603050405020304" pitchFamily="18" charset="0"/>
                        </a:rPr>
                        <a:t>4.59</a:t>
                      </a:r>
                      <a:endParaRPr lang="es-EC"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76369024"/>
                  </a:ext>
                </a:extLst>
              </a:tr>
              <a:tr h="370840">
                <a:tc>
                  <a:txBody>
                    <a:bodyPr/>
                    <a:lstStyle/>
                    <a:p>
                      <a:r>
                        <a:rPr lang="es-EC" sz="1800" dirty="0">
                          <a:effectLst/>
                          <a:latin typeface="Times New Roman" panose="02020603050405020304" pitchFamily="18" charset="0"/>
                          <a:cs typeface="Times New Roman" panose="02020603050405020304" pitchFamily="18" charset="0"/>
                        </a:rPr>
                        <a:t>IX-L3-21A</a:t>
                      </a:r>
                      <a:endParaRPr lang="es-EC" sz="18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800" dirty="0">
                          <a:latin typeface="Times New Roman" panose="02020603050405020304" pitchFamily="18" charset="0"/>
                          <a:cs typeface="Times New Roman" panose="02020603050405020304" pitchFamily="18" charset="0"/>
                        </a:rPr>
                        <a:t>Móvil</a:t>
                      </a:r>
                    </a:p>
                  </a:txBody>
                  <a:tcPr/>
                </a:tc>
                <a:tc>
                  <a:txBody>
                    <a:bodyPr/>
                    <a:lstStyle/>
                    <a:p>
                      <a:r>
                        <a:rPr lang="es-EC" sz="1800" dirty="0">
                          <a:effectLst/>
                          <a:latin typeface="Times New Roman" panose="02020603050405020304" pitchFamily="18" charset="0"/>
                          <a:cs typeface="Times New Roman" panose="02020603050405020304" pitchFamily="18" charset="0"/>
                        </a:rPr>
                        <a:t>5.32</a:t>
                      </a:r>
                      <a:endParaRPr lang="es-EC"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52381289"/>
                  </a:ext>
                </a:extLst>
              </a:tr>
              <a:tr h="370840">
                <a:tc>
                  <a:txBody>
                    <a:bodyPr/>
                    <a:lstStyle/>
                    <a:p>
                      <a:r>
                        <a:rPr lang="es-EC" sz="1800" dirty="0">
                          <a:effectLst/>
                          <a:latin typeface="Times New Roman" panose="02020603050405020304" pitchFamily="18" charset="0"/>
                          <a:cs typeface="Times New Roman" panose="02020603050405020304" pitchFamily="18" charset="0"/>
                        </a:rPr>
                        <a:t>IX-L3-5A-AJ</a:t>
                      </a:r>
                      <a:endParaRPr lang="es-EC" sz="18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800" dirty="0">
                          <a:latin typeface="Times New Roman" panose="02020603050405020304" pitchFamily="18" charset="0"/>
                          <a:cs typeface="Times New Roman" panose="02020603050405020304" pitchFamily="18" charset="0"/>
                        </a:rPr>
                        <a:t>Móvil</a:t>
                      </a:r>
                    </a:p>
                  </a:txBody>
                  <a:tcPr/>
                </a:tc>
                <a:tc>
                  <a:txBody>
                    <a:bodyPr/>
                    <a:lstStyle/>
                    <a:p>
                      <a:r>
                        <a:rPr lang="es-EC" sz="1800" dirty="0">
                          <a:effectLst/>
                          <a:latin typeface="Times New Roman" panose="02020603050405020304" pitchFamily="18" charset="0"/>
                          <a:cs typeface="Times New Roman" panose="02020603050405020304" pitchFamily="18" charset="0"/>
                        </a:rPr>
                        <a:t>16.8</a:t>
                      </a:r>
                      <a:endParaRPr lang="es-EC"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26330782"/>
                  </a:ext>
                </a:extLst>
              </a:tr>
            </a:tbl>
          </a:graphicData>
        </a:graphic>
      </p:graphicFrame>
      <p:pic>
        <p:nvPicPr>
          <p:cNvPr id="7" name="Imagen 6">
            <a:extLst>
              <a:ext uri="{FF2B5EF4-FFF2-40B4-BE49-F238E27FC236}">
                <a16:creationId xmlns:a16="http://schemas.microsoft.com/office/drawing/2014/main" id="{15257BFC-5157-4CC7-B248-A7C62312FE20}"/>
              </a:ext>
            </a:extLst>
          </p:cNvPr>
          <p:cNvPicPr/>
          <p:nvPr/>
        </p:nvPicPr>
        <p:blipFill rotWithShape="1">
          <a:blip r:embed="rId3" cstate="print">
            <a:extLst>
              <a:ext uri="{28A0092B-C50C-407E-A947-70E740481C1C}">
                <a14:useLocalDpi xmlns:a14="http://schemas.microsoft.com/office/drawing/2010/main" val="0"/>
              </a:ext>
            </a:extLst>
          </a:blip>
          <a:srcRect l="2902" t="2111" r="4575" b="19137"/>
          <a:stretch/>
        </p:blipFill>
        <p:spPr bwMode="auto">
          <a:xfrm>
            <a:off x="7601142" y="308416"/>
            <a:ext cx="3594735" cy="39598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8" name="Tabla 7">
            <a:extLst>
              <a:ext uri="{FF2B5EF4-FFF2-40B4-BE49-F238E27FC236}">
                <a16:creationId xmlns:a16="http://schemas.microsoft.com/office/drawing/2014/main" id="{16D13AF7-F782-411D-A310-F7CA5603EE83}"/>
              </a:ext>
            </a:extLst>
          </p:cNvPr>
          <p:cNvGraphicFramePr>
            <a:graphicFrameLocks noGrp="1"/>
          </p:cNvGraphicFramePr>
          <p:nvPr>
            <p:extLst>
              <p:ext uri="{D42A27DB-BD31-4B8C-83A1-F6EECF244321}">
                <p14:modId xmlns:p14="http://schemas.microsoft.com/office/powerpoint/2010/main" val="1445264553"/>
              </p:ext>
            </p:extLst>
          </p:nvPr>
        </p:nvGraphicFramePr>
        <p:xfrm>
          <a:off x="6654018" y="4430934"/>
          <a:ext cx="5383236" cy="2346960"/>
        </p:xfrm>
        <a:graphic>
          <a:graphicData uri="http://schemas.openxmlformats.org/drawingml/2006/table">
            <a:tbl>
              <a:tblPr firstRow="1" bandRow="1">
                <a:tableStyleId>{9D7B26C5-4107-4FEC-AEDC-1716B250A1EF}</a:tableStyleId>
              </a:tblPr>
              <a:tblGrid>
                <a:gridCol w="1833331">
                  <a:extLst>
                    <a:ext uri="{9D8B030D-6E8A-4147-A177-3AD203B41FA5}">
                      <a16:colId xmlns:a16="http://schemas.microsoft.com/office/drawing/2014/main" val="2717255061"/>
                    </a:ext>
                  </a:extLst>
                </a:gridCol>
                <a:gridCol w="1805271">
                  <a:extLst>
                    <a:ext uri="{9D8B030D-6E8A-4147-A177-3AD203B41FA5}">
                      <a16:colId xmlns:a16="http://schemas.microsoft.com/office/drawing/2014/main" val="1350005829"/>
                    </a:ext>
                  </a:extLst>
                </a:gridCol>
                <a:gridCol w="1744634">
                  <a:extLst>
                    <a:ext uri="{9D8B030D-6E8A-4147-A177-3AD203B41FA5}">
                      <a16:colId xmlns:a16="http://schemas.microsoft.com/office/drawing/2014/main" val="3278093872"/>
                    </a:ext>
                  </a:extLst>
                </a:gridCol>
              </a:tblGrid>
              <a:tr h="285429">
                <a:tc>
                  <a:txBody>
                    <a:bodyPr/>
                    <a:lstStyle/>
                    <a:p>
                      <a:r>
                        <a:rPr lang="es-EC" sz="1600" dirty="0">
                          <a:latin typeface="Times New Roman" panose="02020603050405020304" pitchFamily="18" charset="0"/>
                          <a:cs typeface="Times New Roman" panose="02020603050405020304" pitchFamily="18" charset="0"/>
                        </a:rPr>
                        <a:t>Nombre</a:t>
                      </a:r>
                    </a:p>
                  </a:txBody>
                  <a:tcPr/>
                </a:tc>
                <a:tc>
                  <a:txBody>
                    <a:bodyPr/>
                    <a:lstStyle/>
                    <a:p>
                      <a:r>
                        <a:rPr lang="es-EC" sz="1600" dirty="0">
                          <a:latin typeface="Times New Roman" panose="02020603050405020304" pitchFamily="18" charset="0"/>
                          <a:cs typeface="Times New Roman" panose="02020603050405020304" pitchFamily="18" charset="0"/>
                        </a:rPr>
                        <a:t>Identificación</a:t>
                      </a:r>
                    </a:p>
                  </a:txBody>
                  <a:tcPr/>
                </a:tc>
                <a:tc>
                  <a:txBody>
                    <a:bodyPr/>
                    <a:lstStyle/>
                    <a:p>
                      <a:r>
                        <a:rPr lang="es-EC" sz="1600" dirty="0">
                          <a:latin typeface="Times New Roman" panose="02020603050405020304" pitchFamily="18" charset="0"/>
                          <a:cs typeface="Times New Roman" panose="02020603050405020304" pitchFamily="18" charset="0"/>
                        </a:rPr>
                        <a:t>Distancia (km)</a:t>
                      </a:r>
                    </a:p>
                  </a:txBody>
                  <a:tcPr/>
                </a:tc>
                <a:extLst>
                  <a:ext uri="{0D108BD9-81ED-4DB2-BD59-A6C34878D82A}">
                    <a16:rowId xmlns:a16="http://schemas.microsoft.com/office/drawing/2014/main" val="1431120668"/>
                  </a:ext>
                </a:extLst>
              </a:tr>
              <a:tr h="285429">
                <a:tc>
                  <a:txBody>
                    <a:bodyPr/>
                    <a:lstStyle/>
                    <a:p>
                      <a:r>
                        <a:rPr lang="es-EC" sz="1600" dirty="0">
                          <a:effectLst/>
                          <a:latin typeface="Times New Roman" panose="02020603050405020304" pitchFamily="18" charset="0"/>
                          <a:cs typeface="Times New Roman" panose="02020603050405020304" pitchFamily="18" charset="0"/>
                        </a:rPr>
                        <a:t>IX-L4-90A</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Base</a:t>
                      </a:r>
                    </a:p>
                  </a:txBody>
                  <a:tcPr/>
                </a:tc>
                <a:tc>
                  <a:txBody>
                    <a:bodyPr/>
                    <a:lstStyle/>
                    <a:p>
                      <a:endParaRPr lang="es-EC" sz="16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9294069"/>
                  </a:ext>
                </a:extLst>
              </a:tr>
              <a:tr h="285429">
                <a:tc>
                  <a:txBody>
                    <a:bodyPr/>
                    <a:lstStyle/>
                    <a:p>
                      <a:r>
                        <a:rPr lang="es-EC" sz="1600" dirty="0">
                          <a:effectLst/>
                          <a:latin typeface="Times New Roman" panose="02020603050405020304" pitchFamily="18" charset="0"/>
                          <a:cs typeface="Times New Roman" panose="02020603050405020304" pitchFamily="18" charset="0"/>
                        </a:rPr>
                        <a:t>IX-L4-88A</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Móvil</a:t>
                      </a:r>
                    </a:p>
                  </a:txBody>
                  <a:tcPr/>
                </a:tc>
                <a:tc>
                  <a:txBody>
                    <a:bodyPr/>
                    <a:lstStyle/>
                    <a:p>
                      <a:r>
                        <a:rPr lang="es-EC" sz="1600" dirty="0">
                          <a:latin typeface="Times New Roman" panose="02020603050405020304" pitchFamily="18" charset="0"/>
                          <a:cs typeface="Times New Roman" panose="02020603050405020304" pitchFamily="18" charset="0"/>
                        </a:rPr>
                        <a:t>2.90</a:t>
                      </a:r>
                    </a:p>
                  </a:txBody>
                  <a:tcPr/>
                </a:tc>
                <a:extLst>
                  <a:ext uri="{0D108BD9-81ED-4DB2-BD59-A6C34878D82A}">
                    <a16:rowId xmlns:a16="http://schemas.microsoft.com/office/drawing/2014/main" val="324442507"/>
                  </a:ext>
                </a:extLst>
              </a:tr>
              <a:tr h="285429">
                <a:tc>
                  <a:txBody>
                    <a:bodyPr/>
                    <a:lstStyle/>
                    <a:p>
                      <a:r>
                        <a:rPr lang="es-EC" sz="1600" dirty="0">
                          <a:effectLst/>
                          <a:latin typeface="Times New Roman" panose="02020603050405020304" pitchFamily="18" charset="0"/>
                          <a:cs typeface="Times New Roman" panose="02020603050405020304" pitchFamily="18" charset="0"/>
                        </a:rPr>
                        <a:t>IX-L4-86A</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a:latin typeface="Times New Roman" panose="02020603050405020304" pitchFamily="18" charset="0"/>
                          <a:cs typeface="Times New Roman" panose="02020603050405020304" pitchFamily="18" charset="0"/>
                        </a:rPr>
                        <a:t>Móvil</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5.24</a:t>
                      </a:r>
                    </a:p>
                  </a:txBody>
                  <a:tcPr/>
                </a:tc>
                <a:extLst>
                  <a:ext uri="{0D108BD9-81ED-4DB2-BD59-A6C34878D82A}">
                    <a16:rowId xmlns:a16="http://schemas.microsoft.com/office/drawing/2014/main" val="1676369024"/>
                  </a:ext>
                </a:extLst>
              </a:tr>
              <a:tr h="285429">
                <a:tc>
                  <a:txBody>
                    <a:bodyPr/>
                    <a:lstStyle/>
                    <a:p>
                      <a:r>
                        <a:rPr lang="es-EC" sz="1600" dirty="0">
                          <a:effectLst/>
                          <a:latin typeface="Times New Roman" panose="02020603050405020304" pitchFamily="18" charset="0"/>
                          <a:cs typeface="Times New Roman" panose="02020603050405020304" pitchFamily="18" charset="0"/>
                        </a:rPr>
                        <a:t>IX-L4-80A</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latin typeface="Times New Roman" panose="02020603050405020304" pitchFamily="18" charset="0"/>
                          <a:cs typeface="Times New Roman" panose="02020603050405020304" pitchFamily="18" charset="0"/>
                        </a:rPr>
                        <a:t>Móvil</a:t>
                      </a:r>
                    </a:p>
                  </a:txBody>
                  <a:tcPr/>
                </a:tc>
                <a:tc>
                  <a:txBody>
                    <a:bodyPr/>
                    <a:lstStyle/>
                    <a:p>
                      <a:r>
                        <a:rPr lang="es-EC" sz="1600" dirty="0">
                          <a:latin typeface="Times New Roman" panose="02020603050405020304" pitchFamily="18" charset="0"/>
                          <a:cs typeface="Times New Roman" panose="02020603050405020304" pitchFamily="18" charset="0"/>
                        </a:rPr>
                        <a:t>9.45</a:t>
                      </a:r>
                    </a:p>
                  </a:txBody>
                  <a:tcPr/>
                </a:tc>
                <a:extLst>
                  <a:ext uri="{0D108BD9-81ED-4DB2-BD59-A6C34878D82A}">
                    <a16:rowId xmlns:a16="http://schemas.microsoft.com/office/drawing/2014/main" val="652381289"/>
                  </a:ext>
                </a:extLst>
              </a:tr>
              <a:tr h="285429">
                <a:tc>
                  <a:txBody>
                    <a:bodyPr/>
                    <a:lstStyle/>
                    <a:p>
                      <a:r>
                        <a:rPr lang="es-EC" sz="1600" dirty="0">
                          <a:effectLst/>
                          <a:latin typeface="Times New Roman" panose="02020603050405020304" pitchFamily="18" charset="0"/>
                          <a:cs typeface="Times New Roman" panose="02020603050405020304" pitchFamily="18" charset="0"/>
                        </a:rPr>
                        <a:t>IX-L4-76A</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latin typeface="Times New Roman" panose="02020603050405020304" pitchFamily="18" charset="0"/>
                          <a:cs typeface="Times New Roman" panose="02020603050405020304" pitchFamily="18" charset="0"/>
                        </a:rPr>
                        <a:t>Móvil</a:t>
                      </a:r>
                    </a:p>
                  </a:txBody>
                  <a:tcPr/>
                </a:tc>
                <a:tc>
                  <a:txBody>
                    <a:bodyPr/>
                    <a:lstStyle/>
                    <a:p>
                      <a:r>
                        <a:rPr lang="es-EC" sz="1600" dirty="0">
                          <a:latin typeface="Times New Roman" panose="02020603050405020304" pitchFamily="18" charset="0"/>
                          <a:cs typeface="Times New Roman" panose="02020603050405020304" pitchFamily="18" charset="0"/>
                        </a:rPr>
                        <a:t>13.06</a:t>
                      </a:r>
                    </a:p>
                  </a:txBody>
                  <a:tcPr/>
                </a:tc>
                <a:extLst>
                  <a:ext uri="{0D108BD9-81ED-4DB2-BD59-A6C34878D82A}">
                    <a16:rowId xmlns:a16="http://schemas.microsoft.com/office/drawing/2014/main" val="2526330782"/>
                  </a:ext>
                </a:extLst>
              </a:tr>
              <a:tr h="285429">
                <a:tc>
                  <a:txBody>
                    <a:bodyPr/>
                    <a:lstStyle/>
                    <a:p>
                      <a:r>
                        <a:rPr lang="es-EC" sz="1600" dirty="0">
                          <a:effectLst/>
                          <a:latin typeface="Times New Roman" panose="02020603050405020304" pitchFamily="18" charset="0"/>
                          <a:cs typeface="Times New Roman" panose="02020603050405020304" pitchFamily="18" charset="0"/>
                        </a:rPr>
                        <a:t>IX-L4-74A</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latin typeface="Times New Roman" panose="02020603050405020304" pitchFamily="18" charset="0"/>
                          <a:cs typeface="Times New Roman" panose="02020603050405020304" pitchFamily="18" charset="0"/>
                        </a:rPr>
                        <a:t>Móvil</a:t>
                      </a:r>
                    </a:p>
                  </a:txBody>
                  <a:tcPr/>
                </a:tc>
                <a:tc>
                  <a:txBody>
                    <a:bodyPr/>
                    <a:lstStyle/>
                    <a:p>
                      <a:r>
                        <a:rPr lang="es-EC" sz="1600" dirty="0">
                          <a:latin typeface="Times New Roman" panose="02020603050405020304" pitchFamily="18" charset="0"/>
                          <a:cs typeface="Times New Roman" panose="02020603050405020304" pitchFamily="18" charset="0"/>
                        </a:rPr>
                        <a:t>14.24</a:t>
                      </a:r>
                    </a:p>
                  </a:txBody>
                  <a:tcPr/>
                </a:tc>
                <a:extLst>
                  <a:ext uri="{0D108BD9-81ED-4DB2-BD59-A6C34878D82A}">
                    <a16:rowId xmlns:a16="http://schemas.microsoft.com/office/drawing/2014/main" val="2121608038"/>
                  </a:ext>
                </a:extLst>
              </a:tr>
            </a:tbl>
          </a:graphicData>
        </a:graphic>
      </p:graphicFrame>
      <p:sp>
        <p:nvSpPr>
          <p:cNvPr id="6" name="Título 1">
            <a:extLst>
              <a:ext uri="{FF2B5EF4-FFF2-40B4-BE49-F238E27FC236}">
                <a16:creationId xmlns:a16="http://schemas.microsoft.com/office/drawing/2014/main" id="{82A2EC83-A32D-4DCB-A029-ABDFB7D641B7}"/>
              </a:ext>
            </a:extLst>
          </p:cNvPr>
          <p:cNvSpPr txBox="1">
            <a:spLocks/>
          </p:cNvSpPr>
          <p:nvPr/>
        </p:nvSpPr>
        <p:spPr>
          <a:xfrm rot="16200000">
            <a:off x="4245723" y="4384869"/>
            <a:ext cx="3379730" cy="52114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dirty="0">
                <a:latin typeface="Times New Roman" panose="02020603050405020304" pitchFamily="18" charset="0"/>
                <a:cs typeface="Times New Roman" panose="02020603050405020304" pitchFamily="18" charset="0"/>
              </a:rPr>
              <a:t>Línea Quito – Latacunga</a:t>
            </a:r>
          </a:p>
        </p:txBody>
      </p:sp>
      <p:sp>
        <p:nvSpPr>
          <p:cNvPr id="9" name="Título 1">
            <a:extLst>
              <a:ext uri="{FF2B5EF4-FFF2-40B4-BE49-F238E27FC236}">
                <a16:creationId xmlns:a16="http://schemas.microsoft.com/office/drawing/2014/main" id="{D6F9D731-F86F-4D9A-AC99-5FD21E065676}"/>
              </a:ext>
            </a:extLst>
          </p:cNvPr>
          <p:cNvSpPr txBox="1">
            <a:spLocks/>
          </p:cNvSpPr>
          <p:nvPr/>
        </p:nvSpPr>
        <p:spPr>
          <a:xfrm rot="16200000">
            <a:off x="9963346" y="1824510"/>
            <a:ext cx="3379730" cy="52114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dirty="0">
                <a:latin typeface="Times New Roman" panose="02020603050405020304" pitchFamily="18" charset="0"/>
                <a:cs typeface="Times New Roman" panose="02020603050405020304" pitchFamily="18" charset="0"/>
              </a:rPr>
              <a:t>Línea Latacunga – Quevedo</a:t>
            </a:r>
          </a:p>
        </p:txBody>
      </p:sp>
    </p:spTree>
    <p:extLst>
      <p:ext uri="{BB962C8B-B14F-4D97-AF65-F5344CB8AC3E}">
        <p14:creationId xmlns:p14="http://schemas.microsoft.com/office/powerpoint/2010/main" val="1991504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E46DAABF-C855-4F05-99C6-FBD2958FD1BC}"/>
              </a:ext>
            </a:extLst>
          </p:cNvPr>
          <p:cNvPicPr/>
          <p:nvPr/>
        </p:nvPicPr>
        <p:blipFill rotWithShape="1">
          <a:blip r:embed="rId2" cstate="print">
            <a:extLst>
              <a:ext uri="{28A0092B-C50C-407E-A947-70E740481C1C}">
                <a14:useLocalDpi xmlns:a14="http://schemas.microsoft.com/office/drawing/2010/main" val="0"/>
              </a:ext>
            </a:extLst>
          </a:blip>
          <a:srcRect l="3073" t="2374" r="4575" b="19400"/>
          <a:stretch/>
        </p:blipFill>
        <p:spPr bwMode="auto">
          <a:xfrm>
            <a:off x="7946204" y="92652"/>
            <a:ext cx="3612515" cy="39598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CFB457AF-BF4D-4F7C-959B-94B9DA9888F3}"/>
              </a:ext>
            </a:extLst>
          </p:cNvPr>
          <p:cNvPicPr/>
          <p:nvPr/>
        </p:nvPicPr>
        <p:blipFill rotWithShape="1">
          <a:blip r:embed="rId3" cstate="print">
            <a:extLst>
              <a:ext uri="{28A0092B-C50C-407E-A947-70E740481C1C}">
                <a14:useLocalDpi xmlns:a14="http://schemas.microsoft.com/office/drawing/2010/main" val="0"/>
              </a:ext>
            </a:extLst>
          </a:blip>
          <a:srcRect l="3926" t="2770" r="4916" b="19532"/>
          <a:stretch/>
        </p:blipFill>
        <p:spPr bwMode="auto">
          <a:xfrm>
            <a:off x="2278530" y="2646422"/>
            <a:ext cx="3589655" cy="39598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11" name="Tabla 10">
            <a:extLst>
              <a:ext uri="{FF2B5EF4-FFF2-40B4-BE49-F238E27FC236}">
                <a16:creationId xmlns:a16="http://schemas.microsoft.com/office/drawing/2014/main" id="{51669BC4-4EEE-4C63-B3FE-C419E792302F}"/>
              </a:ext>
            </a:extLst>
          </p:cNvPr>
          <p:cNvGraphicFramePr>
            <a:graphicFrameLocks noGrp="1"/>
          </p:cNvGraphicFramePr>
          <p:nvPr>
            <p:extLst>
              <p:ext uri="{D42A27DB-BD31-4B8C-83A1-F6EECF244321}">
                <p14:modId xmlns:p14="http://schemas.microsoft.com/office/powerpoint/2010/main" val="1412514761"/>
              </p:ext>
            </p:extLst>
          </p:nvPr>
        </p:nvGraphicFramePr>
        <p:xfrm>
          <a:off x="1867464" y="113180"/>
          <a:ext cx="4411788" cy="2346960"/>
        </p:xfrm>
        <a:graphic>
          <a:graphicData uri="http://schemas.openxmlformats.org/drawingml/2006/table">
            <a:tbl>
              <a:tblPr firstRow="1" bandRow="1">
                <a:tableStyleId>{9D7B26C5-4107-4FEC-AEDC-1716B250A1EF}</a:tableStyleId>
              </a:tblPr>
              <a:tblGrid>
                <a:gridCol w="1477120">
                  <a:extLst>
                    <a:ext uri="{9D8B030D-6E8A-4147-A177-3AD203B41FA5}">
                      <a16:colId xmlns:a16="http://schemas.microsoft.com/office/drawing/2014/main" val="2717255061"/>
                    </a:ext>
                  </a:extLst>
                </a:gridCol>
                <a:gridCol w="1420837">
                  <a:extLst>
                    <a:ext uri="{9D8B030D-6E8A-4147-A177-3AD203B41FA5}">
                      <a16:colId xmlns:a16="http://schemas.microsoft.com/office/drawing/2014/main" val="1350005829"/>
                    </a:ext>
                  </a:extLst>
                </a:gridCol>
                <a:gridCol w="1513831">
                  <a:extLst>
                    <a:ext uri="{9D8B030D-6E8A-4147-A177-3AD203B41FA5}">
                      <a16:colId xmlns:a16="http://schemas.microsoft.com/office/drawing/2014/main" val="3278093872"/>
                    </a:ext>
                  </a:extLst>
                </a:gridCol>
              </a:tblGrid>
              <a:tr h="317265">
                <a:tc>
                  <a:txBody>
                    <a:bodyPr/>
                    <a:lstStyle/>
                    <a:p>
                      <a:r>
                        <a:rPr lang="es-EC" sz="1600" dirty="0">
                          <a:latin typeface="Times New Roman" panose="02020603050405020304" pitchFamily="18" charset="0"/>
                          <a:cs typeface="Times New Roman" panose="02020603050405020304" pitchFamily="18" charset="0"/>
                        </a:rPr>
                        <a:t>Nombre</a:t>
                      </a:r>
                    </a:p>
                  </a:txBody>
                  <a:tcPr/>
                </a:tc>
                <a:tc>
                  <a:txBody>
                    <a:bodyPr/>
                    <a:lstStyle/>
                    <a:p>
                      <a:r>
                        <a:rPr lang="es-EC" sz="1600" dirty="0">
                          <a:latin typeface="Times New Roman" panose="02020603050405020304" pitchFamily="18" charset="0"/>
                          <a:cs typeface="Times New Roman" panose="02020603050405020304" pitchFamily="18" charset="0"/>
                        </a:rPr>
                        <a:t>Identificación</a:t>
                      </a:r>
                    </a:p>
                  </a:txBody>
                  <a:tcPr/>
                </a:tc>
                <a:tc>
                  <a:txBody>
                    <a:bodyPr/>
                    <a:lstStyle/>
                    <a:p>
                      <a:r>
                        <a:rPr lang="es-EC" sz="1600" dirty="0">
                          <a:latin typeface="Times New Roman" panose="02020603050405020304" pitchFamily="18" charset="0"/>
                          <a:cs typeface="Times New Roman" panose="02020603050405020304" pitchFamily="18" charset="0"/>
                        </a:rPr>
                        <a:t>Distancia (km)</a:t>
                      </a:r>
                    </a:p>
                  </a:txBody>
                  <a:tcPr/>
                </a:tc>
                <a:extLst>
                  <a:ext uri="{0D108BD9-81ED-4DB2-BD59-A6C34878D82A}">
                    <a16:rowId xmlns:a16="http://schemas.microsoft.com/office/drawing/2014/main" val="1431120668"/>
                  </a:ext>
                </a:extLst>
              </a:tr>
              <a:tr h="317265">
                <a:tc>
                  <a:txBody>
                    <a:bodyPr/>
                    <a:lstStyle/>
                    <a:p>
                      <a:r>
                        <a:rPr lang="es-EC" sz="1600" dirty="0">
                          <a:effectLst/>
                          <a:latin typeface="Times New Roman" panose="02020603050405020304" pitchFamily="18" charset="0"/>
                          <a:cs typeface="Times New Roman" panose="02020603050405020304" pitchFamily="18" charset="0"/>
                        </a:rPr>
                        <a:t>XXIX-L1-56A</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Base</a:t>
                      </a:r>
                    </a:p>
                  </a:txBody>
                  <a:tcPr/>
                </a:tc>
                <a:tc>
                  <a:txBody>
                    <a:bodyPr/>
                    <a:lstStyle/>
                    <a:p>
                      <a:endParaRPr lang="es-EC" sz="16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9294069"/>
                  </a:ext>
                </a:extLst>
              </a:tr>
              <a:tr h="317265">
                <a:tc>
                  <a:txBody>
                    <a:bodyPr/>
                    <a:lstStyle/>
                    <a:p>
                      <a:r>
                        <a:rPr lang="es-EC" sz="1600" dirty="0">
                          <a:effectLst/>
                          <a:latin typeface="Times New Roman" panose="02020603050405020304" pitchFamily="18" charset="0"/>
                          <a:cs typeface="Times New Roman" panose="02020603050405020304" pitchFamily="18" charset="0"/>
                        </a:rPr>
                        <a:t>XXIX-L2-2A</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Móvil</a:t>
                      </a:r>
                    </a:p>
                  </a:txBody>
                  <a:tcPr/>
                </a:tc>
                <a:tc>
                  <a:txBody>
                    <a:bodyPr/>
                    <a:lstStyle/>
                    <a:p>
                      <a:r>
                        <a:rPr lang="es-EC" sz="1600" dirty="0">
                          <a:latin typeface="Times New Roman" panose="02020603050405020304" pitchFamily="18" charset="0"/>
                          <a:cs typeface="Times New Roman" panose="02020603050405020304" pitchFamily="18" charset="0"/>
                        </a:rPr>
                        <a:t>3.80</a:t>
                      </a:r>
                    </a:p>
                  </a:txBody>
                  <a:tcPr/>
                </a:tc>
                <a:extLst>
                  <a:ext uri="{0D108BD9-81ED-4DB2-BD59-A6C34878D82A}">
                    <a16:rowId xmlns:a16="http://schemas.microsoft.com/office/drawing/2014/main" val="324442507"/>
                  </a:ext>
                </a:extLst>
              </a:tr>
              <a:tr h="317265">
                <a:tc>
                  <a:txBody>
                    <a:bodyPr/>
                    <a:lstStyle/>
                    <a:p>
                      <a:r>
                        <a:rPr lang="es-EC" sz="1600" dirty="0">
                          <a:effectLst/>
                          <a:latin typeface="Times New Roman" panose="02020603050405020304" pitchFamily="18" charset="0"/>
                          <a:cs typeface="Times New Roman" panose="02020603050405020304" pitchFamily="18" charset="0"/>
                        </a:rPr>
                        <a:t>XXIX-L1-54C</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a:latin typeface="Times New Roman" panose="02020603050405020304" pitchFamily="18" charset="0"/>
                          <a:cs typeface="Times New Roman" panose="02020603050405020304" pitchFamily="18" charset="0"/>
                        </a:rPr>
                        <a:t>Móvil</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4.75</a:t>
                      </a:r>
                    </a:p>
                  </a:txBody>
                  <a:tcPr/>
                </a:tc>
                <a:extLst>
                  <a:ext uri="{0D108BD9-81ED-4DB2-BD59-A6C34878D82A}">
                    <a16:rowId xmlns:a16="http://schemas.microsoft.com/office/drawing/2014/main" val="1676369024"/>
                  </a:ext>
                </a:extLst>
              </a:tr>
              <a:tr h="317265">
                <a:tc>
                  <a:txBody>
                    <a:bodyPr/>
                    <a:lstStyle/>
                    <a:p>
                      <a:r>
                        <a:rPr lang="es-EC" sz="1600" dirty="0">
                          <a:effectLst/>
                          <a:latin typeface="Times New Roman" panose="02020603050405020304" pitchFamily="18" charset="0"/>
                          <a:cs typeface="Times New Roman" panose="02020603050405020304" pitchFamily="18" charset="0"/>
                        </a:rPr>
                        <a:t>XXIX-L1-51A</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latin typeface="Times New Roman" panose="02020603050405020304" pitchFamily="18" charset="0"/>
                          <a:cs typeface="Times New Roman" panose="02020603050405020304" pitchFamily="18" charset="0"/>
                        </a:rPr>
                        <a:t>Móvil</a:t>
                      </a:r>
                    </a:p>
                  </a:txBody>
                  <a:tcPr/>
                </a:tc>
                <a:tc>
                  <a:txBody>
                    <a:bodyPr/>
                    <a:lstStyle/>
                    <a:p>
                      <a:r>
                        <a:rPr lang="es-EC" sz="1600" dirty="0">
                          <a:latin typeface="Times New Roman" panose="02020603050405020304" pitchFamily="18" charset="0"/>
                          <a:cs typeface="Times New Roman" panose="02020603050405020304" pitchFamily="18" charset="0"/>
                        </a:rPr>
                        <a:t>9.25</a:t>
                      </a:r>
                    </a:p>
                  </a:txBody>
                  <a:tcPr/>
                </a:tc>
                <a:extLst>
                  <a:ext uri="{0D108BD9-81ED-4DB2-BD59-A6C34878D82A}">
                    <a16:rowId xmlns:a16="http://schemas.microsoft.com/office/drawing/2014/main" val="652381289"/>
                  </a:ext>
                </a:extLst>
              </a:tr>
              <a:tr h="317265">
                <a:tc>
                  <a:txBody>
                    <a:bodyPr/>
                    <a:lstStyle/>
                    <a:p>
                      <a:r>
                        <a:rPr lang="es-EC" sz="1600" dirty="0">
                          <a:effectLst/>
                          <a:latin typeface="Times New Roman" panose="02020603050405020304" pitchFamily="18" charset="0"/>
                          <a:cs typeface="Times New Roman" panose="02020603050405020304" pitchFamily="18" charset="0"/>
                        </a:rPr>
                        <a:t>XXIX-L1-50A</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latin typeface="Times New Roman" panose="02020603050405020304" pitchFamily="18" charset="0"/>
                          <a:cs typeface="Times New Roman" panose="02020603050405020304" pitchFamily="18" charset="0"/>
                        </a:rPr>
                        <a:t>Móvil</a:t>
                      </a:r>
                    </a:p>
                  </a:txBody>
                  <a:tcPr/>
                </a:tc>
                <a:tc>
                  <a:txBody>
                    <a:bodyPr/>
                    <a:lstStyle/>
                    <a:p>
                      <a:r>
                        <a:rPr lang="es-EC" sz="1600" dirty="0">
                          <a:latin typeface="Times New Roman" panose="02020603050405020304" pitchFamily="18" charset="0"/>
                          <a:cs typeface="Times New Roman" panose="02020603050405020304" pitchFamily="18" charset="0"/>
                        </a:rPr>
                        <a:t>10.68</a:t>
                      </a:r>
                    </a:p>
                  </a:txBody>
                  <a:tcPr/>
                </a:tc>
                <a:extLst>
                  <a:ext uri="{0D108BD9-81ED-4DB2-BD59-A6C34878D82A}">
                    <a16:rowId xmlns:a16="http://schemas.microsoft.com/office/drawing/2014/main" val="2526330782"/>
                  </a:ext>
                </a:extLst>
              </a:tr>
              <a:tr h="317265">
                <a:tc>
                  <a:txBody>
                    <a:bodyPr/>
                    <a:lstStyle/>
                    <a:p>
                      <a:r>
                        <a:rPr lang="es-EC" sz="1600" dirty="0">
                          <a:effectLst/>
                          <a:latin typeface="Times New Roman" panose="02020603050405020304" pitchFamily="18" charset="0"/>
                          <a:cs typeface="Times New Roman" panose="02020603050405020304" pitchFamily="18" charset="0"/>
                        </a:rPr>
                        <a:t>XXIX-L1-48C</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latin typeface="Times New Roman" panose="02020603050405020304" pitchFamily="18" charset="0"/>
                          <a:cs typeface="Times New Roman" panose="02020603050405020304" pitchFamily="18" charset="0"/>
                        </a:rPr>
                        <a:t>Móvil</a:t>
                      </a:r>
                    </a:p>
                  </a:txBody>
                  <a:tcPr/>
                </a:tc>
                <a:tc>
                  <a:txBody>
                    <a:bodyPr/>
                    <a:lstStyle/>
                    <a:p>
                      <a:r>
                        <a:rPr lang="es-EC" sz="1600" dirty="0">
                          <a:latin typeface="Times New Roman" panose="02020603050405020304" pitchFamily="18" charset="0"/>
                          <a:cs typeface="Times New Roman" panose="02020603050405020304" pitchFamily="18" charset="0"/>
                        </a:rPr>
                        <a:t>13.31</a:t>
                      </a:r>
                    </a:p>
                  </a:txBody>
                  <a:tcPr/>
                </a:tc>
                <a:extLst>
                  <a:ext uri="{0D108BD9-81ED-4DB2-BD59-A6C34878D82A}">
                    <a16:rowId xmlns:a16="http://schemas.microsoft.com/office/drawing/2014/main" val="2121608038"/>
                  </a:ext>
                </a:extLst>
              </a:tr>
            </a:tbl>
          </a:graphicData>
        </a:graphic>
      </p:graphicFrame>
      <p:graphicFrame>
        <p:nvGraphicFramePr>
          <p:cNvPr id="12" name="Tabla 11">
            <a:extLst>
              <a:ext uri="{FF2B5EF4-FFF2-40B4-BE49-F238E27FC236}">
                <a16:creationId xmlns:a16="http://schemas.microsoft.com/office/drawing/2014/main" id="{71425997-3838-44CC-B133-61E533E82BD6}"/>
              </a:ext>
            </a:extLst>
          </p:cNvPr>
          <p:cNvGraphicFramePr>
            <a:graphicFrameLocks noGrp="1"/>
          </p:cNvGraphicFramePr>
          <p:nvPr>
            <p:extLst>
              <p:ext uri="{D42A27DB-BD31-4B8C-83A1-F6EECF244321}">
                <p14:modId xmlns:p14="http://schemas.microsoft.com/office/powerpoint/2010/main" val="3354369605"/>
              </p:ext>
            </p:extLst>
          </p:nvPr>
        </p:nvGraphicFramePr>
        <p:xfrm>
          <a:off x="7588465" y="4259322"/>
          <a:ext cx="4355013" cy="2346960"/>
        </p:xfrm>
        <a:graphic>
          <a:graphicData uri="http://schemas.openxmlformats.org/drawingml/2006/table">
            <a:tbl>
              <a:tblPr firstRow="1" bandRow="1">
                <a:tableStyleId>{9D7B26C5-4107-4FEC-AEDC-1716B250A1EF}</a:tableStyleId>
              </a:tblPr>
              <a:tblGrid>
                <a:gridCol w="1463608">
                  <a:extLst>
                    <a:ext uri="{9D8B030D-6E8A-4147-A177-3AD203B41FA5}">
                      <a16:colId xmlns:a16="http://schemas.microsoft.com/office/drawing/2014/main" val="2717255061"/>
                    </a:ext>
                  </a:extLst>
                </a:gridCol>
                <a:gridCol w="1406769">
                  <a:extLst>
                    <a:ext uri="{9D8B030D-6E8A-4147-A177-3AD203B41FA5}">
                      <a16:colId xmlns:a16="http://schemas.microsoft.com/office/drawing/2014/main" val="1350005829"/>
                    </a:ext>
                  </a:extLst>
                </a:gridCol>
                <a:gridCol w="1484636">
                  <a:extLst>
                    <a:ext uri="{9D8B030D-6E8A-4147-A177-3AD203B41FA5}">
                      <a16:colId xmlns:a16="http://schemas.microsoft.com/office/drawing/2014/main" val="3278093872"/>
                    </a:ext>
                  </a:extLst>
                </a:gridCol>
              </a:tblGrid>
              <a:tr h="223476">
                <a:tc>
                  <a:txBody>
                    <a:bodyPr/>
                    <a:lstStyle/>
                    <a:p>
                      <a:r>
                        <a:rPr lang="es-EC" sz="1600" dirty="0">
                          <a:latin typeface="Times New Roman" panose="02020603050405020304" pitchFamily="18" charset="0"/>
                          <a:cs typeface="Times New Roman" panose="02020603050405020304" pitchFamily="18" charset="0"/>
                        </a:rPr>
                        <a:t>Nombre</a:t>
                      </a:r>
                    </a:p>
                  </a:txBody>
                  <a:tcPr/>
                </a:tc>
                <a:tc>
                  <a:txBody>
                    <a:bodyPr/>
                    <a:lstStyle/>
                    <a:p>
                      <a:r>
                        <a:rPr lang="es-EC" sz="1600" dirty="0">
                          <a:latin typeface="Times New Roman" panose="02020603050405020304" pitchFamily="18" charset="0"/>
                          <a:cs typeface="Times New Roman" panose="02020603050405020304" pitchFamily="18" charset="0"/>
                        </a:rPr>
                        <a:t>Identificación</a:t>
                      </a:r>
                    </a:p>
                  </a:txBody>
                  <a:tcPr/>
                </a:tc>
                <a:tc>
                  <a:txBody>
                    <a:bodyPr/>
                    <a:lstStyle/>
                    <a:p>
                      <a:r>
                        <a:rPr lang="es-EC" sz="1600" dirty="0">
                          <a:latin typeface="Times New Roman" panose="02020603050405020304" pitchFamily="18" charset="0"/>
                          <a:cs typeface="Times New Roman" panose="02020603050405020304" pitchFamily="18" charset="0"/>
                        </a:rPr>
                        <a:t>Distancia (km)</a:t>
                      </a:r>
                    </a:p>
                  </a:txBody>
                  <a:tcPr/>
                </a:tc>
                <a:extLst>
                  <a:ext uri="{0D108BD9-81ED-4DB2-BD59-A6C34878D82A}">
                    <a16:rowId xmlns:a16="http://schemas.microsoft.com/office/drawing/2014/main" val="1431120668"/>
                  </a:ext>
                </a:extLst>
              </a:tr>
              <a:tr h="223476">
                <a:tc>
                  <a:txBody>
                    <a:bodyPr/>
                    <a:lstStyle/>
                    <a:p>
                      <a:r>
                        <a:rPr lang="es-EC" sz="1600" dirty="0">
                          <a:effectLst/>
                          <a:latin typeface="Times New Roman" panose="02020603050405020304" pitchFamily="18" charset="0"/>
                          <a:cs typeface="Times New Roman" panose="02020603050405020304" pitchFamily="18" charset="0"/>
                        </a:rPr>
                        <a:t>A-B-11B</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Base</a:t>
                      </a:r>
                    </a:p>
                  </a:txBody>
                  <a:tcPr/>
                </a:tc>
                <a:tc>
                  <a:txBody>
                    <a:bodyPr/>
                    <a:lstStyle/>
                    <a:p>
                      <a:endParaRPr lang="es-EC"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9294069"/>
                  </a:ext>
                </a:extLst>
              </a:tr>
              <a:tr h="223476">
                <a:tc>
                  <a:txBody>
                    <a:bodyPr/>
                    <a:lstStyle/>
                    <a:p>
                      <a:r>
                        <a:rPr lang="es-EC" sz="1600" dirty="0">
                          <a:effectLst/>
                          <a:latin typeface="Times New Roman" panose="02020603050405020304" pitchFamily="18" charset="0"/>
                          <a:cs typeface="Times New Roman" panose="02020603050405020304" pitchFamily="18" charset="0"/>
                        </a:rPr>
                        <a:t>A-B-15</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Móvil</a:t>
                      </a:r>
                    </a:p>
                  </a:txBody>
                  <a:tcPr/>
                </a:tc>
                <a:tc>
                  <a:txBody>
                    <a:bodyPr/>
                    <a:lstStyle/>
                    <a:p>
                      <a:r>
                        <a:rPr lang="es-EC" sz="1600" dirty="0">
                          <a:latin typeface="Times New Roman" panose="02020603050405020304" pitchFamily="18" charset="0"/>
                          <a:cs typeface="Times New Roman" panose="02020603050405020304" pitchFamily="18" charset="0"/>
                        </a:rPr>
                        <a:t>4.62</a:t>
                      </a:r>
                    </a:p>
                  </a:txBody>
                  <a:tcPr/>
                </a:tc>
                <a:extLst>
                  <a:ext uri="{0D108BD9-81ED-4DB2-BD59-A6C34878D82A}">
                    <a16:rowId xmlns:a16="http://schemas.microsoft.com/office/drawing/2014/main" val="324442507"/>
                  </a:ext>
                </a:extLst>
              </a:tr>
              <a:tr h="223476">
                <a:tc>
                  <a:txBody>
                    <a:bodyPr/>
                    <a:lstStyle/>
                    <a:p>
                      <a:r>
                        <a:rPr lang="es-EC" sz="1600" dirty="0">
                          <a:effectLst/>
                          <a:latin typeface="Times New Roman" panose="02020603050405020304" pitchFamily="18" charset="0"/>
                          <a:cs typeface="Times New Roman" panose="02020603050405020304" pitchFamily="18" charset="0"/>
                        </a:rPr>
                        <a:t>XXXI-L1-9B</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a:latin typeface="Times New Roman" panose="02020603050405020304" pitchFamily="18" charset="0"/>
                          <a:cs typeface="Times New Roman" panose="02020603050405020304" pitchFamily="18" charset="0"/>
                        </a:rPr>
                        <a:t>Móvil</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6.50</a:t>
                      </a:r>
                    </a:p>
                  </a:txBody>
                  <a:tcPr/>
                </a:tc>
                <a:extLst>
                  <a:ext uri="{0D108BD9-81ED-4DB2-BD59-A6C34878D82A}">
                    <a16:rowId xmlns:a16="http://schemas.microsoft.com/office/drawing/2014/main" val="1676369024"/>
                  </a:ext>
                </a:extLst>
              </a:tr>
              <a:tr h="223476">
                <a:tc>
                  <a:txBody>
                    <a:bodyPr/>
                    <a:lstStyle/>
                    <a:p>
                      <a:r>
                        <a:rPr lang="es-EC" sz="1600" dirty="0">
                          <a:effectLst/>
                          <a:latin typeface="Times New Roman" panose="02020603050405020304" pitchFamily="18" charset="0"/>
                          <a:cs typeface="Times New Roman" panose="02020603050405020304" pitchFamily="18" charset="0"/>
                        </a:rPr>
                        <a:t>XXXI-L1-12A</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latin typeface="Times New Roman" panose="02020603050405020304" pitchFamily="18" charset="0"/>
                          <a:cs typeface="Times New Roman" panose="02020603050405020304" pitchFamily="18" charset="0"/>
                        </a:rPr>
                        <a:t>Móvil</a:t>
                      </a:r>
                    </a:p>
                  </a:txBody>
                  <a:tcPr/>
                </a:tc>
                <a:tc>
                  <a:txBody>
                    <a:bodyPr/>
                    <a:lstStyle/>
                    <a:p>
                      <a:r>
                        <a:rPr lang="es-EC" sz="1600" dirty="0">
                          <a:latin typeface="Times New Roman" panose="02020603050405020304" pitchFamily="18" charset="0"/>
                          <a:cs typeface="Times New Roman" panose="02020603050405020304" pitchFamily="18" charset="0"/>
                        </a:rPr>
                        <a:t>9.14</a:t>
                      </a:r>
                    </a:p>
                  </a:txBody>
                  <a:tcPr/>
                </a:tc>
                <a:extLst>
                  <a:ext uri="{0D108BD9-81ED-4DB2-BD59-A6C34878D82A}">
                    <a16:rowId xmlns:a16="http://schemas.microsoft.com/office/drawing/2014/main" val="652381289"/>
                  </a:ext>
                </a:extLst>
              </a:tr>
              <a:tr h="223476">
                <a:tc>
                  <a:txBody>
                    <a:bodyPr/>
                    <a:lstStyle/>
                    <a:p>
                      <a:r>
                        <a:rPr lang="es-EC" sz="1600" dirty="0">
                          <a:effectLst/>
                          <a:latin typeface="Times New Roman" panose="02020603050405020304" pitchFamily="18" charset="0"/>
                          <a:cs typeface="Times New Roman" panose="02020603050405020304" pitchFamily="18" charset="0"/>
                        </a:rPr>
                        <a:t>XXXI-L1-16A</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latin typeface="Times New Roman" panose="02020603050405020304" pitchFamily="18" charset="0"/>
                          <a:cs typeface="Times New Roman" panose="02020603050405020304" pitchFamily="18" charset="0"/>
                        </a:rPr>
                        <a:t>Móvil</a:t>
                      </a:r>
                    </a:p>
                  </a:txBody>
                  <a:tcPr/>
                </a:tc>
                <a:tc>
                  <a:txBody>
                    <a:bodyPr/>
                    <a:lstStyle/>
                    <a:p>
                      <a:r>
                        <a:rPr lang="es-EC" sz="1600" dirty="0">
                          <a:latin typeface="Times New Roman" panose="02020603050405020304" pitchFamily="18" charset="0"/>
                          <a:cs typeface="Times New Roman" panose="02020603050405020304" pitchFamily="18" charset="0"/>
                        </a:rPr>
                        <a:t>13.42</a:t>
                      </a:r>
                    </a:p>
                  </a:txBody>
                  <a:tcPr/>
                </a:tc>
                <a:extLst>
                  <a:ext uri="{0D108BD9-81ED-4DB2-BD59-A6C34878D82A}">
                    <a16:rowId xmlns:a16="http://schemas.microsoft.com/office/drawing/2014/main" val="2526330782"/>
                  </a:ext>
                </a:extLst>
              </a:tr>
              <a:tr h="223476">
                <a:tc>
                  <a:txBody>
                    <a:bodyPr/>
                    <a:lstStyle/>
                    <a:p>
                      <a:r>
                        <a:rPr lang="es-EC" sz="1600" dirty="0">
                          <a:effectLst/>
                          <a:latin typeface="Times New Roman" panose="02020603050405020304" pitchFamily="18" charset="0"/>
                          <a:cs typeface="Times New Roman" panose="02020603050405020304" pitchFamily="18" charset="0"/>
                        </a:rPr>
                        <a:t>XXXI-L1-18A</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latin typeface="Times New Roman" panose="02020603050405020304" pitchFamily="18" charset="0"/>
                          <a:cs typeface="Times New Roman" panose="02020603050405020304" pitchFamily="18" charset="0"/>
                        </a:rPr>
                        <a:t>Móvil</a:t>
                      </a:r>
                    </a:p>
                  </a:txBody>
                  <a:tcPr/>
                </a:tc>
                <a:tc>
                  <a:txBody>
                    <a:bodyPr/>
                    <a:lstStyle/>
                    <a:p>
                      <a:r>
                        <a:rPr lang="es-EC" sz="1600" dirty="0">
                          <a:latin typeface="Times New Roman" panose="02020603050405020304" pitchFamily="18" charset="0"/>
                          <a:cs typeface="Times New Roman" panose="02020603050405020304" pitchFamily="18" charset="0"/>
                        </a:rPr>
                        <a:t>15.17</a:t>
                      </a:r>
                    </a:p>
                  </a:txBody>
                  <a:tcPr/>
                </a:tc>
                <a:extLst>
                  <a:ext uri="{0D108BD9-81ED-4DB2-BD59-A6C34878D82A}">
                    <a16:rowId xmlns:a16="http://schemas.microsoft.com/office/drawing/2014/main" val="2121608038"/>
                  </a:ext>
                </a:extLst>
              </a:tr>
            </a:tbl>
          </a:graphicData>
        </a:graphic>
      </p:graphicFrame>
      <p:sp>
        <p:nvSpPr>
          <p:cNvPr id="6" name="Título 1">
            <a:extLst>
              <a:ext uri="{FF2B5EF4-FFF2-40B4-BE49-F238E27FC236}">
                <a16:creationId xmlns:a16="http://schemas.microsoft.com/office/drawing/2014/main" id="{514F4076-2A72-49A8-993A-8248D5914B60}"/>
              </a:ext>
            </a:extLst>
          </p:cNvPr>
          <p:cNvSpPr txBox="1">
            <a:spLocks/>
          </p:cNvSpPr>
          <p:nvPr/>
        </p:nvSpPr>
        <p:spPr>
          <a:xfrm rot="16200000">
            <a:off x="4481094" y="4384869"/>
            <a:ext cx="3379730" cy="52114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dirty="0">
                <a:latin typeface="Times New Roman" panose="02020603050405020304" pitchFamily="18" charset="0"/>
                <a:cs typeface="Times New Roman" panose="02020603050405020304" pitchFamily="18" charset="0"/>
              </a:rPr>
              <a:t>Línea Cuyuja – Baeza </a:t>
            </a:r>
          </a:p>
        </p:txBody>
      </p:sp>
      <p:sp>
        <p:nvSpPr>
          <p:cNvPr id="7" name="Título 1">
            <a:extLst>
              <a:ext uri="{FF2B5EF4-FFF2-40B4-BE49-F238E27FC236}">
                <a16:creationId xmlns:a16="http://schemas.microsoft.com/office/drawing/2014/main" id="{D52F4009-48C0-4035-9ABD-ADB56FD2D39E}"/>
              </a:ext>
            </a:extLst>
          </p:cNvPr>
          <p:cNvSpPr txBox="1">
            <a:spLocks/>
          </p:cNvSpPr>
          <p:nvPr/>
        </p:nvSpPr>
        <p:spPr>
          <a:xfrm rot="16200000">
            <a:off x="10198717" y="1824510"/>
            <a:ext cx="3379730" cy="52114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dirty="0">
                <a:latin typeface="Times New Roman" panose="02020603050405020304" pitchFamily="18" charset="0"/>
                <a:cs typeface="Times New Roman" panose="02020603050405020304" pitchFamily="18" charset="0"/>
              </a:rPr>
              <a:t>Línea Ambato – Baños</a:t>
            </a:r>
          </a:p>
        </p:txBody>
      </p:sp>
    </p:spTree>
    <p:extLst>
      <p:ext uri="{BB962C8B-B14F-4D97-AF65-F5344CB8AC3E}">
        <p14:creationId xmlns:p14="http://schemas.microsoft.com/office/powerpoint/2010/main" val="3334177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00D584-DDBE-4CC3-AA87-AC2B09C031C1}"/>
              </a:ext>
            </a:extLst>
          </p:cNvPr>
          <p:cNvSpPr>
            <a:spLocks noGrp="1"/>
          </p:cNvSpPr>
          <p:nvPr>
            <p:ph type="title"/>
          </p:nvPr>
        </p:nvSpPr>
        <p:spPr>
          <a:xfrm>
            <a:off x="1678525" y="694289"/>
            <a:ext cx="3503075" cy="555333"/>
          </a:xfrm>
        </p:spPr>
        <p:txBody>
          <a:bodyPr>
            <a:normAutofit/>
          </a:bodyPr>
          <a:lstStyle/>
          <a:p>
            <a:r>
              <a:rPr lang="es-EC" sz="2800" dirty="0">
                <a:latin typeface="Times New Roman" panose="02020603050405020304" pitchFamily="18" charset="0"/>
                <a:cs typeface="Times New Roman" panose="02020603050405020304" pitchFamily="18" charset="0"/>
              </a:rPr>
              <a:t>Posicionamiento GPS </a:t>
            </a:r>
          </a:p>
        </p:txBody>
      </p:sp>
      <p:pic>
        <p:nvPicPr>
          <p:cNvPr id="4" name="Imagen 3" descr="Imagen que contiene árbol, exterior, objeto, hierba&#10;&#10;Descripción generada automáticamente">
            <a:extLst>
              <a:ext uri="{FF2B5EF4-FFF2-40B4-BE49-F238E27FC236}">
                <a16:creationId xmlns:a16="http://schemas.microsoft.com/office/drawing/2014/main" id="{9CE837FC-1892-438D-B6DB-2EEA7296E518}"/>
              </a:ext>
            </a:extLst>
          </p:cNvPr>
          <p:cNvPicPr/>
          <p:nvPr/>
        </p:nvPicPr>
        <p:blipFill rotWithShape="1">
          <a:blip r:embed="rId2" cstate="print">
            <a:extLst>
              <a:ext uri="{28A0092B-C50C-407E-A947-70E740481C1C}">
                <a14:useLocalDpi xmlns:a14="http://schemas.microsoft.com/office/drawing/2010/main" val="0"/>
              </a:ext>
            </a:extLst>
          </a:blip>
          <a:srcRect l="1" r="1"/>
          <a:stretch/>
        </p:blipFill>
        <p:spPr bwMode="auto">
          <a:xfrm>
            <a:off x="9112997" y="1736385"/>
            <a:ext cx="2762528" cy="388790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Imagen 4" descr="Imagen que contiene árbol, exterior, persona, hombre&#10;&#10;Descripción generada automáticamente">
            <a:extLst>
              <a:ext uri="{FF2B5EF4-FFF2-40B4-BE49-F238E27FC236}">
                <a16:creationId xmlns:a16="http://schemas.microsoft.com/office/drawing/2014/main" id="{1ADC8E75-8ECF-41E0-AE30-7EF4D3BF449B}"/>
              </a:ext>
            </a:extLst>
          </p:cNvPr>
          <p:cNvPicPr/>
          <p:nvPr/>
        </p:nvPicPr>
        <p:blipFill rotWithShape="1">
          <a:blip r:embed="rId3" cstate="print">
            <a:extLst>
              <a:ext uri="{28A0092B-C50C-407E-A947-70E740481C1C}">
                <a14:useLocalDpi xmlns:a14="http://schemas.microsoft.com/office/drawing/2010/main" val="0"/>
              </a:ext>
            </a:extLst>
          </a:blip>
          <a:srcRect l="34100" t="2071" r="42876" b="51739"/>
          <a:stretch/>
        </p:blipFill>
        <p:spPr bwMode="auto">
          <a:xfrm>
            <a:off x="6096000" y="1736385"/>
            <a:ext cx="2720874" cy="388790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7" name="Tabla 6">
            <a:extLst>
              <a:ext uri="{FF2B5EF4-FFF2-40B4-BE49-F238E27FC236}">
                <a16:creationId xmlns:a16="http://schemas.microsoft.com/office/drawing/2014/main" id="{6A2C344A-344F-464C-A4D5-9523D20EA5DE}"/>
              </a:ext>
            </a:extLst>
          </p:cNvPr>
          <p:cNvGraphicFramePr>
            <a:graphicFrameLocks noGrp="1"/>
          </p:cNvGraphicFramePr>
          <p:nvPr>
            <p:extLst>
              <p:ext uri="{D42A27DB-BD31-4B8C-83A1-F6EECF244321}">
                <p14:modId xmlns:p14="http://schemas.microsoft.com/office/powerpoint/2010/main" val="1312283392"/>
              </p:ext>
            </p:extLst>
          </p:nvPr>
        </p:nvGraphicFramePr>
        <p:xfrm>
          <a:off x="809616" y="2345986"/>
          <a:ext cx="4621147" cy="2595880"/>
        </p:xfrm>
        <a:graphic>
          <a:graphicData uri="http://schemas.openxmlformats.org/drawingml/2006/table">
            <a:tbl>
              <a:tblPr firstRow="1" bandRow="1">
                <a:tableStyleId>{9D7B26C5-4107-4FEC-AEDC-1716B250A1EF}</a:tableStyleId>
              </a:tblPr>
              <a:tblGrid>
                <a:gridCol w="2434642">
                  <a:extLst>
                    <a:ext uri="{9D8B030D-6E8A-4147-A177-3AD203B41FA5}">
                      <a16:colId xmlns:a16="http://schemas.microsoft.com/office/drawing/2014/main" val="1509714154"/>
                    </a:ext>
                  </a:extLst>
                </a:gridCol>
                <a:gridCol w="2186505">
                  <a:extLst>
                    <a:ext uri="{9D8B030D-6E8A-4147-A177-3AD203B41FA5}">
                      <a16:colId xmlns:a16="http://schemas.microsoft.com/office/drawing/2014/main" val="4118902704"/>
                    </a:ext>
                  </a:extLst>
                </a:gridCol>
              </a:tblGrid>
              <a:tr h="370840">
                <a:tc>
                  <a:txBody>
                    <a:bodyPr/>
                    <a:lstStyle/>
                    <a:p>
                      <a:r>
                        <a:rPr lang="es-EC" sz="1600" dirty="0">
                          <a:latin typeface="Times New Roman" panose="02020603050405020304" pitchFamily="18" charset="0"/>
                          <a:cs typeface="Times New Roman" panose="02020603050405020304" pitchFamily="18" charset="0"/>
                        </a:rPr>
                        <a:t>Parámetro</a:t>
                      </a:r>
                    </a:p>
                  </a:txBody>
                  <a:tcPr/>
                </a:tc>
                <a:tc>
                  <a:txBody>
                    <a:bodyPr/>
                    <a:lstStyle/>
                    <a:p>
                      <a:r>
                        <a:rPr lang="es-EC" sz="1600" dirty="0">
                          <a:latin typeface="Times New Roman" panose="02020603050405020304" pitchFamily="18" charset="0"/>
                          <a:cs typeface="Times New Roman" panose="02020603050405020304" pitchFamily="18" charset="0"/>
                        </a:rPr>
                        <a:t>Descripción</a:t>
                      </a:r>
                    </a:p>
                  </a:txBody>
                  <a:tcPr/>
                </a:tc>
                <a:extLst>
                  <a:ext uri="{0D108BD9-81ED-4DB2-BD59-A6C34878D82A}">
                    <a16:rowId xmlns:a16="http://schemas.microsoft.com/office/drawing/2014/main" val="2604533075"/>
                  </a:ext>
                </a:extLst>
              </a:tr>
              <a:tr h="370840">
                <a:tc>
                  <a:txBody>
                    <a:bodyPr/>
                    <a:lstStyle/>
                    <a:p>
                      <a:r>
                        <a:rPr lang="es-EC" sz="1600" dirty="0">
                          <a:latin typeface="Times New Roman" panose="02020603050405020304" pitchFamily="18" charset="0"/>
                          <a:cs typeface="Times New Roman" panose="02020603050405020304" pitchFamily="18" charset="0"/>
                        </a:rPr>
                        <a:t>Razón de grabación</a:t>
                      </a:r>
                    </a:p>
                  </a:txBody>
                  <a:tcPr/>
                </a:tc>
                <a:tc>
                  <a:txBody>
                    <a:bodyPr/>
                    <a:lstStyle/>
                    <a:p>
                      <a:r>
                        <a:rPr lang="es-EC" sz="1600" dirty="0">
                          <a:latin typeface="Times New Roman" panose="02020603050405020304" pitchFamily="18" charset="0"/>
                          <a:cs typeface="Times New Roman" panose="02020603050405020304" pitchFamily="18" charset="0"/>
                        </a:rPr>
                        <a:t>5 segundos</a:t>
                      </a:r>
                    </a:p>
                  </a:txBody>
                  <a:tcPr/>
                </a:tc>
                <a:extLst>
                  <a:ext uri="{0D108BD9-81ED-4DB2-BD59-A6C34878D82A}">
                    <a16:rowId xmlns:a16="http://schemas.microsoft.com/office/drawing/2014/main" val="2879124010"/>
                  </a:ext>
                </a:extLst>
              </a:tr>
              <a:tr h="370840">
                <a:tc>
                  <a:txBody>
                    <a:bodyPr/>
                    <a:lstStyle/>
                    <a:p>
                      <a:r>
                        <a:rPr lang="es-EC" sz="1600" dirty="0">
                          <a:latin typeface="Times New Roman" panose="02020603050405020304" pitchFamily="18" charset="0"/>
                          <a:cs typeface="Times New Roman" panose="02020603050405020304" pitchFamily="18" charset="0"/>
                        </a:rPr>
                        <a:t>Máscara de elevación</a:t>
                      </a:r>
                    </a:p>
                  </a:txBody>
                  <a:tcPr/>
                </a:tc>
                <a:tc>
                  <a:txBody>
                    <a:bodyPr/>
                    <a:lstStyle/>
                    <a:p>
                      <a:r>
                        <a:rPr lang="es-EC" sz="1600" dirty="0">
                          <a:latin typeface="Times New Roman" panose="02020603050405020304" pitchFamily="18" charset="0"/>
                          <a:cs typeface="Times New Roman" panose="02020603050405020304" pitchFamily="18" charset="0"/>
                        </a:rPr>
                        <a:t>10 grados</a:t>
                      </a:r>
                    </a:p>
                  </a:txBody>
                  <a:tcPr/>
                </a:tc>
                <a:extLst>
                  <a:ext uri="{0D108BD9-81ED-4DB2-BD59-A6C34878D82A}">
                    <a16:rowId xmlns:a16="http://schemas.microsoft.com/office/drawing/2014/main" val="3151905082"/>
                  </a:ext>
                </a:extLst>
              </a:tr>
              <a:tr h="370840">
                <a:tc>
                  <a:txBody>
                    <a:bodyPr/>
                    <a:lstStyle/>
                    <a:p>
                      <a:r>
                        <a:rPr lang="es-EC" sz="1600" dirty="0">
                          <a:latin typeface="Times New Roman" panose="02020603050405020304" pitchFamily="18" charset="0"/>
                          <a:cs typeface="Times New Roman" panose="02020603050405020304" pitchFamily="18" charset="0"/>
                        </a:rPr>
                        <a:t>Tiempo de ocupación</a:t>
                      </a:r>
                    </a:p>
                  </a:txBody>
                  <a:tcPr/>
                </a:tc>
                <a:tc>
                  <a:txBody>
                    <a:bodyPr/>
                    <a:lstStyle/>
                    <a:p>
                      <a:r>
                        <a:rPr lang="es-EC" sz="1600" dirty="0">
                          <a:latin typeface="Times New Roman" panose="02020603050405020304" pitchFamily="18" charset="0"/>
                          <a:cs typeface="Times New Roman" panose="02020603050405020304" pitchFamily="18" charset="0"/>
                        </a:rPr>
                        <a:t>30 min, 1 hora, 7 horas</a:t>
                      </a:r>
                    </a:p>
                  </a:txBody>
                  <a:tcPr/>
                </a:tc>
                <a:extLst>
                  <a:ext uri="{0D108BD9-81ED-4DB2-BD59-A6C34878D82A}">
                    <a16:rowId xmlns:a16="http://schemas.microsoft.com/office/drawing/2014/main" val="1501599005"/>
                  </a:ext>
                </a:extLst>
              </a:tr>
              <a:tr h="370840">
                <a:tc>
                  <a:txBody>
                    <a:bodyPr/>
                    <a:lstStyle/>
                    <a:p>
                      <a:r>
                        <a:rPr lang="es-EC" sz="1600" dirty="0">
                          <a:latin typeface="Times New Roman" panose="02020603050405020304" pitchFamily="18" charset="0"/>
                          <a:cs typeface="Times New Roman" panose="02020603050405020304" pitchFamily="18" charset="0"/>
                        </a:rPr>
                        <a:t>Frecuencia</a:t>
                      </a:r>
                    </a:p>
                  </a:txBody>
                  <a:tcPr/>
                </a:tc>
                <a:tc>
                  <a:txBody>
                    <a:bodyPr/>
                    <a:lstStyle/>
                    <a:p>
                      <a:r>
                        <a:rPr lang="es-EC" sz="1600" dirty="0">
                          <a:latin typeface="Times New Roman" panose="02020603050405020304" pitchFamily="18" charset="0"/>
                          <a:cs typeface="Times New Roman" panose="02020603050405020304" pitchFamily="18" charset="0"/>
                        </a:rPr>
                        <a:t>Simple y doble</a:t>
                      </a:r>
                    </a:p>
                  </a:txBody>
                  <a:tcPr/>
                </a:tc>
                <a:extLst>
                  <a:ext uri="{0D108BD9-81ED-4DB2-BD59-A6C34878D82A}">
                    <a16:rowId xmlns:a16="http://schemas.microsoft.com/office/drawing/2014/main" val="70248515"/>
                  </a:ext>
                </a:extLst>
              </a:tr>
              <a:tr h="370840">
                <a:tc>
                  <a:txBody>
                    <a:bodyPr/>
                    <a:lstStyle/>
                    <a:p>
                      <a:r>
                        <a:rPr lang="es-EC" sz="1600" dirty="0">
                          <a:latin typeface="Times New Roman" panose="02020603050405020304" pitchFamily="18" charset="0"/>
                          <a:cs typeface="Times New Roman" panose="02020603050405020304" pitchFamily="18" charset="0"/>
                        </a:rPr>
                        <a:t>PDOP máximo</a:t>
                      </a:r>
                    </a:p>
                  </a:txBody>
                  <a:tcPr/>
                </a:tc>
                <a:tc>
                  <a:txBody>
                    <a:bodyPr/>
                    <a:lstStyle/>
                    <a:p>
                      <a:r>
                        <a:rPr lang="es-EC" sz="1600" dirty="0">
                          <a:latin typeface="Times New Roman" panose="02020603050405020304" pitchFamily="18" charset="0"/>
                          <a:cs typeface="Times New Roman" panose="02020603050405020304" pitchFamily="18" charset="0"/>
                        </a:rPr>
                        <a:t>7</a:t>
                      </a:r>
                    </a:p>
                  </a:txBody>
                  <a:tcPr/>
                </a:tc>
                <a:extLst>
                  <a:ext uri="{0D108BD9-81ED-4DB2-BD59-A6C34878D82A}">
                    <a16:rowId xmlns:a16="http://schemas.microsoft.com/office/drawing/2014/main" val="1344332509"/>
                  </a:ext>
                </a:extLst>
              </a:tr>
              <a:tr h="370840">
                <a:tc>
                  <a:txBody>
                    <a:bodyPr/>
                    <a:lstStyle/>
                    <a:p>
                      <a:r>
                        <a:rPr lang="es-EC" sz="1600" dirty="0">
                          <a:latin typeface="Times New Roman" panose="02020603050405020304" pitchFamily="18" charset="0"/>
                          <a:cs typeface="Times New Roman" panose="02020603050405020304" pitchFamily="18" charset="0"/>
                        </a:rPr>
                        <a:t>Tipo de altura</a:t>
                      </a:r>
                    </a:p>
                  </a:txBody>
                  <a:tcPr/>
                </a:tc>
                <a:tc>
                  <a:txBody>
                    <a:bodyPr/>
                    <a:lstStyle/>
                    <a:p>
                      <a:r>
                        <a:rPr lang="es-EC" sz="1600" dirty="0">
                          <a:latin typeface="Times New Roman" panose="02020603050405020304" pitchFamily="18" charset="0"/>
                          <a:cs typeface="Times New Roman" panose="02020603050405020304" pitchFamily="18" charset="0"/>
                        </a:rPr>
                        <a:t>Inclinada o vertical</a:t>
                      </a:r>
                    </a:p>
                  </a:txBody>
                  <a:tcPr/>
                </a:tc>
                <a:extLst>
                  <a:ext uri="{0D108BD9-81ED-4DB2-BD59-A6C34878D82A}">
                    <a16:rowId xmlns:a16="http://schemas.microsoft.com/office/drawing/2014/main" val="3356111014"/>
                  </a:ext>
                </a:extLst>
              </a:tr>
            </a:tbl>
          </a:graphicData>
        </a:graphic>
      </p:graphicFrame>
    </p:spTree>
    <p:extLst>
      <p:ext uri="{BB962C8B-B14F-4D97-AF65-F5344CB8AC3E}">
        <p14:creationId xmlns:p14="http://schemas.microsoft.com/office/powerpoint/2010/main" val="2300867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4C6331-3399-4AC9-881D-1AE61BF553E5}"/>
              </a:ext>
            </a:extLst>
          </p:cNvPr>
          <p:cNvSpPr>
            <a:spLocks noGrp="1"/>
          </p:cNvSpPr>
          <p:nvPr>
            <p:ph type="title"/>
          </p:nvPr>
        </p:nvSpPr>
        <p:spPr>
          <a:xfrm>
            <a:off x="1665274" y="690372"/>
            <a:ext cx="4496988" cy="555333"/>
          </a:xfrm>
        </p:spPr>
        <p:txBody>
          <a:bodyPr>
            <a:normAutofit/>
          </a:bodyPr>
          <a:lstStyle/>
          <a:p>
            <a:r>
              <a:rPr lang="es-EC" sz="2800" dirty="0">
                <a:latin typeface="Times New Roman" panose="02020603050405020304" pitchFamily="18" charset="0"/>
                <a:cs typeface="Times New Roman" panose="02020603050405020304" pitchFamily="18" charset="0"/>
              </a:rPr>
              <a:t>Procesamiento De Datos GPS</a:t>
            </a:r>
          </a:p>
        </p:txBody>
      </p:sp>
      <p:graphicFrame>
        <p:nvGraphicFramePr>
          <p:cNvPr id="3" name="Tabla 2">
            <a:extLst>
              <a:ext uri="{FF2B5EF4-FFF2-40B4-BE49-F238E27FC236}">
                <a16:creationId xmlns:a16="http://schemas.microsoft.com/office/drawing/2014/main" id="{C38168A6-4CAD-49C2-8D03-2C37232033E4}"/>
              </a:ext>
            </a:extLst>
          </p:cNvPr>
          <p:cNvGraphicFramePr>
            <a:graphicFrameLocks noGrp="1"/>
          </p:cNvGraphicFramePr>
          <p:nvPr>
            <p:extLst>
              <p:ext uri="{D42A27DB-BD31-4B8C-83A1-F6EECF244321}">
                <p14:modId xmlns:p14="http://schemas.microsoft.com/office/powerpoint/2010/main" val="3257140188"/>
              </p:ext>
            </p:extLst>
          </p:nvPr>
        </p:nvGraphicFramePr>
        <p:xfrm>
          <a:off x="2469321" y="1621746"/>
          <a:ext cx="8128000" cy="4851400"/>
        </p:xfrm>
        <a:graphic>
          <a:graphicData uri="http://schemas.openxmlformats.org/drawingml/2006/table">
            <a:tbl>
              <a:tblPr firstRow="1" bandRow="1">
                <a:tableStyleId>{9D7B26C5-4107-4FEC-AEDC-1716B250A1EF}</a:tableStyleId>
              </a:tblPr>
              <a:tblGrid>
                <a:gridCol w="2032000">
                  <a:extLst>
                    <a:ext uri="{9D8B030D-6E8A-4147-A177-3AD203B41FA5}">
                      <a16:colId xmlns:a16="http://schemas.microsoft.com/office/drawing/2014/main" val="769959303"/>
                    </a:ext>
                  </a:extLst>
                </a:gridCol>
                <a:gridCol w="2032000">
                  <a:extLst>
                    <a:ext uri="{9D8B030D-6E8A-4147-A177-3AD203B41FA5}">
                      <a16:colId xmlns:a16="http://schemas.microsoft.com/office/drawing/2014/main" val="399877285"/>
                    </a:ext>
                  </a:extLst>
                </a:gridCol>
                <a:gridCol w="2032000">
                  <a:extLst>
                    <a:ext uri="{9D8B030D-6E8A-4147-A177-3AD203B41FA5}">
                      <a16:colId xmlns:a16="http://schemas.microsoft.com/office/drawing/2014/main" val="2275715381"/>
                    </a:ext>
                  </a:extLst>
                </a:gridCol>
                <a:gridCol w="2032000">
                  <a:extLst>
                    <a:ext uri="{9D8B030D-6E8A-4147-A177-3AD203B41FA5}">
                      <a16:colId xmlns:a16="http://schemas.microsoft.com/office/drawing/2014/main" val="2687469784"/>
                    </a:ext>
                  </a:extLst>
                </a:gridCol>
              </a:tblGrid>
              <a:tr h="370840">
                <a:tc>
                  <a:txBody>
                    <a:bodyPr/>
                    <a:lstStyle/>
                    <a:p>
                      <a:r>
                        <a:rPr lang="es-EC" dirty="0">
                          <a:latin typeface="Times New Roman" panose="02020603050405020304" pitchFamily="18" charset="0"/>
                          <a:cs typeface="Times New Roman" panose="02020603050405020304" pitchFamily="18" charset="0"/>
                        </a:rPr>
                        <a:t>Proyección</a:t>
                      </a:r>
                    </a:p>
                  </a:txBody>
                  <a:tcPr anchor="ctr"/>
                </a:tc>
                <a:tc>
                  <a:txBody>
                    <a:bodyPr/>
                    <a:lstStyle/>
                    <a:p>
                      <a:r>
                        <a:rPr lang="es-EC" dirty="0">
                          <a:latin typeface="Times New Roman" panose="02020603050405020304" pitchFamily="18" charset="0"/>
                          <a:cs typeface="Times New Roman" panose="02020603050405020304" pitchFamily="18" charset="0"/>
                        </a:rPr>
                        <a:t>UTM, Zona 17 Sur</a:t>
                      </a:r>
                    </a:p>
                  </a:txBody>
                  <a:tcPr anchor="ctr"/>
                </a:tc>
                <a:tc>
                  <a:txBody>
                    <a:bodyPr/>
                    <a:lstStyle/>
                    <a:p>
                      <a:endParaRPr lang="es-EC">
                        <a:latin typeface="Times New Roman" panose="02020603050405020304" pitchFamily="18" charset="0"/>
                        <a:cs typeface="Times New Roman" panose="02020603050405020304" pitchFamily="18" charset="0"/>
                      </a:endParaRPr>
                    </a:p>
                  </a:txBody>
                  <a:tcPr anchor="ctr"/>
                </a:tc>
                <a:tc>
                  <a:txBody>
                    <a:bodyPr/>
                    <a:lstStyle/>
                    <a:p>
                      <a:endParaRPr lang="es-EC">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135319405"/>
                  </a:ext>
                </a:extLst>
              </a:tr>
              <a:tr h="370840">
                <a:tc>
                  <a:txBody>
                    <a:bodyPr/>
                    <a:lstStyle/>
                    <a:p>
                      <a:r>
                        <a:rPr lang="es-EC" dirty="0">
                          <a:latin typeface="Times New Roman" panose="02020603050405020304" pitchFamily="18" charset="0"/>
                          <a:cs typeface="Times New Roman" panose="02020603050405020304" pitchFamily="18" charset="0"/>
                        </a:rPr>
                        <a:t>Máscara de elevación:</a:t>
                      </a:r>
                    </a:p>
                  </a:txBody>
                  <a:tcPr anchor="ctr"/>
                </a:tc>
                <a:tc gridSpan="3">
                  <a:txBody>
                    <a:bodyPr/>
                    <a:lstStyle/>
                    <a:p>
                      <a:r>
                        <a:rPr lang="es-EC" dirty="0">
                          <a:latin typeface="Times New Roman" panose="02020603050405020304" pitchFamily="18" charset="0"/>
                          <a:cs typeface="Times New Roman" panose="02020603050405020304" pitchFamily="18" charset="0"/>
                        </a:rPr>
                        <a:t>15°</a:t>
                      </a:r>
                    </a:p>
                  </a:txBody>
                  <a:tcPr anchor="ctr"/>
                </a:tc>
                <a:tc hMerge="1">
                  <a:txBody>
                    <a:bodyPr/>
                    <a:lstStyle/>
                    <a:p>
                      <a:endParaRPr lang="es-EC" dirty="0"/>
                    </a:p>
                  </a:txBody>
                  <a:tcPr/>
                </a:tc>
                <a:tc hMerge="1">
                  <a:txBody>
                    <a:bodyPr/>
                    <a:lstStyle/>
                    <a:p>
                      <a:endParaRPr lang="es-EC" dirty="0"/>
                    </a:p>
                  </a:txBody>
                  <a:tcPr/>
                </a:tc>
                <a:extLst>
                  <a:ext uri="{0D108BD9-81ED-4DB2-BD59-A6C34878D82A}">
                    <a16:rowId xmlns:a16="http://schemas.microsoft.com/office/drawing/2014/main" val="284573997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800" dirty="0">
                          <a:effectLst/>
                          <a:latin typeface="Times New Roman" panose="02020603050405020304" pitchFamily="18" charset="0"/>
                          <a:cs typeface="Times New Roman" panose="02020603050405020304" pitchFamily="18" charset="0"/>
                        </a:rPr>
                        <a:t>Intervalo de procesamiento: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gridSpan="3">
                  <a:txBody>
                    <a:bodyPr/>
                    <a:lstStyle/>
                    <a:p>
                      <a:r>
                        <a:rPr lang="es-EC" dirty="0">
                          <a:latin typeface="Times New Roman" panose="02020603050405020304" pitchFamily="18" charset="0"/>
                          <a:cs typeface="Times New Roman" panose="02020603050405020304" pitchFamily="18" charset="0"/>
                        </a:rPr>
                        <a:t>5 segundos</a:t>
                      </a:r>
                    </a:p>
                  </a:txBody>
                  <a:tcPr anchor="ctr"/>
                </a:tc>
                <a:tc hMerge="1">
                  <a:txBody>
                    <a:bodyPr/>
                    <a:lstStyle/>
                    <a:p>
                      <a:endParaRPr lang="es-EC" dirty="0"/>
                    </a:p>
                  </a:txBody>
                  <a:tcPr/>
                </a:tc>
                <a:tc hMerge="1">
                  <a:txBody>
                    <a:bodyPr/>
                    <a:lstStyle/>
                    <a:p>
                      <a:endParaRPr lang="es-EC" dirty="0"/>
                    </a:p>
                  </a:txBody>
                  <a:tcPr/>
                </a:tc>
                <a:extLst>
                  <a:ext uri="{0D108BD9-81ED-4DB2-BD59-A6C34878D82A}">
                    <a16:rowId xmlns:a16="http://schemas.microsoft.com/office/drawing/2014/main" val="317765618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800" dirty="0">
                          <a:effectLst/>
                          <a:latin typeface="Times New Roman" panose="02020603050405020304" pitchFamily="18" charset="0"/>
                          <a:cs typeface="Times New Roman" panose="02020603050405020304" pitchFamily="18" charset="0"/>
                        </a:rPr>
                        <a:t>Tipo de efeméride:</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a:txBody>
                  <a:tcPr anchor="ctr"/>
                </a:tc>
                <a:tc gridSpan="3">
                  <a:txBody>
                    <a:bodyPr/>
                    <a:lstStyle/>
                    <a:p>
                      <a:r>
                        <a:rPr lang="es-EC" dirty="0">
                          <a:latin typeface="Times New Roman" panose="02020603050405020304" pitchFamily="18" charset="0"/>
                          <a:cs typeface="Times New Roman" panose="02020603050405020304" pitchFamily="18" charset="0"/>
                        </a:rPr>
                        <a:t>Precisas</a:t>
                      </a:r>
                    </a:p>
                  </a:txBody>
                  <a:tcPr anchor="ctr"/>
                </a:tc>
                <a:tc hMerge="1">
                  <a:txBody>
                    <a:bodyPr/>
                    <a:lstStyle/>
                    <a:p>
                      <a:endParaRPr lang="es-EC" dirty="0"/>
                    </a:p>
                  </a:txBody>
                  <a:tcPr/>
                </a:tc>
                <a:tc hMerge="1">
                  <a:txBody>
                    <a:bodyPr/>
                    <a:lstStyle/>
                    <a:p>
                      <a:endParaRPr lang="es-EC" dirty="0"/>
                    </a:p>
                  </a:txBody>
                  <a:tcPr/>
                </a:tc>
                <a:extLst>
                  <a:ext uri="{0D108BD9-81ED-4DB2-BD59-A6C34878D82A}">
                    <a16:rowId xmlns:a16="http://schemas.microsoft.com/office/drawing/2014/main" val="2726983474"/>
                  </a:ext>
                </a:extLst>
              </a:tr>
              <a:tr h="370840">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800" dirty="0">
                          <a:effectLst/>
                          <a:latin typeface="Times New Roman" panose="02020603050405020304" pitchFamily="18" charset="0"/>
                          <a:cs typeface="Times New Roman" panose="02020603050405020304" pitchFamily="18" charset="0"/>
                        </a:rPr>
                        <a:t>Control de calidad del procesamiento: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endParaRPr lang="es-EC"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800" dirty="0">
                          <a:effectLst/>
                          <a:latin typeface="Times New Roman" panose="02020603050405020304" pitchFamily="18" charset="0"/>
                          <a:cs typeface="Times New Roman" panose="02020603050405020304" pitchFamily="18" charset="0"/>
                        </a:rPr>
                        <a:t>Indicador (m)</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800" dirty="0">
                          <a:effectLst/>
                          <a:latin typeface="Times New Roman" panose="02020603050405020304" pitchFamily="18" charset="0"/>
                          <a:cs typeface="Times New Roman" panose="02020603050405020304" pitchFamily="18" charset="0"/>
                        </a:rPr>
                        <a:t>Fallida (m)</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962014853"/>
                  </a:ext>
                </a:extLst>
              </a:tr>
              <a:tr h="370840">
                <a:tc vMerge="1">
                  <a:txBody>
                    <a:bodyPr/>
                    <a:lstStyle/>
                    <a:p>
                      <a:endParaRPr lang="es-EC"/>
                    </a:p>
                  </a:txBody>
                  <a:tcPr/>
                </a:tc>
                <a:tc>
                  <a:txBody>
                    <a:bodyPr/>
                    <a:lstStyle/>
                    <a:p>
                      <a:r>
                        <a:rPr lang="es-EC" dirty="0">
                          <a:latin typeface="Times New Roman" panose="02020603050405020304" pitchFamily="18" charset="0"/>
                          <a:cs typeface="Times New Roman" panose="02020603050405020304" pitchFamily="18" charset="0"/>
                        </a:rPr>
                        <a:t>Horizontal</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800" dirty="0">
                          <a:effectLst/>
                          <a:latin typeface="Times New Roman" panose="02020603050405020304" pitchFamily="18" charset="0"/>
                          <a:cs typeface="Times New Roman" panose="02020603050405020304" pitchFamily="18" charset="0"/>
                        </a:rPr>
                        <a:t>0.005 + 1 ppm</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800" dirty="0">
                          <a:effectLst/>
                          <a:latin typeface="Times New Roman" panose="02020603050405020304" pitchFamily="18" charset="0"/>
                          <a:cs typeface="Times New Roman" panose="02020603050405020304" pitchFamily="18" charset="0"/>
                        </a:rPr>
                        <a:t>0.010 + 2 ppm</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857509498"/>
                  </a:ext>
                </a:extLst>
              </a:tr>
              <a:tr h="370840">
                <a:tc vMerge="1">
                  <a:txBody>
                    <a:bodyPr/>
                    <a:lstStyle/>
                    <a:p>
                      <a:endParaRPr lang="es-EC" dirty="0"/>
                    </a:p>
                  </a:txBody>
                  <a:tcPr/>
                </a:tc>
                <a:tc>
                  <a:txBody>
                    <a:bodyPr/>
                    <a:lstStyle/>
                    <a:p>
                      <a:r>
                        <a:rPr lang="es-EC" dirty="0">
                          <a:latin typeface="Times New Roman" panose="02020603050405020304" pitchFamily="18" charset="0"/>
                          <a:cs typeface="Times New Roman" panose="02020603050405020304" pitchFamily="18" charset="0"/>
                        </a:rPr>
                        <a:t>Vertical</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800" dirty="0">
                          <a:effectLst/>
                          <a:latin typeface="Times New Roman" panose="02020603050405020304" pitchFamily="18" charset="0"/>
                          <a:cs typeface="Times New Roman" panose="02020603050405020304" pitchFamily="18" charset="0"/>
                        </a:rPr>
                        <a:t>0.010 + 2 ppm</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800" dirty="0">
                          <a:effectLst/>
                          <a:latin typeface="Times New Roman" panose="02020603050405020304" pitchFamily="18" charset="0"/>
                          <a:cs typeface="Times New Roman" panose="02020603050405020304" pitchFamily="18" charset="0"/>
                        </a:rPr>
                        <a:t>0.020 + 4 ppm</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226495023"/>
                  </a:ext>
                </a:extLst>
              </a:tr>
              <a:tr h="370840">
                <a:tc>
                  <a:txBody>
                    <a:bodyPr/>
                    <a:lstStyle/>
                    <a:p>
                      <a:r>
                        <a:rPr lang="es-EC" dirty="0">
                          <a:latin typeface="Times New Roman" panose="02020603050405020304" pitchFamily="18" charset="0"/>
                          <a:cs typeface="Times New Roman" panose="02020603050405020304" pitchFamily="18" charset="0"/>
                        </a:rPr>
                        <a:t>Satélites:</a:t>
                      </a:r>
                    </a:p>
                  </a:txBody>
                  <a:tcPr anchor="ctr"/>
                </a:tc>
                <a:tc gridSpan="3">
                  <a:txBody>
                    <a:bodyPr/>
                    <a:lstStyle/>
                    <a:p>
                      <a:r>
                        <a:rPr lang="es-EC" dirty="0">
                          <a:latin typeface="Times New Roman" panose="02020603050405020304" pitchFamily="18" charset="0"/>
                          <a:cs typeface="Times New Roman" panose="02020603050405020304" pitchFamily="18" charset="0"/>
                        </a:rPr>
                        <a:t>GPS + GLONASS</a:t>
                      </a:r>
                    </a:p>
                  </a:txBody>
                  <a:tcPr anchor="ctr"/>
                </a:tc>
                <a:tc hMerge="1">
                  <a:txBody>
                    <a:bodyPr/>
                    <a:lstStyle/>
                    <a:p>
                      <a:endParaRPr lang="es-EC" dirty="0"/>
                    </a:p>
                  </a:txBody>
                  <a:tcPr/>
                </a:tc>
                <a:tc hMerge="1">
                  <a:txBody>
                    <a:bodyPr/>
                    <a:lstStyle/>
                    <a:p>
                      <a:endParaRPr lang="es-EC" dirty="0"/>
                    </a:p>
                  </a:txBody>
                  <a:tcPr/>
                </a:tc>
                <a:extLst>
                  <a:ext uri="{0D108BD9-81ED-4DB2-BD59-A6C34878D82A}">
                    <a16:rowId xmlns:a16="http://schemas.microsoft.com/office/drawing/2014/main" val="1164817293"/>
                  </a:ext>
                </a:extLst>
              </a:tr>
            </a:tbl>
          </a:graphicData>
        </a:graphic>
      </p:graphicFrame>
      <p:pic>
        <p:nvPicPr>
          <p:cNvPr id="5" name="Imagen 4">
            <a:extLst>
              <a:ext uri="{FF2B5EF4-FFF2-40B4-BE49-F238E27FC236}">
                <a16:creationId xmlns:a16="http://schemas.microsoft.com/office/drawing/2014/main" id="{D26096B2-E00F-49FE-B9D2-F898252D22C8}"/>
              </a:ext>
            </a:extLst>
          </p:cNvPr>
          <p:cNvPicPr>
            <a:picLocks noChangeAspect="1"/>
          </p:cNvPicPr>
          <p:nvPr/>
        </p:nvPicPr>
        <p:blipFill>
          <a:blip r:embed="rId2"/>
          <a:stretch>
            <a:fillRect/>
          </a:stretch>
        </p:blipFill>
        <p:spPr>
          <a:xfrm>
            <a:off x="9560037" y="196930"/>
            <a:ext cx="2213011" cy="10487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1724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2F0493B-9C9E-497D-A607-F2C526A1E41F}"/>
              </a:ext>
            </a:extLst>
          </p:cNvPr>
          <p:cNvPicPr/>
          <p:nvPr/>
        </p:nvPicPr>
        <p:blipFill>
          <a:blip r:embed="rId2"/>
          <a:stretch>
            <a:fillRect/>
          </a:stretch>
        </p:blipFill>
        <p:spPr>
          <a:xfrm>
            <a:off x="876300" y="3031115"/>
            <a:ext cx="5219700" cy="18262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CB999390-9FD3-4CAF-97D3-691246BF6C80}"/>
              </a:ext>
            </a:extLst>
          </p:cNvPr>
          <p:cNvPicPr/>
          <p:nvPr/>
        </p:nvPicPr>
        <p:blipFill rotWithShape="1">
          <a:blip r:embed="rId3"/>
          <a:srcRect t="9116" b="16434"/>
          <a:stretch/>
        </p:blipFill>
        <p:spPr>
          <a:xfrm>
            <a:off x="6743635" y="3031115"/>
            <a:ext cx="5219700" cy="18262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4" name="Título 1">
            <a:extLst>
              <a:ext uri="{FF2B5EF4-FFF2-40B4-BE49-F238E27FC236}">
                <a16:creationId xmlns:a16="http://schemas.microsoft.com/office/drawing/2014/main" id="{228B538F-97AB-451E-8988-BC40DD684092}"/>
              </a:ext>
            </a:extLst>
          </p:cNvPr>
          <p:cNvSpPr>
            <a:spLocks noGrp="1"/>
          </p:cNvSpPr>
          <p:nvPr>
            <p:ph type="title"/>
          </p:nvPr>
        </p:nvSpPr>
        <p:spPr>
          <a:xfrm>
            <a:off x="1665274" y="690372"/>
            <a:ext cx="4496988" cy="555333"/>
          </a:xfrm>
        </p:spPr>
        <p:txBody>
          <a:bodyPr>
            <a:normAutofit/>
          </a:bodyPr>
          <a:lstStyle/>
          <a:p>
            <a:r>
              <a:rPr lang="es-EC" sz="2800" dirty="0">
                <a:latin typeface="Times New Roman" panose="02020603050405020304" pitchFamily="18" charset="0"/>
                <a:cs typeface="Times New Roman" panose="02020603050405020304" pitchFamily="18" charset="0"/>
              </a:rPr>
              <a:t>Aplicación Nivelación GPS</a:t>
            </a:r>
          </a:p>
        </p:txBody>
      </p:sp>
      <p:sp>
        <p:nvSpPr>
          <p:cNvPr id="9" name="Título 1">
            <a:extLst>
              <a:ext uri="{FF2B5EF4-FFF2-40B4-BE49-F238E27FC236}">
                <a16:creationId xmlns:a16="http://schemas.microsoft.com/office/drawing/2014/main" id="{29596C56-EFF6-4C21-BE5B-A59D28E7F245}"/>
              </a:ext>
            </a:extLst>
          </p:cNvPr>
          <p:cNvSpPr txBox="1">
            <a:spLocks/>
          </p:cNvSpPr>
          <p:nvPr/>
        </p:nvSpPr>
        <p:spPr>
          <a:xfrm>
            <a:off x="1446613" y="4893080"/>
            <a:ext cx="4496988" cy="555333"/>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Times New Roman" panose="02020603050405020304" pitchFamily="18" charset="0"/>
                <a:cs typeface="Times New Roman" panose="02020603050405020304" pitchFamily="18" charset="0"/>
              </a:rPr>
              <a:t>Zona 1: Línea Quito - Latacunga</a:t>
            </a:r>
          </a:p>
        </p:txBody>
      </p:sp>
      <p:sp>
        <p:nvSpPr>
          <p:cNvPr id="10" name="Título 1">
            <a:extLst>
              <a:ext uri="{FF2B5EF4-FFF2-40B4-BE49-F238E27FC236}">
                <a16:creationId xmlns:a16="http://schemas.microsoft.com/office/drawing/2014/main" id="{D73D6444-90B9-4C9B-B81E-2EC8D8A0E1E1}"/>
              </a:ext>
            </a:extLst>
          </p:cNvPr>
          <p:cNvSpPr txBox="1">
            <a:spLocks/>
          </p:cNvSpPr>
          <p:nvPr/>
        </p:nvSpPr>
        <p:spPr>
          <a:xfrm>
            <a:off x="7005900" y="4893080"/>
            <a:ext cx="4496988" cy="555333"/>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Times New Roman" panose="02020603050405020304" pitchFamily="18" charset="0"/>
                <a:cs typeface="Times New Roman" panose="02020603050405020304" pitchFamily="18" charset="0"/>
              </a:rPr>
              <a:t>Zona 2: Línea Manta – Montecristi </a:t>
            </a:r>
          </a:p>
        </p:txBody>
      </p:sp>
    </p:spTree>
    <p:extLst>
      <p:ext uri="{BB962C8B-B14F-4D97-AF65-F5344CB8AC3E}">
        <p14:creationId xmlns:p14="http://schemas.microsoft.com/office/powerpoint/2010/main" val="1741428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C294592-12FC-40A5-89ED-09E489873C7B}"/>
              </a:ext>
            </a:extLst>
          </p:cNvPr>
          <p:cNvPicPr/>
          <p:nvPr/>
        </p:nvPicPr>
        <p:blipFill>
          <a:blip r:embed="rId2"/>
          <a:stretch>
            <a:fillRect/>
          </a:stretch>
        </p:blipFill>
        <p:spPr>
          <a:xfrm>
            <a:off x="876300" y="2297112"/>
            <a:ext cx="5219700" cy="226377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4CF1F41A-F45C-4AEA-9FB6-41C8E191A149}"/>
              </a:ext>
            </a:extLst>
          </p:cNvPr>
          <p:cNvPicPr/>
          <p:nvPr/>
        </p:nvPicPr>
        <p:blipFill rotWithShape="1">
          <a:blip r:embed="rId3"/>
          <a:srcRect t="3342" b="11554"/>
          <a:stretch/>
        </p:blipFill>
        <p:spPr bwMode="auto">
          <a:xfrm>
            <a:off x="6773738" y="2297112"/>
            <a:ext cx="5219065" cy="2263775"/>
          </a:xfrm>
          <a:prstGeom prst="rect">
            <a:avLst/>
          </a:prstGeom>
          <a:ln w="1905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4" name="Título 1">
            <a:extLst>
              <a:ext uri="{FF2B5EF4-FFF2-40B4-BE49-F238E27FC236}">
                <a16:creationId xmlns:a16="http://schemas.microsoft.com/office/drawing/2014/main" id="{F271E14B-265A-4BD2-B24A-BA857ACF4CDF}"/>
              </a:ext>
            </a:extLst>
          </p:cNvPr>
          <p:cNvSpPr txBox="1">
            <a:spLocks/>
          </p:cNvSpPr>
          <p:nvPr/>
        </p:nvSpPr>
        <p:spPr>
          <a:xfrm>
            <a:off x="1394226" y="4673244"/>
            <a:ext cx="4496988" cy="5553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dirty="0">
                <a:latin typeface="Times New Roman" panose="02020603050405020304" pitchFamily="18" charset="0"/>
                <a:cs typeface="Times New Roman" panose="02020603050405020304" pitchFamily="18" charset="0"/>
              </a:rPr>
              <a:t>Zona 3: Línea Cuyuja – Baeza</a:t>
            </a:r>
          </a:p>
        </p:txBody>
      </p:sp>
      <p:sp>
        <p:nvSpPr>
          <p:cNvPr id="6" name="Título 1">
            <a:extLst>
              <a:ext uri="{FF2B5EF4-FFF2-40B4-BE49-F238E27FC236}">
                <a16:creationId xmlns:a16="http://schemas.microsoft.com/office/drawing/2014/main" id="{8F2C5738-A998-4AFE-9815-C0496FD383CF}"/>
              </a:ext>
            </a:extLst>
          </p:cNvPr>
          <p:cNvSpPr txBox="1">
            <a:spLocks/>
          </p:cNvSpPr>
          <p:nvPr/>
        </p:nvSpPr>
        <p:spPr>
          <a:xfrm>
            <a:off x="6953513" y="4673245"/>
            <a:ext cx="5039290" cy="555333"/>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Times New Roman" panose="02020603050405020304" pitchFamily="18" charset="0"/>
                <a:cs typeface="Times New Roman" panose="02020603050405020304" pitchFamily="18" charset="0"/>
              </a:rPr>
              <a:t>Zona 4: Línea Puerto López – La Libertad</a:t>
            </a:r>
          </a:p>
        </p:txBody>
      </p:sp>
    </p:spTree>
    <p:extLst>
      <p:ext uri="{BB962C8B-B14F-4D97-AF65-F5344CB8AC3E}">
        <p14:creationId xmlns:p14="http://schemas.microsoft.com/office/powerpoint/2010/main" val="1237381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8EB75A2-48BD-4FF4-9327-7EC16893AC3A}"/>
              </a:ext>
            </a:extLst>
          </p:cNvPr>
          <p:cNvPicPr/>
          <p:nvPr/>
        </p:nvPicPr>
        <p:blipFill>
          <a:blip r:embed="rId2"/>
          <a:stretch>
            <a:fillRect/>
          </a:stretch>
        </p:blipFill>
        <p:spPr>
          <a:xfrm>
            <a:off x="987908" y="1964254"/>
            <a:ext cx="5219700" cy="237299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CD069B08-26E8-4F77-83E0-2875C6F90523}"/>
              </a:ext>
            </a:extLst>
          </p:cNvPr>
          <p:cNvPicPr/>
          <p:nvPr/>
        </p:nvPicPr>
        <p:blipFill rotWithShape="1">
          <a:blip r:embed="rId3"/>
          <a:srcRect t="4998" b="4998"/>
          <a:stretch/>
        </p:blipFill>
        <p:spPr>
          <a:xfrm>
            <a:off x="6674332" y="1964253"/>
            <a:ext cx="5219700" cy="237299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4" name="Título 1">
            <a:extLst>
              <a:ext uri="{FF2B5EF4-FFF2-40B4-BE49-F238E27FC236}">
                <a16:creationId xmlns:a16="http://schemas.microsoft.com/office/drawing/2014/main" id="{F8BEFBC6-B40E-4A92-966A-220D09332D63}"/>
              </a:ext>
            </a:extLst>
          </p:cNvPr>
          <p:cNvSpPr txBox="1">
            <a:spLocks/>
          </p:cNvSpPr>
          <p:nvPr/>
        </p:nvSpPr>
        <p:spPr>
          <a:xfrm>
            <a:off x="1446612" y="4469011"/>
            <a:ext cx="4760995" cy="5553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dirty="0">
                <a:latin typeface="Times New Roman" panose="02020603050405020304" pitchFamily="18" charset="0"/>
                <a:cs typeface="Times New Roman" panose="02020603050405020304" pitchFamily="18" charset="0"/>
              </a:rPr>
              <a:t>Zona 5: Línea Latacunga – Quevedo</a:t>
            </a:r>
          </a:p>
        </p:txBody>
      </p:sp>
      <p:sp>
        <p:nvSpPr>
          <p:cNvPr id="6" name="Título 1">
            <a:extLst>
              <a:ext uri="{FF2B5EF4-FFF2-40B4-BE49-F238E27FC236}">
                <a16:creationId xmlns:a16="http://schemas.microsoft.com/office/drawing/2014/main" id="{5653F308-F310-416C-A9DC-61CCC4B79748}"/>
              </a:ext>
            </a:extLst>
          </p:cNvPr>
          <p:cNvSpPr txBox="1">
            <a:spLocks/>
          </p:cNvSpPr>
          <p:nvPr/>
        </p:nvSpPr>
        <p:spPr>
          <a:xfrm>
            <a:off x="7005900" y="4469011"/>
            <a:ext cx="4496988" cy="5553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dirty="0">
                <a:latin typeface="Times New Roman" panose="02020603050405020304" pitchFamily="18" charset="0"/>
                <a:cs typeface="Times New Roman" panose="02020603050405020304" pitchFamily="18" charset="0"/>
              </a:rPr>
              <a:t>Zona 1: Línea Ambato – Baños</a:t>
            </a:r>
          </a:p>
        </p:txBody>
      </p:sp>
    </p:spTree>
    <p:extLst>
      <p:ext uri="{BB962C8B-B14F-4D97-AF65-F5344CB8AC3E}">
        <p14:creationId xmlns:p14="http://schemas.microsoft.com/office/powerpoint/2010/main" val="3567299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E05C2A-C49B-4D70-8FE0-E0DDD691223A}"/>
              </a:ext>
            </a:extLst>
          </p:cNvPr>
          <p:cNvSpPr>
            <a:spLocks noGrp="1"/>
          </p:cNvSpPr>
          <p:nvPr>
            <p:ph type="title"/>
          </p:nvPr>
        </p:nvSpPr>
        <p:spPr>
          <a:xfrm>
            <a:off x="1636323" y="666314"/>
            <a:ext cx="3751604" cy="641982"/>
          </a:xfrm>
        </p:spPr>
        <p:txBody>
          <a:bodyPr>
            <a:normAutofit/>
          </a:bodyPr>
          <a:lstStyle/>
          <a:p>
            <a:r>
              <a:rPr lang="es-EC" sz="2800" dirty="0">
                <a:latin typeface="Times New Roman" panose="02020603050405020304" pitchFamily="18" charset="0"/>
                <a:cs typeface="Times New Roman" panose="02020603050405020304" pitchFamily="18" charset="0"/>
              </a:rPr>
              <a:t>INTRODUCCIÓN</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989514182"/>
              </p:ext>
            </p:extLst>
          </p:nvPr>
        </p:nvGraphicFramePr>
        <p:xfrm>
          <a:off x="343119" y="2199496"/>
          <a:ext cx="7594934" cy="37507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194BF607-BC43-4AAE-BABC-E1271AC191B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90" t="1846" r="2356" b="16762"/>
          <a:stretch/>
        </p:blipFill>
        <p:spPr bwMode="auto">
          <a:xfrm>
            <a:off x="7689934" y="1132954"/>
            <a:ext cx="4356292" cy="481727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8851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0D35DF-D335-4B36-910C-BE30794F0ED6}"/>
              </a:ext>
            </a:extLst>
          </p:cNvPr>
          <p:cNvSpPr>
            <a:spLocks noGrp="1"/>
          </p:cNvSpPr>
          <p:nvPr>
            <p:ph type="title"/>
          </p:nvPr>
        </p:nvSpPr>
        <p:spPr>
          <a:xfrm>
            <a:off x="1694564" y="657557"/>
            <a:ext cx="6936086" cy="641852"/>
          </a:xfrm>
        </p:spPr>
        <p:txBody>
          <a:bodyPr>
            <a:normAutofit fontScale="90000"/>
          </a:bodyPr>
          <a:lstStyle/>
          <a:p>
            <a:r>
              <a:rPr lang="es-EC" sz="2800" dirty="0">
                <a:latin typeface="Times New Roman" panose="02020603050405020304" pitchFamily="18" charset="0"/>
                <a:cs typeface="Times New Roman" panose="02020603050405020304" pitchFamily="18" charset="0"/>
              </a:rPr>
              <a:t>Errores alturas Zona 1 Línea Quito – Latacunga </a:t>
            </a:r>
          </a:p>
        </p:txBody>
      </p:sp>
      <p:graphicFrame>
        <p:nvGraphicFramePr>
          <p:cNvPr id="6" name="Tabla 5">
            <a:extLst>
              <a:ext uri="{FF2B5EF4-FFF2-40B4-BE49-F238E27FC236}">
                <a16:creationId xmlns:a16="http://schemas.microsoft.com/office/drawing/2014/main" id="{882F4EDA-DDDF-4121-85B8-6067867BA984}"/>
              </a:ext>
            </a:extLst>
          </p:cNvPr>
          <p:cNvGraphicFramePr>
            <a:graphicFrameLocks noGrp="1"/>
          </p:cNvGraphicFramePr>
          <p:nvPr>
            <p:extLst>
              <p:ext uri="{D42A27DB-BD31-4B8C-83A1-F6EECF244321}">
                <p14:modId xmlns:p14="http://schemas.microsoft.com/office/powerpoint/2010/main" val="603427765"/>
              </p:ext>
            </p:extLst>
          </p:nvPr>
        </p:nvGraphicFramePr>
        <p:xfrm>
          <a:off x="1107601" y="1786116"/>
          <a:ext cx="7523049" cy="3771522"/>
        </p:xfrm>
        <a:graphic>
          <a:graphicData uri="http://schemas.openxmlformats.org/drawingml/2006/table">
            <a:tbl>
              <a:tblPr firstRow="1" bandRow="1">
                <a:tableStyleId>{9D7B26C5-4107-4FEC-AEDC-1716B250A1EF}</a:tableStyleId>
              </a:tblPr>
              <a:tblGrid>
                <a:gridCol w="1356616">
                  <a:extLst>
                    <a:ext uri="{9D8B030D-6E8A-4147-A177-3AD203B41FA5}">
                      <a16:colId xmlns:a16="http://schemas.microsoft.com/office/drawing/2014/main" val="528989124"/>
                    </a:ext>
                  </a:extLst>
                </a:gridCol>
                <a:gridCol w="1145026">
                  <a:extLst>
                    <a:ext uri="{9D8B030D-6E8A-4147-A177-3AD203B41FA5}">
                      <a16:colId xmlns:a16="http://schemas.microsoft.com/office/drawing/2014/main" val="3046734328"/>
                    </a:ext>
                  </a:extLst>
                </a:gridCol>
                <a:gridCol w="1272941">
                  <a:extLst>
                    <a:ext uri="{9D8B030D-6E8A-4147-A177-3AD203B41FA5}">
                      <a16:colId xmlns:a16="http://schemas.microsoft.com/office/drawing/2014/main" val="3525983104"/>
                    </a:ext>
                  </a:extLst>
                </a:gridCol>
                <a:gridCol w="1237764">
                  <a:extLst>
                    <a:ext uri="{9D8B030D-6E8A-4147-A177-3AD203B41FA5}">
                      <a16:colId xmlns:a16="http://schemas.microsoft.com/office/drawing/2014/main" val="1092221070"/>
                    </a:ext>
                  </a:extLst>
                </a:gridCol>
                <a:gridCol w="1255351">
                  <a:extLst>
                    <a:ext uri="{9D8B030D-6E8A-4147-A177-3AD203B41FA5}">
                      <a16:colId xmlns:a16="http://schemas.microsoft.com/office/drawing/2014/main" val="3168662753"/>
                    </a:ext>
                  </a:extLst>
                </a:gridCol>
                <a:gridCol w="1255351">
                  <a:extLst>
                    <a:ext uri="{9D8B030D-6E8A-4147-A177-3AD203B41FA5}">
                      <a16:colId xmlns:a16="http://schemas.microsoft.com/office/drawing/2014/main" val="3052709440"/>
                    </a:ext>
                  </a:extLst>
                </a:gridCol>
              </a:tblGrid>
              <a:tr h="1160874">
                <a:tc>
                  <a:txBody>
                    <a:bodyPr/>
                    <a:lstStyle/>
                    <a:p>
                      <a:r>
                        <a:rPr lang="es-EC" sz="1600" dirty="0">
                          <a:effectLst/>
                          <a:latin typeface="Times New Roman" panose="02020603050405020304" pitchFamily="18" charset="0"/>
                          <a:cs typeface="Times New Roman" panose="02020603050405020304" pitchFamily="18" charset="0"/>
                        </a:rPr>
                        <a:t>Placa</a:t>
                      </a:r>
                      <a:endParaRPr lang="es-EC"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Altura Nivelación IGM (m)</a:t>
                      </a:r>
                    </a:p>
                    <a:p>
                      <a:endParaRPr lang="es-EC"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Altura Nivelación GPS (m)</a:t>
                      </a:r>
                    </a:p>
                    <a:p>
                      <a:endParaRPr lang="es-EC"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Distancia (km)</a:t>
                      </a:r>
                    </a:p>
                    <a:p>
                      <a:endParaRPr lang="es-EC"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Error (cm)</a:t>
                      </a:r>
                    </a:p>
                    <a:p>
                      <a:endParaRPr lang="es-EC"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PPM (mm/km)</a:t>
                      </a:r>
                    </a:p>
                    <a:p>
                      <a:endParaRPr lang="es-EC"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42529140"/>
                  </a:ext>
                </a:extLst>
              </a:tr>
              <a:tr h="507882">
                <a:tc>
                  <a:txBody>
                    <a:bodyPr/>
                    <a:lstStyle/>
                    <a:p>
                      <a:r>
                        <a:rPr lang="es-EC" sz="1600" dirty="0">
                          <a:latin typeface="Times New Roman" panose="02020603050405020304" pitchFamily="18" charset="0"/>
                          <a:cs typeface="Times New Roman" panose="02020603050405020304" pitchFamily="18" charset="0"/>
                        </a:rPr>
                        <a:t>BASE</a:t>
                      </a:r>
                    </a:p>
                    <a:p>
                      <a:r>
                        <a:rPr lang="es-EC" sz="1600" dirty="0">
                          <a:effectLst/>
                          <a:latin typeface="Times New Roman" panose="02020603050405020304" pitchFamily="18" charset="0"/>
                          <a:cs typeface="Times New Roman" panose="02020603050405020304" pitchFamily="18" charset="0"/>
                        </a:rPr>
                        <a:t>IX-L3-15A</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2777.4079</a:t>
                      </a:r>
                      <a:endParaRPr lang="es-EC" sz="1600" dirty="0">
                        <a:latin typeface="Times New Roman" panose="02020603050405020304" pitchFamily="18" charset="0"/>
                        <a:cs typeface="Times New Roman" panose="02020603050405020304" pitchFamily="18" charset="0"/>
                      </a:endParaRPr>
                    </a:p>
                  </a:txBody>
                  <a:tcPr anchor="ctr"/>
                </a:tc>
                <a:tc>
                  <a:txBody>
                    <a:bodyPr/>
                    <a:lstStyle/>
                    <a:p>
                      <a:endParaRPr lang="es-EC" sz="1600" dirty="0">
                        <a:latin typeface="Times New Roman" panose="02020603050405020304" pitchFamily="18" charset="0"/>
                        <a:cs typeface="Times New Roman" panose="02020603050405020304" pitchFamily="18" charset="0"/>
                      </a:endParaRPr>
                    </a:p>
                  </a:txBody>
                  <a:tcPr anchor="ctr"/>
                </a:tc>
                <a:tc>
                  <a:txBody>
                    <a:bodyPr/>
                    <a:lstStyle/>
                    <a:p>
                      <a:endParaRPr lang="es-EC" sz="1600">
                        <a:latin typeface="Times New Roman" panose="02020603050405020304" pitchFamily="18" charset="0"/>
                        <a:cs typeface="Times New Roman" panose="02020603050405020304" pitchFamily="18" charset="0"/>
                      </a:endParaRPr>
                    </a:p>
                  </a:txBody>
                  <a:tcPr anchor="ctr"/>
                </a:tc>
                <a:tc>
                  <a:txBody>
                    <a:bodyPr/>
                    <a:lstStyle/>
                    <a:p>
                      <a:endParaRPr lang="es-EC" sz="1600">
                        <a:latin typeface="Times New Roman" panose="02020603050405020304" pitchFamily="18" charset="0"/>
                        <a:cs typeface="Times New Roman" panose="02020603050405020304" pitchFamily="18" charset="0"/>
                      </a:endParaRPr>
                    </a:p>
                  </a:txBody>
                  <a:tcPr anchor="ctr"/>
                </a:tc>
                <a:tc>
                  <a:txBody>
                    <a:bodyPr/>
                    <a:lstStyle/>
                    <a:p>
                      <a:endParaRPr lang="es-EC"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837307364"/>
                  </a:ext>
                </a:extLst>
              </a:tr>
              <a:tr h="507882">
                <a:tc>
                  <a:txBody>
                    <a:bodyPr/>
                    <a:lstStyle/>
                    <a:p>
                      <a:r>
                        <a:rPr lang="es-EC" sz="1600" dirty="0">
                          <a:effectLst/>
                          <a:latin typeface="Times New Roman" panose="02020603050405020304" pitchFamily="18" charset="0"/>
                          <a:cs typeface="Times New Roman" panose="02020603050405020304" pitchFamily="18" charset="0"/>
                        </a:rPr>
                        <a:t>IX-L3-17A</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2857.1878</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2857.2084</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3.42</a:t>
                      </a:r>
                    </a:p>
                  </a:txBody>
                  <a:tcPr anchor="ctr"/>
                </a:tc>
                <a:tc>
                  <a:txBody>
                    <a:bodyPr/>
                    <a:lstStyle/>
                    <a:p>
                      <a:r>
                        <a:rPr lang="es-EC" sz="1600" dirty="0">
                          <a:effectLst/>
                          <a:latin typeface="Times New Roman" panose="02020603050405020304" pitchFamily="18" charset="0"/>
                          <a:cs typeface="Times New Roman" panose="02020603050405020304" pitchFamily="18" charset="0"/>
                        </a:rPr>
                        <a:t>2.06</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6.02</a:t>
                      </a:r>
                    </a:p>
                  </a:txBody>
                  <a:tcPr anchor="ctr"/>
                </a:tc>
                <a:extLst>
                  <a:ext uri="{0D108BD9-81ED-4DB2-BD59-A6C34878D82A}">
                    <a16:rowId xmlns:a16="http://schemas.microsoft.com/office/drawing/2014/main" val="3942146592"/>
                  </a:ext>
                </a:extLst>
              </a:tr>
              <a:tr h="507882">
                <a:tc>
                  <a:txBody>
                    <a:bodyPr/>
                    <a:lstStyle/>
                    <a:p>
                      <a:r>
                        <a:rPr lang="es-EC" sz="1600" dirty="0">
                          <a:effectLst/>
                          <a:latin typeface="Times New Roman" panose="02020603050405020304" pitchFamily="18" charset="0"/>
                          <a:cs typeface="Times New Roman" panose="02020603050405020304" pitchFamily="18" charset="0"/>
                        </a:rPr>
                        <a:t>IX-L3-17B</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2918.2171</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2918.263</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5.36</a:t>
                      </a:r>
                    </a:p>
                  </a:txBody>
                  <a:tcPr anchor="ctr"/>
                </a:tc>
                <a:tc>
                  <a:txBody>
                    <a:bodyPr/>
                    <a:lstStyle/>
                    <a:p>
                      <a:r>
                        <a:rPr lang="es-EC" sz="1600" dirty="0">
                          <a:latin typeface="Times New Roman" panose="02020603050405020304" pitchFamily="18" charset="0"/>
                          <a:cs typeface="Times New Roman" panose="02020603050405020304" pitchFamily="18" charset="0"/>
                        </a:rPr>
                        <a:t>4.59</a:t>
                      </a:r>
                    </a:p>
                  </a:txBody>
                  <a:tcPr anchor="ctr"/>
                </a:tc>
                <a:tc>
                  <a:txBody>
                    <a:bodyPr/>
                    <a:lstStyle/>
                    <a:p>
                      <a:r>
                        <a:rPr lang="es-EC" sz="1600" dirty="0">
                          <a:latin typeface="Times New Roman" panose="02020603050405020304" pitchFamily="18" charset="0"/>
                          <a:cs typeface="Times New Roman" panose="02020603050405020304" pitchFamily="18" charset="0"/>
                        </a:rPr>
                        <a:t>8.57</a:t>
                      </a:r>
                    </a:p>
                  </a:txBody>
                  <a:tcPr anchor="ctr"/>
                </a:tc>
                <a:extLst>
                  <a:ext uri="{0D108BD9-81ED-4DB2-BD59-A6C34878D82A}">
                    <a16:rowId xmlns:a16="http://schemas.microsoft.com/office/drawing/2014/main" val="547051591"/>
                  </a:ext>
                </a:extLst>
              </a:tr>
              <a:tr h="507882">
                <a:tc>
                  <a:txBody>
                    <a:bodyPr/>
                    <a:lstStyle/>
                    <a:p>
                      <a:r>
                        <a:rPr lang="es-EC" sz="1600" dirty="0">
                          <a:effectLst/>
                          <a:latin typeface="Times New Roman" panose="02020603050405020304" pitchFamily="18" charset="0"/>
                          <a:cs typeface="Times New Roman" panose="02020603050405020304" pitchFamily="18" charset="0"/>
                        </a:rPr>
                        <a:t>IX-L3-21A</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3000.2781</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3000.3313</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8.62</a:t>
                      </a:r>
                    </a:p>
                  </a:txBody>
                  <a:tcPr anchor="ctr"/>
                </a:tc>
                <a:tc>
                  <a:txBody>
                    <a:bodyPr/>
                    <a:lstStyle/>
                    <a:p>
                      <a:r>
                        <a:rPr lang="es-EC" sz="1600" dirty="0">
                          <a:latin typeface="Times New Roman" panose="02020603050405020304" pitchFamily="18" charset="0"/>
                          <a:cs typeface="Times New Roman" panose="02020603050405020304" pitchFamily="18" charset="0"/>
                        </a:rPr>
                        <a:t>5.32</a:t>
                      </a:r>
                    </a:p>
                  </a:txBody>
                  <a:tcPr anchor="ctr"/>
                </a:tc>
                <a:tc>
                  <a:txBody>
                    <a:bodyPr/>
                    <a:lstStyle/>
                    <a:p>
                      <a:r>
                        <a:rPr lang="es-EC" sz="1600" dirty="0">
                          <a:latin typeface="Times New Roman" panose="02020603050405020304" pitchFamily="18" charset="0"/>
                          <a:cs typeface="Times New Roman" panose="02020603050405020304" pitchFamily="18" charset="0"/>
                        </a:rPr>
                        <a:t>6.17</a:t>
                      </a:r>
                    </a:p>
                  </a:txBody>
                  <a:tcPr anchor="ctr"/>
                </a:tc>
                <a:extLst>
                  <a:ext uri="{0D108BD9-81ED-4DB2-BD59-A6C34878D82A}">
                    <a16:rowId xmlns:a16="http://schemas.microsoft.com/office/drawing/2014/main" val="3807179819"/>
                  </a:ext>
                </a:extLst>
              </a:tr>
              <a:tr h="507882">
                <a:tc>
                  <a:txBody>
                    <a:bodyPr/>
                    <a:lstStyle/>
                    <a:p>
                      <a:r>
                        <a:rPr lang="es-EC" sz="1600" dirty="0">
                          <a:effectLst/>
                          <a:latin typeface="Times New Roman" panose="02020603050405020304" pitchFamily="18" charset="0"/>
                          <a:cs typeface="Times New Roman" panose="02020603050405020304" pitchFamily="18" charset="0"/>
                        </a:rPr>
                        <a:t>IX-L3-5A-AJ</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2902.1377</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2901.8997</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16.84</a:t>
                      </a:r>
                    </a:p>
                  </a:txBody>
                  <a:tcPr anchor="ctr"/>
                </a:tc>
                <a:tc>
                  <a:txBody>
                    <a:bodyPr/>
                    <a:lstStyle/>
                    <a:p>
                      <a:r>
                        <a:rPr lang="es-EC" sz="1600" dirty="0">
                          <a:latin typeface="Times New Roman" panose="02020603050405020304" pitchFamily="18" charset="0"/>
                          <a:cs typeface="Times New Roman" panose="02020603050405020304" pitchFamily="18" charset="0"/>
                        </a:rPr>
                        <a:t>23.8</a:t>
                      </a:r>
                    </a:p>
                  </a:txBody>
                  <a:tcPr anchor="ctr"/>
                </a:tc>
                <a:tc>
                  <a:txBody>
                    <a:bodyPr/>
                    <a:lstStyle/>
                    <a:p>
                      <a:r>
                        <a:rPr lang="es-EC" sz="1600" dirty="0">
                          <a:latin typeface="Times New Roman" panose="02020603050405020304" pitchFamily="18" charset="0"/>
                          <a:cs typeface="Times New Roman" panose="02020603050405020304" pitchFamily="18" charset="0"/>
                        </a:rPr>
                        <a:t>14.13</a:t>
                      </a:r>
                    </a:p>
                  </a:txBody>
                  <a:tcPr anchor="ctr"/>
                </a:tc>
                <a:extLst>
                  <a:ext uri="{0D108BD9-81ED-4DB2-BD59-A6C34878D82A}">
                    <a16:rowId xmlns:a16="http://schemas.microsoft.com/office/drawing/2014/main" val="3208575928"/>
                  </a:ext>
                </a:extLst>
              </a:tr>
            </a:tbl>
          </a:graphicData>
        </a:graphic>
      </p:graphicFrame>
      <p:graphicFrame>
        <p:nvGraphicFramePr>
          <p:cNvPr id="5" name="Tabla 4">
            <a:extLst>
              <a:ext uri="{FF2B5EF4-FFF2-40B4-BE49-F238E27FC236}">
                <a16:creationId xmlns:a16="http://schemas.microsoft.com/office/drawing/2014/main" id="{0B03D4F1-EB35-4655-AAA6-48FE5453C040}"/>
              </a:ext>
            </a:extLst>
          </p:cNvPr>
          <p:cNvGraphicFramePr>
            <a:graphicFrameLocks noGrp="1"/>
          </p:cNvGraphicFramePr>
          <p:nvPr>
            <p:extLst>
              <p:ext uri="{D42A27DB-BD31-4B8C-83A1-F6EECF244321}">
                <p14:modId xmlns:p14="http://schemas.microsoft.com/office/powerpoint/2010/main" val="1329527850"/>
              </p:ext>
            </p:extLst>
          </p:nvPr>
        </p:nvGraphicFramePr>
        <p:xfrm>
          <a:off x="9013449" y="1975799"/>
          <a:ext cx="2820742" cy="3392156"/>
        </p:xfrm>
        <a:graphic>
          <a:graphicData uri="http://schemas.openxmlformats.org/drawingml/2006/table">
            <a:tbl>
              <a:tblPr firstRow="1" bandRow="1">
                <a:tableStyleId>{9D7B26C5-4107-4FEC-AEDC-1716B250A1EF}</a:tableStyleId>
              </a:tblPr>
              <a:tblGrid>
                <a:gridCol w="1529661">
                  <a:extLst>
                    <a:ext uri="{9D8B030D-6E8A-4147-A177-3AD203B41FA5}">
                      <a16:colId xmlns:a16="http://schemas.microsoft.com/office/drawing/2014/main" val="528989124"/>
                    </a:ext>
                  </a:extLst>
                </a:gridCol>
                <a:gridCol w="1291081">
                  <a:extLst>
                    <a:ext uri="{9D8B030D-6E8A-4147-A177-3AD203B41FA5}">
                      <a16:colId xmlns:a16="http://schemas.microsoft.com/office/drawing/2014/main" val="3046734328"/>
                    </a:ext>
                  </a:extLst>
                </a:gridCol>
              </a:tblGrid>
              <a:tr h="639032">
                <a:tc>
                  <a:txBody>
                    <a:bodyPr/>
                    <a:lstStyle/>
                    <a:p>
                      <a:r>
                        <a:rPr lang="es-EC" sz="1600" dirty="0">
                          <a:effectLst/>
                          <a:latin typeface="Times New Roman" panose="02020603050405020304" pitchFamily="18" charset="0"/>
                          <a:cs typeface="Times New Roman" panose="02020603050405020304" pitchFamily="18" charset="0"/>
                        </a:rPr>
                        <a:t>Estadístico</a:t>
                      </a:r>
                      <a:endParaRPr lang="es-EC"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Errores</a:t>
                      </a:r>
                    </a:p>
                  </a:txBody>
                  <a:tcPr anchor="ctr"/>
                </a:tc>
                <a:extLst>
                  <a:ext uri="{0D108BD9-81ED-4DB2-BD59-A6C34878D82A}">
                    <a16:rowId xmlns:a16="http://schemas.microsoft.com/office/drawing/2014/main" val="4142529140"/>
                  </a:ext>
                </a:extLst>
              </a:tr>
              <a:tr h="507882">
                <a:tc>
                  <a:txBody>
                    <a:bodyPr/>
                    <a:lstStyle/>
                    <a:p>
                      <a:r>
                        <a:rPr lang="es-EC" sz="1600" b="1" dirty="0">
                          <a:latin typeface="Times New Roman" panose="02020603050405020304" pitchFamily="18" charset="0"/>
                          <a:cs typeface="Times New Roman" panose="02020603050405020304" pitchFamily="18" charset="0"/>
                        </a:rPr>
                        <a:t>Número de datos</a:t>
                      </a:r>
                    </a:p>
                  </a:txBody>
                  <a:tcPr anchor="ctr"/>
                </a:tc>
                <a:tc>
                  <a:txBody>
                    <a:bodyPr/>
                    <a:lstStyle/>
                    <a:p>
                      <a:r>
                        <a:rPr lang="es-EC" sz="1600" dirty="0">
                          <a:latin typeface="Times New Roman" panose="02020603050405020304" pitchFamily="18" charset="0"/>
                          <a:cs typeface="Times New Roman" panose="02020603050405020304" pitchFamily="18" charset="0"/>
                        </a:rPr>
                        <a:t>4</a:t>
                      </a:r>
                    </a:p>
                  </a:txBody>
                  <a:tcPr anchor="ctr"/>
                </a:tc>
                <a:extLst>
                  <a:ext uri="{0D108BD9-81ED-4DB2-BD59-A6C34878D82A}">
                    <a16:rowId xmlns:a16="http://schemas.microsoft.com/office/drawing/2014/main" val="2837307364"/>
                  </a:ext>
                </a:extLst>
              </a:tr>
              <a:tr h="507882">
                <a:tc>
                  <a:txBody>
                    <a:bodyPr/>
                    <a:lstStyle/>
                    <a:p>
                      <a:r>
                        <a:rPr lang="es-EC" sz="1600" b="1" dirty="0">
                          <a:effectLst/>
                          <a:latin typeface="Times New Roman" panose="02020603050405020304" pitchFamily="18" charset="0"/>
                          <a:cs typeface="Times New Roman" panose="02020603050405020304" pitchFamily="18" charset="0"/>
                        </a:rPr>
                        <a:t>Media aritmética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8.94</a:t>
                      </a:r>
                    </a:p>
                  </a:txBody>
                  <a:tcPr anchor="ctr"/>
                </a:tc>
                <a:extLst>
                  <a:ext uri="{0D108BD9-81ED-4DB2-BD59-A6C34878D82A}">
                    <a16:rowId xmlns:a16="http://schemas.microsoft.com/office/drawing/2014/main" val="3942146592"/>
                  </a:ext>
                </a:extLst>
              </a:tr>
              <a:tr h="507882">
                <a:tc>
                  <a:txBody>
                    <a:bodyPr/>
                    <a:lstStyle/>
                    <a:p>
                      <a:r>
                        <a:rPr lang="es-EC" sz="1600" b="1" dirty="0">
                          <a:effectLst/>
                          <a:latin typeface="Times New Roman" panose="02020603050405020304" pitchFamily="18" charset="0"/>
                          <a:cs typeface="Times New Roman" panose="02020603050405020304" pitchFamily="18" charset="0"/>
                        </a:rPr>
                        <a:t>Desviación estándar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10.00</a:t>
                      </a:r>
                    </a:p>
                  </a:txBody>
                  <a:tcPr anchor="ctr"/>
                </a:tc>
                <a:extLst>
                  <a:ext uri="{0D108BD9-81ED-4DB2-BD59-A6C34878D82A}">
                    <a16:rowId xmlns:a16="http://schemas.microsoft.com/office/drawing/2014/main" val="547051591"/>
                  </a:ext>
                </a:extLst>
              </a:tr>
              <a:tr h="507882">
                <a:tc>
                  <a:txBody>
                    <a:bodyPr/>
                    <a:lstStyle/>
                    <a:p>
                      <a:r>
                        <a:rPr lang="es-EC" sz="1600" b="1" dirty="0">
                          <a:effectLst/>
                          <a:latin typeface="Times New Roman" panose="02020603050405020304" pitchFamily="18" charset="0"/>
                          <a:cs typeface="Times New Roman" panose="02020603050405020304" pitchFamily="18" charset="0"/>
                        </a:rPr>
                        <a:t>Mínimo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2.06</a:t>
                      </a:r>
                    </a:p>
                  </a:txBody>
                  <a:tcPr anchor="ctr"/>
                </a:tc>
                <a:extLst>
                  <a:ext uri="{0D108BD9-81ED-4DB2-BD59-A6C34878D82A}">
                    <a16:rowId xmlns:a16="http://schemas.microsoft.com/office/drawing/2014/main" val="3807179819"/>
                  </a:ext>
                </a:extLst>
              </a:tr>
              <a:tr h="507882">
                <a:tc>
                  <a:txBody>
                    <a:bodyPr/>
                    <a:lstStyle/>
                    <a:p>
                      <a:r>
                        <a:rPr lang="es-EC" sz="1600" b="1" dirty="0">
                          <a:effectLst/>
                          <a:latin typeface="Times New Roman" panose="02020603050405020304" pitchFamily="18" charset="0"/>
                          <a:cs typeface="Times New Roman" panose="02020603050405020304" pitchFamily="18" charset="0"/>
                        </a:rPr>
                        <a:t>Máximo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23.8</a:t>
                      </a:r>
                    </a:p>
                  </a:txBody>
                  <a:tcPr anchor="ctr"/>
                </a:tc>
                <a:extLst>
                  <a:ext uri="{0D108BD9-81ED-4DB2-BD59-A6C34878D82A}">
                    <a16:rowId xmlns:a16="http://schemas.microsoft.com/office/drawing/2014/main" val="3208575928"/>
                  </a:ext>
                </a:extLst>
              </a:tr>
            </a:tbl>
          </a:graphicData>
        </a:graphic>
      </p:graphicFrame>
    </p:spTree>
    <p:extLst>
      <p:ext uri="{BB962C8B-B14F-4D97-AF65-F5344CB8AC3E}">
        <p14:creationId xmlns:p14="http://schemas.microsoft.com/office/powerpoint/2010/main" val="805594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D6A7E7FC-8EB5-4A01-A228-5D4F2A85E137}"/>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015916" y="1162883"/>
            <a:ext cx="7581855" cy="520599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Título 1">
            <a:extLst>
              <a:ext uri="{FF2B5EF4-FFF2-40B4-BE49-F238E27FC236}">
                <a16:creationId xmlns:a16="http://schemas.microsoft.com/office/drawing/2014/main" id="{861C5EA7-68AC-4923-B66F-CF19A81FCA85}"/>
              </a:ext>
            </a:extLst>
          </p:cNvPr>
          <p:cNvSpPr>
            <a:spLocks noGrp="1"/>
          </p:cNvSpPr>
          <p:nvPr>
            <p:ph type="title"/>
          </p:nvPr>
        </p:nvSpPr>
        <p:spPr>
          <a:xfrm>
            <a:off x="1594229" y="296443"/>
            <a:ext cx="6936086" cy="641852"/>
          </a:xfrm>
        </p:spPr>
        <p:txBody>
          <a:bodyPr>
            <a:normAutofit fontScale="90000"/>
          </a:bodyPr>
          <a:lstStyle/>
          <a:p>
            <a:r>
              <a:rPr lang="es-EC" sz="2800" dirty="0">
                <a:latin typeface="Times New Roman" panose="02020603050405020304" pitchFamily="18" charset="0"/>
                <a:cs typeface="Times New Roman" panose="02020603050405020304" pitchFamily="18" charset="0"/>
              </a:rPr>
              <a:t>Errores alturas Zona 1 Línea </a:t>
            </a:r>
            <a:r>
              <a:rPr lang="es-EC" sz="2800" dirty="0" err="1">
                <a:latin typeface="Times New Roman" panose="02020603050405020304" pitchFamily="18" charset="0"/>
                <a:cs typeface="Times New Roman" panose="02020603050405020304" pitchFamily="18" charset="0"/>
              </a:rPr>
              <a:t>Quíto</a:t>
            </a:r>
            <a:r>
              <a:rPr lang="es-EC" sz="2800" dirty="0">
                <a:latin typeface="Times New Roman" panose="02020603050405020304" pitchFamily="18" charset="0"/>
                <a:cs typeface="Times New Roman" panose="02020603050405020304" pitchFamily="18" charset="0"/>
              </a:rPr>
              <a:t> – Latacunga </a:t>
            </a:r>
          </a:p>
        </p:txBody>
      </p:sp>
    </p:spTree>
    <p:extLst>
      <p:ext uri="{BB962C8B-B14F-4D97-AF65-F5344CB8AC3E}">
        <p14:creationId xmlns:p14="http://schemas.microsoft.com/office/powerpoint/2010/main" val="3585962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CBBE30-4154-4846-ABF8-AC8290A27078}"/>
              </a:ext>
            </a:extLst>
          </p:cNvPr>
          <p:cNvSpPr>
            <a:spLocks noGrp="1"/>
          </p:cNvSpPr>
          <p:nvPr>
            <p:ph type="title"/>
          </p:nvPr>
        </p:nvSpPr>
        <p:spPr>
          <a:xfrm>
            <a:off x="1662483" y="737974"/>
            <a:ext cx="8911687" cy="513213"/>
          </a:xfrm>
        </p:spPr>
        <p:txBody>
          <a:bodyPr>
            <a:normAutofit fontScale="90000"/>
          </a:bodyPr>
          <a:lstStyle/>
          <a:p>
            <a:r>
              <a:rPr lang="es-EC" sz="2800" dirty="0">
                <a:latin typeface="Times New Roman" panose="02020603050405020304" pitchFamily="18" charset="0"/>
                <a:cs typeface="Times New Roman" panose="02020603050405020304" pitchFamily="18" charset="0"/>
              </a:rPr>
              <a:t>Errores alturas Zona 2 Línea Manta - Montecristi</a:t>
            </a:r>
          </a:p>
        </p:txBody>
      </p:sp>
      <p:graphicFrame>
        <p:nvGraphicFramePr>
          <p:cNvPr id="6" name="Tabla 5">
            <a:extLst>
              <a:ext uri="{FF2B5EF4-FFF2-40B4-BE49-F238E27FC236}">
                <a16:creationId xmlns:a16="http://schemas.microsoft.com/office/drawing/2014/main" id="{5AC63713-6A07-4008-855E-241C51DA3B90}"/>
              </a:ext>
            </a:extLst>
          </p:cNvPr>
          <p:cNvGraphicFramePr>
            <a:graphicFrameLocks noGrp="1"/>
          </p:cNvGraphicFramePr>
          <p:nvPr>
            <p:extLst>
              <p:ext uri="{D42A27DB-BD31-4B8C-83A1-F6EECF244321}">
                <p14:modId xmlns:p14="http://schemas.microsoft.com/office/powerpoint/2010/main" val="2869258830"/>
              </p:ext>
            </p:extLst>
          </p:nvPr>
        </p:nvGraphicFramePr>
        <p:xfrm>
          <a:off x="1092973" y="1528883"/>
          <a:ext cx="7096870" cy="4170680"/>
        </p:xfrm>
        <a:graphic>
          <a:graphicData uri="http://schemas.openxmlformats.org/drawingml/2006/table">
            <a:tbl>
              <a:tblPr firstRow="1" bandRow="1">
                <a:tableStyleId>{9D7B26C5-4107-4FEC-AEDC-1716B250A1EF}</a:tableStyleId>
              </a:tblPr>
              <a:tblGrid>
                <a:gridCol w="1421813">
                  <a:extLst>
                    <a:ext uri="{9D8B030D-6E8A-4147-A177-3AD203B41FA5}">
                      <a16:colId xmlns:a16="http://schemas.microsoft.com/office/drawing/2014/main" val="528989124"/>
                    </a:ext>
                  </a:extLst>
                </a:gridCol>
                <a:gridCol w="1421813">
                  <a:extLst>
                    <a:ext uri="{9D8B030D-6E8A-4147-A177-3AD203B41FA5}">
                      <a16:colId xmlns:a16="http://schemas.microsoft.com/office/drawing/2014/main" val="3046734328"/>
                    </a:ext>
                  </a:extLst>
                </a:gridCol>
                <a:gridCol w="1421813">
                  <a:extLst>
                    <a:ext uri="{9D8B030D-6E8A-4147-A177-3AD203B41FA5}">
                      <a16:colId xmlns:a16="http://schemas.microsoft.com/office/drawing/2014/main" val="3525983104"/>
                    </a:ext>
                  </a:extLst>
                </a:gridCol>
                <a:gridCol w="1093490">
                  <a:extLst>
                    <a:ext uri="{9D8B030D-6E8A-4147-A177-3AD203B41FA5}">
                      <a16:colId xmlns:a16="http://schemas.microsoft.com/office/drawing/2014/main" val="1092221070"/>
                    </a:ext>
                  </a:extLst>
                </a:gridCol>
                <a:gridCol w="718553">
                  <a:extLst>
                    <a:ext uri="{9D8B030D-6E8A-4147-A177-3AD203B41FA5}">
                      <a16:colId xmlns:a16="http://schemas.microsoft.com/office/drawing/2014/main" val="3168662753"/>
                    </a:ext>
                  </a:extLst>
                </a:gridCol>
                <a:gridCol w="1019388">
                  <a:extLst>
                    <a:ext uri="{9D8B030D-6E8A-4147-A177-3AD203B41FA5}">
                      <a16:colId xmlns:a16="http://schemas.microsoft.com/office/drawing/2014/main" val="3052709440"/>
                    </a:ext>
                  </a:extLst>
                </a:gridCol>
              </a:tblGrid>
              <a:tr h="370840">
                <a:tc>
                  <a:txBody>
                    <a:bodyPr/>
                    <a:lstStyle/>
                    <a:p>
                      <a:r>
                        <a:rPr lang="es-EC" sz="1600" dirty="0">
                          <a:effectLst/>
                          <a:latin typeface="Times New Roman" panose="02020603050405020304" pitchFamily="18" charset="0"/>
                          <a:cs typeface="Times New Roman" panose="02020603050405020304" pitchFamily="18" charset="0"/>
                        </a:rPr>
                        <a:t>Placa</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Altura Nivelación IGM (m)</a:t>
                      </a:r>
                    </a:p>
                    <a:p>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Altura Nivelación GPS (m)</a:t>
                      </a:r>
                    </a:p>
                    <a:p>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Distancia (km)</a:t>
                      </a:r>
                    </a:p>
                    <a:p>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Error (cm)</a:t>
                      </a:r>
                    </a:p>
                    <a:p>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PPM (mm/km)</a:t>
                      </a:r>
                    </a:p>
                    <a:p>
                      <a:endParaRPr lang="es-EC"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42529140"/>
                  </a:ext>
                </a:extLst>
              </a:tr>
              <a:tr h="370840">
                <a:tc>
                  <a:txBody>
                    <a:bodyPr/>
                    <a:lstStyle/>
                    <a:p>
                      <a:r>
                        <a:rPr lang="es-EC" sz="1600" dirty="0">
                          <a:latin typeface="Times New Roman" panose="02020603050405020304" pitchFamily="18" charset="0"/>
                          <a:cs typeface="Times New Roman" panose="02020603050405020304" pitchFamily="18" charset="0"/>
                        </a:rPr>
                        <a:t>BASE</a:t>
                      </a:r>
                    </a:p>
                    <a:p>
                      <a:r>
                        <a:rPr lang="es-EC" sz="1600" dirty="0">
                          <a:effectLst/>
                          <a:latin typeface="Times New Roman" panose="02020603050405020304" pitchFamily="18" charset="0"/>
                          <a:cs typeface="Times New Roman" panose="02020603050405020304" pitchFamily="18" charset="0"/>
                        </a:rPr>
                        <a:t>M-Q-10-A-JA</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120.3987</a:t>
                      </a:r>
                      <a:endParaRPr lang="es-EC" sz="1600" dirty="0">
                        <a:latin typeface="Times New Roman" panose="02020603050405020304" pitchFamily="18" charset="0"/>
                        <a:cs typeface="Times New Roman" panose="02020603050405020304" pitchFamily="18" charset="0"/>
                      </a:endParaRPr>
                    </a:p>
                  </a:txBody>
                  <a:tcPr/>
                </a:tc>
                <a:tc>
                  <a:txBody>
                    <a:bodyPr/>
                    <a:lstStyle/>
                    <a:p>
                      <a:endParaRPr lang="es-EC" sz="1600">
                        <a:latin typeface="Times New Roman" panose="02020603050405020304" pitchFamily="18" charset="0"/>
                        <a:cs typeface="Times New Roman" panose="02020603050405020304" pitchFamily="18" charset="0"/>
                      </a:endParaRPr>
                    </a:p>
                  </a:txBody>
                  <a:tcPr/>
                </a:tc>
                <a:tc>
                  <a:txBody>
                    <a:bodyPr/>
                    <a:lstStyle/>
                    <a:p>
                      <a:endParaRPr lang="es-EC" sz="1600">
                        <a:latin typeface="Times New Roman" panose="02020603050405020304" pitchFamily="18" charset="0"/>
                        <a:cs typeface="Times New Roman" panose="02020603050405020304" pitchFamily="18" charset="0"/>
                      </a:endParaRPr>
                    </a:p>
                  </a:txBody>
                  <a:tcPr/>
                </a:tc>
                <a:tc>
                  <a:txBody>
                    <a:bodyPr/>
                    <a:lstStyle/>
                    <a:p>
                      <a:endParaRPr lang="es-EC" sz="1600">
                        <a:latin typeface="Times New Roman" panose="02020603050405020304" pitchFamily="18" charset="0"/>
                        <a:cs typeface="Times New Roman" panose="02020603050405020304" pitchFamily="18" charset="0"/>
                      </a:endParaRPr>
                    </a:p>
                  </a:txBody>
                  <a:tcPr/>
                </a:tc>
                <a:tc>
                  <a:txBody>
                    <a:bodyPr/>
                    <a:lstStyle/>
                    <a:p>
                      <a:endParaRPr lang="es-EC"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37307364"/>
                  </a:ext>
                </a:extLst>
              </a:tr>
              <a:tr h="370840">
                <a:tc>
                  <a:txBody>
                    <a:bodyPr/>
                    <a:lstStyle/>
                    <a:p>
                      <a:r>
                        <a:rPr lang="es-EC" sz="1600" dirty="0">
                          <a:effectLst/>
                          <a:latin typeface="Times New Roman" panose="02020603050405020304" pitchFamily="18" charset="0"/>
                          <a:cs typeface="Times New Roman" panose="02020603050405020304" pitchFamily="18" charset="0"/>
                        </a:rPr>
                        <a:t>II-L58-16</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113.7232</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113.7298</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0.83</a:t>
                      </a:r>
                    </a:p>
                  </a:txBody>
                  <a:tcPr/>
                </a:tc>
                <a:tc>
                  <a:txBody>
                    <a:bodyPr/>
                    <a:lstStyle/>
                    <a:p>
                      <a:r>
                        <a:rPr lang="es-EC" sz="1600" dirty="0">
                          <a:latin typeface="Times New Roman" panose="02020603050405020304" pitchFamily="18" charset="0"/>
                          <a:cs typeface="Times New Roman" panose="02020603050405020304" pitchFamily="18" charset="0"/>
                        </a:rPr>
                        <a:t>0.66</a:t>
                      </a:r>
                    </a:p>
                  </a:txBody>
                  <a:tcPr/>
                </a:tc>
                <a:tc>
                  <a:txBody>
                    <a:bodyPr/>
                    <a:lstStyle/>
                    <a:p>
                      <a:r>
                        <a:rPr lang="es-EC" sz="1600" dirty="0">
                          <a:latin typeface="Times New Roman" panose="02020603050405020304" pitchFamily="18" charset="0"/>
                          <a:cs typeface="Times New Roman" panose="02020603050405020304" pitchFamily="18" charset="0"/>
                        </a:rPr>
                        <a:t>7.93</a:t>
                      </a:r>
                    </a:p>
                  </a:txBody>
                  <a:tcPr/>
                </a:tc>
                <a:extLst>
                  <a:ext uri="{0D108BD9-81ED-4DB2-BD59-A6C34878D82A}">
                    <a16:rowId xmlns:a16="http://schemas.microsoft.com/office/drawing/2014/main" val="3942146592"/>
                  </a:ext>
                </a:extLst>
              </a:tr>
              <a:tr h="370840">
                <a:tc>
                  <a:txBody>
                    <a:bodyPr/>
                    <a:lstStyle/>
                    <a:p>
                      <a:r>
                        <a:rPr lang="es-EC" sz="1600" dirty="0">
                          <a:effectLst/>
                          <a:latin typeface="Times New Roman" panose="02020603050405020304" pitchFamily="18" charset="0"/>
                          <a:cs typeface="Times New Roman" panose="02020603050405020304" pitchFamily="18" charset="0"/>
                        </a:rPr>
                        <a:t>II-L58-14</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131.6744</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131.6896</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3.06</a:t>
                      </a:r>
                    </a:p>
                  </a:txBody>
                  <a:tcPr/>
                </a:tc>
                <a:tc>
                  <a:txBody>
                    <a:bodyPr/>
                    <a:lstStyle/>
                    <a:p>
                      <a:r>
                        <a:rPr lang="es-EC" sz="1600" dirty="0">
                          <a:latin typeface="Times New Roman" panose="02020603050405020304" pitchFamily="18" charset="0"/>
                          <a:cs typeface="Times New Roman" panose="02020603050405020304" pitchFamily="18" charset="0"/>
                        </a:rPr>
                        <a:t>1.52</a:t>
                      </a:r>
                    </a:p>
                  </a:txBody>
                  <a:tcPr/>
                </a:tc>
                <a:tc>
                  <a:txBody>
                    <a:bodyPr/>
                    <a:lstStyle/>
                    <a:p>
                      <a:r>
                        <a:rPr lang="es-EC" sz="1600" dirty="0">
                          <a:latin typeface="Times New Roman" panose="02020603050405020304" pitchFamily="18" charset="0"/>
                          <a:cs typeface="Times New Roman" panose="02020603050405020304" pitchFamily="18" charset="0"/>
                        </a:rPr>
                        <a:t>4.96</a:t>
                      </a:r>
                    </a:p>
                  </a:txBody>
                  <a:tcPr/>
                </a:tc>
                <a:extLst>
                  <a:ext uri="{0D108BD9-81ED-4DB2-BD59-A6C34878D82A}">
                    <a16:rowId xmlns:a16="http://schemas.microsoft.com/office/drawing/2014/main" val="547051591"/>
                  </a:ext>
                </a:extLst>
              </a:tr>
              <a:tr h="370840">
                <a:tc>
                  <a:txBody>
                    <a:bodyPr/>
                    <a:lstStyle/>
                    <a:p>
                      <a:r>
                        <a:rPr lang="es-EC" sz="1600" dirty="0">
                          <a:effectLst/>
                          <a:latin typeface="Times New Roman" panose="02020603050405020304" pitchFamily="18" charset="0"/>
                          <a:cs typeface="Times New Roman" panose="02020603050405020304" pitchFamily="18" charset="0"/>
                        </a:rPr>
                        <a:t>II-L58-12</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184.7069</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184.7522</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6.31</a:t>
                      </a:r>
                    </a:p>
                  </a:txBody>
                  <a:tcPr/>
                </a:tc>
                <a:tc>
                  <a:txBody>
                    <a:bodyPr/>
                    <a:lstStyle/>
                    <a:p>
                      <a:r>
                        <a:rPr lang="es-EC" sz="1600" dirty="0">
                          <a:latin typeface="Times New Roman" panose="02020603050405020304" pitchFamily="18" charset="0"/>
                          <a:cs typeface="Times New Roman" panose="02020603050405020304" pitchFamily="18" charset="0"/>
                        </a:rPr>
                        <a:t>4.53</a:t>
                      </a:r>
                    </a:p>
                  </a:txBody>
                  <a:tcPr/>
                </a:tc>
                <a:tc>
                  <a:txBody>
                    <a:bodyPr/>
                    <a:lstStyle/>
                    <a:p>
                      <a:r>
                        <a:rPr lang="es-EC" sz="1600" dirty="0">
                          <a:latin typeface="Times New Roman" panose="02020603050405020304" pitchFamily="18" charset="0"/>
                          <a:cs typeface="Times New Roman" panose="02020603050405020304" pitchFamily="18" charset="0"/>
                        </a:rPr>
                        <a:t>7.18</a:t>
                      </a:r>
                    </a:p>
                  </a:txBody>
                  <a:tcPr/>
                </a:tc>
                <a:extLst>
                  <a:ext uri="{0D108BD9-81ED-4DB2-BD59-A6C34878D82A}">
                    <a16:rowId xmlns:a16="http://schemas.microsoft.com/office/drawing/2014/main" val="3807179819"/>
                  </a:ext>
                </a:extLst>
              </a:tr>
              <a:tr h="370840">
                <a:tc>
                  <a:txBody>
                    <a:bodyPr/>
                    <a:lstStyle/>
                    <a:p>
                      <a:r>
                        <a:rPr lang="es-EC" sz="1600" dirty="0">
                          <a:effectLst/>
                          <a:latin typeface="Times New Roman" panose="02020603050405020304" pitchFamily="18" charset="0"/>
                          <a:cs typeface="Times New Roman" panose="02020603050405020304" pitchFamily="18" charset="0"/>
                        </a:rPr>
                        <a:t>II-L58-11</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223.0409</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223.0943</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8.16</a:t>
                      </a:r>
                    </a:p>
                  </a:txBody>
                  <a:tcPr/>
                </a:tc>
                <a:tc>
                  <a:txBody>
                    <a:bodyPr/>
                    <a:lstStyle/>
                    <a:p>
                      <a:r>
                        <a:rPr lang="es-EC" sz="1600" dirty="0">
                          <a:latin typeface="Times New Roman" panose="02020603050405020304" pitchFamily="18" charset="0"/>
                          <a:cs typeface="Times New Roman" panose="02020603050405020304" pitchFamily="18" charset="0"/>
                        </a:rPr>
                        <a:t>5.34</a:t>
                      </a:r>
                    </a:p>
                  </a:txBody>
                  <a:tcPr/>
                </a:tc>
                <a:tc>
                  <a:txBody>
                    <a:bodyPr/>
                    <a:lstStyle/>
                    <a:p>
                      <a:r>
                        <a:rPr lang="es-EC" sz="1600" dirty="0">
                          <a:latin typeface="Times New Roman" panose="02020603050405020304" pitchFamily="18" charset="0"/>
                          <a:cs typeface="Times New Roman" panose="02020603050405020304" pitchFamily="18" charset="0"/>
                        </a:rPr>
                        <a:t>6.55</a:t>
                      </a:r>
                    </a:p>
                  </a:txBody>
                  <a:tcPr/>
                </a:tc>
                <a:extLst>
                  <a:ext uri="{0D108BD9-81ED-4DB2-BD59-A6C34878D82A}">
                    <a16:rowId xmlns:a16="http://schemas.microsoft.com/office/drawing/2014/main" val="3208575928"/>
                  </a:ext>
                </a:extLst>
              </a:tr>
              <a:tr h="370840">
                <a:tc>
                  <a:txBody>
                    <a:bodyPr/>
                    <a:lstStyle/>
                    <a:p>
                      <a:r>
                        <a:rPr lang="es-EC" sz="1600" dirty="0">
                          <a:effectLst/>
                          <a:latin typeface="Times New Roman" panose="02020603050405020304" pitchFamily="18" charset="0"/>
                          <a:cs typeface="Times New Roman" panose="02020603050405020304" pitchFamily="18" charset="0"/>
                        </a:rPr>
                        <a:t>II-L58-10</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277.0653</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277.1455</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9.73</a:t>
                      </a:r>
                    </a:p>
                  </a:txBody>
                  <a:tcPr/>
                </a:tc>
                <a:tc>
                  <a:txBody>
                    <a:bodyPr/>
                    <a:lstStyle/>
                    <a:p>
                      <a:r>
                        <a:rPr lang="es-EC" sz="1600" dirty="0">
                          <a:latin typeface="Times New Roman" panose="02020603050405020304" pitchFamily="18" charset="0"/>
                          <a:cs typeface="Times New Roman" panose="02020603050405020304" pitchFamily="18" charset="0"/>
                        </a:rPr>
                        <a:t>8.02</a:t>
                      </a:r>
                    </a:p>
                  </a:txBody>
                  <a:tcPr/>
                </a:tc>
                <a:tc>
                  <a:txBody>
                    <a:bodyPr/>
                    <a:lstStyle/>
                    <a:p>
                      <a:r>
                        <a:rPr lang="es-EC" sz="1600" dirty="0">
                          <a:latin typeface="Times New Roman" panose="02020603050405020304" pitchFamily="18" charset="0"/>
                          <a:cs typeface="Times New Roman" panose="02020603050405020304" pitchFamily="18" charset="0"/>
                        </a:rPr>
                        <a:t>8.24</a:t>
                      </a:r>
                    </a:p>
                  </a:txBody>
                  <a:tcPr/>
                </a:tc>
                <a:extLst>
                  <a:ext uri="{0D108BD9-81ED-4DB2-BD59-A6C34878D82A}">
                    <a16:rowId xmlns:a16="http://schemas.microsoft.com/office/drawing/2014/main" val="3566687565"/>
                  </a:ext>
                </a:extLst>
              </a:tr>
              <a:tr h="185420">
                <a:tc>
                  <a:txBody>
                    <a:bodyPr/>
                    <a:lstStyle/>
                    <a:p>
                      <a:r>
                        <a:rPr lang="es-EC" sz="1600" dirty="0">
                          <a:effectLst/>
                          <a:latin typeface="Times New Roman" panose="02020603050405020304" pitchFamily="18" charset="0"/>
                          <a:cs typeface="Times New Roman" panose="02020603050405020304" pitchFamily="18" charset="0"/>
                        </a:rPr>
                        <a:t>II-L58-8</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148.9549</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149.0725</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12.62</a:t>
                      </a:r>
                    </a:p>
                  </a:txBody>
                  <a:tcPr/>
                </a:tc>
                <a:tc>
                  <a:txBody>
                    <a:bodyPr/>
                    <a:lstStyle/>
                    <a:p>
                      <a:r>
                        <a:rPr lang="es-EC" sz="1600" dirty="0">
                          <a:latin typeface="Times New Roman" panose="02020603050405020304" pitchFamily="18" charset="0"/>
                          <a:cs typeface="Times New Roman" panose="02020603050405020304" pitchFamily="18" charset="0"/>
                        </a:rPr>
                        <a:t>11.76</a:t>
                      </a:r>
                    </a:p>
                  </a:txBody>
                  <a:tcPr/>
                </a:tc>
                <a:tc>
                  <a:txBody>
                    <a:bodyPr/>
                    <a:lstStyle/>
                    <a:p>
                      <a:r>
                        <a:rPr lang="es-EC" sz="1600" dirty="0">
                          <a:latin typeface="Times New Roman" panose="02020603050405020304" pitchFamily="18" charset="0"/>
                          <a:cs typeface="Times New Roman" panose="02020603050405020304" pitchFamily="18" charset="0"/>
                        </a:rPr>
                        <a:t>9.32</a:t>
                      </a:r>
                    </a:p>
                  </a:txBody>
                  <a:tcPr/>
                </a:tc>
                <a:extLst>
                  <a:ext uri="{0D108BD9-81ED-4DB2-BD59-A6C34878D82A}">
                    <a16:rowId xmlns:a16="http://schemas.microsoft.com/office/drawing/2014/main" val="1600196185"/>
                  </a:ext>
                </a:extLst>
              </a:tr>
              <a:tr h="185420">
                <a:tc>
                  <a:txBody>
                    <a:bodyPr/>
                    <a:lstStyle/>
                    <a:p>
                      <a:r>
                        <a:rPr lang="es-EC" sz="1600" dirty="0">
                          <a:effectLst/>
                          <a:latin typeface="Times New Roman" panose="02020603050405020304" pitchFamily="18" charset="0"/>
                          <a:cs typeface="Times New Roman" panose="02020603050405020304" pitchFamily="18" charset="0"/>
                        </a:rPr>
                        <a:t>II-L58-7</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110.673</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110.9065</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13.97</a:t>
                      </a:r>
                    </a:p>
                  </a:txBody>
                  <a:tcPr/>
                </a:tc>
                <a:tc>
                  <a:txBody>
                    <a:bodyPr/>
                    <a:lstStyle/>
                    <a:p>
                      <a:r>
                        <a:rPr lang="es-EC" sz="1600" dirty="0">
                          <a:latin typeface="Times New Roman" panose="02020603050405020304" pitchFamily="18" charset="0"/>
                          <a:cs typeface="Times New Roman" panose="02020603050405020304" pitchFamily="18" charset="0"/>
                        </a:rPr>
                        <a:t>23.35</a:t>
                      </a:r>
                    </a:p>
                  </a:txBody>
                  <a:tcPr/>
                </a:tc>
                <a:tc>
                  <a:txBody>
                    <a:bodyPr/>
                    <a:lstStyle/>
                    <a:p>
                      <a:r>
                        <a:rPr lang="es-EC" sz="1600" dirty="0">
                          <a:latin typeface="Times New Roman" panose="02020603050405020304" pitchFamily="18" charset="0"/>
                          <a:cs typeface="Times New Roman" panose="02020603050405020304" pitchFamily="18" charset="0"/>
                        </a:rPr>
                        <a:t>16.71</a:t>
                      </a:r>
                    </a:p>
                  </a:txBody>
                  <a:tcPr/>
                </a:tc>
                <a:extLst>
                  <a:ext uri="{0D108BD9-81ED-4DB2-BD59-A6C34878D82A}">
                    <a16:rowId xmlns:a16="http://schemas.microsoft.com/office/drawing/2014/main" val="3425411125"/>
                  </a:ext>
                </a:extLst>
              </a:tr>
            </a:tbl>
          </a:graphicData>
        </a:graphic>
      </p:graphicFrame>
      <p:graphicFrame>
        <p:nvGraphicFramePr>
          <p:cNvPr id="4" name="Tabla 3">
            <a:extLst>
              <a:ext uri="{FF2B5EF4-FFF2-40B4-BE49-F238E27FC236}">
                <a16:creationId xmlns:a16="http://schemas.microsoft.com/office/drawing/2014/main" id="{9FBB9FE5-B5F4-4D83-87E5-A16DFF997F6B}"/>
              </a:ext>
            </a:extLst>
          </p:cNvPr>
          <p:cNvGraphicFramePr>
            <a:graphicFrameLocks noGrp="1"/>
          </p:cNvGraphicFramePr>
          <p:nvPr>
            <p:extLst>
              <p:ext uri="{D42A27DB-BD31-4B8C-83A1-F6EECF244321}">
                <p14:modId xmlns:p14="http://schemas.microsoft.com/office/powerpoint/2010/main" val="2245490831"/>
              </p:ext>
            </p:extLst>
          </p:nvPr>
        </p:nvGraphicFramePr>
        <p:xfrm>
          <a:off x="9119467" y="1799368"/>
          <a:ext cx="2820742" cy="3392156"/>
        </p:xfrm>
        <a:graphic>
          <a:graphicData uri="http://schemas.openxmlformats.org/drawingml/2006/table">
            <a:tbl>
              <a:tblPr firstRow="1" bandRow="1">
                <a:tableStyleId>{9D7B26C5-4107-4FEC-AEDC-1716B250A1EF}</a:tableStyleId>
              </a:tblPr>
              <a:tblGrid>
                <a:gridCol w="1529661">
                  <a:extLst>
                    <a:ext uri="{9D8B030D-6E8A-4147-A177-3AD203B41FA5}">
                      <a16:colId xmlns:a16="http://schemas.microsoft.com/office/drawing/2014/main" val="528989124"/>
                    </a:ext>
                  </a:extLst>
                </a:gridCol>
                <a:gridCol w="1291081">
                  <a:extLst>
                    <a:ext uri="{9D8B030D-6E8A-4147-A177-3AD203B41FA5}">
                      <a16:colId xmlns:a16="http://schemas.microsoft.com/office/drawing/2014/main" val="3046734328"/>
                    </a:ext>
                  </a:extLst>
                </a:gridCol>
              </a:tblGrid>
              <a:tr h="639032">
                <a:tc>
                  <a:txBody>
                    <a:bodyPr/>
                    <a:lstStyle/>
                    <a:p>
                      <a:r>
                        <a:rPr lang="es-EC" sz="1600" dirty="0">
                          <a:effectLst/>
                          <a:latin typeface="Times New Roman" panose="02020603050405020304" pitchFamily="18" charset="0"/>
                          <a:cs typeface="Times New Roman" panose="02020603050405020304" pitchFamily="18" charset="0"/>
                        </a:rPr>
                        <a:t>Estadístico</a:t>
                      </a:r>
                      <a:endParaRPr lang="es-EC"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Errores</a:t>
                      </a:r>
                    </a:p>
                  </a:txBody>
                  <a:tcPr anchor="ctr"/>
                </a:tc>
                <a:extLst>
                  <a:ext uri="{0D108BD9-81ED-4DB2-BD59-A6C34878D82A}">
                    <a16:rowId xmlns:a16="http://schemas.microsoft.com/office/drawing/2014/main" val="4142529140"/>
                  </a:ext>
                </a:extLst>
              </a:tr>
              <a:tr h="507882">
                <a:tc>
                  <a:txBody>
                    <a:bodyPr/>
                    <a:lstStyle/>
                    <a:p>
                      <a:r>
                        <a:rPr lang="es-EC" sz="1600" b="1" dirty="0">
                          <a:latin typeface="Times New Roman" panose="02020603050405020304" pitchFamily="18" charset="0"/>
                          <a:cs typeface="Times New Roman" panose="02020603050405020304" pitchFamily="18" charset="0"/>
                        </a:rPr>
                        <a:t>Número de datos</a:t>
                      </a:r>
                    </a:p>
                  </a:txBody>
                  <a:tcPr anchor="ctr"/>
                </a:tc>
                <a:tc>
                  <a:txBody>
                    <a:bodyPr/>
                    <a:lstStyle/>
                    <a:p>
                      <a:r>
                        <a:rPr lang="es-EC" sz="1600" dirty="0">
                          <a:latin typeface="Times New Roman" panose="02020603050405020304" pitchFamily="18" charset="0"/>
                          <a:cs typeface="Times New Roman" panose="02020603050405020304" pitchFamily="18" charset="0"/>
                        </a:rPr>
                        <a:t>7</a:t>
                      </a:r>
                    </a:p>
                  </a:txBody>
                  <a:tcPr anchor="ctr"/>
                </a:tc>
                <a:extLst>
                  <a:ext uri="{0D108BD9-81ED-4DB2-BD59-A6C34878D82A}">
                    <a16:rowId xmlns:a16="http://schemas.microsoft.com/office/drawing/2014/main" val="2837307364"/>
                  </a:ext>
                </a:extLst>
              </a:tr>
              <a:tr h="507882">
                <a:tc>
                  <a:txBody>
                    <a:bodyPr/>
                    <a:lstStyle/>
                    <a:p>
                      <a:r>
                        <a:rPr lang="es-EC" sz="1600" b="1" dirty="0">
                          <a:effectLst/>
                          <a:latin typeface="Times New Roman" panose="02020603050405020304" pitchFamily="18" charset="0"/>
                          <a:cs typeface="Times New Roman" panose="02020603050405020304" pitchFamily="18" charset="0"/>
                        </a:rPr>
                        <a:t>Media aritmética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6.80</a:t>
                      </a:r>
                    </a:p>
                  </a:txBody>
                  <a:tcPr anchor="ctr"/>
                </a:tc>
                <a:extLst>
                  <a:ext uri="{0D108BD9-81ED-4DB2-BD59-A6C34878D82A}">
                    <a16:rowId xmlns:a16="http://schemas.microsoft.com/office/drawing/2014/main" val="3942146592"/>
                  </a:ext>
                </a:extLst>
              </a:tr>
              <a:tr h="507882">
                <a:tc>
                  <a:txBody>
                    <a:bodyPr/>
                    <a:lstStyle/>
                    <a:p>
                      <a:r>
                        <a:rPr lang="es-EC" sz="1600" b="1" dirty="0">
                          <a:effectLst/>
                          <a:latin typeface="Times New Roman" panose="02020603050405020304" pitchFamily="18" charset="0"/>
                          <a:cs typeface="Times New Roman" panose="02020603050405020304" pitchFamily="18" charset="0"/>
                        </a:rPr>
                        <a:t>Desviación estándar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7.79</a:t>
                      </a:r>
                    </a:p>
                  </a:txBody>
                  <a:tcPr anchor="ctr"/>
                </a:tc>
                <a:extLst>
                  <a:ext uri="{0D108BD9-81ED-4DB2-BD59-A6C34878D82A}">
                    <a16:rowId xmlns:a16="http://schemas.microsoft.com/office/drawing/2014/main" val="547051591"/>
                  </a:ext>
                </a:extLst>
              </a:tr>
              <a:tr h="507882">
                <a:tc>
                  <a:txBody>
                    <a:bodyPr/>
                    <a:lstStyle/>
                    <a:p>
                      <a:r>
                        <a:rPr lang="es-EC" sz="1600" b="1" dirty="0">
                          <a:effectLst/>
                          <a:latin typeface="Times New Roman" panose="02020603050405020304" pitchFamily="18" charset="0"/>
                          <a:cs typeface="Times New Roman" panose="02020603050405020304" pitchFamily="18" charset="0"/>
                        </a:rPr>
                        <a:t>Mínimo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0.66</a:t>
                      </a:r>
                    </a:p>
                  </a:txBody>
                  <a:tcPr anchor="ctr"/>
                </a:tc>
                <a:extLst>
                  <a:ext uri="{0D108BD9-81ED-4DB2-BD59-A6C34878D82A}">
                    <a16:rowId xmlns:a16="http://schemas.microsoft.com/office/drawing/2014/main" val="3807179819"/>
                  </a:ext>
                </a:extLst>
              </a:tr>
              <a:tr h="507882">
                <a:tc>
                  <a:txBody>
                    <a:bodyPr/>
                    <a:lstStyle/>
                    <a:p>
                      <a:r>
                        <a:rPr lang="es-EC" sz="1600" b="1" dirty="0">
                          <a:effectLst/>
                          <a:latin typeface="Times New Roman" panose="02020603050405020304" pitchFamily="18" charset="0"/>
                          <a:cs typeface="Times New Roman" panose="02020603050405020304" pitchFamily="18" charset="0"/>
                        </a:rPr>
                        <a:t>Máximo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23.35</a:t>
                      </a:r>
                    </a:p>
                  </a:txBody>
                  <a:tcPr anchor="ctr"/>
                </a:tc>
                <a:extLst>
                  <a:ext uri="{0D108BD9-81ED-4DB2-BD59-A6C34878D82A}">
                    <a16:rowId xmlns:a16="http://schemas.microsoft.com/office/drawing/2014/main" val="3208575928"/>
                  </a:ext>
                </a:extLst>
              </a:tr>
            </a:tbl>
          </a:graphicData>
        </a:graphic>
      </p:graphicFrame>
    </p:spTree>
    <p:extLst>
      <p:ext uri="{BB962C8B-B14F-4D97-AF65-F5344CB8AC3E}">
        <p14:creationId xmlns:p14="http://schemas.microsoft.com/office/powerpoint/2010/main" val="957864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32FB6747-283A-4D13-B846-C0718CFD77BD}"/>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566737" y="850137"/>
            <a:ext cx="8309810" cy="571108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Título 1">
            <a:extLst>
              <a:ext uri="{FF2B5EF4-FFF2-40B4-BE49-F238E27FC236}">
                <a16:creationId xmlns:a16="http://schemas.microsoft.com/office/drawing/2014/main" id="{2097982F-F87B-4955-A736-3901133959BC}"/>
              </a:ext>
            </a:extLst>
          </p:cNvPr>
          <p:cNvSpPr>
            <a:spLocks noGrp="1"/>
          </p:cNvSpPr>
          <p:nvPr>
            <p:ph type="title"/>
          </p:nvPr>
        </p:nvSpPr>
        <p:spPr>
          <a:xfrm>
            <a:off x="1662483" y="240671"/>
            <a:ext cx="8911687" cy="513213"/>
          </a:xfrm>
        </p:spPr>
        <p:txBody>
          <a:bodyPr>
            <a:normAutofit fontScale="90000"/>
          </a:bodyPr>
          <a:lstStyle/>
          <a:p>
            <a:r>
              <a:rPr lang="es-EC" sz="2800" dirty="0">
                <a:latin typeface="Times New Roman" panose="02020603050405020304" pitchFamily="18" charset="0"/>
                <a:cs typeface="Times New Roman" panose="02020603050405020304" pitchFamily="18" charset="0"/>
              </a:rPr>
              <a:t>Errores alturas Zona 2 Línea Manta - Montecristi</a:t>
            </a:r>
          </a:p>
        </p:txBody>
      </p:sp>
    </p:spTree>
    <p:extLst>
      <p:ext uri="{BB962C8B-B14F-4D97-AF65-F5344CB8AC3E}">
        <p14:creationId xmlns:p14="http://schemas.microsoft.com/office/powerpoint/2010/main" val="2184913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536DDC-53B4-4E21-98B5-86B399B99068}"/>
              </a:ext>
            </a:extLst>
          </p:cNvPr>
          <p:cNvSpPr>
            <a:spLocks noGrp="1"/>
          </p:cNvSpPr>
          <p:nvPr>
            <p:ph type="title"/>
          </p:nvPr>
        </p:nvSpPr>
        <p:spPr>
          <a:xfrm>
            <a:off x="1678526" y="721422"/>
            <a:ext cx="6599201" cy="482795"/>
          </a:xfrm>
        </p:spPr>
        <p:txBody>
          <a:bodyPr>
            <a:normAutofit fontScale="90000"/>
          </a:bodyPr>
          <a:lstStyle/>
          <a:p>
            <a:r>
              <a:rPr lang="es-EC" sz="2800" dirty="0">
                <a:latin typeface="Times New Roman" panose="02020603050405020304" pitchFamily="18" charset="0"/>
                <a:cs typeface="Times New Roman" panose="02020603050405020304" pitchFamily="18" charset="0"/>
              </a:rPr>
              <a:t>Errores alturas Zona 3 Línea Cuyuja - Baeza</a:t>
            </a:r>
          </a:p>
        </p:txBody>
      </p:sp>
      <p:graphicFrame>
        <p:nvGraphicFramePr>
          <p:cNvPr id="5" name="Tabla 4">
            <a:extLst>
              <a:ext uri="{FF2B5EF4-FFF2-40B4-BE49-F238E27FC236}">
                <a16:creationId xmlns:a16="http://schemas.microsoft.com/office/drawing/2014/main" id="{1B72008B-F2BA-44DB-AE09-817289F6E046}"/>
              </a:ext>
            </a:extLst>
          </p:cNvPr>
          <p:cNvGraphicFramePr>
            <a:graphicFrameLocks noGrp="1"/>
          </p:cNvGraphicFramePr>
          <p:nvPr>
            <p:extLst>
              <p:ext uri="{D42A27DB-BD31-4B8C-83A1-F6EECF244321}">
                <p14:modId xmlns:p14="http://schemas.microsoft.com/office/powerpoint/2010/main" val="3886852008"/>
              </p:ext>
            </p:extLst>
          </p:nvPr>
        </p:nvGraphicFramePr>
        <p:xfrm>
          <a:off x="1284269" y="1836063"/>
          <a:ext cx="7157367" cy="3635993"/>
        </p:xfrm>
        <a:graphic>
          <a:graphicData uri="http://schemas.openxmlformats.org/drawingml/2006/table">
            <a:tbl>
              <a:tblPr firstRow="1" bandRow="1">
                <a:tableStyleId>{9D7B26C5-4107-4FEC-AEDC-1716B250A1EF}</a:tableStyleId>
              </a:tblPr>
              <a:tblGrid>
                <a:gridCol w="1431176">
                  <a:extLst>
                    <a:ext uri="{9D8B030D-6E8A-4147-A177-3AD203B41FA5}">
                      <a16:colId xmlns:a16="http://schemas.microsoft.com/office/drawing/2014/main" val="528989124"/>
                    </a:ext>
                  </a:extLst>
                </a:gridCol>
                <a:gridCol w="1256192">
                  <a:extLst>
                    <a:ext uri="{9D8B030D-6E8A-4147-A177-3AD203B41FA5}">
                      <a16:colId xmlns:a16="http://schemas.microsoft.com/office/drawing/2014/main" val="3046734328"/>
                    </a:ext>
                  </a:extLst>
                </a:gridCol>
                <a:gridCol w="1256192">
                  <a:extLst>
                    <a:ext uri="{9D8B030D-6E8A-4147-A177-3AD203B41FA5}">
                      <a16:colId xmlns:a16="http://schemas.microsoft.com/office/drawing/2014/main" val="3525983104"/>
                    </a:ext>
                  </a:extLst>
                </a:gridCol>
                <a:gridCol w="1256192">
                  <a:extLst>
                    <a:ext uri="{9D8B030D-6E8A-4147-A177-3AD203B41FA5}">
                      <a16:colId xmlns:a16="http://schemas.microsoft.com/office/drawing/2014/main" val="1092221070"/>
                    </a:ext>
                  </a:extLst>
                </a:gridCol>
                <a:gridCol w="859605">
                  <a:extLst>
                    <a:ext uri="{9D8B030D-6E8A-4147-A177-3AD203B41FA5}">
                      <a16:colId xmlns:a16="http://schemas.microsoft.com/office/drawing/2014/main" val="3168662753"/>
                    </a:ext>
                  </a:extLst>
                </a:gridCol>
                <a:gridCol w="1098010">
                  <a:extLst>
                    <a:ext uri="{9D8B030D-6E8A-4147-A177-3AD203B41FA5}">
                      <a16:colId xmlns:a16="http://schemas.microsoft.com/office/drawing/2014/main" val="3052709440"/>
                    </a:ext>
                  </a:extLst>
                </a:gridCol>
              </a:tblGrid>
              <a:tr h="933005">
                <a:tc>
                  <a:txBody>
                    <a:bodyPr/>
                    <a:lstStyle/>
                    <a:p>
                      <a:r>
                        <a:rPr lang="es-EC" sz="1600" dirty="0">
                          <a:effectLst/>
                          <a:latin typeface="Times New Roman" panose="02020603050405020304" pitchFamily="18" charset="0"/>
                          <a:cs typeface="Times New Roman" panose="02020603050405020304" pitchFamily="18" charset="0"/>
                        </a:rPr>
                        <a:t>Placa</a:t>
                      </a:r>
                      <a:endParaRPr lang="es-EC"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Altura Nivelación IGM (m)</a:t>
                      </a:r>
                    </a:p>
                    <a:p>
                      <a:endParaRPr lang="es-EC"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Altura Nivelación GPS (m)</a:t>
                      </a:r>
                    </a:p>
                    <a:p>
                      <a:endParaRPr lang="es-EC"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Distancia (km)</a:t>
                      </a:r>
                    </a:p>
                    <a:p>
                      <a:endParaRPr lang="es-EC"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Error (cm)</a:t>
                      </a:r>
                    </a:p>
                    <a:p>
                      <a:endParaRPr lang="es-EC"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PPM (mm/km)</a:t>
                      </a:r>
                    </a:p>
                    <a:p>
                      <a:endParaRPr lang="es-EC"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42529140"/>
                  </a:ext>
                </a:extLst>
              </a:tr>
              <a:tr h="774445">
                <a:tc>
                  <a:txBody>
                    <a:bodyPr/>
                    <a:lstStyle/>
                    <a:p>
                      <a:r>
                        <a:rPr lang="es-EC" sz="1600" dirty="0">
                          <a:latin typeface="Times New Roman" panose="02020603050405020304" pitchFamily="18" charset="0"/>
                          <a:cs typeface="Times New Roman" panose="02020603050405020304" pitchFamily="18" charset="0"/>
                        </a:rPr>
                        <a:t>BASE</a:t>
                      </a:r>
                    </a:p>
                    <a:p>
                      <a:r>
                        <a:rPr lang="es-EC" sz="1600" dirty="0">
                          <a:effectLst/>
                          <a:latin typeface="Times New Roman" panose="02020603050405020304" pitchFamily="18" charset="0"/>
                          <a:cs typeface="Times New Roman" panose="02020603050405020304" pitchFamily="18" charset="0"/>
                        </a:rPr>
                        <a:t>XXIX-L1-48C</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2364.8365</a:t>
                      </a:r>
                      <a:endParaRPr lang="es-EC" sz="1600" dirty="0">
                        <a:latin typeface="Times New Roman" panose="02020603050405020304" pitchFamily="18" charset="0"/>
                        <a:cs typeface="Times New Roman" panose="02020603050405020304" pitchFamily="18" charset="0"/>
                      </a:endParaRPr>
                    </a:p>
                  </a:txBody>
                  <a:tcPr anchor="ctr"/>
                </a:tc>
                <a:tc>
                  <a:txBody>
                    <a:bodyPr/>
                    <a:lstStyle/>
                    <a:p>
                      <a:endParaRPr lang="es-EC" sz="1600">
                        <a:latin typeface="Times New Roman" panose="02020603050405020304" pitchFamily="18" charset="0"/>
                        <a:cs typeface="Times New Roman" panose="02020603050405020304" pitchFamily="18" charset="0"/>
                      </a:endParaRPr>
                    </a:p>
                  </a:txBody>
                  <a:tcPr anchor="ctr"/>
                </a:tc>
                <a:tc>
                  <a:txBody>
                    <a:bodyPr/>
                    <a:lstStyle/>
                    <a:p>
                      <a:endParaRPr lang="es-EC" sz="1600">
                        <a:latin typeface="Times New Roman" panose="02020603050405020304" pitchFamily="18" charset="0"/>
                        <a:cs typeface="Times New Roman" panose="02020603050405020304" pitchFamily="18" charset="0"/>
                      </a:endParaRPr>
                    </a:p>
                  </a:txBody>
                  <a:tcPr anchor="ctr"/>
                </a:tc>
                <a:tc>
                  <a:txBody>
                    <a:bodyPr/>
                    <a:lstStyle/>
                    <a:p>
                      <a:endParaRPr lang="es-EC" sz="1600">
                        <a:latin typeface="Times New Roman" panose="02020603050405020304" pitchFamily="18" charset="0"/>
                        <a:cs typeface="Times New Roman" panose="02020603050405020304" pitchFamily="18" charset="0"/>
                      </a:endParaRPr>
                    </a:p>
                  </a:txBody>
                  <a:tcPr anchor="ctr"/>
                </a:tc>
                <a:tc>
                  <a:txBody>
                    <a:bodyPr/>
                    <a:lstStyle/>
                    <a:p>
                      <a:endParaRPr lang="es-EC" sz="16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837307364"/>
                  </a:ext>
                </a:extLst>
              </a:tr>
              <a:tr h="448687">
                <a:tc>
                  <a:txBody>
                    <a:bodyPr/>
                    <a:lstStyle/>
                    <a:p>
                      <a:r>
                        <a:rPr lang="es-EC" sz="1600" dirty="0">
                          <a:effectLst/>
                          <a:latin typeface="Times New Roman" panose="02020603050405020304" pitchFamily="18" charset="0"/>
                          <a:cs typeface="Times New Roman" panose="02020603050405020304" pitchFamily="18" charset="0"/>
                        </a:rPr>
                        <a:t>XXIX-L1-51A</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1845.2998</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2217.1393</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4.08</a:t>
                      </a:r>
                    </a:p>
                  </a:txBody>
                  <a:tcPr anchor="ctr"/>
                </a:tc>
                <a:tc>
                  <a:txBody>
                    <a:bodyPr/>
                    <a:lstStyle/>
                    <a:p>
                      <a:r>
                        <a:rPr lang="es-EC" sz="1600" dirty="0">
                          <a:latin typeface="Times New Roman" panose="02020603050405020304" pitchFamily="18" charset="0"/>
                          <a:cs typeface="Times New Roman" panose="02020603050405020304" pitchFamily="18" charset="0"/>
                        </a:rPr>
                        <a:t>4.45</a:t>
                      </a:r>
                    </a:p>
                  </a:txBody>
                  <a:tcPr anchor="ctr"/>
                </a:tc>
                <a:tc>
                  <a:txBody>
                    <a:bodyPr/>
                    <a:lstStyle/>
                    <a:p>
                      <a:r>
                        <a:rPr lang="es-EC" sz="1600" dirty="0">
                          <a:latin typeface="Times New Roman" panose="02020603050405020304" pitchFamily="18" charset="0"/>
                          <a:cs typeface="Times New Roman" panose="02020603050405020304" pitchFamily="18" charset="0"/>
                        </a:rPr>
                        <a:t>10.90</a:t>
                      </a:r>
                    </a:p>
                  </a:txBody>
                  <a:tcPr anchor="ctr"/>
                </a:tc>
                <a:extLst>
                  <a:ext uri="{0D108BD9-81ED-4DB2-BD59-A6C34878D82A}">
                    <a16:rowId xmlns:a16="http://schemas.microsoft.com/office/drawing/2014/main" val="3942146592"/>
                  </a:ext>
                </a:extLst>
              </a:tr>
              <a:tr h="448687">
                <a:tc>
                  <a:txBody>
                    <a:bodyPr/>
                    <a:lstStyle/>
                    <a:p>
                      <a:r>
                        <a:rPr lang="es-EC" sz="1600" dirty="0">
                          <a:effectLst/>
                          <a:latin typeface="Times New Roman" panose="02020603050405020304" pitchFamily="18" charset="0"/>
                          <a:cs typeface="Times New Roman" panose="02020603050405020304" pitchFamily="18" charset="0"/>
                        </a:rPr>
                        <a:t>XXIX-L1-54C</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1933.3276</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1933.2618</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8.61</a:t>
                      </a:r>
                    </a:p>
                  </a:txBody>
                  <a:tcPr anchor="ctr"/>
                </a:tc>
                <a:tc>
                  <a:txBody>
                    <a:bodyPr/>
                    <a:lstStyle/>
                    <a:p>
                      <a:r>
                        <a:rPr lang="es-EC" sz="1600" dirty="0">
                          <a:latin typeface="Times New Roman" panose="02020603050405020304" pitchFamily="18" charset="0"/>
                          <a:cs typeface="Times New Roman" panose="02020603050405020304" pitchFamily="18" charset="0"/>
                        </a:rPr>
                        <a:t>6.58</a:t>
                      </a:r>
                    </a:p>
                  </a:txBody>
                  <a:tcPr anchor="ctr"/>
                </a:tc>
                <a:tc>
                  <a:txBody>
                    <a:bodyPr/>
                    <a:lstStyle/>
                    <a:p>
                      <a:r>
                        <a:rPr lang="es-EC" sz="1600" dirty="0">
                          <a:latin typeface="Times New Roman" panose="02020603050405020304" pitchFamily="18" charset="0"/>
                          <a:cs typeface="Times New Roman" panose="02020603050405020304" pitchFamily="18" charset="0"/>
                        </a:rPr>
                        <a:t>7.64</a:t>
                      </a:r>
                    </a:p>
                  </a:txBody>
                  <a:tcPr anchor="ctr"/>
                </a:tc>
                <a:extLst>
                  <a:ext uri="{0D108BD9-81ED-4DB2-BD59-A6C34878D82A}">
                    <a16:rowId xmlns:a16="http://schemas.microsoft.com/office/drawing/2014/main" val="547051591"/>
                  </a:ext>
                </a:extLst>
              </a:tr>
              <a:tr h="448687">
                <a:tc>
                  <a:txBody>
                    <a:bodyPr/>
                    <a:lstStyle/>
                    <a:p>
                      <a:r>
                        <a:rPr lang="es-EC" sz="1600" dirty="0">
                          <a:effectLst/>
                          <a:latin typeface="Times New Roman" panose="02020603050405020304" pitchFamily="18" charset="0"/>
                          <a:cs typeface="Times New Roman" panose="02020603050405020304" pitchFamily="18" charset="0"/>
                        </a:rPr>
                        <a:t>XXIX-L1-56A</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2217.0948</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1819.9136</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13.31</a:t>
                      </a:r>
                    </a:p>
                  </a:txBody>
                  <a:tcPr anchor="ctr"/>
                </a:tc>
                <a:tc>
                  <a:txBody>
                    <a:bodyPr/>
                    <a:lstStyle/>
                    <a:p>
                      <a:r>
                        <a:rPr lang="es-EC" sz="1600" dirty="0">
                          <a:latin typeface="Times New Roman" panose="02020603050405020304" pitchFamily="18" charset="0"/>
                          <a:cs typeface="Times New Roman" panose="02020603050405020304" pitchFamily="18" charset="0"/>
                        </a:rPr>
                        <a:t>18.39</a:t>
                      </a:r>
                    </a:p>
                  </a:txBody>
                  <a:tcPr anchor="ctr"/>
                </a:tc>
                <a:tc>
                  <a:txBody>
                    <a:bodyPr/>
                    <a:lstStyle/>
                    <a:p>
                      <a:r>
                        <a:rPr lang="es-EC" sz="1600" dirty="0">
                          <a:latin typeface="Times New Roman" panose="02020603050405020304" pitchFamily="18" charset="0"/>
                          <a:cs typeface="Times New Roman" panose="02020603050405020304" pitchFamily="18" charset="0"/>
                        </a:rPr>
                        <a:t>13.82</a:t>
                      </a:r>
                    </a:p>
                  </a:txBody>
                  <a:tcPr anchor="ctr"/>
                </a:tc>
                <a:extLst>
                  <a:ext uri="{0D108BD9-81ED-4DB2-BD59-A6C34878D82A}">
                    <a16:rowId xmlns:a16="http://schemas.microsoft.com/office/drawing/2014/main" val="3807179819"/>
                  </a:ext>
                </a:extLst>
              </a:tr>
              <a:tr h="4486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XXIX-L2-2A</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2306.3153</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effectLst/>
                          <a:latin typeface="Times New Roman" panose="02020603050405020304" pitchFamily="18" charset="0"/>
                          <a:cs typeface="Times New Roman" panose="02020603050405020304" pitchFamily="18" charset="0"/>
                        </a:rPr>
                        <a:t>1845.0719</a:t>
                      </a:r>
                      <a:endParaRPr lang="es-EC" sz="1600"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16.18</a:t>
                      </a:r>
                    </a:p>
                  </a:txBody>
                  <a:tcPr anchor="ctr"/>
                </a:tc>
                <a:tc>
                  <a:txBody>
                    <a:bodyPr/>
                    <a:lstStyle/>
                    <a:p>
                      <a:r>
                        <a:rPr lang="es-EC" sz="1600" dirty="0">
                          <a:latin typeface="Times New Roman" panose="02020603050405020304" pitchFamily="18" charset="0"/>
                          <a:cs typeface="Times New Roman" panose="02020603050405020304" pitchFamily="18" charset="0"/>
                        </a:rPr>
                        <a:t>22.79</a:t>
                      </a:r>
                    </a:p>
                  </a:txBody>
                  <a:tcPr anchor="ctr"/>
                </a:tc>
                <a:tc>
                  <a:txBody>
                    <a:bodyPr/>
                    <a:lstStyle/>
                    <a:p>
                      <a:r>
                        <a:rPr lang="es-EC" sz="1600" dirty="0">
                          <a:latin typeface="Times New Roman" panose="02020603050405020304" pitchFamily="18" charset="0"/>
                          <a:cs typeface="Times New Roman" panose="02020603050405020304" pitchFamily="18" charset="0"/>
                        </a:rPr>
                        <a:t>14.08</a:t>
                      </a:r>
                    </a:p>
                  </a:txBody>
                  <a:tcPr anchor="ctr"/>
                </a:tc>
                <a:extLst>
                  <a:ext uri="{0D108BD9-81ED-4DB2-BD59-A6C34878D82A}">
                    <a16:rowId xmlns:a16="http://schemas.microsoft.com/office/drawing/2014/main" val="3208575928"/>
                  </a:ext>
                </a:extLst>
              </a:tr>
            </a:tbl>
          </a:graphicData>
        </a:graphic>
      </p:graphicFrame>
      <p:graphicFrame>
        <p:nvGraphicFramePr>
          <p:cNvPr id="4" name="Tabla 3">
            <a:extLst>
              <a:ext uri="{FF2B5EF4-FFF2-40B4-BE49-F238E27FC236}">
                <a16:creationId xmlns:a16="http://schemas.microsoft.com/office/drawing/2014/main" id="{294C972B-B547-4B5F-B2CB-BCCCFBF24AA4}"/>
              </a:ext>
            </a:extLst>
          </p:cNvPr>
          <p:cNvGraphicFramePr>
            <a:graphicFrameLocks noGrp="1"/>
          </p:cNvGraphicFramePr>
          <p:nvPr>
            <p:extLst>
              <p:ext uri="{D42A27DB-BD31-4B8C-83A1-F6EECF244321}">
                <p14:modId xmlns:p14="http://schemas.microsoft.com/office/powerpoint/2010/main" val="4082793680"/>
              </p:ext>
            </p:extLst>
          </p:nvPr>
        </p:nvGraphicFramePr>
        <p:xfrm>
          <a:off x="8960441" y="2088414"/>
          <a:ext cx="2820742" cy="3392156"/>
        </p:xfrm>
        <a:graphic>
          <a:graphicData uri="http://schemas.openxmlformats.org/drawingml/2006/table">
            <a:tbl>
              <a:tblPr firstRow="1" bandRow="1">
                <a:tableStyleId>{9D7B26C5-4107-4FEC-AEDC-1716B250A1EF}</a:tableStyleId>
              </a:tblPr>
              <a:tblGrid>
                <a:gridCol w="1529661">
                  <a:extLst>
                    <a:ext uri="{9D8B030D-6E8A-4147-A177-3AD203B41FA5}">
                      <a16:colId xmlns:a16="http://schemas.microsoft.com/office/drawing/2014/main" val="528989124"/>
                    </a:ext>
                  </a:extLst>
                </a:gridCol>
                <a:gridCol w="1291081">
                  <a:extLst>
                    <a:ext uri="{9D8B030D-6E8A-4147-A177-3AD203B41FA5}">
                      <a16:colId xmlns:a16="http://schemas.microsoft.com/office/drawing/2014/main" val="3046734328"/>
                    </a:ext>
                  </a:extLst>
                </a:gridCol>
              </a:tblGrid>
              <a:tr h="639032">
                <a:tc>
                  <a:txBody>
                    <a:bodyPr/>
                    <a:lstStyle/>
                    <a:p>
                      <a:r>
                        <a:rPr lang="es-EC" sz="1600" dirty="0">
                          <a:effectLst/>
                          <a:latin typeface="Times New Roman" panose="02020603050405020304" pitchFamily="18" charset="0"/>
                          <a:cs typeface="Times New Roman" panose="02020603050405020304" pitchFamily="18" charset="0"/>
                        </a:rPr>
                        <a:t>Estadístico</a:t>
                      </a:r>
                      <a:endParaRPr lang="es-EC"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Errores</a:t>
                      </a:r>
                    </a:p>
                  </a:txBody>
                  <a:tcPr anchor="ctr"/>
                </a:tc>
                <a:extLst>
                  <a:ext uri="{0D108BD9-81ED-4DB2-BD59-A6C34878D82A}">
                    <a16:rowId xmlns:a16="http://schemas.microsoft.com/office/drawing/2014/main" val="4142529140"/>
                  </a:ext>
                </a:extLst>
              </a:tr>
              <a:tr h="507882">
                <a:tc>
                  <a:txBody>
                    <a:bodyPr/>
                    <a:lstStyle/>
                    <a:p>
                      <a:r>
                        <a:rPr lang="es-EC" sz="1600" b="1" dirty="0">
                          <a:latin typeface="Times New Roman" panose="02020603050405020304" pitchFamily="18" charset="0"/>
                          <a:cs typeface="Times New Roman" panose="02020603050405020304" pitchFamily="18" charset="0"/>
                        </a:rPr>
                        <a:t>Número de datos</a:t>
                      </a:r>
                    </a:p>
                  </a:txBody>
                  <a:tcPr anchor="ctr"/>
                </a:tc>
                <a:tc>
                  <a:txBody>
                    <a:bodyPr/>
                    <a:lstStyle/>
                    <a:p>
                      <a:r>
                        <a:rPr lang="es-EC" sz="1600" dirty="0">
                          <a:latin typeface="Times New Roman" panose="02020603050405020304" pitchFamily="18" charset="0"/>
                          <a:cs typeface="Times New Roman" panose="02020603050405020304" pitchFamily="18" charset="0"/>
                        </a:rPr>
                        <a:t>4</a:t>
                      </a:r>
                    </a:p>
                  </a:txBody>
                  <a:tcPr anchor="ctr"/>
                </a:tc>
                <a:extLst>
                  <a:ext uri="{0D108BD9-81ED-4DB2-BD59-A6C34878D82A}">
                    <a16:rowId xmlns:a16="http://schemas.microsoft.com/office/drawing/2014/main" val="2837307364"/>
                  </a:ext>
                </a:extLst>
              </a:tr>
              <a:tr h="507882">
                <a:tc>
                  <a:txBody>
                    <a:bodyPr/>
                    <a:lstStyle/>
                    <a:p>
                      <a:r>
                        <a:rPr lang="es-EC" sz="1600" b="1" dirty="0">
                          <a:effectLst/>
                          <a:latin typeface="Times New Roman" panose="02020603050405020304" pitchFamily="18" charset="0"/>
                          <a:cs typeface="Times New Roman" panose="02020603050405020304" pitchFamily="18" charset="0"/>
                        </a:rPr>
                        <a:t>Media aritmética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13.05</a:t>
                      </a:r>
                    </a:p>
                  </a:txBody>
                  <a:tcPr anchor="ctr"/>
                </a:tc>
                <a:extLst>
                  <a:ext uri="{0D108BD9-81ED-4DB2-BD59-A6C34878D82A}">
                    <a16:rowId xmlns:a16="http://schemas.microsoft.com/office/drawing/2014/main" val="3942146592"/>
                  </a:ext>
                </a:extLst>
              </a:tr>
              <a:tr h="507882">
                <a:tc>
                  <a:txBody>
                    <a:bodyPr/>
                    <a:lstStyle/>
                    <a:p>
                      <a:r>
                        <a:rPr lang="es-EC" sz="1600" b="1" dirty="0">
                          <a:effectLst/>
                          <a:latin typeface="Times New Roman" panose="02020603050405020304" pitchFamily="18" charset="0"/>
                          <a:cs typeface="Times New Roman" panose="02020603050405020304" pitchFamily="18" charset="0"/>
                        </a:rPr>
                        <a:t>Desviación estándar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8.93</a:t>
                      </a:r>
                    </a:p>
                  </a:txBody>
                  <a:tcPr anchor="ctr"/>
                </a:tc>
                <a:extLst>
                  <a:ext uri="{0D108BD9-81ED-4DB2-BD59-A6C34878D82A}">
                    <a16:rowId xmlns:a16="http://schemas.microsoft.com/office/drawing/2014/main" val="547051591"/>
                  </a:ext>
                </a:extLst>
              </a:tr>
              <a:tr h="507882">
                <a:tc>
                  <a:txBody>
                    <a:bodyPr/>
                    <a:lstStyle/>
                    <a:p>
                      <a:r>
                        <a:rPr lang="es-EC" sz="1600" b="1" dirty="0">
                          <a:effectLst/>
                          <a:latin typeface="Times New Roman" panose="02020603050405020304" pitchFamily="18" charset="0"/>
                          <a:cs typeface="Times New Roman" panose="02020603050405020304" pitchFamily="18" charset="0"/>
                        </a:rPr>
                        <a:t>Mínimo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4.45</a:t>
                      </a:r>
                    </a:p>
                  </a:txBody>
                  <a:tcPr anchor="ctr"/>
                </a:tc>
                <a:extLst>
                  <a:ext uri="{0D108BD9-81ED-4DB2-BD59-A6C34878D82A}">
                    <a16:rowId xmlns:a16="http://schemas.microsoft.com/office/drawing/2014/main" val="3807179819"/>
                  </a:ext>
                </a:extLst>
              </a:tr>
              <a:tr h="507882">
                <a:tc>
                  <a:txBody>
                    <a:bodyPr/>
                    <a:lstStyle/>
                    <a:p>
                      <a:r>
                        <a:rPr lang="es-EC" sz="1600" b="1" dirty="0">
                          <a:effectLst/>
                          <a:latin typeface="Times New Roman" panose="02020603050405020304" pitchFamily="18" charset="0"/>
                          <a:cs typeface="Times New Roman" panose="02020603050405020304" pitchFamily="18" charset="0"/>
                        </a:rPr>
                        <a:t>Máximo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22.79</a:t>
                      </a:r>
                    </a:p>
                  </a:txBody>
                  <a:tcPr anchor="ctr"/>
                </a:tc>
                <a:extLst>
                  <a:ext uri="{0D108BD9-81ED-4DB2-BD59-A6C34878D82A}">
                    <a16:rowId xmlns:a16="http://schemas.microsoft.com/office/drawing/2014/main" val="3208575928"/>
                  </a:ext>
                </a:extLst>
              </a:tr>
            </a:tbl>
          </a:graphicData>
        </a:graphic>
      </p:graphicFrame>
    </p:spTree>
    <p:extLst>
      <p:ext uri="{BB962C8B-B14F-4D97-AF65-F5344CB8AC3E}">
        <p14:creationId xmlns:p14="http://schemas.microsoft.com/office/powerpoint/2010/main" val="86177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601ABBB0-94F5-448F-9A79-98E1F03D4F49}"/>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871537" y="1042736"/>
            <a:ext cx="8069179" cy="5438273"/>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Título 1">
            <a:extLst>
              <a:ext uri="{FF2B5EF4-FFF2-40B4-BE49-F238E27FC236}">
                <a16:creationId xmlns:a16="http://schemas.microsoft.com/office/drawing/2014/main" id="{6FFB6859-8280-49A9-B116-C3640A24AF76}"/>
              </a:ext>
            </a:extLst>
          </p:cNvPr>
          <p:cNvSpPr>
            <a:spLocks noGrp="1"/>
          </p:cNvSpPr>
          <p:nvPr>
            <p:ph type="title"/>
          </p:nvPr>
        </p:nvSpPr>
        <p:spPr>
          <a:xfrm>
            <a:off x="1694568" y="183718"/>
            <a:ext cx="6599201" cy="482795"/>
          </a:xfrm>
        </p:spPr>
        <p:txBody>
          <a:bodyPr>
            <a:normAutofit fontScale="90000"/>
          </a:bodyPr>
          <a:lstStyle/>
          <a:p>
            <a:r>
              <a:rPr lang="es-EC" sz="2800" dirty="0">
                <a:latin typeface="Times New Roman" panose="02020603050405020304" pitchFamily="18" charset="0"/>
                <a:cs typeface="Times New Roman" panose="02020603050405020304" pitchFamily="18" charset="0"/>
              </a:rPr>
              <a:t>Errores alturas Zona 3 Línea Cuyuja - Baeza</a:t>
            </a:r>
          </a:p>
        </p:txBody>
      </p:sp>
    </p:spTree>
    <p:extLst>
      <p:ext uri="{BB962C8B-B14F-4D97-AF65-F5344CB8AC3E}">
        <p14:creationId xmlns:p14="http://schemas.microsoft.com/office/powerpoint/2010/main" val="2343405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399AE2-9C93-471A-A0C8-5311CB01749C}"/>
              </a:ext>
            </a:extLst>
          </p:cNvPr>
          <p:cNvSpPr>
            <a:spLocks noGrp="1"/>
          </p:cNvSpPr>
          <p:nvPr>
            <p:ph type="title"/>
          </p:nvPr>
        </p:nvSpPr>
        <p:spPr>
          <a:xfrm>
            <a:off x="1678526" y="688278"/>
            <a:ext cx="9984086" cy="595090"/>
          </a:xfrm>
        </p:spPr>
        <p:txBody>
          <a:bodyPr>
            <a:normAutofit/>
          </a:bodyPr>
          <a:lstStyle/>
          <a:p>
            <a:r>
              <a:rPr lang="es-EC" sz="2800" dirty="0">
                <a:latin typeface="Times New Roman" panose="02020603050405020304" pitchFamily="18" charset="0"/>
                <a:cs typeface="Times New Roman" panose="02020603050405020304" pitchFamily="18" charset="0"/>
              </a:rPr>
              <a:t>Errores alturas Zona 4 Línea Puerto López – La Libertad</a:t>
            </a:r>
          </a:p>
        </p:txBody>
      </p:sp>
      <p:graphicFrame>
        <p:nvGraphicFramePr>
          <p:cNvPr id="5" name="Tabla 4">
            <a:extLst>
              <a:ext uri="{FF2B5EF4-FFF2-40B4-BE49-F238E27FC236}">
                <a16:creationId xmlns:a16="http://schemas.microsoft.com/office/drawing/2014/main" id="{EB44583E-F046-47BB-BA73-6DF5EBB10693}"/>
              </a:ext>
            </a:extLst>
          </p:cNvPr>
          <p:cNvGraphicFramePr>
            <a:graphicFrameLocks noGrp="1"/>
          </p:cNvGraphicFramePr>
          <p:nvPr>
            <p:extLst>
              <p:ext uri="{D42A27DB-BD31-4B8C-83A1-F6EECF244321}">
                <p14:modId xmlns:p14="http://schemas.microsoft.com/office/powerpoint/2010/main" val="2335383804"/>
              </p:ext>
            </p:extLst>
          </p:nvPr>
        </p:nvGraphicFramePr>
        <p:xfrm>
          <a:off x="1161689" y="2024269"/>
          <a:ext cx="6749862" cy="3761104"/>
        </p:xfrm>
        <a:graphic>
          <a:graphicData uri="http://schemas.openxmlformats.org/drawingml/2006/table">
            <a:tbl>
              <a:tblPr firstRow="1" bandRow="1">
                <a:tableStyleId>{9D7B26C5-4107-4FEC-AEDC-1716B250A1EF}</a:tableStyleId>
              </a:tblPr>
              <a:tblGrid>
                <a:gridCol w="1124977">
                  <a:extLst>
                    <a:ext uri="{9D8B030D-6E8A-4147-A177-3AD203B41FA5}">
                      <a16:colId xmlns:a16="http://schemas.microsoft.com/office/drawing/2014/main" val="528989124"/>
                    </a:ext>
                  </a:extLst>
                </a:gridCol>
                <a:gridCol w="1124977">
                  <a:extLst>
                    <a:ext uri="{9D8B030D-6E8A-4147-A177-3AD203B41FA5}">
                      <a16:colId xmlns:a16="http://schemas.microsoft.com/office/drawing/2014/main" val="3046734328"/>
                    </a:ext>
                  </a:extLst>
                </a:gridCol>
                <a:gridCol w="1124977">
                  <a:extLst>
                    <a:ext uri="{9D8B030D-6E8A-4147-A177-3AD203B41FA5}">
                      <a16:colId xmlns:a16="http://schemas.microsoft.com/office/drawing/2014/main" val="3525983104"/>
                    </a:ext>
                  </a:extLst>
                </a:gridCol>
                <a:gridCol w="1124977">
                  <a:extLst>
                    <a:ext uri="{9D8B030D-6E8A-4147-A177-3AD203B41FA5}">
                      <a16:colId xmlns:a16="http://schemas.microsoft.com/office/drawing/2014/main" val="1092221070"/>
                    </a:ext>
                  </a:extLst>
                </a:gridCol>
                <a:gridCol w="1124977">
                  <a:extLst>
                    <a:ext uri="{9D8B030D-6E8A-4147-A177-3AD203B41FA5}">
                      <a16:colId xmlns:a16="http://schemas.microsoft.com/office/drawing/2014/main" val="3168662753"/>
                    </a:ext>
                  </a:extLst>
                </a:gridCol>
                <a:gridCol w="1124977">
                  <a:extLst>
                    <a:ext uri="{9D8B030D-6E8A-4147-A177-3AD203B41FA5}">
                      <a16:colId xmlns:a16="http://schemas.microsoft.com/office/drawing/2014/main" val="3052709440"/>
                    </a:ext>
                  </a:extLst>
                </a:gridCol>
              </a:tblGrid>
              <a:tr h="891209">
                <a:tc>
                  <a:txBody>
                    <a:bodyPr/>
                    <a:lstStyle/>
                    <a:p>
                      <a:r>
                        <a:rPr lang="es-EC" sz="1600" dirty="0">
                          <a:effectLst/>
                          <a:latin typeface="Times New Roman" panose="02020603050405020304" pitchFamily="18" charset="0"/>
                          <a:cs typeface="Times New Roman" panose="02020603050405020304" pitchFamily="18" charset="0"/>
                        </a:rPr>
                        <a:t>Placa</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Altura Nivelación IGM (m)</a:t>
                      </a:r>
                    </a:p>
                    <a:p>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Altura Nivelación GPS (m)</a:t>
                      </a:r>
                    </a:p>
                    <a:p>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Distancia (km)</a:t>
                      </a:r>
                    </a:p>
                    <a:p>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Error (cm)</a:t>
                      </a:r>
                    </a:p>
                    <a:p>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PPM (mm/km)</a:t>
                      </a:r>
                    </a:p>
                    <a:p>
                      <a:endParaRPr lang="es-EC"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42529140"/>
                  </a:ext>
                </a:extLst>
              </a:tr>
              <a:tr h="659296">
                <a:tc>
                  <a:txBody>
                    <a:bodyPr/>
                    <a:lstStyle/>
                    <a:p>
                      <a:r>
                        <a:rPr lang="es-EC" sz="1600" dirty="0">
                          <a:latin typeface="Times New Roman" panose="02020603050405020304" pitchFamily="18" charset="0"/>
                          <a:cs typeface="Times New Roman" panose="02020603050405020304" pitchFamily="18" charset="0"/>
                        </a:rPr>
                        <a:t>BASE</a:t>
                      </a:r>
                    </a:p>
                    <a:p>
                      <a:r>
                        <a:rPr lang="es-EC" sz="1600" dirty="0">
                          <a:effectLst/>
                          <a:latin typeface="Times New Roman" panose="02020603050405020304" pitchFamily="18" charset="0"/>
                          <a:cs typeface="Times New Roman" panose="02020603050405020304" pitchFamily="18" charset="0"/>
                        </a:rPr>
                        <a:t>J-PL-5B</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34.7179</a:t>
                      </a:r>
                      <a:endParaRPr lang="es-EC" sz="1600" dirty="0">
                        <a:latin typeface="Times New Roman" panose="02020603050405020304" pitchFamily="18" charset="0"/>
                        <a:cs typeface="Times New Roman" panose="02020603050405020304" pitchFamily="18" charset="0"/>
                      </a:endParaRPr>
                    </a:p>
                  </a:txBody>
                  <a:tcPr/>
                </a:tc>
                <a:tc>
                  <a:txBody>
                    <a:bodyPr/>
                    <a:lstStyle/>
                    <a:p>
                      <a:endParaRPr lang="es-EC" sz="1600">
                        <a:latin typeface="Times New Roman" panose="02020603050405020304" pitchFamily="18" charset="0"/>
                        <a:cs typeface="Times New Roman" panose="02020603050405020304" pitchFamily="18" charset="0"/>
                      </a:endParaRPr>
                    </a:p>
                  </a:txBody>
                  <a:tcPr/>
                </a:tc>
                <a:tc>
                  <a:txBody>
                    <a:bodyPr/>
                    <a:lstStyle/>
                    <a:p>
                      <a:endParaRPr lang="es-EC" sz="1600">
                        <a:latin typeface="Times New Roman" panose="02020603050405020304" pitchFamily="18" charset="0"/>
                        <a:cs typeface="Times New Roman" panose="02020603050405020304" pitchFamily="18" charset="0"/>
                      </a:endParaRPr>
                    </a:p>
                  </a:txBody>
                  <a:tcPr/>
                </a:tc>
                <a:tc>
                  <a:txBody>
                    <a:bodyPr/>
                    <a:lstStyle/>
                    <a:p>
                      <a:endParaRPr lang="es-EC" sz="1600">
                        <a:latin typeface="Times New Roman" panose="02020603050405020304" pitchFamily="18" charset="0"/>
                        <a:cs typeface="Times New Roman" panose="02020603050405020304" pitchFamily="18" charset="0"/>
                      </a:endParaRPr>
                    </a:p>
                  </a:txBody>
                  <a:tcPr/>
                </a:tc>
                <a:tc>
                  <a:txBody>
                    <a:bodyPr/>
                    <a:lstStyle/>
                    <a:p>
                      <a:endParaRPr lang="es-EC" sz="16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37307364"/>
                  </a:ext>
                </a:extLst>
              </a:tr>
              <a:tr h="508752">
                <a:tc>
                  <a:txBody>
                    <a:bodyPr/>
                    <a:lstStyle/>
                    <a:p>
                      <a:r>
                        <a:rPr lang="es-EC" sz="1600" dirty="0">
                          <a:effectLst/>
                          <a:latin typeface="Times New Roman" panose="02020603050405020304" pitchFamily="18" charset="0"/>
                          <a:cs typeface="Times New Roman" panose="02020603050405020304" pitchFamily="18" charset="0"/>
                        </a:rPr>
                        <a:t>J-PL-4B</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28.8921</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28.896</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2.95</a:t>
                      </a:r>
                    </a:p>
                  </a:txBody>
                  <a:tcPr/>
                </a:tc>
                <a:tc>
                  <a:txBody>
                    <a:bodyPr/>
                    <a:lstStyle/>
                    <a:p>
                      <a:r>
                        <a:rPr lang="es-EC" sz="1600" dirty="0">
                          <a:latin typeface="Times New Roman" panose="02020603050405020304" pitchFamily="18" charset="0"/>
                          <a:cs typeface="Times New Roman" panose="02020603050405020304" pitchFamily="18" charset="0"/>
                        </a:rPr>
                        <a:t>0.39</a:t>
                      </a:r>
                    </a:p>
                  </a:txBody>
                  <a:tcPr/>
                </a:tc>
                <a:tc>
                  <a:txBody>
                    <a:bodyPr/>
                    <a:lstStyle/>
                    <a:p>
                      <a:r>
                        <a:rPr lang="es-EC" sz="1600" dirty="0">
                          <a:latin typeface="Times New Roman" panose="02020603050405020304" pitchFamily="18" charset="0"/>
                          <a:cs typeface="Times New Roman" panose="02020603050405020304" pitchFamily="18" charset="0"/>
                        </a:rPr>
                        <a:t>1.32</a:t>
                      </a:r>
                    </a:p>
                  </a:txBody>
                  <a:tcPr/>
                </a:tc>
                <a:extLst>
                  <a:ext uri="{0D108BD9-81ED-4DB2-BD59-A6C34878D82A}">
                    <a16:rowId xmlns:a16="http://schemas.microsoft.com/office/drawing/2014/main" val="3942146592"/>
                  </a:ext>
                </a:extLst>
              </a:tr>
              <a:tr h="508752">
                <a:tc>
                  <a:txBody>
                    <a:bodyPr/>
                    <a:lstStyle/>
                    <a:p>
                      <a:r>
                        <a:rPr lang="es-EC" sz="1600" dirty="0">
                          <a:effectLst/>
                          <a:latin typeface="Times New Roman" panose="02020603050405020304" pitchFamily="18" charset="0"/>
                          <a:cs typeface="Times New Roman" panose="02020603050405020304" pitchFamily="18" charset="0"/>
                        </a:rPr>
                        <a:t>L-M-70</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14.6718</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14.7303</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5.35</a:t>
                      </a:r>
                    </a:p>
                  </a:txBody>
                  <a:tcPr/>
                </a:tc>
                <a:tc>
                  <a:txBody>
                    <a:bodyPr/>
                    <a:lstStyle/>
                    <a:p>
                      <a:r>
                        <a:rPr lang="es-EC" sz="1600" dirty="0">
                          <a:latin typeface="Times New Roman" panose="02020603050405020304" pitchFamily="18" charset="0"/>
                          <a:cs typeface="Times New Roman" panose="02020603050405020304" pitchFamily="18" charset="0"/>
                        </a:rPr>
                        <a:t>5.85</a:t>
                      </a:r>
                    </a:p>
                  </a:txBody>
                  <a:tcPr/>
                </a:tc>
                <a:tc>
                  <a:txBody>
                    <a:bodyPr/>
                    <a:lstStyle/>
                    <a:p>
                      <a:r>
                        <a:rPr lang="es-EC" sz="1600" dirty="0">
                          <a:latin typeface="Times New Roman" panose="02020603050405020304" pitchFamily="18" charset="0"/>
                          <a:cs typeface="Times New Roman" panose="02020603050405020304" pitchFamily="18" charset="0"/>
                        </a:rPr>
                        <a:t>10.93</a:t>
                      </a:r>
                    </a:p>
                  </a:txBody>
                  <a:tcPr/>
                </a:tc>
                <a:extLst>
                  <a:ext uri="{0D108BD9-81ED-4DB2-BD59-A6C34878D82A}">
                    <a16:rowId xmlns:a16="http://schemas.microsoft.com/office/drawing/2014/main" val="547051591"/>
                  </a:ext>
                </a:extLst>
              </a:tr>
              <a:tr h="508752">
                <a:tc>
                  <a:txBody>
                    <a:bodyPr/>
                    <a:lstStyle/>
                    <a:p>
                      <a:r>
                        <a:rPr lang="es-EC" sz="1600" dirty="0">
                          <a:effectLst/>
                          <a:latin typeface="Times New Roman" panose="02020603050405020304" pitchFamily="18" charset="0"/>
                          <a:cs typeface="Times New Roman" panose="02020603050405020304" pitchFamily="18" charset="0"/>
                        </a:rPr>
                        <a:t>L-M-66</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100.2567</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100.1939</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10.42</a:t>
                      </a:r>
                    </a:p>
                  </a:txBody>
                  <a:tcPr/>
                </a:tc>
                <a:tc>
                  <a:txBody>
                    <a:bodyPr/>
                    <a:lstStyle/>
                    <a:p>
                      <a:r>
                        <a:rPr lang="es-EC" sz="1600" dirty="0">
                          <a:latin typeface="Times New Roman" panose="02020603050405020304" pitchFamily="18" charset="0"/>
                          <a:cs typeface="Times New Roman" panose="02020603050405020304" pitchFamily="18" charset="0"/>
                        </a:rPr>
                        <a:t>15.27</a:t>
                      </a:r>
                    </a:p>
                  </a:txBody>
                  <a:tcPr/>
                </a:tc>
                <a:tc>
                  <a:txBody>
                    <a:bodyPr/>
                    <a:lstStyle/>
                    <a:p>
                      <a:r>
                        <a:rPr lang="es-EC" sz="1600" dirty="0">
                          <a:latin typeface="Times New Roman" panose="02020603050405020304" pitchFamily="18" charset="0"/>
                          <a:cs typeface="Times New Roman" panose="02020603050405020304" pitchFamily="18" charset="0"/>
                        </a:rPr>
                        <a:t>14.66</a:t>
                      </a:r>
                    </a:p>
                  </a:txBody>
                  <a:tcPr/>
                </a:tc>
                <a:extLst>
                  <a:ext uri="{0D108BD9-81ED-4DB2-BD59-A6C34878D82A}">
                    <a16:rowId xmlns:a16="http://schemas.microsoft.com/office/drawing/2014/main" val="3807179819"/>
                  </a:ext>
                </a:extLst>
              </a:tr>
              <a:tr h="508752">
                <a:tc>
                  <a:txBody>
                    <a:bodyPr/>
                    <a:lstStyle/>
                    <a:p>
                      <a:r>
                        <a:rPr lang="es-EC" sz="1600" dirty="0">
                          <a:effectLst/>
                          <a:latin typeface="Times New Roman" panose="02020603050405020304" pitchFamily="18" charset="0"/>
                          <a:cs typeface="Times New Roman" panose="02020603050405020304" pitchFamily="18" charset="0"/>
                        </a:rPr>
                        <a:t>L-M-64</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6.5956</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6.5496</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13.19</a:t>
                      </a:r>
                    </a:p>
                  </a:txBody>
                  <a:tcPr/>
                </a:tc>
                <a:tc>
                  <a:txBody>
                    <a:bodyPr/>
                    <a:lstStyle/>
                    <a:p>
                      <a:r>
                        <a:rPr lang="es-EC" sz="1600" dirty="0">
                          <a:latin typeface="Times New Roman" panose="02020603050405020304" pitchFamily="18" charset="0"/>
                          <a:cs typeface="Times New Roman" panose="02020603050405020304" pitchFamily="18" charset="0"/>
                        </a:rPr>
                        <a:t>16.48</a:t>
                      </a:r>
                    </a:p>
                  </a:txBody>
                  <a:tcPr/>
                </a:tc>
                <a:tc>
                  <a:txBody>
                    <a:bodyPr/>
                    <a:lstStyle/>
                    <a:p>
                      <a:r>
                        <a:rPr lang="es-EC" sz="1600" dirty="0">
                          <a:latin typeface="Times New Roman" panose="02020603050405020304" pitchFamily="18" charset="0"/>
                          <a:cs typeface="Times New Roman" panose="02020603050405020304" pitchFamily="18" charset="0"/>
                        </a:rPr>
                        <a:t>12.50</a:t>
                      </a:r>
                    </a:p>
                  </a:txBody>
                  <a:tcPr/>
                </a:tc>
                <a:extLst>
                  <a:ext uri="{0D108BD9-81ED-4DB2-BD59-A6C34878D82A}">
                    <a16:rowId xmlns:a16="http://schemas.microsoft.com/office/drawing/2014/main" val="3208575928"/>
                  </a:ext>
                </a:extLst>
              </a:tr>
            </a:tbl>
          </a:graphicData>
        </a:graphic>
      </p:graphicFrame>
      <p:graphicFrame>
        <p:nvGraphicFramePr>
          <p:cNvPr id="4" name="Tabla 3">
            <a:extLst>
              <a:ext uri="{FF2B5EF4-FFF2-40B4-BE49-F238E27FC236}">
                <a16:creationId xmlns:a16="http://schemas.microsoft.com/office/drawing/2014/main" id="{29A55E6B-4BCE-4269-8F08-E06359474A7C}"/>
              </a:ext>
            </a:extLst>
          </p:cNvPr>
          <p:cNvGraphicFramePr>
            <a:graphicFrameLocks noGrp="1"/>
          </p:cNvGraphicFramePr>
          <p:nvPr>
            <p:extLst>
              <p:ext uri="{D42A27DB-BD31-4B8C-83A1-F6EECF244321}">
                <p14:modId xmlns:p14="http://schemas.microsoft.com/office/powerpoint/2010/main" val="3283792196"/>
              </p:ext>
            </p:extLst>
          </p:nvPr>
        </p:nvGraphicFramePr>
        <p:xfrm>
          <a:off x="8841870" y="2208743"/>
          <a:ext cx="2820742" cy="3392156"/>
        </p:xfrm>
        <a:graphic>
          <a:graphicData uri="http://schemas.openxmlformats.org/drawingml/2006/table">
            <a:tbl>
              <a:tblPr firstRow="1" bandRow="1">
                <a:tableStyleId>{9D7B26C5-4107-4FEC-AEDC-1716B250A1EF}</a:tableStyleId>
              </a:tblPr>
              <a:tblGrid>
                <a:gridCol w="1529661">
                  <a:extLst>
                    <a:ext uri="{9D8B030D-6E8A-4147-A177-3AD203B41FA5}">
                      <a16:colId xmlns:a16="http://schemas.microsoft.com/office/drawing/2014/main" val="528989124"/>
                    </a:ext>
                  </a:extLst>
                </a:gridCol>
                <a:gridCol w="1291081">
                  <a:extLst>
                    <a:ext uri="{9D8B030D-6E8A-4147-A177-3AD203B41FA5}">
                      <a16:colId xmlns:a16="http://schemas.microsoft.com/office/drawing/2014/main" val="3046734328"/>
                    </a:ext>
                  </a:extLst>
                </a:gridCol>
              </a:tblGrid>
              <a:tr h="639032">
                <a:tc>
                  <a:txBody>
                    <a:bodyPr/>
                    <a:lstStyle/>
                    <a:p>
                      <a:r>
                        <a:rPr lang="es-EC" sz="1600" dirty="0">
                          <a:effectLst/>
                          <a:latin typeface="Times New Roman" panose="02020603050405020304" pitchFamily="18" charset="0"/>
                          <a:cs typeface="Times New Roman" panose="02020603050405020304" pitchFamily="18" charset="0"/>
                        </a:rPr>
                        <a:t>Estadístico</a:t>
                      </a:r>
                      <a:endParaRPr lang="es-EC"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Errores</a:t>
                      </a:r>
                    </a:p>
                  </a:txBody>
                  <a:tcPr anchor="ctr"/>
                </a:tc>
                <a:extLst>
                  <a:ext uri="{0D108BD9-81ED-4DB2-BD59-A6C34878D82A}">
                    <a16:rowId xmlns:a16="http://schemas.microsoft.com/office/drawing/2014/main" val="4142529140"/>
                  </a:ext>
                </a:extLst>
              </a:tr>
              <a:tr h="507882">
                <a:tc>
                  <a:txBody>
                    <a:bodyPr/>
                    <a:lstStyle/>
                    <a:p>
                      <a:r>
                        <a:rPr lang="es-EC" sz="1600" b="1" dirty="0">
                          <a:latin typeface="Times New Roman" panose="02020603050405020304" pitchFamily="18" charset="0"/>
                          <a:cs typeface="Times New Roman" panose="02020603050405020304" pitchFamily="18" charset="0"/>
                        </a:rPr>
                        <a:t>Número de datos</a:t>
                      </a:r>
                    </a:p>
                  </a:txBody>
                  <a:tcPr anchor="ctr"/>
                </a:tc>
                <a:tc>
                  <a:txBody>
                    <a:bodyPr/>
                    <a:lstStyle/>
                    <a:p>
                      <a:r>
                        <a:rPr lang="es-EC" sz="1600" dirty="0">
                          <a:latin typeface="Times New Roman" panose="02020603050405020304" pitchFamily="18" charset="0"/>
                          <a:cs typeface="Times New Roman" panose="02020603050405020304" pitchFamily="18" charset="0"/>
                        </a:rPr>
                        <a:t>4</a:t>
                      </a:r>
                    </a:p>
                  </a:txBody>
                  <a:tcPr anchor="ctr"/>
                </a:tc>
                <a:extLst>
                  <a:ext uri="{0D108BD9-81ED-4DB2-BD59-A6C34878D82A}">
                    <a16:rowId xmlns:a16="http://schemas.microsoft.com/office/drawing/2014/main" val="2837307364"/>
                  </a:ext>
                </a:extLst>
              </a:tr>
              <a:tr h="507882">
                <a:tc>
                  <a:txBody>
                    <a:bodyPr/>
                    <a:lstStyle/>
                    <a:p>
                      <a:r>
                        <a:rPr lang="es-EC" sz="1600" b="1" dirty="0">
                          <a:effectLst/>
                          <a:latin typeface="Times New Roman" panose="02020603050405020304" pitchFamily="18" charset="0"/>
                          <a:cs typeface="Times New Roman" panose="02020603050405020304" pitchFamily="18" charset="0"/>
                        </a:rPr>
                        <a:t>Media aritmética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9.50</a:t>
                      </a:r>
                    </a:p>
                  </a:txBody>
                  <a:tcPr anchor="ctr"/>
                </a:tc>
                <a:extLst>
                  <a:ext uri="{0D108BD9-81ED-4DB2-BD59-A6C34878D82A}">
                    <a16:rowId xmlns:a16="http://schemas.microsoft.com/office/drawing/2014/main" val="3942146592"/>
                  </a:ext>
                </a:extLst>
              </a:tr>
              <a:tr h="507882">
                <a:tc>
                  <a:txBody>
                    <a:bodyPr/>
                    <a:lstStyle/>
                    <a:p>
                      <a:r>
                        <a:rPr lang="es-EC" sz="1600" b="1" dirty="0">
                          <a:effectLst/>
                          <a:latin typeface="Times New Roman" panose="02020603050405020304" pitchFamily="18" charset="0"/>
                          <a:cs typeface="Times New Roman" panose="02020603050405020304" pitchFamily="18" charset="0"/>
                        </a:rPr>
                        <a:t>Desviación estándar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7.71</a:t>
                      </a:r>
                    </a:p>
                  </a:txBody>
                  <a:tcPr anchor="ctr"/>
                </a:tc>
                <a:extLst>
                  <a:ext uri="{0D108BD9-81ED-4DB2-BD59-A6C34878D82A}">
                    <a16:rowId xmlns:a16="http://schemas.microsoft.com/office/drawing/2014/main" val="547051591"/>
                  </a:ext>
                </a:extLst>
              </a:tr>
              <a:tr h="507882">
                <a:tc>
                  <a:txBody>
                    <a:bodyPr/>
                    <a:lstStyle/>
                    <a:p>
                      <a:r>
                        <a:rPr lang="es-EC" sz="1600" b="1" dirty="0">
                          <a:effectLst/>
                          <a:latin typeface="Times New Roman" panose="02020603050405020304" pitchFamily="18" charset="0"/>
                          <a:cs typeface="Times New Roman" panose="02020603050405020304" pitchFamily="18" charset="0"/>
                        </a:rPr>
                        <a:t>Mínimo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0.39</a:t>
                      </a:r>
                    </a:p>
                  </a:txBody>
                  <a:tcPr anchor="ctr"/>
                </a:tc>
                <a:extLst>
                  <a:ext uri="{0D108BD9-81ED-4DB2-BD59-A6C34878D82A}">
                    <a16:rowId xmlns:a16="http://schemas.microsoft.com/office/drawing/2014/main" val="3807179819"/>
                  </a:ext>
                </a:extLst>
              </a:tr>
              <a:tr h="507882">
                <a:tc>
                  <a:txBody>
                    <a:bodyPr/>
                    <a:lstStyle/>
                    <a:p>
                      <a:r>
                        <a:rPr lang="es-EC" sz="1600" b="1" dirty="0">
                          <a:effectLst/>
                          <a:latin typeface="Times New Roman" panose="02020603050405020304" pitchFamily="18" charset="0"/>
                          <a:cs typeface="Times New Roman" panose="02020603050405020304" pitchFamily="18" charset="0"/>
                        </a:rPr>
                        <a:t>Máximo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16.48</a:t>
                      </a:r>
                    </a:p>
                  </a:txBody>
                  <a:tcPr anchor="ctr"/>
                </a:tc>
                <a:extLst>
                  <a:ext uri="{0D108BD9-81ED-4DB2-BD59-A6C34878D82A}">
                    <a16:rowId xmlns:a16="http://schemas.microsoft.com/office/drawing/2014/main" val="3208575928"/>
                  </a:ext>
                </a:extLst>
              </a:tr>
            </a:tbl>
          </a:graphicData>
        </a:graphic>
      </p:graphicFrame>
    </p:spTree>
    <p:extLst>
      <p:ext uri="{BB962C8B-B14F-4D97-AF65-F5344CB8AC3E}">
        <p14:creationId xmlns:p14="http://schemas.microsoft.com/office/powerpoint/2010/main" val="1605354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B02F3108-4FDF-4BC7-9202-27EECE29CE9B}"/>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592924" y="1026695"/>
            <a:ext cx="8155287" cy="547035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Título 1">
            <a:extLst>
              <a:ext uri="{FF2B5EF4-FFF2-40B4-BE49-F238E27FC236}">
                <a16:creationId xmlns:a16="http://schemas.microsoft.com/office/drawing/2014/main" id="{88C35581-A836-4E39-9179-B3E7ED3ECEDC}"/>
              </a:ext>
            </a:extLst>
          </p:cNvPr>
          <p:cNvSpPr>
            <a:spLocks noGrp="1"/>
          </p:cNvSpPr>
          <p:nvPr>
            <p:ph type="title"/>
          </p:nvPr>
        </p:nvSpPr>
        <p:spPr>
          <a:xfrm>
            <a:off x="1678524" y="239099"/>
            <a:ext cx="9984086" cy="595090"/>
          </a:xfrm>
        </p:spPr>
        <p:txBody>
          <a:bodyPr>
            <a:normAutofit/>
          </a:bodyPr>
          <a:lstStyle/>
          <a:p>
            <a:r>
              <a:rPr lang="es-EC" sz="2800" dirty="0">
                <a:latin typeface="Times New Roman" panose="02020603050405020304" pitchFamily="18" charset="0"/>
                <a:cs typeface="Times New Roman" panose="02020603050405020304" pitchFamily="18" charset="0"/>
              </a:rPr>
              <a:t>Errores alturas Zona 4 Línea Puerto López – La Libertad</a:t>
            </a:r>
          </a:p>
        </p:txBody>
      </p:sp>
    </p:spTree>
    <p:extLst>
      <p:ext uri="{BB962C8B-B14F-4D97-AF65-F5344CB8AC3E}">
        <p14:creationId xmlns:p14="http://schemas.microsoft.com/office/powerpoint/2010/main" val="680802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A5440816-7CA2-4342-8A4C-9CFCC32628CB}"/>
              </a:ext>
            </a:extLst>
          </p:cNvPr>
          <p:cNvGraphicFramePr>
            <a:graphicFrameLocks noGrp="1"/>
          </p:cNvGraphicFramePr>
          <p:nvPr>
            <p:extLst>
              <p:ext uri="{D42A27DB-BD31-4B8C-83A1-F6EECF244321}">
                <p14:modId xmlns:p14="http://schemas.microsoft.com/office/powerpoint/2010/main" val="269786534"/>
              </p:ext>
            </p:extLst>
          </p:nvPr>
        </p:nvGraphicFramePr>
        <p:xfrm>
          <a:off x="1439149" y="1803022"/>
          <a:ext cx="6668172" cy="4170069"/>
        </p:xfrm>
        <a:graphic>
          <a:graphicData uri="http://schemas.openxmlformats.org/drawingml/2006/table">
            <a:tbl>
              <a:tblPr firstRow="1" bandRow="1">
                <a:tableStyleId>{9D7B26C5-4107-4FEC-AEDC-1716B250A1EF}</a:tableStyleId>
              </a:tblPr>
              <a:tblGrid>
                <a:gridCol w="1111362">
                  <a:extLst>
                    <a:ext uri="{9D8B030D-6E8A-4147-A177-3AD203B41FA5}">
                      <a16:colId xmlns:a16="http://schemas.microsoft.com/office/drawing/2014/main" val="528989124"/>
                    </a:ext>
                  </a:extLst>
                </a:gridCol>
                <a:gridCol w="1111362">
                  <a:extLst>
                    <a:ext uri="{9D8B030D-6E8A-4147-A177-3AD203B41FA5}">
                      <a16:colId xmlns:a16="http://schemas.microsoft.com/office/drawing/2014/main" val="3046734328"/>
                    </a:ext>
                  </a:extLst>
                </a:gridCol>
                <a:gridCol w="1111362">
                  <a:extLst>
                    <a:ext uri="{9D8B030D-6E8A-4147-A177-3AD203B41FA5}">
                      <a16:colId xmlns:a16="http://schemas.microsoft.com/office/drawing/2014/main" val="3525983104"/>
                    </a:ext>
                  </a:extLst>
                </a:gridCol>
                <a:gridCol w="1111362">
                  <a:extLst>
                    <a:ext uri="{9D8B030D-6E8A-4147-A177-3AD203B41FA5}">
                      <a16:colId xmlns:a16="http://schemas.microsoft.com/office/drawing/2014/main" val="1092221070"/>
                    </a:ext>
                  </a:extLst>
                </a:gridCol>
                <a:gridCol w="1111362">
                  <a:extLst>
                    <a:ext uri="{9D8B030D-6E8A-4147-A177-3AD203B41FA5}">
                      <a16:colId xmlns:a16="http://schemas.microsoft.com/office/drawing/2014/main" val="3168662753"/>
                    </a:ext>
                  </a:extLst>
                </a:gridCol>
                <a:gridCol w="1111362">
                  <a:extLst>
                    <a:ext uri="{9D8B030D-6E8A-4147-A177-3AD203B41FA5}">
                      <a16:colId xmlns:a16="http://schemas.microsoft.com/office/drawing/2014/main" val="3052709440"/>
                    </a:ext>
                  </a:extLst>
                </a:gridCol>
              </a:tblGrid>
              <a:tr h="1059447">
                <a:tc>
                  <a:txBody>
                    <a:bodyPr/>
                    <a:lstStyle/>
                    <a:p>
                      <a:r>
                        <a:rPr lang="es-EC" sz="1600" dirty="0">
                          <a:effectLst/>
                          <a:latin typeface="Times New Roman" panose="02020603050405020304" pitchFamily="18" charset="0"/>
                          <a:cs typeface="Times New Roman" panose="02020603050405020304" pitchFamily="18" charset="0"/>
                        </a:rPr>
                        <a:t>Placa</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Altura Nivelación IGM (m)</a:t>
                      </a:r>
                    </a:p>
                    <a:p>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Altura Nivelación GPS (m)</a:t>
                      </a:r>
                    </a:p>
                    <a:p>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Distancia (km)</a:t>
                      </a:r>
                    </a:p>
                    <a:p>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Error (cm)</a:t>
                      </a:r>
                    </a:p>
                    <a:p>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PPM (mm/km)</a:t>
                      </a:r>
                    </a:p>
                    <a:p>
                      <a:endParaRPr lang="es-EC"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42529140"/>
                  </a:ext>
                </a:extLst>
              </a:tr>
              <a:tr h="796359">
                <a:tc>
                  <a:txBody>
                    <a:bodyPr/>
                    <a:lstStyle/>
                    <a:p>
                      <a:r>
                        <a:rPr lang="es-EC" sz="1600" dirty="0">
                          <a:latin typeface="Times New Roman" panose="02020603050405020304" pitchFamily="18" charset="0"/>
                          <a:cs typeface="Times New Roman" panose="02020603050405020304" pitchFamily="18" charset="0"/>
                        </a:rPr>
                        <a:t>BASE</a:t>
                      </a:r>
                    </a:p>
                    <a:p>
                      <a:r>
                        <a:rPr lang="es-EC" sz="1600" dirty="0">
                          <a:effectLst/>
                          <a:latin typeface="Times New Roman" panose="02020603050405020304" pitchFamily="18" charset="0"/>
                          <a:cs typeface="Times New Roman" panose="02020603050405020304" pitchFamily="18" charset="0"/>
                        </a:rPr>
                        <a:t>IX-L4-90A</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716.2725</a:t>
                      </a:r>
                      <a:endParaRPr lang="es-EC" sz="1600" dirty="0">
                        <a:latin typeface="Times New Roman" panose="02020603050405020304" pitchFamily="18" charset="0"/>
                        <a:cs typeface="Times New Roman" panose="02020603050405020304" pitchFamily="18" charset="0"/>
                      </a:endParaRPr>
                    </a:p>
                  </a:txBody>
                  <a:tcPr/>
                </a:tc>
                <a:tc>
                  <a:txBody>
                    <a:bodyPr/>
                    <a:lstStyle/>
                    <a:p>
                      <a:endParaRPr lang="es-EC" sz="1600">
                        <a:latin typeface="Times New Roman" panose="02020603050405020304" pitchFamily="18" charset="0"/>
                        <a:cs typeface="Times New Roman" panose="02020603050405020304" pitchFamily="18" charset="0"/>
                      </a:endParaRPr>
                    </a:p>
                  </a:txBody>
                  <a:tcPr/>
                </a:tc>
                <a:tc>
                  <a:txBody>
                    <a:bodyPr/>
                    <a:lstStyle/>
                    <a:p>
                      <a:endParaRPr lang="es-EC" sz="1600">
                        <a:latin typeface="Times New Roman" panose="02020603050405020304" pitchFamily="18" charset="0"/>
                        <a:cs typeface="Times New Roman" panose="02020603050405020304" pitchFamily="18" charset="0"/>
                      </a:endParaRPr>
                    </a:p>
                  </a:txBody>
                  <a:tcPr/>
                </a:tc>
                <a:tc>
                  <a:txBody>
                    <a:bodyPr/>
                    <a:lstStyle/>
                    <a:p>
                      <a:endParaRPr lang="es-EC" sz="1600">
                        <a:latin typeface="Times New Roman" panose="02020603050405020304" pitchFamily="18" charset="0"/>
                        <a:cs typeface="Times New Roman" panose="02020603050405020304" pitchFamily="18" charset="0"/>
                      </a:endParaRPr>
                    </a:p>
                  </a:txBody>
                  <a:tcPr/>
                </a:tc>
                <a:tc>
                  <a:txBody>
                    <a:bodyPr/>
                    <a:lstStyle/>
                    <a:p>
                      <a:endParaRPr lang="es-EC" sz="16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37307364"/>
                  </a:ext>
                </a:extLst>
              </a:tr>
              <a:tr h="461382">
                <a:tc>
                  <a:txBody>
                    <a:bodyPr/>
                    <a:lstStyle/>
                    <a:p>
                      <a:r>
                        <a:rPr lang="es-EC" sz="1600" dirty="0">
                          <a:effectLst/>
                          <a:latin typeface="Times New Roman" panose="02020603050405020304" pitchFamily="18" charset="0"/>
                          <a:cs typeface="Times New Roman" panose="02020603050405020304" pitchFamily="18" charset="0"/>
                        </a:rPr>
                        <a:t>IX-L4-88A</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862.4847</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862.5272</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2.90</a:t>
                      </a:r>
                    </a:p>
                  </a:txBody>
                  <a:tcPr/>
                </a:tc>
                <a:tc>
                  <a:txBody>
                    <a:bodyPr/>
                    <a:lstStyle/>
                    <a:p>
                      <a:r>
                        <a:rPr lang="es-EC" sz="1600" dirty="0">
                          <a:latin typeface="Times New Roman" panose="02020603050405020304" pitchFamily="18" charset="0"/>
                          <a:cs typeface="Times New Roman" panose="02020603050405020304" pitchFamily="18" charset="0"/>
                        </a:rPr>
                        <a:t>4.25</a:t>
                      </a:r>
                    </a:p>
                  </a:txBody>
                  <a:tcPr/>
                </a:tc>
                <a:tc>
                  <a:txBody>
                    <a:bodyPr/>
                    <a:lstStyle/>
                    <a:p>
                      <a:r>
                        <a:rPr lang="es-EC" sz="1600" dirty="0">
                          <a:latin typeface="Times New Roman" panose="02020603050405020304" pitchFamily="18" charset="0"/>
                          <a:cs typeface="Times New Roman" panose="02020603050405020304" pitchFamily="18" charset="0"/>
                        </a:rPr>
                        <a:t>14.68</a:t>
                      </a:r>
                    </a:p>
                  </a:txBody>
                  <a:tcPr/>
                </a:tc>
                <a:extLst>
                  <a:ext uri="{0D108BD9-81ED-4DB2-BD59-A6C34878D82A}">
                    <a16:rowId xmlns:a16="http://schemas.microsoft.com/office/drawing/2014/main" val="3942146592"/>
                  </a:ext>
                </a:extLst>
              </a:tr>
              <a:tr h="461382">
                <a:tc>
                  <a:txBody>
                    <a:bodyPr/>
                    <a:lstStyle/>
                    <a:p>
                      <a:r>
                        <a:rPr lang="es-EC" sz="1600" dirty="0">
                          <a:effectLst/>
                          <a:latin typeface="Times New Roman" panose="02020603050405020304" pitchFamily="18" charset="0"/>
                          <a:cs typeface="Times New Roman" panose="02020603050405020304" pitchFamily="18" charset="0"/>
                        </a:rPr>
                        <a:t>IX-L4-86A</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1012.2921</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1012.3638</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5.24</a:t>
                      </a:r>
                    </a:p>
                  </a:txBody>
                  <a:tcPr/>
                </a:tc>
                <a:tc>
                  <a:txBody>
                    <a:bodyPr/>
                    <a:lstStyle/>
                    <a:p>
                      <a:r>
                        <a:rPr lang="es-EC" sz="1600" dirty="0">
                          <a:latin typeface="Times New Roman" panose="02020603050405020304" pitchFamily="18" charset="0"/>
                          <a:cs typeface="Times New Roman" panose="02020603050405020304" pitchFamily="18" charset="0"/>
                        </a:rPr>
                        <a:t>7.17</a:t>
                      </a:r>
                    </a:p>
                  </a:txBody>
                  <a:tcPr/>
                </a:tc>
                <a:tc>
                  <a:txBody>
                    <a:bodyPr/>
                    <a:lstStyle/>
                    <a:p>
                      <a:r>
                        <a:rPr lang="es-EC" sz="1600" dirty="0">
                          <a:latin typeface="Times New Roman" panose="02020603050405020304" pitchFamily="18" charset="0"/>
                          <a:cs typeface="Times New Roman" panose="02020603050405020304" pitchFamily="18" charset="0"/>
                        </a:rPr>
                        <a:t>13.69</a:t>
                      </a:r>
                    </a:p>
                  </a:txBody>
                  <a:tcPr/>
                </a:tc>
                <a:extLst>
                  <a:ext uri="{0D108BD9-81ED-4DB2-BD59-A6C34878D82A}">
                    <a16:rowId xmlns:a16="http://schemas.microsoft.com/office/drawing/2014/main" val="547051591"/>
                  </a:ext>
                </a:extLst>
              </a:tr>
              <a:tr h="461382">
                <a:tc>
                  <a:txBody>
                    <a:bodyPr/>
                    <a:lstStyle/>
                    <a:p>
                      <a:r>
                        <a:rPr lang="es-EC" sz="1600" dirty="0">
                          <a:effectLst/>
                          <a:latin typeface="Times New Roman" panose="02020603050405020304" pitchFamily="18" charset="0"/>
                          <a:cs typeface="Times New Roman" panose="02020603050405020304" pitchFamily="18" charset="0"/>
                        </a:rPr>
                        <a:t>IX-L4-80A</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1618.0884</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1618.2529</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9.45</a:t>
                      </a:r>
                    </a:p>
                  </a:txBody>
                  <a:tcPr/>
                </a:tc>
                <a:tc>
                  <a:txBody>
                    <a:bodyPr/>
                    <a:lstStyle/>
                    <a:p>
                      <a:r>
                        <a:rPr lang="es-EC" sz="1600" dirty="0">
                          <a:latin typeface="Times New Roman" panose="02020603050405020304" pitchFamily="18" charset="0"/>
                          <a:cs typeface="Times New Roman" panose="02020603050405020304" pitchFamily="18" charset="0"/>
                        </a:rPr>
                        <a:t>16.45</a:t>
                      </a:r>
                    </a:p>
                  </a:txBody>
                  <a:tcPr/>
                </a:tc>
                <a:tc>
                  <a:txBody>
                    <a:bodyPr/>
                    <a:lstStyle/>
                    <a:p>
                      <a:r>
                        <a:rPr lang="es-EC" sz="1600" dirty="0">
                          <a:latin typeface="Times New Roman" panose="02020603050405020304" pitchFamily="18" charset="0"/>
                          <a:cs typeface="Times New Roman" panose="02020603050405020304" pitchFamily="18" charset="0"/>
                        </a:rPr>
                        <a:t>17.40</a:t>
                      </a:r>
                    </a:p>
                  </a:txBody>
                  <a:tcPr/>
                </a:tc>
                <a:extLst>
                  <a:ext uri="{0D108BD9-81ED-4DB2-BD59-A6C34878D82A}">
                    <a16:rowId xmlns:a16="http://schemas.microsoft.com/office/drawing/2014/main" val="3807179819"/>
                  </a:ext>
                </a:extLst>
              </a:tr>
              <a:tr h="461382">
                <a:tc>
                  <a:txBody>
                    <a:bodyPr/>
                    <a:lstStyle/>
                    <a:p>
                      <a:r>
                        <a:rPr lang="es-EC" sz="1600" dirty="0">
                          <a:effectLst/>
                          <a:latin typeface="Times New Roman" panose="02020603050405020304" pitchFamily="18" charset="0"/>
                          <a:cs typeface="Times New Roman" panose="02020603050405020304" pitchFamily="18" charset="0"/>
                        </a:rPr>
                        <a:t>IX-L4-76A</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2065.967</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2066.2767</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13.06</a:t>
                      </a:r>
                    </a:p>
                  </a:txBody>
                  <a:tcPr/>
                </a:tc>
                <a:tc>
                  <a:txBody>
                    <a:bodyPr/>
                    <a:lstStyle/>
                    <a:p>
                      <a:r>
                        <a:rPr lang="es-EC" sz="1600" dirty="0">
                          <a:latin typeface="Times New Roman" panose="02020603050405020304" pitchFamily="18" charset="0"/>
                          <a:cs typeface="Times New Roman" panose="02020603050405020304" pitchFamily="18" charset="0"/>
                        </a:rPr>
                        <a:t>30.97</a:t>
                      </a:r>
                    </a:p>
                  </a:txBody>
                  <a:tcPr/>
                </a:tc>
                <a:tc>
                  <a:txBody>
                    <a:bodyPr/>
                    <a:lstStyle/>
                    <a:p>
                      <a:r>
                        <a:rPr lang="es-EC" sz="1600" dirty="0">
                          <a:latin typeface="Times New Roman" panose="02020603050405020304" pitchFamily="18" charset="0"/>
                          <a:cs typeface="Times New Roman" panose="02020603050405020304" pitchFamily="18" charset="0"/>
                        </a:rPr>
                        <a:t>23.71</a:t>
                      </a:r>
                    </a:p>
                  </a:txBody>
                  <a:tcPr/>
                </a:tc>
                <a:extLst>
                  <a:ext uri="{0D108BD9-81ED-4DB2-BD59-A6C34878D82A}">
                    <a16:rowId xmlns:a16="http://schemas.microsoft.com/office/drawing/2014/main" val="3208575928"/>
                  </a:ext>
                </a:extLst>
              </a:tr>
              <a:tr h="461382">
                <a:tc>
                  <a:txBody>
                    <a:bodyPr/>
                    <a:lstStyle/>
                    <a:p>
                      <a:r>
                        <a:rPr lang="es-EC" sz="1600" dirty="0">
                          <a:effectLst/>
                          <a:latin typeface="Times New Roman" panose="02020603050405020304" pitchFamily="18" charset="0"/>
                          <a:cs typeface="Times New Roman" panose="02020603050405020304" pitchFamily="18" charset="0"/>
                        </a:rPr>
                        <a:t>IX-L4-74A</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2261.9904</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2262.3178</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14.24</a:t>
                      </a:r>
                    </a:p>
                  </a:txBody>
                  <a:tcPr/>
                </a:tc>
                <a:tc>
                  <a:txBody>
                    <a:bodyPr/>
                    <a:lstStyle/>
                    <a:p>
                      <a:r>
                        <a:rPr lang="es-EC" sz="1600" dirty="0">
                          <a:latin typeface="Times New Roman" panose="02020603050405020304" pitchFamily="18" charset="0"/>
                          <a:cs typeface="Times New Roman" panose="02020603050405020304" pitchFamily="18" charset="0"/>
                        </a:rPr>
                        <a:t>32.74</a:t>
                      </a:r>
                    </a:p>
                  </a:txBody>
                  <a:tcPr/>
                </a:tc>
                <a:tc>
                  <a:txBody>
                    <a:bodyPr/>
                    <a:lstStyle/>
                    <a:p>
                      <a:r>
                        <a:rPr lang="es-EC" sz="1600" dirty="0">
                          <a:latin typeface="Times New Roman" panose="02020603050405020304" pitchFamily="18" charset="0"/>
                          <a:cs typeface="Times New Roman" panose="02020603050405020304" pitchFamily="18" charset="0"/>
                        </a:rPr>
                        <a:t>22.98</a:t>
                      </a:r>
                    </a:p>
                  </a:txBody>
                  <a:tcPr/>
                </a:tc>
                <a:extLst>
                  <a:ext uri="{0D108BD9-81ED-4DB2-BD59-A6C34878D82A}">
                    <a16:rowId xmlns:a16="http://schemas.microsoft.com/office/drawing/2014/main" val="3566687565"/>
                  </a:ext>
                </a:extLst>
              </a:tr>
            </a:tbl>
          </a:graphicData>
        </a:graphic>
      </p:graphicFrame>
      <p:sp>
        <p:nvSpPr>
          <p:cNvPr id="8" name="Título 1">
            <a:extLst>
              <a:ext uri="{FF2B5EF4-FFF2-40B4-BE49-F238E27FC236}">
                <a16:creationId xmlns:a16="http://schemas.microsoft.com/office/drawing/2014/main" id="{6E05FFD3-5D10-484E-8718-89DBB3C434A0}"/>
              </a:ext>
            </a:extLst>
          </p:cNvPr>
          <p:cNvSpPr txBox="1">
            <a:spLocks/>
          </p:cNvSpPr>
          <p:nvPr/>
        </p:nvSpPr>
        <p:spPr>
          <a:xfrm>
            <a:off x="1678526" y="688278"/>
            <a:ext cx="7594987" cy="5950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Times New Roman" panose="02020603050405020304" pitchFamily="18" charset="0"/>
                <a:cs typeface="Times New Roman" panose="02020603050405020304" pitchFamily="18" charset="0"/>
              </a:rPr>
              <a:t>Errores alturas Zona 5 Línea Latacunga – Quevedo</a:t>
            </a:r>
          </a:p>
        </p:txBody>
      </p:sp>
      <p:graphicFrame>
        <p:nvGraphicFramePr>
          <p:cNvPr id="4" name="Tabla 3">
            <a:extLst>
              <a:ext uri="{FF2B5EF4-FFF2-40B4-BE49-F238E27FC236}">
                <a16:creationId xmlns:a16="http://schemas.microsoft.com/office/drawing/2014/main" id="{14C07020-6931-4701-9453-94B99E4A3272}"/>
              </a:ext>
            </a:extLst>
          </p:cNvPr>
          <p:cNvGraphicFramePr>
            <a:graphicFrameLocks noGrp="1"/>
          </p:cNvGraphicFramePr>
          <p:nvPr>
            <p:extLst>
              <p:ext uri="{D42A27DB-BD31-4B8C-83A1-F6EECF244321}">
                <p14:modId xmlns:p14="http://schemas.microsoft.com/office/powerpoint/2010/main" val="926598655"/>
              </p:ext>
            </p:extLst>
          </p:nvPr>
        </p:nvGraphicFramePr>
        <p:xfrm>
          <a:off x="9013449" y="2191978"/>
          <a:ext cx="2820742" cy="3392156"/>
        </p:xfrm>
        <a:graphic>
          <a:graphicData uri="http://schemas.openxmlformats.org/drawingml/2006/table">
            <a:tbl>
              <a:tblPr firstRow="1" bandRow="1">
                <a:tableStyleId>{9D7B26C5-4107-4FEC-AEDC-1716B250A1EF}</a:tableStyleId>
              </a:tblPr>
              <a:tblGrid>
                <a:gridCol w="1529661">
                  <a:extLst>
                    <a:ext uri="{9D8B030D-6E8A-4147-A177-3AD203B41FA5}">
                      <a16:colId xmlns:a16="http://schemas.microsoft.com/office/drawing/2014/main" val="528989124"/>
                    </a:ext>
                  </a:extLst>
                </a:gridCol>
                <a:gridCol w="1291081">
                  <a:extLst>
                    <a:ext uri="{9D8B030D-6E8A-4147-A177-3AD203B41FA5}">
                      <a16:colId xmlns:a16="http://schemas.microsoft.com/office/drawing/2014/main" val="3046734328"/>
                    </a:ext>
                  </a:extLst>
                </a:gridCol>
              </a:tblGrid>
              <a:tr h="639032">
                <a:tc>
                  <a:txBody>
                    <a:bodyPr/>
                    <a:lstStyle/>
                    <a:p>
                      <a:r>
                        <a:rPr lang="es-EC" sz="1600" dirty="0">
                          <a:effectLst/>
                          <a:latin typeface="Times New Roman" panose="02020603050405020304" pitchFamily="18" charset="0"/>
                          <a:cs typeface="Times New Roman" panose="02020603050405020304" pitchFamily="18" charset="0"/>
                        </a:rPr>
                        <a:t>Estadístico</a:t>
                      </a:r>
                      <a:endParaRPr lang="es-EC"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Errores</a:t>
                      </a:r>
                    </a:p>
                  </a:txBody>
                  <a:tcPr anchor="ctr"/>
                </a:tc>
                <a:extLst>
                  <a:ext uri="{0D108BD9-81ED-4DB2-BD59-A6C34878D82A}">
                    <a16:rowId xmlns:a16="http://schemas.microsoft.com/office/drawing/2014/main" val="4142529140"/>
                  </a:ext>
                </a:extLst>
              </a:tr>
              <a:tr h="507882">
                <a:tc>
                  <a:txBody>
                    <a:bodyPr/>
                    <a:lstStyle/>
                    <a:p>
                      <a:r>
                        <a:rPr lang="es-EC" sz="1600" b="1" dirty="0">
                          <a:latin typeface="Times New Roman" panose="02020603050405020304" pitchFamily="18" charset="0"/>
                          <a:cs typeface="Times New Roman" panose="02020603050405020304" pitchFamily="18" charset="0"/>
                        </a:rPr>
                        <a:t>Número de datos</a:t>
                      </a:r>
                    </a:p>
                  </a:txBody>
                  <a:tcPr anchor="ctr"/>
                </a:tc>
                <a:tc>
                  <a:txBody>
                    <a:bodyPr/>
                    <a:lstStyle/>
                    <a:p>
                      <a:r>
                        <a:rPr lang="es-EC" sz="1600" dirty="0">
                          <a:latin typeface="Times New Roman" panose="02020603050405020304" pitchFamily="18" charset="0"/>
                          <a:cs typeface="Times New Roman" panose="02020603050405020304" pitchFamily="18" charset="0"/>
                        </a:rPr>
                        <a:t>5</a:t>
                      </a:r>
                    </a:p>
                  </a:txBody>
                  <a:tcPr anchor="ctr"/>
                </a:tc>
                <a:extLst>
                  <a:ext uri="{0D108BD9-81ED-4DB2-BD59-A6C34878D82A}">
                    <a16:rowId xmlns:a16="http://schemas.microsoft.com/office/drawing/2014/main" val="2837307364"/>
                  </a:ext>
                </a:extLst>
              </a:tr>
              <a:tr h="507882">
                <a:tc>
                  <a:txBody>
                    <a:bodyPr/>
                    <a:lstStyle/>
                    <a:p>
                      <a:r>
                        <a:rPr lang="es-EC" sz="1600" b="1" dirty="0">
                          <a:effectLst/>
                          <a:latin typeface="Times New Roman" panose="02020603050405020304" pitchFamily="18" charset="0"/>
                          <a:cs typeface="Times New Roman" panose="02020603050405020304" pitchFamily="18" charset="0"/>
                        </a:rPr>
                        <a:t>Media aritmética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18.31</a:t>
                      </a:r>
                    </a:p>
                  </a:txBody>
                  <a:tcPr anchor="ctr"/>
                </a:tc>
                <a:extLst>
                  <a:ext uri="{0D108BD9-81ED-4DB2-BD59-A6C34878D82A}">
                    <a16:rowId xmlns:a16="http://schemas.microsoft.com/office/drawing/2014/main" val="3942146592"/>
                  </a:ext>
                </a:extLst>
              </a:tr>
              <a:tr h="507882">
                <a:tc>
                  <a:txBody>
                    <a:bodyPr/>
                    <a:lstStyle/>
                    <a:p>
                      <a:r>
                        <a:rPr lang="es-EC" sz="1600" b="1" dirty="0">
                          <a:effectLst/>
                          <a:latin typeface="Times New Roman" panose="02020603050405020304" pitchFamily="18" charset="0"/>
                          <a:cs typeface="Times New Roman" panose="02020603050405020304" pitchFamily="18" charset="0"/>
                        </a:rPr>
                        <a:t>Desviación estándar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13.17</a:t>
                      </a:r>
                    </a:p>
                  </a:txBody>
                  <a:tcPr anchor="ctr"/>
                </a:tc>
                <a:extLst>
                  <a:ext uri="{0D108BD9-81ED-4DB2-BD59-A6C34878D82A}">
                    <a16:rowId xmlns:a16="http://schemas.microsoft.com/office/drawing/2014/main" val="547051591"/>
                  </a:ext>
                </a:extLst>
              </a:tr>
              <a:tr h="507882">
                <a:tc>
                  <a:txBody>
                    <a:bodyPr/>
                    <a:lstStyle/>
                    <a:p>
                      <a:r>
                        <a:rPr lang="es-EC" sz="1600" b="1" dirty="0">
                          <a:effectLst/>
                          <a:latin typeface="Times New Roman" panose="02020603050405020304" pitchFamily="18" charset="0"/>
                          <a:cs typeface="Times New Roman" panose="02020603050405020304" pitchFamily="18" charset="0"/>
                        </a:rPr>
                        <a:t>Mínimo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4.25</a:t>
                      </a:r>
                    </a:p>
                  </a:txBody>
                  <a:tcPr anchor="ctr"/>
                </a:tc>
                <a:extLst>
                  <a:ext uri="{0D108BD9-81ED-4DB2-BD59-A6C34878D82A}">
                    <a16:rowId xmlns:a16="http://schemas.microsoft.com/office/drawing/2014/main" val="3807179819"/>
                  </a:ext>
                </a:extLst>
              </a:tr>
              <a:tr h="507882">
                <a:tc>
                  <a:txBody>
                    <a:bodyPr/>
                    <a:lstStyle/>
                    <a:p>
                      <a:r>
                        <a:rPr lang="es-EC" sz="1600" b="1" dirty="0">
                          <a:effectLst/>
                          <a:latin typeface="Times New Roman" panose="02020603050405020304" pitchFamily="18" charset="0"/>
                          <a:cs typeface="Times New Roman" panose="02020603050405020304" pitchFamily="18" charset="0"/>
                        </a:rPr>
                        <a:t>Máximo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32.74</a:t>
                      </a:r>
                    </a:p>
                  </a:txBody>
                  <a:tcPr anchor="ctr"/>
                </a:tc>
                <a:extLst>
                  <a:ext uri="{0D108BD9-81ED-4DB2-BD59-A6C34878D82A}">
                    <a16:rowId xmlns:a16="http://schemas.microsoft.com/office/drawing/2014/main" val="3208575928"/>
                  </a:ext>
                </a:extLst>
              </a:tr>
            </a:tbl>
          </a:graphicData>
        </a:graphic>
      </p:graphicFrame>
    </p:spTree>
    <p:extLst>
      <p:ext uri="{BB962C8B-B14F-4D97-AF65-F5344CB8AC3E}">
        <p14:creationId xmlns:p14="http://schemas.microsoft.com/office/powerpoint/2010/main" val="618814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AEFD9EF4-5EAC-46FB-9F81-12CF323D596B}"/>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999874" y="994609"/>
            <a:ext cx="7684168" cy="561473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Título 1">
            <a:extLst>
              <a:ext uri="{FF2B5EF4-FFF2-40B4-BE49-F238E27FC236}">
                <a16:creationId xmlns:a16="http://schemas.microsoft.com/office/drawing/2014/main" id="{E632F259-1C05-41BA-8BB5-C5274FF5C4EB}"/>
              </a:ext>
            </a:extLst>
          </p:cNvPr>
          <p:cNvSpPr txBox="1">
            <a:spLocks/>
          </p:cNvSpPr>
          <p:nvPr/>
        </p:nvSpPr>
        <p:spPr>
          <a:xfrm>
            <a:off x="1598316" y="248654"/>
            <a:ext cx="7594987" cy="5950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Times New Roman" panose="02020603050405020304" pitchFamily="18" charset="0"/>
                <a:cs typeface="Times New Roman" panose="02020603050405020304" pitchFamily="18" charset="0"/>
              </a:rPr>
              <a:t>Errores alturas Zona 5 Línea Latacunga – Quevedo</a:t>
            </a:r>
          </a:p>
        </p:txBody>
      </p:sp>
    </p:spTree>
    <p:extLst>
      <p:ext uri="{BB962C8B-B14F-4D97-AF65-F5344CB8AC3E}">
        <p14:creationId xmlns:p14="http://schemas.microsoft.com/office/powerpoint/2010/main" val="3989010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5AE718-90FC-4EEE-A0F0-CA9E522E6784}"/>
              </a:ext>
            </a:extLst>
          </p:cNvPr>
          <p:cNvSpPr>
            <a:spLocks noGrp="1"/>
          </p:cNvSpPr>
          <p:nvPr>
            <p:ph type="title"/>
          </p:nvPr>
        </p:nvSpPr>
        <p:spPr>
          <a:xfrm>
            <a:off x="1664456" y="356822"/>
            <a:ext cx="2766867" cy="1280890"/>
          </a:xfrm>
        </p:spPr>
        <p:txBody>
          <a:bodyPr vert="horz" lIns="91440" tIns="45720" rIns="91440" bIns="45720" rtlCol="0" anchor="ctr">
            <a:normAutofit/>
          </a:bodyPr>
          <a:lstStyle/>
          <a:p>
            <a:r>
              <a:rPr lang="es-EC" sz="2800" dirty="0">
                <a:latin typeface="Times New Roman" panose="02020603050405020304" pitchFamily="18" charset="0"/>
                <a:cs typeface="Times New Roman" panose="02020603050405020304" pitchFamily="18" charset="0"/>
              </a:rPr>
              <a:t>PROBLEMA</a:t>
            </a:r>
          </a:p>
        </p:txBody>
      </p:sp>
      <p:graphicFrame>
        <p:nvGraphicFramePr>
          <p:cNvPr id="4" name="Marcador de contenido 3">
            <a:extLst>
              <a:ext uri="{FF2B5EF4-FFF2-40B4-BE49-F238E27FC236}">
                <a16:creationId xmlns:a16="http://schemas.microsoft.com/office/drawing/2014/main" id="{8A60013C-881A-40C3-98EC-7BDC0A53E8B3}"/>
              </a:ext>
            </a:extLst>
          </p:cNvPr>
          <p:cNvGraphicFramePr>
            <a:graphicFrameLocks noGrp="1"/>
          </p:cNvGraphicFramePr>
          <p:nvPr>
            <p:ph idx="1"/>
            <p:extLst>
              <p:ext uri="{D42A27DB-BD31-4B8C-83A1-F6EECF244321}">
                <p14:modId xmlns:p14="http://schemas.microsoft.com/office/powerpoint/2010/main" val="3434822933"/>
              </p:ext>
            </p:extLst>
          </p:nvPr>
        </p:nvGraphicFramePr>
        <p:xfrm>
          <a:off x="1664456" y="1985893"/>
          <a:ext cx="8915400"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48CC9508-FEA1-4CB6-930A-EAAA37FDE9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16019" y="80893"/>
            <a:ext cx="1905000" cy="1905000"/>
          </a:xfrm>
          <a:prstGeom prst="rect">
            <a:avLst/>
          </a:prstGeom>
        </p:spPr>
      </p:pic>
    </p:spTree>
    <p:extLst>
      <p:ext uri="{BB962C8B-B14F-4D97-AF65-F5344CB8AC3E}">
        <p14:creationId xmlns:p14="http://schemas.microsoft.com/office/powerpoint/2010/main" val="2481097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3901157E-63F3-42DD-BEF1-EDA14119F11E}"/>
              </a:ext>
            </a:extLst>
          </p:cNvPr>
          <p:cNvGraphicFramePr>
            <a:graphicFrameLocks noGrp="1"/>
          </p:cNvGraphicFramePr>
          <p:nvPr>
            <p:extLst>
              <p:ext uri="{D42A27DB-BD31-4B8C-83A1-F6EECF244321}">
                <p14:modId xmlns:p14="http://schemas.microsoft.com/office/powerpoint/2010/main" val="3037713422"/>
              </p:ext>
            </p:extLst>
          </p:nvPr>
        </p:nvGraphicFramePr>
        <p:xfrm>
          <a:off x="1123689" y="1713733"/>
          <a:ext cx="7331198" cy="4153863"/>
        </p:xfrm>
        <a:graphic>
          <a:graphicData uri="http://schemas.openxmlformats.org/drawingml/2006/table">
            <a:tbl>
              <a:tblPr firstRow="1" bandRow="1">
                <a:tableStyleId>{9D7B26C5-4107-4FEC-AEDC-1716B250A1EF}</a:tableStyleId>
              </a:tblPr>
              <a:tblGrid>
                <a:gridCol w="1412539">
                  <a:extLst>
                    <a:ext uri="{9D8B030D-6E8A-4147-A177-3AD203B41FA5}">
                      <a16:colId xmlns:a16="http://schemas.microsoft.com/office/drawing/2014/main" val="528989124"/>
                    </a:ext>
                  </a:extLst>
                </a:gridCol>
                <a:gridCol w="1134624">
                  <a:extLst>
                    <a:ext uri="{9D8B030D-6E8A-4147-A177-3AD203B41FA5}">
                      <a16:colId xmlns:a16="http://schemas.microsoft.com/office/drawing/2014/main" val="3046734328"/>
                    </a:ext>
                  </a:extLst>
                </a:gridCol>
                <a:gridCol w="1152939">
                  <a:extLst>
                    <a:ext uri="{9D8B030D-6E8A-4147-A177-3AD203B41FA5}">
                      <a16:colId xmlns:a16="http://schemas.microsoft.com/office/drawing/2014/main" val="3525983104"/>
                    </a:ext>
                  </a:extLst>
                </a:gridCol>
                <a:gridCol w="1187364">
                  <a:extLst>
                    <a:ext uri="{9D8B030D-6E8A-4147-A177-3AD203B41FA5}">
                      <a16:colId xmlns:a16="http://schemas.microsoft.com/office/drawing/2014/main" val="1092221070"/>
                    </a:ext>
                  </a:extLst>
                </a:gridCol>
                <a:gridCol w="1221866">
                  <a:extLst>
                    <a:ext uri="{9D8B030D-6E8A-4147-A177-3AD203B41FA5}">
                      <a16:colId xmlns:a16="http://schemas.microsoft.com/office/drawing/2014/main" val="3168662753"/>
                    </a:ext>
                  </a:extLst>
                </a:gridCol>
                <a:gridCol w="1221866">
                  <a:extLst>
                    <a:ext uri="{9D8B030D-6E8A-4147-A177-3AD203B41FA5}">
                      <a16:colId xmlns:a16="http://schemas.microsoft.com/office/drawing/2014/main" val="3052709440"/>
                    </a:ext>
                  </a:extLst>
                </a:gridCol>
              </a:tblGrid>
              <a:tr h="923450">
                <a:tc>
                  <a:txBody>
                    <a:bodyPr/>
                    <a:lstStyle/>
                    <a:p>
                      <a:r>
                        <a:rPr lang="es-EC" sz="1600" dirty="0">
                          <a:effectLst/>
                          <a:latin typeface="Times New Roman" panose="02020603050405020304" pitchFamily="18" charset="0"/>
                          <a:cs typeface="Times New Roman" panose="02020603050405020304" pitchFamily="18" charset="0"/>
                        </a:rPr>
                        <a:t>Placa</a:t>
                      </a:r>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Altura Nivelación IGM (m)</a:t>
                      </a:r>
                    </a:p>
                    <a:p>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Altura Nivelación GPS (m)</a:t>
                      </a:r>
                    </a:p>
                    <a:p>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Distancia (km)</a:t>
                      </a:r>
                    </a:p>
                    <a:p>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Error (cm)</a:t>
                      </a:r>
                    </a:p>
                    <a:p>
                      <a:endParaRPr lang="es-EC"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PPM (mm/km)</a:t>
                      </a:r>
                    </a:p>
                    <a:p>
                      <a:endParaRPr lang="es-EC"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42529140"/>
                  </a:ext>
                </a:extLst>
              </a:tr>
              <a:tr h="638528">
                <a:tc>
                  <a:txBody>
                    <a:bodyPr/>
                    <a:lstStyle/>
                    <a:p>
                      <a:r>
                        <a:rPr lang="es-EC" sz="1600" dirty="0">
                          <a:latin typeface="Times New Roman" panose="02020603050405020304" pitchFamily="18" charset="0"/>
                          <a:cs typeface="Times New Roman" panose="02020603050405020304" pitchFamily="18" charset="0"/>
                        </a:rPr>
                        <a:t>BASE</a:t>
                      </a:r>
                    </a:p>
                    <a:p>
                      <a:r>
                        <a:rPr lang="es-EC" sz="1600" dirty="0">
                          <a:effectLst/>
                          <a:latin typeface="Times New Roman" panose="02020603050405020304" pitchFamily="18" charset="0"/>
                          <a:cs typeface="Times New Roman" panose="02020603050405020304" pitchFamily="18" charset="0"/>
                        </a:rPr>
                        <a:t>XXXI-L1-18A</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1943.6354</a:t>
                      </a:r>
                      <a:endParaRPr lang="es-EC" sz="1600" dirty="0">
                        <a:latin typeface="Times New Roman" panose="02020603050405020304" pitchFamily="18" charset="0"/>
                        <a:cs typeface="Times New Roman" panose="02020603050405020304" pitchFamily="18" charset="0"/>
                      </a:endParaRPr>
                    </a:p>
                  </a:txBody>
                  <a:tcPr/>
                </a:tc>
                <a:tc>
                  <a:txBody>
                    <a:bodyPr/>
                    <a:lstStyle/>
                    <a:p>
                      <a:endParaRPr lang="es-EC" sz="1600">
                        <a:latin typeface="Times New Roman" panose="02020603050405020304" pitchFamily="18" charset="0"/>
                        <a:cs typeface="Times New Roman" panose="02020603050405020304" pitchFamily="18" charset="0"/>
                      </a:endParaRPr>
                    </a:p>
                  </a:txBody>
                  <a:tcPr/>
                </a:tc>
                <a:tc>
                  <a:txBody>
                    <a:bodyPr/>
                    <a:lstStyle/>
                    <a:p>
                      <a:endParaRPr lang="es-EC" sz="1600">
                        <a:latin typeface="Times New Roman" panose="02020603050405020304" pitchFamily="18" charset="0"/>
                        <a:cs typeface="Times New Roman" panose="02020603050405020304" pitchFamily="18" charset="0"/>
                      </a:endParaRPr>
                    </a:p>
                  </a:txBody>
                  <a:tcPr/>
                </a:tc>
                <a:tc>
                  <a:txBody>
                    <a:bodyPr/>
                    <a:lstStyle/>
                    <a:p>
                      <a:endParaRPr lang="es-EC" sz="1600">
                        <a:latin typeface="Times New Roman" panose="02020603050405020304" pitchFamily="18" charset="0"/>
                        <a:cs typeface="Times New Roman" panose="02020603050405020304" pitchFamily="18" charset="0"/>
                      </a:endParaRPr>
                    </a:p>
                  </a:txBody>
                  <a:tcPr/>
                </a:tc>
                <a:tc>
                  <a:txBody>
                    <a:bodyPr/>
                    <a:lstStyle/>
                    <a:p>
                      <a:endParaRPr lang="es-EC" sz="16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37307364"/>
                  </a:ext>
                </a:extLst>
              </a:tr>
              <a:tr h="489707">
                <a:tc>
                  <a:txBody>
                    <a:bodyPr/>
                    <a:lstStyle/>
                    <a:p>
                      <a:r>
                        <a:rPr lang="es-EC" sz="1600" dirty="0">
                          <a:effectLst/>
                          <a:latin typeface="Times New Roman" panose="02020603050405020304" pitchFamily="18" charset="0"/>
                          <a:cs typeface="Times New Roman" panose="02020603050405020304" pitchFamily="18" charset="0"/>
                        </a:rPr>
                        <a:t>XXXI-L1-16A</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2006.2484</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2006.27095</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4.62</a:t>
                      </a:r>
                    </a:p>
                  </a:txBody>
                  <a:tcPr/>
                </a:tc>
                <a:tc>
                  <a:txBody>
                    <a:bodyPr/>
                    <a:lstStyle/>
                    <a:p>
                      <a:r>
                        <a:rPr lang="es-EC" sz="1600" dirty="0">
                          <a:latin typeface="Times New Roman" panose="02020603050405020304" pitchFamily="18" charset="0"/>
                          <a:cs typeface="Times New Roman" panose="02020603050405020304" pitchFamily="18" charset="0"/>
                        </a:rPr>
                        <a:t>2.25</a:t>
                      </a:r>
                    </a:p>
                  </a:txBody>
                  <a:tcPr/>
                </a:tc>
                <a:tc>
                  <a:txBody>
                    <a:bodyPr/>
                    <a:lstStyle/>
                    <a:p>
                      <a:r>
                        <a:rPr lang="es-EC" sz="1600" dirty="0">
                          <a:latin typeface="Times New Roman" panose="02020603050405020304" pitchFamily="18" charset="0"/>
                          <a:cs typeface="Times New Roman" panose="02020603050405020304" pitchFamily="18" charset="0"/>
                        </a:rPr>
                        <a:t>8.57</a:t>
                      </a:r>
                    </a:p>
                  </a:txBody>
                  <a:tcPr/>
                </a:tc>
                <a:extLst>
                  <a:ext uri="{0D108BD9-81ED-4DB2-BD59-A6C34878D82A}">
                    <a16:rowId xmlns:a16="http://schemas.microsoft.com/office/drawing/2014/main" val="3942146592"/>
                  </a:ext>
                </a:extLst>
              </a:tr>
              <a:tr h="489707">
                <a:tc>
                  <a:txBody>
                    <a:bodyPr/>
                    <a:lstStyle/>
                    <a:p>
                      <a:r>
                        <a:rPr lang="es-EC" sz="1600" dirty="0">
                          <a:effectLst/>
                          <a:latin typeface="Times New Roman" panose="02020603050405020304" pitchFamily="18" charset="0"/>
                          <a:cs typeface="Times New Roman" panose="02020603050405020304" pitchFamily="18" charset="0"/>
                        </a:rPr>
                        <a:t>XXXI-L1-12A</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2063.8385</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2063.80835</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6.50</a:t>
                      </a:r>
                    </a:p>
                  </a:txBody>
                  <a:tcPr/>
                </a:tc>
                <a:tc>
                  <a:txBody>
                    <a:bodyPr/>
                    <a:lstStyle/>
                    <a:p>
                      <a:r>
                        <a:rPr lang="es-EC" sz="1600" dirty="0">
                          <a:latin typeface="Times New Roman" panose="02020603050405020304" pitchFamily="18" charset="0"/>
                          <a:cs typeface="Times New Roman" panose="02020603050405020304" pitchFamily="18" charset="0"/>
                        </a:rPr>
                        <a:t>3.02</a:t>
                      </a:r>
                    </a:p>
                  </a:txBody>
                  <a:tcPr/>
                </a:tc>
                <a:tc>
                  <a:txBody>
                    <a:bodyPr/>
                    <a:lstStyle/>
                    <a:p>
                      <a:r>
                        <a:rPr lang="es-EC" sz="1600" dirty="0">
                          <a:latin typeface="Times New Roman" panose="02020603050405020304" pitchFamily="18" charset="0"/>
                          <a:cs typeface="Times New Roman" panose="02020603050405020304" pitchFamily="18" charset="0"/>
                        </a:rPr>
                        <a:t>4.93</a:t>
                      </a:r>
                    </a:p>
                  </a:txBody>
                  <a:tcPr/>
                </a:tc>
                <a:extLst>
                  <a:ext uri="{0D108BD9-81ED-4DB2-BD59-A6C34878D82A}">
                    <a16:rowId xmlns:a16="http://schemas.microsoft.com/office/drawing/2014/main" val="547051591"/>
                  </a:ext>
                </a:extLst>
              </a:tr>
              <a:tr h="489707">
                <a:tc>
                  <a:txBody>
                    <a:bodyPr/>
                    <a:lstStyle/>
                    <a:p>
                      <a:r>
                        <a:rPr lang="es-EC" sz="1600" dirty="0">
                          <a:effectLst/>
                          <a:latin typeface="Times New Roman" panose="02020603050405020304" pitchFamily="18" charset="0"/>
                          <a:cs typeface="Times New Roman" panose="02020603050405020304" pitchFamily="18" charset="0"/>
                        </a:rPr>
                        <a:t>XXXI-L1-9B</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2360.9956</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2360.96265</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9.14</a:t>
                      </a:r>
                    </a:p>
                  </a:txBody>
                  <a:tcPr/>
                </a:tc>
                <a:tc>
                  <a:txBody>
                    <a:bodyPr/>
                    <a:lstStyle/>
                    <a:p>
                      <a:r>
                        <a:rPr lang="es-EC" sz="1600" dirty="0">
                          <a:latin typeface="Times New Roman" panose="02020603050405020304" pitchFamily="18" charset="0"/>
                          <a:cs typeface="Times New Roman" panose="02020603050405020304" pitchFamily="18" charset="0"/>
                        </a:rPr>
                        <a:t>3.29</a:t>
                      </a:r>
                    </a:p>
                  </a:txBody>
                  <a:tcPr/>
                </a:tc>
                <a:tc>
                  <a:txBody>
                    <a:bodyPr/>
                    <a:lstStyle/>
                    <a:p>
                      <a:r>
                        <a:rPr lang="es-EC" sz="1600" dirty="0">
                          <a:latin typeface="Times New Roman" panose="02020603050405020304" pitchFamily="18" charset="0"/>
                          <a:cs typeface="Times New Roman" panose="02020603050405020304" pitchFamily="18" charset="0"/>
                        </a:rPr>
                        <a:t>3.78</a:t>
                      </a:r>
                    </a:p>
                  </a:txBody>
                  <a:tcPr/>
                </a:tc>
                <a:extLst>
                  <a:ext uri="{0D108BD9-81ED-4DB2-BD59-A6C34878D82A}">
                    <a16:rowId xmlns:a16="http://schemas.microsoft.com/office/drawing/2014/main" val="3807179819"/>
                  </a:ext>
                </a:extLst>
              </a:tr>
              <a:tr h="489707">
                <a:tc>
                  <a:txBody>
                    <a:bodyPr/>
                    <a:lstStyle/>
                    <a:p>
                      <a:r>
                        <a:rPr lang="es-EC" sz="1600" dirty="0">
                          <a:effectLst/>
                          <a:latin typeface="Times New Roman" panose="02020603050405020304" pitchFamily="18" charset="0"/>
                          <a:cs typeface="Times New Roman" panose="02020603050405020304" pitchFamily="18" charset="0"/>
                        </a:rPr>
                        <a:t>A-B-15</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2464.5428</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2464.63955</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13.42</a:t>
                      </a:r>
                    </a:p>
                  </a:txBody>
                  <a:tcPr/>
                </a:tc>
                <a:tc>
                  <a:txBody>
                    <a:bodyPr/>
                    <a:lstStyle/>
                    <a:p>
                      <a:r>
                        <a:rPr lang="es-EC" sz="1600" dirty="0">
                          <a:latin typeface="Times New Roman" panose="02020603050405020304" pitchFamily="18" charset="0"/>
                          <a:cs typeface="Times New Roman" panose="02020603050405020304" pitchFamily="18" charset="0"/>
                        </a:rPr>
                        <a:t>9.68</a:t>
                      </a:r>
                    </a:p>
                  </a:txBody>
                  <a:tcPr/>
                </a:tc>
                <a:tc>
                  <a:txBody>
                    <a:bodyPr/>
                    <a:lstStyle/>
                    <a:p>
                      <a:r>
                        <a:rPr lang="es-EC" sz="1600" dirty="0">
                          <a:latin typeface="Times New Roman" panose="02020603050405020304" pitchFamily="18" charset="0"/>
                          <a:cs typeface="Times New Roman" panose="02020603050405020304" pitchFamily="18" charset="0"/>
                        </a:rPr>
                        <a:t>8.26</a:t>
                      </a:r>
                    </a:p>
                  </a:txBody>
                  <a:tcPr/>
                </a:tc>
                <a:extLst>
                  <a:ext uri="{0D108BD9-81ED-4DB2-BD59-A6C34878D82A}">
                    <a16:rowId xmlns:a16="http://schemas.microsoft.com/office/drawing/2014/main" val="3208575928"/>
                  </a:ext>
                </a:extLst>
              </a:tr>
              <a:tr h="489707">
                <a:tc>
                  <a:txBody>
                    <a:bodyPr/>
                    <a:lstStyle/>
                    <a:p>
                      <a:r>
                        <a:rPr lang="es-EC" sz="1600" dirty="0">
                          <a:effectLst/>
                          <a:latin typeface="Times New Roman" panose="02020603050405020304" pitchFamily="18" charset="0"/>
                          <a:cs typeface="Times New Roman" panose="02020603050405020304" pitchFamily="18" charset="0"/>
                        </a:rPr>
                        <a:t>A-B-11B</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2724.4496</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effectLst/>
                          <a:latin typeface="Times New Roman" panose="02020603050405020304" pitchFamily="18" charset="0"/>
                          <a:cs typeface="Times New Roman" panose="02020603050405020304" pitchFamily="18" charset="0"/>
                        </a:rPr>
                        <a:t>2724.64565</a:t>
                      </a:r>
                      <a:endParaRPr lang="es-EC" sz="1600" dirty="0">
                        <a:latin typeface="Times New Roman" panose="02020603050405020304" pitchFamily="18" charset="0"/>
                        <a:cs typeface="Times New Roman" panose="02020603050405020304" pitchFamily="18" charset="0"/>
                      </a:endParaRPr>
                    </a:p>
                  </a:txBody>
                  <a:tcPr/>
                </a:tc>
                <a:tc>
                  <a:txBody>
                    <a:bodyPr/>
                    <a:lstStyle/>
                    <a:p>
                      <a:r>
                        <a:rPr lang="es-EC" sz="1600" dirty="0">
                          <a:latin typeface="Times New Roman" panose="02020603050405020304" pitchFamily="18" charset="0"/>
                          <a:cs typeface="Times New Roman" panose="02020603050405020304" pitchFamily="18" charset="0"/>
                        </a:rPr>
                        <a:t>15.14</a:t>
                      </a:r>
                    </a:p>
                  </a:txBody>
                  <a:tcPr/>
                </a:tc>
                <a:tc>
                  <a:txBody>
                    <a:bodyPr/>
                    <a:lstStyle/>
                    <a:p>
                      <a:r>
                        <a:rPr lang="es-EC" sz="1600" dirty="0">
                          <a:latin typeface="Times New Roman" panose="02020603050405020304" pitchFamily="18" charset="0"/>
                          <a:cs typeface="Times New Roman" panose="02020603050405020304" pitchFamily="18" charset="0"/>
                        </a:rPr>
                        <a:t>19.60</a:t>
                      </a:r>
                    </a:p>
                  </a:txBody>
                  <a:tcPr/>
                </a:tc>
                <a:tc>
                  <a:txBody>
                    <a:bodyPr/>
                    <a:lstStyle/>
                    <a:p>
                      <a:r>
                        <a:rPr lang="es-EC" sz="1600" dirty="0">
                          <a:latin typeface="Times New Roman" panose="02020603050405020304" pitchFamily="18" charset="0"/>
                          <a:cs typeface="Times New Roman" panose="02020603050405020304" pitchFamily="18" charset="0"/>
                        </a:rPr>
                        <a:t>12.92</a:t>
                      </a:r>
                    </a:p>
                  </a:txBody>
                  <a:tcPr/>
                </a:tc>
                <a:extLst>
                  <a:ext uri="{0D108BD9-81ED-4DB2-BD59-A6C34878D82A}">
                    <a16:rowId xmlns:a16="http://schemas.microsoft.com/office/drawing/2014/main" val="3566687565"/>
                  </a:ext>
                </a:extLst>
              </a:tr>
            </a:tbl>
          </a:graphicData>
        </a:graphic>
      </p:graphicFrame>
      <p:sp>
        <p:nvSpPr>
          <p:cNvPr id="6" name="Título 1">
            <a:extLst>
              <a:ext uri="{FF2B5EF4-FFF2-40B4-BE49-F238E27FC236}">
                <a16:creationId xmlns:a16="http://schemas.microsoft.com/office/drawing/2014/main" id="{49D55993-0742-410F-9606-E66C85AEB6C7}"/>
              </a:ext>
            </a:extLst>
          </p:cNvPr>
          <p:cNvSpPr txBox="1">
            <a:spLocks/>
          </p:cNvSpPr>
          <p:nvPr/>
        </p:nvSpPr>
        <p:spPr>
          <a:xfrm>
            <a:off x="1678525" y="688278"/>
            <a:ext cx="9502821" cy="5950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Times New Roman" panose="02020603050405020304" pitchFamily="18" charset="0"/>
                <a:cs typeface="Times New Roman" panose="02020603050405020304" pitchFamily="18" charset="0"/>
              </a:rPr>
              <a:t>Errores alturas Zona 1 Línea Ambato – Baños (Verificación)</a:t>
            </a:r>
          </a:p>
        </p:txBody>
      </p:sp>
      <p:graphicFrame>
        <p:nvGraphicFramePr>
          <p:cNvPr id="4" name="Tabla 3">
            <a:extLst>
              <a:ext uri="{FF2B5EF4-FFF2-40B4-BE49-F238E27FC236}">
                <a16:creationId xmlns:a16="http://schemas.microsoft.com/office/drawing/2014/main" id="{63831DCC-A12C-472F-9416-A8D3B569B5A9}"/>
              </a:ext>
            </a:extLst>
          </p:cNvPr>
          <p:cNvGraphicFramePr>
            <a:graphicFrameLocks noGrp="1"/>
          </p:cNvGraphicFramePr>
          <p:nvPr>
            <p:extLst>
              <p:ext uri="{D42A27DB-BD31-4B8C-83A1-F6EECF244321}">
                <p14:modId xmlns:p14="http://schemas.microsoft.com/office/powerpoint/2010/main" val="1868882915"/>
              </p:ext>
            </p:extLst>
          </p:nvPr>
        </p:nvGraphicFramePr>
        <p:xfrm>
          <a:off x="9013449" y="2191978"/>
          <a:ext cx="2820742" cy="3392156"/>
        </p:xfrm>
        <a:graphic>
          <a:graphicData uri="http://schemas.openxmlformats.org/drawingml/2006/table">
            <a:tbl>
              <a:tblPr firstRow="1" bandRow="1">
                <a:tableStyleId>{9D7B26C5-4107-4FEC-AEDC-1716B250A1EF}</a:tableStyleId>
              </a:tblPr>
              <a:tblGrid>
                <a:gridCol w="1529661">
                  <a:extLst>
                    <a:ext uri="{9D8B030D-6E8A-4147-A177-3AD203B41FA5}">
                      <a16:colId xmlns:a16="http://schemas.microsoft.com/office/drawing/2014/main" val="528989124"/>
                    </a:ext>
                  </a:extLst>
                </a:gridCol>
                <a:gridCol w="1291081">
                  <a:extLst>
                    <a:ext uri="{9D8B030D-6E8A-4147-A177-3AD203B41FA5}">
                      <a16:colId xmlns:a16="http://schemas.microsoft.com/office/drawing/2014/main" val="3046734328"/>
                    </a:ext>
                  </a:extLst>
                </a:gridCol>
              </a:tblGrid>
              <a:tr h="639032">
                <a:tc>
                  <a:txBody>
                    <a:bodyPr/>
                    <a:lstStyle/>
                    <a:p>
                      <a:r>
                        <a:rPr lang="es-EC" sz="1600" dirty="0">
                          <a:effectLst/>
                          <a:latin typeface="Times New Roman" panose="02020603050405020304" pitchFamily="18" charset="0"/>
                          <a:cs typeface="Times New Roman" panose="02020603050405020304" pitchFamily="18" charset="0"/>
                        </a:rPr>
                        <a:t>Estadístico</a:t>
                      </a:r>
                      <a:endParaRPr lang="es-EC"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effectLst/>
                          <a:latin typeface="Times New Roman" panose="02020603050405020304" pitchFamily="18" charset="0"/>
                          <a:cs typeface="Times New Roman" panose="02020603050405020304" pitchFamily="18" charset="0"/>
                        </a:rPr>
                        <a:t>Errores</a:t>
                      </a:r>
                    </a:p>
                  </a:txBody>
                  <a:tcPr anchor="ctr"/>
                </a:tc>
                <a:extLst>
                  <a:ext uri="{0D108BD9-81ED-4DB2-BD59-A6C34878D82A}">
                    <a16:rowId xmlns:a16="http://schemas.microsoft.com/office/drawing/2014/main" val="4142529140"/>
                  </a:ext>
                </a:extLst>
              </a:tr>
              <a:tr h="507882">
                <a:tc>
                  <a:txBody>
                    <a:bodyPr/>
                    <a:lstStyle/>
                    <a:p>
                      <a:r>
                        <a:rPr lang="es-EC" sz="1600" b="1" dirty="0">
                          <a:latin typeface="Times New Roman" panose="02020603050405020304" pitchFamily="18" charset="0"/>
                          <a:cs typeface="Times New Roman" panose="02020603050405020304" pitchFamily="18" charset="0"/>
                        </a:rPr>
                        <a:t>Número de datos</a:t>
                      </a:r>
                    </a:p>
                  </a:txBody>
                  <a:tcPr anchor="ctr"/>
                </a:tc>
                <a:tc>
                  <a:txBody>
                    <a:bodyPr/>
                    <a:lstStyle/>
                    <a:p>
                      <a:r>
                        <a:rPr lang="es-EC" sz="1600" dirty="0">
                          <a:latin typeface="Times New Roman" panose="02020603050405020304" pitchFamily="18" charset="0"/>
                          <a:cs typeface="Times New Roman" panose="02020603050405020304" pitchFamily="18" charset="0"/>
                        </a:rPr>
                        <a:t>5</a:t>
                      </a:r>
                    </a:p>
                  </a:txBody>
                  <a:tcPr anchor="ctr"/>
                </a:tc>
                <a:extLst>
                  <a:ext uri="{0D108BD9-81ED-4DB2-BD59-A6C34878D82A}">
                    <a16:rowId xmlns:a16="http://schemas.microsoft.com/office/drawing/2014/main" val="2837307364"/>
                  </a:ext>
                </a:extLst>
              </a:tr>
              <a:tr h="507882">
                <a:tc>
                  <a:txBody>
                    <a:bodyPr/>
                    <a:lstStyle/>
                    <a:p>
                      <a:r>
                        <a:rPr lang="es-EC" sz="1600" b="1" dirty="0">
                          <a:effectLst/>
                          <a:latin typeface="Times New Roman" panose="02020603050405020304" pitchFamily="18" charset="0"/>
                          <a:cs typeface="Times New Roman" panose="02020603050405020304" pitchFamily="18" charset="0"/>
                        </a:rPr>
                        <a:t>Media aritmética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7.57</a:t>
                      </a:r>
                    </a:p>
                  </a:txBody>
                  <a:tcPr anchor="ctr"/>
                </a:tc>
                <a:extLst>
                  <a:ext uri="{0D108BD9-81ED-4DB2-BD59-A6C34878D82A}">
                    <a16:rowId xmlns:a16="http://schemas.microsoft.com/office/drawing/2014/main" val="3942146592"/>
                  </a:ext>
                </a:extLst>
              </a:tr>
              <a:tr h="507882">
                <a:tc>
                  <a:txBody>
                    <a:bodyPr/>
                    <a:lstStyle/>
                    <a:p>
                      <a:r>
                        <a:rPr lang="es-EC" sz="1600" b="1" dirty="0">
                          <a:effectLst/>
                          <a:latin typeface="Times New Roman" panose="02020603050405020304" pitchFamily="18" charset="0"/>
                          <a:cs typeface="Times New Roman" panose="02020603050405020304" pitchFamily="18" charset="0"/>
                        </a:rPr>
                        <a:t>Desviación estándar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7.36</a:t>
                      </a:r>
                    </a:p>
                  </a:txBody>
                  <a:tcPr anchor="ctr"/>
                </a:tc>
                <a:extLst>
                  <a:ext uri="{0D108BD9-81ED-4DB2-BD59-A6C34878D82A}">
                    <a16:rowId xmlns:a16="http://schemas.microsoft.com/office/drawing/2014/main" val="547051591"/>
                  </a:ext>
                </a:extLst>
              </a:tr>
              <a:tr h="507882">
                <a:tc>
                  <a:txBody>
                    <a:bodyPr/>
                    <a:lstStyle/>
                    <a:p>
                      <a:r>
                        <a:rPr lang="es-EC" sz="1600" b="1" dirty="0">
                          <a:effectLst/>
                          <a:latin typeface="Times New Roman" panose="02020603050405020304" pitchFamily="18" charset="0"/>
                          <a:cs typeface="Times New Roman" panose="02020603050405020304" pitchFamily="18" charset="0"/>
                        </a:rPr>
                        <a:t>Mínimo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2.25</a:t>
                      </a:r>
                    </a:p>
                  </a:txBody>
                  <a:tcPr anchor="ctr"/>
                </a:tc>
                <a:extLst>
                  <a:ext uri="{0D108BD9-81ED-4DB2-BD59-A6C34878D82A}">
                    <a16:rowId xmlns:a16="http://schemas.microsoft.com/office/drawing/2014/main" val="3807179819"/>
                  </a:ext>
                </a:extLst>
              </a:tr>
              <a:tr h="507882">
                <a:tc>
                  <a:txBody>
                    <a:bodyPr/>
                    <a:lstStyle/>
                    <a:p>
                      <a:r>
                        <a:rPr lang="es-EC" sz="1600" b="1" dirty="0">
                          <a:effectLst/>
                          <a:latin typeface="Times New Roman" panose="02020603050405020304" pitchFamily="18" charset="0"/>
                          <a:cs typeface="Times New Roman" panose="02020603050405020304" pitchFamily="18" charset="0"/>
                        </a:rPr>
                        <a:t>Máximo (cm)</a:t>
                      </a:r>
                      <a:endParaRPr lang="es-EC" sz="1600" b="1" dirty="0">
                        <a:latin typeface="Times New Roman" panose="02020603050405020304" pitchFamily="18" charset="0"/>
                        <a:cs typeface="Times New Roman" panose="02020603050405020304" pitchFamily="18" charset="0"/>
                      </a:endParaRPr>
                    </a:p>
                  </a:txBody>
                  <a:tcPr anchor="ctr"/>
                </a:tc>
                <a:tc>
                  <a:txBody>
                    <a:bodyPr/>
                    <a:lstStyle/>
                    <a:p>
                      <a:r>
                        <a:rPr lang="es-EC" sz="1600" dirty="0">
                          <a:latin typeface="Times New Roman" panose="02020603050405020304" pitchFamily="18" charset="0"/>
                          <a:cs typeface="Times New Roman" panose="02020603050405020304" pitchFamily="18" charset="0"/>
                        </a:rPr>
                        <a:t>19.6</a:t>
                      </a:r>
                    </a:p>
                  </a:txBody>
                  <a:tcPr anchor="ctr"/>
                </a:tc>
                <a:extLst>
                  <a:ext uri="{0D108BD9-81ED-4DB2-BD59-A6C34878D82A}">
                    <a16:rowId xmlns:a16="http://schemas.microsoft.com/office/drawing/2014/main" val="3208575928"/>
                  </a:ext>
                </a:extLst>
              </a:tr>
            </a:tbl>
          </a:graphicData>
        </a:graphic>
      </p:graphicFrame>
    </p:spTree>
    <p:extLst>
      <p:ext uri="{BB962C8B-B14F-4D97-AF65-F5344CB8AC3E}">
        <p14:creationId xmlns:p14="http://schemas.microsoft.com/office/powerpoint/2010/main" val="3329712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05B0A184-58C8-49EA-822F-CF6D5D39CDA3}"/>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560841" y="1120175"/>
            <a:ext cx="8540296" cy="5425003"/>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Título 1">
            <a:extLst>
              <a:ext uri="{FF2B5EF4-FFF2-40B4-BE49-F238E27FC236}">
                <a16:creationId xmlns:a16="http://schemas.microsoft.com/office/drawing/2014/main" id="{56F44F97-728C-4B94-B760-57EDAD37728E}"/>
              </a:ext>
            </a:extLst>
          </p:cNvPr>
          <p:cNvSpPr txBox="1">
            <a:spLocks/>
          </p:cNvSpPr>
          <p:nvPr/>
        </p:nvSpPr>
        <p:spPr>
          <a:xfrm>
            <a:off x="1598316" y="312822"/>
            <a:ext cx="9502821" cy="5950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Times New Roman" panose="02020603050405020304" pitchFamily="18" charset="0"/>
                <a:cs typeface="Times New Roman" panose="02020603050405020304" pitchFamily="18" charset="0"/>
              </a:rPr>
              <a:t>Errores alturas Zona 1 Línea Ambato – Baños (Verificación)</a:t>
            </a:r>
          </a:p>
        </p:txBody>
      </p:sp>
    </p:spTree>
    <p:extLst>
      <p:ext uri="{BB962C8B-B14F-4D97-AF65-F5344CB8AC3E}">
        <p14:creationId xmlns:p14="http://schemas.microsoft.com/office/powerpoint/2010/main" val="4208036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27AC7A-2AA5-4A7F-AF61-6F0A23E5F669}"/>
              </a:ext>
            </a:extLst>
          </p:cNvPr>
          <p:cNvSpPr>
            <a:spLocks noGrp="1"/>
          </p:cNvSpPr>
          <p:nvPr>
            <p:ph type="title"/>
          </p:nvPr>
        </p:nvSpPr>
        <p:spPr>
          <a:xfrm>
            <a:off x="1678526" y="672237"/>
            <a:ext cx="2171579" cy="640445"/>
          </a:xfrm>
        </p:spPr>
        <p:txBody>
          <a:bodyPr>
            <a:normAutofit fontScale="90000"/>
          </a:bodyPr>
          <a:lstStyle/>
          <a:p>
            <a:r>
              <a:rPr lang="es-EC" sz="2800" dirty="0">
                <a:latin typeface="Times New Roman" panose="02020603050405020304" pitchFamily="18" charset="0"/>
                <a:cs typeface="Times New Roman" panose="02020603050405020304" pitchFamily="18" charset="0"/>
              </a:rPr>
              <a:t>RESUMEN DE LÍNEAS NIVELACIÓN GPS</a:t>
            </a:r>
          </a:p>
        </p:txBody>
      </p:sp>
      <p:pic>
        <p:nvPicPr>
          <p:cNvPr id="4" name="Marcador de contenido 3">
            <a:extLst>
              <a:ext uri="{FF2B5EF4-FFF2-40B4-BE49-F238E27FC236}">
                <a16:creationId xmlns:a16="http://schemas.microsoft.com/office/drawing/2014/main" id="{855BB8FC-D00C-44CB-B700-C36114B007B0}"/>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067565" y="694818"/>
            <a:ext cx="7899847" cy="548139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5169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6EE27C-DF59-4FDB-BF08-590B14E9678B}"/>
              </a:ext>
            </a:extLst>
          </p:cNvPr>
          <p:cNvSpPr>
            <a:spLocks noGrp="1"/>
          </p:cNvSpPr>
          <p:nvPr>
            <p:ph type="title"/>
          </p:nvPr>
        </p:nvSpPr>
        <p:spPr>
          <a:xfrm>
            <a:off x="1640156" y="261253"/>
            <a:ext cx="8911687" cy="1280890"/>
          </a:xfrm>
        </p:spPr>
        <p:txBody>
          <a:bodyPr>
            <a:normAutofit/>
          </a:bodyPr>
          <a:lstStyle/>
          <a:p>
            <a:r>
              <a:rPr lang="es-EC" sz="2800" dirty="0">
                <a:latin typeface="Times New Roman" panose="02020603050405020304" pitchFamily="18" charset="0"/>
                <a:cs typeface="Times New Roman" panose="02020603050405020304" pitchFamily="18" charset="0"/>
              </a:rPr>
              <a:t>Errores típicos Nivelación GPS</a:t>
            </a:r>
          </a:p>
        </p:txBody>
      </p:sp>
      <p:graphicFrame>
        <p:nvGraphicFramePr>
          <p:cNvPr id="8" name="Marcador de contenido 6">
            <a:extLst>
              <a:ext uri="{FF2B5EF4-FFF2-40B4-BE49-F238E27FC236}">
                <a16:creationId xmlns:a16="http://schemas.microsoft.com/office/drawing/2014/main" id="{F641FBBD-A41B-44EE-8A05-FB112550204B}"/>
              </a:ext>
            </a:extLst>
          </p:cNvPr>
          <p:cNvGraphicFramePr>
            <a:graphicFrameLocks/>
          </p:cNvGraphicFramePr>
          <p:nvPr>
            <p:extLst>
              <p:ext uri="{D42A27DB-BD31-4B8C-83A1-F6EECF244321}">
                <p14:modId xmlns:p14="http://schemas.microsoft.com/office/powerpoint/2010/main" val="2164158685"/>
              </p:ext>
            </p:extLst>
          </p:nvPr>
        </p:nvGraphicFramePr>
        <p:xfrm>
          <a:off x="8893470" y="2343095"/>
          <a:ext cx="3298530" cy="2595880"/>
        </p:xfrm>
        <a:graphic>
          <a:graphicData uri="http://schemas.openxmlformats.org/drawingml/2006/table">
            <a:tbl>
              <a:tblPr firstRow="1" bandRow="1">
                <a:tableStyleId>{9D7B26C5-4107-4FEC-AEDC-1716B250A1EF}</a:tableStyleId>
              </a:tblPr>
              <a:tblGrid>
                <a:gridCol w="952896">
                  <a:extLst>
                    <a:ext uri="{9D8B030D-6E8A-4147-A177-3AD203B41FA5}">
                      <a16:colId xmlns:a16="http://schemas.microsoft.com/office/drawing/2014/main" val="1417284391"/>
                    </a:ext>
                  </a:extLst>
                </a:gridCol>
                <a:gridCol w="728869">
                  <a:extLst>
                    <a:ext uri="{9D8B030D-6E8A-4147-A177-3AD203B41FA5}">
                      <a16:colId xmlns:a16="http://schemas.microsoft.com/office/drawing/2014/main" val="3591312608"/>
                    </a:ext>
                  </a:extLst>
                </a:gridCol>
                <a:gridCol w="834887">
                  <a:extLst>
                    <a:ext uri="{9D8B030D-6E8A-4147-A177-3AD203B41FA5}">
                      <a16:colId xmlns:a16="http://schemas.microsoft.com/office/drawing/2014/main" val="1977633609"/>
                    </a:ext>
                  </a:extLst>
                </a:gridCol>
                <a:gridCol w="781878">
                  <a:extLst>
                    <a:ext uri="{9D8B030D-6E8A-4147-A177-3AD203B41FA5}">
                      <a16:colId xmlns:a16="http://schemas.microsoft.com/office/drawing/2014/main" val="2811005823"/>
                    </a:ext>
                  </a:extLst>
                </a:gridCol>
              </a:tblGrid>
              <a:tr h="370840">
                <a:tc rowSpan="2">
                  <a:txBody>
                    <a:bodyPr/>
                    <a:lstStyle/>
                    <a:p>
                      <a:r>
                        <a:rPr lang="es-EC" sz="1400" dirty="0">
                          <a:latin typeface="Times New Roman" panose="02020603050405020304" pitchFamily="18" charset="0"/>
                          <a:cs typeface="Times New Roman" panose="02020603050405020304" pitchFamily="18" charset="0"/>
                        </a:rPr>
                        <a:t>Zona de variación</a:t>
                      </a:r>
                    </a:p>
                  </a:txBody>
                  <a:tcPr anchor="ctr"/>
                </a:tc>
                <a:tc gridSpan="3">
                  <a:txBody>
                    <a:bodyPr/>
                    <a:lstStyle/>
                    <a:p>
                      <a:pPr algn="l"/>
                      <a:r>
                        <a:rPr lang="es-EC" dirty="0">
                          <a:latin typeface="Times New Roman" panose="02020603050405020304" pitchFamily="18" charset="0"/>
                          <a:cs typeface="Times New Roman" panose="02020603050405020304" pitchFamily="18" charset="0"/>
                        </a:rPr>
                        <a:t>Errores Típicos</a:t>
                      </a:r>
                    </a:p>
                  </a:txBody>
                  <a:tcPr anchor="ctr"/>
                </a:tc>
                <a:tc hMerge="1">
                  <a:txBody>
                    <a:bodyPr/>
                    <a:lstStyle/>
                    <a:p>
                      <a:endParaRPr lang="es-EC" dirty="0"/>
                    </a:p>
                  </a:txBody>
                  <a:tcPr/>
                </a:tc>
                <a:tc hMerge="1">
                  <a:txBody>
                    <a:bodyPr/>
                    <a:lstStyle/>
                    <a:p>
                      <a:endParaRPr lang="es-EC" dirty="0"/>
                    </a:p>
                  </a:txBody>
                  <a:tcPr/>
                </a:tc>
                <a:extLst>
                  <a:ext uri="{0D108BD9-81ED-4DB2-BD59-A6C34878D82A}">
                    <a16:rowId xmlns:a16="http://schemas.microsoft.com/office/drawing/2014/main" val="1312005164"/>
                  </a:ext>
                </a:extLst>
              </a:tr>
              <a:tr h="370840">
                <a:tc vMerge="1">
                  <a:txBody>
                    <a:bodyPr/>
                    <a:lstStyle/>
                    <a:p>
                      <a:endParaRPr lang="es-EC" dirty="0"/>
                    </a:p>
                  </a:txBody>
                  <a:tcPr/>
                </a:tc>
                <a:tc>
                  <a:txBody>
                    <a:bodyPr/>
                    <a:lstStyle/>
                    <a:p>
                      <a:r>
                        <a:rPr lang="es-EC" b="1" dirty="0">
                          <a:latin typeface="Times New Roman" panose="02020603050405020304" pitchFamily="18" charset="0"/>
                          <a:cs typeface="Times New Roman" panose="02020603050405020304" pitchFamily="18" charset="0"/>
                        </a:rPr>
                        <a:t>5 cm </a:t>
                      </a:r>
                    </a:p>
                  </a:txBody>
                  <a:tcPr anchor="ctr"/>
                </a:tc>
                <a:tc>
                  <a:txBody>
                    <a:bodyPr/>
                    <a:lstStyle/>
                    <a:p>
                      <a:r>
                        <a:rPr lang="es-EC" b="1" dirty="0">
                          <a:latin typeface="Times New Roman" panose="02020603050405020304" pitchFamily="18" charset="0"/>
                          <a:cs typeface="Times New Roman" panose="02020603050405020304" pitchFamily="18" charset="0"/>
                        </a:rPr>
                        <a:t>10 cm</a:t>
                      </a:r>
                    </a:p>
                  </a:txBody>
                  <a:tcPr anchor="ctr"/>
                </a:tc>
                <a:tc>
                  <a:txBody>
                    <a:bodyPr/>
                    <a:lstStyle/>
                    <a:p>
                      <a:r>
                        <a:rPr lang="es-EC" b="1" dirty="0">
                          <a:latin typeface="Times New Roman" panose="02020603050405020304" pitchFamily="18" charset="0"/>
                          <a:cs typeface="Times New Roman" panose="02020603050405020304" pitchFamily="18" charset="0"/>
                        </a:rPr>
                        <a:t>15 cm</a:t>
                      </a:r>
                    </a:p>
                  </a:txBody>
                  <a:tcPr anchor="ctr"/>
                </a:tc>
                <a:extLst>
                  <a:ext uri="{0D108BD9-81ED-4DB2-BD59-A6C34878D82A}">
                    <a16:rowId xmlns:a16="http://schemas.microsoft.com/office/drawing/2014/main" val="949937083"/>
                  </a:ext>
                </a:extLst>
              </a:tr>
              <a:tr h="370840">
                <a:tc>
                  <a:txBody>
                    <a:bodyPr/>
                    <a:lstStyle/>
                    <a:p>
                      <a:r>
                        <a:rPr lang="es-EC" dirty="0">
                          <a:latin typeface="Times New Roman" panose="02020603050405020304" pitchFamily="18" charset="0"/>
                          <a:cs typeface="Times New Roman" panose="02020603050405020304" pitchFamily="18" charset="0"/>
                        </a:rPr>
                        <a:t>1</a:t>
                      </a:r>
                    </a:p>
                  </a:txBody>
                  <a:tcPr anchor="ctr"/>
                </a:tc>
                <a:tc>
                  <a:txBody>
                    <a:bodyPr/>
                    <a:lstStyle/>
                    <a:p>
                      <a:r>
                        <a:rPr lang="es-EC" dirty="0">
                          <a:latin typeface="Times New Roman" panose="02020603050405020304" pitchFamily="18" charset="0"/>
                          <a:cs typeface="Times New Roman" panose="02020603050405020304" pitchFamily="18" charset="0"/>
                        </a:rPr>
                        <a:t>10.4</a:t>
                      </a:r>
                    </a:p>
                  </a:txBody>
                  <a:tcPr anchor="ctr"/>
                </a:tc>
                <a:tc>
                  <a:txBody>
                    <a:bodyPr/>
                    <a:lstStyle/>
                    <a:p>
                      <a:r>
                        <a:rPr lang="es-EC" dirty="0">
                          <a:latin typeface="Times New Roman" panose="02020603050405020304" pitchFamily="18" charset="0"/>
                          <a:cs typeface="Times New Roman" panose="02020603050405020304" pitchFamily="18" charset="0"/>
                        </a:rPr>
                        <a:t>13.7</a:t>
                      </a:r>
                    </a:p>
                  </a:txBody>
                  <a:tcPr anchor="ctr"/>
                </a:tc>
                <a:tc>
                  <a:txBody>
                    <a:bodyPr/>
                    <a:lstStyle/>
                    <a:p>
                      <a:r>
                        <a:rPr lang="es-EC" dirty="0">
                          <a:latin typeface="Times New Roman" panose="02020603050405020304" pitchFamily="18" charset="0"/>
                          <a:cs typeface="Times New Roman" panose="02020603050405020304" pitchFamily="18" charset="0"/>
                        </a:rPr>
                        <a:t>14.6</a:t>
                      </a:r>
                    </a:p>
                  </a:txBody>
                  <a:tcPr anchor="ctr"/>
                </a:tc>
                <a:extLst>
                  <a:ext uri="{0D108BD9-81ED-4DB2-BD59-A6C34878D82A}">
                    <a16:rowId xmlns:a16="http://schemas.microsoft.com/office/drawing/2014/main" val="3762055749"/>
                  </a:ext>
                </a:extLst>
              </a:tr>
              <a:tr h="370840">
                <a:tc>
                  <a:txBody>
                    <a:bodyPr/>
                    <a:lstStyle/>
                    <a:p>
                      <a:r>
                        <a:rPr lang="es-EC" dirty="0">
                          <a:latin typeface="Times New Roman" panose="02020603050405020304" pitchFamily="18" charset="0"/>
                          <a:cs typeface="Times New Roman" panose="02020603050405020304" pitchFamily="18" charset="0"/>
                        </a:rPr>
                        <a:t>2</a:t>
                      </a:r>
                    </a:p>
                  </a:txBody>
                  <a:tcPr anchor="ctr"/>
                </a:tc>
                <a:tc>
                  <a:txBody>
                    <a:bodyPr/>
                    <a:lstStyle/>
                    <a:p>
                      <a:r>
                        <a:rPr lang="es-EC" dirty="0">
                          <a:latin typeface="Times New Roman" panose="02020603050405020304" pitchFamily="18" charset="0"/>
                          <a:cs typeface="Times New Roman" panose="02020603050405020304" pitchFamily="18" charset="0"/>
                        </a:rPr>
                        <a:t>7.8</a:t>
                      </a:r>
                    </a:p>
                  </a:txBody>
                  <a:tcPr anchor="ctr"/>
                </a:tc>
                <a:tc>
                  <a:txBody>
                    <a:bodyPr/>
                    <a:lstStyle/>
                    <a:p>
                      <a:r>
                        <a:rPr lang="es-EC" dirty="0">
                          <a:latin typeface="Times New Roman" panose="02020603050405020304" pitchFamily="18" charset="0"/>
                          <a:cs typeface="Times New Roman" panose="02020603050405020304" pitchFamily="18" charset="0"/>
                        </a:rPr>
                        <a:t>11.2</a:t>
                      </a:r>
                    </a:p>
                  </a:txBody>
                  <a:tcPr anchor="ctr"/>
                </a:tc>
                <a:tc>
                  <a:txBody>
                    <a:bodyPr/>
                    <a:lstStyle/>
                    <a:p>
                      <a:r>
                        <a:rPr lang="es-EC" dirty="0">
                          <a:latin typeface="Times New Roman" panose="02020603050405020304" pitchFamily="18" charset="0"/>
                          <a:cs typeface="Times New Roman" panose="02020603050405020304" pitchFamily="18" charset="0"/>
                        </a:rPr>
                        <a:t>13.8</a:t>
                      </a:r>
                    </a:p>
                  </a:txBody>
                  <a:tcPr anchor="ctr"/>
                </a:tc>
                <a:extLst>
                  <a:ext uri="{0D108BD9-81ED-4DB2-BD59-A6C34878D82A}">
                    <a16:rowId xmlns:a16="http://schemas.microsoft.com/office/drawing/2014/main" val="2987510125"/>
                  </a:ext>
                </a:extLst>
              </a:tr>
              <a:tr h="370840">
                <a:tc>
                  <a:txBody>
                    <a:bodyPr/>
                    <a:lstStyle/>
                    <a:p>
                      <a:r>
                        <a:rPr lang="es-EC" dirty="0">
                          <a:latin typeface="Times New Roman" panose="02020603050405020304" pitchFamily="18" charset="0"/>
                          <a:cs typeface="Times New Roman" panose="02020603050405020304" pitchFamily="18" charset="0"/>
                        </a:rPr>
                        <a:t>3</a:t>
                      </a:r>
                    </a:p>
                  </a:txBody>
                  <a:tcPr anchor="ctr"/>
                </a:tc>
                <a:tc>
                  <a:txBody>
                    <a:bodyPr/>
                    <a:lstStyle/>
                    <a:p>
                      <a:r>
                        <a:rPr lang="es-EC" dirty="0">
                          <a:latin typeface="Times New Roman" panose="02020603050405020304" pitchFamily="18" charset="0"/>
                          <a:cs typeface="Times New Roman" panose="02020603050405020304" pitchFamily="18" charset="0"/>
                        </a:rPr>
                        <a:t>6.9</a:t>
                      </a:r>
                    </a:p>
                  </a:txBody>
                  <a:tcPr anchor="ctr"/>
                </a:tc>
                <a:tc>
                  <a:txBody>
                    <a:bodyPr/>
                    <a:lstStyle/>
                    <a:p>
                      <a:r>
                        <a:rPr lang="es-EC" dirty="0">
                          <a:latin typeface="Times New Roman" panose="02020603050405020304" pitchFamily="18" charset="0"/>
                          <a:cs typeface="Times New Roman" panose="02020603050405020304" pitchFamily="18" charset="0"/>
                        </a:rPr>
                        <a:t>10.1</a:t>
                      </a:r>
                    </a:p>
                  </a:txBody>
                  <a:tcPr anchor="ctr"/>
                </a:tc>
                <a:tc>
                  <a:txBody>
                    <a:bodyPr/>
                    <a:lstStyle/>
                    <a:p>
                      <a:r>
                        <a:rPr lang="es-EC" dirty="0">
                          <a:latin typeface="Times New Roman" panose="02020603050405020304" pitchFamily="18" charset="0"/>
                          <a:cs typeface="Times New Roman" panose="02020603050405020304" pitchFamily="18" charset="0"/>
                        </a:rPr>
                        <a:t>12.0</a:t>
                      </a:r>
                    </a:p>
                  </a:txBody>
                  <a:tcPr anchor="ctr"/>
                </a:tc>
                <a:extLst>
                  <a:ext uri="{0D108BD9-81ED-4DB2-BD59-A6C34878D82A}">
                    <a16:rowId xmlns:a16="http://schemas.microsoft.com/office/drawing/2014/main" val="81537749"/>
                  </a:ext>
                </a:extLst>
              </a:tr>
              <a:tr h="370840">
                <a:tc>
                  <a:txBody>
                    <a:bodyPr/>
                    <a:lstStyle/>
                    <a:p>
                      <a:r>
                        <a:rPr lang="es-EC" dirty="0">
                          <a:latin typeface="Times New Roman" panose="02020603050405020304" pitchFamily="18" charset="0"/>
                          <a:cs typeface="Times New Roman" panose="02020603050405020304" pitchFamily="18" charset="0"/>
                        </a:rPr>
                        <a:t>4</a:t>
                      </a:r>
                    </a:p>
                  </a:txBody>
                  <a:tcPr anchor="ctr"/>
                </a:tc>
                <a:tc>
                  <a:txBody>
                    <a:bodyPr/>
                    <a:lstStyle/>
                    <a:p>
                      <a:r>
                        <a:rPr lang="es-EC" dirty="0">
                          <a:latin typeface="Times New Roman" panose="02020603050405020304" pitchFamily="18" charset="0"/>
                          <a:cs typeface="Times New Roman" panose="02020603050405020304" pitchFamily="18" charset="0"/>
                        </a:rPr>
                        <a:t>5.1</a:t>
                      </a:r>
                    </a:p>
                  </a:txBody>
                  <a:tcPr anchor="ctr"/>
                </a:tc>
                <a:tc>
                  <a:txBody>
                    <a:bodyPr/>
                    <a:lstStyle/>
                    <a:p>
                      <a:r>
                        <a:rPr lang="es-EC" dirty="0">
                          <a:latin typeface="Times New Roman" panose="02020603050405020304" pitchFamily="18" charset="0"/>
                          <a:cs typeface="Times New Roman" panose="02020603050405020304" pitchFamily="18" charset="0"/>
                        </a:rPr>
                        <a:t>7.3</a:t>
                      </a:r>
                    </a:p>
                  </a:txBody>
                  <a:tcPr anchor="ctr"/>
                </a:tc>
                <a:tc>
                  <a:txBody>
                    <a:bodyPr/>
                    <a:lstStyle/>
                    <a:p>
                      <a:r>
                        <a:rPr lang="es-EC" dirty="0">
                          <a:latin typeface="Times New Roman" panose="02020603050405020304" pitchFamily="18" charset="0"/>
                          <a:cs typeface="Times New Roman" panose="02020603050405020304" pitchFamily="18" charset="0"/>
                        </a:rPr>
                        <a:t>10.1</a:t>
                      </a:r>
                    </a:p>
                  </a:txBody>
                  <a:tcPr anchor="ctr"/>
                </a:tc>
                <a:extLst>
                  <a:ext uri="{0D108BD9-81ED-4DB2-BD59-A6C34878D82A}">
                    <a16:rowId xmlns:a16="http://schemas.microsoft.com/office/drawing/2014/main" val="1840218981"/>
                  </a:ext>
                </a:extLst>
              </a:tr>
              <a:tr h="370840">
                <a:tc>
                  <a:txBody>
                    <a:bodyPr/>
                    <a:lstStyle/>
                    <a:p>
                      <a:r>
                        <a:rPr lang="es-EC" dirty="0">
                          <a:latin typeface="Times New Roman" panose="02020603050405020304" pitchFamily="18" charset="0"/>
                          <a:cs typeface="Times New Roman" panose="02020603050405020304" pitchFamily="18" charset="0"/>
                        </a:rPr>
                        <a:t>5</a:t>
                      </a:r>
                    </a:p>
                  </a:txBody>
                  <a:tcPr anchor="ctr"/>
                </a:tc>
                <a:tc>
                  <a:txBody>
                    <a:bodyPr/>
                    <a:lstStyle/>
                    <a:p>
                      <a:r>
                        <a:rPr lang="es-EC" dirty="0">
                          <a:latin typeface="Times New Roman" panose="02020603050405020304" pitchFamily="18" charset="0"/>
                          <a:cs typeface="Times New Roman" panose="02020603050405020304" pitchFamily="18" charset="0"/>
                        </a:rPr>
                        <a:t>3.8</a:t>
                      </a:r>
                    </a:p>
                  </a:txBody>
                  <a:tcPr anchor="ctr"/>
                </a:tc>
                <a:tc>
                  <a:txBody>
                    <a:bodyPr/>
                    <a:lstStyle/>
                    <a:p>
                      <a:r>
                        <a:rPr lang="es-EC" dirty="0">
                          <a:latin typeface="Times New Roman" panose="02020603050405020304" pitchFamily="18" charset="0"/>
                          <a:cs typeface="Times New Roman" panose="02020603050405020304" pitchFamily="18" charset="0"/>
                        </a:rPr>
                        <a:t>6.8</a:t>
                      </a:r>
                    </a:p>
                  </a:txBody>
                  <a:tcPr anchor="ctr"/>
                </a:tc>
                <a:tc>
                  <a:txBody>
                    <a:bodyPr/>
                    <a:lstStyle/>
                    <a:p>
                      <a:r>
                        <a:rPr lang="es-EC" dirty="0">
                          <a:latin typeface="Times New Roman" panose="02020603050405020304" pitchFamily="18" charset="0"/>
                          <a:cs typeface="Times New Roman" panose="02020603050405020304" pitchFamily="18" charset="0"/>
                        </a:rPr>
                        <a:t>8.9</a:t>
                      </a:r>
                    </a:p>
                  </a:txBody>
                  <a:tcPr anchor="ctr"/>
                </a:tc>
                <a:extLst>
                  <a:ext uri="{0D108BD9-81ED-4DB2-BD59-A6C34878D82A}">
                    <a16:rowId xmlns:a16="http://schemas.microsoft.com/office/drawing/2014/main" val="3102315844"/>
                  </a:ext>
                </a:extLst>
              </a:tr>
            </a:tbl>
          </a:graphicData>
        </a:graphic>
      </p:graphicFrame>
      <p:pic>
        <p:nvPicPr>
          <p:cNvPr id="6" name="Marcador de contenido 5">
            <a:extLst>
              <a:ext uri="{FF2B5EF4-FFF2-40B4-BE49-F238E27FC236}">
                <a16:creationId xmlns:a16="http://schemas.microsoft.com/office/drawing/2014/main" id="{3958B3F9-6F95-4C47-8E21-58ADAA983F51}"/>
              </a:ext>
            </a:extLst>
          </p:cNvPr>
          <p:cNvPicPr>
            <a:picLocks noGrp="1" noChangeAspect="1"/>
          </p:cNvPicPr>
          <p:nvPr>
            <p:ph idx="1"/>
          </p:nvPr>
        </p:nvPicPr>
        <p:blipFill>
          <a:blip r:embed="rId2"/>
          <a:stretch>
            <a:fillRect/>
          </a:stretch>
        </p:blipFill>
        <p:spPr>
          <a:xfrm>
            <a:off x="66260" y="1236040"/>
            <a:ext cx="8737672" cy="4809989"/>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2140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D264CA-ECD3-4C1F-B4EE-4D76AE722447}"/>
              </a:ext>
            </a:extLst>
          </p:cNvPr>
          <p:cNvSpPr>
            <a:spLocks noGrp="1"/>
          </p:cNvSpPr>
          <p:nvPr>
            <p:ph type="title"/>
          </p:nvPr>
        </p:nvSpPr>
        <p:spPr>
          <a:xfrm>
            <a:off x="1665274" y="699296"/>
            <a:ext cx="2456153" cy="542081"/>
          </a:xfrm>
        </p:spPr>
        <p:txBody>
          <a:bodyPr>
            <a:normAutofit/>
          </a:bodyPr>
          <a:lstStyle/>
          <a:p>
            <a:r>
              <a:rPr lang="es-EC" sz="2800" dirty="0">
                <a:latin typeface="Times New Roman" panose="02020603050405020304" pitchFamily="18" charset="0"/>
                <a:cs typeface="Times New Roman" panose="02020603050405020304" pitchFamily="18" charset="0"/>
              </a:rPr>
              <a:t>Conclusiones</a:t>
            </a:r>
          </a:p>
        </p:txBody>
      </p:sp>
      <p:graphicFrame>
        <p:nvGraphicFramePr>
          <p:cNvPr id="3" name="Diagrama 2">
            <a:extLst>
              <a:ext uri="{FF2B5EF4-FFF2-40B4-BE49-F238E27FC236}">
                <a16:creationId xmlns:a16="http://schemas.microsoft.com/office/drawing/2014/main" id="{38B88C9D-C004-4F81-925C-E3C5926E80C8}"/>
              </a:ext>
            </a:extLst>
          </p:cNvPr>
          <p:cNvGraphicFramePr/>
          <p:nvPr>
            <p:extLst>
              <p:ext uri="{D42A27DB-BD31-4B8C-83A1-F6EECF244321}">
                <p14:modId xmlns:p14="http://schemas.microsoft.com/office/powerpoint/2010/main" val="1880590788"/>
              </p:ext>
            </p:extLst>
          </p:nvPr>
        </p:nvGraphicFramePr>
        <p:xfrm>
          <a:off x="1665274" y="1514796"/>
          <a:ext cx="9917126" cy="5045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4906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2F7535-C976-4F86-8A6A-E7688C5F38F4}"/>
              </a:ext>
            </a:extLst>
          </p:cNvPr>
          <p:cNvSpPr>
            <a:spLocks noGrp="1"/>
          </p:cNvSpPr>
          <p:nvPr>
            <p:ph type="title"/>
          </p:nvPr>
        </p:nvSpPr>
        <p:spPr>
          <a:xfrm>
            <a:off x="1678527" y="690370"/>
            <a:ext cx="3397058" cy="568586"/>
          </a:xfrm>
        </p:spPr>
        <p:txBody>
          <a:bodyPr>
            <a:normAutofit/>
          </a:bodyPr>
          <a:lstStyle/>
          <a:p>
            <a:r>
              <a:rPr lang="es-EC" sz="2800" dirty="0">
                <a:latin typeface="Times New Roman" panose="02020603050405020304" pitchFamily="18" charset="0"/>
                <a:cs typeface="Times New Roman" panose="02020603050405020304" pitchFamily="18" charset="0"/>
              </a:rPr>
              <a:t>Recomendaciones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092505194"/>
              </p:ext>
            </p:extLst>
          </p:nvPr>
        </p:nvGraphicFramePr>
        <p:xfrm>
          <a:off x="811694" y="1612450"/>
          <a:ext cx="10953307" cy="4922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7819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E46F9BD4-08AB-4D2D-9F11-0002C4F3C2D4}"/>
              </a:ext>
            </a:extLst>
          </p:cNvPr>
          <p:cNvGraphicFramePr>
            <a:graphicFrameLocks noGrp="1"/>
          </p:cNvGraphicFramePr>
          <p:nvPr>
            <p:ph idx="1"/>
            <p:extLst>
              <p:ext uri="{D42A27DB-BD31-4B8C-83A1-F6EECF244321}">
                <p14:modId xmlns:p14="http://schemas.microsoft.com/office/powerpoint/2010/main" val="4267404471"/>
              </p:ext>
            </p:extLst>
          </p:nvPr>
        </p:nvGraphicFramePr>
        <p:xfrm>
          <a:off x="2310917" y="1539875"/>
          <a:ext cx="8915400"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8893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35BC05-600B-4A56-BFBF-30026FB6D57D}"/>
              </a:ext>
            </a:extLst>
          </p:cNvPr>
          <p:cNvSpPr>
            <a:spLocks noGrp="1"/>
          </p:cNvSpPr>
          <p:nvPr>
            <p:ph type="title"/>
          </p:nvPr>
        </p:nvSpPr>
        <p:spPr>
          <a:xfrm>
            <a:off x="1665275" y="703622"/>
            <a:ext cx="3913892" cy="528829"/>
          </a:xfrm>
        </p:spPr>
        <p:txBody>
          <a:bodyPr>
            <a:normAutofit/>
          </a:bodyPr>
          <a:lstStyle/>
          <a:p>
            <a:r>
              <a:rPr lang="es-EC" sz="2800" dirty="0">
                <a:latin typeface="Times New Roman" panose="02020603050405020304" pitchFamily="18" charset="0"/>
                <a:cs typeface="Times New Roman" panose="02020603050405020304" pitchFamily="18" charset="0"/>
              </a:rPr>
              <a:t>Agradecimientos</a:t>
            </a:r>
          </a:p>
        </p:txBody>
      </p:sp>
      <p:sp>
        <p:nvSpPr>
          <p:cNvPr id="3" name="Marcador de contenido 2">
            <a:extLst>
              <a:ext uri="{FF2B5EF4-FFF2-40B4-BE49-F238E27FC236}">
                <a16:creationId xmlns:a16="http://schemas.microsoft.com/office/drawing/2014/main" id="{DD4D7723-029F-4ED7-B1D0-91C822F953B8}"/>
              </a:ext>
            </a:extLst>
          </p:cNvPr>
          <p:cNvSpPr>
            <a:spLocks noGrp="1"/>
          </p:cNvSpPr>
          <p:nvPr>
            <p:ph idx="1"/>
          </p:nvPr>
        </p:nvSpPr>
        <p:spPr/>
        <p:txBody>
          <a:bodyPr>
            <a:normAutofit/>
          </a:bodyPr>
          <a:lstStyle/>
          <a:p>
            <a:r>
              <a:rPr lang="es-EC" sz="2400" dirty="0">
                <a:latin typeface="Times New Roman" panose="02020603050405020304" pitchFamily="18" charset="0"/>
                <a:cs typeface="Times New Roman" panose="02020603050405020304" pitchFamily="18" charset="0"/>
              </a:rPr>
              <a:t>Al Instituto Geográfico Militar por proporcionar los datos fundamentales para el desarrollo de este proyecto de investigación. </a:t>
            </a:r>
          </a:p>
          <a:p>
            <a:pPr marL="0" indent="0">
              <a:buNone/>
            </a:pPr>
            <a:endParaRPr lang="es-EC" sz="2400" dirty="0">
              <a:latin typeface="Times New Roman" panose="02020603050405020304" pitchFamily="18" charset="0"/>
              <a:cs typeface="Times New Roman" panose="02020603050405020304" pitchFamily="18" charset="0"/>
            </a:endParaRPr>
          </a:p>
          <a:p>
            <a:r>
              <a:rPr lang="es-EC" sz="2400" dirty="0">
                <a:latin typeface="Times New Roman" panose="02020603050405020304" pitchFamily="18" charset="0"/>
                <a:cs typeface="Times New Roman" panose="02020603050405020304" pitchFamily="18" charset="0"/>
              </a:rPr>
              <a:t>A la Empresa Leiva &amp; Leiva Ingeniería </a:t>
            </a:r>
            <a:r>
              <a:rPr lang="es-EC" sz="2400" dirty="0" err="1">
                <a:latin typeface="Times New Roman" panose="02020603050405020304" pitchFamily="18" charset="0"/>
                <a:cs typeface="Times New Roman" panose="02020603050405020304" pitchFamily="18" charset="0"/>
              </a:rPr>
              <a:t>Cia</a:t>
            </a:r>
            <a:r>
              <a:rPr lang="es-EC" sz="2400" dirty="0">
                <a:latin typeface="Times New Roman" panose="02020603050405020304" pitchFamily="18" charset="0"/>
                <a:cs typeface="Times New Roman" panose="02020603050405020304" pitchFamily="18" charset="0"/>
              </a:rPr>
              <a:t>. Ltda. Por el apoyo técnico y logístico para el desarrollo de este trabajo. </a:t>
            </a:r>
          </a:p>
        </p:txBody>
      </p:sp>
    </p:spTree>
    <p:extLst>
      <p:ext uri="{BB962C8B-B14F-4D97-AF65-F5344CB8AC3E}">
        <p14:creationId xmlns:p14="http://schemas.microsoft.com/office/powerpoint/2010/main" val="889545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n 55" descr="Imagen que contiene pared, suelo, persona, de pie&#10;&#10;Descripción generada automáticamente">
            <a:extLst>
              <a:ext uri="{FF2B5EF4-FFF2-40B4-BE49-F238E27FC236}">
                <a16:creationId xmlns:a16="http://schemas.microsoft.com/office/drawing/2014/main" id="{40938F1A-BFBA-444E-A150-1CB0E83D6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684" y="4292830"/>
            <a:ext cx="974670" cy="1299560"/>
          </a:xfrm>
          <a:prstGeom prst="rect">
            <a:avLst/>
          </a:prstGeom>
        </p:spPr>
      </p:pic>
      <p:pic>
        <p:nvPicPr>
          <p:cNvPr id="32" name="Imagen 31" descr="Imagen que contiene exterior, cielo, carretera, edificio&#10;&#10;Descripción generada automáticamente">
            <a:extLst>
              <a:ext uri="{FF2B5EF4-FFF2-40B4-BE49-F238E27FC236}">
                <a16:creationId xmlns:a16="http://schemas.microsoft.com/office/drawing/2014/main" id="{7C8FC021-D5F8-4E84-BE3F-55144C7D1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951" y="2663066"/>
            <a:ext cx="3143219" cy="2357415"/>
          </a:xfrm>
          <a:prstGeom prst="rect">
            <a:avLst/>
          </a:prstGeom>
        </p:spPr>
      </p:pic>
      <p:pic>
        <p:nvPicPr>
          <p:cNvPr id="52" name="Imagen 51" descr="Imagen que contiene cielo, exterior, edificio, frente&#10;&#10;Descripción generada automáticamente">
            <a:extLst>
              <a:ext uri="{FF2B5EF4-FFF2-40B4-BE49-F238E27FC236}">
                <a16:creationId xmlns:a16="http://schemas.microsoft.com/office/drawing/2014/main" id="{9C4F770E-D937-47E2-9E3D-CCFB4DA518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8" y="1981514"/>
            <a:ext cx="1914879" cy="2553172"/>
          </a:xfrm>
          <a:prstGeom prst="rect">
            <a:avLst/>
          </a:prstGeom>
        </p:spPr>
      </p:pic>
      <p:pic>
        <p:nvPicPr>
          <p:cNvPr id="38" name="Imagen 37" descr="Imagen que contiene persona, ventana, interior, hombre&#10;&#10;Descripción generada automáticamente">
            <a:extLst>
              <a:ext uri="{FF2B5EF4-FFF2-40B4-BE49-F238E27FC236}">
                <a16:creationId xmlns:a16="http://schemas.microsoft.com/office/drawing/2014/main" id="{EAF136AD-90FF-465E-BE4F-5063E6B1CF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9964" y="921352"/>
            <a:ext cx="1218945" cy="1625260"/>
          </a:xfrm>
          <a:prstGeom prst="rect">
            <a:avLst/>
          </a:prstGeom>
        </p:spPr>
      </p:pic>
      <p:pic>
        <p:nvPicPr>
          <p:cNvPr id="20" name="Imagen 19" descr="Imagen que contiene exterior, cielo, suelo, persona&#10;&#10;Descripción generada automáticamente">
            <a:extLst>
              <a:ext uri="{FF2B5EF4-FFF2-40B4-BE49-F238E27FC236}">
                <a16:creationId xmlns:a16="http://schemas.microsoft.com/office/drawing/2014/main" id="{6826F9DB-811A-4ACD-A7FA-EDB6B431F1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404" y="2340017"/>
            <a:ext cx="2623050" cy="1967288"/>
          </a:xfrm>
          <a:prstGeom prst="rect">
            <a:avLst/>
          </a:prstGeom>
        </p:spPr>
      </p:pic>
      <p:pic>
        <p:nvPicPr>
          <p:cNvPr id="22" name="Imagen 21" descr="Imagen que contiene naturaleza&#10;&#10;Descripción generada automáticamente">
            <a:extLst>
              <a:ext uri="{FF2B5EF4-FFF2-40B4-BE49-F238E27FC236}">
                <a16:creationId xmlns:a16="http://schemas.microsoft.com/office/drawing/2014/main" id="{AD533B55-64C1-4850-A343-552C05FD0A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407975" y="4127704"/>
            <a:ext cx="2322321" cy="3138271"/>
          </a:xfrm>
          <a:prstGeom prst="rect">
            <a:avLst/>
          </a:prstGeom>
        </p:spPr>
      </p:pic>
      <p:pic>
        <p:nvPicPr>
          <p:cNvPr id="24" name="Imagen 23" descr="Imagen que contiene cielo, exterior, puesta de sol, cometa&#10;&#10;Descripción generada automáticamente">
            <a:extLst>
              <a:ext uri="{FF2B5EF4-FFF2-40B4-BE49-F238E27FC236}">
                <a16:creationId xmlns:a16="http://schemas.microsoft.com/office/drawing/2014/main" id="{A63936B5-F661-45F1-B235-CE361E8E9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47951" y="0"/>
            <a:ext cx="2027250" cy="1520438"/>
          </a:xfrm>
          <a:prstGeom prst="rect">
            <a:avLst/>
          </a:prstGeom>
        </p:spPr>
      </p:pic>
      <p:pic>
        <p:nvPicPr>
          <p:cNvPr id="26" name="Imagen 25" descr="Imagen que contiene cielo&#10;&#10;Descripción generada automáticamente">
            <a:extLst>
              <a:ext uri="{FF2B5EF4-FFF2-40B4-BE49-F238E27FC236}">
                <a16:creationId xmlns:a16="http://schemas.microsoft.com/office/drawing/2014/main" id="{FBD05A58-69FB-4C1E-BA3C-E2DAF45FE7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6361787" y="-1691870"/>
            <a:ext cx="1000516" cy="4373686"/>
          </a:xfrm>
          <a:prstGeom prst="rect">
            <a:avLst/>
          </a:prstGeom>
        </p:spPr>
      </p:pic>
      <p:pic>
        <p:nvPicPr>
          <p:cNvPr id="28" name="Imagen 27" descr="Imagen que contiene exterior, cielo, edificio, suelo&#10;&#10;Descripción generada automáticamente">
            <a:extLst>
              <a:ext uri="{FF2B5EF4-FFF2-40B4-BE49-F238E27FC236}">
                <a16:creationId xmlns:a16="http://schemas.microsoft.com/office/drawing/2014/main" id="{135807C0-389A-40E8-B2D7-76CE63E1E1FD}"/>
              </a:ext>
            </a:extLst>
          </p:cNvPr>
          <p:cNvPicPr>
            <a:picLocks noChangeAspect="1"/>
          </p:cNvPicPr>
          <p:nvPr/>
        </p:nvPicPr>
        <p:blipFill rotWithShape="1">
          <a:blip r:embed="rId10">
            <a:extLst>
              <a:ext uri="{28A0092B-C50C-407E-A947-70E740481C1C}">
                <a14:useLocalDpi xmlns:a14="http://schemas.microsoft.com/office/drawing/2010/main" val="0"/>
              </a:ext>
            </a:extLst>
          </a:blip>
          <a:srcRect l="14642" r="15372" b="9467"/>
          <a:stretch/>
        </p:blipFill>
        <p:spPr>
          <a:xfrm>
            <a:off x="8805284" y="4303655"/>
            <a:ext cx="2632821" cy="2554345"/>
          </a:xfrm>
          <a:prstGeom prst="rect">
            <a:avLst/>
          </a:prstGeom>
        </p:spPr>
      </p:pic>
      <p:pic>
        <p:nvPicPr>
          <p:cNvPr id="30" name="Imagen 29" descr="Imagen que contiene exterior, suelo, árbol, carretera&#10;&#10;Descripción generada automáticamente">
            <a:extLst>
              <a:ext uri="{FF2B5EF4-FFF2-40B4-BE49-F238E27FC236}">
                <a16:creationId xmlns:a16="http://schemas.microsoft.com/office/drawing/2014/main" id="{68C2734A-7F9F-4EA4-B5ED-07E897763C1D}"/>
              </a:ext>
            </a:extLst>
          </p:cNvPr>
          <p:cNvPicPr>
            <a:picLocks noChangeAspect="1"/>
          </p:cNvPicPr>
          <p:nvPr/>
        </p:nvPicPr>
        <p:blipFill rotWithShape="1">
          <a:blip r:embed="rId11">
            <a:extLst>
              <a:ext uri="{28A0092B-C50C-407E-A947-70E740481C1C}">
                <a14:useLocalDpi xmlns:a14="http://schemas.microsoft.com/office/drawing/2010/main" val="0"/>
              </a:ext>
            </a:extLst>
          </a:blip>
          <a:srcRect b="39003"/>
          <a:stretch/>
        </p:blipFill>
        <p:spPr>
          <a:xfrm>
            <a:off x="3138270" y="5011849"/>
            <a:ext cx="4035471" cy="1846151"/>
          </a:xfrm>
          <a:prstGeom prst="rect">
            <a:avLst/>
          </a:prstGeom>
        </p:spPr>
      </p:pic>
      <p:pic>
        <p:nvPicPr>
          <p:cNvPr id="34" name="Imagen 33" descr="Imagen que contiene techo, interior, pared, suelo&#10;&#10;Descripción generada automáticamente">
            <a:extLst>
              <a:ext uri="{FF2B5EF4-FFF2-40B4-BE49-F238E27FC236}">
                <a16:creationId xmlns:a16="http://schemas.microsoft.com/office/drawing/2014/main" id="{975FFA79-7074-47AD-8014-167ED29CB4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48888" y="421"/>
            <a:ext cx="3143112" cy="2357334"/>
          </a:xfrm>
          <a:prstGeom prst="rect">
            <a:avLst/>
          </a:prstGeom>
        </p:spPr>
      </p:pic>
      <p:pic>
        <p:nvPicPr>
          <p:cNvPr id="36" name="Imagen 35" descr="Imagen que contiene interior, techo&#10;&#10;Descripción generada automáticamente">
            <a:extLst>
              <a:ext uri="{FF2B5EF4-FFF2-40B4-BE49-F238E27FC236}">
                <a16:creationId xmlns:a16="http://schemas.microsoft.com/office/drawing/2014/main" id="{CE127673-7336-4F2C-922F-40BA3D0A25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79" y="-7658"/>
            <a:ext cx="2652229" cy="1989172"/>
          </a:xfrm>
          <a:prstGeom prst="rect">
            <a:avLst/>
          </a:prstGeom>
        </p:spPr>
      </p:pic>
      <p:pic>
        <p:nvPicPr>
          <p:cNvPr id="42" name="Imagen 41" descr="Imagen que contiene cielo, exterior, edificio, suelo&#10;&#10;Descripción generada automáticamente">
            <a:extLst>
              <a:ext uri="{FF2B5EF4-FFF2-40B4-BE49-F238E27FC236}">
                <a16:creationId xmlns:a16="http://schemas.microsoft.com/office/drawing/2014/main" id="{13FBA68C-BF4E-4432-82A3-CAC70272796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35279" y="2337834"/>
            <a:ext cx="1768001" cy="2357334"/>
          </a:xfrm>
          <a:prstGeom prst="rect">
            <a:avLst/>
          </a:prstGeom>
        </p:spPr>
      </p:pic>
      <p:pic>
        <p:nvPicPr>
          <p:cNvPr id="46" name="Imagen 45" descr="Imagen que contiene exterior, árbol, suelo, carretera&#10;&#10;Descripción generada automáticamente">
            <a:extLst>
              <a:ext uri="{FF2B5EF4-FFF2-40B4-BE49-F238E27FC236}">
                <a16:creationId xmlns:a16="http://schemas.microsoft.com/office/drawing/2014/main" id="{C51724E3-BADE-498C-85F5-1F7E631E315F}"/>
              </a:ext>
            </a:extLst>
          </p:cNvPr>
          <p:cNvPicPr>
            <a:picLocks noChangeAspect="1"/>
          </p:cNvPicPr>
          <p:nvPr/>
        </p:nvPicPr>
        <p:blipFill rotWithShape="1">
          <a:blip r:embed="rId15">
            <a:extLst>
              <a:ext uri="{28A0092B-C50C-407E-A947-70E740481C1C}">
                <a14:useLocalDpi xmlns:a14="http://schemas.microsoft.com/office/drawing/2010/main" val="0"/>
              </a:ext>
            </a:extLst>
          </a:blip>
          <a:srcRect l="4677" t="7713" r="26684" b="17790"/>
          <a:stretch/>
        </p:blipFill>
        <p:spPr>
          <a:xfrm>
            <a:off x="4663169" y="991014"/>
            <a:ext cx="3176796" cy="4597159"/>
          </a:xfrm>
          <a:prstGeom prst="rect">
            <a:avLst/>
          </a:prstGeom>
        </p:spPr>
      </p:pic>
      <p:pic>
        <p:nvPicPr>
          <p:cNvPr id="48" name="Imagen 47" descr="Imagen que contiene cielo, exterior, suelo, edificio&#10;&#10;Descripción generada automáticamente">
            <a:extLst>
              <a:ext uri="{FF2B5EF4-FFF2-40B4-BE49-F238E27FC236}">
                <a16:creationId xmlns:a16="http://schemas.microsoft.com/office/drawing/2014/main" id="{072276D3-5368-4A45-A6A8-06E7B606E6E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16888" y="1395733"/>
            <a:ext cx="2747033" cy="2060276"/>
          </a:xfrm>
          <a:prstGeom prst="rect">
            <a:avLst/>
          </a:prstGeom>
        </p:spPr>
      </p:pic>
      <p:pic>
        <p:nvPicPr>
          <p:cNvPr id="50" name="Imagen 49" descr="Imagen que contiene mesa, edificio, interior, ventana&#10;&#10;Descripción generada automáticamente">
            <a:extLst>
              <a:ext uri="{FF2B5EF4-FFF2-40B4-BE49-F238E27FC236}">
                <a16:creationId xmlns:a16="http://schemas.microsoft.com/office/drawing/2014/main" id="{2186796A-16F4-4A79-AA5D-F3118E66F24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26871" y="5588172"/>
            <a:ext cx="1678414" cy="1275335"/>
          </a:xfrm>
          <a:prstGeom prst="rect">
            <a:avLst/>
          </a:prstGeom>
        </p:spPr>
      </p:pic>
      <p:sp>
        <p:nvSpPr>
          <p:cNvPr id="60" name="Título 1">
            <a:extLst>
              <a:ext uri="{FF2B5EF4-FFF2-40B4-BE49-F238E27FC236}">
                <a16:creationId xmlns:a16="http://schemas.microsoft.com/office/drawing/2014/main" id="{63E4FEA8-76DD-4090-A4C7-21E60712B3FB}"/>
              </a:ext>
            </a:extLst>
          </p:cNvPr>
          <p:cNvSpPr>
            <a:spLocks noGrp="1"/>
          </p:cNvSpPr>
          <p:nvPr>
            <p:ph type="title"/>
          </p:nvPr>
        </p:nvSpPr>
        <p:spPr>
          <a:xfrm>
            <a:off x="3746593" y="1891020"/>
            <a:ext cx="7318266" cy="2000378"/>
          </a:xfrm>
        </p:spPr>
        <p:txBody>
          <a:bodyPr>
            <a:noAutofit/>
          </a:bodyPr>
          <a:lstStyle/>
          <a:p>
            <a:r>
              <a:rPr lang="es-EC" sz="7200" b="1" dirty="0">
                <a:solidFill>
                  <a:schemeClr val="tx1"/>
                </a:solidFill>
                <a:latin typeface="Edwardian Script ITC" panose="030303020407070D0804" pitchFamily="66" charset="0"/>
                <a:cs typeface="Times New Roman" panose="02020603050405020304" pitchFamily="18" charset="0"/>
              </a:rPr>
              <a:t>Muchas Gracias!! </a:t>
            </a:r>
          </a:p>
        </p:txBody>
      </p:sp>
      <p:pic>
        <p:nvPicPr>
          <p:cNvPr id="3" name="Imagen 2" descr="Imagen que contiene interior, edificio, pared, mesa&#10;&#10;Descripción generada automáticamente">
            <a:extLst>
              <a:ext uri="{FF2B5EF4-FFF2-40B4-BE49-F238E27FC236}">
                <a16:creationId xmlns:a16="http://schemas.microsoft.com/office/drawing/2014/main" id="{BAE65A7C-FEE7-4020-ACFB-AD19C7C4D8B5}"/>
              </a:ext>
            </a:extLst>
          </p:cNvPr>
          <p:cNvPicPr>
            <a:picLocks noChangeAspect="1"/>
          </p:cNvPicPr>
          <p:nvPr/>
        </p:nvPicPr>
        <p:blipFill rotWithShape="1">
          <a:blip r:embed="rId18">
            <a:extLst>
              <a:ext uri="{28A0092B-C50C-407E-A947-70E740481C1C}">
                <a14:useLocalDpi xmlns:a14="http://schemas.microsoft.com/office/drawing/2010/main" val="0"/>
              </a:ext>
            </a:extLst>
          </a:blip>
          <a:srcRect l="34066" t="10907" r="36052" b="24608"/>
          <a:stretch/>
        </p:blipFill>
        <p:spPr>
          <a:xfrm>
            <a:off x="11438105" y="4688460"/>
            <a:ext cx="753895" cy="2180365"/>
          </a:xfrm>
          <a:prstGeom prst="rect">
            <a:avLst/>
          </a:prstGeom>
        </p:spPr>
      </p:pic>
    </p:spTree>
    <p:extLst>
      <p:ext uri="{BB962C8B-B14F-4D97-AF65-F5344CB8AC3E}">
        <p14:creationId xmlns:p14="http://schemas.microsoft.com/office/powerpoint/2010/main" val="385979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down)">
                                      <p:cBhvr>
                                        <p:cTn id="7" dur="580">
                                          <p:stCondLst>
                                            <p:cond delay="0"/>
                                          </p:stCondLst>
                                        </p:cTn>
                                        <p:tgtEl>
                                          <p:spTgt spid="60"/>
                                        </p:tgtEl>
                                      </p:cBhvr>
                                    </p:animEffect>
                                    <p:anim calcmode="lin" valueType="num">
                                      <p:cBhvr>
                                        <p:cTn id="8"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13" dur="26">
                                          <p:stCondLst>
                                            <p:cond delay="650"/>
                                          </p:stCondLst>
                                        </p:cTn>
                                        <p:tgtEl>
                                          <p:spTgt spid="60"/>
                                        </p:tgtEl>
                                      </p:cBhvr>
                                      <p:to x="100000" y="60000"/>
                                    </p:animScale>
                                    <p:animScale>
                                      <p:cBhvr>
                                        <p:cTn id="14" dur="166" decel="50000">
                                          <p:stCondLst>
                                            <p:cond delay="676"/>
                                          </p:stCondLst>
                                        </p:cTn>
                                        <p:tgtEl>
                                          <p:spTgt spid="60"/>
                                        </p:tgtEl>
                                      </p:cBhvr>
                                      <p:to x="100000" y="100000"/>
                                    </p:animScale>
                                    <p:animScale>
                                      <p:cBhvr>
                                        <p:cTn id="15" dur="26">
                                          <p:stCondLst>
                                            <p:cond delay="1312"/>
                                          </p:stCondLst>
                                        </p:cTn>
                                        <p:tgtEl>
                                          <p:spTgt spid="60"/>
                                        </p:tgtEl>
                                      </p:cBhvr>
                                      <p:to x="100000" y="80000"/>
                                    </p:animScale>
                                    <p:animScale>
                                      <p:cBhvr>
                                        <p:cTn id="16" dur="166" decel="50000">
                                          <p:stCondLst>
                                            <p:cond delay="1338"/>
                                          </p:stCondLst>
                                        </p:cTn>
                                        <p:tgtEl>
                                          <p:spTgt spid="60"/>
                                        </p:tgtEl>
                                      </p:cBhvr>
                                      <p:to x="100000" y="100000"/>
                                    </p:animScale>
                                    <p:animScale>
                                      <p:cBhvr>
                                        <p:cTn id="17" dur="26">
                                          <p:stCondLst>
                                            <p:cond delay="1642"/>
                                          </p:stCondLst>
                                        </p:cTn>
                                        <p:tgtEl>
                                          <p:spTgt spid="60"/>
                                        </p:tgtEl>
                                      </p:cBhvr>
                                      <p:to x="100000" y="90000"/>
                                    </p:animScale>
                                    <p:animScale>
                                      <p:cBhvr>
                                        <p:cTn id="18" dur="166" decel="50000">
                                          <p:stCondLst>
                                            <p:cond delay="1668"/>
                                          </p:stCondLst>
                                        </p:cTn>
                                        <p:tgtEl>
                                          <p:spTgt spid="60"/>
                                        </p:tgtEl>
                                      </p:cBhvr>
                                      <p:to x="100000" y="100000"/>
                                    </p:animScale>
                                    <p:animScale>
                                      <p:cBhvr>
                                        <p:cTn id="19" dur="26">
                                          <p:stCondLst>
                                            <p:cond delay="1808"/>
                                          </p:stCondLst>
                                        </p:cTn>
                                        <p:tgtEl>
                                          <p:spTgt spid="60"/>
                                        </p:tgtEl>
                                      </p:cBhvr>
                                      <p:to x="100000" y="95000"/>
                                    </p:animScale>
                                    <p:animScale>
                                      <p:cBhvr>
                                        <p:cTn id="20" dur="166" decel="50000">
                                          <p:stCondLst>
                                            <p:cond delay="1834"/>
                                          </p:stCondLst>
                                        </p:cTn>
                                        <p:tgtEl>
                                          <p:spTgt spid="6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8523" y="652246"/>
            <a:ext cx="3709401" cy="656050"/>
          </a:xfrm>
        </p:spPr>
        <p:txBody>
          <a:bodyPr>
            <a:normAutofit/>
          </a:bodyPr>
          <a:lstStyle/>
          <a:p>
            <a:r>
              <a:rPr lang="es-EC" sz="2800" dirty="0">
                <a:latin typeface="Times New Roman" panose="02020603050405020304" pitchFamily="18" charset="0"/>
                <a:cs typeface="Times New Roman" panose="02020603050405020304" pitchFamily="18" charset="0"/>
              </a:rPr>
              <a:t>OBJETIVO GENERAL</a:t>
            </a:r>
            <a:endParaRPr lang="en-US" sz="2800"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2056950" y="1965850"/>
            <a:ext cx="3506788" cy="4239904"/>
          </a:xfrm>
        </p:spPr>
        <p:txBody>
          <a:bodyPr>
            <a:normAutofit fontScale="92500"/>
          </a:bodyPr>
          <a:lstStyle/>
          <a:p>
            <a:pPr algn="just"/>
            <a:r>
              <a:rPr lang="es-EC" sz="2400" dirty="0">
                <a:latin typeface="Times New Roman" panose="02020603050405020304" pitchFamily="18" charset="0"/>
                <a:cs typeface="Times New Roman" panose="02020603050405020304" pitchFamily="18" charset="0"/>
              </a:rPr>
              <a:t>Validar el método de nivelación GPS en el Ecuador Continental, mediante el análisis de variación de ondulación geoidal para obtener alturas referidas al nivel medio del mar (alturas oficiales en Ecuador), utilizando únicamente técnicas de posicionamiento satelital. </a:t>
            </a:r>
            <a:endParaRPr lang="en-US" sz="2400" dirty="0">
              <a:latin typeface="Times New Roman" panose="02020603050405020304" pitchFamily="18" charset="0"/>
              <a:cs typeface="Times New Roman" panose="02020603050405020304" pitchFamily="18" charset="0"/>
            </a:endParaRPr>
          </a:p>
        </p:txBody>
      </p:sp>
      <p:graphicFrame>
        <p:nvGraphicFramePr>
          <p:cNvPr id="4" name="Diagrama 3">
            <a:extLst>
              <a:ext uri="{FF2B5EF4-FFF2-40B4-BE49-F238E27FC236}">
                <a16:creationId xmlns:a16="http://schemas.microsoft.com/office/drawing/2014/main" id="{7404B177-3147-4C16-A179-FCE7442A374A}"/>
              </a:ext>
            </a:extLst>
          </p:cNvPr>
          <p:cNvGraphicFramePr/>
          <p:nvPr>
            <p:extLst>
              <p:ext uri="{D42A27DB-BD31-4B8C-83A1-F6EECF244321}">
                <p14:modId xmlns:p14="http://schemas.microsoft.com/office/powerpoint/2010/main" val="3226497968"/>
              </p:ext>
            </p:extLst>
          </p:nvPr>
        </p:nvGraphicFramePr>
        <p:xfrm>
          <a:off x="6528141" y="1540189"/>
          <a:ext cx="4976471" cy="3777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Marcador de contenido 3">
            <a:extLst>
              <a:ext uri="{FF2B5EF4-FFF2-40B4-BE49-F238E27FC236}">
                <a16:creationId xmlns:a16="http://schemas.microsoft.com/office/drawing/2014/main" id="{8A60013C-881A-40C3-98EC-7BDC0A53E8B3}"/>
              </a:ext>
            </a:extLst>
          </p:cNvPr>
          <p:cNvGraphicFramePr>
            <a:graphicFrameLocks/>
          </p:cNvGraphicFramePr>
          <p:nvPr>
            <p:extLst>
              <p:ext uri="{D42A27DB-BD31-4B8C-83A1-F6EECF244321}">
                <p14:modId xmlns:p14="http://schemas.microsoft.com/office/powerpoint/2010/main" val="1732120530"/>
              </p:ext>
            </p:extLst>
          </p:nvPr>
        </p:nvGraphicFramePr>
        <p:xfrm>
          <a:off x="6528141" y="4538472"/>
          <a:ext cx="5402643" cy="18897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7461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80">
                                          <p:stCondLst>
                                            <p:cond delay="0"/>
                                          </p:stCondLst>
                                        </p:cTn>
                                        <p:tgtEl>
                                          <p:spTgt spid="5"/>
                                        </p:tgtEl>
                                      </p:cBhvr>
                                    </p:animEffect>
                                    <p:anim calcmode="lin" valueType="num">
                                      <p:cBhvr>
                                        <p:cTn id="2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7" dur="26">
                                          <p:stCondLst>
                                            <p:cond delay="650"/>
                                          </p:stCondLst>
                                        </p:cTn>
                                        <p:tgtEl>
                                          <p:spTgt spid="5"/>
                                        </p:tgtEl>
                                      </p:cBhvr>
                                      <p:to x="100000" y="60000"/>
                                    </p:animScale>
                                    <p:animScale>
                                      <p:cBhvr>
                                        <p:cTn id="28" dur="166" decel="50000">
                                          <p:stCondLst>
                                            <p:cond delay="676"/>
                                          </p:stCondLst>
                                        </p:cTn>
                                        <p:tgtEl>
                                          <p:spTgt spid="5"/>
                                        </p:tgtEl>
                                      </p:cBhvr>
                                      <p:to x="100000" y="100000"/>
                                    </p:animScale>
                                    <p:animScale>
                                      <p:cBhvr>
                                        <p:cTn id="29" dur="26">
                                          <p:stCondLst>
                                            <p:cond delay="1312"/>
                                          </p:stCondLst>
                                        </p:cTn>
                                        <p:tgtEl>
                                          <p:spTgt spid="5"/>
                                        </p:tgtEl>
                                      </p:cBhvr>
                                      <p:to x="100000" y="80000"/>
                                    </p:animScale>
                                    <p:animScale>
                                      <p:cBhvr>
                                        <p:cTn id="30" dur="166" decel="50000">
                                          <p:stCondLst>
                                            <p:cond delay="1338"/>
                                          </p:stCondLst>
                                        </p:cTn>
                                        <p:tgtEl>
                                          <p:spTgt spid="5"/>
                                        </p:tgtEl>
                                      </p:cBhvr>
                                      <p:to x="100000" y="100000"/>
                                    </p:animScale>
                                    <p:animScale>
                                      <p:cBhvr>
                                        <p:cTn id="31" dur="26">
                                          <p:stCondLst>
                                            <p:cond delay="1642"/>
                                          </p:stCondLst>
                                        </p:cTn>
                                        <p:tgtEl>
                                          <p:spTgt spid="5"/>
                                        </p:tgtEl>
                                      </p:cBhvr>
                                      <p:to x="100000" y="90000"/>
                                    </p:animScale>
                                    <p:animScale>
                                      <p:cBhvr>
                                        <p:cTn id="32" dur="166" decel="50000">
                                          <p:stCondLst>
                                            <p:cond delay="1668"/>
                                          </p:stCondLst>
                                        </p:cTn>
                                        <p:tgtEl>
                                          <p:spTgt spid="5"/>
                                        </p:tgtEl>
                                      </p:cBhvr>
                                      <p:to x="100000" y="100000"/>
                                    </p:animScale>
                                    <p:animScale>
                                      <p:cBhvr>
                                        <p:cTn id="33" dur="26">
                                          <p:stCondLst>
                                            <p:cond delay="1808"/>
                                          </p:stCondLst>
                                        </p:cTn>
                                        <p:tgtEl>
                                          <p:spTgt spid="5"/>
                                        </p:tgtEl>
                                      </p:cBhvr>
                                      <p:to x="100000" y="95000"/>
                                    </p:animScale>
                                    <p:animScale>
                                      <p:cBhvr>
                                        <p:cTn id="3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43265E-76DF-4BF4-909B-05C24EE6E772}"/>
              </a:ext>
            </a:extLst>
          </p:cNvPr>
          <p:cNvSpPr>
            <a:spLocks noGrp="1"/>
          </p:cNvSpPr>
          <p:nvPr>
            <p:ph type="title"/>
          </p:nvPr>
        </p:nvSpPr>
        <p:spPr>
          <a:xfrm>
            <a:off x="1692594" y="680382"/>
            <a:ext cx="3259235" cy="585712"/>
          </a:xfrm>
        </p:spPr>
        <p:txBody>
          <a:bodyPr>
            <a:normAutofit/>
          </a:bodyPr>
          <a:lstStyle/>
          <a:p>
            <a:r>
              <a:rPr lang="es-EC" sz="2800" dirty="0">
                <a:latin typeface="Times New Roman" panose="02020603050405020304" pitchFamily="18" charset="0"/>
                <a:cs typeface="Times New Roman" panose="02020603050405020304" pitchFamily="18" charset="0"/>
              </a:rPr>
              <a:t>Objetivos específicos</a:t>
            </a:r>
          </a:p>
        </p:txBody>
      </p:sp>
      <p:graphicFrame>
        <p:nvGraphicFramePr>
          <p:cNvPr id="3" name="Diagrama 2">
            <a:extLst>
              <a:ext uri="{FF2B5EF4-FFF2-40B4-BE49-F238E27FC236}">
                <a16:creationId xmlns:a16="http://schemas.microsoft.com/office/drawing/2014/main" id="{F6F54042-1AF4-45F3-8832-AA33076665CB}"/>
              </a:ext>
            </a:extLst>
          </p:cNvPr>
          <p:cNvGraphicFramePr/>
          <p:nvPr>
            <p:extLst>
              <p:ext uri="{D42A27DB-BD31-4B8C-83A1-F6EECF244321}">
                <p14:modId xmlns:p14="http://schemas.microsoft.com/office/powerpoint/2010/main" val="3246516100"/>
              </p:ext>
            </p:extLst>
          </p:nvPr>
        </p:nvGraphicFramePr>
        <p:xfrm>
          <a:off x="2411824" y="1688123"/>
          <a:ext cx="8223349" cy="4839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3184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6E44C9-E0D3-4325-AC3E-D4F5E8443557}"/>
              </a:ext>
            </a:extLst>
          </p:cNvPr>
          <p:cNvSpPr>
            <a:spLocks noGrp="1"/>
          </p:cNvSpPr>
          <p:nvPr>
            <p:ph type="title"/>
          </p:nvPr>
        </p:nvSpPr>
        <p:spPr>
          <a:xfrm>
            <a:off x="1675956" y="750236"/>
            <a:ext cx="3165900" cy="508828"/>
          </a:xfrm>
        </p:spPr>
        <p:txBody>
          <a:bodyPr>
            <a:normAutofit fontScale="90000"/>
          </a:bodyPr>
          <a:lstStyle/>
          <a:p>
            <a:r>
              <a:rPr lang="es-EC" sz="2800" dirty="0">
                <a:latin typeface="Times New Roman" panose="02020603050405020304" pitchFamily="18" charset="0"/>
                <a:cs typeface="Times New Roman" panose="02020603050405020304" pitchFamily="18" charset="0"/>
              </a:rPr>
              <a:t>NIVELACIÓN</a:t>
            </a:r>
            <a:r>
              <a:rPr lang="es-EC" sz="2800" dirty="0"/>
              <a:t> </a:t>
            </a:r>
            <a:r>
              <a:rPr lang="es-EC" sz="2800" dirty="0">
                <a:latin typeface="Times New Roman" panose="02020603050405020304" pitchFamily="18" charset="0"/>
                <a:cs typeface="Times New Roman" panose="02020603050405020304" pitchFamily="18" charset="0"/>
              </a:rPr>
              <a:t>GPS</a:t>
            </a:r>
          </a:p>
        </p:txBody>
      </p:sp>
      <mc:AlternateContent xmlns:mc="http://schemas.openxmlformats.org/markup-compatibility/2006" xmlns:a14="http://schemas.microsoft.com/office/drawing/2010/main">
        <mc:Choice Requires="a14">
          <p:sp>
            <p:nvSpPr>
              <p:cNvPr id="3" name="Rectángulo 2"/>
              <p:cNvSpPr/>
              <p:nvPr/>
            </p:nvSpPr>
            <p:spPr>
              <a:xfrm>
                <a:off x="1479654" y="4752915"/>
                <a:ext cx="3720827" cy="414601"/>
              </a:xfrm>
              <a:prstGeom prst="rect">
                <a:avLst/>
              </a:prstGeom>
              <a:ln>
                <a:solidFill>
                  <a:schemeClr val="tx1">
                    <a:lumMod val="95000"/>
                    <a:lumOff val="5000"/>
                  </a:schemeClr>
                </a:solidFill>
              </a:ln>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𝐻</m:t>
                          </m:r>
                        </m:e>
                        <m:sub>
                          <m:r>
                            <a:rPr lang="en-US" i="1">
                              <a:latin typeface="Cambria Math" panose="02040503050406030204" pitchFamily="18" charset="0"/>
                            </a:rPr>
                            <m:t>𝑃</m:t>
                          </m:r>
                        </m:sub>
                        <m:sup>
                          <m:r>
                            <a:rPr lang="en-US" i="1">
                              <a:latin typeface="Cambria Math" panose="02040503050406030204" pitchFamily="18" charset="0"/>
                            </a:rPr>
                            <m:t>𝑛</m:t>
                          </m:r>
                        </m:sup>
                      </m:sSubSup>
                      <m:r>
                        <a:rPr lang="en-US" i="0">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𝐻</m:t>
                          </m:r>
                        </m:e>
                        <m:sub>
                          <m:r>
                            <a:rPr lang="en-US" i="1">
                              <a:latin typeface="Cambria Math" panose="02040503050406030204" pitchFamily="18" charset="0"/>
                            </a:rPr>
                            <m:t>𝑄</m:t>
                          </m:r>
                        </m:sub>
                        <m:sup>
                          <m:r>
                            <a:rPr lang="en-US" i="1">
                              <a:latin typeface="Cambria Math" panose="02040503050406030204" pitchFamily="18" charset="0"/>
                            </a:rPr>
                            <m:t>𝑛</m:t>
                          </m:r>
                        </m:sup>
                      </m:sSubSup>
                      <m:r>
                        <a:rPr lang="en-US" i="0">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𝑃</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𝑄</m:t>
                              </m:r>
                            </m:sub>
                          </m:sSub>
                        </m:e>
                      </m:d>
                      <m:r>
                        <a:rPr lang="en-US" i="0">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0">
                                  <a:latin typeface="Cambria Math" panose="02040503050406030204" pitchFamily="18" charset="0"/>
                                </a:rPr>
                                <m:t>ɳ</m:t>
                              </m:r>
                            </m:e>
                            <m:sub>
                              <m:r>
                                <a:rPr lang="en-US" i="1">
                                  <a:latin typeface="Cambria Math" panose="02040503050406030204" pitchFamily="18" charset="0"/>
                                </a:rPr>
                                <m:t>𝑃</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0">
                                  <a:latin typeface="Cambria Math" panose="02040503050406030204" pitchFamily="18" charset="0"/>
                                </a:rPr>
                                <m:t>ɳ</m:t>
                              </m:r>
                            </m:e>
                            <m:sub>
                              <m:r>
                                <a:rPr lang="en-US" i="1">
                                  <a:latin typeface="Cambria Math" panose="02040503050406030204" pitchFamily="18" charset="0"/>
                                </a:rPr>
                                <m:t>𝑄</m:t>
                              </m:r>
                            </m:sub>
                          </m:sSub>
                        </m:e>
                      </m:d>
                    </m:oMath>
                  </m:oMathPara>
                </a14:m>
                <a:endParaRPr lang="en-US" dirty="0"/>
              </a:p>
            </p:txBody>
          </p:sp>
        </mc:Choice>
        <mc:Fallback xmlns="">
          <p:sp>
            <p:nvSpPr>
              <p:cNvPr id="3" name="Rectángulo 2"/>
              <p:cNvSpPr>
                <a:spLocks noRot="1" noChangeAspect="1" noMove="1" noResize="1" noEditPoints="1" noAdjustHandles="1" noChangeArrowheads="1" noChangeShapeType="1" noTextEdit="1"/>
              </p:cNvSpPr>
              <p:nvPr/>
            </p:nvSpPr>
            <p:spPr>
              <a:xfrm>
                <a:off x="1479654" y="4752915"/>
                <a:ext cx="3720827" cy="414601"/>
              </a:xfrm>
              <a:prstGeom prst="rect">
                <a:avLst/>
              </a:prstGeom>
              <a:blipFill>
                <a:blip r:embed="rId14"/>
                <a:stretch>
                  <a:fillRect b="-4286"/>
                </a:stretch>
              </a:blipFill>
              <a:ln>
                <a:solidFill>
                  <a:schemeClr val="tx1">
                    <a:lumMod val="95000"/>
                    <a:lumOff val="5000"/>
                  </a:schemeClr>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2499698" y="2882018"/>
                <a:ext cx="17151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𝐻</m:t>
                          </m:r>
                        </m:e>
                        <m:sub>
                          <m:r>
                            <a:rPr lang="en-US" i="1">
                              <a:latin typeface="Cambria Math" panose="02040503050406030204" pitchFamily="18" charset="0"/>
                            </a:rPr>
                            <m:t>𝑃</m:t>
                          </m:r>
                        </m:sub>
                        <m:sup>
                          <m:r>
                            <a:rPr lang="en-US" i="1">
                              <a:latin typeface="Cambria Math" panose="02040503050406030204" pitchFamily="18" charset="0"/>
                            </a:rPr>
                            <m:t>𝑛</m:t>
                          </m:r>
                        </m:sup>
                      </m:sSubSup>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𝑃</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0">
                              <a:latin typeface="Cambria Math" panose="02040503050406030204" pitchFamily="18" charset="0"/>
                            </a:rPr>
                            <m:t>ɳ</m:t>
                          </m:r>
                        </m:e>
                        <m:sub>
                          <m:r>
                            <a:rPr lang="en-US" i="1">
                              <a:latin typeface="Cambria Math" panose="02040503050406030204" pitchFamily="18" charset="0"/>
                            </a:rPr>
                            <m:t>𝑃</m:t>
                          </m:r>
                        </m:sub>
                      </m:sSub>
                      <m:r>
                        <a:rPr lang="en-US" i="0">
                          <a:latin typeface="Cambria Math" panose="02040503050406030204" pitchFamily="18" charset="0"/>
                        </a:rPr>
                        <m:t> </m:t>
                      </m:r>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2499698" y="2882018"/>
                <a:ext cx="1715150" cy="369332"/>
              </a:xfrm>
              <a:prstGeom prst="rect">
                <a:avLst/>
              </a:prstGeom>
              <a:blipFill>
                <a:blip r:embed="rId15"/>
                <a:stretch>
                  <a:fillRect b="-10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2516754" y="3354181"/>
                <a:ext cx="1681038" cy="394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𝐻</m:t>
                          </m:r>
                        </m:e>
                        <m:sub>
                          <m:r>
                            <a:rPr lang="en-US" i="1">
                              <a:latin typeface="Cambria Math" panose="02040503050406030204" pitchFamily="18" charset="0"/>
                            </a:rPr>
                            <m:t>𝑄</m:t>
                          </m:r>
                        </m:sub>
                        <m:sup>
                          <m:r>
                            <a:rPr lang="en-US" i="1">
                              <a:latin typeface="Cambria Math" panose="02040503050406030204" pitchFamily="18" charset="0"/>
                            </a:rPr>
                            <m:t>𝑛</m:t>
                          </m:r>
                        </m:sup>
                      </m:sSubSup>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𝑄</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0">
                              <a:latin typeface="Cambria Math" panose="02040503050406030204" pitchFamily="18" charset="0"/>
                            </a:rPr>
                            <m:t>ɳ</m:t>
                          </m:r>
                        </m:e>
                        <m:sub>
                          <m:r>
                            <a:rPr lang="en-US" i="1">
                              <a:latin typeface="Cambria Math" panose="02040503050406030204" pitchFamily="18" charset="0"/>
                            </a:rPr>
                            <m:t>𝑄</m:t>
                          </m:r>
                        </m:sub>
                      </m:sSub>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2516754" y="3354181"/>
                <a:ext cx="1681038" cy="394852"/>
              </a:xfrm>
              <a:prstGeom prst="rect">
                <a:avLst/>
              </a:prstGeom>
              <a:blipFill>
                <a:blip r:embed="rId16"/>
                <a:stretch>
                  <a:fillRect b="-769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1479654" y="4066477"/>
                <a:ext cx="3362202" cy="394852"/>
              </a:xfrm>
              <a:prstGeom prst="rect">
                <a:avLst/>
              </a:prstGeom>
            </p:spPr>
            <p:txBody>
              <a:bodyPr wrap="none">
                <a:spAutoFit/>
              </a:bodyPr>
              <a:lstStyle/>
              <a:p>
                <a14:m>
                  <m:oMath xmlns:m="http://schemas.openxmlformats.org/officeDocument/2006/math">
                    <m:sSubSup>
                      <m:sSubSupPr>
                        <m:ctrlPr>
                          <a:rPr lang="en-US" i="1">
                            <a:latin typeface="Cambria Math" panose="02040503050406030204" pitchFamily="18" charset="0"/>
                          </a:rPr>
                        </m:ctrlPr>
                      </m:sSubSupPr>
                      <m:e>
                        <m:r>
                          <a:rPr lang="es-EC" i="1">
                            <a:effectLst/>
                            <a:latin typeface="Cambria Math" panose="02040503050406030204" pitchFamily="18" charset="0"/>
                            <a:ea typeface="Calibri" panose="020F0502020204030204" pitchFamily="34" charset="0"/>
                            <a:cs typeface="Times New Roman" panose="02020603050405020304" pitchFamily="18" charset="0"/>
                          </a:rPr>
                          <m:t>𝐻</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𝑃</m:t>
                        </m:r>
                      </m:sub>
                      <m:sup>
                        <m:r>
                          <a:rPr lang="es-EC" i="1">
                            <a:effectLst/>
                            <a:latin typeface="Cambria Math" panose="02040503050406030204" pitchFamily="18" charset="0"/>
                            <a:ea typeface="Calibri" panose="020F0502020204030204" pitchFamily="34" charset="0"/>
                            <a:cs typeface="Times New Roman" panose="02020603050405020304" pitchFamily="18" charset="0"/>
                          </a:rPr>
                          <m:t>𝑛</m:t>
                        </m:r>
                      </m:sup>
                    </m:sSubSup>
                    <m:r>
                      <a:rPr lang="es-EC" i="1">
                        <a:effectLst/>
                        <a:latin typeface="Cambria Math" panose="02040503050406030204" pitchFamily="18" charset="0"/>
                        <a:ea typeface="Calibri" panose="020F0502020204030204" pitchFamily="34" charset="0"/>
                        <a:cs typeface="Times New Roman" panose="02020603050405020304" pitchFamily="18" charset="0"/>
                      </a:rPr>
                      <m:t>− </m:t>
                    </m:r>
                    <m:sSubSup>
                      <m:sSubSupPr>
                        <m:ctrlPr>
                          <a:rPr lang="en-US" i="1">
                            <a:effectLst/>
                            <a:latin typeface="Cambria Math" panose="02040503050406030204" pitchFamily="18" charset="0"/>
                          </a:rPr>
                        </m:ctrlPr>
                      </m:sSubSupPr>
                      <m:e>
                        <m:r>
                          <a:rPr lang="es-EC" i="1">
                            <a:effectLst/>
                            <a:latin typeface="Cambria Math" panose="02040503050406030204" pitchFamily="18" charset="0"/>
                            <a:ea typeface="Calibri" panose="020F0502020204030204" pitchFamily="34" charset="0"/>
                            <a:cs typeface="Times New Roman" panose="02020603050405020304" pitchFamily="18" charset="0"/>
                          </a:rPr>
                          <m:t>𝐻</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𝑄</m:t>
                        </m:r>
                      </m:sub>
                      <m:sup>
                        <m:r>
                          <a:rPr lang="es-EC" i="1">
                            <a:effectLst/>
                            <a:latin typeface="Cambria Math" panose="02040503050406030204" pitchFamily="18" charset="0"/>
                            <a:ea typeface="Calibri" panose="020F0502020204030204" pitchFamily="34" charset="0"/>
                            <a:cs typeface="Times New Roman" panose="02020603050405020304" pitchFamily="18" charset="0"/>
                          </a:rPr>
                          <m:t>𝑛</m:t>
                        </m:r>
                      </m:sup>
                    </m:sSubSup>
                    <m:r>
                      <a:rPr lang="es-EC"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h</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𝑃</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h</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𝑄</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ɳ</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𝑃</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ɳ</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𝑄</m:t>
                        </m:r>
                      </m:sub>
                    </m:sSub>
                  </m:oMath>
                </a14:m>
                <a:r>
                  <a:rPr lang="es-EC" dirty="0">
                    <a:effectLst/>
                    <a:latin typeface="Times New Roman" panose="02020603050405020304" pitchFamily="18" charset="0"/>
                    <a:ea typeface="Times New Roman" panose="02020603050405020304" pitchFamily="18" charset="0"/>
                  </a:rPr>
                  <a:t> </a:t>
                </a:r>
                <a:endParaRPr lang="en-US" dirty="0"/>
              </a:p>
            </p:txBody>
          </p:sp>
        </mc:Choice>
        <mc:Fallback xmlns="">
          <p:sp>
            <p:nvSpPr>
              <p:cNvPr id="9" name="Rectángulo 8"/>
              <p:cNvSpPr>
                <a:spLocks noRot="1" noChangeAspect="1" noMove="1" noResize="1" noEditPoints="1" noAdjustHandles="1" noChangeArrowheads="1" noChangeShapeType="1" noTextEdit="1"/>
              </p:cNvSpPr>
              <p:nvPr/>
            </p:nvSpPr>
            <p:spPr>
              <a:xfrm>
                <a:off x="1479654" y="4066477"/>
                <a:ext cx="3362202" cy="394852"/>
              </a:xfrm>
              <a:prstGeom prst="rect">
                <a:avLst/>
              </a:prstGeom>
              <a:blipFill>
                <a:blip r:embed="rId17"/>
                <a:stretch>
                  <a:fillRect b="-7692"/>
                </a:stretch>
              </a:blipFill>
            </p:spPr>
            <p:txBody>
              <a:bodyPr/>
              <a:lstStyle/>
              <a:p>
                <a:r>
                  <a:rPr lang="es-EC">
                    <a:noFill/>
                  </a:rPr>
                  <a:t> </a:t>
                </a:r>
              </a:p>
            </p:txBody>
          </p:sp>
        </mc:Fallback>
      </mc:AlternateContent>
      <p:sp>
        <p:nvSpPr>
          <p:cNvPr id="10" name="Forma libre: forma 9">
            <a:extLst>
              <a:ext uri="{FF2B5EF4-FFF2-40B4-BE49-F238E27FC236}">
                <a16:creationId xmlns:a16="http://schemas.microsoft.com/office/drawing/2014/main" id="{327987EC-9ACF-43BC-8DCB-74100436A992}"/>
              </a:ext>
            </a:extLst>
          </p:cNvPr>
          <p:cNvSpPr/>
          <p:nvPr/>
        </p:nvSpPr>
        <p:spPr>
          <a:xfrm>
            <a:off x="5238604" y="2089145"/>
            <a:ext cx="6634281" cy="1280889"/>
          </a:xfrm>
          <a:custGeom>
            <a:avLst/>
            <a:gdLst>
              <a:gd name="connsiteX0" fmla="*/ 0 w 4943475"/>
              <a:gd name="connsiteY0" fmla="*/ 0 h 1285875"/>
              <a:gd name="connsiteX1" fmla="*/ 781050 w 4943475"/>
              <a:gd name="connsiteY1" fmla="*/ 133350 h 1285875"/>
              <a:gd name="connsiteX2" fmla="*/ 1076325 w 4943475"/>
              <a:gd name="connsiteY2" fmla="*/ 638175 h 1285875"/>
              <a:gd name="connsiteX3" fmla="*/ 1552575 w 4943475"/>
              <a:gd name="connsiteY3" fmla="*/ 809625 h 1285875"/>
              <a:gd name="connsiteX4" fmla="*/ 2324100 w 4943475"/>
              <a:gd name="connsiteY4" fmla="*/ 647700 h 1285875"/>
              <a:gd name="connsiteX5" fmla="*/ 3028950 w 4943475"/>
              <a:gd name="connsiteY5" fmla="*/ 1057275 h 1285875"/>
              <a:gd name="connsiteX6" fmla="*/ 3819525 w 4943475"/>
              <a:gd name="connsiteY6" fmla="*/ 1162050 h 1285875"/>
              <a:gd name="connsiteX7" fmla="*/ 4343400 w 4943475"/>
              <a:gd name="connsiteY7" fmla="*/ 1285875 h 1285875"/>
              <a:gd name="connsiteX8" fmla="*/ 4943475 w 4943475"/>
              <a:gd name="connsiteY8" fmla="*/ 116205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3475" h="1285875">
                <a:moveTo>
                  <a:pt x="0" y="0"/>
                </a:moveTo>
                <a:cubicBezTo>
                  <a:pt x="300831" y="13494"/>
                  <a:pt x="601663" y="26988"/>
                  <a:pt x="781050" y="133350"/>
                </a:cubicBezTo>
                <a:cubicBezTo>
                  <a:pt x="960437" y="239712"/>
                  <a:pt x="947738" y="525463"/>
                  <a:pt x="1076325" y="638175"/>
                </a:cubicBezTo>
                <a:cubicBezTo>
                  <a:pt x="1204913" y="750888"/>
                  <a:pt x="1344613" y="808038"/>
                  <a:pt x="1552575" y="809625"/>
                </a:cubicBezTo>
                <a:cubicBezTo>
                  <a:pt x="1760537" y="811212"/>
                  <a:pt x="2078038" y="606425"/>
                  <a:pt x="2324100" y="647700"/>
                </a:cubicBezTo>
                <a:cubicBezTo>
                  <a:pt x="2570163" y="688975"/>
                  <a:pt x="2779713" y="971550"/>
                  <a:pt x="3028950" y="1057275"/>
                </a:cubicBezTo>
                <a:cubicBezTo>
                  <a:pt x="3278187" y="1143000"/>
                  <a:pt x="3600450" y="1123950"/>
                  <a:pt x="3819525" y="1162050"/>
                </a:cubicBezTo>
                <a:cubicBezTo>
                  <a:pt x="4038600" y="1200150"/>
                  <a:pt x="4156075" y="1285875"/>
                  <a:pt x="4343400" y="1285875"/>
                </a:cubicBezTo>
                <a:cubicBezTo>
                  <a:pt x="4530725" y="1285875"/>
                  <a:pt x="4737100" y="1223962"/>
                  <a:pt x="4943475" y="1162050"/>
                </a:cubicBezTo>
              </a:path>
            </a:pathLst>
          </a:custGeom>
          <a:ln w="19050">
            <a:solidFill>
              <a:schemeClr val="bg1">
                <a:lumMod val="50000"/>
              </a:schemeClr>
            </a:solidFill>
            <a:prstDash val="dash"/>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2" name="Forma libre: forma 21">
            <a:extLst>
              <a:ext uri="{FF2B5EF4-FFF2-40B4-BE49-F238E27FC236}">
                <a16:creationId xmlns:a16="http://schemas.microsoft.com/office/drawing/2014/main" id="{7626B10E-6517-45A0-A0DF-D1B2B41EB45D}"/>
              </a:ext>
            </a:extLst>
          </p:cNvPr>
          <p:cNvSpPr/>
          <p:nvPr/>
        </p:nvSpPr>
        <p:spPr>
          <a:xfrm>
            <a:off x="5280809" y="2012186"/>
            <a:ext cx="6634280" cy="1280889"/>
          </a:xfrm>
          <a:custGeom>
            <a:avLst/>
            <a:gdLst>
              <a:gd name="connsiteX0" fmla="*/ 0 w 4943475"/>
              <a:gd name="connsiteY0" fmla="*/ 0 h 1285875"/>
              <a:gd name="connsiteX1" fmla="*/ 781050 w 4943475"/>
              <a:gd name="connsiteY1" fmla="*/ 133350 h 1285875"/>
              <a:gd name="connsiteX2" fmla="*/ 1076325 w 4943475"/>
              <a:gd name="connsiteY2" fmla="*/ 638175 h 1285875"/>
              <a:gd name="connsiteX3" fmla="*/ 1552575 w 4943475"/>
              <a:gd name="connsiteY3" fmla="*/ 809625 h 1285875"/>
              <a:gd name="connsiteX4" fmla="*/ 2324100 w 4943475"/>
              <a:gd name="connsiteY4" fmla="*/ 647700 h 1285875"/>
              <a:gd name="connsiteX5" fmla="*/ 3028950 w 4943475"/>
              <a:gd name="connsiteY5" fmla="*/ 1057275 h 1285875"/>
              <a:gd name="connsiteX6" fmla="*/ 3819525 w 4943475"/>
              <a:gd name="connsiteY6" fmla="*/ 1162050 h 1285875"/>
              <a:gd name="connsiteX7" fmla="*/ 4343400 w 4943475"/>
              <a:gd name="connsiteY7" fmla="*/ 1285875 h 1285875"/>
              <a:gd name="connsiteX8" fmla="*/ 4943475 w 4943475"/>
              <a:gd name="connsiteY8" fmla="*/ 116205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3475" h="1285875">
                <a:moveTo>
                  <a:pt x="0" y="0"/>
                </a:moveTo>
                <a:cubicBezTo>
                  <a:pt x="300831" y="13494"/>
                  <a:pt x="601663" y="26988"/>
                  <a:pt x="781050" y="133350"/>
                </a:cubicBezTo>
                <a:cubicBezTo>
                  <a:pt x="960437" y="239712"/>
                  <a:pt x="947738" y="525463"/>
                  <a:pt x="1076325" y="638175"/>
                </a:cubicBezTo>
                <a:cubicBezTo>
                  <a:pt x="1204913" y="750888"/>
                  <a:pt x="1344613" y="808038"/>
                  <a:pt x="1552575" y="809625"/>
                </a:cubicBezTo>
                <a:cubicBezTo>
                  <a:pt x="1760537" y="811212"/>
                  <a:pt x="2078038" y="606425"/>
                  <a:pt x="2324100" y="647700"/>
                </a:cubicBezTo>
                <a:cubicBezTo>
                  <a:pt x="2570163" y="688975"/>
                  <a:pt x="2779713" y="971550"/>
                  <a:pt x="3028950" y="1057275"/>
                </a:cubicBezTo>
                <a:cubicBezTo>
                  <a:pt x="3278187" y="1143000"/>
                  <a:pt x="3600450" y="1123950"/>
                  <a:pt x="3819525" y="1162050"/>
                </a:cubicBezTo>
                <a:cubicBezTo>
                  <a:pt x="4038600" y="1200150"/>
                  <a:pt x="4156075" y="1285875"/>
                  <a:pt x="4343400" y="1285875"/>
                </a:cubicBezTo>
                <a:cubicBezTo>
                  <a:pt x="4530725" y="1285875"/>
                  <a:pt x="4737100" y="1223962"/>
                  <a:pt x="4943475" y="1162050"/>
                </a:cubicBezTo>
              </a:path>
            </a:pathLst>
          </a:custGeom>
          <a:ln w="19050"/>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3" name="Arco 22">
            <a:extLst>
              <a:ext uri="{FF2B5EF4-FFF2-40B4-BE49-F238E27FC236}">
                <a16:creationId xmlns:a16="http://schemas.microsoft.com/office/drawing/2014/main" id="{D0E518EE-0EF1-4ABB-A489-D97DB7B81C8B}"/>
              </a:ext>
            </a:extLst>
          </p:cNvPr>
          <p:cNvSpPr/>
          <p:nvPr/>
        </p:nvSpPr>
        <p:spPr>
          <a:xfrm rot="228403">
            <a:off x="4472747" y="5731124"/>
            <a:ext cx="8572965" cy="571500"/>
          </a:xfrm>
          <a:prstGeom prst="arc">
            <a:avLst>
              <a:gd name="adj1" fmla="val 11026145"/>
              <a:gd name="adj2" fmla="val 21378517"/>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4" name="Forma libre: forma 23">
            <a:extLst>
              <a:ext uri="{FF2B5EF4-FFF2-40B4-BE49-F238E27FC236}">
                <a16:creationId xmlns:a16="http://schemas.microsoft.com/office/drawing/2014/main" id="{87E2F067-2BC7-48CA-BE20-E03D457C059A}"/>
              </a:ext>
            </a:extLst>
          </p:cNvPr>
          <p:cNvSpPr/>
          <p:nvPr/>
        </p:nvSpPr>
        <p:spPr>
          <a:xfrm>
            <a:off x="5476355" y="4165275"/>
            <a:ext cx="6438734" cy="647700"/>
          </a:xfrm>
          <a:custGeom>
            <a:avLst/>
            <a:gdLst>
              <a:gd name="connsiteX0" fmla="*/ 0 w 3181350"/>
              <a:gd name="connsiteY0" fmla="*/ 0 h 419100"/>
              <a:gd name="connsiteX1" fmla="*/ 1695450 w 3181350"/>
              <a:gd name="connsiteY1" fmla="*/ 171450 h 419100"/>
              <a:gd name="connsiteX2" fmla="*/ 3181350 w 3181350"/>
              <a:gd name="connsiteY2" fmla="*/ 419100 h 419100"/>
            </a:gdLst>
            <a:ahLst/>
            <a:cxnLst>
              <a:cxn ang="0">
                <a:pos x="connsiteX0" y="connsiteY0"/>
              </a:cxn>
              <a:cxn ang="0">
                <a:pos x="connsiteX1" y="connsiteY1"/>
              </a:cxn>
              <a:cxn ang="0">
                <a:pos x="connsiteX2" y="connsiteY2"/>
              </a:cxn>
            </a:cxnLst>
            <a:rect l="l" t="t" r="r" b="b"/>
            <a:pathLst>
              <a:path w="3181350" h="419100">
                <a:moveTo>
                  <a:pt x="0" y="0"/>
                </a:moveTo>
                <a:cubicBezTo>
                  <a:pt x="582612" y="50800"/>
                  <a:pt x="1165225" y="101600"/>
                  <a:pt x="1695450" y="171450"/>
                </a:cubicBezTo>
                <a:cubicBezTo>
                  <a:pt x="2225675" y="241300"/>
                  <a:pt x="2703512" y="330200"/>
                  <a:pt x="3181350" y="419100"/>
                </a:cubicBezTo>
              </a:path>
            </a:pathLst>
          </a:cu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5" name="Cuadro de texto 66">
            <a:extLst>
              <a:ext uri="{FF2B5EF4-FFF2-40B4-BE49-F238E27FC236}">
                <a16:creationId xmlns:a16="http://schemas.microsoft.com/office/drawing/2014/main" id="{943A6375-2BA5-439D-AC81-D09E29DD84E8}"/>
              </a:ext>
            </a:extLst>
          </p:cNvPr>
          <p:cNvSpPr txBox="1"/>
          <p:nvPr/>
        </p:nvSpPr>
        <p:spPr>
          <a:xfrm>
            <a:off x="5152425" y="1361398"/>
            <a:ext cx="1146448" cy="6507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dirty="0">
                <a:effectLst/>
                <a:latin typeface="Times New Roman" panose="02020603050405020304" pitchFamily="18" charset="0"/>
                <a:ea typeface="Calibri" panose="020F0502020204030204" pitchFamily="34" charset="0"/>
                <a:cs typeface="Times New Roman" panose="02020603050405020304" pitchFamily="18" charset="0"/>
              </a:rPr>
              <a:t>Superficie terrestre</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Cuadro de texto 54">
            <a:extLst>
              <a:ext uri="{FF2B5EF4-FFF2-40B4-BE49-F238E27FC236}">
                <a16:creationId xmlns:a16="http://schemas.microsoft.com/office/drawing/2014/main" id="{20B9BAB1-DDA7-479B-A26C-74DD32DDD36A}"/>
              </a:ext>
            </a:extLst>
          </p:cNvPr>
          <p:cNvSpPr txBox="1"/>
          <p:nvPr/>
        </p:nvSpPr>
        <p:spPr>
          <a:xfrm>
            <a:off x="5394820" y="3573773"/>
            <a:ext cx="1391945" cy="6507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dirty="0">
                <a:solidFill>
                  <a:srgbClr val="1F3864"/>
                </a:solidFill>
                <a:effectLst/>
                <a:latin typeface="Times New Roman" panose="02020603050405020304" pitchFamily="18" charset="0"/>
                <a:ea typeface="Calibri" panose="020F0502020204030204" pitchFamily="34" charset="0"/>
                <a:cs typeface="Times New Roman" panose="02020603050405020304" pitchFamily="18" charset="0"/>
              </a:rPr>
              <a:t>Nivel medio del mar ≈</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Cuadro de texto 53">
            <a:extLst>
              <a:ext uri="{FF2B5EF4-FFF2-40B4-BE49-F238E27FC236}">
                <a16:creationId xmlns:a16="http://schemas.microsoft.com/office/drawing/2014/main" id="{BB3A31C8-C60F-443F-A772-7C894E4261D8}"/>
              </a:ext>
            </a:extLst>
          </p:cNvPr>
          <p:cNvSpPr txBox="1"/>
          <p:nvPr/>
        </p:nvSpPr>
        <p:spPr>
          <a:xfrm>
            <a:off x="5455347" y="4185076"/>
            <a:ext cx="1146448" cy="65079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dirty="0">
                <a:solidFill>
                  <a:srgbClr val="833C0B"/>
                </a:solidFill>
                <a:effectLst/>
                <a:latin typeface="Times New Roman" panose="02020603050405020304" pitchFamily="18" charset="0"/>
                <a:ea typeface="Calibri" panose="020F0502020204030204" pitchFamily="34" charset="0"/>
                <a:cs typeface="Times New Roman" panose="02020603050405020304" pitchFamily="18" charset="0"/>
              </a:rPr>
              <a:t>Geoide</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Cuadro de texto 52">
            <a:extLst>
              <a:ext uri="{FF2B5EF4-FFF2-40B4-BE49-F238E27FC236}">
                <a16:creationId xmlns:a16="http://schemas.microsoft.com/office/drawing/2014/main" id="{3B9A3F98-7D31-43DC-8382-3119BC4DAAAD}"/>
              </a:ext>
            </a:extLst>
          </p:cNvPr>
          <p:cNvSpPr txBox="1"/>
          <p:nvPr/>
        </p:nvSpPr>
        <p:spPr>
          <a:xfrm>
            <a:off x="5714420" y="5247115"/>
            <a:ext cx="1146448" cy="65078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Elipsoide</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9" name="Conector recto de flecha 28">
            <a:extLst>
              <a:ext uri="{FF2B5EF4-FFF2-40B4-BE49-F238E27FC236}">
                <a16:creationId xmlns:a16="http://schemas.microsoft.com/office/drawing/2014/main" id="{E7B75DA7-3BCC-41AD-8771-1ABBC88281F7}"/>
              </a:ext>
            </a:extLst>
          </p:cNvPr>
          <p:cNvCxnSpPr>
            <a:cxnSpLocks/>
          </p:cNvCxnSpPr>
          <p:nvPr/>
        </p:nvCxnSpPr>
        <p:spPr>
          <a:xfrm>
            <a:off x="7217410" y="2767957"/>
            <a:ext cx="0" cy="2863787"/>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4B9176F4-C9DF-4DBA-822B-0BAB31DBC3E1}"/>
              </a:ext>
            </a:extLst>
          </p:cNvPr>
          <p:cNvCxnSpPr>
            <a:cxnSpLocks/>
          </p:cNvCxnSpPr>
          <p:nvPr/>
        </p:nvCxnSpPr>
        <p:spPr>
          <a:xfrm>
            <a:off x="7092932" y="4255129"/>
            <a:ext cx="0" cy="1354186"/>
          </a:xfrm>
          <a:prstGeom prst="straightConnector1">
            <a:avLst/>
          </a:prstGeom>
          <a:ln w="127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3549AA4F-4ED9-4A70-BA0A-4EA022489739}"/>
              </a:ext>
            </a:extLst>
          </p:cNvPr>
          <p:cNvCxnSpPr>
            <a:cxnSpLocks/>
          </p:cNvCxnSpPr>
          <p:nvPr/>
        </p:nvCxnSpPr>
        <p:spPr>
          <a:xfrm>
            <a:off x="7087690" y="2767957"/>
            <a:ext cx="0" cy="149679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Cuadro de texto 50">
            <a:extLst>
              <a:ext uri="{FF2B5EF4-FFF2-40B4-BE49-F238E27FC236}">
                <a16:creationId xmlns:a16="http://schemas.microsoft.com/office/drawing/2014/main" id="{15190081-AE13-4A9F-AF2F-63E48EA71501}"/>
              </a:ext>
            </a:extLst>
          </p:cNvPr>
          <p:cNvSpPr txBox="1"/>
          <p:nvPr/>
        </p:nvSpPr>
        <p:spPr>
          <a:xfrm>
            <a:off x="7034746" y="2292312"/>
            <a:ext cx="257810" cy="2393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P</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Cuadro de texto 49">
            <a:extLst>
              <a:ext uri="{FF2B5EF4-FFF2-40B4-BE49-F238E27FC236}">
                <a16:creationId xmlns:a16="http://schemas.microsoft.com/office/drawing/2014/main" id="{0EABE1B2-9B61-42A1-8D43-A38AA7D4ED63}"/>
              </a:ext>
            </a:extLst>
          </p:cNvPr>
          <p:cNvSpPr txBox="1"/>
          <p:nvPr/>
        </p:nvSpPr>
        <p:spPr>
          <a:xfrm>
            <a:off x="10296749" y="2689728"/>
            <a:ext cx="257810" cy="2393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Q</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Diagrama de flujo: conector 39">
            <a:extLst>
              <a:ext uri="{FF2B5EF4-FFF2-40B4-BE49-F238E27FC236}">
                <a16:creationId xmlns:a16="http://schemas.microsoft.com/office/drawing/2014/main" id="{94E71631-3C37-4C3F-8A3F-8A0D49003F96}"/>
              </a:ext>
            </a:extLst>
          </p:cNvPr>
          <p:cNvSpPr/>
          <p:nvPr/>
        </p:nvSpPr>
        <p:spPr>
          <a:xfrm>
            <a:off x="7087690" y="2695147"/>
            <a:ext cx="157065" cy="163279"/>
          </a:xfrm>
          <a:prstGeom prst="flowChartConnector">
            <a:avLst/>
          </a:prstGeom>
          <a:ln>
            <a:solidFill>
              <a:srgbClr val="FFFF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cxnSp>
        <p:nvCxnSpPr>
          <p:cNvPr id="41" name="Conector recto de flecha 40">
            <a:extLst>
              <a:ext uri="{FF2B5EF4-FFF2-40B4-BE49-F238E27FC236}">
                <a16:creationId xmlns:a16="http://schemas.microsoft.com/office/drawing/2014/main" id="{48D7EBD5-F4CE-4B4A-9026-A99EA0D7F2CC}"/>
              </a:ext>
            </a:extLst>
          </p:cNvPr>
          <p:cNvCxnSpPr>
            <a:cxnSpLocks/>
          </p:cNvCxnSpPr>
          <p:nvPr/>
        </p:nvCxnSpPr>
        <p:spPr>
          <a:xfrm>
            <a:off x="10529470" y="3199835"/>
            <a:ext cx="0" cy="266400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id="{C29FDE84-BB05-4DF4-9251-A2042291682B}"/>
              </a:ext>
            </a:extLst>
          </p:cNvPr>
          <p:cNvCxnSpPr>
            <a:cxnSpLocks/>
          </p:cNvCxnSpPr>
          <p:nvPr/>
        </p:nvCxnSpPr>
        <p:spPr>
          <a:xfrm>
            <a:off x="10404992" y="4596473"/>
            <a:ext cx="0" cy="1260000"/>
          </a:xfrm>
          <a:prstGeom prst="straightConnector1">
            <a:avLst/>
          </a:prstGeom>
          <a:ln w="127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0E942AD1-93A1-4705-B8DF-8D9FA32AF813}"/>
              </a:ext>
            </a:extLst>
          </p:cNvPr>
          <p:cNvCxnSpPr>
            <a:cxnSpLocks/>
          </p:cNvCxnSpPr>
          <p:nvPr/>
        </p:nvCxnSpPr>
        <p:spPr>
          <a:xfrm>
            <a:off x="10399750" y="3175506"/>
            <a:ext cx="0" cy="144000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4" name="Diagrama de flujo: conector 43">
            <a:extLst>
              <a:ext uri="{FF2B5EF4-FFF2-40B4-BE49-F238E27FC236}">
                <a16:creationId xmlns:a16="http://schemas.microsoft.com/office/drawing/2014/main" id="{5BF4B012-F58D-4224-822B-D4C287FB8179}"/>
              </a:ext>
            </a:extLst>
          </p:cNvPr>
          <p:cNvSpPr/>
          <p:nvPr/>
        </p:nvSpPr>
        <p:spPr>
          <a:xfrm>
            <a:off x="10399750" y="3090813"/>
            <a:ext cx="157065" cy="163279"/>
          </a:xfrm>
          <a:prstGeom prst="flowChartConnector">
            <a:avLst/>
          </a:prstGeom>
          <a:ln>
            <a:solidFill>
              <a:srgbClr val="FFFF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mc:AlternateContent xmlns:mc="http://schemas.openxmlformats.org/markup-compatibility/2006" xmlns:a14="http://schemas.microsoft.com/office/drawing/2010/main">
        <mc:Choice Requires="a14">
          <p:sp>
            <p:nvSpPr>
              <p:cNvPr id="46" name="Cuadro de texto 45">
                <a:extLst>
                  <a:ext uri="{FF2B5EF4-FFF2-40B4-BE49-F238E27FC236}">
                    <a16:creationId xmlns:a16="http://schemas.microsoft.com/office/drawing/2014/main" id="{49FB4014-1548-4D16-9904-4C2497D2B2F5}"/>
                  </a:ext>
                </a:extLst>
              </p:cNvPr>
              <p:cNvSpPr txBox="1"/>
              <p:nvPr/>
            </p:nvSpPr>
            <p:spPr>
              <a:xfrm>
                <a:off x="7193515" y="3890528"/>
                <a:ext cx="254000" cy="2603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h</m:t>
                          </m:r>
                        </m:e>
                        <m:sub>
                          <m:r>
                            <a:rPr lang="es-EC"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𝑃</m:t>
                          </m:r>
                        </m:sub>
                      </m:sSub>
                    </m:oMath>
                  </m:oMathPara>
                </a14:m>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6" name="Cuadro de texto 45">
                <a:extLst>
                  <a:ext uri="{FF2B5EF4-FFF2-40B4-BE49-F238E27FC236}">
                    <a16:creationId xmlns:a16="http://schemas.microsoft.com/office/drawing/2014/main" id="{49FB4014-1548-4D16-9904-4C2497D2B2F5}"/>
                  </a:ext>
                </a:extLst>
              </p:cNvPr>
              <p:cNvSpPr txBox="1">
                <a:spLocks noRot="1" noChangeAspect="1" noMove="1" noResize="1" noEditPoints="1" noAdjustHandles="1" noChangeArrowheads="1" noChangeShapeType="1" noTextEdit="1"/>
              </p:cNvSpPr>
              <p:nvPr/>
            </p:nvSpPr>
            <p:spPr>
              <a:xfrm>
                <a:off x="7193515" y="3890528"/>
                <a:ext cx="254000" cy="260350"/>
              </a:xfrm>
              <a:prstGeom prst="rect">
                <a:avLst/>
              </a:prstGeom>
              <a:blipFill>
                <a:blip r:embed="rId18"/>
                <a:stretch>
                  <a:fillRect r="-26190" b="-20930"/>
                </a:stretch>
              </a:blipFill>
              <a:ln w="6350">
                <a:no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7" name="Cuadro de texto 26">
                <a:extLst>
                  <a:ext uri="{FF2B5EF4-FFF2-40B4-BE49-F238E27FC236}">
                    <a16:creationId xmlns:a16="http://schemas.microsoft.com/office/drawing/2014/main" id="{C464C7B8-DD57-47C1-B7FC-88A02976A708}"/>
                  </a:ext>
                </a:extLst>
              </p:cNvPr>
              <p:cNvSpPr txBox="1"/>
              <p:nvPr/>
            </p:nvSpPr>
            <p:spPr>
              <a:xfrm>
                <a:off x="6752257" y="4731122"/>
                <a:ext cx="230505"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i="1">
                              <a:solidFill>
                                <a:srgbClr val="BF8F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solidFill>
                                <a:srgbClr val="BF8F00"/>
                              </a:solidFill>
                              <a:effectLst/>
                              <a:latin typeface="Cambria Math" panose="02040503050406030204" pitchFamily="18" charset="0"/>
                              <a:ea typeface="Calibri" panose="020F0502020204030204" pitchFamily="34" charset="0"/>
                              <a:cs typeface="Times New Roman" panose="02020603050405020304" pitchFamily="18" charset="0"/>
                            </a:rPr>
                            <m:t>ɳ</m:t>
                          </m:r>
                        </m:e>
                        <m:sub>
                          <m:r>
                            <a:rPr lang="es-EC" i="1">
                              <a:solidFill>
                                <a:srgbClr val="BF8F00"/>
                              </a:solidFill>
                              <a:effectLst/>
                              <a:latin typeface="Cambria Math" panose="02040503050406030204" pitchFamily="18" charset="0"/>
                              <a:ea typeface="Calibri" panose="020F0502020204030204" pitchFamily="34" charset="0"/>
                              <a:cs typeface="Times New Roman" panose="02020603050405020304" pitchFamily="18" charset="0"/>
                            </a:rPr>
                            <m:t>𝑃</m:t>
                          </m:r>
                        </m:sub>
                      </m:sSub>
                    </m:oMath>
                  </m:oMathPara>
                </a14:m>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7" name="Cuadro de texto 26">
                <a:extLst>
                  <a:ext uri="{FF2B5EF4-FFF2-40B4-BE49-F238E27FC236}">
                    <a16:creationId xmlns:a16="http://schemas.microsoft.com/office/drawing/2014/main" id="{C464C7B8-DD57-47C1-B7FC-88A02976A708}"/>
                  </a:ext>
                </a:extLst>
              </p:cNvPr>
              <p:cNvSpPr txBox="1">
                <a:spLocks noRot="1" noChangeAspect="1" noMove="1" noResize="1" noEditPoints="1" noAdjustHandles="1" noChangeArrowheads="1" noChangeShapeType="1" noTextEdit="1"/>
              </p:cNvSpPr>
              <p:nvPr/>
            </p:nvSpPr>
            <p:spPr>
              <a:xfrm>
                <a:off x="6752257" y="4731122"/>
                <a:ext cx="230505" cy="304800"/>
              </a:xfrm>
              <a:prstGeom prst="rect">
                <a:avLst/>
              </a:prstGeom>
              <a:blipFill>
                <a:blip r:embed="rId19"/>
                <a:stretch>
                  <a:fillRect r="-43243" b="-4000"/>
                </a:stretch>
              </a:blipFill>
              <a:ln w="6350">
                <a:no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8" name="Cuadro de texto 46">
                <a:extLst>
                  <a:ext uri="{FF2B5EF4-FFF2-40B4-BE49-F238E27FC236}">
                    <a16:creationId xmlns:a16="http://schemas.microsoft.com/office/drawing/2014/main" id="{B2E59AAF-8914-4B6C-B8FC-D37F338BA370}"/>
                  </a:ext>
                </a:extLst>
              </p:cNvPr>
              <p:cNvSpPr txBox="1"/>
              <p:nvPr/>
            </p:nvSpPr>
            <p:spPr>
              <a:xfrm>
                <a:off x="6681778" y="3023549"/>
                <a:ext cx="256540" cy="2540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es-EC"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bSupPr>
                        <m:e>
                          <m:r>
                            <a:rPr lang="es-EC"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𝐻</m:t>
                          </m:r>
                        </m:e>
                        <m:sub>
                          <m:r>
                            <a:rPr lang="es-EC"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𝑃</m:t>
                          </m:r>
                        </m:sub>
                        <m:sup>
                          <m:r>
                            <a:rPr lang="es-EC"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𝑛</m:t>
                          </m:r>
                        </m:sup>
                      </m:sSubSup>
                    </m:oMath>
                  </m:oMathPara>
                </a14:m>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8" name="Cuadro de texto 46">
                <a:extLst>
                  <a:ext uri="{FF2B5EF4-FFF2-40B4-BE49-F238E27FC236}">
                    <a16:creationId xmlns:a16="http://schemas.microsoft.com/office/drawing/2014/main" id="{B2E59AAF-8914-4B6C-B8FC-D37F338BA370}"/>
                  </a:ext>
                </a:extLst>
              </p:cNvPr>
              <p:cNvSpPr txBox="1">
                <a:spLocks noRot="1" noChangeAspect="1" noMove="1" noResize="1" noEditPoints="1" noAdjustHandles="1" noChangeArrowheads="1" noChangeShapeType="1" noTextEdit="1"/>
              </p:cNvSpPr>
              <p:nvPr/>
            </p:nvSpPr>
            <p:spPr>
              <a:xfrm>
                <a:off x="6681778" y="3023549"/>
                <a:ext cx="256540" cy="254000"/>
              </a:xfrm>
              <a:prstGeom prst="rect">
                <a:avLst/>
              </a:prstGeom>
              <a:blipFill>
                <a:blip r:embed="rId20"/>
                <a:stretch>
                  <a:fillRect r="-47619" b="-26190"/>
                </a:stretch>
              </a:blipFill>
              <a:ln w="6350">
                <a:no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9" name="Cuadro de texto 6">
                <a:extLst>
                  <a:ext uri="{FF2B5EF4-FFF2-40B4-BE49-F238E27FC236}">
                    <a16:creationId xmlns:a16="http://schemas.microsoft.com/office/drawing/2014/main" id="{F002EACE-5531-409B-8A3D-942D7D3417C7}"/>
                  </a:ext>
                </a:extLst>
              </p:cNvPr>
              <p:cNvSpPr txBox="1"/>
              <p:nvPr/>
            </p:nvSpPr>
            <p:spPr>
              <a:xfrm>
                <a:off x="10502086" y="4216075"/>
                <a:ext cx="241300" cy="273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h</m:t>
                          </m:r>
                        </m:e>
                        <m:sub>
                          <m:r>
                            <a:rPr lang="es-EC"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𝑄</m:t>
                          </m:r>
                        </m:sub>
                      </m:sSub>
                    </m:oMath>
                  </m:oMathPara>
                </a14:m>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9" name="Cuadro de texto 6">
                <a:extLst>
                  <a:ext uri="{FF2B5EF4-FFF2-40B4-BE49-F238E27FC236}">
                    <a16:creationId xmlns:a16="http://schemas.microsoft.com/office/drawing/2014/main" id="{F002EACE-5531-409B-8A3D-942D7D3417C7}"/>
                  </a:ext>
                </a:extLst>
              </p:cNvPr>
              <p:cNvSpPr txBox="1">
                <a:spLocks noRot="1" noChangeAspect="1" noMove="1" noResize="1" noEditPoints="1" noAdjustHandles="1" noChangeArrowheads="1" noChangeShapeType="1" noTextEdit="1"/>
              </p:cNvSpPr>
              <p:nvPr/>
            </p:nvSpPr>
            <p:spPr>
              <a:xfrm>
                <a:off x="10502086" y="4216075"/>
                <a:ext cx="241300" cy="273050"/>
              </a:xfrm>
              <a:prstGeom prst="rect">
                <a:avLst/>
              </a:prstGeom>
              <a:blipFill>
                <a:blip r:embed="rId21"/>
                <a:stretch>
                  <a:fillRect r="-38462" b="-34091"/>
                </a:stretch>
              </a:blipFill>
              <a:ln w="6350">
                <a:no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0" name="Cuadro de texto 5">
                <a:extLst>
                  <a:ext uri="{FF2B5EF4-FFF2-40B4-BE49-F238E27FC236}">
                    <a16:creationId xmlns:a16="http://schemas.microsoft.com/office/drawing/2014/main" id="{D35F080D-486B-4A9A-91D9-5D7C8585FDBA}"/>
                  </a:ext>
                </a:extLst>
              </p:cNvPr>
              <p:cNvSpPr txBox="1"/>
              <p:nvPr/>
            </p:nvSpPr>
            <p:spPr>
              <a:xfrm>
                <a:off x="10047190" y="4937872"/>
                <a:ext cx="247650" cy="2921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i="1">
                              <a:solidFill>
                                <a:srgbClr val="BF8F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solidFill>
                                <a:srgbClr val="BF8F00"/>
                              </a:solidFill>
                              <a:effectLst/>
                              <a:latin typeface="Cambria Math" panose="02040503050406030204" pitchFamily="18" charset="0"/>
                              <a:ea typeface="Calibri" panose="020F0502020204030204" pitchFamily="34" charset="0"/>
                              <a:cs typeface="Times New Roman" panose="02020603050405020304" pitchFamily="18" charset="0"/>
                            </a:rPr>
                            <m:t>ɳ</m:t>
                          </m:r>
                        </m:e>
                        <m:sub>
                          <m:r>
                            <a:rPr lang="es-EC" i="1">
                              <a:solidFill>
                                <a:srgbClr val="BF8F00"/>
                              </a:solidFill>
                              <a:effectLst/>
                              <a:latin typeface="Cambria Math" panose="02040503050406030204" pitchFamily="18" charset="0"/>
                              <a:ea typeface="Calibri" panose="020F0502020204030204" pitchFamily="34" charset="0"/>
                              <a:cs typeface="Times New Roman" panose="02020603050405020304" pitchFamily="18" charset="0"/>
                            </a:rPr>
                            <m:t>𝑄</m:t>
                          </m:r>
                        </m:sub>
                      </m:sSub>
                    </m:oMath>
                  </m:oMathPara>
                </a14:m>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0" name="Cuadro de texto 5">
                <a:extLst>
                  <a:ext uri="{FF2B5EF4-FFF2-40B4-BE49-F238E27FC236}">
                    <a16:creationId xmlns:a16="http://schemas.microsoft.com/office/drawing/2014/main" id="{D35F080D-486B-4A9A-91D9-5D7C8585FDBA}"/>
                  </a:ext>
                </a:extLst>
              </p:cNvPr>
              <p:cNvSpPr txBox="1">
                <a:spLocks noRot="1" noChangeAspect="1" noMove="1" noResize="1" noEditPoints="1" noAdjustHandles="1" noChangeArrowheads="1" noChangeShapeType="1" noTextEdit="1"/>
              </p:cNvSpPr>
              <p:nvPr/>
            </p:nvSpPr>
            <p:spPr>
              <a:xfrm>
                <a:off x="10047190" y="4937872"/>
                <a:ext cx="247650" cy="292100"/>
              </a:xfrm>
              <a:prstGeom prst="rect">
                <a:avLst/>
              </a:prstGeom>
              <a:blipFill>
                <a:blip r:embed="rId22"/>
                <a:stretch>
                  <a:fillRect r="-31707" b="-22917"/>
                </a:stretch>
              </a:blipFill>
              <a:ln w="6350">
                <a:no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1" name="Cuadro de texto 8">
                <a:extLst>
                  <a:ext uri="{FF2B5EF4-FFF2-40B4-BE49-F238E27FC236}">
                    <a16:creationId xmlns:a16="http://schemas.microsoft.com/office/drawing/2014/main" id="{913B3A9A-4592-4D2E-8637-B6FADC95B036}"/>
                  </a:ext>
                </a:extLst>
              </p:cNvPr>
              <p:cNvSpPr txBox="1"/>
              <p:nvPr/>
            </p:nvSpPr>
            <p:spPr>
              <a:xfrm>
                <a:off x="9971341" y="3749033"/>
                <a:ext cx="250190" cy="2857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es-EC"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bSupPr>
                        <m:e>
                          <m:r>
                            <a:rPr lang="es-EC"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𝐻</m:t>
                          </m:r>
                        </m:e>
                        <m:sub>
                          <m:r>
                            <a:rPr lang="es-EC"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𝑄</m:t>
                          </m:r>
                        </m:sub>
                        <m:sup>
                          <m:r>
                            <a:rPr lang="es-EC"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𝑛</m:t>
                          </m:r>
                        </m:sup>
                      </m:sSubSup>
                    </m:oMath>
                  </m:oMathPara>
                </a14:m>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1" name="Cuadro de texto 8">
                <a:extLst>
                  <a:ext uri="{FF2B5EF4-FFF2-40B4-BE49-F238E27FC236}">
                    <a16:creationId xmlns:a16="http://schemas.microsoft.com/office/drawing/2014/main" id="{913B3A9A-4592-4D2E-8637-B6FADC95B036}"/>
                  </a:ext>
                </a:extLst>
              </p:cNvPr>
              <p:cNvSpPr txBox="1">
                <a:spLocks noRot="1" noChangeAspect="1" noMove="1" noResize="1" noEditPoints="1" noAdjustHandles="1" noChangeArrowheads="1" noChangeShapeType="1" noTextEdit="1"/>
              </p:cNvSpPr>
              <p:nvPr/>
            </p:nvSpPr>
            <p:spPr>
              <a:xfrm>
                <a:off x="9971341" y="3749033"/>
                <a:ext cx="250190" cy="285750"/>
              </a:xfrm>
              <a:prstGeom prst="rect">
                <a:avLst/>
              </a:prstGeom>
              <a:blipFill>
                <a:blip r:embed="rId23"/>
                <a:stretch>
                  <a:fillRect r="-51220" b="-29787"/>
                </a:stretch>
              </a:blipFill>
              <a:ln w="6350">
                <a:no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2" name="Cuadro de texto 46">
                <a:extLst>
                  <a:ext uri="{FF2B5EF4-FFF2-40B4-BE49-F238E27FC236}">
                    <a16:creationId xmlns:a16="http://schemas.microsoft.com/office/drawing/2014/main" id="{E13D60B4-A40D-4552-B27B-8B78253B45B3}"/>
                  </a:ext>
                </a:extLst>
              </p:cNvPr>
              <p:cNvSpPr txBox="1"/>
              <p:nvPr/>
            </p:nvSpPr>
            <p:spPr>
              <a:xfrm>
                <a:off x="5226763" y="2943672"/>
                <a:ext cx="256540" cy="2540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14:m>
                  <m:oMath xmlns:m="http://schemas.openxmlformats.org/officeDocument/2006/math">
                    <m:r>
                      <a:rPr lang="es-EC" sz="1600" b="0"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𝐷𝑒𝑠𝑐𝑜𝑛𝑜𝑐𝑖𝑑𝑜</m:t>
                    </m:r>
                  </m:oMath>
                </a14:m>
                <a:r>
                  <a:rPr lang="es-EC" sz="2000" dirty="0">
                    <a:effectLst/>
                    <a:latin typeface="Calibri" panose="020F0502020204030204" pitchFamily="34" charset="0"/>
                    <a:ea typeface="Calibri" panose="020F0502020204030204" pitchFamily="34" charset="0"/>
                    <a:cs typeface="Times New Roman" panose="02020603050405020304" pitchFamily="18" charset="0"/>
                  </a:rPr>
                  <a:t> </a:t>
                </a:r>
              </a:p>
            </p:txBody>
          </p:sp>
        </mc:Choice>
        <mc:Fallback xmlns="">
          <p:sp>
            <p:nvSpPr>
              <p:cNvPr id="52" name="Cuadro de texto 46">
                <a:extLst>
                  <a:ext uri="{FF2B5EF4-FFF2-40B4-BE49-F238E27FC236}">
                    <a16:creationId xmlns:a16="http://schemas.microsoft.com/office/drawing/2014/main" id="{E13D60B4-A40D-4552-B27B-8B78253B45B3}"/>
                  </a:ext>
                </a:extLst>
              </p:cNvPr>
              <p:cNvSpPr txBox="1">
                <a:spLocks noRot="1" noChangeAspect="1" noMove="1" noResize="1" noEditPoints="1" noAdjustHandles="1" noChangeArrowheads="1" noChangeShapeType="1" noTextEdit="1"/>
              </p:cNvSpPr>
              <p:nvPr/>
            </p:nvSpPr>
            <p:spPr>
              <a:xfrm>
                <a:off x="5226763" y="2943672"/>
                <a:ext cx="256540" cy="254000"/>
              </a:xfrm>
              <a:prstGeom prst="rect">
                <a:avLst/>
              </a:prstGeom>
              <a:blipFill>
                <a:blip r:embed="rId24"/>
                <a:stretch>
                  <a:fillRect r="-409524" b="-40476"/>
                </a:stretch>
              </a:blipFill>
              <a:ln w="6350">
                <a:noFill/>
              </a:ln>
            </p:spPr>
            <p:txBody>
              <a:bodyPr/>
              <a:lstStyle/>
              <a:p>
                <a:r>
                  <a:rPr lang="es-EC">
                    <a:noFill/>
                  </a:rPr>
                  <a:t> </a:t>
                </a:r>
              </a:p>
            </p:txBody>
          </p:sp>
        </mc:Fallback>
      </mc:AlternateContent>
      <p:cxnSp>
        <p:nvCxnSpPr>
          <p:cNvPr id="54" name="Conector recto de flecha 53">
            <a:extLst>
              <a:ext uri="{FF2B5EF4-FFF2-40B4-BE49-F238E27FC236}">
                <a16:creationId xmlns:a16="http://schemas.microsoft.com/office/drawing/2014/main" id="{15AC124C-D695-4A54-957B-E5A1DFAAE523}"/>
              </a:ext>
            </a:extLst>
          </p:cNvPr>
          <p:cNvCxnSpPr>
            <a:cxnSpLocks/>
          </p:cNvCxnSpPr>
          <p:nvPr/>
        </p:nvCxnSpPr>
        <p:spPr>
          <a:xfrm>
            <a:off x="6521288" y="3197672"/>
            <a:ext cx="229791"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51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wipe(down)">
                                      <p:cBhvr>
                                        <p:cTn id="50" dur="5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par>
                                <p:cTn id="57" presetID="22" presetClass="entr" presetSubtype="4"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down)">
                                      <p:cBhvr>
                                        <p:cTn id="59" dur="5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cTn>
                              </p:par>
                              <p:par>
                                <p:cTn id="67" presetID="22" presetClass="entr" presetSubtype="4"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500"/>
                                        <p:tgtEl>
                                          <p:spTgt spid="29"/>
                                        </p:tgtEl>
                                      </p:cBhvr>
                                    </p:animEffect>
                                  </p:childTnLst>
                                </p:cTn>
                              </p:par>
                              <p:par>
                                <p:cTn id="70" presetID="22" presetClass="entr" presetSubtype="4"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down)">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down)">
                                      <p:cBhvr>
                                        <p:cTn id="80" dur="500"/>
                                        <p:tgtEl>
                                          <p:spTgt spid="47"/>
                                        </p:tgtEl>
                                      </p:cBhvr>
                                    </p:animEffect>
                                  </p:childTnLst>
                                </p:cTn>
                              </p:par>
                              <p:par>
                                <p:cTn id="81" presetID="22" presetClass="entr" presetSubtype="4"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wipe(down)">
                                      <p:cBhvr>
                                        <p:cTn id="83" dur="500"/>
                                        <p:tgtEl>
                                          <p:spTgt spid="4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wipe(down)">
                                      <p:cBhvr>
                                        <p:cTn id="86" dur="500"/>
                                        <p:tgtEl>
                                          <p:spTgt spid="5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wipe(down)">
                                      <p:cBhvr>
                                        <p:cTn id="91" dur="500"/>
                                        <p:tgtEl>
                                          <p:spTgt spid="31"/>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wipe(down)">
                                      <p:cBhvr>
                                        <p:cTn id="94" dur="500"/>
                                        <p:tgtEl>
                                          <p:spTgt spid="48"/>
                                        </p:tgtEl>
                                      </p:cBhvr>
                                    </p:animEffect>
                                  </p:childTnLst>
                                </p:cTn>
                              </p:par>
                              <p:par>
                                <p:cTn id="95" presetID="22" presetClass="entr" presetSubtype="4" fill="hold" nodeType="with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wipe(down)">
                                      <p:cBhvr>
                                        <p:cTn id="97" dur="500"/>
                                        <p:tgtEl>
                                          <p:spTgt spid="54"/>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wipe(down)">
                                      <p:cBhvr>
                                        <p:cTn id="100" dur="500"/>
                                        <p:tgtEl>
                                          <p:spTgt spid="52"/>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fade">
                                      <p:cBhvr>
                                        <p:cTn id="105" dur="1000"/>
                                        <p:tgtEl>
                                          <p:spTgt spid="6"/>
                                        </p:tgtEl>
                                      </p:cBhvr>
                                    </p:animEffect>
                                    <p:anim calcmode="lin" valueType="num">
                                      <p:cBhvr>
                                        <p:cTn id="106" dur="1000" fill="hold"/>
                                        <p:tgtEl>
                                          <p:spTgt spid="6"/>
                                        </p:tgtEl>
                                        <p:attrNameLst>
                                          <p:attrName>ppt_x</p:attrName>
                                        </p:attrNameLst>
                                      </p:cBhvr>
                                      <p:tavLst>
                                        <p:tav tm="0">
                                          <p:val>
                                            <p:strVal val="#ppt_x"/>
                                          </p:val>
                                        </p:tav>
                                        <p:tav tm="100000">
                                          <p:val>
                                            <p:strVal val="#ppt_x"/>
                                          </p:val>
                                        </p:tav>
                                      </p:tavLst>
                                    </p:anim>
                                    <p:anim calcmode="lin" valueType="num">
                                      <p:cBhvr>
                                        <p:cTn id="107" dur="1000" fill="hold"/>
                                        <p:tgtEl>
                                          <p:spTgt spid="6"/>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fade">
                                      <p:cBhvr>
                                        <p:cTn id="110" dur="1000"/>
                                        <p:tgtEl>
                                          <p:spTgt spid="7"/>
                                        </p:tgtEl>
                                      </p:cBhvr>
                                    </p:animEffect>
                                    <p:anim calcmode="lin" valueType="num">
                                      <p:cBhvr>
                                        <p:cTn id="111" dur="1000" fill="hold"/>
                                        <p:tgtEl>
                                          <p:spTgt spid="7"/>
                                        </p:tgtEl>
                                        <p:attrNameLst>
                                          <p:attrName>ppt_x</p:attrName>
                                        </p:attrNameLst>
                                      </p:cBhvr>
                                      <p:tavLst>
                                        <p:tav tm="0">
                                          <p:val>
                                            <p:strVal val="#ppt_x"/>
                                          </p:val>
                                        </p:tav>
                                        <p:tav tm="100000">
                                          <p:val>
                                            <p:strVal val="#ppt_x"/>
                                          </p:val>
                                        </p:tav>
                                      </p:tavLst>
                                    </p:anim>
                                    <p:anim calcmode="lin" valueType="num">
                                      <p:cBhvr>
                                        <p:cTn id="1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9"/>
                                        </p:tgtEl>
                                        <p:attrNameLst>
                                          <p:attrName>style.visibility</p:attrName>
                                        </p:attrNameLst>
                                      </p:cBhvr>
                                      <p:to>
                                        <p:strVal val="visible"/>
                                      </p:to>
                                    </p:set>
                                    <p:animEffect transition="in" filter="wipe(down)">
                                      <p:cBhvr>
                                        <p:cTn id="117" dur="500"/>
                                        <p:tgtEl>
                                          <p:spTgt spid="9"/>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3"/>
                                        </p:tgtEl>
                                        <p:attrNameLst>
                                          <p:attrName>style.visibility</p:attrName>
                                        </p:attrNameLst>
                                      </p:cBhvr>
                                      <p:to>
                                        <p:strVal val="visible"/>
                                      </p:to>
                                    </p:set>
                                    <p:animEffect transition="in" filter="wipe(down)">
                                      <p:cBhvr>
                                        <p:cTn id="1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9" grpId="0"/>
      <p:bldP spid="10" grpId="0" animBg="1"/>
      <p:bldP spid="22" grpId="0" animBg="1"/>
      <p:bldP spid="23" grpId="0" animBg="1"/>
      <p:bldP spid="24" grpId="0" animBg="1"/>
      <p:bldP spid="25" grpId="0"/>
      <p:bldP spid="26" grpId="0"/>
      <p:bldP spid="27" grpId="0"/>
      <p:bldP spid="28" grpId="0"/>
      <p:bldP spid="38" grpId="0"/>
      <p:bldP spid="39" grpId="0"/>
      <p:bldP spid="40" grpId="0" animBg="1"/>
      <p:bldP spid="44" grpId="0" animBg="1"/>
      <p:bldP spid="46" grpId="0"/>
      <p:bldP spid="47" grpId="0"/>
      <p:bldP spid="48" grpId="0"/>
      <p:bldP spid="49" grpId="0"/>
      <p:bldP spid="50" grpId="0"/>
      <p:bldP spid="51"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51DD1B-64D7-41F6-B54D-8D0D38C2751A}"/>
              </a:ext>
            </a:extLst>
          </p:cNvPr>
          <p:cNvSpPr>
            <a:spLocks noGrp="1"/>
          </p:cNvSpPr>
          <p:nvPr>
            <p:ph type="title"/>
          </p:nvPr>
        </p:nvSpPr>
        <p:spPr>
          <a:xfrm>
            <a:off x="1664873" y="678702"/>
            <a:ext cx="2934418" cy="590541"/>
          </a:xfrm>
        </p:spPr>
        <p:txBody>
          <a:bodyPr>
            <a:normAutofit/>
          </a:bodyPr>
          <a:lstStyle/>
          <a:p>
            <a:r>
              <a:rPr lang="es-EC" sz="2800" dirty="0">
                <a:latin typeface="Times New Roman" panose="02020603050405020304" pitchFamily="18" charset="0"/>
                <a:cs typeface="Times New Roman" panose="02020603050405020304" pitchFamily="18" charset="0"/>
              </a:rPr>
              <a:t>METODOLOGÍA</a:t>
            </a:r>
          </a:p>
        </p:txBody>
      </p:sp>
      <p:graphicFrame>
        <p:nvGraphicFramePr>
          <p:cNvPr id="4" name="Marcador de contenido 3">
            <a:extLst>
              <a:ext uri="{FF2B5EF4-FFF2-40B4-BE49-F238E27FC236}">
                <a16:creationId xmlns:a16="http://schemas.microsoft.com/office/drawing/2014/main" id="{895BA085-338D-49C4-A055-9DB733964A3B}"/>
              </a:ext>
            </a:extLst>
          </p:cNvPr>
          <p:cNvGraphicFramePr>
            <a:graphicFrameLocks noGrp="1"/>
          </p:cNvGraphicFramePr>
          <p:nvPr>
            <p:ph idx="1"/>
            <p:extLst>
              <p:ext uri="{D42A27DB-BD31-4B8C-83A1-F6EECF244321}">
                <p14:modId xmlns:p14="http://schemas.microsoft.com/office/powerpoint/2010/main" val="3340946112"/>
              </p:ext>
            </p:extLst>
          </p:nvPr>
        </p:nvGraphicFramePr>
        <p:xfrm>
          <a:off x="2316258" y="1666438"/>
          <a:ext cx="9243396" cy="4512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5887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7BC73D-89F0-443C-BAB6-D65B138D3A48}"/>
              </a:ext>
            </a:extLst>
          </p:cNvPr>
          <p:cNvSpPr>
            <a:spLocks noGrp="1"/>
          </p:cNvSpPr>
          <p:nvPr>
            <p:ph type="title"/>
          </p:nvPr>
        </p:nvSpPr>
        <p:spPr>
          <a:xfrm>
            <a:off x="1675588" y="624108"/>
            <a:ext cx="1927423" cy="713371"/>
          </a:xfrm>
        </p:spPr>
        <p:txBody>
          <a:bodyPr>
            <a:normAutofit/>
          </a:bodyPr>
          <a:lstStyle/>
          <a:p>
            <a:r>
              <a:rPr lang="es-EC" sz="2800" dirty="0">
                <a:latin typeface="Times New Roman" panose="02020603050405020304" pitchFamily="18" charset="0"/>
                <a:cs typeface="Times New Roman" panose="02020603050405020304" pitchFamily="18" charset="0"/>
              </a:rPr>
              <a:t>EGM08</a:t>
            </a:r>
          </a:p>
        </p:txBody>
      </p:sp>
      <p:pic>
        <p:nvPicPr>
          <p:cNvPr id="4" name="Marcador de contenido 3">
            <a:extLst>
              <a:ext uri="{FF2B5EF4-FFF2-40B4-BE49-F238E27FC236}">
                <a16:creationId xmlns:a16="http://schemas.microsoft.com/office/drawing/2014/main" id="{5623ECF1-01C9-4B7B-96F6-5B6AA653419D}"/>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2220" t="1979" r="3038" b="17421"/>
          <a:stretch/>
        </p:blipFill>
        <p:spPr bwMode="auto">
          <a:xfrm>
            <a:off x="4825214" y="53928"/>
            <a:ext cx="6238800" cy="66852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19912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F91989-D8F8-47CB-A9A3-AB011746E93E}"/>
              </a:ext>
            </a:extLst>
          </p:cNvPr>
          <p:cNvSpPr>
            <a:spLocks noGrp="1"/>
          </p:cNvSpPr>
          <p:nvPr>
            <p:ph type="title"/>
          </p:nvPr>
        </p:nvSpPr>
        <p:spPr>
          <a:xfrm>
            <a:off x="1694314" y="330666"/>
            <a:ext cx="3132631" cy="1280890"/>
          </a:xfrm>
        </p:spPr>
        <p:txBody>
          <a:bodyPr>
            <a:normAutofit/>
          </a:bodyPr>
          <a:lstStyle/>
          <a:p>
            <a:r>
              <a:rPr lang="es-EC" sz="2800" dirty="0">
                <a:latin typeface="Times New Roman" panose="02020603050405020304" pitchFamily="18" charset="0"/>
                <a:cs typeface="Times New Roman" panose="02020603050405020304" pitchFamily="18" charset="0"/>
              </a:rPr>
              <a:t>MAPA DE GRADIENTE</a:t>
            </a:r>
          </a:p>
        </p:txBody>
      </p:sp>
      <p:pic>
        <p:nvPicPr>
          <p:cNvPr id="4" name="Marcador de contenido 3">
            <a:extLst>
              <a:ext uri="{FF2B5EF4-FFF2-40B4-BE49-F238E27FC236}">
                <a16:creationId xmlns:a16="http://schemas.microsoft.com/office/drawing/2014/main" id="{95A20893-75B1-4A3E-85D5-B122471A1D61}"/>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2561" t="2110" r="2356" b="17817"/>
          <a:stretch/>
        </p:blipFill>
        <p:spPr bwMode="auto">
          <a:xfrm>
            <a:off x="4761184" y="111905"/>
            <a:ext cx="6123600" cy="64800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84350266"/>
      </p:ext>
    </p:extLst>
  </p:cSld>
  <p:clrMapOvr>
    <a:masterClrMapping/>
  </p:clrMapOvr>
</p:sld>
</file>

<file path=ppt/theme/theme1.xml><?xml version="1.0" encoding="utf-8"?>
<a:theme xmlns:a="http://schemas.openxmlformats.org/drawingml/2006/main" name="Espiral">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2761</TotalTime>
  <Words>1827</Words>
  <Application>Microsoft Office PowerPoint</Application>
  <PresentationFormat>Panorámica</PresentationFormat>
  <Paragraphs>639</Paragraphs>
  <Slides>38</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38</vt:i4>
      </vt:variant>
    </vt:vector>
  </HeadingPairs>
  <TitlesOfParts>
    <vt:vector size="46" baseType="lpstr">
      <vt:lpstr>Arial</vt:lpstr>
      <vt:lpstr>Calibri</vt:lpstr>
      <vt:lpstr>Cambria Math</vt:lpstr>
      <vt:lpstr>Century Gothic</vt:lpstr>
      <vt:lpstr>Edwardian Script ITC</vt:lpstr>
      <vt:lpstr>Times New Roman</vt:lpstr>
      <vt:lpstr>Wingdings 3</vt:lpstr>
      <vt:lpstr>Espiral</vt:lpstr>
      <vt:lpstr>VALIDACIÓN DEL MÉTODO DE NIVELACIÓN GPS EN EL ECUADOR CONTINENTAL, MEDIANTE EL ANÁLISIS DE VARIACIÓN DE ONDULACIÓN GEOIDAL</vt:lpstr>
      <vt:lpstr>INTRODUCCIÓN</vt:lpstr>
      <vt:lpstr>PROBLEMA</vt:lpstr>
      <vt:lpstr>OBJETIVO GENERAL</vt:lpstr>
      <vt:lpstr>Objetivos específicos</vt:lpstr>
      <vt:lpstr>NIVELACIÓN GPS</vt:lpstr>
      <vt:lpstr>METODOLOGÍA</vt:lpstr>
      <vt:lpstr>EGM08</vt:lpstr>
      <vt:lpstr>MAPA DE GRADIENTE</vt:lpstr>
      <vt:lpstr>ZONIFICACIÓN GRADIENTE</vt:lpstr>
      <vt:lpstr>SELECCIÓN LÍNEAS DE NIVELACIÓN</vt:lpstr>
      <vt:lpstr>RECONOCIMIENTO DE PLACAS</vt:lpstr>
      <vt:lpstr>Presentación de PowerPoint</vt:lpstr>
      <vt:lpstr>Presentación de PowerPoint</vt:lpstr>
      <vt:lpstr>Posicionamiento GPS </vt:lpstr>
      <vt:lpstr>Procesamiento De Datos GPS</vt:lpstr>
      <vt:lpstr>Aplicación Nivelación GPS</vt:lpstr>
      <vt:lpstr>Presentación de PowerPoint</vt:lpstr>
      <vt:lpstr>Presentación de PowerPoint</vt:lpstr>
      <vt:lpstr>Errores alturas Zona 1 Línea Quito – Latacunga </vt:lpstr>
      <vt:lpstr>Errores alturas Zona 1 Línea Quíto – Latacunga </vt:lpstr>
      <vt:lpstr>Errores alturas Zona 2 Línea Manta - Montecristi</vt:lpstr>
      <vt:lpstr>Errores alturas Zona 2 Línea Manta - Montecristi</vt:lpstr>
      <vt:lpstr>Errores alturas Zona 3 Línea Cuyuja - Baeza</vt:lpstr>
      <vt:lpstr>Errores alturas Zona 3 Línea Cuyuja - Baeza</vt:lpstr>
      <vt:lpstr>Errores alturas Zona 4 Línea Puerto López – La Libertad</vt:lpstr>
      <vt:lpstr>Errores alturas Zona 4 Línea Puerto López – La Libertad</vt:lpstr>
      <vt:lpstr>Presentación de PowerPoint</vt:lpstr>
      <vt:lpstr>Presentación de PowerPoint</vt:lpstr>
      <vt:lpstr>Presentación de PowerPoint</vt:lpstr>
      <vt:lpstr>Presentación de PowerPoint</vt:lpstr>
      <vt:lpstr>RESUMEN DE LÍNEAS NIVELACIÓN GPS</vt:lpstr>
      <vt:lpstr>Errores típicos Nivelación GPS</vt:lpstr>
      <vt:lpstr>Conclusiones</vt:lpstr>
      <vt:lpstr>Recomendaciones</vt:lpstr>
      <vt:lpstr>Presentación de PowerPoint</vt:lpstr>
      <vt:lpstr>Agradecimientos</vt:lpstr>
      <vt:lpstr>Muchas 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Director: Leiva González, César Alberto</dc:title>
  <dc:creator>Juan Ortiz</dc:creator>
  <cp:lastModifiedBy>Juan Ortiz</cp:lastModifiedBy>
  <cp:revision>110</cp:revision>
  <dcterms:created xsi:type="dcterms:W3CDTF">2019-02-01T16:05:57Z</dcterms:created>
  <dcterms:modified xsi:type="dcterms:W3CDTF">2019-02-07T01:45:34Z</dcterms:modified>
</cp:coreProperties>
</file>