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82" r:id="rId5"/>
    <p:sldId id="262" r:id="rId6"/>
    <p:sldId id="263" r:id="rId7"/>
    <p:sldId id="283" r:id="rId8"/>
    <p:sldId id="284" r:id="rId9"/>
    <p:sldId id="287" r:id="rId10"/>
    <p:sldId id="265" r:id="rId11"/>
    <p:sldId id="266" r:id="rId12"/>
    <p:sldId id="289" r:id="rId13"/>
    <p:sldId id="290" r:id="rId14"/>
    <p:sldId id="268" r:id="rId15"/>
    <p:sldId id="264" r:id="rId16"/>
    <p:sldId id="269" r:id="rId17"/>
    <p:sldId id="299" r:id="rId18"/>
    <p:sldId id="300" r:id="rId19"/>
    <p:sldId id="301" r:id="rId20"/>
    <p:sldId id="302" r:id="rId21"/>
    <p:sldId id="304" r:id="rId22"/>
    <p:sldId id="305" r:id="rId23"/>
    <p:sldId id="279" r:id="rId24"/>
    <p:sldId id="303" r:id="rId25"/>
    <p:sldId id="294" r:id="rId26"/>
    <p:sldId id="281"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28828-C3A0-43D6-9B43-E1B7E14E699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29FEADD7-55C4-446B-B758-33D1653D921F}">
      <dgm:prSet phldrT="[Texto]" custT="1"/>
      <dgm:spPr/>
      <dgm:t>
        <a:bodyPr/>
        <a:lstStyle/>
        <a:p>
          <a:pPr algn="just"/>
          <a:r>
            <a:rPr lang="es-ES" sz="2000" dirty="0" smtClean="0">
              <a:solidFill>
                <a:schemeClr val="tx1"/>
              </a:solidFill>
              <a:latin typeface="Calibri" pitchFamily="34" charset="0"/>
              <a:cs typeface="Calibri" pitchFamily="34" charset="0"/>
            </a:rPr>
            <a:t>Los deportes de combate necesitan analizar constantemente las metodologías de entrenamiento a emplear, lo que permite caracterizar un volumen elevado de elementos técnicos, para lo cual es necesario tener las orientaciones requeridas y las condiciones en las cuales se realiza el entrenamiento (</a:t>
          </a:r>
          <a:r>
            <a:rPr lang="es-ES" sz="2000" dirty="0" err="1" smtClean="0">
              <a:solidFill>
                <a:schemeClr val="tx1"/>
              </a:solidFill>
              <a:latin typeface="Calibri" pitchFamily="34" charset="0"/>
              <a:cs typeface="Calibri" pitchFamily="34" charset="0"/>
            </a:rPr>
            <a:t>Copello</a:t>
          </a:r>
          <a:r>
            <a:rPr lang="es-ES" sz="2000" dirty="0" smtClean="0">
              <a:solidFill>
                <a:schemeClr val="tx1"/>
              </a:solidFill>
              <a:latin typeface="Calibri" pitchFamily="34" charset="0"/>
              <a:cs typeface="Calibri" pitchFamily="34" charset="0"/>
            </a:rPr>
            <a:t>, 2013).</a:t>
          </a:r>
          <a:endParaRPr lang="es-ES" sz="2000" dirty="0">
            <a:solidFill>
              <a:schemeClr val="tx1"/>
            </a:solidFill>
            <a:latin typeface="Calibri" pitchFamily="34" charset="0"/>
            <a:cs typeface="Calibri" pitchFamily="34" charset="0"/>
          </a:endParaRPr>
        </a:p>
      </dgm:t>
    </dgm:pt>
    <dgm:pt modelId="{A24FFBF5-112F-46A3-9A36-61ADC017D215}" type="parTrans" cxnId="{7AB73382-05DF-4ED0-BD3B-DB3E600ECF76}">
      <dgm:prSet/>
      <dgm:spPr/>
      <dgm:t>
        <a:bodyPr/>
        <a:lstStyle/>
        <a:p>
          <a:endParaRPr lang="es-ES" sz="2000">
            <a:solidFill>
              <a:schemeClr val="tx1"/>
            </a:solidFill>
            <a:latin typeface="Calibri" pitchFamily="34" charset="0"/>
            <a:cs typeface="Calibri" pitchFamily="34" charset="0"/>
          </a:endParaRPr>
        </a:p>
      </dgm:t>
    </dgm:pt>
    <dgm:pt modelId="{A0345291-6FF9-4857-8D2D-1D5DE13C3DD0}" type="sibTrans" cxnId="{7AB73382-05DF-4ED0-BD3B-DB3E600ECF76}">
      <dgm:prSet/>
      <dgm:spPr/>
      <dgm:t>
        <a:bodyPr/>
        <a:lstStyle/>
        <a:p>
          <a:endParaRPr lang="es-ES" sz="2000">
            <a:solidFill>
              <a:schemeClr val="tx1"/>
            </a:solidFill>
            <a:latin typeface="Calibri" pitchFamily="34" charset="0"/>
            <a:cs typeface="Calibri" pitchFamily="34" charset="0"/>
          </a:endParaRPr>
        </a:p>
      </dgm:t>
    </dgm:pt>
    <dgm:pt modelId="{E31282BD-F81A-4F39-B81A-01A0744DD20A}">
      <dgm:prSet phldrT="[Texto]" custT="1"/>
      <dgm:spPr/>
      <dgm:t>
        <a:bodyPr/>
        <a:lstStyle/>
        <a:p>
          <a:pPr algn="just"/>
          <a:r>
            <a:rPr lang="es-ES" sz="2000" dirty="0" smtClean="0">
              <a:solidFill>
                <a:schemeClr val="tx1"/>
              </a:solidFill>
              <a:latin typeface="Calibri" pitchFamily="34" charset="0"/>
              <a:cs typeface="Calibri" pitchFamily="34" charset="0"/>
            </a:rPr>
            <a:t>Dentro de las  características de los deportes de combate encontramos un alto grado de incertidumbre y habilidades divididas dado que el deportista no sabe cómo actuará el oponente. (</a:t>
          </a:r>
          <a:r>
            <a:rPr lang="es-ES" sz="2000" dirty="0" err="1" smtClean="0">
              <a:solidFill>
                <a:schemeClr val="tx1"/>
              </a:solidFill>
              <a:latin typeface="Calibri" pitchFamily="34" charset="0"/>
              <a:cs typeface="Calibri" pitchFamily="34" charset="0"/>
            </a:rPr>
            <a:t>Miarka</a:t>
          </a:r>
          <a:r>
            <a:rPr lang="es-ES" sz="2000" dirty="0" smtClean="0">
              <a:solidFill>
                <a:schemeClr val="tx1"/>
              </a:solidFill>
              <a:latin typeface="Calibri" pitchFamily="34" charset="0"/>
              <a:cs typeface="Calibri" pitchFamily="34" charset="0"/>
            </a:rPr>
            <a:t>, Branco, </a:t>
          </a:r>
          <a:r>
            <a:rPr lang="es-ES" sz="2000" dirty="0" err="1" smtClean="0">
              <a:solidFill>
                <a:schemeClr val="tx1"/>
              </a:solidFill>
              <a:latin typeface="Calibri" pitchFamily="34" charset="0"/>
              <a:cs typeface="Calibri" pitchFamily="34" charset="0"/>
            </a:rPr>
            <a:t>Vecchio</a:t>
          </a:r>
          <a:r>
            <a:rPr lang="es-ES" sz="2000" dirty="0" smtClean="0">
              <a:solidFill>
                <a:schemeClr val="tx1"/>
              </a:solidFill>
              <a:latin typeface="Calibri" pitchFamily="34" charset="0"/>
              <a:cs typeface="Calibri" pitchFamily="34" charset="0"/>
            </a:rPr>
            <a:t>, </a:t>
          </a:r>
          <a:r>
            <a:rPr lang="es-ES" sz="2000" dirty="0" err="1" smtClean="0">
              <a:solidFill>
                <a:schemeClr val="tx1"/>
              </a:solidFill>
              <a:latin typeface="Calibri" pitchFamily="34" charset="0"/>
              <a:cs typeface="Calibri" pitchFamily="34" charset="0"/>
            </a:rPr>
            <a:t>Camey</a:t>
          </a:r>
          <a:r>
            <a:rPr lang="es-ES" sz="2000" dirty="0" smtClean="0">
              <a:solidFill>
                <a:schemeClr val="tx1"/>
              </a:solidFill>
              <a:latin typeface="Calibri" pitchFamily="34" charset="0"/>
              <a:cs typeface="Calibri" pitchFamily="34" charset="0"/>
            </a:rPr>
            <a:t>, &amp; </a:t>
          </a:r>
          <a:r>
            <a:rPr lang="es-ES" sz="2000" dirty="0" err="1" smtClean="0">
              <a:solidFill>
                <a:schemeClr val="tx1"/>
              </a:solidFill>
              <a:latin typeface="Calibri" pitchFamily="34" charset="0"/>
              <a:cs typeface="Calibri" pitchFamily="34" charset="0"/>
            </a:rPr>
            <a:t>Franchini</a:t>
          </a:r>
          <a:r>
            <a:rPr lang="es-ES" sz="2000" dirty="0" smtClean="0">
              <a:solidFill>
                <a:schemeClr val="tx1"/>
              </a:solidFill>
              <a:latin typeface="Calibri" pitchFamily="34" charset="0"/>
              <a:cs typeface="Calibri" pitchFamily="34" charset="0"/>
            </a:rPr>
            <a:t>, 2015; </a:t>
          </a:r>
          <a:r>
            <a:rPr lang="es-ES" sz="2000" dirty="0" err="1" smtClean="0">
              <a:solidFill>
                <a:schemeClr val="tx1"/>
              </a:solidFill>
              <a:latin typeface="Calibri" pitchFamily="34" charset="0"/>
              <a:cs typeface="Calibri" pitchFamily="34" charset="0"/>
            </a:rPr>
            <a:t>Parnabas</a:t>
          </a:r>
          <a:r>
            <a:rPr lang="es-ES" sz="2000" dirty="0" smtClean="0">
              <a:solidFill>
                <a:schemeClr val="tx1"/>
              </a:solidFill>
              <a:latin typeface="Calibri" pitchFamily="34" charset="0"/>
              <a:cs typeface="Calibri" pitchFamily="34" charset="0"/>
            </a:rPr>
            <a:t>, </a:t>
          </a:r>
          <a:r>
            <a:rPr lang="es-ES" sz="2000" dirty="0" err="1" smtClean="0">
              <a:solidFill>
                <a:schemeClr val="tx1"/>
              </a:solidFill>
              <a:latin typeface="Calibri" pitchFamily="34" charset="0"/>
              <a:cs typeface="Calibri" pitchFamily="34" charset="0"/>
            </a:rPr>
            <a:t>Parnabas</a:t>
          </a:r>
          <a:r>
            <a:rPr lang="es-ES" sz="2000" dirty="0" smtClean="0">
              <a:solidFill>
                <a:schemeClr val="tx1"/>
              </a:solidFill>
              <a:latin typeface="Calibri" pitchFamily="34" charset="0"/>
              <a:cs typeface="Calibri" pitchFamily="34" charset="0"/>
            </a:rPr>
            <a:t>, &amp; </a:t>
          </a:r>
          <a:r>
            <a:rPr lang="es-ES" sz="2000" dirty="0" err="1" smtClean="0">
              <a:solidFill>
                <a:schemeClr val="tx1"/>
              </a:solidFill>
              <a:latin typeface="Calibri" pitchFamily="34" charset="0"/>
              <a:cs typeface="Calibri" pitchFamily="34" charset="0"/>
            </a:rPr>
            <a:t>Parnabas</a:t>
          </a:r>
          <a:r>
            <a:rPr lang="es-ES" sz="2000" dirty="0" smtClean="0">
              <a:solidFill>
                <a:schemeClr val="tx1"/>
              </a:solidFill>
              <a:latin typeface="Calibri" pitchFamily="34" charset="0"/>
              <a:cs typeface="Calibri" pitchFamily="34" charset="0"/>
            </a:rPr>
            <a:t>, 2015).</a:t>
          </a:r>
          <a:endParaRPr lang="es-ES" sz="2000" dirty="0">
            <a:solidFill>
              <a:schemeClr val="tx1"/>
            </a:solidFill>
            <a:latin typeface="Calibri" pitchFamily="34" charset="0"/>
            <a:cs typeface="Calibri" pitchFamily="34" charset="0"/>
          </a:endParaRPr>
        </a:p>
      </dgm:t>
    </dgm:pt>
    <dgm:pt modelId="{DE69EE3D-EBDD-4EB6-8809-6AA347F17856}" type="parTrans" cxnId="{0228F2A4-4002-48B6-9982-ED626F46A951}">
      <dgm:prSet/>
      <dgm:spPr/>
      <dgm:t>
        <a:bodyPr/>
        <a:lstStyle/>
        <a:p>
          <a:endParaRPr lang="es-ES" sz="2000">
            <a:solidFill>
              <a:schemeClr val="tx1"/>
            </a:solidFill>
            <a:latin typeface="Calibri" pitchFamily="34" charset="0"/>
            <a:cs typeface="Calibri" pitchFamily="34" charset="0"/>
          </a:endParaRPr>
        </a:p>
      </dgm:t>
    </dgm:pt>
    <dgm:pt modelId="{EFF69218-DDA8-4ACE-825D-382BA0D48394}" type="sibTrans" cxnId="{0228F2A4-4002-48B6-9982-ED626F46A951}">
      <dgm:prSet/>
      <dgm:spPr/>
      <dgm:t>
        <a:bodyPr/>
        <a:lstStyle/>
        <a:p>
          <a:endParaRPr lang="es-ES" sz="2000">
            <a:solidFill>
              <a:schemeClr val="tx1"/>
            </a:solidFill>
            <a:latin typeface="Calibri" pitchFamily="34" charset="0"/>
            <a:cs typeface="Calibri" pitchFamily="34" charset="0"/>
          </a:endParaRPr>
        </a:p>
      </dgm:t>
    </dgm:pt>
    <dgm:pt modelId="{3421DBCC-C744-4187-B427-84C19F9C6A30}" type="pres">
      <dgm:prSet presAssocID="{1DB28828-C3A0-43D6-9B43-E1B7E14E6995}" presName="linear" presStyleCnt="0">
        <dgm:presLayoutVars>
          <dgm:dir/>
          <dgm:animLvl val="lvl"/>
          <dgm:resizeHandles val="exact"/>
        </dgm:presLayoutVars>
      </dgm:prSet>
      <dgm:spPr/>
      <dgm:t>
        <a:bodyPr/>
        <a:lstStyle/>
        <a:p>
          <a:endParaRPr lang="es-ES"/>
        </a:p>
      </dgm:t>
    </dgm:pt>
    <dgm:pt modelId="{9E23B47E-49F3-40A8-9189-3306F5C59A4C}" type="pres">
      <dgm:prSet presAssocID="{29FEADD7-55C4-446B-B758-33D1653D921F}" presName="parentLin" presStyleCnt="0"/>
      <dgm:spPr/>
    </dgm:pt>
    <dgm:pt modelId="{7CEC0CBD-51E2-40F7-95B2-008EE6EF5C53}" type="pres">
      <dgm:prSet presAssocID="{29FEADD7-55C4-446B-B758-33D1653D921F}" presName="parentLeftMargin" presStyleLbl="node1" presStyleIdx="0" presStyleCnt="2"/>
      <dgm:spPr/>
      <dgm:t>
        <a:bodyPr/>
        <a:lstStyle/>
        <a:p>
          <a:endParaRPr lang="es-ES"/>
        </a:p>
      </dgm:t>
    </dgm:pt>
    <dgm:pt modelId="{9CE2BFE4-CC80-4520-B06B-585967386021}" type="pres">
      <dgm:prSet presAssocID="{29FEADD7-55C4-446B-B758-33D1653D921F}" presName="parentText" presStyleLbl="node1" presStyleIdx="0" presStyleCnt="2" custScaleX="138371" custScaleY="120342">
        <dgm:presLayoutVars>
          <dgm:chMax val="0"/>
          <dgm:bulletEnabled val="1"/>
        </dgm:presLayoutVars>
      </dgm:prSet>
      <dgm:spPr/>
      <dgm:t>
        <a:bodyPr/>
        <a:lstStyle/>
        <a:p>
          <a:endParaRPr lang="es-ES"/>
        </a:p>
      </dgm:t>
    </dgm:pt>
    <dgm:pt modelId="{EFEF6DBE-469F-4421-AC30-33283EEDF346}" type="pres">
      <dgm:prSet presAssocID="{29FEADD7-55C4-446B-B758-33D1653D921F}" presName="negativeSpace" presStyleCnt="0"/>
      <dgm:spPr/>
    </dgm:pt>
    <dgm:pt modelId="{77AF2B2E-AEF7-4A9C-B595-3ACE45380338}" type="pres">
      <dgm:prSet presAssocID="{29FEADD7-55C4-446B-B758-33D1653D921F}" presName="childText" presStyleLbl="conFgAcc1" presStyleIdx="0" presStyleCnt="2">
        <dgm:presLayoutVars>
          <dgm:bulletEnabled val="1"/>
        </dgm:presLayoutVars>
      </dgm:prSet>
      <dgm:spPr/>
    </dgm:pt>
    <dgm:pt modelId="{AAB9A661-988D-4F83-9402-64531BAF9F8B}" type="pres">
      <dgm:prSet presAssocID="{A0345291-6FF9-4857-8D2D-1D5DE13C3DD0}" presName="spaceBetweenRectangles" presStyleCnt="0"/>
      <dgm:spPr/>
    </dgm:pt>
    <dgm:pt modelId="{6EB7519D-0A9A-4CD1-854B-51202F8D5FC0}" type="pres">
      <dgm:prSet presAssocID="{E31282BD-F81A-4F39-B81A-01A0744DD20A}" presName="parentLin" presStyleCnt="0"/>
      <dgm:spPr/>
    </dgm:pt>
    <dgm:pt modelId="{D4E5121E-34D0-49FE-BAA0-48DB92EA53C9}" type="pres">
      <dgm:prSet presAssocID="{E31282BD-F81A-4F39-B81A-01A0744DD20A}" presName="parentLeftMargin" presStyleLbl="node1" presStyleIdx="0" presStyleCnt="2"/>
      <dgm:spPr/>
      <dgm:t>
        <a:bodyPr/>
        <a:lstStyle/>
        <a:p>
          <a:endParaRPr lang="es-ES"/>
        </a:p>
      </dgm:t>
    </dgm:pt>
    <dgm:pt modelId="{CEA1C631-B444-4AE0-800A-CCF6AE7723DC}" type="pres">
      <dgm:prSet presAssocID="{E31282BD-F81A-4F39-B81A-01A0744DD20A}" presName="parentText" presStyleLbl="node1" presStyleIdx="1" presStyleCnt="2" custScaleX="142857" custScaleY="111128" custLinFactNeighborX="15703" custLinFactNeighborY="-1207">
        <dgm:presLayoutVars>
          <dgm:chMax val="0"/>
          <dgm:bulletEnabled val="1"/>
        </dgm:presLayoutVars>
      </dgm:prSet>
      <dgm:spPr/>
      <dgm:t>
        <a:bodyPr/>
        <a:lstStyle/>
        <a:p>
          <a:endParaRPr lang="es-ES"/>
        </a:p>
      </dgm:t>
    </dgm:pt>
    <dgm:pt modelId="{C72CE9D2-630D-4526-ABC0-3E589265AA4A}" type="pres">
      <dgm:prSet presAssocID="{E31282BD-F81A-4F39-B81A-01A0744DD20A}" presName="negativeSpace" presStyleCnt="0"/>
      <dgm:spPr/>
    </dgm:pt>
    <dgm:pt modelId="{4495EE17-3DDF-410C-84CF-5154DBFEEB87}" type="pres">
      <dgm:prSet presAssocID="{E31282BD-F81A-4F39-B81A-01A0744DD20A}" presName="childText" presStyleLbl="conFgAcc1" presStyleIdx="1" presStyleCnt="2">
        <dgm:presLayoutVars>
          <dgm:bulletEnabled val="1"/>
        </dgm:presLayoutVars>
      </dgm:prSet>
      <dgm:spPr/>
    </dgm:pt>
  </dgm:ptLst>
  <dgm:cxnLst>
    <dgm:cxn modelId="{27F4047F-FFB7-4094-85F1-16B76079B89A}" type="presOf" srcId="{29FEADD7-55C4-446B-B758-33D1653D921F}" destId="{7CEC0CBD-51E2-40F7-95B2-008EE6EF5C53}" srcOrd="0" destOrd="0" presId="urn:microsoft.com/office/officeart/2005/8/layout/list1"/>
    <dgm:cxn modelId="{AEEE04A2-895D-4B20-ADBC-8749DCBF2DA9}" type="presOf" srcId="{1DB28828-C3A0-43D6-9B43-E1B7E14E6995}" destId="{3421DBCC-C744-4187-B427-84C19F9C6A30}" srcOrd="0" destOrd="0" presId="urn:microsoft.com/office/officeart/2005/8/layout/list1"/>
    <dgm:cxn modelId="{E803CEDE-CCE6-4734-ADC1-5C790D96A8E1}" type="presOf" srcId="{29FEADD7-55C4-446B-B758-33D1653D921F}" destId="{9CE2BFE4-CC80-4520-B06B-585967386021}" srcOrd="1" destOrd="0" presId="urn:microsoft.com/office/officeart/2005/8/layout/list1"/>
    <dgm:cxn modelId="{5C80D172-6AE8-4C6E-83A0-BEE145C6A45F}" type="presOf" srcId="{E31282BD-F81A-4F39-B81A-01A0744DD20A}" destId="{D4E5121E-34D0-49FE-BAA0-48DB92EA53C9}" srcOrd="0" destOrd="0" presId="urn:microsoft.com/office/officeart/2005/8/layout/list1"/>
    <dgm:cxn modelId="{0228F2A4-4002-48B6-9982-ED626F46A951}" srcId="{1DB28828-C3A0-43D6-9B43-E1B7E14E6995}" destId="{E31282BD-F81A-4F39-B81A-01A0744DD20A}" srcOrd="1" destOrd="0" parTransId="{DE69EE3D-EBDD-4EB6-8809-6AA347F17856}" sibTransId="{EFF69218-DDA8-4ACE-825D-382BA0D48394}"/>
    <dgm:cxn modelId="{F0140FE9-F111-406B-A0D0-CF76E662C530}" type="presOf" srcId="{E31282BD-F81A-4F39-B81A-01A0744DD20A}" destId="{CEA1C631-B444-4AE0-800A-CCF6AE7723DC}" srcOrd="1" destOrd="0" presId="urn:microsoft.com/office/officeart/2005/8/layout/list1"/>
    <dgm:cxn modelId="{7AB73382-05DF-4ED0-BD3B-DB3E600ECF76}" srcId="{1DB28828-C3A0-43D6-9B43-E1B7E14E6995}" destId="{29FEADD7-55C4-446B-B758-33D1653D921F}" srcOrd="0" destOrd="0" parTransId="{A24FFBF5-112F-46A3-9A36-61ADC017D215}" sibTransId="{A0345291-6FF9-4857-8D2D-1D5DE13C3DD0}"/>
    <dgm:cxn modelId="{A08C3FCE-92D3-4ED4-A5E8-BC1C81904B90}" type="presParOf" srcId="{3421DBCC-C744-4187-B427-84C19F9C6A30}" destId="{9E23B47E-49F3-40A8-9189-3306F5C59A4C}" srcOrd="0" destOrd="0" presId="urn:microsoft.com/office/officeart/2005/8/layout/list1"/>
    <dgm:cxn modelId="{6262000B-6655-4F68-910F-ADA516245B0B}" type="presParOf" srcId="{9E23B47E-49F3-40A8-9189-3306F5C59A4C}" destId="{7CEC0CBD-51E2-40F7-95B2-008EE6EF5C53}" srcOrd="0" destOrd="0" presId="urn:microsoft.com/office/officeart/2005/8/layout/list1"/>
    <dgm:cxn modelId="{59987CF0-97C2-4A90-901E-37FFB3394AC4}" type="presParOf" srcId="{9E23B47E-49F3-40A8-9189-3306F5C59A4C}" destId="{9CE2BFE4-CC80-4520-B06B-585967386021}" srcOrd="1" destOrd="0" presId="urn:microsoft.com/office/officeart/2005/8/layout/list1"/>
    <dgm:cxn modelId="{7E42F556-C576-49E3-826D-FABAED48F356}" type="presParOf" srcId="{3421DBCC-C744-4187-B427-84C19F9C6A30}" destId="{EFEF6DBE-469F-4421-AC30-33283EEDF346}" srcOrd="1" destOrd="0" presId="urn:microsoft.com/office/officeart/2005/8/layout/list1"/>
    <dgm:cxn modelId="{ACA0379A-B597-475D-AF02-80AE685975D5}" type="presParOf" srcId="{3421DBCC-C744-4187-B427-84C19F9C6A30}" destId="{77AF2B2E-AEF7-4A9C-B595-3ACE45380338}" srcOrd="2" destOrd="0" presId="urn:microsoft.com/office/officeart/2005/8/layout/list1"/>
    <dgm:cxn modelId="{6895395A-7930-4F81-948A-69C7D71366B7}" type="presParOf" srcId="{3421DBCC-C744-4187-B427-84C19F9C6A30}" destId="{AAB9A661-988D-4F83-9402-64531BAF9F8B}" srcOrd="3" destOrd="0" presId="urn:microsoft.com/office/officeart/2005/8/layout/list1"/>
    <dgm:cxn modelId="{BEB8B4EF-DE2F-4305-87A9-39BD8015EE81}" type="presParOf" srcId="{3421DBCC-C744-4187-B427-84C19F9C6A30}" destId="{6EB7519D-0A9A-4CD1-854B-51202F8D5FC0}" srcOrd="4" destOrd="0" presId="urn:microsoft.com/office/officeart/2005/8/layout/list1"/>
    <dgm:cxn modelId="{D287332F-00B8-4843-BCD0-0AF1E1E2BE5B}" type="presParOf" srcId="{6EB7519D-0A9A-4CD1-854B-51202F8D5FC0}" destId="{D4E5121E-34D0-49FE-BAA0-48DB92EA53C9}" srcOrd="0" destOrd="0" presId="urn:microsoft.com/office/officeart/2005/8/layout/list1"/>
    <dgm:cxn modelId="{55953CEE-C269-425E-AB3D-2CB7B5A4066A}" type="presParOf" srcId="{6EB7519D-0A9A-4CD1-854B-51202F8D5FC0}" destId="{CEA1C631-B444-4AE0-800A-CCF6AE7723DC}" srcOrd="1" destOrd="0" presId="urn:microsoft.com/office/officeart/2005/8/layout/list1"/>
    <dgm:cxn modelId="{523A21AC-283C-47EA-AA7C-2E23B0753BEA}" type="presParOf" srcId="{3421DBCC-C744-4187-B427-84C19F9C6A30}" destId="{C72CE9D2-630D-4526-ABC0-3E589265AA4A}" srcOrd="5" destOrd="0" presId="urn:microsoft.com/office/officeart/2005/8/layout/list1"/>
    <dgm:cxn modelId="{359E090B-52DC-494F-A8DB-7E89E9528E41}" type="presParOf" srcId="{3421DBCC-C744-4187-B427-84C19F9C6A30}" destId="{4495EE17-3DDF-410C-84CF-5154DBFEEB8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28828-C3A0-43D6-9B43-E1B7E14E69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A6FADFBC-BE72-4895-9CCC-35A3B688DA04}">
      <dgm:prSet phldrT="[Texto]" custT="1"/>
      <dgm:spPr/>
      <dgm:t>
        <a:bodyPr/>
        <a:lstStyle/>
        <a:p>
          <a:pPr algn="just"/>
          <a:r>
            <a:rPr lang="es-ES" sz="2000" dirty="0" smtClean="0">
              <a:solidFill>
                <a:schemeClr val="tx1"/>
              </a:solidFill>
              <a:latin typeface="Calibri" pitchFamily="34" charset="0"/>
              <a:cs typeface="Calibri" pitchFamily="34" charset="0"/>
            </a:rPr>
            <a:t>Algunos de los teóricos y científicos del entrenamiento deportivo, así como diversos directores técnicos de prestigio internacional reconocen a la integración de contenidos del entrenamiento deportivo como un aspecto de vital importancia para lograr entrenamientos optimizados (Guiraud, </a:t>
          </a:r>
          <a:r>
            <a:rPr lang="es-ES" sz="2000" dirty="0" err="1" smtClean="0">
              <a:solidFill>
                <a:schemeClr val="tx1"/>
              </a:solidFill>
              <a:latin typeface="Calibri" pitchFamily="34" charset="0"/>
              <a:cs typeface="Calibri" pitchFamily="34" charset="0"/>
            </a:rPr>
            <a:t>Nigam</a:t>
          </a:r>
          <a:r>
            <a:rPr lang="es-ES" sz="2000" dirty="0" smtClean="0">
              <a:solidFill>
                <a:schemeClr val="tx1"/>
              </a:solidFill>
              <a:latin typeface="Calibri" pitchFamily="34" charset="0"/>
              <a:cs typeface="Calibri" pitchFamily="34" charset="0"/>
            </a:rPr>
            <a:t>, Gremeaux, Meyer, Juneau, &amp; </a:t>
          </a:r>
          <a:r>
            <a:rPr lang="es-ES" sz="2000" dirty="0" err="1" smtClean="0">
              <a:solidFill>
                <a:schemeClr val="tx1"/>
              </a:solidFill>
              <a:latin typeface="Calibri" pitchFamily="34" charset="0"/>
              <a:cs typeface="Calibri" pitchFamily="34" charset="0"/>
            </a:rPr>
            <a:t>Bosquet</a:t>
          </a:r>
          <a:r>
            <a:rPr lang="es-ES" sz="2000" dirty="0" smtClean="0">
              <a:solidFill>
                <a:schemeClr val="tx1"/>
              </a:solidFill>
              <a:latin typeface="Calibri" pitchFamily="34" charset="0"/>
              <a:cs typeface="Calibri" pitchFamily="34" charset="0"/>
            </a:rPr>
            <a:t>, 2012; </a:t>
          </a:r>
          <a:r>
            <a:rPr lang="es-ES" sz="2000" dirty="0" err="1" smtClean="0">
              <a:solidFill>
                <a:schemeClr val="tx1"/>
              </a:solidFill>
              <a:latin typeface="Calibri" pitchFamily="34" charset="0"/>
              <a:cs typeface="Calibri" pitchFamily="34" charset="0"/>
            </a:rPr>
            <a:t>Litvinenko</a:t>
          </a:r>
          <a:r>
            <a:rPr lang="es-ES" sz="2000" dirty="0" smtClean="0">
              <a:solidFill>
                <a:schemeClr val="tx1"/>
              </a:solidFill>
              <a:latin typeface="Calibri" pitchFamily="34" charset="0"/>
              <a:cs typeface="Calibri" pitchFamily="34" charset="0"/>
            </a:rPr>
            <a:t>, 2013; Calero, 2014a,b; </a:t>
          </a:r>
          <a:r>
            <a:rPr lang="es-ES" sz="2000" dirty="0" err="1" smtClean="0">
              <a:solidFill>
                <a:schemeClr val="tx1"/>
              </a:solidFill>
              <a:latin typeface="Calibri" pitchFamily="34" charset="0"/>
              <a:cs typeface="Calibri" pitchFamily="34" charset="0"/>
            </a:rPr>
            <a:t>Fister</a:t>
          </a:r>
          <a:r>
            <a:rPr lang="es-ES" sz="2000" dirty="0" smtClean="0">
              <a:solidFill>
                <a:schemeClr val="tx1"/>
              </a:solidFill>
              <a:latin typeface="Calibri" pitchFamily="34" charset="0"/>
              <a:cs typeface="Calibri" pitchFamily="34" charset="0"/>
            </a:rPr>
            <a:t>, </a:t>
          </a:r>
          <a:r>
            <a:rPr lang="es-ES" sz="2000" dirty="0" err="1" smtClean="0">
              <a:solidFill>
                <a:schemeClr val="tx1"/>
              </a:solidFill>
              <a:latin typeface="Calibri" pitchFamily="34" charset="0"/>
              <a:cs typeface="Calibri" pitchFamily="34" charset="0"/>
            </a:rPr>
            <a:t>Rauter</a:t>
          </a:r>
          <a:r>
            <a:rPr lang="es-ES" sz="2000" dirty="0" smtClean="0">
              <a:solidFill>
                <a:schemeClr val="tx1"/>
              </a:solidFill>
              <a:latin typeface="Calibri" pitchFamily="34" charset="0"/>
              <a:cs typeface="Calibri" pitchFamily="34" charset="0"/>
            </a:rPr>
            <a:t>, Yang, &amp; </a:t>
          </a:r>
          <a:r>
            <a:rPr lang="es-ES" sz="2000" dirty="0" err="1" smtClean="0">
              <a:solidFill>
                <a:schemeClr val="tx1"/>
              </a:solidFill>
              <a:latin typeface="Calibri" pitchFamily="34" charset="0"/>
              <a:cs typeface="Calibri" pitchFamily="34" charset="0"/>
            </a:rPr>
            <a:t>Ljubič</a:t>
          </a:r>
          <a:r>
            <a:rPr lang="es-ES" sz="2000" dirty="0" smtClean="0">
              <a:solidFill>
                <a:schemeClr val="tx1"/>
              </a:solidFill>
              <a:latin typeface="Calibri" pitchFamily="34" charset="0"/>
              <a:cs typeface="Calibri" pitchFamily="34" charset="0"/>
            </a:rPr>
            <a:t>, 2015). </a:t>
          </a:r>
          <a:endParaRPr lang="es-ES" sz="2000" dirty="0">
            <a:solidFill>
              <a:schemeClr val="tx1"/>
            </a:solidFill>
            <a:latin typeface="Calibri" pitchFamily="34" charset="0"/>
            <a:cs typeface="Calibri" pitchFamily="34" charset="0"/>
          </a:endParaRPr>
        </a:p>
      </dgm:t>
    </dgm:pt>
    <dgm:pt modelId="{B47C778E-52D6-493F-AFAB-1BF97A2DFBCA}" type="parTrans" cxnId="{788CFC6F-22F8-47B5-BEFB-774EB9D811AE}">
      <dgm:prSet/>
      <dgm:spPr/>
      <dgm:t>
        <a:bodyPr/>
        <a:lstStyle/>
        <a:p>
          <a:endParaRPr lang="es-ES"/>
        </a:p>
      </dgm:t>
    </dgm:pt>
    <dgm:pt modelId="{902DEE38-0506-437C-AD7D-E020E3D7692B}" type="sibTrans" cxnId="{788CFC6F-22F8-47B5-BEFB-774EB9D811AE}">
      <dgm:prSet/>
      <dgm:spPr/>
      <dgm:t>
        <a:bodyPr/>
        <a:lstStyle/>
        <a:p>
          <a:endParaRPr lang="es-ES"/>
        </a:p>
      </dgm:t>
    </dgm:pt>
    <dgm:pt modelId="{3421DBCC-C744-4187-B427-84C19F9C6A30}" type="pres">
      <dgm:prSet presAssocID="{1DB28828-C3A0-43D6-9B43-E1B7E14E6995}" presName="linear" presStyleCnt="0">
        <dgm:presLayoutVars>
          <dgm:dir/>
          <dgm:animLvl val="lvl"/>
          <dgm:resizeHandles val="exact"/>
        </dgm:presLayoutVars>
      </dgm:prSet>
      <dgm:spPr/>
      <dgm:t>
        <a:bodyPr/>
        <a:lstStyle/>
        <a:p>
          <a:endParaRPr lang="es-EC"/>
        </a:p>
      </dgm:t>
    </dgm:pt>
    <dgm:pt modelId="{421989B1-36E1-4984-8778-6986875B0F95}" type="pres">
      <dgm:prSet presAssocID="{A6FADFBC-BE72-4895-9CCC-35A3B688DA04}" presName="parentLin" presStyleCnt="0"/>
      <dgm:spPr/>
    </dgm:pt>
    <dgm:pt modelId="{4ABA482F-C879-4639-AD77-8B584D2E55FE}" type="pres">
      <dgm:prSet presAssocID="{A6FADFBC-BE72-4895-9CCC-35A3B688DA04}" presName="parentLeftMargin" presStyleLbl="node1" presStyleIdx="0" presStyleCnt="1"/>
      <dgm:spPr/>
      <dgm:t>
        <a:bodyPr/>
        <a:lstStyle/>
        <a:p>
          <a:endParaRPr lang="es-EC"/>
        </a:p>
      </dgm:t>
    </dgm:pt>
    <dgm:pt modelId="{0C78D783-ABFA-49A8-9A94-BB68E21412BD}" type="pres">
      <dgm:prSet presAssocID="{A6FADFBC-BE72-4895-9CCC-35A3B688DA04}" presName="parentText" presStyleLbl="node1" presStyleIdx="0" presStyleCnt="1" custScaleX="147590" custScaleY="173113" custLinFactNeighborX="-46268" custLinFactNeighborY="-579">
        <dgm:presLayoutVars>
          <dgm:chMax val="0"/>
          <dgm:bulletEnabled val="1"/>
        </dgm:presLayoutVars>
      </dgm:prSet>
      <dgm:spPr/>
      <dgm:t>
        <a:bodyPr/>
        <a:lstStyle/>
        <a:p>
          <a:endParaRPr lang="es-ES"/>
        </a:p>
      </dgm:t>
    </dgm:pt>
    <dgm:pt modelId="{8A7640AD-839E-4D40-8F1D-B546A65F6A87}" type="pres">
      <dgm:prSet presAssocID="{A6FADFBC-BE72-4895-9CCC-35A3B688DA04}" presName="negativeSpace" presStyleCnt="0"/>
      <dgm:spPr/>
    </dgm:pt>
    <dgm:pt modelId="{D7192918-4240-4727-B675-BCB556E07138}" type="pres">
      <dgm:prSet presAssocID="{A6FADFBC-BE72-4895-9CCC-35A3B688DA04}" presName="childText" presStyleLbl="conFgAcc1" presStyleIdx="0" presStyleCnt="1" custLinFactY="-13135" custLinFactNeighborX="-855" custLinFactNeighborY="-100000">
        <dgm:presLayoutVars>
          <dgm:bulletEnabled val="1"/>
        </dgm:presLayoutVars>
      </dgm:prSet>
      <dgm:spPr/>
    </dgm:pt>
  </dgm:ptLst>
  <dgm:cxnLst>
    <dgm:cxn modelId="{788CFC6F-22F8-47B5-BEFB-774EB9D811AE}" srcId="{1DB28828-C3A0-43D6-9B43-E1B7E14E6995}" destId="{A6FADFBC-BE72-4895-9CCC-35A3B688DA04}" srcOrd="0" destOrd="0" parTransId="{B47C778E-52D6-493F-AFAB-1BF97A2DFBCA}" sibTransId="{902DEE38-0506-437C-AD7D-E020E3D7692B}"/>
    <dgm:cxn modelId="{A062F985-4DA8-4BCF-8EC7-8A34E0E547C4}" type="presOf" srcId="{A6FADFBC-BE72-4895-9CCC-35A3B688DA04}" destId="{4ABA482F-C879-4639-AD77-8B584D2E55FE}" srcOrd="0" destOrd="0" presId="urn:microsoft.com/office/officeart/2005/8/layout/list1"/>
    <dgm:cxn modelId="{96A303A4-E2F4-4D38-85FF-79C75D735F03}" type="presOf" srcId="{A6FADFBC-BE72-4895-9CCC-35A3B688DA04}" destId="{0C78D783-ABFA-49A8-9A94-BB68E21412BD}" srcOrd="1" destOrd="0" presId="urn:microsoft.com/office/officeart/2005/8/layout/list1"/>
    <dgm:cxn modelId="{339F84A5-0D91-40AB-B8F2-CD87E2BE1F7C}" type="presOf" srcId="{1DB28828-C3A0-43D6-9B43-E1B7E14E6995}" destId="{3421DBCC-C744-4187-B427-84C19F9C6A30}" srcOrd="0" destOrd="0" presId="urn:microsoft.com/office/officeart/2005/8/layout/list1"/>
    <dgm:cxn modelId="{6B82D6B3-3575-498A-B973-3B18F0E901AF}" type="presParOf" srcId="{3421DBCC-C744-4187-B427-84C19F9C6A30}" destId="{421989B1-36E1-4984-8778-6986875B0F95}" srcOrd="0" destOrd="0" presId="urn:microsoft.com/office/officeart/2005/8/layout/list1"/>
    <dgm:cxn modelId="{1CB3FF4B-0637-4F50-BB83-5CA240908F65}" type="presParOf" srcId="{421989B1-36E1-4984-8778-6986875B0F95}" destId="{4ABA482F-C879-4639-AD77-8B584D2E55FE}" srcOrd="0" destOrd="0" presId="urn:microsoft.com/office/officeart/2005/8/layout/list1"/>
    <dgm:cxn modelId="{55CE1A3C-84DA-4C8D-A4DD-10DDE8EEB7BC}" type="presParOf" srcId="{421989B1-36E1-4984-8778-6986875B0F95}" destId="{0C78D783-ABFA-49A8-9A94-BB68E21412BD}" srcOrd="1" destOrd="0" presId="urn:microsoft.com/office/officeart/2005/8/layout/list1"/>
    <dgm:cxn modelId="{44A2B2B2-2BEE-473D-8498-591BBA43FF9C}" type="presParOf" srcId="{3421DBCC-C744-4187-B427-84C19F9C6A30}" destId="{8A7640AD-839E-4D40-8F1D-B546A65F6A87}" srcOrd="1" destOrd="0" presId="urn:microsoft.com/office/officeart/2005/8/layout/list1"/>
    <dgm:cxn modelId="{556236AF-B0AD-457C-9DF4-4C6047B723CF}" type="presParOf" srcId="{3421DBCC-C744-4187-B427-84C19F9C6A30}" destId="{D7192918-4240-4727-B675-BCB556E0713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74EAB-B8B4-494C-9A31-8DA1B47210F9}"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s-ES"/>
        </a:p>
      </dgm:t>
    </dgm:pt>
    <dgm:pt modelId="{4267CE35-F9F1-4C21-B110-3EF7E0D34FCB}">
      <dgm:prSet phldrT="[Texto]" custT="1"/>
      <dgm:spPr/>
      <dgm:t>
        <a:bodyPr/>
        <a:lstStyle/>
        <a:p>
          <a:pPr algn="just"/>
          <a:r>
            <a:rPr lang="es-ES" sz="2000" dirty="0" smtClean="0">
              <a:latin typeface="Calibri" pitchFamily="34" charset="0"/>
              <a:cs typeface="Calibri" pitchFamily="34" charset="0"/>
            </a:rPr>
            <a:t>El entrenamiento integrado es la percepción integral física-técnico-táctica encaminados a mejorar el desarrollo de las cualidades en el contexto en que se intervienen en competición (Antón, 1990; Calero, 2014a,b). </a:t>
          </a:r>
          <a:endParaRPr lang="es-ES" sz="2400" dirty="0">
            <a:latin typeface="Calibri" pitchFamily="34" charset="0"/>
            <a:cs typeface="Calibri" pitchFamily="34" charset="0"/>
          </a:endParaRPr>
        </a:p>
      </dgm:t>
    </dgm:pt>
    <dgm:pt modelId="{2C6DA344-21A2-44C5-BA93-A64BFED030C4}" type="parTrans" cxnId="{DD7F66EB-E023-4985-909F-7330A7C44918}">
      <dgm:prSet/>
      <dgm:spPr/>
      <dgm:t>
        <a:bodyPr/>
        <a:lstStyle/>
        <a:p>
          <a:endParaRPr lang="es-ES"/>
        </a:p>
      </dgm:t>
    </dgm:pt>
    <dgm:pt modelId="{860A4C96-9981-4E17-908C-DD2D802C263C}" type="sibTrans" cxnId="{DD7F66EB-E023-4985-909F-7330A7C44918}">
      <dgm:prSet/>
      <dgm:spPr/>
      <dgm:t>
        <a:bodyPr/>
        <a:lstStyle/>
        <a:p>
          <a:endParaRPr lang="es-ES"/>
        </a:p>
      </dgm:t>
    </dgm:pt>
    <dgm:pt modelId="{DF3536FD-F460-40CE-8BD8-68E05E80B242}">
      <dgm:prSet phldrT="[Texto]" custT="1"/>
      <dgm:spPr/>
      <dgm:t>
        <a:bodyPr/>
        <a:lstStyle/>
        <a:p>
          <a:pPr algn="just"/>
          <a:r>
            <a:rPr lang="es-ES" sz="2000" dirty="0" smtClean="0">
              <a:latin typeface="Calibri" pitchFamily="34" charset="0"/>
              <a:cs typeface="Calibri" pitchFamily="34" charset="0"/>
            </a:rPr>
            <a:t>Por lo tanto, las metodologías integradas utilizadas en la modelación del entrenamiento deportivo se basan en la práctica deportiva, dado que mientras más parecido a la realidad modelada son los contenidos de la preparación deportiva mejores serán las probabilidades de </a:t>
          </a:r>
          <a:r>
            <a:rPr lang="es-ES" sz="2000" dirty="0" err="1" smtClean="0">
              <a:latin typeface="Calibri" pitchFamily="34" charset="0"/>
              <a:cs typeface="Calibri" pitchFamily="34" charset="0"/>
            </a:rPr>
            <a:t>bioadaptación</a:t>
          </a:r>
          <a:r>
            <a:rPr lang="es-ES" sz="2000" dirty="0" smtClean="0">
              <a:latin typeface="Calibri" pitchFamily="34" charset="0"/>
              <a:cs typeface="Calibri" pitchFamily="34" charset="0"/>
            </a:rPr>
            <a:t> orgánica al esfuerzo físico y psicológico.</a:t>
          </a:r>
          <a:endParaRPr lang="es-ES" sz="2000" dirty="0">
            <a:latin typeface="Calibri" pitchFamily="34" charset="0"/>
            <a:cs typeface="Calibri" pitchFamily="34" charset="0"/>
          </a:endParaRPr>
        </a:p>
      </dgm:t>
    </dgm:pt>
    <dgm:pt modelId="{7441446F-0A37-4956-A6EB-27A33F55EFF3}" type="parTrans" cxnId="{AC35CC28-E3D6-46A6-94E8-367CF563BC98}">
      <dgm:prSet/>
      <dgm:spPr/>
      <dgm:t>
        <a:bodyPr/>
        <a:lstStyle/>
        <a:p>
          <a:endParaRPr lang="es-ES"/>
        </a:p>
      </dgm:t>
    </dgm:pt>
    <dgm:pt modelId="{BBB0F12B-5DF7-4673-A296-2CED78BD1613}" type="sibTrans" cxnId="{AC35CC28-E3D6-46A6-94E8-367CF563BC98}">
      <dgm:prSet/>
      <dgm:spPr/>
      <dgm:t>
        <a:bodyPr/>
        <a:lstStyle/>
        <a:p>
          <a:endParaRPr lang="es-ES"/>
        </a:p>
      </dgm:t>
    </dgm:pt>
    <dgm:pt modelId="{40DBDCB1-B81A-470D-8018-AF875E554D17}" type="pres">
      <dgm:prSet presAssocID="{B9F74EAB-B8B4-494C-9A31-8DA1B47210F9}" presName="linear" presStyleCnt="0">
        <dgm:presLayoutVars>
          <dgm:dir/>
          <dgm:animLvl val="lvl"/>
          <dgm:resizeHandles val="exact"/>
        </dgm:presLayoutVars>
      </dgm:prSet>
      <dgm:spPr/>
      <dgm:t>
        <a:bodyPr/>
        <a:lstStyle/>
        <a:p>
          <a:endParaRPr lang="es-ES"/>
        </a:p>
      </dgm:t>
    </dgm:pt>
    <dgm:pt modelId="{AB703F0A-6096-492D-96BA-114B645607A1}" type="pres">
      <dgm:prSet presAssocID="{4267CE35-F9F1-4C21-B110-3EF7E0D34FCB}" presName="parentLin" presStyleCnt="0"/>
      <dgm:spPr/>
    </dgm:pt>
    <dgm:pt modelId="{F91D1F2B-0A2E-464E-88E6-1592E2303656}" type="pres">
      <dgm:prSet presAssocID="{4267CE35-F9F1-4C21-B110-3EF7E0D34FCB}" presName="parentLeftMargin" presStyleLbl="node1" presStyleIdx="0" presStyleCnt="2"/>
      <dgm:spPr/>
      <dgm:t>
        <a:bodyPr/>
        <a:lstStyle/>
        <a:p>
          <a:endParaRPr lang="es-ES"/>
        </a:p>
      </dgm:t>
    </dgm:pt>
    <dgm:pt modelId="{65B56B25-1283-4CDD-AB7E-AC31B2DF8CBE}" type="pres">
      <dgm:prSet presAssocID="{4267CE35-F9F1-4C21-B110-3EF7E0D34FCB}" presName="parentText" presStyleLbl="node1" presStyleIdx="0" presStyleCnt="2" custScaleX="142857" custScaleY="78300" custLinFactNeighborX="-36994" custLinFactNeighborY="-51131">
        <dgm:presLayoutVars>
          <dgm:chMax val="0"/>
          <dgm:bulletEnabled val="1"/>
        </dgm:presLayoutVars>
      </dgm:prSet>
      <dgm:spPr/>
      <dgm:t>
        <a:bodyPr/>
        <a:lstStyle/>
        <a:p>
          <a:endParaRPr lang="es-ES"/>
        </a:p>
      </dgm:t>
    </dgm:pt>
    <dgm:pt modelId="{3CF32994-05E8-4430-B368-36F703AAE213}" type="pres">
      <dgm:prSet presAssocID="{4267CE35-F9F1-4C21-B110-3EF7E0D34FCB}" presName="negativeSpace" presStyleCnt="0"/>
      <dgm:spPr/>
    </dgm:pt>
    <dgm:pt modelId="{3962BC1D-9AE1-4DE3-B92A-EC82FADD8F2B}" type="pres">
      <dgm:prSet presAssocID="{4267CE35-F9F1-4C21-B110-3EF7E0D34FCB}" presName="childText" presStyleLbl="conFgAcc1" presStyleIdx="0" presStyleCnt="2" custScaleX="96429" custScaleY="40675" custLinFactY="-89049" custLinFactNeighborX="2679" custLinFactNeighborY="-100000">
        <dgm:presLayoutVars>
          <dgm:bulletEnabled val="1"/>
        </dgm:presLayoutVars>
      </dgm:prSet>
      <dgm:spPr/>
    </dgm:pt>
    <dgm:pt modelId="{4E67F816-93FD-49DB-819B-A1F355146D02}" type="pres">
      <dgm:prSet presAssocID="{860A4C96-9981-4E17-908C-DD2D802C263C}" presName="spaceBetweenRectangles" presStyleCnt="0"/>
      <dgm:spPr/>
    </dgm:pt>
    <dgm:pt modelId="{A7D95F2F-955E-4B76-9E00-68606452CCA7}" type="pres">
      <dgm:prSet presAssocID="{DF3536FD-F460-40CE-8BD8-68E05E80B242}" presName="parentLin" presStyleCnt="0"/>
      <dgm:spPr/>
    </dgm:pt>
    <dgm:pt modelId="{B5BCA4DB-08F4-4CB0-BBEC-0CE76F5BBC69}" type="pres">
      <dgm:prSet presAssocID="{DF3536FD-F460-40CE-8BD8-68E05E80B242}" presName="parentLeftMargin" presStyleLbl="node1" presStyleIdx="0" presStyleCnt="2"/>
      <dgm:spPr/>
      <dgm:t>
        <a:bodyPr/>
        <a:lstStyle/>
        <a:p>
          <a:endParaRPr lang="es-ES"/>
        </a:p>
      </dgm:t>
    </dgm:pt>
    <dgm:pt modelId="{5AADA95C-396F-49AD-BFB1-C4D578C56FB1}" type="pres">
      <dgm:prSet presAssocID="{DF3536FD-F460-40CE-8BD8-68E05E80B242}" presName="parentText" presStyleLbl="node1" presStyleIdx="1" presStyleCnt="2" custScaleX="125906" custScaleY="115052" custLinFactNeighborX="7143" custLinFactNeighborY="70203">
        <dgm:presLayoutVars>
          <dgm:chMax val="0"/>
          <dgm:bulletEnabled val="1"/>
        </dgm:presLayoutVars>
      </dgm:prSet>
      <dgm:spPr/>
      <dgm:t>
        <a:bodyPr/>
        <a:lstStyle/>
        <a:p>
          <a:endParaRPr lang="es-ES"/>
        </a:p>
      </dgm:t>
    </dgm:pt>
    <dgm:pt modelId="{88564882-3D41-4027-AC6D-1CE9C9402145}" type="pres">
      <dgm:prSet presAssocID="{DF3536FD-F460-40CE-8BD8-68E05E80B242}" presName="negativeSpace" presStyleCnt="0"/>
      <dgm:spPr/>
    </dgm:pt>
    <dgm:pt modelId="{FD809F91-EED0-40E3-86BC-98183FCA363F}" type="pres">
      <dgm:prSet presAssocID="{DF3536FD-F460-40CE-8BD8-68E05E80B242}" presName="childText" presStyleLbl="conFgAcc1" presStyleIdx="1" presStyleCnt="2" custLinFactNeighborY="47829">
        <dgm:presLayoutVars>
          <dgm:bulletEnabled val="1"/>
        </dgm:presLayoutVars>
      </dgm:prSet>
      <dgm:spPr/>
    </dgm:pt>
  </dgm:ptLst>
  <dgm:cxnLst>
    <dgm:cxn modelId="{4F385558-8D50-4435-87B6-E06DDB43C32D}" type="presOf" srcId="{DF3536FD-F460-40CE-8BD8-68E05E80B242}" destId="{5AADA95C-396F-49AD-BFB1-C4D578C56FB1}" srcOrd="1" destOrd="0" presId="urn:microsoft.com/office/officeart/2005/8/layout/list1"/>
    <dgm:cxn modelId="{64E86BA5-6AE3-4852-9961-F045D0055627}" type="presOf" srcId="{4267CE35-F9F1-4C21-B110-3EF7E0D34FCB}" destId="{65B56B25-1283-4CDD-AB7E-AC31B2DF8CBE}" srcOrd="1" destOrd="0" presId="urn:microsoft.com/office/officeart/2005/8/layout/list1"/>
    <dgm:cxn modelId="{F31688F1-A79C-4EF1-A2A0-86891F6E774B}" type="presOf" srcId="{B9F74EAB-B8B4-494C-9A31-8DA1B47210F9}" destId="{40DBDCB1-B81A-470D-8018-AF875E554D17}" srcOrd="0" destOrd="0" presId="urn:microsoft.com/office/officeart/2005/8/layout/list1"/>
    <dgm:cxn modelId="{DD7F66EB-E023-4985-909F-7330A7C44918}" srcId="{B9F74EAB-B8B4-494C-9A31-8DA1B47210F9}" destId="{4267CE35-F9F1-4C21-B110-3EF7E0D34FCB}" srcOrd="0" destOrd="0" parTransId="{2C6DA344-21A2-44C5-BA93-A64BFED030C4}" sibTransId="{860A4C96-9981-4E17-908C-DD2D802C263C}"/>
    <dgm:cxn modelId="{AC35CC28-E3D6-46A6-94E8-367CF563BC98}" srcId="{B9F74EAB-B8B4-494C-9A31-8DA1B47210F9}" destId="{DF3536FD-F460-40CE-8BD8-68E05E80B242}" srcOrd="1" destOrd="0" parTransId="{7441446F-0A37-4956-A6EB-27A33F55EFF3}" sibTransId="{BBB0F12B-5DF7-4673-A296-2CED78BD1613}"/>
    <dgm:cxn modelId="{89B06347-E47C-4115-AF59-8A5CA411D979}" type="presOf" srcId="{4267CE35-F9F1-4C21-B110-3EF7E0D34FCB}" destId="{F91D1F2B-0A2E-464E-88E6-1592E2303656}" srcOrd="0" destOrd="0" presId="urn:microsoft.com/office/officeart/2005/8/layout/list1"/>
    <dgm:cxn modelId="{E861479D-3EE7-4F97-810E-1C3AB88C7D10}" type="presOf" srcId="{DF3536FD-F460-40CE-8BD8-68E05E80B242}" destId="{B5BCA4DB-08F4-4CB0-BBEC-0CE76F5BBC69}" srcOrd="0" destOrd="0" presId="urn:microsoft.com/office/officeart/2005/8/layout/list1"/>
    <dgm:cxn modelId="{ACB98A23-4810-43D2-B41A-C3881F1F9CB6}" type="presParOf" srcId="{40DBDCB1-B81A-470D-8018-AF875E554D17}" destId="{AB703F0A-6096-492D-96BA-114B645607A1}" srcOrd="0" destOrd="0" presId="urn:microsoft.com/office/officeart/2005/8/layout/list1"/>
    <dgm:cxn modelId="{4484C144-AC46-4447-B133-03625712314C}" type="presParOf" srcId="{AB703F0A-6096-492D-96BA-114B645607A1}" destId="{F91D1F2B-0A2E-464E-88E6-1592E2303656}" srcOrd="0" destOrd="0" presId="urn:microsoft.com/office/officeart/2005/8/layout/list1"/>
    <dgm:cxn modelId="{217FAB3B-FCF9-4699-B4A7-F55468041FD4}" type="presParOf" srcId="{AB703F0A-6096-492D-96BA-114B645607A1}" destId="{65B56B25-1283-4CDD-AB7E-AC31B2DF8CBE}" srcOrd="1" destOrd="0" presId="urn:microsoft.com/office/officeart/2005/8/layout/list1"/>
    <dgm:cxn modelId="{A155EBE6-789B-4CFD-8F62-51CD43EB90A0}" type="presParOf" srcId="{40DBDCB1-B81A-470D-8018-AF875E554D17}" destId="{3CF32994-05E8-4430-B368-36F703AAE213}" srcOrd="1" destOrd="0" presId="urn:microsoft.com/office/officeart/2005/8/layout/list1"/>
    <dgm:cxn modelId="{BD67A905-550C-4128-9E43-5DD98F26DD79}" type="presParOf" srcId="{40DBDCB1-B81A-470D-8018-AF875E554D17}" destId="{3962BC1D-9AE1-4DE3-B92A-EC82FADD8F2B}" srcOrd="2" destOrd="0" presId="urn:microsoft.com/office/officeart/2005/8/layout/list1"/>
    <dgm:cxn modelId="{F3B0130D-F218-4A53-B1FE-437C58A648B7}" type="presParOf" srcId="{40DBDCB1-B81A-470D-8018-AF875E554D17}" destId="{4E67F816-93FD-49DB-819B-A1F355146D02}" srcOrd="3" destOrd="0" presId="urn:microsoft.com/office/officeart/2005/8/layout/list1"/>
    <dgm:cxn modelId="{F97BA29C-FF24-40E8-B5F8-376DD9B7B56D}" type="presParOf" srcId="{40DBDCB1-B81A-470D-8018-AF875E554D17}" destId="{A7D95F2F-955E-4B76-9E00-68606452CCA7}" srcOrd="4" destOrd="0" presId="urn:microsoft.com/office/officeart/2005/8/layout/list1"/>
    <dgm:cxn modelId="{F0EAA2B3-74B9-484F-A1BB-5C799624072C}" type="presParOf" srcId="{A7D95F2F-955E-4B76-9E00-68606452CCA7}" destId="{B5BCA4DB-08F4-4CB0-BBEC-0CE76F5BBC69}" srcOrd="0" destOrd="0" presId="urn:microsoft.com/office/officeart/2005/8/layout/list1"/>
    <dgm:cxn modelId="{238C22A3-C7EC-41AE-8F23-96822AF892F9}" type="presParOf" srcId="{A7D95F2F-955E-4B76-9E00-68606452CCA7}" destId="{5AADA95C-396F-49AD-BFB1-C4D578C56FB1}" srcOrd="1" destOrd="0" presId="urn:microsoft.com/office/officeart/2005/8/layout/list1"/>
    <dgm:cxn modelId="{0361F63A-7230-4233-BBD3-E44C259ED263}" type="presParOf" srcId="{40DBDCB1-B81A-470D-8018-AF875E554D17}" destId="{88564882-3D41-4027-AC6D-1CE9C9402145}" srcOrd="5" destOrd="0" presId="urn:microsoft.com/office/officeart/2005/8/layout/list1"/>
    <dgm:cxn modelId="{D9C73E2D-7CA3-4B4F-B6F4-DC53E3445B69}" type="presParOf" srcId="{40DBDCB1-B81A-470D-8018-AF875E554D17}" destId="{FD809F91-EED0-40E3-86BC-98183FCA363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837A85-C49A-480A-BC84-5596A686EF89}"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EC"/>
        </a:p>
      </dgm:t>
    </dgm:pt>
    <dgm:pt modelId="{4D6320F4-FA39-4C0C-A686-A56DEFE781B5}">
      <dgm:prSet phldrT="[Texto]" custT="1"/>
      <dgm:spPr/>
      <dgm:t>
        <a:bodyPr/>
        <a:lstStyle/>
        <a:p>
          <a:pPr algn="just"/>
          <a:r>
            <a:rPr lang="es-ES" sz="2000" dirty="0" smtClean="0">
              <a:latin typeface="Calibri" pitchFamily="34" charset="0"/>
              <a:cs typeface="Calibri" pitchFamily="34" charset="0"/>
            </a:rPr>
            <a:t>En la competición, García, &amp; Luque, (2011) señalan la importancia de desarrollar una preparación integrada para los deportes de combate, unificando la preparación de cada uno de los componentes de las direcciones de preparación del deportista, los que unidos se expresen en su máximo potencial en la competición. </a:t>
          </a:r>
          <a:endParaRPr lang="es-EC" sz="2000" dirty="0">
            <a:latin typeface="Calibri" pitchFamily="34" charset="0"/>
            <a:cs typeface="Calibri" pitchFamily="34" charset="0"/>
          </a:endParaRPr>
        </a:p>
      </dgm:t>
    </dgm:pt>
    <dgm:pt modelId="{EF4A8B56-E02F-425E-9107-1F67DFED7280}" type="parTrans" cxnId="{F2955EF3-40BF-479C-BF5A-DECCAEB728B1}">
      <dgm:prSet/>
      <dgm:spPr/>
      <dgm:t>
        <a:bodyPr/>
        <a:lstStyle/>
        <a:p>
          <a:endParaRPr lang="es-EC"/>
        </a:p>
      </dgm:t>
    </dgm:pt>
    <dgm:pt modelId="{E4D7592F-883F-4038-B6BB-07A83B2B579D}" type="sibTrans" cxnId="{F2955EF3-40BF-479C-BF5A-DECCAEB728B1}">
      <dgm:prSet/>
      <dgm:spPr/>
      <dgm:t>
        <a:bodyPr/>
        <a:lstStyle/>
        <a:p>
          <a:endParaRPr lang="es-EC"/>
        </a:p>
      </dgm:t>
    </dgm:pt>
    <dgm:pt modelId="{6C386421-3E82-4E5D-8B6C-9C743971DA79}">
      <dgm:prSet phldrT="[Texto]" custT="1"/>
      <dgm:spPr/>
      <dgm:t>
        <a:bodyPr/>
        <a:lstStyle/>
        <a:p>
          <a:pPr algn="just"/>
          <a:r>
            <a:rPr lang="es-ES" sz="2000" dirty="0" smtClean="0">
              <a:latin typeface="Calibri" pitchFamily="34" charset="0"/>
              <a:cs typeface="Calibri" pitchFamily="34" charset="0"/>
            </a:rPr>
            <a:t>Peñalver (2012) en el trabajo Tratamiento metodológico a la preparación mixta con esgrimistas de Camagüey, plantea que en el combate el organismo debe adaptarse a diferentes cargas físicas, por lo que recomienda realizar entrenamientos mixtos enfocados a mejorar la capacidad física, técnica, táctica y estratégica, junto con las funciones psíquicas, por esto es indispensable una idónea aplicación de los principios del entrenamiento deportivo.</a:t>
          </a:r>
          <a:endParaRPr lang="es-EC" sz="2000" dirty="0">
            <a:latin typeface="Calibri" pitchFamily="34" charset="0"/>
            <a:cs typeface="Calibri" pitchFamily="34" charset="0"/>
          </a:endParaRPr>
        </a:p>
      </dgm:t>
    </dgm:pt>
    <dgm:pt modelId="{7163D288-8F56-42A1-BE7E-D8ECC0A1CEB1}" type="parTrans" cxnId="{D325B324-B332-490B-A33A-04C3FA5D3822}">
      <dgm:prSet/>
      <dgm:spPr/>
      <dgm:t>
        <a:bodyPr/>
        <a:lstStyle/>
        <a:p>
          <a:endParaRPr lang="es-EC"/>
        </a:p>
      </dgm:t>
    </dgm:pt>
    <dgm:pt modelId="{22718074-CBBA-41C0-B16B-FAA6EDCA49BB}" type="sibTrans" cxnId="{D325B324-B332-490B-A33A-04C3FA5D3822}">
      <dgm:prSet/>
      <dgm:spPr/>
      <dgm:t>
        <a:bodyPr/>
        <a:lstStyle/>
        <a:p>
          <a:endParaRPr lang="es-EC"/>
        </a:p>
      </dgm:t>
    </dgm:pt>
    <dgm:pt modelId="{B0AD5B34-3387-4976-958D-EA0D33A9FB62}" type="pres">
      <dgm:prSet presAssocID="{05837A85-C49A-480A-BC84-5596A686EF89}" presName="Name0" presStyleCnt="0">
        <dgm:presLayoutVars>
          <dgm:dir/>
          <dgm:resizeHandles val="exact"/>
        </dgm:presLayoutVars>
      </dgm:prSet>
      <dgm:spPr/>
      <dgm:t>
        <a:bodyPr/>
        <a:lstStyle/>
        <a:p>
          <a:endParaRPr lang="es-EC"/>
        </a:p>
      </dgm:t>
    </dgm:pt>
    <dgm:pt modelId="{8E83A746-469B-4B9B-B89D-C2A925718BD1}" type="pres">
      <dgm:prSet presAssocID="{4D6320F4-FA39-4C0C-A686-A56DEFE781B5}" presName="composite" presStyleCnt="0"/>
      <dgm:spPr/>
    </dgm:pt>
    <dgm:pt modelId="{B5826B08-7023-49E3-AB3A-C29B184EFCB8}" type="pres">
      <dgm:prSet presAssocID="{4D6320F4-FA39-4C0C-A686-A56DEFE781B5}" presName="rect1" presStyleLbl="trAlignAcc1" presStyleIdx="0" presStyleCnt="2" custScaleX="184513" custLinFactNeighborY="-27196">
        <dgm:presLayoutVars>
          <dgm:bulletEnabled val="1"/>
        </dgm:presLayoutVars>
      </dgm:prSet>
      <dgm:spPr/>
      <dgm:t>
        <a:bodyPr/>
        <a:lstStyle/>
        <a:p>
          <a:endParaRPr lang="es-EC"/>
        </a:p>
      </dgm:t>
    </dgm:pt>
    <dgm:pt modelId="{B5639960-B3D8-4E86-8EAC-5A366C7F545E}" type="pres">
      <dgm:prSet presAssocID="{4D6320F4-FA39-4C0C-A686-A56DEFE781B5}" presName="rect2" presStyleLbl="fgImgPlace1" presStyleIdx="0" presStyleCnt="2" custScaleX="27903" custScaleY="22787" custLinFactX="-87913" custLinFactNeighborX="-100000" custLinFactNeighborY="-16012"/>
      <dgm:spPr/>
    </dgm:pt>
    <dgm:pt modelId="{D426407E-63EB-41ED-A4A5-9235F72D903F}" type="pres">
      <dgm:prSet presAssocID="{E4D7592F-883F-4038-B6BB-07A83B2B579D}" presName="sibTrans" presStyleCnt="0"/>
      <dgm:spPr/>
    </dgm:pt>
    <dgm:pt modelId="{B298B1B8-BEF9-416B-87BF-AAF371D64DFB}" type="pres">
      <dgm:prSet presAssocID="{6C386421-3E82-4E5D-8B6C-9C743971DA79}" presName="composite" presStyleCnt="0"/>
      <dgm:spPr/>
    </dgm:pt>
    <dgm:pt modelId="{07F737E9-FD22-472A-985F-691ED8A1955D}" type="pres">
      <dgm:prSet presAssocID="{6C386421-3E82-4E5D-8B6C-9C743971DA79}" presName="rect1" presStyleLbl="trAlignAcc1" presStyleIdx="1" presStyleCnt="2" custScaleX="179961" custScaleY="136395" custLinFactNeighborY="2054">
        <dgm:presLayoutVars>
          <dgm:bulletEnabled val="1"/>
        </dgm:presLayoutVars>
      </dgm:prSet>
      <dgm:spPr/>
      <dgm:t>
        <a:bodyPr/>
        <a:lstStyle/>
        <a:p>
          <a:endParaRPr lang="es-EC"/>
        </a:p>
      </dgm:t>
    </dgm:pt>
    <dgm:pt modelId="{B4ED563C-6E4B-48D6-8B10-E0998FD42F75}" type="pres">
      <dgm:prSet presAssocID="{6C386421-3E82-4E5D-8B6C-9C743971DA79}" presName="rect2" presStyleLbl="fgImgPlace1" presStyleIdx="1" presStyleCnt="2" custScaleX="31650" custScaleY="24364" custLinFactX="-87913" custLinFactNeighborX="-100000" custLinFactNeighborY="24442"/>
      <dgm:spPr/>
    </dgm:pt>
  </dgm:ptLst>
  <dgm:cxnLst>
    <dgm:cxn modelId="{85AB48FC-6D22-4566-96E5-B77B2F4CE9EF}" type="presOf" srcId="{05837A85-C49A-480A-BC84-5596A686EF89}" destId="{B0AD5B34-3387-4976-958D-EA0D33A9FB62}" srcOrd="0" destOrd="0" presId="urn:microsoft.com/office/officeart/2008/layout/PictureStrips"/>
    <dgm:cxn modelId="{D325B324-B332-490B-A33A-04C3FA5D3822}" srcId="{05837A85-C49A-480A-BC84-5596A686EF89}" destId="{6C386421-3E82-4E5D-8B6C-9C743971DA79}" srcOrd="1" destOrd="0" parTransId="{7163D288-8F56-42A1-BE7E-D8ECC0A1CEB1}" sibTransId="{22718074-CBBA-41C0-B16B-FAA6EDCA49BB}"/>
    <dgm:cxn modelId="{1C416ED7-5F0C-4588-83CA-0F77E20E4157}" type="presOf" srcId="{6C386421-3E82-4E5D-8B6C-9C743971DA79}" destId="{07F737E9-FD22-472A-985F-691ED8A1955D}" srcOrd="0" destOrd="0" presId="urn:microsoft.com/office/officeart/2008/layout/PictureStrips"/>
    <dgm:cxn modelId="{68D32952-F474-4E0A-94D4-57D5D2F19B37}" type="presOf" srcId="{4D6320F4-FA39-4C0C-A686-A56DEFE781B5}" destId="{B5826B08-7023-49E3-AB3A-C29B184EFCB8}" srcOrd="0" destOrd="0" presId="urn:microsoft.com/office/officeart/2008/layout/PictureStrips"/>
    <dgm:cxn modelId="{F2955EF3-40BF-479C-BF5A-DECCAEB728B1}" srcId="{05837A85-C49A-480A-BC84-5596A686EF89}" destId="{4D6320F4-FA39-4C0C-A686-A56DEFE781B5}" srcOrd="0" destOrd="0" parTransId="{EF4A8B56-E02F-425E-9107-1F67DFED7280}" sibTransId="{E4D7592F-883F-4038-B6BB-07A83B2B579D}"/>
    <dgm:cxn modelId="{65AF26CD-2972-40DC-944B-337EB9AFC4E1}" type="presParOf" srcId="{B0AD5B34-3387-4976-958D-EA0D33A9FB62}" destId="{8E83A746-469B-4B9B-B89D-C2A925718BD1}" srcOrd="0" destOrd="0" presId="urn:microsoft.com/office/officeart/2008/layout/PictureStrips"/>
    <dgm:cxn modelId="{E95CE12E-D77F-4352-9510-A2328A2680D2}" type="presParOf" srcId="{8E83A746-469B-4B9B-B89D-C2A925718BD1}" destId="{B5826B08-7023-49E3-AB3A-C29B184EFCB8}" srcOrd="0" destOrd="0" presId="urn:microsoft.com/office/officeart/2008/layout/PictureStrips"/>
    <dgm:cxn modelId="{C9DE3025-3A50-4335-ADEE-AD260C05EABE}" type="presParOf" srcId="{8E83A746-469B-4B9B-B89D-C2A925718BD1}" destId="{B5639960-B3D8-4E86-8EAC-5A366C7F545E}" srcOrd="1" destOrd="0" presId="urn:microsoft.com/office/officeart/2008/layout/PictureStrips"/>
    <dgm:cxn modelId="{45BA5751-BF0C-43F7-A90D-F88838500BB0}" type="presParOf" srcId="{B0AD5B34-3387-4976-958D-EA0D33A9FB62}" destId="{D426407E-63EB-41ED-A4A5-9235F72D903F}" srcOrd="1" destOrd="0" presId="urn:microsoft.com/office/officeart/2008/layout/PictureStrips"/>
    <dgm:cxn modelId="{24D15CDE-9189-419A-909E-0721D0B367FE}" type="presParOf" srcId="{B0AD5B34-3387-4976-958D-EA0D33A9FB62}" destId="{B298B1B8-BEF9-416B-87BF-AAF371D64DFB}" srcOrd="2" destOrd="0" presId="urn:microsoft.com/office/officeart/2008/layout/PictureStrips"/>
    <dgm:cxn modelId="{E3900D04-16D3-4AA5-98D0-EDCD9D4FD677}" type="presParOf" srcId="{B298B1B8-BEF9-416B-87BF-AAF371D64DFB}" destId="{07F737E9-FD22-472A-985F-691ED8A1955D}" srcOrd="0" destOrd="0" presId="urn:microsoft.com/office/officeart/2008/layout/PictureStrips"/>
    <dgm:cxn modelId="{A0FC67C3-DFE8-42F7-9E26-DA66F3BFAD6B}" type="presParOf" srcId="{B298B1B8-BEF9-416B-87BF-AAF371D64DFB}" destId="{B4ED563C-6E4B-48D6-8B10-E0998FD42F7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74EAB-B8B4-494C-9A31-8DA1B47210F9}"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s-ES"/>
        </a:p>
      </dgm:t>
    </dgm:pt>
    <dgm:pt modelId="{4267CE35-F9F1-4C21-B110-3EF7E0D34FCB}">
      <dgm:prSet phldrT="[Texto]" custT="1"/>
      <dgm:spPr/>
      <dgm:t>
        <a:bodyPr/>
        <a:lstStyle/>
        <a:p>
          <a:pPr algn="just"/>
          <a:r>
            <a:rPr lang="es-ES" sz="2000" dirty="0" smtClean="0">
              <a:solidFill>
                <a:schemeClr val="tx1"/>
              </a:solidFill>
              <a:latin typeface="Calibri" pitchFamily="34" charset="0"/>
              <a:cs typeface="Calibri" pitchFamily="34" charset="0"/>
            </a:rPr>
            <a:t>En el taekwondo el uso de  todas las partes del cuerpo son indispensables en términos de coordinación; sin embargo, en la planificación actual la modelación  del entrenamiento aplicado a deportistas del Club ESPE existe la tendencia de dar un enfoque aislado .</a:t>
          </a:r>
          <a:endParaRPr lang="es-ES" sz="2000" dirty="0">
            <a:solidFill>
              <a:schemeClr val="tx1"/>
            </a:solidFill>
            <a:latin typeface="Calibri" pitchFamily="34" charset="0"/>
            <a:cs typeface="Calibri" pitchFamily="34" charset="0"/>
          </a:endParaRPr>
        </a:p>
      </dgm:t>
    </dgm:pt>
    <dgm:pt modelId="{2C6DA344-21A2-44C5-BA93-A64BFED030C4}" type="parTrans" cxnId="{DD7F66EB-E023-4985-909F-7330A7C44918}">
      <dgm:prSet/>
      <dgm:spPr/>
      <dgm:t>
        <a:bodyPr/>
        <a:lstStyle/>
        <a:p>
          <a:endParaRPr lang="es-ES">
            <a:solidFill>
              <a:schemeClr val="tx1"/>
            </a:solidFill>
            <a:latin typeface="Calibri" pitchFamily="34" charset="0"/>
            <a:cs typeface="Calibri" pitchFamily="34" charset="0"/>
          </a:endParaRPr>
        </a:p>
      </dgm:t>
    </dgm:pt>
    <dgm:pt modelId="{860A4C96-9981-4E17-908C-DD2D802C263C}" type="sibTrans" cxnId="{DD7F66EB-E023-4985-909F-7330A7C44918}">
      <dgm:prSet/>
      <dgm:spPr/>
      <dgm:t>
        <a:bodyPr/>
        <a:lstStyle/>
        <a:p>
          <a:endParaRPr lang="es-ES">
            <a:solidFill>
              <a:schemeClr val="tx1"/>
            </a:solidFill>
            <a:latin typeface="Calibri" pitchFamily="34" charset="0"/>
            <a:cs typeface="Calibri" pitchFamily="34" charset="0"/>
          </a:endParaRPr>
        </a:p>
      </dgm:t>
    </dgm:pt>
    <dgm:pt modelId="{847B3728-B42E-4511-9263-39B3F9770569}">
      <dgm:prSet phldrT="[Texto]" custT="1"/>
      <dgm:spPr/>
      <dgm:t>
        <a:bodyPr/>
        <a:lstStyle/>
        <a:p>
          <a:pPr algn="just"/>
          <a:r>
            <a:rPr lang="es-ES" sz="2000" dirty="0" smtClean="0">
              <a:solidFill>
                <a:schemeClr val="tx1"/>
              </a:solidFill>
              <a:latin typeface="Calibri" pitchFamily="34" charset="0"/>
              <a:cs typeface="Calibri" pitchFamily="34" charset="0"/>
            </a:rPr>
            <a:t>En cuanto a gestos técnicos y segmentos corporales entrenados, los cuales no engloban equitativamente todas las partes fundamentales del cuerpo  para una correcta ejecución técnico-táctica; por ende, el rendimiento en competencia de los deportistas no es el más óptimo.</a:t>
          </a:r>
          <a:endParaRPr lang="es-ES" sz="2000" dirty="0">
            <a:solidFill>
              <a:schemeClr val="tx1"/>
            </a:solidFill>
            <a:latin typeface="Calibri" pitchFamily="34" charset="0"/>
            <a:cs typeface="Calibri" pitchFamily="34" charset="0"/>
          </a:endParaRPr>
        </a:p>
      </dgm:t>
    </dgm:pt>
    <dgm:pt modelId="{F9522F34-5B96-4072-8670-D34E89950757}" type="parTrans" cxnId="{B10CCD8A-FDDB-4245-A34F-812A049DC882}">
      <dgm:prSet/>
      <dgm:spPr/>
      <dgm:t>
        <a:bodyPr/>
        <a:lstStyle/>
        <a:p>
          <a:endParaRPr lang="es-ES">
            <a:solidFill>
              <a:schemeClr val="tx1"/>
            </a:solidFill>
            <a:latin typeface="Calibri" pitchFamily="34" charset="0"/>
            <a:cs typeface="Calibri" pitchFamily="34" charset="0"/>
          </a:endParaRPr>
        </a:p>
      </dgm:t>
    </dgm:pt>
    <dgm:pt modelId="{8CA24698-1FE2-40BA-8168-769DEB11C474}" type="sibTrans" cxnId="{B10CCD8A-FDDB-4245-A34F-812A049DC882}">
      <dgm:prSet/>
      <dgm:spPr/>
      <dgm:t>
        <a:bodyPr/>
        <a:lstStyle/>
        <a:p>
          <a:endParaRPr lang="es-ES">
            <a:solidFill>
              <a:schemeClr val="tx1"/>
            </a:solidFill>
            <a:latin typeface="Calibri" pitchFamily="34" charset="0"/>
            <a:cs typeface="Calibri" pitchFamily="34" charset="0"/>
          </a:endParaRPr>
        </a:p>
      </dgm:t>
    </dgm:pt>
    <dgm:pt modelId="{DF3536FD-F460-40CE-8BD8-68E05E80B242}">
      <dgm:prSet phldrT="[Texto]" custT="1"/>
      <dgm:spPr/>
      <dgm:t>
        <a:bodyPr/>
        <a:lstStyle/>
        <a:p>
          <a:pPr algn="just"/>
          <a:r>
            <a:rPr lang="es-ES" sz="2000" dirty="0" smtClean="0">
              <a:solidFill>
                <a:schemeClr val="tx1"/>
              </a:solidFill>
              <a:latin typeface="Calibri" pitchFamily="34" charset="0"/>
              <a:cs typeface="Calibri" pitchFamily="34" charset="0"/>
            </a:rPr>
            <a:t>Al considerar lo anteriormente expuesto, la definición de un modelo de entrenamiento físico integrado; permite tener una condición física adecuada y adaptada a la realidad modelada, implicando un estado óptimo para la competencia. </a:t>
          </a:r>
          <a:endParaRPr lang="es-ES" sz="2000" dirty="0">
            <a:solidFill>
              <a:schemeClr val="tx1"/>
            </a:solidFill>
            <a:latin typeface="Calibri" pitchFamily="34" charset="0"/>
            <a:cs typeface="Calibri" pitchFamily="34" charset="0"/>
          </a:endParaRPr>
        </a:p>
      </dgm:t>
    </dgm:pt>
    <dgm:pt modelId="{7441446F-0A37-4956-A6EB-27A33F55EFF3}" type="parTrans" cxnId="{AC35CC28-E3D6-46A6-94E8-367CF563BC98}">
      <dgm:prSet/>
      <dgm:spPr/>
      <dgm:t>
        <a:bodyPr/>
        <a:lstStyle/>
        <a:p>
          <a:endParaRPr lang="es-ES">
            <a:solidFill>
              <a:schemeClr val="tx1"/>
            </a:solidFill>
            <a:latin typeface="Calibri" pitchFamily="34" charset="0"/>
            <a:cs typeface="Calibri" pitchFamily="34" charset="0"/>
          </a:endParaRPr>
        </a:p>
      </dgm:t>
    </dgm:pt>
    <dgm:pt modelId="{BBB0F12B-5DF7-4673-A296-2CED78BD1613}" type="sibTrans" cxnId="{AC35CC28-E3D6-46A6-94E8-367CF563BC98}">
      <dgm:prSet/>
      <dgm:spPr/>
      <dgm:t>
        <a:bodyPr/>
        <a:lstStyle/>
        <a:p>
          <a:endParaRPr lang="es-ES">
            <a:solidFill>
              <a:schemeClr val="tx1"/>
            </a:solidFill>
            <a:latin typeface="Calibri" pitchFamily="34" charset="0"/>
            <a:cs typeface="Calibri" pitchFamily="34" charset="0"/>
          </a:endParaRPr>
        </a:p>
      </dgm:t>
    </dgm:pt>
    <dgm:pt modelId="{40DBDCB1-B81A-470D-8018-AF875E554D17}" type="pres">
      <dgm:prSet presAssocID="{B9F74EAB-B8B4-494C-9A31-8DA1B47210F9}" presName="linear" presStyleCnt="0">
        <dgm:presLayoutVars>
          <dgm:dir/>
          <dgm:animLvl val="lvl"/>
          <dgm:resizeHandles val="exact"/>
        </dgm:presLayoutVars>
      </dgm:prSet>
      <dgm:spPr/>
      <dgm:t>
        <a:bodyPr/>
        <a:lstStyle/>
        <a:p>
          <a:endParaRPr lang="es-ES"/>
        </a:p>
      </dgm:t>
    </dgm:pt>
    <dgm:pt modelId="{AB703F0A-6096-492D-96BA-114B645607A1}" type="pres">
      <dgm:prSet presAssocID="{4267CE35-F9F1-4C21-B110-3EF7E0D34FCB}" presName="parentLin" presStyleCnt="0"/>
      <dgm:spPr/>
    </dgm:pt>
    <dgm:pt modelId="{F91D1F2B-0A2E-464E-88E6-1592E2303656}" type="pres">
      <dgm:prSet presAssocID="{4267CE35-F9F1-4C21-B110-3EF7E0D34FCB}" presName="parentLeftMargin" presStyleLbl="node1" presStyleIdx="0" presStyleCnt="3"/>
      <dgm:spPr/>
      <dgm:t>
        <a:bodyPr/>
        <a:lstStyle/>
        <a:p>
          <a:endParaRPr lang="es-ES"/>
        </a:p>
      </dgm:t>
    </dgm:pt>
    <dgm:pt modelId="{65B56B25-1283-4CDD-AB7E-AC31B2DF8CBE}" type="pres">
      <dgm:prSet presAssocID="{4267CE35-F9F1-4C21-B110-3EF7E0D34FCB}" presName="parentText" presStyleLbl="node1" presStyleIdx="0" presStyleCnt="3" custScaleX="142857" custScaleY="132171">
        <dgm:presLayoutVars>
          <dgm:chMax val="0"/>
          <dgm:bulletEnabled val="1"/>
        </dgm:presLayoutVars>
      </dgm:prSet>
      <dgm:spPr/>
      <dgm:t>
        <a:bodyPr/>
        <a:lstStyle/>
        <a:p>
          <a:endParaRPr lang="es-ES"/>
        </a:p>
      </dgm:t>
    </dgm:pt>
    <dgm:pt modelId="{3CF32994-05E8-4430-B368-36F703AAE213}" type="pres">
      <dgm:prSet presAssocID="{4267CE35-F9F1-4C21-B110-3EF7E0D34FCB}" presName="negativeSpace" presStyleCnt="0"/>
      <dgm:spPr/>
    </dgm:pt>
    <dgm:pt modelId="{3962BC1D-9AE1-4DE3-B92A-EC82FADD8F2B}" type="pres">
      <dgm:prSet presAssocID="{4267CE35-F9F1-4C21-B110-3EF7E0D34FCB}" presName="childText" presStyleLbl="conFgAcc1" presStyleIdx="0" presStyleCnt="3">
        <dgm:presLayoutVars>
          <dgm:bulletEnabled val="1"/>
        </dgm:presLayoutVars>
      </dgm:prSet>
      <dgm:spPr/>
    </dgm:pt>
    <dgm:pt modelId="{4E67F816-93FD-49DB-819B-A1F355146D02}" type="pres">
      <dgm:prSet presAssocID="{860A4C96-9981-4E17-908C-DD2D802C263C}" presName="spaceBetweenRectangles" presStyleCnt="0"/>
      <dgm:spPr/>
    </dgm:pt>
    <dgm:pt modelId="{0BFC98F4-399B-4F05-876A-205B632B53E6}" type="pres">
      <dgm:prSet presAssocID="{847B3728-B42E-4511-9263-39B3F9770569}" presName="parentLin" presStyleCnt="0"/>
      <dgm:spPr/>
    </dgm:pt>
    <dgm:pt modelId="{CB74B479-5B98-43A6-9B5B-2AC55CE88D6E}" type="pres">
      <dgm:prSet presAssocID="{847B3728-B42E-4511-9263-39B3F9770569}" presName="parentLeftMargin" presStyleLbl="node1" presStyleIdx="0" presStyleCnt="3"/>
      <dgm:spPr/>
      <dgm:t>
        <a:bodyPr/>
        <a:lstStyle/>
        <a:p>
          <a:endParaRPr lang="es-ES"/>
        </a:p>
      </dgm:t>
    </dgm:pt>
    <dgm:pt modelId="{A9519692-33AE-46C4-A68E-CB2C76EB6BCD}" type="pres">
      <dgm:prSet presAssocID="{847B3728-B42E-4511-9263-39B3F9770569}" presName="parentText" presStyleLbl="node1" presStyleIdx="1" presStyleCnt="3" custScaleX="123983" custScaleY="121710">
        <dgm:presLayoutVars>
          <dgm:chMax val="0"/>
          <dgm:bulletEnabled val="1"/>
        </dgm:presLayoutVars>
      </dgm:prSet>
      <dgm:spPr/>
      <dgm:t>
        <a:bodyPr/>
        <a:lstStyle/>
        <a:p>
          <a:endParaRPr lang="es-ES"/>
        </a:p>
      </dgm:t>
    </dgm:pt>
    <dgm:pt modelId="{5E206E83-0042-4640-A4B3-ABA12F6D3C54}" type="pres">
      <dgm:prSet presAssocID="{847B3728-B42E-4511-9263-39B3F9770569}" presName="negativeSpace" presStyleCnt="0"/>
      <dgm:spPr/>
    </dgm:pt>
    <dgm:pt modelId="{FDEAB763-089C-4021-8AAD-F796ED6CFEF2}" type="pres">
      <dgm:prSet presAssocID="{847B3728-B42E-4511-9263-39B3F9770569}" presName="childText" presStyleLbl="conFgAcc1" presStyleIdx="1" presStyleCnt="3">
        <dgm:presLayoutVars>
          <dgm:bulletEnabled val="1"/>
        </dgm:presLayoutVars>
      </dgm:prSet>
      <dgm:spPr/>
    </dgm:pt>
    <dgm:pt modelId="{6999B69D-E68D-4119-BACF-E70E54341615}" type="pres">
      <dgm:prSet presAssocID="{8CA24698-1FE2-40BA-8168-769DEB11C474}" presName="spaceBetweenRectangles" presStyleCnt="0"/>
      <dgm:spPr/>
    </dgm:pt>
    <dgm:pt modelId="{A7D95F2F-955E-4B76-9E00-68606452CCA7}" type="pres">
      <dgm:prSet presAssocID="{DF3536FD-F460-40CE-8BD8-68E05E80B242}" presName="parentLin" presStyleCnt="0"/>
      <dgm:spPr/>
    </dgm:pt>
    <dgm:pt modelId="{B5BCA4DB-08F4-4CB0-BBEC-0CE76F5BBC69}" type="pres">
      <dgm:prSet presAssocID="{DF3536FD-F460-40CE-8BD8-68E05E80B242}" presName="parentLeftMargin" presStyleLbl="node1" presStyleIdx="1" presStyleCnt="3"/>
      <dgm:spPr/>
      <dgm:t>
        <a:bodyPr/>
        <a:lstStyle/>
        <a:p>
          <a:endParaRPr lang="es-ES"/>
        </a:p>
      </dgm:t>
    </dgm:pt>
    <dgm:pt modelId="{5AADA95C-396F-49AD-BFB1-C4D578C56FB1}" type="pres">
      <dgm:prSet presAssocID="{DF3536FD-F460-40CE-8BD8-68E05E80B242}" presName="parentText" presStyleLbl="node1" presStyleIdx="2" presStyleCnt="3" custScaleX="134626" custScaleY="128148">
        <dgm:presLayoutVars>
          <dgm:chMax val="0"/>
          <dgm:bulletEnabled val="1"/>
        </dgm:presLayoutVars>
      </dgm:prSet>
      <dgm:spPr/>
      <dgm:t>
        <a:bodyPr/>
        <a:lstStyle/>
        <a:p>
          <a:endParaRPr lang="es-ES"/>
        </a:p>
      </dgm:t>
    </dgm:pt>
    <dgm:pt modelId="{88564882-3D41-4027-AC6D-1CE9C9402145}" type="pres">
      <dgm:prSet presAssocID="{DF3536FD-F460-40CE-8BD8-68E05E80B242}" presName="negativeSpace" presStyleCnt="0"/>
      <dgm:spPr/>
    </dgm:pt>
    <dgm:pt modelId="{FD809F91-EED0-40E3-86BC-98183FCA363F}" type="pres">
      <dgm:prSet presAssocID="{DF3536FD-F460-40CE-8BD8-68E05E80B242}" presName="childText" presStyleLbl="conFgAcc1" presStyleIdx="2" presStyleCnt="3">
        <dgm:presLayoutVars>
          <dgm:bulletEnabled val="1"/>
        </dgm:presLayoutVars>
      </dgm:prSet>
      <dgm:spPr/>
    </dgm:pt>
  </dgm:ptLst>
  <dgm:cxnLst>
    <dgm:cxn modelId="{128694FB-D76D-4C39-A1B4-DBF201C2E785}" type="presOf" srcId="{DF3536FD-F460-40CE-8BD8-68E05E80B242}" destId="{5AADA95C-396F-49AD-BFB1-C4D578C56FB1}" srcOrd="1" destOrd="0" presId="urn:microsoft.com/office/officeart/2005/8/layout/list1"/>
    <dgm:cxn modelId="{7D980B21-6C6E-4CFB-8238-B71DF34867FF}" type="presOf" srcId="{DF3536FD-F460-40CE-8BD8-68E05E80B242}" destId="{B5BCA4DB-08F4-4CB0-BBEC-0CE76F5BBC69}" srcOrd="0" destOrd="0" presId="urn:microsoft.com/office/officeart/2005/8/layout/list1"/>
    <dgm:cxn modelId="{D4A98CE7-5A56-4813-AA29-EE6E7DC95AA8}" type="presOf" srcId="{B9F74EAB-B8B4-494C-9A31-8DA1B47210F9}" destId="{40DBDCB1-B81A-470D-8018-AF875E554D17}" srcOrd="0" destOrd="0" presId="urn:microsoft.com/office/officeart/2005/8/layout/list1"/>
    <dgm:cxn modelId="{2198B671-3025-4CAC-807E-C12E51ECBEE3}" type="presOf" srcId="{4267CE35-F9F1-4C21-B110-3EF7E0D34FCB}" destId="{65B56B25-1283-4CDD-AB7E-AC31B2DF8CBE}" srcOrd="1" destOrd="0" presId="urn:microsoft.com/office/officeart/2005/8/layout/list1"/>
    <dgm:cxn modelId="{AC35CC28-E3D6-46A6-94E8-367CF563BC98}" srcId="{B9F74EAB-B8B4-494C-9A31-8DA1B47210F9}" destId="{DF3536FD-F460-40CE-8BD8-68E05E80B242}" srcOrd="2" destOrd="0" parTransId="{7441446F-0A37-4956-A6EB-27A33F55EFF3}" sibTransId="{BBB0F12B-5DF7-4673-A296-2CED78BD1613}"/>
    <dgm:cxn modelId="{DD7F66EB-E023-4985-909F-7330A7C44918}" srcId="{B9F74EAB-B8B4-494C-9A31-8DA1B47210F9}" destId="{4267CE35-F9F1-4C21-B110-3EF7E0D34FCB}" srcOrd="0" destOrd="0" parTransId="{2C6DA344-21A2-44C5-BA93-A64BFED030C4}" sibTransId="{860A4C96-9981-4E17-908C-DD2D802C263C}"/>
    <dgm:cxn modelId="{F9E357D4-0FEA-4542-AAD3-824CBC216A7D}" type="presOf" srcId="{4267CE35-F9F1-4C21-B110-3EF7E0D34FCB}" destId="{F91D1F2B-0A2E-464E-88E6-1592E2303656}" srcOrd="0" destOrd="0" presId="urn:microsoft.com/office/officeart/2005/8/layout/list1"/>
    <dgm:cxn modelId="{B8047023-2D09-44A1-A95E-284AD594A55B}" type="presOf" srcId="{847B3728-B42E-4511-9263-39B3F9770569}" destId="{CB74B479-5B98-43A6-9B5B-2AC55CE88D6E}" srcOrd="0" destOrd="0" presId="urn:microsoft.com/office/officeart/2005/8/layout/list1"/>
    <dgm:cxn modelId="{08300A63-A0DB-4036-A9A2-F3CB7FCD6291}" type="presOf" srcId="{847B3728-B42E-4511-9263-39B3F9770569}" destId="{A9519692-33AE-46C4-A68E-CB2C76EB6BCD}" srcOrd="1" destOrd="0" presId="urn:microsoft.com/office/officeart/2005/8/layout/list1"/>
    <dgm:cxn modelId="{B10CCD8A-FDDB-4245-A34F-812A049DC882}" srcId="{B9F74EAB-B8B4-494C-9A31-8DA1B47210F9}" destId="{847B3728-B42E-4511-9263-39B3F9770569}" srcOrd="1" destOrd="0" parTransId="{F9522F34-5B96-4072-8670-D34E89950757}" sibTransId="{8CA24698-1FE2-40BA-8168-769DEB11C474}"/>
    <dgm:cxn modelId="{E41D9523-BA30-4F16-8935-73AF0F48BAF7}" type="presParOf" srcId="{40DBDCB1-B81A-470D-8018-AF875E554D17}" destId="{AB703F0A-6096-492D-96BA-114B645607A1}" srcOrd="0" destOrd="0" presId="urn:microsoft.com/office/officeart/2005/8/layout/list1"/>
    <dgm:cxn modelId="{70B7FC0C-65DD-4F66-B7D7-4222256B4909}" type="presParOf" srcId="{AB703F0A-6096-492D-96BA-114B645607A1}" destId="{F91D1F2B-0A2E-464E-88E6-1592E2303656}" srcOrd="0" destOrd="0" presId="urn:microsoft.com/office/officeart/2005/8/layout/list1"/>
    <dgm:cxn modelId="{9F20527F-EC8E-4EFC-A532-136F94E43DF1}" type="presParOf" srcId="{AB703F0A-6096-492D-96BA-114B645607A1}" destId="{65B56B25-1283-4CDD-AB7E-AC31B2DF8CBE}" srcOrd="1" destOrd="0" presId="urn:microsoft.com/office/officeart/2005/8/layout/list1"/>
    <dgm:cxn modelId="{3CD43B9F-D4DE-476A-B027-F774A2B44199}" type="presParOf" srcId="{40DBDCB1-B81A-470D-8018-AF875E554D17}" destId="{3CF32994-05E8-4430-B368-36F703AAE213}" srcOrd="1" destOrd="0" presId="urn:microsoft.com/office/officeart/2005/8/layout/list1"/>
    <dgm:cxn modelId="{90BF0C19-9C57-4A71-89F0-8B6AE3846FD6}" type="presParOf" srcId="{40DBDCB1-B81A-470D-8018-AF875E554D17}" destId="{3962BC1D-9AE1-4DE3-B92A-EC82FADD8F2B}" srcOrd="2" destOrd="0" presId="urn:microsoft.com/office/officeart/2005/8/layout/list1"/>
    <dgm:cxn modelId="{281B5A86-0899-4B85-BAF8-16658FBF162B}" type="presParOf" srcId="{40DBDCB1-B81A-470D-8018-AF875E554D17}" destId="{4E67F816-93FD-49DB-819B-A1F355146D02}" srcOrd="3" destOrd="0" presId="urn:microsoft.com/office/officeart/2005/8/layout/list1"/>
    <dgm:cxn modelId="{D7DB6B04-B2A4-480A-BBB8-BFC76933E48E}" type="presParOf" srcId="{40DBDCB1-B81A-470D-8018-AF875E554D17}" destId="{0BFC98F4-399B-4F05-876A-205B632B53E6}" srcOrd="4" destOrd="0" presId="urn:microsoft.com/office/officeart/2005/8/layout/list1"/>
    <dgm:cxn modelId="{21337FDF-7237-4F1F-9137-AD8ECA356ECD}" type="presParOf" srcId="{0BFC98F4-399B-4F05-876A-205B632B53E6}" destId="{CB74B479-5B98-43A6-9B5B-2AC55CE88D6E}" srcOrd="0" destOrd="0" presId="urn:microsoft.com/office/officeart/2005/8/layout/list1"/>
    <dgm:cxn modelId="{720BDBBA-8926-4A32-BB3B-C52D81E6C9A7}" type="presParOf" srcId="{0BFC98F4-399B-4F05-876A-205B632B53E6}" destId="{A9519692-33AE-46C4-A68E-CB2C76EB6BCD}" srcOrd="1" destOrd="0" presId="urn:microsoft.com/office/officeart/2005/8/layout/list1"/>
    <dgm:cxn modelId="{7D048E1F-4D27-44A1-B74C-B358EECE26F7}" type="presParOf" srcId="{40DBDCB1-B81A-470D-8018-AF875E554D17}" destId="{5E206E83-0042-4640-A4B3-ABA12F6D3C54}" srcOrd="5" destOrd="0" presId="urn:microsoft.com/office/officeart/2005/8/layout/list1"/>
    <dgm:cxn modelId="{44D01246-ECE5-40BE-9C0F-EA3CB1313674}" type="presParOf" srcId="{40DBDCB1-B81A-470D-8018-AF875E554D17}" destId="{FDEAB763-089C-4021-8AAD-F796ED6CFEF2}" srcOrd="6" destOrd="0" presId="urn:microsoft.com/office/officeart/2005/8/layout/list1"/>
    <dgm:cxn modelId="{D1B9E775-A94E-4355-9604-9BBE6F37A8B4}" type="presParOf" srcId="{40DBDCB1-B81A-470D-8018-AF875E554D17}" destId="{6999B69D-E68D-4119-BACF-E70E54341615}" srcOrd="7" destOrd="0" presId="urn:microsoft.com/office/officeart/2005/8/layout/list1"/>
    <dgm:cxn modelId="{0BEA69C9-ED76-4207-A051-FFC8835B2F72}" type="presParOf" srcId="{40DBDCB1-B81A-470D-8018-AF875E554D17}" destId="{A7D95F2F-955E-4B76-9E00-68606452CCA7}" srcOrd="8" destOrd="0" presId="urn:microsoft.com/office/officeart/2005/8/layout/list1"/>
    <dgm:cxn modelId="{13EBC854-98A3-49A8-9DF0-741E201BEE5E}" type="presParOf" srcId="{A7D95F2F-955E-4B76-9E00-68606452CCA7}" destId="{B5BCA4DB-08F4-4CB0-BBEC-0CE76F5BBC69}" srcOrd="0" destOrd="0" presId="urn:microsoft.com/office/officeart/2005/8/layout/list1"/>
    <dgm:cxn modelId="{294AB1B7-3F69-4E2D-BDBB-58A134275834}" type="presParOf" srcId="{A7D95F2F-955E-4B76-9E00-68606452CCA7}" destId="{5AADA95C-396F-49AD-BFB1-C4D578C56FB1}" srcOrd="1" destOrd="0" presId="urn:microsoft.com/office/officeart/2005/8/layout/list1"/>
    <dgm:cxn modelId="{996DB615-E94F-4FAE-90EA-EE241C29E56C}" type="presParOf" srcId="{40DBDCB1-B81A-470D-8018-AF875E554D17}" destId="{88564882-3D41-4027-AC6D-1CE9C9402145}" srcOrd="9" destOrd="0" presId="urn:microsoft.com/office/officeart/2005/8/layout/list1"/>
    <dgm:cxn modelId="{F7B872D1-CE33-4422-B7C6-09649DAEEA35}" type="presParOf" srcId="{40DBDCB1-B81A-470D-8018-AF875E554D17}" destId="{FD809F91-EED0-40E3-86BC-98183FCA363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CED833-0A3D-4AE2-8EDD-9249CE0A0C5E}"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S"/>
        </a:p>
      </dgm:t>
    </dgm:pt>
    <dgm:pt modelId="{2940F57B-A1E0-460E-9756-9A1A20CA5CDC}">
      <dgm:prSet phldrT="[Texto]" custT="1"/>
      <dgm:spPr/>
      <dgm:t>
        <a:bodyPr/>
        <a:lstStyle/>
        <a:p>
          <a:r>
            <a:rPr lang="es-ES" sz="2000" dirty="0" smtClean="0">
              <a:latin typeface="Calibri" pitchFamily="34" charset="0"/>
              <a:cs typeface="Calibri" pitchFamily="34" charset="0"/>
            </a:rPr>
            <a:t>    FLEXIBILIDAD</a:t>
          </a:r>
        </a:p>
        <a:p>
          <a:r>
            <a:rPr lang="es-ES" sz="2000" dirty="0" smtClean="0">
              <a:latin typeface="Calibri" pitchFamily="34" charset="0"/>
              <a:cs typeface="Calibri" pitchFamily="34" charset="0"/>
            </a:rPr>
            <a:t>     Split frontal y lateral (cm)</a:t>
          </a:r>
          <a:endParaRPr lang="es-ES" sz="2000" dirty="0">
            <a:latin typeface="Calibri" pitchFamily="34" charset="0"/>
            <a:cs typeface="Calibri" pitchFamily="34" charset="0"/>
          </a:endParaRPr>
        </a:p>
      </dgm:t>
    </dgm:pt>
    <dgm:pt modelId="{F3F55BC1-4F07-4BC5-930C-C1E3EBE18AFF}" type="parTrans" cxnId="{13DBD1AD-A6A2-4DC8-9CB6-13F0FA2B3B70}">
      <dgm:prSet/>
      <dgm:spPr/>
      <dgm:t>
        <a:bodyPr/>
        <a:lstStyle/>
        <a:p>
          <a:endParaRPr lang="es-ES" sz="2000">
            <a:latin typeface="Calibri" pitchFamily="34" charset="0"/>
            <a:cs typeface="Calibri" pitchFamily="34" charset="0"/>
          </a:endParaRPr>
        </a:p>
      </dgm:t>
    </dgm:pt>
    <dgm:pt modelId="{06789400-F3B3-4D07-85B3-4C5DE749437F}" type="sibTrans" cxnId="{13DBD1AD-A6A2-4DC8-9CB6-13F0FA2B3B70}">
      <dgm:prSet/>
      <dgm:spPr/>
      <dgm:t>
        <a:bodyPr/>
        <a:lstStyle/>
        <a:p>
          <a:endParaRPr lang="es-ES" sz="2000">
            <a:latin typeface="Calibri" pitchFamily="34" charset="0"/>
            <a:cs typeface="Calibri" pitchFamily="34" charset="0"/>
          </a:endParaRPr>
        </a:p>
      </dgm:t>
    </dgm:pt>
    <dgm:pt modelId="{D04993B1-D5D8-4DB4-B8B1-F895D9E05AE3}">
      <dgm:prSet phldrT="[Texto]" custT="1"/>
      <dgm:spPr/>
      <dgm:t>
        <a:bodyPr/>
        <a:lstStyle/>
        <a:p>
          <a:r>
            <a:rPr lang="es-ES" sz="2000" dirty="0" smtClean="0">
              <a:latin typeface="Calibri" pitchFamily="34" charset="0"/>
              <a:cs typeface="Calibri" pitchFamily="34" charset="0"/>
            </a:rPr>
            <a:t> TEST DE FUERZA EXPLOSIVA</a:t>
          </a:r>
        </a:p>
        <a:p>
          <a:r>
            <a:rPr lang="es-ES" sz="2000" dirty="0" smtClean="0">
              <a:latin typeface="Calibri" pitchFamily="34" charset="0"/>
              <a:cs typeface="Calibri" pitchFamily="34" charset="0"/>
            </a:rPr>
            <a:t> Salto largo y salto alto (cm)</a:t>
          </a:r>
          <a:endParaRPr lang="es-ES" sz="2000" dirty="0">
            <a:latin typeface="Calibri" pitchFamily="34" charset="0"/>
            <a:cs typeface="Calibri" pitchFamily="34" charset="0"/>
          </a:endParaRPr>
        </a:p>
      </dgm:t>
    </dgm:pt>
    <dgm:pt modelId="{C379641D-432B-4B2F-9DD0-DB8B0AE65A5C}" type="parTrans" cxnId="{2D8CA95E-63C2-4FFC-9ED9-98FD9B6335A6}">
      <dgm:prSet/>
      <dgm:spPr/>
      <dgm:t>
        <a:bodyPr/>
        <a:lstStyle/>
        <a:p>
          <a:endParaRPr lang="es-ES" sz="2000">
            <a:latin typeface="Calibri" pitchFamily="34" charset="0"/>
            <a:cs typeface="Calibri" pitchFamily="34" charset="0"/>
          </a:endParaRPr>
        </a:p>
      </dgm:t>
    </dgm:pt>
    <dgm:pt modelId="{10ECDD4E-9563-4BA6-BCF2-E9D37D2EA4CC}" type="sibTrans" cxnId="{2D8CA95E-63C2-4FFC-9ED9-98FD9B6335A6}">
      <dgm:prSet/>
      <dgm:spPr/>
      <dgm:t>
        <a:bodyPr/>
        <a:lstStyle/>
        <a:p>
          <a:endParaRPr lang="es-ES" sz="2000">
            <a:latin typeface="Calibri" pitchFamily="34" charset="0"/>
            <a:cs typeface="Calibri" pitchFamily="34" charset="0"/>
          </a:endParaRPr>
        </a:p>
      </dgm:t>
    </dgm:pt>
    <dgm:pt modelId="{B3CF38E7-DAA1-4990-97D0-B35F815313B8}">
      <dgm:prSet phldrT="[Texto]" custT="1"/>
      <dgm:spPr/>
      <dgm:t>
        <a:bodyPr/>
        <a:lstStyle/>
        <a:p>
          <a:r>
            <a:rPr lang="es-ES" sz="2000" dirty="0" smtClean="0">
              <a:latin typeface="Calibri" pitchFamily="34" charset="0"/>
              <a:cs typeface="Calibri" pitchFamily="34" charset="0"/>
            </a:rPr>
            <a:t>TEST DE FUERZA RESISTENCIA</a:t>
          </a:r>
        </a:p>
        <a:p>
          <a:r>
            <a:rPr lang="es-ES" sz="2000" dirty="0" smtClean="0">
              <a:latin typeface="Calibri" pitchFamily="34" charset="0"/>
              <a:cs typeface="Calibri" pitchFamily="34" charset="0"/>
            </a:rPr>
            <a:t>Flexiones de codo y abdomen </a:t>
          </a:r>
        </a:p>
        <a:p>
          <a:r>
            <a:rPr lang="es-ES" sz="2000" dirty="0" smtClean="0">
              <a:latin typeface="Calibri" pitchFamily="34" charset="0"/>
              <a:cs typeface="Calibri" pitchFamily="34" charset="0"/>
            </a:rPr>
            <a:t>Tiempo (30 seg)</a:t>
          </a:r>
          <a:endParaRPr lang="es-ES" sz="2000" dirty="0">
            <a:latin typeface="Calibri" pitchFamily="34" charset="0"/>
            <a:cs typeface="Calibri" pitchFamily="34" charset="0"/>
          </a:endParaRPr>
        </a:p>
      </dgm:t>
    </dgm:pt>
    <dgm:pt modelId="{84897B79-B745-46F5-A9AF-986A2E637A52}" type="parTrans" cxnId="{6E79C429-735E-472E-AA2D-41DF5EBA31D7}">
      <dgm:prSet/>
      <dgm:spPr/>
      <dgm:t>
        <a:bodyPr/>
        <a:lstStyle/>
        <a:p>
          <a:endParaRPr lang="es-ES" sz="2000">
            <a:latin typeface="Calibri" pitchFamily="34" charset="0"/>
            <a:cs typeface="Calibri" pitchFamily="34" charset="0"/>
          </a:endParaRPr>
        </a:p>
      </dgm:t>
    </dgm:pt>
    <dgm:pt modelId="{B9889ACF-5C38-4805-98DB-77C6DF3010D8}" type="sibTrans" cxnId="{6E79C429-735E-472E-AA2D-41DF5EBA31D7}">
      <dgm:prSet/>
      <dgm:spPr/>
      <dgm:t>
        <a:bodyPr/>
        <a:lstStyle/>
        <a:p>
          <a:endParaRPr lang="es-ES" sz="2000">
            <a:latin typeface="Calibri" pitchFamily="34" charset="0"/>
            <a:cs typeface="Calibri" pitchFamily="34" charset="0"/>
          </a:endParaRPr>
        </a:p>
      </dgm:t>
    </dgm:pt>
    <dgm:pt modelId="{2C144228-C84D-409E-9596-0ED5CABF1126}" type="pres">
      <dgm:prSet presAssocID="{65CED833-0A3D-4AE2-8EDD-9249CE0A0C5E}" presName="linear" presStyleCnt="0">
        <dgm:presLayoutVars>
          <dgm:dir/>
          <dgm:resizeHandles val="exact"/>
        </dgm:presLayoutVars>
      </dgm:prSet>
      <dgm:spPr/>
      <dgm:t>
        <a:bodyPr/>
        <a:lstStyle/>
        <a:p>
          <a:endParaRPr lang="es-ES"/>
        </a:p>
      </dgm:t>
    </dgm:pt>
    <dgm:pt modelId="{23328131-4BBD-481D-BEA1-3806CCB282AB}" type="pres">
      <dgm:prSet presAssocID="{2940F57B-A1E0-460E-9756-9A1A20CA5CDC}" presName="comp" presStyleCnt="0"/>
      <dgm:spPr/>
    </dgm:pt>
    <dgm:pt modelId="{CDB74BBA-4C38-4AAF-A70B-8C1CB8C94433}" type="pres">
      <dgm:prSet presAssocID="{2940F57B-A1E0-460E-9756-9A1A20CA5CDC}" presName="box" presStyleLbl="node1" presStyleIdx="0" presStyleCnt="3" custLinFactNeighborX="-2060" custLinFactNeighborY="-16679"/>
      <dgm:spPr/>
      <dgm:t>
        <a:bodyPr/>
        <a:lstStyle/>
        <a:p>
          <a:endParaRPr lang="es-ES"/>
        </a:p>
      </dgm:t>
    </dgm:pt>
    <dgm:pt modelId="{D1AE9013-AA1C-4AD8-9BDC-5CF8E36F73F7}" type="pres">
      <dgm:prSet presAssocID="{2940F57B-A1E0-460E-9756-9A1A20CA5CDC}" presName="img" presStyleLbl="fgImgPlace1" presStyleIdx="0" presStyleCnt="3"/>
      <dgm:spPr>
        <a:blipFill rotWithShape="1">
          <a:blip xmlns:r="http://schemas.openxmlformats.org/officeDocument/2006/relationships" r:embed="rId1"/>
          <a:stretch>
            <a:fillRect/>
          </a:stretch>
        </a:blipFill>
      </dgm:spPr>
    </dgm:pt>
    <dgm:pt modelId="{FE9D0534-A4EC-4C02-BE84-E19BA4DE460F}" type="pres">
      <dgm:prSet presAssocID="{2940F57B-A1E0-460E-9756-9A1A20CA5CDC}" presName="text" presStyleLbl="node1" presStyleIdx="0" presStyleCnt="3">
        <dgm:presLayoutVars>
          <dgm:bulletEnabled val="1"/>
        </dgm:presLayoutVars>
      </dgm:prSet>
      <dgm:spPr/>
      <dgm:t>
        <a:bodyPr/>
        <a:lstStyle/>
        <a:p>
          <a:endParaRPr lang="es-ES"/>
        </a:p>
      </dgm:t>
    </dgm:pt>
    <dgm:pt modelId="{05DDDBC5-435F-46F1-B282-F34C0731FA3A}" type="pres">
      <dgm:prSet presAssocID="{06789400-F3B3-4D07-85B3-4C5DE749437F}" presName="spacer" presStyleCnt="0"/>
      <dgm:spPr/>
    </dgm:pt>
    <dgm:pt modelId="{E986505A-1B5B-472C-A242-03146135FF8D}" type="pres">
      <dgm:prSet presAssocID="{D04993B1-D5D8-4DB4-B8B1-F895D9E05AE3}" presName="comp" presStyleCnt="0"/>
      <dgm:spPr/>
    </dgm:pt>
    <dgm:pt modelId="{8EA58F6C-13A2-455C-B89F-4502799B8360}" type="pres">
      <dgm:prSet presAssocID="{D04993B1-D5D8-4DB4-B8B1-F895D9E05AE3}" presName="box" presStyleLbl="node1" presStyleIdx="1" presStyleCnt="3"/>
      <dgm:spPr/>
      <dgm:t>
        <a:bodyPr/>
        <a:lstStyle/>
        <a:p>
          <a:endParaRPr lang="es-ES"/>
        </a:p>
      </dgm:t>
    </dgm:pt>
    <dgm:pt modelId="{EFF3EB8E-175A-4B88-90D7-336A38F2F46C}" type="pres">
      <dgm:prSet presAssocID="{D04993B1-D5D8-4DB4-B8B1-F895D9E05AE3}" presName="img" presStyleLbl="fgImgPlace1" presStyleIdx="1" presStyleCnt="3" custFlipHor="1" custScaleX="103771"/>
      <dgm:spPr>
        <a:blipFill rotWithShape="1">
          <a:blip xmlns:r="http://schemas.openxmlformats.org/officeDocument/2006/relationships" r:embed="rId2"/>
          <a:stretch>
            <a:fillRect/>
          </a:stretch>
        </a:blipFill>
      </dgm:spPr>
    </dgm:pt>
    <dgm:pt modelId="{7FA01B8B-B0AB-454C-832D-2914BC7B7896}" type="pres">
      <dgm:prSet presAssocID="{D04993B1-D5D8-4DB4-B8B1-F895D9E05AE3}" presName="text" presStyleLbl="node1" presStyleIdx="1" presStyleCnt="3">
        <dgm:presLayoutVars>
          <dgm:bulletEnabled val="1"/>
        </dgm:presLayoutVars>
      </dgm:prSet>
      <dgm:spPr/>
      <dgm:t>
        <a:bodyPr/>
        <a:lstStyle/>
        <a:p>
          <a:endParaRPr lang="es-ES"/>
        </a:p>
      </dgm:t>
    </dgm:pt>
    <dgm:pt modelId="{EDE79BC9-0D9F-46ED-A788-6B8994725F79}" type="pres">
      <dgm:prSet presAssocID="{10ECDD4E-9563-4BA6-BCF2-E9D37D2EA4CC}" presName="spacer" presStyleCnt="0"/>
      <dgm:spPr/>
    </dgm:pt>
    <dgm:pt modelId="{BD6F1C3F-0143-4AA8-B120-84D8E5F6C331}" type="pres">
      <dgm:prSet presAssocID="{B3CF38E7-DAA1-4990-97D0-B35F815313B8}" presName="comp" presStyleCnt="0"/>
      <dgm:spPr/>
    </dgm:pt>
    <dgm:pt modelId="{2289B7BE-3F28-47F3-A1AF-E726DC58B311}" type="pres">
      <dgm:prSet presAssocID="{B3CF38E7-DAA1-4990-97D0-B35F815313B8}" presName="box" presStyleLbl="node1" presStyleIdx="2" presStyleCnt="3" custScaleX="95031"/>
      <dgm:spPr/>
      <dgm:t>
        <a:bodyPr/>
        <a:lstStyle/>
        <a:p>
          <a:endParaRPr lang="es-ES"/>
        </a:p>
      </dgm:t>
    </dgm:pt>
    <dgm:pt modelId="{C5AE0DE7-C06F-46F2-9A75-9810F66052D7}" type="pres">
      <dgm:prSet presAssocID="{B3CF38E7-DAA1-4990-97D0-B35F815313B8}" presName="img" presStyleLbl="fgImgPlace1" presStyleIdx="2" presStyleCnt="3" custFlipHor="1" custScaleX="78047"/>
      <dgm:spPr/>
      <dgm:t>
        <a:bodyPr/>
        <a:lstStyle/>
        <a:p>
          <a:endParaRPr lang="es-EC"/>
        </a:p>
      </dgm:t>
    </dgm:pt>
    <dgm:pt modelId="{B4589A9A-F42F-43CA-AC83-A1FBC9CAE2F1}" type="pres">
      <dgm:prSet presAssocID="{B3CF38E7-DAA1-4990-97D0-B35F815313B8}" presName="text" presStyleLbl="node1" presStyleIdx="2" presStyleCnt="3">
        <dgm:presLayoutVars>
          <dgm:bulletEnabled val="1"/>
        </dgm:presLayoutVars>
      </dgm:prSet>
      <dgm:spPr/>
      <dgm:t>
        <a:bodyPr/>
        <a:lstStyle/>
        <a:p>
          <a:endParaRPr lang="es-ES"/>
        </a:p>
      </dgm:t>
    </dgm:pt>
  </dgm:ptLst>
  <dgm:cxnLst>
    <dgm:cxn modelId="{CCF81D0D-6D61-4CE8-907D-87DAFCE3CEE7}" type="presOf" srcId="{2940F57B-A1E0-460E-9756-9A1A20CA5CDC}" destId="{FE9D0534-A4EC-4C02-BE84-E19BA4DE460F}" srcOrd="1" destOrd="0" presId="urn:microsoft.com/office/officeart/2005/8/layout/vList4"/>
    <dgm:cxn modelId="{13DBD1AD-A6A2-4DC8-9CB6-13F0FA2B3B70}" srcId="{65CED833-0A3D-4AE2-8EDD-9249CE0A0C5E}" destId="{2940F57B-A1E0-460E-9756-9A1A20CA5CDC}" srcOrd="0" destOrd="0" parTransId="{F3F55BC1-4F07-4BC5-930C-C1E3EBE18AFF}" sibTransId="{06789400-F3B3-4D07-85B3-4C5DE749437F}"/>
    <dgm:cxn modelId="{911E510E-BCF5-49D4-BDE4-E37F3767F25F}" type="presOf" srcId="{D04993B1-D5D8-4DB4-B8B1-F895D9E05AE3}" destId="{7FA01B8B-B0AB-454C-832D-2914BC7B7896}" srcOrd="1" destOrd="0" presId="urn:microsoft.com/office/officeart/2005/8/layout/vList4"/>
    <dgm:cxn modelId="{6341ED77-9EA2-424D-9EF8-12CACB5A33C9}" type="presOf" srcId="{65CED833-0A3D-4AE2-8EDD-9249CE0A0C5E}" destId="{2C144228-C84D-409E-9596-0ED5CABF1126}" srcOrd="0" destOrd="0" presId="urn:microsoft.com/office/officeart/2005/8/layout/vList4"/>
    <dgm:cxn modelId="{B3122CB1-DCA1-43F5-8643-5A563D8E0BF3}" type="presOf" srcId="{D04993B1-D5D8-4DB4-B8B1-F895D9E05AE3}" destId="{8EA58F6C-13A2-455C-B89F-4502799B8360}" srcOrd="0" destOrd="0" presId="urn:microsoft.com/office/officeart/2005/8/layout/vList4"/>
    <dgm:cxn modelId="{3212BEAA-4C54-4B6D-8C58-A8AE9D5C4A1E}" type="presOf" srcId="{B3CF38E7-DAA1-4990-97D0-B35F815313B8}" destId="{2289B7BE-3F28-47F3-A1AF-E726DC58B311}" srcOrd="0" destOrd="0" presId="urn:microsoft.com/office/officeart/2005/8/layout/vList4"/>
    <dgm:cxn modelId="{6E79C429-735E-472E-AA2D-41DF5EBA31D7}" srcId="{65CED833-0A3D-4AE2-8EDD-9249CE0A0C5E}" destId="{B3CF38E7-DAA1-4990-97D0-B35F815313B8}" srcOrd="2" destOrd="0" parTransId="{84897B79-B745-46F5-A9AF-986A2E637A52}" sibTransId="{B9889ACF-5C38-4805-98DB-77C6DF3010D8}"/>
    <dgm:cxn modelId="{089CB55C-0FEC-418F-86FA-2F692AB9FD33}" type="presOf" srcId="{B3CF38E7-DAA1-4990-97D0-B35F815313B8}" destId="{B4589A9A-F42F-43CA-AC83-A1FBC9CAE2F1}" srcOrd="1" destOrd="0" presId="urn:microsoft.com/office/officeart/2005/8/layout/vList4"/>
    <dgm:cxn modelId="{39B2D276-171F-42CA-8D26-C685F048E236}" type="presOf" srcId="{2940F57B-A1E0-460E-9756-9A1A20CA5CDC}" destId="{CDB74BBA-4C38-4AAF-A70B-8C1CB8C94433}" srcOrd="0" destOrd="0" presId="urn:microsoft.com/office/officeart/2005/8/layout/vList4"/>
    <dgm:cxn modelId="{2D8CA95E-63C2-4FFC-9ED9-98FD9B6335A6}" srcId="{65CED833-0A3D-4AE2-8EDD-9249CE0A0C5E}" destId="{D04993B1-D5D8-4DB4-B8B1-F895D9E05AE3}" srcOrd="1" destOrd="0" parTransId="{C379641D-432B-4B2F-9DD0-DB8B0AE65A5C}" sibTransId="{10ECDD4E-9563-4BA6-BCF2-E9D37D2EA4CC}"/>
    <dgm:cxn modelId="{4B6BC148-F40A-4A13-963F-28A9F967040C}" type="presParOf" srcId="{2C144228-C84D-409E-9596-0ED5CABF1126}" destId="{23328131-4BBD-481D-BEA1-3806CCB282AB}" srcOrd="0" destOrd="0" presId="urn:microsoft.com/office/officeart/2005/8/layout/vList4"/>
    <dgm:cxn modelId="{9DA1BB8C-76F4-43EC-9A18-D89B04DEE223}" type="presParOf" srcId="{23328131-4BBD-481D-BEA1-3806CCB282AB}" destId="{CDB74BBA-4C38-4AAF-A70B-8C1CB8C94433}" srcOrd="0" destOrd="0" presId="urn:microsoft.com/office/officeart/2005/8/layout/vList4"/>
    <dgm:cxn modelId="{C37EC446-929E-4B35-A0D3-9AE6685A1D59}" type="presParOf" srcId="{23328131-4BBD-481D-BEA1-3806CCB282AB}" destId="{D1AE9013-AA1C-4AD8-9BDC-5CF8E36F73F7}" srcOrd="1" destOrd="0" presId="urn:microsoft.com/office/officeart/2005/8/layout/vList4"/>
    <dgm:cxn modelId="{2DBAAA9F-A365-41A0-8E75-FAF1AC612C83}" type="presParOf" srcId="{23328131-4BBD-481D-BEA1-3806CCB282AB}" destId="{FE9D0534-A4EC-4C02-BE84-E19BA4DE460F}" srcOrd="2" destOrd="0" presId="urn:microsoft.com/office/officeart/2005/8/layout/vList4"/>
    <dgm:cxn modelId="{7C4CE3ED-83CC-4E02-8525-2DF64B5D1280}" type="presParOf" srcId="{2C144228-C84D-409E-9596-0ED5CABF1126}" destId="{05DDDBC5-435F-46F1-B282-F34C0731FA3A}" srcOrd="1" destOrd="0" presId="urn:microsoft.com/office/officeart/2005/8/layout/vList4"/>
    <dgm:cxn modelId="{3FEC3592-26A1-468A-B6C1-5749A40114D8}" type="presParOf" srcId="{2C144228-C84D-409E-9596-0ED5CABF1126}" destId="{E986505A-1B5B-472C-A242-03146135FF8D}" srcOrd="2" destOrd="0" presId="urn:microsoft.com/office/officeart/2005/8/layout/vList4"/>
    <dgm:cxn modelId="{6FB1A5C2-A2D6-4469-ADF1-8390113DC8AA}" type="presParOf" srcId="{E986505A-1B5B-472C-A242-03146135FF8D}" destId="{8EA58F6C-13A2-455C-B89F-4502799B8360}" srcOrd="0" destOrd="0" presId="urn:microsoft.com/office/officeart/2005/8/layout/vList4"/>
    <dgm:cxn modelId="{92C3EDEE-A794-40F9-84D7-1DCEED547835}" type="presParOf" srcId="{E986505A-1B5B-472C-A242-03146135FF8D}" destId="{EFF3EB8E-175A-4B88-90D7-336A38F2F46C}" srcOrd="1" destOrd="0" presId="urn:microsoft.com/office/officeart/2005/8/layout/vList4"/>
    <dgm:cxn modelId="{2F6A4994-0053-44BD-92C0-CCBFA9A7A5F1}" type="presParOf" srcId="{E986505A-1B5B-472C-A242-03146135FF8D}" destId="{7FA01B8B-B0AB-454C-832D-2914BC7B7896}" srcOrd="2" destOrd="0" presId="urn:microsoft.com/office/officeart/2005/8/layout/vList4"/>
    <dgm:cxn modelId="{9461E326-D451-4CBE-8770-63CC0FA89FCD}" type="presParOf" srcId="{2C144228-C84D-409E-9596-0ED5CABF1126}" destId="{EDE79BC9-0D9F-46ED-A788-6B8994725F79}" srcOrd="3" destOrd="0" presId="urn:microsoft.com/office/officeart/2005/8/layout/vList4"/>
    <dgm:cxn modelId="{96AC5228-78A1-4D70-98E8-BD4FD545AFDA}" type="presParOf" srcId="{2C144228-C84D-409E-9596-0ED5CABF1126}" destId="{BD6F1C3F-0143-4AA8-B120-84D8E5F6C331}" srcOrd="4" destOrd="0" presId="urn:microsoft.com/office/officeart/2005/8/layout/vList4"/>
    <dgm:cxn modelId="{BF2A2022-A331-4EEF-BD28-31B9BF4D068B}" type="presParOf" srcId="{BD6F1C3F-0143-4AA8-B120-84D8E5F6C331}" destId="{2289B7BE-3F28-47F3-A1AF-E726DC58B311}" srcOrd="0" destOrd="0" presId="urn:microsoft.com/office/officeart/2005/8/layout/vList4"/>
    <dgm:cxn modelId="{B06DDF3D-F540-4E31-9192-35EAEF4DB02B}" type="presParOf" srcId="{BD6F1C3F-0143-4AA8-B120-84D8E5F6C331}" destId="{C5AE0DE7-C06F-46F2-9A75-9810F66052D7}" srcOrd="1" destOrd="0" presId="urn:microsoft.com/office/officeart/2005/8/layout/vList4"/>
    <dgm:cxn modelId="{C5FE9CD8-F7AB-4D71-B989-40AB56997144}" type="presParOf" srcId="{BD6F1C3F-0143-4AA8-B120-84D8E5F6C331}" destId="{B4589A9A-F42F-43CA-AC83-A1FBC9CAE2F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74EAB-B8B4-494C-9A31-8DA1B47210F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4267CE35-F9F1-4C21-B110-3EF7E0D34FCB}">
      <dgm:prSet phldrT="[Texto]" custT="1"/>
      <dgm:spPr/>
      <dgm:t>
        <a:bodyPr/>
        <a:lstStyle/>
        <a:p>
          <a:pPr algn="just"/>
          <a:r>
            <a:rPr lang="es-ES" sz="1800" dirty="0" smtClean="0">
              <a:solidFill>
                <a:schemeClr val="tx1"/>
              </a:solidFill>
              <a:latin typeface="Calibri" pitchFamily="34" charset="0"/>
              <a:cs typeface="Calibri" pitchFamily="34" charset="0"/>
            </a:rPr>
            <a:t>El entrenamiento tradicional, el cual trabajan las distintas direcciones del entrenamiento deportivo de una forma mucho más aislada, debe ser modificado o sustituido por un entrenamiento mucho más integrado.</a:t>
          </a:r>
          <a:endParaRPr lang="es-ES" sz="1800" dirty="0">
            <a:solidFill>
              <a:schemeClr val="tx1"/>
            </a:solidFill>
            <a:latin typeface="Calibri" pitchFamily="34" charset="0"/>
            <a:cs typeface="Calibri" pitchFamily="34" charset="0"/>
          </a:endParaRPr>
        </a:p>
      </dgm:t>
    </dgm:pt>
    <dgm:pt modelId="{2C6DA344-21A2-44C5-BA93-A64BFED030C4}" type="parTrans" cxnId="{DD7F66EB-E023-4985-909F-7330A7C44918}">
      <dgm:prSet/>
      <dgm:spPr/>
      <dgm:t>
        <a:bodyPr/>
        <a:lstStyle/>
        <a:p>
          <a:endParaRPr lang="es-ES">
            <a:solidFill>
              <a:schemeClr val="tx1"/>
            </a:solidFill>
          </a:endParaRPr>
        </a:p>
      </dgm:t>
    </dgm:pt>
    <dgm:pt modelId="{860A4C96-9981-4E17-908C-DD2D802C263C}" type="sibTrans" cxnId="{DD7F66EB-E023-4985-909F-7330A7C44918}">
      <dgm:prSet/>
      <dgm:spPr/>
      <dgm:t>
        <a:bodyPr/>
        <a:lstStyle/>
        <a:p>
          <a:endParaRPr lang="es-ES">
            <a:solidFill>
              <a:schemeClr val="tx1"/>
            </a:solidFill>
          </a:endParaRPr>
        </a:p>
      </dgm:t>
    </dgm:pt>
    <dgm:pt modelId="{847B3728-B42E-4511-9263-39B3F9770569}">
      <dgm:prSet phldrT="[Texto]" custT="1"/>
      <dgm:spPr/>
      <dgm:t>
        <a:bodyPr/>
        <a:lstStyle/>
        <a:p>
          <a:pPr algn="just"/>
          <a:r>
            <a:rPr lang="es-ES" sz="1800" dirty="0" smtClean="0">
              <a:solidFill>
                <a:schemeClr val="tx1"/>
              </a:solidFill>
              <a:latin typeface="Calibri" pitchFamily="34" charset="0"/>
              <a:cs typeface="Calibri" pitchFamily="34" charset="0"/>
            </a:rPr>
            <a:t>Trabajar conjuntamente varios componentes en el contenido de la preparación del deportista, a fin de optimizar el rendimiento en los entrenamientos.</a:t>
          </a:r>
          <a:endParaRPr lang="es-ES" sz="1800" dirty="0">
            <a:solidFill>
              <a:schemeClr val="tx1"/>
            </a:solidFill>
            <a:latin typeface="Calibri" pitchFamily="34" charset="0"/>
            <a:cs typeface="Calibri" pitchFamily="34" charset="0"/>
          </a:endParaRPr>
        </a:p>
      </dgm:t>
    </dgm:pt>
    <dgm:pt modelId="{F9522F34-5B96-4072-8670-D34E89950757}" type="parTrans" cxnId="{B10CCD8A-FDDB-4245-A34F-812A049DC882}">
      <dgm:prSet/>
      <dgm:spPr/>
      <dgm:t>
        <a:bodyPr/>
        <a:lstStyle/>
        <a:p>
          <a:endParaRPr lang="es-ES">
            <a:solidFill>
              <a:schemeClr val="tx1"/>
            </a:solidFill>
          </a:endParaRPr>
        </a:p>
      </dgm:t>
    </dgm:pt>
    <dgm:pt modelId="{8CA24698-1FE2-40BA-8168-769DEB11C474}" type="sibTrans" cxnId="{B10CCD8A-FDDB-4245-A34F-812A049DC882}">
      <dgm:prSet/>
      <dgm:spPr/>
      <dgm:t>
        <a:bodyPr/>
        <a:lstStyle/>
        <a:p>
          <a:endParaRPr lang="es-ES">
            <a:solidFill>
              <a:schemeClr val="tx1"/>
            </a:solidFill>
          </a:endParaRPr>
        </a:p>
      </dgm:t>
    </dgm:pt>
    <dgm:pt modelId="{40DBDCB1-B81A-470D-8018-AF875E554D17}" type="pres">
      <dgm:prSet presAssocID="{B9F74EAB-B8B4-494C-9A31-8DA1B47210F9}" presName="linear" presStyleCnt="0">
        <dgm:presLayoutVars>
          <dgm:dir/>
          <dgm:animLvl val="lvl"/>
          <dgm:resizeHandles val="exact"/>
        </dgm:presLayoutVars>
      </dgm:prSet>
      <dgm:spPr/>
      <dgm:t>
        <a:bodyPr/>
        <a:lstStyle/>
        <a:p>
          <a:endParaRPr lang="es-ES"/>
        </a:p>
      </dgm:t>
    </dgm:pt>
    <dgm:pt modelId="{AB703F0A-6096-492D-96BA-114B645607A1}" type="pres">
      <dgm:prSet presAssocID="{4267CE35-F9F1-4C21-B110-3EF7E0D34FCB}" presName="parentLin" presStyleCnt="0"/>
      <dgm:spPr/>
      <dgm:t>
        <a:bodyPr/>
        <a:lstStyle/>
        <a:p>
          <a:endParaRPr lang="es-EC"/>
        </a:p>
      </dgm:t>
    </dgm:pt>
    <dgm:pt modelId="{F91D1F2B-0A2E-464E-88E6-1592E2303656}" type="pres">
      <dgm:prSet presAssocID="{4267CE35-F9F1-4C21-B110-3EF7E0D34FCB}" presName="parentLeftMargin" presStyleLbl="node1" presStyleIdx="0" presStyleCnt="2"/>
      <dgm:spPr/>
      <dgm:t>
        <a:bodyPr/>
        <a:lstStyle/>
        <a:p>
          <a:endParaRPr lang="es-ES"/>
        </a:p>
      </dgm:t>
    </dgm:pt>
    <dgm:pt modelId="{65B56B25-1283-4CDD-AB7E-AC31B2DF8CBE}" type="pres">
      <dgm:prSet presAssocID="{4267CE35-F9F1-4C21-B110-3EF7E0D34FCB}" presName="parentText" presStyleLbl="node1" presStyleIdx="0" presStyleCnt="2" custScaleX="142857" custScaleY="149384" custLinFactY="-337078" custLinFactNeighborX="-5695" custLinFactNeighborY="-400000">
        <dgm:presLayoutVars>
          <dgm:chMax val="0"/>
          <dgm:bulletEnabled val="1"/>
        </dgm:presLayoutVars>
      </dgm:prSet>
      <dgm:spPr/>
      <dgm:t>
        <a:bodyPr/>
        <a:lstStyle/>
        <a:p>
          <a:endParaRPr lang="es-ES"/>
        </a:p>
      </dgm:t>
    </dgm:pt>
    <dgm:pt modelId="{3CF32994-05E8-4430-B368-36F703AAE213}" type="pres">
      <dgm:prSet presAssocID="{4267CE35-F9F1-4C21-B110-3EF7E0D34FCB}" presName="negativeSpace" presStyleCnt="0"/>
      <dgm:spPr/>
      <dgm:t>
        <a:bodyPr/>
        <a:lstStyle/>
        <a:p>
          <a:endParaRPr lang="es-EC"/>
        </a:p>
      </dgm:t>
    </dgm:pt>
    <dgm:pt modelId="{3962BC1D-9AE1-4DE3-B92A-EC82FADD8F2B}" type="pres">
      <dgm:prSet presAssocID="{4267CE35-F9F1-4C21-B110-3EF7E0D34FCB}" presName="childText" presStyleLbl="conFgAcc1" presStyleIdx="0" presStyleCnt="2">
        <dgm:presLayoutVars>
          <dgm:bulletEnabled val="1"/>
        </dgm:presLayoutVars>
      </dgm:prSet>
      <dgm:spPr/>
      <dgm:t>
        <a:bodyPr/>
        <a:lstStyle/>
        <a:p>
          <a:endParaRPr lang="es-EC"/>
        </a:p>
      </dgm:t>
    </dgm:pt>
    <dgm:pt modelId="{4E67F816-93FD-49DB-819B-A1F355146D02}" type="pres">
      <dgm:prSet presAssocID="{860A4C96-9981-4E17-908C-DD2D802C263C}" presName="spaceBetweenRectangles" presStyleCnt="0"/>
      <dgm:spPr/>
      <dgm:t>
        <a:bodyPr/>
        <a:lstStyle/>
        <a:p>
          <a:endParaRPr lang="es-EC"/>
        </a:p>
      </dgm:t>
    </dgm:pt>
    <dgm:pt modelId="{0BFC98F4-399B-4F05-876A-205B632B53E6}" type="pres">
      <dgm:prSet presAssocID="{847B3728-B42E-4511-9263-39B3F9770569}" presName="parentLin" presStyleCnt="0"/>
      <dgm:spPr/>
      <dgm:t>
        <a:bodyPr/>
        <a:lstStyle/>
        <a:p>
          <a:endParaRPr lang="es-EC"/>
        </a:p>
      </dgm:t>
    </dgm:pt>
    <dgm:pt modelId="{CB74B479-5B98-43A6-9B5B-2AC55CE88D6E}" type="pres">
      <dgm:prSet presAssocID="{847B3728-B42E-4511-9263-39B3F9770569}" presName="parentLeftMargin" presStyleLbl="node1" presStyleIdx="0" presStyleCnt="2"/>
      <dgm:spPr/>
      <dgm:t>
        <a:bodyPr/>
        <a:lstStyle/>
        <a:p>
          <a:endParaRPr lang="es-ES"/>
        </a:p>
      </dgm:t>
    </dgm:pt>
    <dgm:pt modelId="{A9519692-33AE-46C4-A68E-CB2C76EB6BCD}" type="pres">
      <dgm:prSet presAssocID="{847B3728-B42E-4511-9263-39B3F9770569}" presName="parentText" presStyleLbl="node1" presStyleIdx="1" presStyleCnt="2" custScaleX="123983" custScaleY="130574" custLinFactNeighborX="-28096" custLinFactNeighborY="-14931">
        <dgm:presLayoutVars>
          <dgm:chMax val="0"/>
          <dgm:bulletEnabled val="1"/>
        </dgm:presLayoutVars>
      </dgm:prSet>
      <dgm:spPr/>
      <dgm:t>
        <a:bodyPr/>
        <a:lstStyle/>
        <a:p>
          <a:endParaRPr lang="es-ES"/>
        </a:p>
      </dgm:t>
    </dgm:pt>
    <dgm:pt modelId="{5E206E83-0042-4640-A4B3-ABA12F6D3C54}" type="pres">
      <dgm:prSet presAssocID="{847B3728-B42E-4511-9263-39B3F9770569}" presName="negativeSpace" presStyleCnt="0"/>
      <dgm:spPr/>
      <dgm:t>
        <a:bodyPr/>
        <a:lstStyle/>
        <a:p>
          <a:endParaRPr lang="es-EC"/>
        </a:p>
      </dgm:t>
    </dgm:pt>
    <dgm:pt modelId="{FDEAB763-089C-4021-8AAD-F796ED6CFEF2}" type="pres">
      <dgm:prSet presAssocID="{847B3728-B42E-4511-9263-39B3F9770569}" presName="childText" presStyleLbl="conFgAcc1" presStyleIdx="1" presStyleCnt="2">
        <dgm:presLayoutVars>
          <dgm:bulletEnabled val="1"/>
        </dgm:presLayoutVars>
      </dgm:prSet>
      <dgm:spPr/>
      <dgm:t>
        <a:bodyPr/>
        <a:lstStyle/>
        <a:p>
          <a:endParaRPr lang="es-EC"/>
        </a:p>
      </dgm:t>
    </dgm:pt>
  </dgm:ptLst>
  <dgm:cxnLst>
    <dgm:cxn modelId="{798AC581-6771-4D50-B6BB-0695EC6F1F55}" type="presOf" srcId="{847B3728-B42E-4511-9263-39B3F9770569}" destId="{A9519692-33AE-46C4-A68E-CB2C76EB6BCD}" srcOrd="1" destOrd="0" presId="urn:microsoft.com/office/officeart/2005/8/layout/list1"/>
    <dgm:cxn modelId="{D77FF805-806F-433F-8990-71F5877B424A}" type="presOf" srcId="{B9F74EAB-B8B4-494C-9A31-8DA1B47210F9}" destId="{40DBDCB1-B81A-470D-8018-AF875E554D17}" srcOrd="0" destOrd="0" presId="urn:microsoft.com/office/officeart/2005/8/layout/list1"/>
    <dgm:cxn modelId="{F9D27113-E2E1-4880-AEAE-407F382C55B6}" type="presOf" srcId="{4267CE35-F9F1-4C21-B110-3EF7E0D34FCB}" destId="{F91D1F2B-0A2E-464E-88E6-1592E2303656}" srcOrd="0" destOrd="0" presId="urn:microsoft.com/office/officeart/2005/8/layout/list1"/>
    <dgm:cxn modelId="{DD7F66EB-E023-4985-909F-7330A7C44918}" srcId="{B9F74EAB-B8B4-494C-9A31-8DA1B47210F9}" destId="{4267CE35-F9F1-4C21-B110-3EF7E0D34FCB}" srcOrd="0" destOrd="0" parTransId="{2C6DA344-21A2-44C5-BA93-A64BFED030C4}" sibTransId="{860A4C96-9981-4E17-908C-DD2D802C263C}"/>
    <dgm:cxn modelId="{15EFF7D5-1904-4AD1-AD9F-6EE1B0EC014B}" type="presOf" srcId="{4267CE35-F9F1-4C21-B110-3EF7E0D34FCB}" destId="{65B56B25-1283-4CDD-AB7E-AC31B2DF8CBE}" srcOrd="1" destOrd="0" presId="urn:microsoft.com/office/officeart/2005/8/layout/list1"/>
    <dgm:cxn modelId="{41BC2F45-A274-491A-A2BD-622A18900257}" type="presOf" srcId="{847B3728-B42E-4511-9263-39B3F9770569}" destId="{CB74B479-5B98-43A6-9B5B-2AC55CE88D6E}" srcOrd="0" destOrd="0" presId="urn:microsoft.com/office/officeart/2005/8/layout/list1"/>
    <dgm:cxn modelId="{B10CCD8A-FDDB-4245-A34F-812A049DC882}" srcId="{B9F74EAB-B8B4-494C-9A31-8DA1B47210F9}" destId="{847B3728-B42E-4511-9263-39B3F9770569}" srcOrd="1" destOrd="0" parTransId="{F9522F34-5B96-4072-8670-D34E89950757}" sibTransId="{8CA24698-1FE2-40BA-8168-769DEB11C474}"/>
    <dgm:cxn modelId="{623B0C64-F1A2-4B41-9FC0-B4F95D36BD6E}" type="presParOf" srcId="{40DBDCB1-B81A-470D-8018-AF875E554D17}" destId="{AB703F0A-6096-492D-96BA-114B645607A1}" srcOrd="0" destOrd="0" presId="urn:microsoft.com/office/officeart/2005/8/layout/list1"/>
    <dgm:cxn modelId="{2F37C066-F75F-4B78-A0B2-5387E428E23B}" type="presParOf" srcId="{AB703F0A-6096-492D-96BA-114B645607A1}" destId="{F91D1F2B-0A2E-464E-88E6-1592E2303656}" srcOrd="0" destOrd="0" presId="urn:microsoft.com/office/officeart/2005/8/layout/list1"/>
    <dgm:cxn modelId="{5C5C63B9-0F87-4E1F-88B2-DD8E166A329C}" type="presParOf" srcId="{AB703F0A-6096-492D-96BA-114B645607A1}" destId="{65B56B25-1283-4CDD-AB7E-AC31B2DF8CBE}" srcOrd="1" destOrd="0" presId="urn:microsoft.com/office/officeart/2005/8/layout/list1"/>
    <dgm:cxn modelId="{E84F04DC-73B5-4BA5-B4BC-A73376B8E498}" type="presParOf" srcId="{40DBDCB1-B81A-470D-8018-AF875E554D17}" destId="{3CF32994-05E8-4430-B368-36F703AAE213}" srcOrd="1" destOrd="0" presId="urn:microsoft.com/office/officeart/2005/8/layout/list1"/>
    <dgm:cxn modelId="{C707675C-4E8C-456A-9467-C333523F4628}" type="presParOf" srcId="{40DBDCB1-B81A-470D-8018-AF875E554D17}" destId="{3962BC1D-9AE1-4DE3-B92A-EC82FADD8F2B}" srcOrd="2" destOrd="0" presId="urn:microsoft.com/office/officeart/2005/8/layout/list1"/>
    <dgm:cxn modelId="{8E503D0A-49C7-412F-B1C2-928560360476}" type="presParOf" srcId="{40DBDCB1-B81A-470D-8018-AF875E554D17}" destId="{4E67F816-93FD-49DB-819B-A1F355146D02}" srcOrd="3" destOrd="0" presId="urn:microsoft.com/office/officeart/2005/8/layout/list1"/>
    <dgm:cxn modelId="{85ACC9D4-C64E-4017-B299-E7D1B2C0A3EE}" type="presParOf" srcId="{40DBDCB1-B81A-470D-8018-AF875E554D17}" destId="{0BFC98F4-399B-4F05-876A-205B632B53E6}" srcOrd="4" destOrd="0" presId="urn:microsoft.com/office/officeart/2005/8/layout/list1"/>
    <dgm:cxn modelId="{E809BE22-3430-4362-9CD6-3F9C25B53A4A}" type="presParOf" srcId="{0BFC98F4-399B-4F05-876A-205B632B53E6}" destId="{CB74B479-5B98-43A6-9B5B-2AC55CE88D6E}" srcOrd="0" destOrd="0" presId="urn:microsoft.com/office/officeart/2005/8/layout/list1"/>
    <dgm:cxn modelId="{22D64B7B-962B-42BF-BF49-6661124C9DC7}" type="presParOf" srcId="{0BFC98F4-399B-4F05-876A-205B632B53E6}" destId="{A9519692-33AE-46C4-A68E-CB2C76EB6BCD}" srcOrd="1" destOrd="0" presId="urn:microsoft.com/office/officeart/2005/8/layout/list1"/>
    <dgm:cxn modelId="{3E1140B7-9885-49A5-AF92-5A857349096B}" type="presParOf" srcId="{40DBDCB1-B81A-470D-8018-AF875E554D17}" destId="{5E206E83-0042-4640-A4B3-ABA12F6D3C54}" srcOrd="5" destOrd="0" presId="urn:microsoft.com/office/officeart/2005/8/layout/list1"/>
    <dgm:cxn modelId="{72F6F13B-0730-4079-A11F-632691D1B1D9}" type="presParOf" srcId="{40DBDCB1-B81A-470D-8018-AF875E554D17}" destId="{FDEAB763-089C-4021-8AAD-F796ED6CFEF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F2B2E-AEF7-4A9C-B595-3ACE45380338}">
      <dsp:nvSpPr>
        <dsp:cNvPr id="0" name=""/>
        <dsp:cNvSpPr/>
      </dsp:nvSpPr>
      <dsp:spPr>
        <a:xfrm>
          <a:off x="0" y="1316311"/>
          <a:ext cx="8712968" cy="158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E2BFE4-CC80-4520-B06B-585967386021}">
      <dsp:nvSpPr>
        <dsp:cNvPr id="0" name=""/>
        <dsp:cNvSpPr/>
      </dsp:nvSpPr>
      <dsp:spPr>
        <a:xfrm>
          <a:off x="427565" y="8118"/>
          <a:ext cx="8282765" cy="22380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Los deportes de combate necesitan analizar constantemente las metodologías de entrenamiento a emplear, lo que permite caracterizar un volumen elevado de elementos técnicos, para lo cual es necesario tener las orientaciones requeridas y las condiciones en las cuales se realiza el entrenamiento (</a:t>
          </a:r>
          <a:r>
            <a:rPr lang="es-ES" sz="2000" kern="1200" dirty="0" err="1" smtClean="0">
              <a:solidFill>
                <a:schemeClr val="tx1"/>
              </a:solidFill>
              <a:latin typeface="Calibri" pitchFamily="34" charset="0"/>
              <a:cs typeface="Calibri" pitchFamily="34" charset="0"/>
            </a:rPr>
            <a:t>Copello</a:t>
          </a:r>
          <a:r>
            <a:rPr lang="es-ES" sz="2000" kern="1200" dirty="0" smtClean="0">
              <a:solidFill>
                <a:schemeClr val="tx1"/>
              </a:solidFill>
              <a:latin typeface="Calibri" pitchFamily="34" charset="0"/>
              <a:cs typeface="Calibri" pitchFamily="34" charset="0"/>
            </a:rPr>
            <a:t>, 2013).</a:t>
          </a:r>
          <a:endParaRPr lang="es-ES" sz="2000" kern="1200" dirty="0">
            <a:solidFill>
              <a:schemeClr val="tx1"/>
            </a:solidFill>
            <a:latin typeface="Calibri" pitchFamily="34" charset="0"/>
            <a:cs typeface="Calibri" pitchFamily="34" charset="0"/>
          </a:endParaRPr>
        </a:p>
      </dsp:txBody>
      <dsp:txXfrm>
        <a:off x="536819" y="117372"/>
        <a:ext cx="8064257" cy="2019564"/>
      </dsp:txXfrm>
    </dsp:sp>
    <dsp:sp modelId="{4495EE17-3DDF-410C-84CF-5154DBFEEB87}">
      <dsp:nvSpPr>
        <dsp:cNvPr id="0" name=""/>
        <dsp:cNvSpPr/>
      </dsp:nvSpPr>
      <dsp:spPr>
        <a:xfrm>
          <a:off x="0" y="4380945"/>
          <a:ext cx="8712968" cy="1587600"/>
        </a:xfrm>
        <a:prstGeom prst="rect">
          <a:avLst/>
        </a:prstGeom>
        <a:solidFill>
          <a:schemeClr val="lt1">
            <a:alpha val="90000"/>
            <a:hueOff val="0"/>
            <a:satOff val="0"/>
            <a:lumOff val="0"/>
            <a:alphaOff val="0"/>
          </a:schemeClr>
        </a:solidFill>
        <a:ln w="25400" cap="flat" cmpd="sng" algn="ctr">
          <a:solidFill>
            <a:schemeClr val="accent2">
              <a:hueOff val="10483529"/>
              <a:satOff val="-1988"/>
              <a:lumOff val="-9999"/>
              <a:alphaOff val="0"/>
            </a:schemeClr>
          </a:solidFill>
          <a:prstDash val="solid"/>
        </a:ln>
        <a:effectLst/>
      </dsp:spPr>
      <dsp:style>
        <a:lnRef idx="2">
          <a:scrgbClr r="0" g="0" b="0"/>
        </a:lnRef>
        <a:fillRef idx="1">
          <a:scrgbClr r="0" g="0" b="0"/>
        </a:fillRef>
        <a:effectRef idx="0">
          <a:scrgbClr r="0" g="0" b="0"/>
        </a:effectRef>
        <a:fontRef idx="minor"/>
      </dsp:style>
    </dsp:sp>
    <dsp:sp modelId="{CEA1C631-B444-4AE0-800A-CCF6AE7723DC}">
      <dsp:nvSpPr>
        <dsp:cNvPr id="0" name=""/>
        <dsp:cNvSpPr/>
      </dsp:nvSpPr>
      <dsp:spPr>
        <a:xfrm>
          <a:off x="416937" y="3221663"/>
          <a:ext cx="8296030" cy="2066714"/>
        </a:xfrm>
        <a:prstGeom prst="roundRect">
          <a:avLst/>
        </a:prstGeom>
        <a:solidFill>
          <a:schemeClr val="accent2">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Dentro de las  características de los deportes de combate encontramos un alto grado de incertidumbre y habilidades divididas dado que el deportista no sabe cómo actuará el oponente. (</a:t>
          </a:r>
          <a:r>
            <a:rPr lang="es-ES" sz="2000" kern="1200" dirty="0" err="1" smtClean="0">
              <a:solidFill>
                <a:schemeClr val="tx1"/>
              </a:solidFill>
              <a:latin typeface="Calibri" pitchFamily="34" charset="0"/>
              <a:cs typeface="Calibri" pitchFamily="34" charset="0"/>
            </a:rPr>
            <a:t>Miarka</a:t>
          </a:r>
          <a:r>
            <a:rPr lang="es-ES" sz="2000" kern="1200" dirty="0" smtClean="0">
              <a:solidFill>
                <a:schemeClr val="tx1"/>
              </a:solidFill>
              <a:latin typeface="Calibri" pitchFamily="34" charset="0"/>
              <a:cs typeface="Calibri" pitchFamily="34" charset="0"/>
            </a:rPr>
            <a:t>, Branco, </a:t>
          </a:r>
          <a:r>
            <a:rPr lang="es-ES" sz="2000" kern="1200" dirty="0" err="1" smtClean="0">
              <a:solidFill>
                <a:schemeClr val="tx1"/>
              </a:solidFill>
              <a:latin typeface="Calibri" pitchFamily="34" charset="0"/>
              <a:cs typeface="Calibri" pitchFamily="34" charset="0"/>
            </a:rPr>
            <a:t>Vecchio</a:t>
          </a:r>
          <a:r>
            <a:rPr lang="es-ES" sz="2000" kern="1200" dirty="0" smtClean="0">
              <a:solidFill>
                <a:schemeClr val="tx1"/>
              </a:solidFill>
              <a:latin typeface="Calibri" pitchFamily="34" charset="0"/>
              <a:cs typeface="Calibri" pitchFamily="34" charset="0"/>
            </a:rPr>
            <a:t>, </a:t>
          </a:r>
          <a:r>
            <a:rPr lang="es-ES" sz="2000" kern="1200" dirty="0" err="1" smtClean="0">
              <a:solidFill>
                <a:schemeClr val="tx1"/>
              </a:solidFill>
              <a:latin typeface="Calibri" pitchFamily="34" charset="0"/>
              <a:cs typeface="Calibri" pitchFamily="34" charset="0"/>
            </a:rPr>
            <a:t>Camey</a:t>
          </a:r>
          <a:r>
            <a:rPr lang="es-ES" sz="2000" kern="1200" dirty="0" smtClean="0">
              <a:solidFill>
                <a:schemeClr val="tx1"/>
              </a:solidFill>
              <a:latin typeface="Calibri" pitchFamily="34" charset="0"/>
              <a:cs typeface="Calibri" pitchFamily="34" charset="0"/>
            </a:rPr>
            <a:t>, &amp; </a:t>
          </a:r>
          <a:r>
            <a:rPr lang="es-ES" sz="2000" kern="1200" dirty="0" err="1" smtClean="0">
              <a:solidFill>
                <a:schemeClr val="tx1"/>
              </a:solidFill>
              <a:latin typeface="Calibri" pitchFamily="34" charset="0"/>
              <a:cs typeface="Calibri" pitchFamily="34" charset="0"/>
            </a:rPr>
            <a:t>Franchini</a:t>
          </a:r>
          <a:r>
            <a:rPr lang="es-ES" sz="2000" kern="1200" dirty="0" smtClean="0">
              <a:solidFill>
                <a:schemeClr val="tx1"/>
              </a:solidFill>
              <a:latin typeface="Calibri" pitchFamily="34" charset="0"/>
              <a:cs typeface="Calibri" pitchFamily="34" charset="0"/>
            </a:rPr>
            <a:t>, 2015; </a:t>
          </a:r>
          <a:r>
            <a:rPr lang="es-ES" sz="2000" kern="1200" dirty="0" err="1" smtClean="0">
              <a:solidFill>
                <a:schemeClr val="tx1"/>
              </a:solidFill>
              <a:latin typeface="Calibri" pitchFamily="34" charset="0"/>
              <a:cs typeface="Calibri" pitchFamily="34" charset="0"/>
            </a:rPr>
            <a:t>Parnabas</a:t>
          </a:r>
          <a:r>
            <a:rPr lang="es-ES" sz="2000" kern="1200" dirty="0" smtClean="0">
              <a:solidFill>
                <a:schemeClr val="tx1"/>
              </a:solidFill>
              <a:latin typeface="Calibri" pitchFamily="34" charset="0"/>
              <a:cs typeface="Calibri" pitchFamily="34" charset="0"/>
            </a:rPr>
            <a:t>, </a:t>
          </a:r>
          <a:r>
            <a:rPr lang="es-ES" sz="2000" kern="1200" dirty="0" err="1" smtClean="0">
              <a:solidFill>
                <a:schemeClr val="tx1"/>
              </a:solidFill>
              <a:latin typeface="Calibri" pitchFamily="34" charset="0"/>
              <a:cs typeface="Calibri" pitchFamily="34" charset="0"/>
            </a:rPr>
            <a:t>Parnabas</a:t>
          </a:r>
          <a:r>
            <a:rPr lang="es-ES" sz="2000" kern="1200" dirty="0" smtClean="0">
              <a:solidFill>
                <a:schemeClr val="tx1"/>
              </a:solidFill>
              <a:latin typeface="Calibri" pitchFamily="34" charset="0"/>
              <a:cs typeface="Calibri" pitchFamily="34" charset="0"/>
            </a:rPr>
            <a:t>, &amp; </a:t>
          </a:r>
          <a:r>
            <a:rPr lang="es-ES" sz="2000" kern="1200" dirty="0" err="1" smtClean="0">
              <a:solidFill>
                <a:schemeClr val="tx1"/>
              </a:solidFill>
              <a:latin typeface="Calibri" pitchFamily="34" charset="0"/>
              <a:cs typeface="Calibri" pitchFamily="34" charset="0"/>
            </a:rPr>
            <a:t>Parnabas</a:t>
          </a:r>
          <a:r>
            <a:rPr lang="es-ES" sz="2000" kern="1200" dirty="0" smtClean="0">
              <a:solidFill>
                <a:schemeClr val="tx1"/>
              </a:solidFill>
              <a:latin typeface="Calibri" pitchFamily="34" charset="0"/>
              <a:cs typeface="Calibri" pitchFamily="34" charset="0"/>
            </a:rPr>
            <a:t>, 2015).</a:t>
          </a:r>
          <a:endParaRPr lang="es-ES" sz="2000" kern="1200" dirty="0">
            <a:solidFill>
              <a:schemeClr val="tx1"/>
            </a:solidFill>
            <a:latin typeface="Calibri" pitchFamily="34" charset="0"/>
            <a:cs typeface="Calibri" pitchFamily="34" charset="0"/>
          </a:endParaRPr>
        </a:p>
      </dsp:txBody>
      <dsp:txXfrm>
        <a:off x="517826" y="3322552"/>
        <a:ext cx="8094252" cy="1864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92918-4240-4727-B675-BCB556E07138}">
      <dsp:nvSpPr>
        <dsp:cNvPr id="0" name=""/>
        <dsp:cNvSpPr/>
      </dsp:nvSpPr>
      <dsp:spPr>
        <a:xfrm>
          <a:off x="0" y="713187"/>
          <a:ext cx="8712968" cy="95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8D783-ABFA-49A8-9A94-BB68E21412BD}">
      <dsp:nvSpPr>
        <dsp:cNvPr id="0" name=""/>
        <dsp:cNvSpPr/>
      </dsp:nvSpPr>
      <dsp:spPr>
        <a:xfrm>
          <a:off x="216023" y="12320"/>
          <a:ext cx="8307167" cy="19419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Algunos de los teóricos y científicos del entrenamiento deportivo, así como diversos directores técnicos de prestigio internacional reconocen a la integración de contenidos del entrenamiento deportivo como un aspecto de vital importancia para lograr entrenamientos optimizados (Guiraud, </a:t>
          </a:r>
          <a:r>
            <a:rPr lang="es-ES" sz="2000" kern="1200" dirty="0" err="1" smtClean="0">
              <a:solidFill>
                <a:schemeClr val="tx1"/>
              </a:solidFill>
              <a:latin typeface="Calibri" pitchFamily="34" charset="0"/>
              <a:cs typeface="Calibri" pitchFamily="34" charset="0"/>
            </a:rPr>
            <a:t>Nigam</a:t>
          </a:r>
          <a:r>
            <a:rPr lang="es-ES" sz="2000" kern="1200" dirty="0" smtClean="0">
              <a:solidFill>
                <a:schemeClr val="tx1"/>
              </a:solidFill>
              <a:latin typeface="Calibri" pitchFamily="34" charset="0"/>
              <a:cs typeface="Calibri" pitchFamily="34" charset="0"/>
            </a:rPr>
            <a:t>, Gremeaux, Meyer, Juneau, &amp; </a:t>
          </a:r>
          <a:r>
            <a:rPr lang="es-ES" sz="2000" kern="1200" dirty="0" err="1" smtClean="0">
              <a:solidFill>
                <a:schemeClr val="tx1"/>
              </a:solidFill>
              <a:latin typeface="Calibri" pitchFamily="34" charset="0"/>
              <a:cs typeface="Calibri" pitchFamily="34" charset="0"/>
            </a:rPr>
            <a:t>Bosquet</a:t>
          </a:r>
          <a:r>
            <a:rPr lang="es-ES" sz="2000" kern="1200" dirty="0" smtClean="0">
              <a:solidFill>
                <a:schemeClr val="tx1"/>
              </a:solidFill>
              <a:latin typeface="Calibri" pitchFamily="34" charset="0"/>
              <a:cs typeface="Calibri" pitchFamily="34" charset="0"/>
            </a:rPr>
            <a:t>, 2012; </a:t>
          </a:r>
          <a:r>
            <a:rPr lang="es-ES" sz="2000" kern="1200" dirty="0" err="1" smtClean="0">
              <a:solidFill>
                <a:schemeClr val="tx1"/>
              </a:solidFill>
              <a:latin typeface="Calibri" pitchFamily="34" charset="0"/>
              <a:cs typeface="Calibri" pitchFamily="34" charset="0"/>
            </a:rPr>
            <a:t>Litvinenko</a:t>
          </a:r>
          <a:r>
            <a:rPr lang="es-ES" sz="2000" kern="1200" dirty="0" smtClean="0">
              <a:solidFill>
                <a:schemeClr val="tx1"/>
              </a:solidFill>
              <a:latin typeface="Calibri" pitchFamily="34" charset="0"/>
              <a:cs typeface="Calibri" pitchFamily="34" charset="0"/>
            </a:rPr>
            <a:t>, 2013; Calero, 2014a,b; </a:t>
          </a:r>
          <a:r>
            <a:rPr lang="es-ES" sz="2000" kern="1200" dirty="0" err="1" smtClean="0">
              <a:solidFill>
                <a:schemeClr val="tx1"/>
              </a:solidFill>
              <a:latin typeface="Calibri" pitchFamily="34" charset="0"/>
              <a:cs typeface="Calibri" pitchFamily="34" charset="0"/>
            </a:rPr>
            <a:t>Fister</a:t>
          </a:r>
          <a:r>
            <a:rPr lang="es-ES" sz="2000" kern="1200" dirty="0" smtClean="0">
              <a:solidFill>
                <a:schemeClr val="tx1"/>
              </a:solidFill>
              <a:latin typeface="Calibri" pitchFamily="34" charset="0"/>
              <a:cs typeface="Calibri" pitchFamily="34" charset="0"/>
            </a:rPr>
            <a:t>, </a:t>
          </a:r>
          <a:r>
            <a:rPr lang="es-ES" sz="2000" kern="1200" dirty="0" err="1" smtClean="0">
              <a:solidFill>
                <a:schemeClr val="tx1"/>
              </a:solidFill>
              <a:latin typeface="Calibri" pitchFamily="34" charset="0"/>
              <a:cs typeface="Calibri" pitchFamily="34" charset="0"/>
            </a:rPr>
            <a:t>Rauter</a:t>
          </a:r>
          <a:r>
            <a:rPr lang="es-ES" sz="2000" kern="1200" dirty="0" smtClean="0">
              <a:solidFill>
                <a:schemeClr val="tx1"/>
              </a:solidFill>
              <a:latin typeface="Calibri" pitchFamily="34" charset="0"/>
              <a:cs typeface="Calibri" pitchFamily="34" charset="0"/>
            </a:rPr>
            <a:t>, Yang, &amp; </a:t>
          </a:r>
          <a:r>
            <a:rPr lang="es-ES" sz="2000" kern="1200" dirty="0" err="1" smtClean="0">
              <a:solidFill>
                <a:schemeClr val="tx1"/>
              </a:solidFill>
              <a:latin typeface="Calibri" pitchFamily="34" charset="0"/>
              <a:cs typeface="Calibri" pitchFamily="34" charset="0"/>
            </a:rPr>
            <a:t>Ljubič</a:t>
          </a:r>
          <a:r>
            <a:rPr lang="es-ES" sz="2000" kern="1200" dirty="0" smtClean="0">
              <a:solidFill>
                <a:schemeClr val="tx1"/>
              </a:solidFill>
              <a:latin typeface="Calibri" pitchFamily="34" charset="0"/>
              <a:cs typeface="Calibri" pitchFamily="34" charset="0"/>
            </a:rPr>
            <a:t>, 2015). </a:t>
          </a:r>
          <a:endParaRPr lang="es-ES" sz="2000" kern="1200" dirty="0">
            <a:solidFill>
              <a:schemeClr val="tx1"/>
            </a:solidFill>
            <a:latin typeface="Calibri" pitchFamily="34" charset="0"/>
            <a:cs typeface="Calibri" pitchFamily="34" charset="0"/>
          </a:endParaRPr>
        </a:p>
      </dsp:txBody>
      <dsp:txXfrm>
        <a:off x="310819" y="107116"/>
        <a:ext cx="8117575" cy="1752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BC1D-9AE1-4DE3-B92A-EC82FADD8F2B}">
      <dsp:nvSpPr>
        <dsp:cNvPr id="0" name=""/>
        <dsp:cNvSpPr/>
      </dsp:nvSpPr>
      <dsp:spPr>
        <a:xfrm>
          <a:off x="216058" y="0"/>
          <a:ext cx="7776898" cy="65600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56B25-1283-4CDD-AB7E-AC31B2DF8CBE}">
      <dsp:nvSpPr>
        <dsp:cNvPr id="0" name=""/>
        <dsp:cNvSpPr/>
      </dsp:nvSpPr>
      <dsp:spPr>
        <a:xfrm>
          <a:off x="241910" y="49304"/>
          <a:ext cx="7678970" cy="147930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es-ES" sz="2000" kern="1200" dirty="0" smtClean="0">
              <a:latin typeface="Calibri" pitchFamily="34" charset="0"/>
              <a:cs typeface="Calibri" pitchFamily="34" charset="0"/>
            </a:rPr>
            <a:t>El entrenamiento integrado es la percepción integral física-técnico-táctica encaminados a mejorar el desarrollo de las cualidades en el contexto en que se intervienen en competición (Antón, 1990; Calero, 2014a,b). </a:t>
          </a:r>
          <a:endParaRPr lang="es-ES" sz="2400" kern="1200" dirty="0">
            <a:latin typeface="Calibri" pitchFamily="34" charset="0"/>
            <a:cs typeface="Calibri" pitchFamily="34" charset="0"/>
          </a:endParaRPr>
        </a:p>
      </dsp:txBody>
      <dsp:txXfrm>
        <a:off x="314124" y="121518"/>
        <a:ext cx="7534542" cy="1334878"/>
      </dsp:txXfrm>
    </dsp:sp>
    <dsp:sp modelId="{FD809F91-EED0-40E3-86BC-98183FCA363F}">
      <dsp:nvSpPr>
        <dsp:cNvPr id="0" name=""/>
        <dsp:cNvSpPr/>
      </dsp:nvSpPr>
      <dsp:spPr>
        <a:xfrm>
          <a:off x="0" y="4232411"/>
          <a:ext cx="8064896" cy="1612800"/>
        </a:xfrm>
        <a:prstGeom prst="rect">
          <a:avLst/>
        </a:prstGeom>
        <a:solidFill>
          <a:schemeClr val="lt1">
            <a:alpha val="90000"/>
            <a:hueOff val="0"/>
            <a:satOff val="0"/>
            <a:lumOff val="0"/>
            <a:alphaOff val="0"/>
          </a:schemeClr>
        </a:solidFill>
        <a:ln w="25400" cap="flat" cmpd="sng" algn="ctr">
          <a:solidFill>
            <a:schemeClr val="accent3">
              <a:hueOff val="-6872335"/>
              <a:satOff val="-58371"/>
              <a:lumOff val="195"/>
              <a:alphaOff val="0"/>
            </a:schemeClr>
          </a:solidFill>
          <a:prstDash val="solid"/>
        </a:ln>
        <a:effectLst/>
      </dsp:spPr>
      <dsp:style>
        <a:lnRef idx="2">
          <a:scrgbClr r="0" g="0" b="0"/>
        </a:lnRef>
        <a:fillRef idx="1">
          <a:scrgbClr r="0" g="0" b="0"/>
        </a:fillRef>
        <a:effectRef idx="0">
          <a:scrgbClr r="0" g="0" b="0"/>
        </a:effectRef>
        <a:fontRef idx="minor"/>
      </dsp:style>
    </dsp:sp>
    <dsp:sp modelId="{5AADA95C-396F-49AD-BFB1-C4D578C56FB1}">
      <dsp:nvSpPr>
        <dsp:cNvPr id="0" name=""/>
        <dsp:cNvSpPr/>
      </dsp:nvSpPr>
      <dsp:spPr>
        <a:xfrm>
          <a:off x="432048" y="3877916"/>
          <a:ext cx="7107931" cy="2173654"/>
        </a:xfrm>
        <a:prstGeom prst="roundRect">
          <a:avLst/>
        </a:prstGeom>
        <a:solidFill>
          <a:schemeClr val="accent3">
            <a:hueOff val="-6872335"/>
            <a:satOff val="-58371"/>
            <a:lumOff val="1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es-ES" sz="2000" kern="1200" dirty="0" smtClean="0">
              <a:latin typeface="Calibri" pitchFamily="34" charset="0"/>
              <a:cs typeface="Calibri" pitchFamily="34" charset="0"/>
            </a:rPr>
            <a:t>Por lo tanto, las metodologías integradas utilizadas en la modelación del entrenamiento deportivo se basan en la práctica deportiva, dado que mientras más parecido a la realidad modelada son los contenidos de la preparación deportiva mejores serán las probabilidades de </a:t>
          </a:r>
          <a:r>
            <a:rPr lang="es-ES" sz="2000" kern="1200" dirty="0" err="1" smtClean="0">
              <a:latin typeface="Calibri" pitchFamily="34" charset="0"/>
              <a:cs typeface="Calibri" pitchFamily="34" charset="0"/>
            </a:rPr>
            <a:t>bioadaptación</a:t>
          </a:r>
          <a:r>
            <a:rPr lang="es-ES" sz="2000" kern="1200" dirty="0" smtClean="0">
              <a:latin typeface="Calibri" pitchFamily="34" charset="0"/>
              <a:cs typeface="Calibri" pitchFamily="34" charset="0"/>
            </a:rPr>
            <a:t> orgánica al esfuerzo físico y psicológico.</a:t>
          </a:r>
          <a:endParaRPr lang="es-ES" sz="2000" kern="1200" dirty="0">
            <a:latin typeface="Calibri" pitchFamily="34" charset="0"/>
            <a:cs typeface="Calibri" pitchFamily="34" charset="0"/>
          </a:endParaRPr>
        </a:p>
      </dsp:txBody>
      <dsp:txXfrm>
        <a:off x="538157" y="3984025"/>
        <a:ext cx="6895713" cy="1961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26B08-7023-49E3-AB3A-C29B184EFCB8}">
      <dsp:nvSpPr>
        <dsp:cNvPr id="0" name=""/>
        <dsp:cNvSpPr/>
      </dsp:nvSpPr>
      <dsp:spPr>
        <a:xfrm>
          <a:off x="694" y="504053"/>
          <a:ext cx="8159179" cy="1381877"/>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5992"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Calibri" pitchFamily="34" charset="0"/>
              <a:cs typeface="Calibri" pitchFamily="34" charset="0"/>
            </a:rPr>
            <a:t>En la competición, García, &amp; Luque, (2011) señalan la importancia de desarrollar una preparación integrada para los deportes de combate, unificando la preparación de cada uno de los componentes de las direcciones de preparación del deportista, los que unidos se expresen en su máximo potencial en la competición. </a:t>
          </a:r>
          <a:endParaRPr lang="es-EC" sz="2000" kern="1200" dirty="0">
            <a:latin typeface="Calibri" pitchFamily="34" charset="0"/>
            <a:cs typeface="Calibri" pitchFamily="34" charset="0"/>
          </a:endParaRPr>
        </a:p>
      </dsp:txBody>
      <dsp:txXfrm>
        <a:off x="694" y="504053"/>
        <a:ext cx="8159179" cy="1381877"/>
      </dsp:txXfrm>
    </dsp:sp>
    <dsp:sp modelId="{B5639960-B3D8-4E86-8EAC-5A366C7F545E}">
      <dsp:nvSpPr>
        <dsp:cNvPr id="0" name=""/>
        <dsp:cNvSpPr/>
      </dsp:nvSpPr>
      <dsp:spPr>
        <a:xfrm>
          <a:off x="216022" y="1008104"/>
          <a:ext cx="269909" cy="330632"/>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737E9-FD22-472A-985F-691ED8A1955D}">
      <dsp:nvSpPr>
        <dsp:cNvPr id="0" name=""/>
        <dsp:cNvSpPr/>
      </dsp:nvSpPr>
      <dsp:spPr>
        <a:xfrm>
          <a:off x="101339" y="2448278"/>
          <a:ext cx="7957889" cy="188481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5992"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Calibri" pitchFamily="34" charset="0"/>
              <a:cs typeface="Calibri" pitchFamily="34" charset="0"/>
            </a:rPr>
            <a:t>Peñalver (2012) en el trabajo Tratamiento metodológico a la preparación mixta con esgrimistas de Camagüey, plantea que en el combate el organismo debe adaptarse a diferentes cargas físicas, por lo que recomienda realizar entrenamientos mixtos enfocados a mejorar la capacidad física, técnica, táctica y estratégica, junto con las funciones psíquicas, por esto es indispensable una idónea aplicación de los principios del entrenamiento deportivo.</a:t>
          </a:r>
          <a:endParaRPr lang="es-EC" sz="2000" kern="1200" dirty="0">
            <a:latin typeface="Calibri" pitchFamily="34" charset="0"/>
            <a:cs typeface="Calibri" pitchFamily="34" charset="0"/>
          </a:endParaRPr>
        </a:p>
      </dsp:txBody>
      <dsp:txXfrm>
        <a:off x="101339" y="2448278"/>
        <a:ext cx="7957889" cy="1884811"/>
      </dsp:txXfrm>
    </dsp:sp>
    <dsp:sp modelId="{B4ED563C-6E4B-48D6-8B10-E0998FD42F75}">
      <dsp:nvSpPr>
        <dsp:cNvPr id="0" name=""/>
        <dsp:cNvSpPr/>
      </dsp:nvSpPr>
      <dsp:spPr>
        <a:xfrm>
          <a:off x="197900" y="3375132"/>
          <a:ext cx="306154" cy="353514"/>
        </a:xfrm>
        <a:prstGeom prst="rect">
          <a:avLst/>
        </a:prstGeom>
        <a:solidFill>
          <a:schemeClr val="accent5">
            <a:tint val="50000"/>
            <a:hueOff val="11045633"/>
            <a:satOff val="-9747"/>
            <a:lumOff val="-6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BC1D-9AE1-4DE3-B92A-EC82FADD8F2B}">
      <dsp:nvSpPr>
        <dsp:cNvPr id="0" name=""/>
        <dsp:cNvSpPr/>
      </dsp:nvSpPr>
      <dsp:spPr>
        <a:xfrm>
          <a:off x="0" y="985906"/>
          <a:ext cx="8064896" cy="98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56B25-1283-4CDD-AB7E-AC31B2DF8CBE}">
      <dsp:nvSpPr>
        <dsp:cNvPr id="0" name=""/>
        <dsp:cNvSpPr/>
      </dsp:nvSpPr>
      <dsp:spPr>
        <a:xfrm>
          <a:off x="383948" y="39888"/>
          <a:ext cx="7678970" cy="152165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En el taekwondo el uso de  todas las partes del cuerpo son indispensables en términos de coordinación; sin embargo, en la planificación actual la modelación  del entrenamiento aplicado a deportistas del Club ESPE existe la tendencia de dar un enfoque aislado .</a:t>
          </a:r>
          <a:endParaRPr lang="es-ES" sz="2000" kern="1200" dirty="0">
            <a:solidFill>
              <a:schemeClr val="tx1"/>
            </a:solidFill>
            <a:latin typeface="Calibri" pitchFamily="34" charset="0"/>
            <a:cs typeface="Calibri" pitchFamily="34" charset="0"/>
          </a:endParaRPr>
        </a:p>
      </dsp:txBody>
      <dsp:txXfrm>
        <a:off x="458229" y="114169"/>
        <a:ext cx="7530408" cy="1373096"/>
      </dsp:txXfrm>
    </dsp:sp>
    <dsp:sp modelId="{FDEAB763-089C-4021-8AAD-F796ED6CFEF2}">
      <dsp:nvSpPr>
        <dsp:cNvPr id="0" name=""/>
        <dsp:cNvSpPr/>
      </dsp:nvSpPr>
      <dsp:spPr>
        <a:xfrm>
          <a:off x="0" y="3004889"/>
          <a:ext cx="8064896" cy="982800"/>
        </a:xfrm>
        <a:prstGeom prst="rect">
          <a:avLst/>
        </a:prstGeom>
        <a:solidFill>
          <a:schemeClr val="lt1">
            <a:alpha val="90000"/>
            <a:hueOff val="0"/>
            <a:satOff val="0"/>
            <a:lumOff val="0"/>
            <a:alphaOff val="0"/>
          </a:schemeClr>
        </a:solidFill>
        <a:ln w="25400" cap="flat" cmpd="sng" algn="ctr">
          <a:solidFill>
            <a:schemeClr val="accent3">
              <a:hueOff val="-3436168"/>
              <a:satOff val="-29185"/>
              <a:lumOff val="97"/>
              <a:alphaOff val="0"/>
            </a:schemeClr>
          </a:solidFill>
          <a:prstDash val="solid"/>
        </a:ln>
        <a:effectLst/>
      </dsp:spPr>
      <dsp:style>
        <a:lnRef idx="2">
          <a:scrgbClr r="0" g="0" b="0"/>
        </a:lnRef>
        <a:fillRef idx="1">
          <a:scrgbClr r="0" g="0" b="0"/>
        </a:fillRef>
        <a:effectRef idx="0">
          <a:scrgbClr r="0" g="0" b="0"/>
        </a:effectRef>
        <a:fontRef idx="minor"/>
      </dsp:style>
    </dsp:sp>
    <dsp:sp modelId="{A9519692-33AE-46C4-A68E-CB2C76EB6BCD}">
      <dsp:nvSpPr>
        <dsp:cNvPr id="0" name=""/>
        <dsp:cNvSpPr/>
      </dsp:nvSpPr>
      <dsp:spPr>
        <a:xfrm>
          <a:off x="403244" y="2179306"/>
          <a:ext cx="6999370" cy="1401222"/>
        </a:xfrm>
        <a:prstGeom prst="roundRect">
          <a:avLst/>
        </a:prstGeom>
        <a:solidFill>
          <a:schemeClr val="accent3">
            <a:hueOff val="-3436168"/>
            <a:satOff val="-29185"/>
            <a:lumOff val="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En cuanto a gestos técnicos y segmentos corporales entrenados, los cuales no engloban equitativamente todas las partes fundamentales del cuerpo  para una correcta ejecución técnico-táctica; por ende, el rendimiento en competencia de los deportistas no es el más óptimo.</a:t>
          </a:r>
          <a:endParaRPr lang="es-ES" sz="2000" kern="1200" dirty="0">
            <a:solidFill>
              <a:schemeClr val="tx1"/>
            </a:solidFill>
            <a:latin typeface="Calibri" pitchFamily="34" charset="0"/>
            <a:cs typeface="Calibri" pitchFamily="34" charset="0"/>
          </a:endParaRPr>
        </a:p>
      </dsp:txBody>
      <dsp:txXfrm>
        <a:off x="471646" y="2247708"/>
        <a:ext cx="6862566" cy="1264418"/>
      </dsp:txXfrm>
    </dsp:sp>
    <dsp:sp modelId="{FD809F91-EED0-40E3-86BC-98183FCA363F}">
      <dsp:nvSpPr>
        <dsp:cNvPr id="0" name=""/>
        <dsp:cNvSpPr/>
      </dsp:nvSpPr>
      <dsp:spPr>
        <a:xfrm>
          <a:off x="0" y="5097991"/>
          <a:ext cx="8064896" cy="982800"/>
        </a:xfrm>
        <a:prstGeom prst="rect">
          <a:avLst/>
        </a:prstGeom>
        <a:solidFill>
          <a:schemeClr val="lt1">
            <a:alpha val="90000"/>
            <a:hueOff val="0"/>
            <a:satOff val="0"/>
            <a:lumOff val="0"/>
            <a:alphaOff val="0"/>
          </a:schemeClr>
        </a:solidFill>
        <a:ln w="25400" cap="flat" cmpd="sng" algn="ctr">
          <a:solidFill>
            <a:schemeClr val="accent3">
              <a:hueOff val="-6872335"/>
              <a:satOff val="-58371"/>
              <a:lumOff val="195"/>
              <a:alphaOff val="0"/>
            </a:schemeClr>
          </a:solidFill>
          <a:prstDash val="solid"/>
        </a:ln>
        <a:effectLst/>
      </dsp:spPr>
      <dsp:style>
        <a:lnRef idx="2">
          <a:scrgbClr r="0" g="0" b="0"/>
        </a:lnRef>
        <a:fillRef idx="1">
          <a:scrgbClr r="0" g="0" b="0"/>
        </a:fillRef>
        <a:effectRef idx="0">
          <a:scrgbClr r="0" g="0" b="0"/>
        </a:effectRef>
        <a:fontRef idx="minor"/>
      </dsp:style>
    </dsp:sp>
    <dsp:sp modelId="{5AADA95C-396F-49AD-BFB1-C4D578C56FB1}">
      <dsp:nvSpPr>
        <dsp:cNvPr id="0" name=""/>
        <dsp:cNvSpPr/>
      </dsp:nvSpPr>
      <dsp:spPr>
        <a:xfrm>
          <a:off x="403244" y="4198289"/>
          <a:ext cx="7600212" cy="1475342"/>
        </a:xfrm>
        <a:prstGeom prst="roundRect">
          <a:avLst/>
        </a:prstGeom>
        <a:solidFill>
          <a:schemeClr val="accent3">
            <a:hueOff val="-6872335"/>
            <a:satOff val="-58371"/>
            <a:lumOff val="1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84" tIns="0" rIns="213384" bIns="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Calibri" pitchFamily="34" charset="0"/>
              <a:cs typeface="Calibri" pitchFamily="34" charset="0"/>
            </a:rPr>
            <a:t>Al considerar lo anteriormente expuesto, la definición de un modelo de entrenamiento físico integrado; permite tener una condición física adecuada y adaptada a la realidad modelada, implicando un estado óptimo para la competencia. </a:t>
          </a:r>
          <a:endParaRPr lang="es-ES" sz="2000" kern="1200" dirty="0">
            <a:solidFill>
              <a:schemeClr val="tx1"/>
            </a:solidFill>
            <a:latin typeface="Calibri" pitchFamily="34" charset="0"/>
            <a:cs typeface="Calibri" pitchFamily="34" charset="0"/>
          </a:endParaRPr>
        </a:p>
      </dsp:txBody>
      <dsp:txXfrm>
        <a:off x="475264" y="4270309"/>
        <a:ext cx="7456172" cy="1331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74BBA-4C38-4AAF-A70B-8C1CB8C94433}">
      <dsp:nvSpPr>
        <dsp:cNvPr id="0" name=""/>
        <dsp:cNvSpPr/>
      </dsp:nvSpPr>
      <dsp:spPr>
        <a:xfrm>
          <a:off x="0" y="0"/>
          <a:ext cx="8712968" cy="17416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Calibri" pitchFamily="34" charset="0"/>
              <a:cs typeface="Calibri" pitchFamily="34" charset="0"/>
            </a:rPr>
            <a:t>    FLEXIBILIDAD</a:t>
          </a:r>
        </a:p>
        <a:p>
          <a:pPr lvl="0" algn="l" defTabSz="889000">
            <a:lnSpc>
              <a:spcPct val="90000"/>
            </a:lnSpc>
            <a:spcBef>
              <a:spcPct val="0"/>
            </a:spcBef>
            <a:spcAft>
              <a:spcPct val="35000"/>
            </a:spcAft>
          </a:pPr>
          <a:r>
            <a:rPr lang="es-ES" sz="2000" kern="1200" dirty="0" smtClean="0">
              <a:latin typeface="Calibri" pitchFamily="34" charset="0"/>
              <a:cs typeface="Calibri" pitchFamily="34" charset="0"/>
            </a:rPr>
            <a:t>     Split frontal y lateral (cm)</a:t>
          </a:r>
          <a:endParaRPr lang="es-ES" sz="2000" kern="1200" dirty="0">
            <a:latin typeface="Calibri" pitchFamily="34" charset="0"/>
            <a:cs typeface="Calibri" pitchFamily="34" charset="0"/>
          </a:endParaRPr>
        </a:p>
      </dsp:txBody>
      <dsp:txXfrm>
        <a:off x="1916753" y="0"/>
        <a:ext cx="6796214" cy="1741602"/>
      </dsp:txXfrm>
    </dsp:sp>
    <dsp:sp modelId="{D1AE9013-AA1C-4AD8-9BDC-5CF8E36F73F7}">
      <dsp:nvSpPr>
        <dsp:cNvPr id="0" name=""/>
        <dsp:cNvSpPr/>
      </dsp:nvSpPr>
      <dsp:spPr>
        <a:xfrm>
          <a:off x="174160" y="174160"/>
          <a:ext cx="1742593" cy="139328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58F6C-13A2-455C-B89F-4502799B8360}">
      <dsp:nvSpPr>
        <dsp:cNvPr id="0" name=""/>
        <dsp:cNvSpPr/>
      </dsp:nvSpPr>
      <dsp:spPr>
        <a:xfrm>
          <a:off x="0" y="1915762"/>
          <a:ext cx="8712968" cy="1741602"/>
        </a:xfrm>
        <a:prstGeom prst="roundRect">
          <a:avLst>
            <a:gd name="adj" fmla="val 10000"/>
          </a:avLst>
        </a:prstGeom>
        <a:solidFill>
          <a:schemeClr val="accent5">
            <a:hueOff val="5319050"/>
            <a:satOff val="-230"/>
            <a:lumOff val="-10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Calibri" pitchFamily="34" charset="0"/>
              <a:cs typeface="Calibri" pitchFamily="34" charset="0"/>
            </a:rPr>
            <a:t> TEST DE FUERZA EXPLOSIVA</a:t>
          </a:r>
        </a:p>
        <a:p>
          <a:pPr lvl="0" algn="l" defTabSz="889000">
            <a:lnSpc>
              <a:spcPct val="90000"/>
            </a:lnSpc>
            <a:spcBef>
              <a:spcPct val="0"/>
            </a:spcBef>
            <a:spcAft>
              <a:spcPct val="35000"/>
            </a:spcAft>
          </a:pPr>
          <a:r>
            <a:rPr lang="es-ES" sz="2000" kern="1200" dirty="0" smtClean="0">
              <a:latin typeface="Calibri" pitchFamily="34" charset="0"/>
              <a:cs typeface="Calibri" pitchFamily="34" charset="0"/>
            </a:rPr>
            <a:t> Salto largo y salto alto (cm)</a:t>
          </a:r>
          <a:endParaRPr lang="es-ES" sz="2000" kern="1200" dirty="0">
            <a:latin typeface="Calibri" pitchFamily="34" charset="0"/>
            <a:cs typeface="Calibri" pitchFamily="34" charset="0"/>
          </a:endParaRPr>
        </a:p>
      </dsp:txBody>
      <dsp:txXfrm>
        <a:off x="1916753" y="1915762"/>
        <a:ext cx="6796214" cy="1741602"/>
      </dsp:txXfrm>
    </dsp:sp>
    <dsp:sp modelId="{EFF3EB8E-175A-4B88-90D7-336A38F2F46C}">
      <dsp:nvSpPr>
        <dsp:cNvPr id="0" name=""/>
        <dsp:cNvSpPr/>
      </dsp:nvSpPr>
      <dsp:spPr>
        <a:xfrm flipH="1">
          <a:off x="141303" y="2089922"/>
          <a:ext cx="1808306" cy="139328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9B7BE-3F28-47F3-A1AF-E726DC58B311}">
      <dsp:nvSpPr>
        <dsp:cNvPr id="0" name=""/>
        <dsp:cNvSpPr/>
      </dsp:nvSpPr>
      <dsp:spPr>
        <a:xfrm>
          <a:off x="216473" y="3831524"/>
          <a:ext cx="8280020" cy="1741602"/>
        </a:xfrm>
        <a:prstGeom prst="roundRect">
          <a:avLst>
            <a:gd name="adj" fmla="val 10000"/>
          </a:avLst>
        </a:prstGeom>
        <a:solidFill>
          <a:schemeClr val="accent5">
            <a:hueOff val="10638100"/>
            <a:satOff val="-46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Calibri" pitchFamily="34" charset="0"/>
              <a:cs typeface="Calibri" pitchFamily="34" charset="0"/>
            </a:rPr>
            <a:t>TEST DE FUERZA RESISTENCIA</a:t>
          </a:r>
        </a:p>
        <a:p>
          <a:pPr lvl="0" algn="l" defTabSz="889000">
            <a:lnSpc>
              <a:spcPct val="90000"/>
            </a:lnSpc>
            <a:spcBef>
              <a:spcPct val="0"/>
            </a:spcBef>
            <a:spcAft>
              <a:spcPct val="35000"/>
            </a:spcAft>
          </a:pPr>
          <a:r>
            <a:rPr lang="es-ES" sz="2000" kern="1200" dirty="0" smtClean="0">
              <a:latin typeface="Calibri" pitchFamily="34" charset="0"/>
              <a:cs typeface="Calibri" pitchFamily="34" charset="0"/>
            </a:rPr>
            <a:t>Flexiones de codo y abdomen </a:t>
          </a:r>
        </a:p>
        <a:p>
          <a:pPr lvl="0" algn="l" defTabSz="889000">
            <a:lnSpc>
              <a:spcPct val="90000"/>
            </a:lnSpc>
            <a:spcBef>
              <a:spcPct val="0"/>
            </a:spcBef>
            <a:spcAft>
              <a:spcPct val="35000"/>
            </a:spcAft>
          </a:pPr>
          <a:r>
            <a:rPr lang="es-ES" sz="2000" kern="1200" dirty="0" smtClean="0">
              <a:latin typeface="Calibri" pitchFamily="34" charset="0"/>
              <a:cs typeface="Calibri" pitchFamily="34" charset="0"/>
            </a:rPr>
            <a:t>Tiempo (30 seg)</a:t>
          </a:r>
          <a:endParaRPr lang="es-ES" sz="2000" kern="1200" dirty="0">
            <a:latin typeface="Calibri" pitchFamily="34" charset="0"/>
            <a:cs typeface="Calibri" pitchFamily="34" charset="0"/>
          </a:endParaRPr>
        </a:p>
      </dsp:txBody>
      <dsp:txXfrm>
        <a:off x="2037984" y="3831524"/>
        <a:ext cx="6458510" cy="1741602"/>
      </dsp:txXfrm>
    </dsp:sp>
    <dsp:sp modelId="{C5AE0DE7-C06F-46F2-9A75-9810F66052D7}">
      <dsp:nvSpPr>
        <dsp:cNvPr id="0" name=""/>
        <dsp:cNvSpPr/>
      </dsp:nvSpPr>
      <dsp:spPr>
        <a:xfrm flipH="1">
          <a:off x="365436" y="4005685"/>
          <a:ext cx="1360042" cy="1393281"/>
        </a:xfrm>
        <a:prstGeom prst="roundRect">
          <a:avLst>
            <a:gd name="adj" fmla="val 10000"/>
          </a:avLst>
        </a:prstGeom>
        <a:solidFill>
          <a:schemeClr val="accent5">
            <a:tint val="50000"/>
            <a:hueOff val="11045633"/>
            <a:satOff val="-9747"/>
            <a:lumOff val="-6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BC1D-9AE1-4DE3-B92A-EC82FADD8F2B}">
      <dsp:nvSpPr>
        <dsp:cNvPr id="0" name=""/>
        <dsp:cNvSpPr/>
      </dsp:nvSpPr>
      <dsp:spPr>
        <a:xfrm>
          <a:off x="0" y="844709"/>
          <a:ext cx="8019369" cy="705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56B25-1283-4CDD-AB7E-AC31B2DF8CBE}">
      <dsp:nvSpPr>
        <dsp:cNvPr id="0" name=""/>
        <dsp:cNvSpPr/>
      </dsp:nvSpPr>
      <dsp:spPr>
        <a:xfrm>
          <a:off x="360039" y="0"/>
          <a:ext cx="7635622" cy="12347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79" tIns="0" rIns="212179" bIns="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Calibri" pitchFamily="34" charset="0"/>
              <a:cs typeface="Calibri" pitchFamily="34" charset="0"/>
            </a:rPr>
            <a:t>El entrenamiento tradicional, el cual trabajan las distintas direcciones del entrenamiento deportivo de una forma mucho más aislada, debe ser modificado o sustituido por un entrenamiento mucho más integrado.</a:t>
          </a:r>
          <a:endParaRPr lang="es-ES" sz="1800" kern="1200" dirty="0">
            <a:solidFill>
              <a:schemeClr val="tx1"/>
            </a:solidFill>
            <a:latin typeface="Calibri" pitchFamily="34" charset="0"/>
            <a:cs typeface="Calibri" pitchFamily="34" charset="0"/>
          </a:endParaRPr>
        </a:p>
      </dsp:txBody>
      <dsp:txXfrm>
        <a:off x="420314" y="60275"/>
        <a:ext cx="7515072" cy="1114198"/>
      </dsp:txXfrm>
    </dsp:sp>
    <dsp:sp modelId="{FDEAB763-089C-4021-8AAD-F796ED6CFEF2}">
      <dsp:nvSpPr>
        <dsp:cNvPr id="0" name=""/>
        <dsp:cNvSpPr/>
      </dsp:nvSpPr>
      <dsp:spPr>
        <a:xfrm>
          <a:off x="0" y="2367502"/>
          <a:ext cx="8019369" cy="705600"/>
        </a:xfrm>
        <a:prstGeom prst="rect">
          <a:avLst/>
        </a:prstGeom>
        <a:solidFill>
          <a:schemeClr val="lt1">
            <a:alpha val="90000"/>
            <a:hueOff val="0"/>
            <a:satOff val="0"/>
            <a:lumOff val="0"/>
            <a:alphaOff val="0"/>
          </a:schemeClr>
        </a:solidFill>
        <a:ln w="25400" cap="flat" cmpd="sng" algn="ctr">
          <a:solidFill>
            <a:schemeClr val="accent3">
              <a:hueOff val="-6872335"/>
              <a:satOff val="-58371"/>
              <a:lumOff val="195"/>
              <a:alphaOff val="0"/>
            </a:schemeClr>
          </a:solidFill>
          <a:prstDash val="solid"/>
        </a:ln>
        <a:effectLst/>
      </dsp:spPr>
      <dsp:style>
        <a:lnRef idx="2">
          <a:scrgbClr r="0" g="0" b="0"/>
        </a:lnRef>
        <a:fillRef idx="1">
          <a:scrgbClr r="0" g="0" b="0"/>
        </a:fillRef>
        <a:effectRef idx="0">
          <a:scrgbClr r="0" g="0" b="0"/>
        </a:effectRef>
        <a:fontRef idx="minor"/>
      </dsp:style>
    </dsp:sp>
    <dsp:sp modelId="{A9519692-33AE-46C4-A68E-CB2C76EB6BCD}">
      <dsp:nvSpPr>
        <dsp:cNvPr id="0" name=""/>
        <dsp:cNvSpPr/>
      </dsp:nvSpPr>
      <dsp:spPr>
        <a:xfrm>
          <a:off x="288312" y="1578096"/>
          <a:ext cx="6959857" cy="1079272"/>
        </a:xfrm>
        <a:prstGeom prst="roundRect">
          <a:avLst/>
        </a:prstGeom>
        <a:solidFill>
          <a:schemeClr val="accent3">
            <a:hueOff val="-6872335"/>
            <a:satOff val="-58371"/>
            <a:lumOff val="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79" tIns="0" rIns="212179" bIns="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Calibri" pitchFamily="34" charset="0"/>
              <a:cs typeface="Calibri" pitchFamily="34" charset="0"/>
            </a:rPr>
            <a:t>Trabajar conjuntamente varios componentes en el contenido de la preparación del deportista, a fin de optimizar el rendimiento en los entrenamientos.</a:t>
          </a:r>
          <a:endParaRPr lang="es-ES" sz="1800" kern="1200" dirty="0">
            <a:solidFill>
              <a:schemeClr val="tx1"/>
            </a:solidFill>
            <a:latin typeface="Calibri" pitchFamily="34" charset="0"/>
            <a:cs typeface="Calibri" pitchFamily="34" charset="0"/>
          </a:endParaRPr>
        </a:p>
      </dsp:txBody>
      <dsp:txXfrm>
        <a:off x="340998" y="1630782"/>
        <a:ext cx="6854485" cy="9739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A58829-243C-4DC8-A276-BFF23D71A29C}"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A58829-243C-4DC8-A276-BFF23D71A29C}"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A58829-243C-4DC8-A276-BFF23D71A29C}"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A58829-243C-4DC8-A276-BFF23D71A29C}"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A7A58829-243C-4DC8-A276-BFF23D71A29C}" type="datetimeFigureOut">
              <a:rPr lang="es-EC" smtClean="0"/>
              <a:t>05/02/2019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A58829-243C-4DC8-A276-BFF23D71A29C}"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F5C2F9-40C0-4DBC-8952-B0279FBE5B18}"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A58829-243C-4DC8-A276-BFF23D71A29C}" type="datetimeFigureOut">
              <a:rPr lang="es-EC" smtClean="0"/>
              <a:t>05/02/2019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7A58829-243C-4DC8-A276-BFF23D71A29C}" type="datetimeFigureOut">
              <a:rPr lang="es-EC" smtClean="0"/>
              <a:t>05/02/2019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58829-243C-4DC8-A276-BFF23D71A29C}" type="datetimeFigureOut">
              <a:rPr lang="es-EC" smtClean="0"/>
              <a:t>05/02/2019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A7A58829-243C-4DC8-A276-BFF23D71A29C}" type="datetimeFigureOut">
              <a:rPr lang="es-EC" smtClean="0"/>
              <a:t>05/02/2019</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7F5C2F9-40C0-4DBC-8952-B0279FBE5B18}"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A58829-243C-4DC8-A276-BFF23D71A29C}" type="datetimeFigureOut">
              <a:rPr lang="es-EC" smtClean="0"/>
              <a:t>05/02/2019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7F5C2F9-40C0-4DBC-8952-B0279FBE5B18}"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7A58829-243C-4DC8-A276-BFF23D71A29C}" type="datetimeFigureOut">
              <a:rPr lang="es-EC" smtClean="0"/>
              <a:t>05/02/2019</a:t>
            </a:fld>
            <a:endParaRPr lang="es-EC"/>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7F5C2F9-40C0-4DBC-8952-B0279FBE5B18}"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hyperlink" Target="https://www.efdeportes.com/efd224/integrated-training-in-senior-taekwondo.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188640"/>
            <a:ext cx="914400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395536" y="4293096"/>
            <a:ext cx="8640960" cy="1584176"/>
          </a:xfrm>
        </p:spPr>
        <p:txBody>
          <a:bodyPr>
            <a:normAutofit fontScale="90000"/>
          </a:bodyPr>
          <a:lstStyle/>
          <a:p>
            <a:pPr algn="ctr"/>
            <a:r>
              <a:rPr lang="es-ES" sz="2700" b="1" dirty="0" smtClean="0"/>
              <a:t>DEPARTAMENTO DE CIENCIAS HUMANAS Y SOCIALES</a:t>
            </a:r>
            <a:br>
              <a:rPr lang="es-ES" sz="2700" b="1" dirty="0" smtClean="0"/>
            </a:br>
            <a:r>
              <a:rPr lang="es-ES" sz="2700" b="1" dirty="0" smtClean="0"/>
              <a:t/>
            </a:r>
            <a:br>
              <a:rPr lang="es-ES" sz="2700" b="1" dirty="0" smtClean="0"/>
            </a:br>
            <a:r>
              <a:rPr lang="es-ES" sz="2700" b="1" dirty="0" smtClean="0"/>
              <a:t>LICENCIATURA EN CIENCIAS DE LA ACTIVIDAD FÍSICA, DEPORTES Y RECREACIÓN</a:t>
            </a:r>
            <a:br>
              <a:rPr lang="es-ES" sz="2700" b="1" dirty="0" smtClean="0"/>
            </a:br>
            <a:r>
              <a:rPr lang="es-ES" sz="3600" b="1" dirty="0" smtClean="0"/>
              <a:t/>
            </a:r>
            <a:br>
              <a:rPr lang="es-ES" sz="3600" b="1" dirty="0" smtClean="0"/>
            </a:br>
            <a:r>
              <a:rPr lang="es-ES" sz="2800" b="1" dirty="0"/>
              <a:t>ENTRENAMIENTO INTEGRADO VS. ENTRENAMIENTO TRADICIONAL EN PRACTICANTES SENIOR DE TAEKWONDO</a:t>
            </a:r>
            <a:r>
              <a:rPr lang="es-EC" sz="2800" dirty="0"/>
              <a:t/>
            </a:r>
            <a:br>
              <a:rPr lang="es-EC" sz="2800" dirty="0"/>
            </a:br>
            <a:endParaRPr lang="es-ES" sz="40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260648"/>
            <a:ext cx="6768752" cy="1656184"/>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159" y="116632"/>
            <a:ext cx="2123542" cy="1886249"/>
          </a:xfrm>
          <a:prstGeom prst="rect">
            <a:avLst/>
          </a:prstGeom>
        </p:spPr>
      </p:pic>
      <p:sp>
        <p:nvSpPr>
          <p:cNvPr id="9" name="8 CuadroTexto"/>
          <p:cNvSpPr txBox="1"/>
          <p:nvPr/>
        </p:nvSpPr>
        <p:spPr>
          <a:xfrm>
            <a:off x="467544" y="6167045"/>
            <a:ext cx="4392488" cy="707886"/>
          </a:xfrm>
          <a:prstGeom prst="rect">
            <a:avLst/>
          </a:prstGeom>
          <a:noFill/>
        </p:spPr>
        <p:txBody>
          <a:bodyPr wrap="square" rtlCol="0">
            <a:spAutoFit/>
          </a:bodyPr>
          <a:lstStyle/>
          <a:p>
            <a:r>
              <a:rPr lang="es-EC" sz="2000" dirty="0" smtClean="0">
                <a:latin typeface="Calibri" pitchFamily="34" charset="0"/>
                <a:cs typeface="Calibri" pitchFamily="34" charset="0"/>
              </a:rPr>
              <a:t>Autores: Vinicio Pisuña </a:t>
            </a:r>
            <a:r>
              <a:rPr lang="es-EC" sz="2000" dirty="0" err="1" smtClean="0">
                <a:latin typeface="Calibri" pitchFamily="34" charset="0"/>
                <a:cs typeface="Calibri" pitchFamily="34" charset="0"/>
              </a:rPr>
              <a:t>Quinchimbla</a:t>
            </a:r>
            <a:endParaRPr lang="es-EC" sz="2000" dirty="0" smtClean="0">
              <a:latin typeface="Calibri" pitchFamily="34" charset="0"/>
              <a:cs typeface="Calibri" pitchFamily="34" charset="0"/>
            </a:endParaRPr>
          </a:p>
          <a:p>
            <a:r>
              <a:rPr lang="es-EC" sz="2000" dirty="0" smtClean="0">
                <a:latin typeface="Calibri" pitchFamily="34" charset="0"/>
                <a:cs typeface="Calibri" pitchFamily="34" charset="0"/>
              </a:rPr>
              <a:t>Dr.C. Santiago Calero Morales.</a:t>
            </a:r>
            <a:endParaRPr lang="es-EC" sz="2000" dirty="0">
              <a:latin typeface="Calibri" pitchFamily="34" charset="0"/>
              <a:cs typeface="Calibri" pitchFamily="34" charset="0"/>
            </a:endParaRPr>
          </a:p>
        </p:txBody>
      </p:sp>
    </p:spTree>
    <p:extLst>
      <p:ext uri="{BB962C8B-B14F-4D97-AF65-F5344CB8AC3E}">
        <p14:creationId xmlns:p14="http://schemas.microsoft.com/office/powerpoint/2010/main" val="213576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5261" y="332656"/>
            <a:ext cx="5106979" cy="548640"/>
          </a:xfrm>
        </p:spPr>
        <p:txBody>
          <a:bodyPr/>
          <a:lstStyle/>
          <a:p>
            <a:r>
              <a:rPr lang="es-ES" b="1" dirty="0" smtClean="0"/>
              <a:t>OBJETIVO</a:t>
            </a:r>
            <a:endParaRPr lang="es-ES" b="1" dirty="0"/>
          </a:p>
        </p:txBody>
      </p:sp>
      <p:sp>
        <p:nvSpPr>
          <p:cNvPr id="3" name="2 Marcador de contenido"/>
          <p:cNvSpPr>
            <a:spLocks noGrp="1"/>
          </p:cNvSpPr>
          <p:nvPr>
            <p:ph idx="1"/>
          </p:nvPr>
        </p:nvSpPr>
        <p:spPr>
          <a:xfrm>
            <a:off x="755576" y="1988840"/>
            <a:ext cx="6552728" cy="2388096"/>
          </a:xfrm>
        </p:spPr>
        <p:txBody>
          <a:bodyPr>
            <a:noAutofit/>
          </a:bodyPr>
          <a:lstStyle/>
          <a:p>
            <a:pPr marL="0" indent="0" algn="just"/>
            <a:r>
              <a:rPr lang="es-ES" sz="2800" b="0" dirty="0">
                <a:latin typeface="Calibri" pitchFamily="34" charset="0"/>
                <a:cs typeface="Calibri" pitchFamily="34" charset="0"/>
              </a:rPr>
              <a:t>Aplicar un programa de entrenamiento integrado y otro tradicional a muestras independientes para valorar cuáles de ellos optimiza mejor la preparación deportiva.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1741283" cy="1368151"/>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429000"/>
            <a:ext cx="1981200" cy="3048000"/>
          </a:xfrm>
          <a:prstGeom prst="rect">
            <a:avLst/>
          </a:prstGeom>
        </p:spPr>
      </p:pic>
    </p:spTree>
    <p:extLst>
      <p:ext uri="{BB962C8B-B14F-4D97-AF65-F5344CB8AC3E}">
        <p14:creationId xmlns:p14="http://schemas.microsoft.com/office/powerpoint/2010/main" val="994064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00808"/>
            <a:ext cx="8229600" cy="2952328"/>
          </a:xfrm>
          <a:ln w="38100">
            <a:solidFill>
              <a:srgbClr val="7030A0"/>
            </a:solidFill>
          </a:ln>
        </p:spPr>
        <p:txBody>
          <a:bodyPr>
            <a:normAutofit/>
          </a:bodyPr>
          <a:lstStyle/>
          <a:p>
            <a:pPr marL="0" indent="0" algn="just"/>
            <a:r>
              <a:rPr lang="es-ES" sz="2800" b="0" dirty="0" smtClean="0">
                <a:latin typeface="Calibri" pitchFamily="34" charset="0"/>
                <a:cs typeface="Calibri" pitchFamily="34" charset="0"/>
              </a:rPr>
              <a:t>La </a:t>
            </a:r>
            <a:r>
              <a:rPr lang="es-ES" sz="2800" b="0" dirty="0">
                <a:latin typeface="Calibri" pitchFamily="34" charset="0"/>
                <a:cs typeface="Calibri" pitchFamily="34" charset="0"/>
              </a:rPr>
              <a:t>muestra experimental está compuesta por 12 deportistas hombres y mujeres que pertenecen al club de taekwondo ESPE categoría </a:t>
            </a:r>
            <a:r>
              <a:rPr lang="es-ES" sz="2800" b="0" dirty="0" smtClean="0">
                <a:latin typeface="Calibri" pitchFamily="34" charset="0"/>
                <a:cs typeface="Calibri" pitchFamily="34" charset="0"/>
              </a:rPr>
              <a:t>senior al cual se le aplico el programa de entrenamiento integrado.</a:t>
            </a:r>
          </a:p>
          <a:p>
            <a:pPr marL="0" indent="0" algn="just"/>
            <a:r>
              <a:rPr lang="es-ES" sz="2800" b="0" dirty="0" smtClean="0">
                <a:latin typeface="Calibri" pitchFamily="34" charset="0"/>
                <a:cs typeface="Calibri" pitchFamily="34" charset="0"/>
              </a:rPr>
              <a:t>Ambos grupos poseen una edad que oscila entre 19 y 28 años de edad.</a:t>
            </a:r>
            <a:endParaRPr lang="es-ES" sz="2800" b="0" dirty="0">
              <a:latin typeface="Calibri" pitchFamily="34" charset="0"/>
              <a:cs typeface="Calibri" pitchFamily="34" charset="0"/>
            </a:endParaRPr>
          </a:p>
        </p:txBody>
      </p:sp>
      <p:sp>
        <p:nvSpPr>
          <p:cNvPr id="2" name="1 Rectángulo"/>
          <p:cNvSpPr/>
          <p:nvPr/>
        </p:nvSpPr>
        <p:spPr>
          <a:xfrm>
            <a:off x="467544" y="478413"/>
            <a:ext cx="2304256" cy="646331"/>
          </a:xfrm>
          <a:prstGeom prst="rect">
            <a:avLst/>
          </a:prstGeom>
        </p:spPr>
        <p:txBody>
          <a:bodyPr wrap="square">
            <a:spAutoFit/>
          </a:bodyPr>
          <a:lstStyle/>
          <a:p>
            <a:r>
              <a:rPr lang="es-ES" sz="3600" b="1" dirty="0" smtClean="0">
                <a:latin typeface="Calibri" pitchFamily="34" charset="0"/>
                <a:cs typeface="Calibri" pitchFamily="34" charset="0"/>
              </a:rPr>
              <a:t>MUESTRA</a:t>
            </a:r>
            <a:endParaRPr lang="es-ES" sz="3600" b="1" dirty="0">
              <a:latin typeface="Calibri" pitchFamily="34" charset="0"/>
              <a:cs typeface="Calibri" pitchFamily="34" charset="0"/>
            </a:endParaRPr>
          </a:p>
        </p:txBody>
      </p:sp>
    </p:spTree>
    <p:extLst>
      <p:ext uri="{BB962C8B-B14F-4D97-AF65-F5344CB8AC3E}">
        <p14:creationId xmlns:p14="http://schemas.microsoft.com/office/powerpoint/2010/main" val="415941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a:t>
            </a:r>
            <a:endParaRPr lang="es-EC" dirty="0"/>
          </a:p>
        </p:txBody>
      </p:sp>
      <p:sp>
        <p:nvSpPr>
          <p:cNvPr id="5" name="Rectangle 1"/>
          <p:cNvSpPr>
            <a:spLocks noChangeArrowheads="1"/>
          </p:cNvSpPr>
          <p:nvPr/>
        </p:nvSpPr>
        <p:spPr bwMode="auto">
          <a:xfrm>
            <a:off x="755576" y="1102187"/>
            <a:ext cx="69127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81525" algn="l"/>
              </a:tabLst>
            </a:pPr>
            <a:r>
              <a:rPr kumimoji="0" lang="es-E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El modelo o programa de entrenamiento tradicional estuvo modelado básicamente de la siguiente manera:</a:t>
            </a:r>
            <a:endParaRPr kumimoji="0" lang="es-ES" sz="28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914021684"/>
              </p:ext>
            </p:extLst>
          </p:nvPr>
        </p:nvGraphicFramePr>
        <p:xfrm>
          <a:off x="899592" y="2276872"/>
          <a:ext cx="7056784" cy="4248470"/>
        </p:xfrm>
        <a:graphic>
          <a:graphicData uri="http://schemas.openxmlformats.org/drawingml/2006/table">
            <a:tbl>
              <a:tblPr firstRow="1" firstCol="1" bandRow="1">
                <a:tableStyleId>{3B4B98B0-60AC-42C2-AFA5-B58CD77FA1E5}</a:tableStyleId>
              </a:tblPr>
              <a:tblGrid>
                <a:gridCol w="2351985"/>
                <a:gridCol w="2566330"/>
                <a:gridCol w="2138469"/>
              </a:tblGrid>
              <a:tr h="946793">
                <a:tc>
                  <a:txBody>
                    <a:bodyPr/>
                    <a:lstStyle/>
                    <a:p>
                      <a:pPr>
                        <a:lnSpc>
                          <a:spcPct val="107000"/>
                        </a:lnSpc>
                        <a:spcAft>
                          <a:spcPts val="0"/>
                        </a:spcAft>
                        <a:tabLst>
                          <a:tab pos="4581525" algn="l"/>
                        </a:tabLst>
                      </a:pPr>
                      <a:r>
                        <a:rPr lang="es-ES" sz="1800" dirty="0">
                          <a:effectLst/>
                          <a:latin typeface="Calibri" pitchFamily="34" charset="0"/>
                          <a:cs typeface="Calibri" pitchFamily="34" charset="0"/>
                        </a:rPr>
                        <a:t>ORIENTACIONES</a:t>
                      </a:r>
                      <a:endParaRPr lang="es-EC" sz="1800" dirty="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dirty="0">
                          <a:effectLst/>
                          <a:latin typeface="Calibri" pitchFamily="34" charset="0"/>
                          <a:cs typeface="Calibri" pitchFamily="34" charset="0"/>
                        </a:rPr>
                        <a:t>INDICADORES</a:t>
                      </a:r>
                      <a:endParaRPr lang="es-EC" sz="1800" dirty="0">
                        <a:solidFill>
                          <a:schemeClr val="tx1"/>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tabLst>
                          <a:tab pos="4581525" algn="l"/>
                        </a:tabLst>
                      </a:pPr>
                      <a:r>
                        <a:rPr lang="es-ES" sz="1800">
                          <a:effectLst/>
                          <a:latin typeface="Calibri" pitchFamily="34" charset="0"/>
                          <a:cs typeface="Calibri" pitchFamily="34" charset="0"/>
                        </a:rPr>
                        <a:t>DIRECCION DE ENTRENAMIENTO</a:t>
                      </a:r>
                      <a:endParaRPr lang="es-EC" sz="1800">
                        <a:solidFill>
                          <a:schemeClr val="tx1"/>
                        </a:solidFill>
                        <a:effectLst/>
                        <a:latin typeface="Calibri" pitchFamily="34" charset="0"/>
                        <a:ea typeface="Calibri"/>
                        <a:cs typeface="Calibri" pitchFamily="34" charset="0"/>
                      </a:endParaRPr>
                    </a:p>
                  </a:txBody>
                  <a:tcPr marL="68580" marR="68580" marT="0" marB="0"/>
                </a:tc>
              </a:tr>
              <a:tr h="946793">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Resistencia Fuerza </a:t>
                      </a:r>
                      <a:endParaRPr lang="es-EC" sz="1800" dirty="0">
                        <a:effectLst/>
                        <a:latin typeface="Calibri" pitchFamily="34" charset="0"/>
                        <a:cs typeface="Calibri" pitchFamily="34" charset="0"/>
                      </a:endParaRPr>
                    </a:p>
                    <a:p>
                      <a:pPr algn="just">
                        <a:lnSpc>
                          <a:spcPct val="107000"/>
                        </a:lnSpc>
                        <a:spcAft>
                          <a:spcPts val="0"/>
                        </a:spcAft>
                        <a:tabLst>
                          <a:tab pos="4581525" algn="l"/>
                        </a:tabLst>
                      </a:pPr>
                      <a:r>
                        <a:rPr lang="es-ES" sz="1800" dirty="0">
                          <a:effectLst/>
                          <a:latin typeface="Calibri" pitchFamily="34" charset="0"/>
                          <a:cs typeface="Calibri" pitchFamily="34" charset="0"/>
                        </a:rPr>
                        <a:t>Miembros Inferiores </a:t>
                      </a:r>
                      <a:endParaRPr lang="es-EC" sz="1800" dirty="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dirty="0">
                          <a:effectLst/>
                          <a:latin typeface="Calibri" pitchFamily="34" charset="0"/>
                          <a:cs typeface="Calibri" pitchFamily="34" charset="0"/>
                        </a:rPr>
                        <a:t>Repeticiones </a:t>
                      </a:r>
                      <a:endParaRPr lang="es-EC" sz="1800" dirty="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dirty="0">
                          <a:effectLst/>
                          <a:latin typeface="Calibri" pitchFamily="34" charset="0"/>
                          <a:cs typeface="Calibri" pitchFamily="34" charset="0"/>
                        </a:rPr>
                        <a:t>FISICO</a:t>
                      </a:r>
                      <a:endParaRPr lang="es-EC" sz="1800" dirty="0">
                        <a:solidFill>
                          <a:schemeClr val="tx1"/>
                        </a:solidFill>
                        <a:effectLst/>
                        <a:latin typeface="Calibri" pitchFamily="34" charset="0"/>
                        <a:ea typeface="Calibri"/>
                        <a:cs typeface="Calibri" pitchFamily="34" charset="0"/>
                      </a:endParaRPr>
                    </a:p>
                  </a:txBody>
                  <a:tcPr marL="68580" marR="68580" marT="0" marB="0"/>
                </a:tc>
              </a:tr>
              <a:tr h="1432290">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Fuerza Explosiva</a:t>
                      </a:r>
                      <a:endParaRPr lang="es-EC" sz="1800" dirty="0">
                        <a:effectLst/>
                        <a:latin typeface="Calibri" pitchFamily="34" charset="0"/>
                        <a:cs typeface="Calibri" pitchFamily="34" charset="0"/>
                      </a:endParaRPr>
                    </a:p>
                    <a:p>
                      <a:pPr algn="just">
                        <a:lnSpc>
                          <a:spcPct val="107000"/>
                        </a:lnSpc>
                        <a:spcAft>
                          <a:spcPts val="0"/>
                        </a:spcAft>
                        <a:tabLst>
                          <a:tab pos="4581525" algn="l"/>
                        </a:tabLst>
                      </a:pPr>
                      <a:r>
                        <a:rPr lang="es-ES" sz="1800" dirty="0">
                          <a:effectLst/>
                          <a:latin typeface="Calibri" pitchFamily="34" charset="0"/>
                          <a:cs typeface="Calibri" pitchFamily="34" charset="0"/>
                        </a:rPr>
                        <a:t>Miembros Inferiores </a:t>
                      </a:r>
                      <a:endParaRPr lang="es-EC" sz="1800" dirty="0">
                        <a:effectLst/>
                        <a:latin typeface="Calibri" pitchFamily="34" charset="0"/>
                        <a:cs typeface="Calibri" pitchFamily="34" charset="0"/>
                      </a:endParaRPr>
                    </a:p>
                    <a:p>
                      <a:pPr algn="just">
                        <a:lnSpc>
                          <a:spcPct val="107000"/>
                        </a:lnSpc>
                        <a:spcAft>
                          <a:spcPts val="0"/>
                        </a:spcAft>
                        <a:tabLst>
                          <a:tab pos="4581525" algn="l"/>
                        </a:tabLst>
                      </a:pPr>
                      <a:r>
                        <a:rPr lang="es-ES" sz="1800" dirty="0">
                          <a:effectLst/>
                          <a:latin typeface="Calibri" pitchFamily="34" charset="0"/>
                          <a:cs typeface="Calibri" pitchFamily="34" charset="0"/>
                        </a:rPr>
                        <a:t>(un solo gesto)</a:t>
                      </a:r>
                      <a:endParaRPr lang="es-EC" sz="1800" dirty="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a:effectLst/>
                          <a:latin typeface="Calibri" pitchFamily="34" charset="0"/>
                          <a:cs typeface="Calibri" pitchFamily="34" charset="0"/>
                        </a:rPr>
                        <a:t>Repeticiones </a:t>
                      </a:r>
                      <a:endParaRPr lang="es-EC" sz="180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a:effectLst/>
                          <a:latin typeface="Calibri" pitchFamily="34" charset="0"/>
                          <a:cs typeface="Calibri" pitchFamily="34" charset="0"/>
                        </a:rPr>
                        <a:t>FISICO-TECNICO</a:t>
                      </a:r>
                      <a:endParaRPr lang="es-EC" sz="1800">
                        <a:solidFill>
                          <a:schemeClr val="tx1"/>
                        </a:solidFill>
                        <a:effectLst/>
                        <a:latin typeface="Calibri" pitchFamily="34" charset="0"/>
                        <a:ea typeface="Calibri"/>
                        <a:cs typeface="Calibri" pitchFamily="34" charset="0"/>
                      </a:endParaRPr>
                    </a:p>
                  </a:txBody>
                  <a:tcPr marL="68580" marR="68580" marT="0" marB="0"/>
                </a:tc>
              </a:tr>
              <a:tr h="461297">
                <a:tc>
                  <a:txBody>
                    <a:bodyPr/>
                    <a:lstStyle/>
                    <a:p>
                      <a:pPr>
                        <a:lnSpc>
                          <a:spcPct val="107000"/>
                        </a:lnSpc>
                        <a:spcAft>
                          <a:spcPts val="0"/>
                        </a:spcAft>
                        <a:tabLst>
                          <a:tab pos="4581525" algn="l"/>
                        </a:tabLst>
                      </a:pPr>
                      <a:r>
                        <a:rPr lang="es-ES" sz="1800">
                          <a:effectLst/>
                          <a:latin typeface="Calibri" pitchFamily="34" charset="0"/>
                          <a:cs typeface="Calibri" pitchFamily="34" charset="0"/>
                        </a:rPr>
                        <a:t>Ejercicios generales  </a:t>
                      </a:r>
                      <a:endParaRPr lang="es-EC" sz="180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a:effectLst/>
                          <a:latin typeface="Calibri" pitchFamily="34" charset="0"/>
                          <a:cs typeface="Calibri" pitchFamily="34" charset="0"/>
                        </a:rPr>
                        <a:t>Repeticiones </a:t>
                      </a:r>
                      <a:endParaRPr lang="es-EC" sz="180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a:effectLst/>
                          <a:latin typeface="Calibri" pitchFamily="34" charset="0"/>
                          <a:cs typeface="Calibri" pitchFamily="34" charset="0"/>
                        </a:rPr>
                        <a:t>FISICO</a:t>
                      </a:r>
                      <a:endParaRPr lang="es-EC" sz="1800">
                        <a:solidFill>
                          <a:schemeClr val="tx1"/>
                        </a:solidFill>
                        <a:effectLst/>
                        <a:latin typeface="Calibri" pitchFamily="34" charset="0"/>
                        <a:ea typeface="Calibri"/>
                        <a:cs typeface="Calibri" pitchFamily="34" charset="0"/>
                      </a:endParaRPr>
                    </a:p>
                  </a:txBody>
                  <a:tcPr marL="68580" marR="68580" marT="0" marB="0"/>
                </a:tc>
              </a:tr>
              <a:tr h="461297">
                <a:tc>
                  <a:txBody>
                    <a:bodyPr/>
                    <a:lstStyle/>
                    <a:p>
                      <a:pPr>
                        <a:lnSpc>
                          <a:spcPct val="107000"/>
                        </a:lnSpc>
                        <a:spcAft>
                          <a:spcPts val="0"/>
                        </a:spcAft>
                        <a:tabLst>
                          <a:tab pos="4581525" algn="l"/>
                        </a:tabLst>
                      </a:pPr>
                      <a:r>
                        <a:rPr lang="es-ES" sz="1800">
                          <a:effectLst/>
                          <a:latin typeface="Calibri" pitchFamily="34" charset="0"/>
                          <a:cs typeface="Calibri" pitchFamily="34" charset="0"/>
                        </a:rPr>
                        <a:t>Patadas </a:t>
                      </a:r>
                      <a:endParaRPr lang="es-EC" sz="180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a:effectLst/>
                          <a:latin typeface="Calibri" pitchFamily="34" charset="0"/>
                          <a:cs typeface="Calibri" pitchFamily="34" charset="0"/>
                        </a:rPr>
                        <a:t>Repeticiones</a:t>
                      </a:r>
                      <a:endParaRPr lang="es-EC" sz="1800">
                        <a:solidFill>
                          <a:schemeClr val="tx1"/>
                        </a:solidFill>
                        <a:effectLst/>
                        <a:latin typeface="Calibri" pitchFamily="34" charset="0"/>
                        <a:ea typeface="Calibri"/>
                        <a:cs typeface="Calibri" pitchFamily="34" charset="0"/>
                      </a:endParaRPr>
                    </a:p>
                  </a:txBody>
                  <a:tcPr marL="68580" marR="68580" marT="0" marB="0"/>
                </a:tc>
                <a:tc>
                  <a:txBody>
                    <a:bodyPr/>
                    <a:lstStyle/>
                    <a:p>
                      <a:pPr>
                        <a:lnSpc>
                          <a:spcPct val="107000"/>
                        </a:lnSpc>
                        <a:spcAft>
                          <a:spcPts val="0"/>
                        </a:spcAft>
                        <a:tabLst>
                          <a:tab pos="4581525" algn="l"/>
                        </a:tabLst>
                      </a:pPr>
                      <a:r>
                        <a:rPr lang="es-ES" sz="1800" dirty="0">
                          <a:effectLst/>
                          <a:latin typeface="Calibri" pitchFamily="34" charset="0"/>
                          <a:cs typeface="Calibri" pitchFamily="34" charset="0"/>
                        </a:rPr>
                        <a:t>TECNICO</a:t>
                      </a:r>
                      <a:endParaRPr lang="es-EC" sz="1800" dirty="0">
                        <a:solidFill>
                          <a:schemeClr val="tx1"/>
                        </a:solidFill>
                        <a:effectLst/>
                        <a:latin typeface="Calibri" pitchFamily="34" charset="0"/>
                        <a:ea typeface="Calibri"/>
                        <a:cs typeface="Calibri" pitchFamily="34" charset="0"/>
                      </a:endParaRPr>
                    </a:p>
                  </a:txBody>
                  <a:tcPr marL="68580" marR="68580" marT="0" marB="0"/>
                </a:tc>
              </a:tr>
            </a:tbl>
          </a:graphicData>
        </a:graphic>
      </p:graphicFrame>
    </p:spTree>
    <p:extLst>
      <p:ext uri="{BB962C8B-B14F-4D97-AF65-F5344CB8AC3E}">
        <p14:creationId xmlns:p14="http://schemas.microsoft.com/office/powerpoint/2010/main" val="289514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5436" y="116632"/>
            <a:ext cx="7520940" cy="548640"/>
          </a:xfrm>
        </p:spPr>
        <p:txBody>
          <a:bodyPr/>
          <a:lstStyle/>
          <a:p>
            <a:r>
              <a:rPr lang="es-EC" dirty="0" smtClean="0"/>
              <a:t>Metodología </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937204420"/>
              </p:ext>
            </p:extLst>
          </p:nvPr>
        </p:nvGraphicFramePr>
        <p:xfrm>
          <a:off x="251520" y="1402836"/>
          <a:ext cx="8568952" cy="5187593"/>
        </p:xfrm>
        <a:graphic>
          <a:graphicData uri="http://schemas.openxmlformats.org/drawingml/2006/table">
            <a:tbl>
              <a:tblPr firstRow="1" firstCol="1" bandRow="1">
                <a:tableStyleId>{68D230F3-CF80-4859-8CE7-A43EE81993B5}</a:tableStyleId>
              </a:tblPr>
              <a:tblGrid>
                <a:gridCol w="3112221"/>
                <a:gridCol w="3003270"/>
                <a:gridCol w="2453461"/>
              </a:tblGrid>
              <a:tr h="553516">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ORIENTACIONES</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INDICADORES</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a:effectLst/>
                          <a:latin typeface="Calibri" pitchFamily="34" charset="0"/>
                          <a:cs typeface="Calibri" pitchFamily="34" charset="0"/>
                        </a:rPr>
                        <a:t>DIRECCION DE ENTRENAMIENTO</a:t>
                      </a:r>
                      <a:endParaRPr lang="es-EC" sz="1800">
                        <a:solidFill>
                          <a:schemeClr val="tx1"/>
                        </a:solidFill>
                        <a:effectLst/>
                        <a:latin typeface="Calibri" pitchFamily="34" charset="0"/>
                        <a:ea typeface="Calibri"/>
                        <a:cs typeface="Calibri" pitchFamily="34" charset="0"/>
                      </a:endParaRPr>
                    </a:p>
                  </a:txBody>
                  <a:tcPr marL="66023" marR="66023" marT="0" marB="0"/>
                </a:tc>
              </a:tr>
              <a:tr h="1109300">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Resistencia Fuerza </a:t>
                      </a:r>
                      <a:endParaRPr lang="es-EC" sz="1800" dirty="0">
                        <a:effectLst/>
                        <a:latin typeface="Calibri" pitchFamily="34" charset="0"/>
                        <a:cs typeface="Calibri" pitchFamily="34" charset="0"/>
                      </a:endParaRPr>
                    </a:p>
                    <a:p>
                      <a:pPr algn="just">
                        <a:lnSpc>
                          <a:spcPct val="107000"/>
                        </a:lnSpc>
                        <a:spcAft>
                          <a:spcPts val="0"/>
                        </a:spcAft>
                        <a:tabLst>
                          <a:tab pos="4581525" algn="l"/>
                        </a:tabLst>
                      </a:pPr>
                      <a:r>
                        <a:rPr lang="es-ES" sz="1800" dirty="0">
                          <a:effectLst/>
                          <a:latin typeface="Calibri" pitchFamily="34" charset="0"/>
                          <a:cs typeface="Calibri" pitchFamily="34" charset="0"/>
                        </a:rPr>
                        <a:t>-Miembros Inferiores</a:t>
                      </a:r>
                      <a:endParaRPr lang="es-EC" sz="1800" dirty="0">
                        <a:effectLst/>
                        <a:latin typeface="Calibri" pitchFamily="34" charset="0"/>
                        <a:cs typeface="Calibri" pitchFamily="34" charset="0"/>
                      </a:endParaRPr>
                    </a:p>
                    <a:p>
                      <a:pPr algn="just">
                        <a:lnSpc>
                          <a:spcPct val="107000"/>
                        </a:lnSpc>
                        <a:spcAft>
                          <a:spcPts val="0"/>
                        </a:spcAft>
                        <a:tabLst>
                          <a:tab pos="4581525" algn="l"/>
                        </a:tabLst>
                      </a:pPr>
                      <a:r>
                        <a:rPr lang="es-ES" sz="1800" dirty="0">
                          <a:effectLst/>
                          <a:latin typeface="Calibri" pitchFamily="34" charset="0"/>
                          <a:cs typeface="Calibri" pitchFamily="34" charset="0"/>
                        </a:rPr>
                        <a:t>-Miembros Superiores</a:t>
                      </a:r>
                      <a:endParaRPr lang="es-EC" sz="1800" dirty="0">
                        <a:effectLst/>
                        <a:latin typeface="Calibri" pitchFamily="34" charset="0"/>
                        <a:cs typeface="Calibri" pitchFamily="34" charset="0"/>
                      </a:endParaRPr>
                    </a:p>
                    <a:p>
                      <a:pPr algn="just">
                        <a:lnSpc>
                          <a:spcPct val="107000"/>
                        </a:lnSpc>
                        <a:spcAft>
                          <a:spcPts val="0"/>
                        </a:spcAft>
                        <a:tabLst>
                          <a:tab pos="4581525" algn="l"/>
                        </a:tabLst>
                      </a:pPr>
                      <a:r>
                        <a:rPr lang="es-ES" sz="1800" dirty="0">
                          <a:effectLst/>
                          <a:latin typeface="Calibri" pitchFamily="34" charset="0"/>
                          <a:cs typeface="Calibri" pitchFamily="34" charset="0"/>
                        </a:rPr>
                        <a:t> </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Repeticiones  por unidad de tiempo e intensidad en dependencia de la F.C</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FISICO-TECNICO </a:t>
                      </a:r>
                      <a:endParaRPr lang="es-EC" sz="1800" dirty="0">
                        <a:solidFill>
                          <a:schemeClr val="tx1"/>
                        </a:solidFill>
                        <a:effectLst/>
                        <a:latin typeface="Calibri" pitchFamily="34" charset="0"/>
                        <a:ea typeface="Calibri"/>
                        <a:cs typeface="Calibri" pitchFamily="34" charset="0"/>
                      </a:endParaRPr>
                    </a:p>
                  </a:txBody>
                  <a:tcPr marL="66023" marR="66023" marT="0" marB="0"/>
                </a:tc>
              </a:tr>
              <a:tr h="1109300">
                <a:tc>
                  <a:txBody>
                    <a:bodyPr/>
                    <a:lstStyle/>
                    <a:p>
                      <a:pPr algn="just">
                        <a:lnSpc>
                          <a:spcPct val="107000"/>
                        </a:lnSpc>
                        <a:spcAft>
                          <a:spcPts val="0"/>
                        </a:spcAft>
                        <a:tabLst>
                          <a:tab pos="4581525" algn="l"/>
                        </a:tabLst>
                      </a:pPr>
                      <a:r>
                        <a:rPr lang="es-ES" sz="1800">
                          <a:effectLst/>
                          <a:latin typeface="Calibri" pitchFamily="34" charset="0"/>
                          <a:cs typeface="Calibri" pitchFamily="34" charset="0"/>
                        </a:rPr>
                        <a:t>Fuerza Explosiva</a:t>
                      </a:r>
                      <a:endParaRPr lang="es-EC" sz="1800">
                        <a:effectLst/>
                        <a:latin typeface="Calibri" pitchFamily="34" charset="0"/>
                        <a:cs typeface="Calibri" pitchFamily="34" charset="0"/>
                      </a:endParaRPr>
                    </a:p>
                    <a:p>
                      <a:pPr algn="just">
                        <a:lnSpc>
                          <a:spcPct val="107000"/>
                        </a:lnSpc>
                        <a:spcAft>
                          <a:spcPts val="0"/>
                        </a:spcAft>
                        <a:tabLst>
                          <a:tab pos="4581525" algn="l"/>
                        </a:tabLst>
                      </a:pPr>
                      <a:r>
                        <a:rPr lang="es-ES" sz="1800">
                          <a:effectLst/>
                          <a:latin typeface="Calibri" pitchFamily="34" charset="0"/>
                          <a:cs typeface="Calibri" pitchFamily="34" charset="0"/>
                        </a:rPr>
                        <a:t>-Miembros Inferiores</a:t>
                      </a:r>
                      <a:endParaRPr lang="es-EC" sz="1800">
                        <a:effectLst/>
                        <a:latin typeface="Calibri" pitchFamily="34" charset="0"/>
                        <a:cs typeface="Calibri" pitchFamily="34" charset="0"/>
                      </a:endParaRPr>
                    </a:p>
                    <a:p>
                      <a:pPr algn="just">
                        <a:lnSpc>
                          <a:spcPct val="107000"/>
                        </a:lnSpc>
                        <a:spcAft>
                          <a:spcPts val="0"/>
                        </a:spcAft>
                        <a:tabLst>
                          <a:tab pos="4581525" algn="l"/>
                        </a:tabLst>
                      </a:pPr>
                      <a:r>
                        <a:rPr lang="es-ES" sz="1800">
                          <a:effectLst/>
                          <a:latin typeface="Calibri" pitchFamily="34" charset="0"/>
                          <a:cs typeface="Calibri" pitchFamily="34" charset="0"/>
                        </a:rPr>
                        <a:t>-Miembros Superiores</a:t>
                      </a:r>
                      <a:endParaRPr lang="es-EC" sz="1800">
                        <a:effectLst/>
                        <a:latin typeface="Calibri" pitchFamily="34" charset="0"/>
                        <a:cs typeface="Calibri" pitchFamily="34" charset="0"/>
                      </a:endParaRPr>
                    </a:p>
                    <a:p>
                      <a:pPr algn="just">
                        <a:lnSpc>
                          <a:spcPct val="107000"/>
                        </a:lnSpc>
                        <a:spcAft>
                          <a:spcPts val="0"/>
                        </a:spcAft>
                        <a:tabLst>
                          <a:tab pos="4581525" algn="l"/>
                        </a:tabLst>
                      </a:pPr>
                      <a:r>
                        <a:rPr lang="es-ES" sz="1800">
                          <a:effectLst/>
                          <a:latin typeface="Calibri" pitchFamily="34" charset="0"/>
                          <a:cs typeface="Calibri" pitchFamily="34" charset="0"/>
                        </a:rPr>
                        <a:t> </a:t>
                      </a:r>
                      <a:endParaRPr lang="es-EC" sz="180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Repeticiones técnicas por unidad de tiempo (segundos) con auto carga.</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FISICO-TECNICO</a:t>
                      </a:r>
                      <a:endParaRPr lang="es-EC" sz="1800" dirty="0">
                        <a:solidFill>
                          <a:schemeClr val="tx1"/>
                        </a:solidFill>
                        <a:effectLst/>
                        <a:latin typeface="Calibri" pitchFamily="34" charset="0"/>
                        <a:ea typeface="Calibri"/>
                        <a:cs typeface="Calibri" pitchFamily="34" charset="0"/>
                      </a:endParaRPr>
                    </a:p>
                  </a:txBody>
                  <a:tcPr marL="66023" marR="66023" marT="0" marB="0"/>
                </a:tc>
              </a:tr>
              <a:tr h="553516">
                <a:tc>
                  <a:txBody>
                    <a:bodyPr/>
                    <a:lstStyle/>
                    <a:p>
                      <a:pPr algn="just">
                        <a:lnSpc>
                          <a:spcPct val="107000"/>
                        </a:lnSpc>
                        <a:spcAft>
                          <a:spcPts val="0"/>
                        </a:spcAft>
                        <a:tabLst>
                          <a:tab pos="4581525" algn="l"/>
                        </a:tabLst>
                      </a:pPr>
                      <a:r>
                        <a:rPr lang="es-ES" sz="1800">
                          <a:effectLst/>
                          <a:latin typeface="Calibri" pitchFamily="34" charset="0"/>
                          <a:cs typeface="Calibri" pitchFamily="34" charset="0"/>
                        </a:rPr>
                        <a:t>Desarrollar estabilidad en la zona central, CORE</a:t>
                      </a:r>
                      <a:endParaRPr lang="es-EC" sz="180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Repeticiones y tiempo(segundos)</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FISICO-TEORICO</a:t>
                      </a:r>
                      <a:endParaRPr lang="es-EC" sz="1800" dirty="0">
                        <a:solidFill>
                          <a:schemeClr val="tx1"/>
                        </a:solidFill>
                        <a:effectLst/>
                        <a:latin typeface="Calibri" pitchFamily="34" charset="0"/>
                        <a:ea typeface="Calibri"/>
                        <a:cs typeface="Calibri" pitchFamily="34" charset="0"/>
                      </a:endParaRPr>
                    </a:p>
                  </a:txBody>
                  <a:tcPr marL="66023" marR="66023" marT="0" marB="0"/>
                </a:tc>
              </a:tr>
              <a:tr h="785138">
                <a:tc>
                  <a:txBody>
                    <a:bodyPr/>
                    <a:lstStyle/>
                    <a:p>
                      <a:pPr algn="just">
                        <a:lnSpc>
                          <a:spcPct val="107000"/>
                        </a:lnSpc>
                        <a:spcAft>
                          <a:spcPts val="0"/>
                        </a:spcAft>
                        <a:tabLst>
                          <a:tab pos="4581525" algn="l"/>
                        </a:tabLst>
                      </a:pPr>
                      <a:r>
                        <a:rPr lang="es-ES" sz="1800">
                          <a:effectLst/>
                          <a:latin typeface="Calibri" pitchFamily="34" charset="0"/>
                          <a:cs typeface="Calibri" pitchFamily="34" charset="0"/>
                        </a:rPr>
                        <a:t>Aplicación general a través de ejercicios integradores </a:t>
                      </a:r>
                      <a:endParaRPr lang="es-EC" sz="180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Repeticiones técnicas por unidad de tiempo y series</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FISICO-TECNICO</a:t>
                      </a:r>
                      <a:endParaRPr lang="es-EC" sz="1800" dirty="0">
                        <a:solidFill>
                          <a:schemeClr val="tx1"/>
                        </a:solidFill>
                        <a:effectLst/>
                        <a:latin typeface="Calibri" pitchFamily="34" charset="0"/>
                        <a:ea typeface="Calibri"/>
                        <a:cs typeface="Calibri" pitchFamily="34" charset="0"/>
                      </a:endParaRPr>
                    </a:p>
                  </a:txBody>
                  <a:tcPr marL="66023" marR="66023" marT="0" marB="0"/>
                </a:tc>
              </a:tr>
              <a:tr h="857533">
                <a:tc>
                  <a:txBody>
                    <a:bodyPr/>
                    <a:lstStyle/>
                    <a:p>
                      <a:pPr algn="just">
                        <a:lnSpc>
                          <a:spcPct val="107000"/>
                        </a:lnSpc>
                        <a:spcAft>
                          <a:spcPts val="0"/>
                        </a:spcAft>
                        <a:tabLst>
                          <a:tab pos="4581525" algn="l"/>
                        </a:tabLst>
                      </a:pPr>
                      <a:r>
                        <a:rPr lang="es-ES" sz="1800">
                          <a:effectLst/>
                          <a:latin typeface="Calibri" pitchFamily="34" charset="0"/>
                          <a:cs typeface="Calibri" pitchFamily="34" charset="0"/>
                        </a:rPr>
                        <a:t>Perfeccionamiento del pensamiento táctico</a:t>
                      </a:r>
                      <a:endParaRPr lang="es-EC" sz="1800">
                        <a:effectLst/>
                        <a:latin typeface="Calibri" pitchFamily="34" charset="0"/>
                        <a:cs typeface="Calibri" pitchFamily="34" charset="0"/>
                      </a:endParaRPr>
                    </a:p>
                    <a:p>
                      <a:pPr algn="just">
                        <a:lnSpc>
                          <a:spcPct val="107000"/>
                        </a:lnSpc>
                        <a:spcAft>
                          <a:spcPts val="0"/>
                        </a:spcAft>
                        <a:tabLst>
                          <a:tab pos="4581525" algn="l"/>
                        </a:tabLst>
                      </a:pPr>
                      <a:r>
                        <a:rPr lang="es-ES" sz="1800">
                          <a:effectLst/>
                          <a:latin typeface="Calibri" pitchFamily="34" charset="0"/>
                          <a:cs typeface="Calibri" pitchFamily="34" charset="0"/>
                        </a:rPr>
                        <a:t>-Sistema ofensivo y defensivo.</a:t>
                      </a:r>
                      <a:endParaRPr lang="es-EC" sz="180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Efectividad de la técnica y táctica con frecuencia de tiempo de competencia.</a:t>
                      </a:r>
                      <a:endParaRPr lang="es-EC" sz="1800" dirty="0">
                        <a:solidFill>
                          <a:schemeClr val="tx1"/>
                        </a:solidFill>
                        <a:effectLst/>
                        <a:latin typeface="Calibri" pitchFamily="34" charset="0"/>
                        <a:ea typeface="Calibri"/>
                        <a:cs typeface="Calibri" pitchFamily="34" charset="0"/>
                      </a:endParaRPr>
                    </a:p>
                  </a:txBody>
                  <a:tcPr marL="66023" marR="66023" marT="0" marB="0"/>
                </a:tc>
                <a:tc>
                  <a:txBody>
                    <a:bodyPr/>
                    <a:lstStyle/>
                    <a:p>
                      <a:pPr algn="just">
                        <a:lnSpc>
                          <a:spcPct val="107000"/>
                        </a:lnSpc>
                        <a:spcAft>
                          <a:spcPts val="0"/>
                        </a:spcAft>
                        <a:tabLst>
                          <a:tab pos="4581525" algn="l"/>
                        </a:tabLst>
                      </a:pPr>
                      <a:r>
                        <a:rPr lang="es-ES" sz="1800" dirty="0">
                          <a:effectLst/>
                          <a:latin typeface="Calibri" pitchFamily="34" charset="0"/>
                          <a:cs typeface="Calibri" pitchFamily="34" charset="0"/>
                        </a:rPr>
                        <a:t>TECNICO-TACTICO-PSICOLOGICO-TEORICO.</a:t>
                      </a:r>
                      <a:endParaRPr lang="es-EC" sz="1800" dirty="0">
                        <a:solidFill>
                          <a:schemeClr val="tx1"/>
                        </a:solidFill>
                        <a:effectLst/>
                        <a:latin typeface="Calibri" pitchFamily="34" charset="0"/>
                        <a:ea typeface="Calibri"/>
                        <a:cs typeface="Calibri" pitchFamily="34" charset="0"/>
                      </a:endParaRPr>
                    </a:p>
                  </a:txBody>
                  <a:tcPr marL="66023" marR="66023" marT="0" marB="0"/>
                </a:tc>
              </a:tr>
            </a:tbl>
          </a:graphicData>
        </a:graphic>
      </p:graphicFrame>
      <p:sp>
        <p:nvSpPr>
          <p:cNvPr id="5" name="Rectangle 1"/>
          <p:cNvSpPr>
            <a:spLocks noChangeArrowheads="1"/>
          </p:cNvSpPr>
          <p:nvPr/>
        </p:nvSpPr>
        <p:spPr bwMode="auto">
          <a:xfrm>
            <a:off x="669535" y="682326"/>
            <a:ext cx="7038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81525" algn="l"/>
              </a:tabLst>
            </a:pPr>
            <a:r>
              <a:rPr kumimoji="0" lang="es-E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El modelo o programa de entrenamiento integrado estuvo modelado básicamente de la siguiente manera:</a:t>
            </a:r>
            <a:endParaRPr kumimoji="0" lang="es-EC" sz="1050" b="0" i="0" u="none" strike="noStrike" cap="none" normalizeH="0" baseline="0" dirty="0" smtClean="0">
              <a:ln>
                <a:noFill/>
              </a:ln>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val="44804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332656"/>
            <a:ext cx="4546848" cy="634082"/>
          </a:xfrm>
        </p:spPr>
        <p:txBody>
          <a:bodyPr/>
          <a:lstStyle/>
          <a:p>
            <a:pPr algn="ctr"/>
            <a:r>
              <a:rPr lang="es-ES" b="1" dirty="0" smtClean="0"/>
              <a:t>MATERIAL Y MÉTODOS</a:t>
            </a:r>
            <a:endParaRPr lang="es-ES" b="1" dirty="0"/>
          </a:p>
        </p:txBody>
      </p:sp>
      <p:sp>
        <p:nvSpPr>
          <p:cNvPr id="3" name="2 Rectángulo"/>
          <p:cNvSpPr/>
          <p:nvPr/>
        </p:nvSpPr>
        <p:spPr>
          <a:xfrm>
            <a:off x="827584" y="1455167"/>
            <a:ext cx="3456384" cy="461665"/>
          </a:xfrm>
          <a:prstGeom prst="rect">
            <a:avLst/>
          </a:prstGeom>
        </p:spPr>
        <p:txBody>
          <a:bodyPr wrap="square">
            <a:spAutoFit/>
          </a:bodyPr>
          <a:lstStyle/>
          <a:p>
            <a:r>
              <a:rPr lang="es-ES" sz="2400" b="1" dirty="0" smtClean="0"/>
              <a:t>TEST  TÉCNICO TÁCTICO. </a:t>
            </a:r>
            <a:endParaRPr lang="es-EC" sz="2400" dirty="0"/>
          </a:p>
        </p:txBody>
      </p:sp>
      <p:sp>
        <p:nvSpPr>
          <p:cNvPr id="5" name="4 Rectángulo"/>
          <p:cNvSpPr/>
          <p:nvPr/>
        </p:nvSpPr>
        <p:spPr>
          <a:xfrm>
            <a:off x="899592" y="2274955"/>
            <a:ext cx="3456384"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es-ES" sz="2000" dirty="0" smtClean="0">
                <a:solidFill>
                  <a:schemeClr val="tx1"/>
                </a:solidFill>
                <a:latin typeface="Calibri" pitchFamily="34" charset="0"/>
                <a:cs typeface="Calibri" pitchFamily="34" charset="0"/>
              </a:rPr>
              <a:t>Test de patadas:</a:t>
            </a:r>
          </a:p>
          <a:p>
            <a:pPr lvl="0"/>
            <a:r>
              <a:rPr lang="es-ES" sz="2000" dirty="0" smtClean="0">
                <a:solidFill>
                  <a:schemeClr val="tx1"/>
                </a:solidFill>
                <a:latin typeface="Calibri" pitchFamily="34" charset="0"/>
                <a:cs typeface="Calibri" pitchFamily="34" charset="0"/>
              </a:rPr>
              <a:t> </a:t>
            </a:r>
          </a:p>
          <a:p>
            <a:pPr marL="342900" lvl="0" indent="-342900">
              <a:buFont typeface="Arial" pitchFamily="34" charset="0"/>
              <a:buChar char="•"/>
            </a:pPr>
            <a:r>
              <a:rPr lang="es-ES" sz="2000" dirty="0" smtClean="0">
                <a:solidFill>
                  <a:schemeClr val="tx1"/>
                </a:solidFill>
                <a:latin typeface="Calibri" pitchFamily="34" charset="0"/>
                <a:cs typeface="Calibri" pitchFamily="34" charset="0"/>
              </a:rPr>
              <a:t>Bandal chagui,</a:t>
            </a:r>
          </a:p>
          <a:p>
            <a:pPr marL="342900" lvl="0" indent="-342900">
              <a:buFont typeface="Arial" pitchFamily="34" charset="0"/>
              <a:buChar char="•"/>
            </a:pPr>
            <a:r>
              <a:rPr lang="es-ES" sz="2000" dirty="0" smtClean="0">
                <a:solidFill>
                  <a:schemeClr val="tx1"/>
                </a:solidFill>
                <a:latin typeface="Calibri" pitchFamily="34" charset="0"/>
                <a:cs typeface="Calibri" pitchFamily="34" charset="0"/>
              </a:rPr>
              <a:t> Dolyop chagui, </a:t>
            </a:r>
          </a:p>
          <a:p>
            <a:pPr marL="342900" lvl="0" indent="-342900">
              <a:buFont typeface="Arial" pitchFamily="34" charset="0"/>
              <a:buChar char="•"/>
            </a:pPr>
            <a:r>
              <a:rPr lang="es-ES" sz="2000" dirty="0" smtClean="0">
                <a:solidFill>
                  <a:schemeClr val="tx1"/>
                </a:solidFill>
                <a:latin typeface="Calibri" pitchFamily="34" charset="0"/>
                <a:cs typeface="Calibri" pitchFamily="34" charset="0"/>
              </a:rPr>
              <a:t>Nerioy chagui </a:t>
            </a:r>
          </a:p>
          <a:p>
            <a:pPr lvl="0"/>
            <a:endParaRPr lang="es-ES" sz="2000" dirty="0" smtClean="0">
              <a:solidFill>
                <a:schemeClr val="tx1"/>
              </a:solidFill>
              <a:latin typeface="Calibri" pitchFamily="34" charset="0"/>
              <a:cs typeface="Calibri" pitchFamily="34" charset="0"/>
            </a:endParaRPr>
          </a:p>
          <a:p>
            <a:pPr lvl="0"/>
            <a:r>
              <a:rPr lang="es-ES" sz="2000" dirty="0" smtClean="0">
                <a:solidFill>
                  <a:schemeClr val="tx1"/>
                </a:solidFill>
                <a:latin typeface="Calibri" pitchFamily="34" charset="0"/>
                <a:cs typeface="Calibri" pitchFamily="34" charset="0"/>
              </a:rPr>
              <a:t>Tiempo (6seg)</a:t>
            </a:r>
            <a:endParaRPr lang="es-ES" sz="2000" dirty="0">
              <a:solidFill>
                <a:schemeClr val="tx1"/>
              </a:solidFill>
              <a:latin typeface="Calibri" pitchFamily="34" charset="0"/>
              <a:cs typeface="Calibri" pitchFamily="34" charset="0"/>
            </a:endParaRPr>
          </a:p>
        </p:txBody>
      </p:sp>
      <p:pic>
        <p:nvPicPr>
          <p:cNvPr id="6" name="5 Imagen" title="Fuente: Mi deporte favori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1" y="1685999"/>
            <a:ext cx="2744249" cy="2835725"/>
          </a:xfrm>
          <a:prstGeom prst="rect">
            <a:avLst/>
          </a:prstGeom>
        </p:spPr>
      </p:pic>
      <p:sp>
        <p:nvSpPr>
          <p:cNvPr id="7" name="6 Rectángulo"/>
          <p:cNvSpPr/>
          <p:nvPr/>
        </p:nvSpPr>
        <p:spPr>
          <a:xfrm>
            <a:off x="5580112" y="4521724"/>
            <a:ext cx="2744248" cy="203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i="1" dirty="0" smtClean="0"/>
              <a:t>Fuente: Mi deporte favorito</a:t>
            </a:r>
            <a:endParaRPr lang="es-EC" sz="1400" i="1" dirty="0"/>
          </a:p>
        </p:txBody>
      </p:sp>
    </p:spTree>
    <p:extLst>
      <p:ext uri="{BB962C8B-B14F-4D97-AF65-F5344CB8AC3E}">
        <p14:creationId xmlns:p14="http://schemas.microsoft.com/office/powerpoint/2010/main" val="298523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8496944" cy="576064"/>
          </a:xfrm>
        </p:spPr>
        <p:txBody>
          <a:bodyPr>
            <a:noAutofit/>
          </a:bodyPr>
          <a:lstStyle/>
          <a:p>
            <a:pPr marL="0" indent="0">
              <a:buNone/>
            </a:pPr>
            <a:r>
              <a:rPr lang="es-ES" sz="2000" dirty="0" smtClean="0">
                <a:latin typeface="Calibri" pitchFamily="34" charset="0"/>
                <a:cs typeface="Calibri" pitchFamily="34" charset="0"/>
              </a:rPr>
              <a:t>Durante el proceso de aplicación entrenamiento integrado se </a:t>
            </a:r>
            <a:r>
              <a:rPr lang="es-ES" sz="2000" dirty="0">
                <a:latin typeface="Calibri" pitchFamily="34" charset="0"/>
                <a:cs typeface="Calibri" pitchFamily="34" charset="0"/>
              </a:rPr>
              <a:t>han </a:t>
            </a:r>
            <a:r>
              <a:rPr lang="es-ES" sz="2000" dirty="0" smtClean="0">
                <a:latin typeface="Calibri" pitchFamily="34" charset="0"/>
                <a:cs typeface="Calibri" pitchFamily="34" charset="0"/>
              </a:rPr>
              <a:t>empleado:</a:t>
            </a:r>
            <a:endParaRPr lang="es-ES" sz="2000" dirty="0">
              <a:latin typeface="Calibri" pitchFamily="34" charset="0"/>
              <a:cs typeface="Calibri" pitchFamily="34" charset="0"/>
            </a:endParaRPr>
          </a:p>
        </p:txBody>
      </p:sp>
      <p:sp>
        <p:nvSpPr>
          <p:cNvPr id="4" name="3 Rectángulo redondeado"/>
          <p:cNvSpPr/>
          <p:nvPr/>
        </p:nvSpPr>
        <p:spPr>
          <a:xfrm>
            <a:off x="1187624" y="1052736"/>
            <a:ext cx="6480720" cy="7920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000" dirty="0">
                <a:latin typeface="Calibri" pitchFamily="34" charset="0"/>
                <a:cs typeface="Calibri" pitchFamily="34" charset="0"/>
              </a:rPr>
              <a:t>M</a:t>
            </a:r>
            <a:r>
              <a:rPr lang="es-ES" sz="2000" dirty="0" smtClean="0">
                <a:latin typeface="Calibri" pitchFamily="34" charset="0"/>
                <a:cs typeface="Calibri" pitchFamily="34" charset="0"/>
              </a:rPr>
              <a:t>etodologías </a:t>
            </a:r>
            <a:r>
              <a:rPr lang="es-ES" sz="2000" dirty="0">
                <a:latin typeface="Calibri" pitchFamily="34" charset="0"/>
                <a:cs typeface="Calibri" pitchFamily="34" charset="0"/>
              </a:rPr>
              <a:t>que contribuyan </a:t>
            </a:r>
            <a:r>
              <a:rPr lang="es-ES" sz="2000" dirty="0" smtClean="0">
                <a:latin typeface="Calibri" pitchFamily="34" charset="0"/>
                <a:cs typeface="Calibri" pitchFamily="34" charset="0"/>
              </a:rPr>
              <a:t>a la mejora del rendimiento deportivo</a:t>
            </a:r>
            <a:endParaRPr lang="es-ES" sz="2000" dirty="0">
              <a:latin typeface="Calibri" pitchFamily="34" charset="0"/>
              <a:cs typeface="Calibri" pitchFamily="34" charset="0"/>
            </a:endParaRPr>
          </a:p>
        </p:txBody>
      </p:sp>
      <p:cxnSp>
        <p:nvCxnSpPr>
          <p:cNvPr id="9" name="8 Conector recto de flecha"/>
          <p:cNvCxnSpPr/>
          <p:nvPr/>
        </p:nvCxnSpPr>
        <p:spPr>
          <a:xfrm>
            <a:off x="3203848" y="2780928"/>
            <a:ext cx="115212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20 Rectángulo"/>
          <p:cNvSpPr/>
          <p:nvPr/>
        </p:nvSpPr>
        <p:spPr>
          <a:xfrm>
            <a:off x="4923789" y="2291353"/>
            <a:ext cx="1434935" cy="1139406"/>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ES" sz="2000" kern="1200" dirty="0" smtClean="0">
                <a:latin typeface="Calibri" pitchFamily="34" charset="0"/>
                <a:cs typeface="Calibri" pitchFamily="34" charset="0"/>
              </a:rPr>
              <a:t>Test Físico</a:t>
            </a:r>
            <a:endParaRPr lang="es-ES" sz="2000" kern="1200" dirty="0">
              <a:latin typeface="Calibri" pitchFamily="34" charset="0"/>
              <a:cs typeface="Calibri" pitchFamily="34" charset="0"/>
            </a:endParaRPr>
          </a:p>
        </p:txBody>
      </p:sp>
      <p:grpSp>
        <p:nvGrpSpPr>
          <p:cNvPr id="23" name="22 Grupo"/>
          <p:cNvGrpSpPr/>
          <p:nvPr/>
        </p:nvGrpSpPr>
        <p:grpSpPr>
          <a:xfrm>
            <a:off x="1115616" y="2060848"/>
            <a:ext cx="1872208" cy="1728192"/>
            <a:chOff x="166500" y="977"/>
            <a:chExt cx="1138837" cy="1138837"/>
          </a:xfrm>
        </p:grpSpPr>
        <p:sp>
          <p:nvSpPr>
            <p:cNvPr id="24" name="23 Elipse"/>
            <p:cNvSpPr/>
            <p:nvPr/>
          </p:nvSpPr>
          <p:spPr>
            <a:xfrm>
              <a:off x="166500" y="977"/>
              <a:ext cx="1138837" cy="113883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Elipse 4"/>
            <p:cNvSpPr/>
            <p:nvPr/>
          </p:nvSpPr>
          <p:spPr>
            <a:xfrm>
              <a:off x="333279" y="167756"/>
              <a:ext cx="805279" cy="805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kern="1200" dirty="0" smtClean="0">
                  <a:solidFill>
                    <a:schemeClr val="tx1"/>
                  </a:solidFill>
                  <a:latin typeface="Calibri" pitchFamily="34" charset="0"/>
                  <a:cs typeface="Calibri" pitchFamily="34" charset="0"/>
                </a:rPr>
                <a:t>TEST (científico)</a:t>
              </a:r>
              <a:endParaRPr lang="es-ES" kern="1200" dirty="0">
                <a:solidFill>
                  <a:schemeClr val="tx1"/>
                </a:solidFill>
                <a:latin typeface="Calibri" pitchFamily="34" charset="0"/>
                <a:cs typeface="Calibri" pitchFamily="34" charset="0"/>
              </a:endParaRPr>
            </a:p>
          </p:txBody>
        </p:sp>
      </p:grpSp>
      <p:sp>
        <p:nvSpPr>
          <p:cNvPr id="2" name="1 Rectángulo"/>
          <p:cNvSpPr/>
          <p:nvPr/>
        </p:nvSpPr>
        <p:spPr>
          <a:xfrm>
            <a:off x="4720390" y="4403338"/>
            <a:ext cx="2664295"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2000" dirty="0">
                <a:latin typeface="Calibri" pitchFamily="34" charset="0"/>
                <a:cs typeface="Calibri" pitchFamily="34" charset="0"/>
              </a:rPr>
              <a:t>Signo de Wilcoxon y la Prueba U de Mann-</a:t>
            </a:r>
            <a:r>
              <a:rPr lang="es-ES" sz="2000" dirty="0" err="1">
                <a:latin typeface="Calibri" pitchFamily="34" charset="0"/>
                <a:cs typeface="Calibri" pitchFamily="34" charset="0"/>
              </a:rPr>
              <a:t>Whitney</a:t>
            </a:r>
            <a:r>
              <a:rPr lang="es-ES" sz="2000" dirty="0">
                <a:latin typeface="Calibri" pitchFamily="34" charset="0"/>
                <a:cs typeface="Calibri" pitchFamily="34" charset="0"/>
              </a:rPr>
              <a:t> (p≤0,05).</a:t>
            </a:r>
            <a:endParaRPr lang="es-EC" sz="2000" dirty="0">
              <a:latin typeface="Calibri" pitchFamily="34" charset="0"/>
              <a:cs typeface="Calibri" pitchFamily="34" charset="0"/>
            </a:endParaRPr>
          </a:p>
        </p:txBody>
      </p:sp>
      <p:grpSp>
        <p:nvGrpSpPr>
          <p:cNvPr id="29" name="28 Grupo"/>
          <p:cNvGrpSpPr/>
          <p:nvPr/>
        </p:nvGrpSpPr>
        <p:grpSpPr>
          <a:xfrm>
            <a:off x="1115616" y="4221088"/>
            <a:ext cx="1872208" cy="1728192"/>
            <a:chOff x="166500" y="977"/>
            <a:chExt cx="1138837" cy="1138837"/>
          </a:xfrm>
        </p:grpSpPr>
        <p:sp>
          <p:nvSpPr>
            <p:cNvPr id="30" name="29 Elipse"/>
            <p:cNvSpPr/>
            <p:nvPr/>
          </p:nvSpPr>
          <p:spPr>
            <a:xfrm>
              <a:off x="166500" y="977"/>
              <a:ext cx="1138837" cy="113883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Elipse 4"/>
            <p:cNvSpPr/>
            <p:nvPr/>
          </p:nvSpPr>
          <p:spPr>
            <a:xfrm>
              <a:off x="333279" y="167756"/>
              <a:ext cx="805279" cy="805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dirty="0" smtClean="0">
                  <a:solidFill>
                    <a:schemeClr val="tx1"/>
                  </a:solidFill>
                  <a:latin typeface="Calibri" pitchFamily="34" charset="0"/>
                  <a:cs typeface="Calibri" pitchFamily="34" charset="0"/>
                </a:rPr>
                <a:t>PRUEBA DE RANGOS</a:t>
              </a:r>
              <a:endParaRPr lang="es-ES" kern="1200" dirty="0">
                <a:solidFill>
                  <a:schemeClr val="tx1"/>
                </a:solidFill>
                <a:latin typeface="Calibri" pitchFamily="34" charset="0"/>
                <a:cs typeface="Calibri" pitchFamily="34" charset="0"/>
              </a:endParaRPr>
            </a:p>
          </p:txBody>
        </p:sp>
      </p:grpSp>
      <p:cxnSp>
        <p:nvCxnSpPr>
          <p:cNvPr id="32" name="31 Conector recto de flecha"/>
          <p:cNvCxnSpPr/>
          <p:nvPr/>
        </p:nvCxnSpPr>
        <p:spPr>
          <a:xfrm>
            <a:off x="3203848" y="5085184"/>
            <a:ext cx="1152128"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0997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091604559"/>
              </p:ext>
            </p:extLst>
          </p:nvPr>
        </p:nvGraphicFramePr>
        <p:xfrm>
          <a:off x="179941" y="880208"/>
          <a:ext cx="8712968" cy="5573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79512" y="232137"/>
            <a:ext cx="4176464" cy="64807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smtClean="0">
                <a:solidFill>
                  <a:schemeClr val="tx1"/>
                </a:solidFill>
              </a:rPr>
              <a:t>TEST FÍSICOS</a:t>
            </a:r>
            <a:endParaRPr lang="es-ES" sz="2800" b="1" dirty="0">
              <a:solidFill>
                <a:schemeClr val="tx1"/>
              </a:solidFill>
            </a:endParaRPr>
          </a:p>
        </p:txBody>
      </p:sp>
      <p:pic>
        <p:nvPicPr>
          <p:cNvPr id="4098" name="Picture 2" descr="Resultado de imagen para split latera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698" t="8522" r="11081" b="14218"/>
          <a:stretch/>
        </p:blipFill>
        <p:spPr bwMode="auto">
          <a:xfrm>
            <a:off x="307490" y="980728"/>
            <a:ext cx="1960254" cy="151216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a:off x="179512" y="5157192"/>
            <a:ext cx="1728192" cy="1440160"/>
          </a:xfrm>
          <a:prstGeom prst="roundRect">
            <a:avLst>
              <a:gd name="adj" fmla="val 10000"/>
            </a:avLst>
          </a:prstGeom>
          <a:blipFill>
            <a:blip r:embed="rId8">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4">
              <a:tint val="50000"/>
              <a:hueOff val="-3147198"/>
              <a:satOff val="7576"/>
              <a:lumOff val="6001"/>
              <a:alphaOff val="0"/>
            </a:schemeClr>
          </a:effectRef>
          <a:fontRef idx="minor">
            <a:schemeClr val="lt1">
              <a:hueOff val="0"/>
              <a:satOff val="0"/>
              <a:lumOff val="0"/>
              <a:alphaOff val="0"/>
            </a:schemeClr>
          </a:fontRef>
        </p:style>
      </p:sp>
      <p:sp>
        <p:nvSpPr>
          <p:cNvPr id="7" name="6 Rectángulo redondeado"/>
          <p:cNvSpPr/>
          <p:nvPr/>
        </p:nvSpPr>
        <p:spPr>
          <a:xfrm>
            <a:off x="179512" y="4725144"/>
            <a:ext cx="1728192" cy="1210915"/>
          </a:xfrm>
          <a:prstGeom prst="roundRect">
            <a:avLst>
              <a:gd name="adj" fmla="val 10000"/>
            </a:avLst>
          </a:prstGeom>
          <a:blipFill rotWithShape="1">
            <a:blip r:embed="rId9"/>
            <a:stretch>
              <a:fillRect/>
            </a:stretch>
          </a:blipFill>
        </p:spPr>
        <p:style>
          <a:lnRef idx="2">
            <a:schemeClr val="lt1">
              <a:hueOff val="0"/>
              <a:satOff val="0"/>
              <a:lumOff val="0"/>
              <a:alphaOff val="0"/>
            </a:schemeClr>
          </a:lnRef>
          <a:fillRef idx="1">
            <a:scrgbClr r="0" g="0" b="0"/>
          </a:fillRef>
          <a:effectRef idx="0">
            <a:schemeClr val="accent4">
              <a:tint val="50000"/>
              <a:hueOff val="-1327093"/>
              <a:satOff val="7537"/>
              <a:lumOff val="59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56413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6975594"/>
              </p:ext>
            </p:extLst>
          </p:nvPr>
        </p:nvGraphicFramePr>
        <p:xfrm>
          <a:off x="1115617" y="1124744"/>
          <a:ext cx="6264695" cy="2521856"/>
        </p:xfrm>
        <a:graphic>
          <a:graphicData uri="http://schemas.openxmlformats.org/drawingml/2006/table">
            <a:tbl>
              <a:tblPr>
                <a:tableStyleId>{EB344D84-9AFB-497E-A393-DC336BA19D2E}</a:tableStyleId>
              </a:tblPr>
              <a:tblGrid>
                <a:gridCol w="1659914"/>
                <a:gridCol w="1464630"/>
                <a:gridCol w="585852"/>
                <a:gridCol w="976420"/>
                <a:gridCol w="1577879"/>
              </a:tblGrid>
              <a:tr h="245820">
                <a:tc gridSpan="5">
                  <a:txBody>
                    <a:bodyPr/>
                    <a:lstStyle/>
                    <a:p>
                      <a:pPr marL="38100" marR="38100" algn="l">
                        <a:lnSpc>
                          <a:spcPct val="107000"/>
                        </a:lnSpc>
                        <a:spcAft>
                          <a:spcPts val="0"/>
                        </a:spcAft>
                      </a:pPr>
                      <a:r>
                        <a:rPr lang="es-ES" sz="1200" dirty="0">
                          <a:effectLst/>
                          <a:latin typeface="Calibri" pitchFamily="34" charset="0"/>
                          <a:cs typeface="Calibri" pitchFamily="34" charset="0"/>
                        </a:rPr>
                        <a:t>Rangos</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5820">
                <a:tc gridSpan="2">
                  <a:txBody>
                    <a:bodyPr/>
                    <a:lstStyle/>
                    <a:p>
                      <a:pPr marL="38100" marR="38100" algn="l">
                        <a:lnSpc>
                          <a:spcPct val="107000"/>
                        </a:lnSpc>
                        <a:spcAft>
                          <a:spcPts val="0"/>
                        </a:spcAft>
                      </a:pPr>
                      <a:r>
                        <a:rPr lang="es-ES" sz="12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N</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Rango promedio</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Suma de rangos</a:t>
                      </a:r>
                      <a:endParaRPr lang="es-EC" sz="1800">
                        <a:effectLst/>
                        <a:latin typeface="Calibri" pitchFamily="34" charset="0"/>
                        <a:ea typeface="Calibri"/>
                        <a:cs typeface="Calibri" pitchFamily="34" charset="0"/>
                      </a:endParaRPr>
                    </a:p>
                  </a:txBody>
                  <a:tcPr marL="0" marR="0" marT="0" marB="0">
                    <a:solidFill>
                      <a:schemeClr val="accent3">
                        <a:lumMod val="20000"/>
                        <a:lumOff val="80000"/>
                      </a:schemeClr>
                    </a:solidFill>
                  </a:tcPr>
                </a:tc>
              </a:tr>
              <a:tr h="245820">
                <a:tc rowSpan="4">
                  <a:txBody>
                    <a:bodyPr/>
                    <a:lstStyle/>
                    <a:p>
                      <a:pPr marL="38100" marR="38100" algn="l">
                        <a:lnSpc>
                          <a:spcPct val="107000"/>
                        </a:lnSpc>
                        <a:spcAft>
                          <a:spcPts val="0"/>
                        </a:spcAft>
                      </a:pPr>
                      <a:r>
                        <a:rPr lang="es-ES" sz="1200" dirty="0">
                          <a:effectLst/>
                          <a:latin typeface="Calibri" pitchFamily="34" charset="0"/>
                          <a:cs typeface="Calibri" pitchFamily="34" charset="0"/>
                        </a:rPr>
                        <a:t>Despues.Bandal.derecha - Antes.Bandal.derecha</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Rangos negativos</a:t>
                      </a:r>
                      <a:endParaRPr lang="es-EC" sz="180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0</a:t>
                      </a:r>
                      <a:r>
                        <a:rPr lang="es-ES" sz="1200" baseline="30000" dirty="0">
                          <a:effectLst/>
                          <a:latin typeface="Calibri" pitchFamily="34" charset="0"/>
                          <a:cs typeface="Calibri" pitchFamily="34" charset="0"/>
                        </a:rPr>
                        <a:t>a</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,00</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,00</a:t>
                      </a:r>
                      <a:endParaRPr lang="es-EC" sz="180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r>
              <a:tr h="245820">
                <a:tc v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Rangos positivos</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12</a:t>
                      </a:r>
                      <a:r>
                        <a:rPr lang="es-ES" sz="1200" baseline="30000" dirty="0">
                          <a:effectLst/>
                          <a:latin typeface="Calibri" pitchFamily="34" charset="0"/>
                          <a:cs typeface="Calibri" pitchFamily="34" charset="0"/>
                        </a:rPr>
                        <a:t>b</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6,50</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78,00</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r>
              <a:tr h="327761">
                <a:tc vMerge="1">
                  <a:txBody>
                    <a:bodyPr/>
                    <a:lstStyle/>
                    <a:p>
                      <a:endParaRPr lang="es-EC"/>
                    </a:p>
                  </a:txBody>
                  <a:tcPr/>
                </a:tc>
                <a:tc>
                  <a:txBody>
                    <a:bodyPr/>
                    <a:lstStyle/>
                    <a:p>
                      <a:pPr marL="38100" marR="38100" algn="l">
                        <a:lnSpc>
                          <a:spcPct val="107000"/>
                        </a:lnSpc>
                        <a:spcAft>
                          <a:spcPts val="0"/>
                        </a:spcAft>
                      </a:pPr>
                      <a:r>
                        <a:rPr lang="es-ES" sz="1200">
                          <a:effectLst/>
                          <a:latin typeface="Calibri" pitchFamily="34" charset="0"/>
                          <a:cs typeface="Calibri" pitchFamily="34" charset="0"/>
                        </a:rPr>
                        <a:t>Empates</a:t>
                      </a:r>
                      <a:endParaRPr lang="es-EC" sz="180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0</a:t>
                      </a:r>
                      <a:r>
                        <a:rPr lang="es-ES" sz="1200" baseline="30000" dirty="0">
                          <a:effectLst/>
                          <a:latin typeface="Calibri" pitchFamily="34" charset="0"/>
                          <a:cs typeface="Calibri" pitchFamily="34" charset="0"/>
                        </a:rPr>
                        <a:t>c</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algn="l">
                        <a:lnSpc>
                          <a:spcPct val="107000"/>
                        </a:lnSpc>
                        <a:spcAft>
                          <a:spcPts val="0"/>
                        </a:spcAft>
                      </a:pPr>
                      <a:r>
                        <a:rPr lang="es-ES" sz="20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a:txBody>
                    <a:bodyPr/>
                    <a:lstStyle/>
                    <a:p>
                      <a:pPr algn="l">
                        <a:lnSpc>
                          <a:spcPct val="107000"/>
                        </a:lnSpc>
                        <a:spcAft>
                          <a:spcPts val="0"/>
                        </a:spcAft>
                      </a:pPr>
                      <a:r>
                        <a:rPr lang="es-ES" sz="20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r>
              <a:tr h="327761">
                <a:tc v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Total</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12</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a:txBody>
                    <a:bodyPr/>
                    <a:lstStyle/>
                    <a:p>
                      <a:pPr algn="l">
                        <a:lnSpc>
                          <a:spcPct val="107000"/>
                        </a:lnSpc>
                        <a:spcAft>
                          <a:spcPts val="0"/>
                        </a:spcAft>
                      </a:pPr>
                      <a:r>
                        <a:rPr lang="es-ES" sz="20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a:txBody>
                    <a:bodyPr/>
                    <a:lstStyle/>
                    <a:p>
                      <a:pPr algn="l">
                        <a:lnSpc>
                          <a:spcPct val="107000"/>
                        </a:lnSpc>
                        <a:spcAft>
                          <a:spcPts val="0"/>
                        </a:spcAft>
                      </a:pPr>
                      <a:r>
                        <a:rPr lang="es-ES" sz="20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r>
              <a:tr h="245820">
                <a:tc gridSpan="5">
                  <a:txBody>
                    <a:bodyPr/>
                    <a:lstStyle/>
                    <a:p>
                      <a:pPr marL="38100" marR="38100" algn="l">
                        <a:lnSpc>
                          <a:spcPct val="107000"/>
                        </a:lnSpc>
                        <a:spcAft>
                          <a:spcPts val="0"/>
                        </a:spcAft>
                      </a:pPr>
                      <a:r>
                        <a:rPr lang="es-ES" sz="1200" dirty="0">
                          <a:effectLst/>
                          <a:latin typeface="Calibri" pitchFamily="34" charset="0"/>
                          <a:cs typeface="Calibri" pitchFamily="34" charset="0"/>
                        </a:rPr>
                        <a:t>a. Después.Bandal.derecha &lt; Antes.Bandal.derecha</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5820">
                <a:tc gridSpan="5">
                  <a:txBody>
                    <a:bodyPr/>
                    <a:lstStyle/>
                    <a:p>
                      <a:pPr marL="38100" marR="38100" algn="l">
                        <a:lnSpc>
                          <a:spcPct val="107000"/>
                        </a:lnSpc>
                        <a:spcAft>
                          <a:spcPts val="0"/>
                        </a:spcAft>
                      </a:pPr>
                      <a:r>
                        <a:rPr lang="es-ES" sz="1200" dirty="0">
                          <a:effectLst/>
                          <a:latin typeface="Calibri" pitchFamily="34" charset="0"/>
                          <a:cs typeface="Calibri" pitchFamily="34" charset="0"/>
                        </a:rPr>
                        <a:t>b. Después.Bandal.derecha &gt; Antes.Bandal.derecha</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5820">
                <a:tc gridSpan="5">
                  <a:txBody>
                    <a:bodyPr/>
                    <a:lstStyle/>
                    <a:p>
                      <a:pPr marL="38100" marR="38100" algn="l">
                        <a:lnSpc>
                          <a:spcPct val="107000"/>
                        </a:lnSpc>
                        <a:spcAft>
                          <a:spcPts val="0"/>
                        </a:spcAft>
                      </a:pPr>
                      <a:r>
                        <a:rPr lang="es-ES" sz="1200" dirty="0">
                          <a:effectLst/>
                          <a:latin typeface="Calibri" pitchFamily="34" charset="0"/>
                          <a:cs typeface="Calibri" pitchFamily="34" charset="0"/>
                        </a:rPr>
                        <a:t>c. Después.Bandal.derecha = Antes.Bandal.derecha</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329968175"/>
              </p:ext>
            </p:extLst>
          </p:nvPr>
        </p:nvGraphicFramePr>
        <p:xfrm>
          <a:off x="1115615" y="3645024"/>
          <a:ext cx="6264697" cy="1467739"/>
        </p:xfrm>
        <a:graphic>
          <a:graphicData uri="http://schemas.openxmlformats.org/drawingml/2006/table">
            <a:tbl>
              <a:tblPr>
                <a:tableStyleId>{6E25E649-3F16-4E02-A733-19D2CDBF48F0}</a:tableStyleId>
              </a:tblPr>
              <a:tblGrid>
                <a:gridCol w="4167770"/>
                <a:gridCol w="80265"/>
                <a:gridCol w="2016662"/>
              </a:tblGrid>
              <a:tr h="0">
                <a:tc gridSpan="2">
                  <a:txBody>
                    <a:bodyPr/>
                    <a:lstStyle/>
                    <a:p>
                      <a:pPr marL="38100" marR="38100" algn="l">
                        <a:lnSpc>
                          <a:spcPct val="107000"/>
                        </a:lnSpc>
                        <a:spcAft>
                          <a:spcPts val="0"/>
                        </a:spcAft>
                      </a:pPr>
                      <a:r>
                        <a:rPr lang="es-ES" sz="1200" dirty="0">
                          <a:effectLst/>
                          <a:latin typeface="Calibri" pitchFamily="34" charset="0"/>
                          <a:cs typeface="Calibri" pitchFamily="34" charset="0"/>
                        </a:rPr>
                        <a:t>Estadísticos de </a:t>
                      </a:r>
                      <a:r>
                        <a:rPr lang="es-ES" sz="1200" dirty="0" smtClean="0">
                          <a:effectLst/>
                          <a:latin typeface="Calibri" pitchFamily="34" charset="0"/>
                          <a:cs typeface="Calibri" pitchFamily="34" charset="0"/>
                        </a:rPr>
                        <a:t>contraste</a:t>
                      </a:r>
                      <a:r>
                        <a:rPr lang="es-ES" sz="1200" baseline="30000" dirty="0" smtClean="0">
                          <a:effectLst/>
                          <a:latin typeface="Calibri" pitchFamily="34" charset="0"/>
                          <a:cs typeface="Calibri" pitchFamily="34" charset="0"/>
                        </a:rPr>
                        <a:t>a</a:t>
                      </a:r>
                      <a:endParaRPr lang="es-EC" sz="1800" dirty="0">
                        <a:effectLst/>
                        <a:latin typeface="Calibri" pitchFamily="34" charset="0"/>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a:txBody>
                    <a:bodyPr/>
                    <a:lstStyle/>
                    <a:p>
                      <a:pPr algn="l">
                        <a:lnSpc>
                          <a:spcPct val="107000"/>
                        </a:lnSpc>
                        <a:spcAft>
                          <a:spcPts val="800"/>
                        </a:spcAft>
                      </a:pPr>
                      <a:r>
                        <a:rPr lang="es-EC" sz="18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r>
              <a:tr h="0">
                <a:tc>
                  <a:txBody>
                    <a:bodyPr/>
                    <a:lstStyle/>
                    <a:p>
                      <a:pPr marL="38100" marR="38100" algn="l">
                        <a:lnSpc>
                          <a:spcPct val="107000"/>
                        </a:lnSpc>
                        <a:spcAft>
                          <a:spcPts val="0"/>
                        </a:spcAft>
                      </a:pPr>
                      <a:r>
                        <a:rPr lang="es-ES" sz="12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gridSpan="2">
                  <a:txBody>
                    <a:bodyPr/>
                    <a:lstStyle/>
                    <a:p>
                      <a:pPr marL="38100" marR="38100" algn="l">
                        <a:lnSpc>
                          <a:spcPct val="107000"/>
                        </a:lnSpc>
                        <a:spcAft>
                          <a:spcPts val="0"/>
                        </a:spcAft>
                      </a:pPr>
                      <a:r>
                        <a:rPr lang="es-ES" sz="1200" dirty="0">
                          <a:effectLst/>
                          <a:latin typeface="Calibri" pitchFamily="34" charset="0"/>
                          <a:cs typeface="Calibri" pitchFamily="34" charset="0"/>
                        </a:rPr>
                        <a:t>Después.Bandal.derecha - Antes.Bandal.derecha</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r>
              <a:tr h="0">
                <a:tc>
                  <a:txBody>
                    <a:bodyPr/>
                    <a:lstStyle/>
                    <a:p>
                      <a:pPr marL="38100" marR="38100" algn="l">
                        <a:lnSpc>
                          <a:spcPct val="107000"/>
                        </a:lnSpc>
                        <a:spcAft>
                          <a:spcPts val="0"/>
                        </a:spcAft>
                      </a:pPr>
                      <a:r>
                        <a:rPr lang="es-ES" sz="1200" dirty="0">
                          <a:effectLst/>
                          <a:latin typeface="Calibri" pitchFamily="34" charset="0"/>
                          <a:cs typeface="Calibri" pitchFamily="34" charset="0"/>
                        </a:rPr>
                        <a:t>Z</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gridSpan="2">
                  <a:txBody>
                    <a:bodyPr/>
                    <a:lstStyle/>
                    <a:p>
                      <a:pPr marL="38100" marR="38100" algn="l">
                        <a:lnSpc>
                          <a:spcPct val="107000"/>
                        </a:lnSpc>
                        <a:spcAft>
                          <a:spcPts val="0"/>
                        </a:spcAft>
                      </a:pPr>
                      <a:r>
                        <a:rPr lang="es-ES" sz="1200" dirty="0">
                          <a:effectLst/>
                          <a:latin typeface="Calibri" pitchFamily="34" charset="0"/>
                          <a:cs typeface="Calibri" pitchFamily="34" charset="0"/>
                        </a:rPr>
                        <a:t>-3,145</a:t>
                      </a:r>
                      <a:r>
                        <a:rPr lang="es-ES" sz="1200" baseline="30000" dirty="0">
                          <a:effectLst/>
                          <a:latin typeface="Calibri" pitchFamily="34" charset="0"/>
                          <a:cs typeface="Calibri" pitchFamily="34" charset="0"/>
                        </a:rPr>
                        <a:t>b</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hMerge="1">
                  <a:txBody>
                    <a:bodyPr/>
                    <a:lstStyle/>
                    <a:p>
                      <a:endParaRPr lang="es-EC"/>
                    </a:p>
                  </a:txBody>
                  <a:tcPr/>
                </a:tc>
              </a:tr>
              <a:tr h="0">
                <a:tc>
                  <a:txBody>
                    <a:bodyPr/>
                    <a:lstStyle/>
                    <a:p>
                      <a:pPr marL="38100" marR="38100" algn="l">
                        <a:lnSpc>
                          <a:spcPct val="107000"/>
                        </a:lnSpc>
                        <a:spcAft>
                          <a:spcPts val="0"/>
                        </a:spcAft>
                      </a:pPr>
                      <a:r>
                        <a:rPr lang="es-ES" sz="1200" dirty="0">
                          <a:effectLst/>
                          <a:latin typeface="Calibri" pitchFamily="34" charset="0"/>
                          <a:cs typeface="Calibri" pitchFamily="34" charset="0"/>
                        </a:rPr>
                        <a:t>Sig. </a:t>
                      </a:r>
                      <a:r>
                        <a:rPr lang="es-ES" sz="1200" dirty="0" err="1">
                          <a:effectLst/>
                          <a:latin typeface="Calibri" pitchFamily="34" charset="0"/>
                          <a:cs typeface="Calibri" pitchFamily="34" charset="0"/>
                        </a:rPr>
                        <a:t>asintót</a:t>
                      </a:r>
                      <a:r>
                        <a:rPr lang="es-ES" sz="1200" dirty="0">
                          <a:effectLst/>
                          <a:latin typeface="Calibri" pitchFamily="34" charset="0"/>
                          <a:cs typeface="Calibri" pitchFamily="34" charset="0"/>
                        </a:rPr>
                        <a:t>. (bilateral)</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gridSpan="2">
                  <a:txBody>
                    <a:bodyPr/>
                    <a:lstStyle/>
                    <a:p>
                      <a:pPr marL="38100" marR="38100" algn="l">
                        <a:lnSpc>
                          <a:spcPct val="107000"/>
                        </a:lnSpc>
                        <a:spcAft>
                          <a:spcPts val="0"/>
                        </a:spcAft>
                      </a:pPr>
                      <a:r>
                        <a:rPr lang="es-ES" sz="1200" dirty="0">
                          <a:effectLst/>
                          <a:latin typeface="Calibri" pitchFamily="34" charset="0"/>
                          <a:cs typeface="Calibri" pitchFamily="34" charset="0"/>
                        </a:rPr>
                        <a:t>,002</a:t>
                      </a:r>
                      <a:endParaRPr lang="es-EC" sz="1800" dirty="0">
                        <a:effectLst/>
                        <a:latin typeface="Calibri" pitchFamily="34" charset="0"/>
                        <a:ea typeface="Calibri"/>
                        <a:cs typeface="Calibri" pitchFamily="34" charset="0"/>
                      </a:endParaRPr>
                    </a:p>
                  </a:txBody>
                  <a:tcPr marL="0" marR="0" marT="0" marB="0" anchor="ctr">
                    <a:solidFill>
                      <a:schemeClr val="accent3">
                        <a:lumMod val="20000"/>
                        <a:lumOff val="80000"/>
                      </a:schemeClr>
                    </a:solidFill>
                  </a:tcPr>
                </a:tc>
                <a:tc hMerge="1">
                  <a:txBody>
                    <a:bodyPr/>
                    <a:lstStyle/>
                    <a:p>
                      <a:endParaRPr lang="es-EC"/>
                    </a:p>
                  </a:txBody>
                  <a:tcPr/>
                </a:tc>
              </a:tr>
              <a:tr h="0">
                <a:tc gridSpan="3">
                  <a:txBody>
                    <a:bodyPr/>
                    <a:lstStyle/>
                    <a:p>
                      <a:pPr marL="38100" marR="38100" algn="l">
                        <a:lnSpc>
                          <a:spcPct val="107000"/>
                        </a:lnSpc>
                        <a:spcAft>
                          <a:spcPts val="0"/>
                        </a:spcAft>
                      </a:pPr>
                      <a:r>
                        <a:rPr lang="es-ES" sz="1200" dirty="0">
                          <a:effectLst/>
                          <a:latin typeface="Calibri" pitchFamily="34" charset="0"/>
                          <a:cs typeface="Calibri" pitchFamily="34" charset="0"/>
                        </a:rPr>
                        <a:t>a. Prueba de los rangos con signo de Wilcoxon</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hMerge="1">
                  <a:txBody>
                    <a:bodyPr/>
                    <a:lstStyle/>
                    <a:p>
                      <a:endParaRPr lang="es-EC"/>
                    </a:p>
                  </a:txBody>
                  <a:tcPr/>
                </a:tc>
              </a:tr>
              <a:tr h="0">
                <a:tc gridSpan="3">
                  <a:txBody>
                    <a:bodyPr/>
                    <a:lstStyle/>
                    <a:p>
                      <a:pPr marL="38100" marR="38100" algn="l">
                        <a:lnSpc>
                          <a:spcPct val="107000"/>
                        </a:lnSpc>
                        <a:spcAft>
                          <a:spcPts val="0"/>
                        </a:spcAft>
                      </a:pPr>
                      <a:r>
                        <a:rPr lang="es-ES" sz="1200" dirty="0">
                          <a:effectLst/>
                          <a:latin typeface="Calibri" pitchFamily="34" charset="0"/>
                          <a:cs typeface="Calibri" pitchFamily="34" charset="0"/>
                        </a:rPr>
                        <a:t>b. Basado en los rangos negativos.</a:t>
                      </a:r>
                      <a:endParaRPr lang="es-EC" sz="1800" dirty="0">
                        <a:effectLst/>
                        <a:latin typeface="Calibri" pitchFamily="34" charset="0"/>
                        <a:ea typeface="Calibri"/>
                        <a:cs typeface="Calibri" pitchFamily="34" charset="0"/>
                      </a:endParaRPr>
                    </a:p>
                  </a:txBody>
                  <a:tcPr marL="0" marR="0" marT="0" marB="0">
                    <a:solidFill>
                      <a:schemeClr val="accent3">
                        <a:lumMod val="20000"/>
                        <a:lumOff val="80000"/>
                      </a:schemeClr>
                    </a:solidFill>
                  </a:tcPr>
                </a:tc>
                <a:tc hMerge="1">
                  <a:txBody>
                    <a:bodyPr/>
                    <a:lstStyle/>
                    <a:p>
                      <a:endParaRPr lang="es-EC"/>
                    </a:p>
                  </a:txBody>
                  <a:tcPr/>
                </a:tc>
                <a:tc hMerge="1">
                  <a:txBody>
                    <a:bodyPr/>
                    <a:lstStyle/>
                    <a:p>
                      <a:endParaRPr lang="es-EC"/>
                    </a:p>
                  </a:txBody>
                  <a:tcPr/>
                </a:tc>
              </a:tr>
            </a:tbl>
          </a:graphicData>
        </a:graphic>
      </p:graphicFrame>
      <p:sp>
        <p:nvSpPr>
          <p:cNvPr id="6" name="Rectangle 1"/>
          <p:cNvSpPr>
            <a:spLocks noChangeArrowheads="1"/>
          </p:cNvSpPr>
          <p:nvPr/>
        </p:nvSpPr>
        <p:spPr bwMode="auto">
          <a:xfrm>
            <a:off x="107504" y="386080"/>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1</a:t>
            </a:r>
            <a:r>
              <a:rPr lang="es-ES" sz="800" dirty="0" smtClean="0">
                <a:latin typeface="Arial" pitchFamily="34" charset="0"/>
              </a:rPr>
              <a:t>  </a:t>
            </a:r>
            <a:r>
              <a:rPr lang="es-ES" sz="1200" i="1" dirty="0" smtClean="0">
                <a:latin typeface="Arial" pitchFamily="34" charset="0"/>
                <a:cs typeface="Arial" pitchFamily="34" charset="0"/>
              </a:rPr>
              <a:t>.</a:t>
            </a:r>
            <a:r>
              <a:rPr lang="es-EC" sz="1200" i="1" dirty="0" smtClean="0">
                <a:latin typeface="Arial" pitchFamily="34" charset="0"/>
                <a:ea typeface="Times New Roman" pitchFamily="18" charset="0"/>
                <a:cs typeface="Arial" pitchFamily="34" charset="0"/>
              </a:rPr>
              <a:t>Comparación entre el pretest y el postest en la prueba de Patadas en seis segundos (Bandal Chagui; derecha) en los deportistas sometidos al entrenamiento integrado. Prueba de los Rangos con Signos de Wilcoxon.</a:t>
            </a: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endParaRPr>
          </a:p>
        </p:txBody>
      </p:sp>
      <p:sp>
        <p:nvSpPr>
          <p:cNvPr id="7" name="6 Rectángulo redondeado"/>
          <p:cNvSpPr/>
          <p:nvPr/>
        </p:nvSpPr>
        <p:spPr>
          <a:xfrm>
            <a:off x="179512" y="5301208"/>
            <a:ext cx="8856984" cy="10801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Calibri" pitchFamily="34" charset="0"/>
                <a:cs typeface="Calibri" pitchFamily="34" charset="0"/>
              </a:rPr>
              <a:t>La prueba de los Rangos con Signo de Wilcoxon determinó la existencia de diferencias significativas (p=0,002) entre el pretest y el postest de la Prueba de Patadas en Seis segundos (Bandal Chagui; derecha) para los deportistas sometidos al entrenamiento integrado.</a:t>
            </a:r>
            <a:endParaRPr lang="es-EC" sz="1600" dirty="0">
              <a:solidFill>
                <a:schemeClr val="tx1"/>
              </a:solidFill>
              <a:latin typeface="Calibri" pitchFamily="34" charset="0"/>
              <a:cs typeface="Calibri" pitchFamily="34" charset="0"/>
            </a:endParaRPr>
          </a:p>
          <a:p>
            <a:pPr algn="just"/>
            <a:endParaRPr lang="es-ES" dirty="0"/>
          </a:p>
        </p:txBody>
      </p:sp>
      <p:sp>
        <p:nvSpPr>
          <p:cNvPr id="10" name="1 Título"/>
          <p:cNvSpPr>
            <a:spLocks noGrp="1"/>
          </p:cNvSpPr>
          <p:nvPr>
            <p:ph type="title"/>
          </p:nvPr>
        </p:nvSpPr>
        <p:spPr>
          <a:xfrm>
            <a:off x="67384" y="77728"/>
            <a:ext cx="4576624" cy="326936"/>
          </a:xfrm>
        </p:spPr>
        <p:txBody>
          <a:bodyPr/>
          <a:lstStyle/>
          <a:p>
            <a:r>
              <a:rPr lang="es-ES" b="1" dirty="0"/>
              <a:t>RESULTADOS Y </a:t>
            </a:r>
            <a:r>
              <a:rPr lang="es-ES" b="1" dirty="0" smtClean="0"/>
              <a:t>DISCUSIÓN</a:t>
            </a:r>
            <a:endParaRPr lang="es-EC" dirty="0"/>
          </a:p>
        </p:txBody>
      </p:sp>
    </p:spTree>
    <p:extLst>
      <p:ext uri="{BB962C8B-B14F-4D97-AF65-F5344CB8AC3E}">
        <p14:creationId xmlns:p14="http://schemas.microsoft.com/office/powerpoint/2010/main" val="70510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07504" y="386080"/>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2</a:t>
            </a:r>
            <a:r>
              <a:rPr lang="es-ES" sz="800" dirty="0" smtClean="0">
                <a:latin typeface="Arial" pitchFamily="34" charset="0"/>
              </a:rPr>
              <a:t>  </a:t>
            </a:r>
            <a:r>
              <a:rPr lang="es-ES" sz="1200" i="1" dirty="0" smtClean="0">
                <a:latin typeface="Arial" pitchFamily="34" charset="0"/>
                <a:cs typeface="Arial" pitchFamily="34" charset="0"/>
              </a:rPr>
              <a:t>.</a:t>
            </a:r>
            <a:r>
              <a:rPr lang="es-EC" sz="1200" i="1" dirty="0" smtClean="0">
                <a:latin typeface="Arial" pitchFamily="34" charset="0"/>
                <a:ea typeface="Times New Roman" pitchFamily="18" charset="0"/>
                <a:cs typeface="Arial" pitchFamily="34" charset="0"/>
              </a:rPr>
              <a:t>Comparación </a:t>
            </a:r>
            <a:r>
              <a:rPr lang="es-EC" sz="1200" i="1" dirty="0">
                <a:latin typeface="Arial" pitchFamily="34" charset="0"/>
                <a:ea typeface="Times New Roman" pitchFamily="18" charset="0"/>
                <a:cs typeface="Arial" pitchFamily="34" charset="0"/>
              </a:rPr>
              <a:t>entre el pretest y el postest en la prueba de Patadas en seis segundos (Bandal Chagui; </a:t>
            </a:r>
            <a:r>
              <a:rPr lang="es-EC" sz="1200" i="1" dirty="0" smtClean="0">
                <a:latin typeface="Arial" pitchFamily="34" charset="0"/>
                <a:ea typeface="Times New Roman" pitchFamily="18" charset="0"/>
                <a:cs typeface="Arial" pitchFamily="34" charset="0"/>
              </a:rPr>
              <a:t>izquierda) </a:t>
            </a:r>
            <a:r>
              <a:rPr lang="es-EC" sz="1200" i="1" dirty="0">
                <a:latin typeface="Arial" pitchFamily="34" charset="0"/>
                <a:ea typeface="Times New Roman" pitchFamily="18" charset="0"/>
                <a:cs typeface="Arial" pitchFamily="34" charset="0"/>
              </a:rPr>
              <a:t>en los deportistas sometidos al entrenamiento integrado. Prueba de los Rangos con Signos de Wilcoxon.</a:t>
            </a: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endParaRPr>
          </a:p>
        </p:txBody>
      </p:sp>
      <p:sp>
        <p:nvSpPr>
          <p:cNvPr id="7" name="6 Rectángulo redondeado"/>
          <p:cNvSpPr/>
          <p:nvPr/>
        </p:nvSpPr>
        <p:spPr>
          <a:xfrm>
            <a:off x="179512" y="5301208"/>
            <a:ext cx="8856984" cy="10801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solidFill>
              </a:rPr>
              <a:t>La prueba de los Rangos con Signo de Wilcoxon determinó la existencia de diferencias significativas (p=0,001) entre el pre test y el pos test de la Prueba de Patadas en Seis segundos (Bandal Chagui; izquierda) para los deportistas sometidos al entrenamiento integrado.</a:t>
            </a:r>
            <a:endParaRPr lang="es-EC" sz="1600" dirty="0">
              <a:solidFill>
                <a:schemeClr val="tx1"/>
              </a:solidFill>
            </a:endParaRPr>
          </a:p>
          <a:p>
            <a:pPr algn="just"/>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2831452726"/>
              </p:ext>
            </p:extLst>
          </p:nvPr>
        </p:nvGraphicFramePr>
        <p:xfrm>
          <a:off x="1043609" y="1052736"/>
          <a:ext cx="6552727" cy="2311474"/>
        </p:xfrm>
        <a:graphic>
          <a:graphicData uri="http://schemas.openxmlformats.org/drawingml/2006/table">
            <a:tbl>
              <a:tblPr>
                <a:tableStyleId>{C083E6E3-FA7D-4D7B-A595-EF9225AFEA82}</a:tableStyleId>
              </a:tblPr>
              <a:tblGrid>
                <a:gridCol w="2143946"/>
                <a:gridCol w="1581660"/>
                <a:gridCol w="757839"/>
                <a:gridCol w="948421"/>
                <a:gridCol w="1120861"/>
              </a:tblGrid>
              <a:tr h="211298">
                <a:tc gridSpan="5">
                  <a:txBody>
                    <a:bodyPr/>
                    <a:lstStyle/>
                    <a:p>
                      <a:pPr marL="38100" marR="38100" algn="l">
                        <a:lnSpc>
                          <a:spcPct val="107000"/>
                        </a:lnSpc>
                        <a:spcAft>
                          <a:spcPts val="0"/>
                        </a:spcAft>
                      </a:pPr>
                      <a:r>
                        <a:rPr lang="es-ES" sz="1200" dirty="0">
                          <a:effectLst/>
                          <a:latin typeface="Calibri" pitchFamily="34" charset="0"/>
                          <a:cs typeface="Calibri" pitchFamily="34" charset="0"/>
                        </a:rPr>
                        <a:t>Rangos</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1298">
                <a:tc gridSpan="2">
                  <a:txBody>
                    <a:bodyPr/>
                    <a:lstStyle/>
                    <a:p>
                      <a:pPr marL="38100" marR="38100" algn="l">
                        <a:lnSpc>
                          <a:spcPct val="107000"/>
                        </a:lnSpc>
                        <a:spcAft>
                          <a:spcPts val="0"/>
                        </a:spcAft>
                      </a:pPr>
                      <a:r>
                        <a:rPr lang="es-ES" sz="12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c>
                  <a:txBody>
                    <a:bodyPr/>
                    <a:lstStyle/>
                    <a:p>
                      <a:pPr marL="38100" marR="38100" algn="l">
                        <a:lnSpc>
                          <a:spcPct val="107000"/>
                        </a:lnSpc>
                        <a:spcAft>
                          <a:spcPts val="0"/>
                        </a:spcAft>
                      </a:pPr>
                      <a:r>
                        <a:rPr lang="es-ES" sz="1200">
                          <a:effectLst/>
                          <a:latin typeface="Calibri" pitchFamily="34" charset="0"/>
                          <a:cs typeface="Calibri" pitchFamily="34" charset="0"/>
                        </a:rPr>
                        <a:t>N</a:t>
                      </a:r>
                      <a:endParaRPr lang="es-EC" sz="1800">
                        <a:effectLst/>
                        <a:latin typeface="Calibri" pitchFamily="34" charset="0"/>
                        <a:ea typeface="Calibri"/>
                        <a:cs typeface="Calibri" pitchFamily="34" charset="0"/>
                      </a:endParaRPr>
                    </a:p>
                  </a:txBody>
                  <a:tcPr marL="0" marR="0" marT="0" marB="0">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Rango promedio</a:t>
                      </a:r>
                      <a:endParaRPr lang="es-EC" sz="1800">
                        <a:effectLst/>
                        <a:latin typeface="Calibri" pitchFamily="34" charset="0"/>
                        <a:ea typeface="Calibri"/>
                        <a:cs typeface="Calibri" pitchFamily="34" charset="0"/>
                      </a:endParaRPr>
                    </a:p>
                  </a:txBody>
                  <a:tcPr marL="0" marR="0" marT="0" marB="0">
                    <a:solidFill>
                      <a:schemeClr val="accent4">
                        <a:lumMod val="20000"/>
                        <a:lumOff val="80000"/>
                      </a:schemeClr>
                    </a:solidFill>
                  </a:tcPr>
                </a:tc>
                <a:tc>
                  <a:txBody>
                    <a:bodyPr/>
                    <a:lstStyle/>
                    <a:p>
                      <a:pPr marL="38100" marR="38100" algn="ctr">
                        <a:lnSpc>
                          <a:spcPct val="107000"/>
                        </a:lnSpc>
                        <a:spcAft>
                          <a:spcPts val="0"/>
                        </a:spcAft>
                      </a:pPr>
                      <a:r>
                        <a:rPr lang="es-ES" sz="1100" dirty="0">
                          <a:effectLst/>
                          <a:latin typeface="Calibri" pitchFamily="34" charset="0"/>
                          <a:cs typeface="Calibri" pitchFamily="34" charset="0"/>
                        </a:rPr>
                        <a:t>Suma de rangos</a:t>
                      </a:r>
                      <a:endParaRPr lang="es-EC" sz="16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r>
              <a:tr h="211298">
                <a:tc rowSpan="4">
                  <a:txBody>
                    <a:bodyPr/>
                    <a:lstStyle/>
                    <a:p>
                      <a:pPr marL="38100" marR="38100" algn="l">
                        <a:lnSpc>
                          <a:spcPct val="107000"/>
                        </a:lnSpc>
                        <a:spcAft>
                          <a:spcPts val="0"/>
                        </a:spcAft>
                      </a:pPr>
                      <a:r>
                        <a:rPr lang="es-ES" sz="1200" dirty="0">
                          <a:effectLst/>
                          <a:latin typeface="Calibri" pitchFamily="34" charset="0"/>
                          <a:cs typeface="Calibri" pitchFamily="34" charset="0"/>
                        </a:rPr>
                        <a:t>Despues.Bandal.izquierda - Antes.Bandal.izquierda</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Rangos negativos</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0</a:t>
                      </a:r>
                      <a:r>
                        <a:rPr lang="es-ES" sz="1200" baseline="30000">
                          <a:effectLst/>
                          <a:latin typeface="Calibri" pitchFamily="34" charset="0"/>
                          <a:cs typeface="Calibri" pitchFamily="34" charset="0"/>
                        </a:rPr>
                        <a:t>a</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,00</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r">
                        <a:lnSpc>
                          <a:spcPct val="107000"/>
                        </a:lnSpc>
                        <a:spcAft>
                          <a:spcPts val="0"/>
                        </a:spcAft>
                      </a:pPr>
                      <a:r>
                        <a:rPr lang="es-ES" sz="1100" dirty="0">
                          <a:effectLst/>
                          <a:latin typeface="Calibri" pitchFamily="34" charset="0"/>
                          <a:cs typeface="Calibri" pitchFamily="34" charset="0"/>
                        </a:rPr>
                        <a:t>,00</a:t>
                      </a:r>
                      <a:endParaRPr lang="es-EC" sz="16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r>
              <a:tr h="211298">
                <a:tc v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Rangos positivos</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12</a:t>
                      </a:r>
                      <a:r>
                        <a:rPr lang="es-ES" sz="1200" baseline="30000">
                          <a:effectLst/>
                          <a:latin typeface="Calibri" pitchFamily="34" charset="0"/>
                          <a:cs typeface="Calibri" pitchFamily="34" charset="0"/>
                        </a:rPr>
                        <a:t>b</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6,50</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r">
                        <a:lnSpc>
                          <a:spcPct val="107000"/>
                        </a:lnSpc>
                        <a:spcAft>
                          <a:spcPts val="0"/>
                        </a:spcAft>
                      </a:pPr>
                      <a:r>
                        <a:rPr lang="es-ES" sz="1100" dirty="0">
                          <a:effectLst/>
                          <a:latin typeface="Calibri" pitchFamily="34" charset="0"/>
                          <a:cs typeface="Calibri" pitchFamily="34" charset="0"/>
                        </a:rPr>
                        <a:t>78,00</a:t>
                      </a:r>
                      <a:endParaRPr lang="es-EC" sz="16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r>
              <a:tr h="281730">
                <a:tc v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Empates</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0</a:t>
                      </a:r>
                      <a:r>
                        <a:rPr lang="es-ES" sz="1200" baseline="30000">
                          <a:effectLst/>
                          <a:latin typeface="Calibri" pitchFamily="34" charset="0"/>
                          <a:cs typeface="Calibri" pitchFamily="34" charset="0"/>
                        </a:rPr>
                        <a:t>c</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algn="l">
                        <a:lnSpc>
                          <a:spcPct val="107000"/>
                        </a:lnSpc>
                        <a:spcAft>
                          <a:spcPts val="0"/>
                        </a:spcAft>
                      </a:pPr>
                      <a:r>
                        <a:rPr lang="es-ES" sz="2000">
                          <a:effectLst/>
                          <a:latin typeface="Calibri" pitchFamily="34" charset="0"/>
                          <a:cs typeface="Calibri" pitchFamily="34" charset="0"/>
                        </a:rPr>
                        <a:t> </a:t>
                      </a:r>
                      <a:endParaRPr lang="es-EC" sz="1800">
                        <a:effectLst/>
                        <a:latin typeface="Calibri" pitchFamily="34" charset="0"/>
                        <a:ea typeface="Calibri"/>
                        <a:cs typeface="Calibri" pitchFamily="34" charset="0"/>
                      </a:endParaRPr>
                    </a:p>
                  </a:txBody>
                  <a:tcPr marL="0" marR="0" marT="0" marB="0">
                    <a:solidFill>
                      <a:schemeClr val="accent4">
                        <a:lumMod val="20000"/>
                        <a:lumOff val="80000"/>
                      </a:schemeClr>
                    </a:solidFill>
                  </a:tcPr>
                </a:tc>
                <a:tc>
                  <a:txBody>
                    <a:bodyPr/>
                    <a:lstStyle/>
                    <a:p>
                      <a:pPr>
                        <a:lnSpc>
                          <a:spcPct val="107000"/>
                        </a:lnSpc>
                        <a:spcAft>
                          <a:spcPts val="0"/>
                        </a:spcAft>
                      </a:pPr>
                      <a:r>
                        <a:rPr lang="es-ES" sz="1200" dirty="0">
                          <a:effectLst/>
                          <a:latin typeface="Calibri" pitchFamily="34" charset="0"/>
                          <a:cs typeface="Calibri" pitchFamily="34" charset="0"/>
                        </a:rPr>
                        <a:t> </a:t>
                      </a:r>
                      <a:endParaRPr lang="es-EC" sz="11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r>
              <a:tr h="281730">
                <a:tc v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Total</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a:effectLst/>
                          <a:latin typeface="Calibri" pitchFamily="34" charset="0"/>
                          <a:cs typeface="Calibri" pitchFamily="34" charset="0"/>
                        </a:rPr>
                        <a:t>12</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algn="l">
                        <a:lnSpc>
                          <a:spcPct val="107000"/>
                        </a:lnSpc>
                        <a:spcAft>
                          <a:spcPts val="0"/>
                        </a:spcAft>
                      </a:pPr>
                      <a:r>
                        <a:rPr lang="es-ES" sz="2000">
                          <a:effectLst/>
                          <a:latin typeface="Calibri" pitchFamily="34" charset="0"/>
                          <a:cs typeface="Calibri" pitchFamily="34" charset="0"/>
                        </a:rPr>
                        <a:t> </a:t>
                      </a:r>
                      <a:endParaRPr lang="es-EC" sz="1800">
                        <a:effectLst/>
                        <a:latin typeface="Calibri" pitchFamily="34" charset="0"/>
                        <a:ea typeface="Calibri"/>
                        <a:cs typeface="Calibri" pitchFamily="34" charset="0"/>
                      </a:endParaRPr>
                    </a:p>
                  </a:txBody>
                  <a:tcPr marL="0" marR="0" marT="0" marB="0">
                    <a:solidFill>
                      <a:schemeClr val="accent4">
                        <a:lumMod val="20000"/>
                        <a:lumOff val="80000"/>
                      </a:schemeClr>
                    </a:solidFill>
                  </a:tcPr>
                </a:tc>
                <a:tc>
                  <a:txBody>
                    <a:bodyPr/>
                    <a:lstStyle/>
                    <a:p>
                      <a:pPr>
                        <a:lnSpc>
                          <a:spcPct val="107000"/>
                        </a:lnSpc>
                        <a:spcAft>
                          <a:spcPts val="0"/>
                        </a:spcAft>
                      </a:pPr>
                      <a:r>
                        <a:rPr lang="es-ES" sz="1200" dirty="0">
                          <a:effectLst/>
                          <a:latin typeface="Calibri" pitchFamily="34" charset="0"/>
                          <a:cs typeface="Calibri" pitchFamily="34" charset="0"/>
                        </a:rPr>
                        <a:t> </a:t>
                      </a:r>
                      <a:endParaRPr lang="es-EC" sz="11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r>
              <a:tr h="211298">
                <a:tc gridSpan="5">
                  <a:txBody>
                    <a:bodyPr/>
                    <a:lstStyle/>
                    <a:p>
                      <a:pPr marL="38100" marR="38100" algn="l">
                        <a:lnSpc>
                          <a:spcPct val="107000"/>
                        </a:lnSpc>
                        <a:spcAft>
                          <a:spcPts val="0"/>
                        </a:spcAft>
                      </a:pPr>
                      <a:r>
                        <a:rPr lang="es-ES" sz="1200" dirty="0">
                          <a:effectLst/>
                          <a:latin typeface="Calibri" pitchFamily="34" charset="0"/>
                          <a:cs typeface="Calibri" pitchFamily="34" charset="0"/>
                        </a:rPr>
                        <a:t>a. Después.Bandal.izquierda &lt; Antes.Bandal.izquierda</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1298">
                <a:tc gridSpan="5">
                  <a:txBody>
                    <a:bodyPr/>
                    <a:lstStyle/>
                    <a:p>
                      <a:pPr marL="38100" marR="38100" algn="l">
                        <a:lnSpc>
                          <a:spcPct val="107000"/>
                        </a:lnSpc>
                        <a:spcAft>
                          <a:spcPts val="0"/>
                        </a:spcAft>
                      </a:pPr>
                      <a:r>
                        <a:rPr lang="es-ES" sz="1200" dirty="0">
                          <a:effectLst/>
                          <a:latin typeface="Calibri" pitchFamily="34" charset="0"/>
                          <a:cs typeface="Calibri" pitchFamily="34" charset="0"/>
                        </a:rPr>
                        <a:t>b. Después.Bandal.izquierda &gt; Antes.Bandal.izquierda</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1298">
                <a:tc gridSpan="5">
                  <a:txBody>
                    <a:bodyPr/>
                    <a:lstStyle/>
                    <a:p>
                      <a:pPr marL="38100" marR="38100" algn="l">
                        <a:lnSpc>
                          <a:spcPct val="107000"/>
                        </a:lnSpc>
                        <a:spcAft>
                          <a:spcPts val="0"/>
                        </a:spcAft>
                      </a:pPr>
                      <a:r>
                        <a:rPr lang="es-ES" sz="1200" dirty="0">
                          <a:effectLst/>
                          <a:latin typeface="Calibri" pitchFamily="34" charset="0"/>
                          <a:cs typeface="Calibri" pitchFamily="34" charset="0"/>
                        </a:rPr>
                        <a:t>c. Después.Bandal.izquierda = Antes.Bandal.izquierda</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027553288"/>
              </p:ext>
            </p:extLst>
          </p:nvPr>
        </p:nvGraphicFramePr>
        <p:xfrm>
          <a:off x="1043608" y="3356992"/>
          <a:ext cx="6552728" cy="1512168"/>
        </p:xfrm>
        <a:graphic>
          <a:graphicData uri="http://schemas.openxmlformats.org/drawingml/2006/table">
            <a:tbl>
              <a:tblPr>
                <a:tableStyleId>{C083E6E3-FA7D-4D7B-A595-EF9225AFEA82}</a:tableStyleId>
              </a:tblPr>
              <a:tblGrid>
                <a:gridCol w="3000443"/>
                <a:gridCol w="3552285"/>
              </a:tblGrid>
              <a:tr h="252028">
                <a:tc gridSpan="2">
                  <a:txBody>
                    <a:bodyPr/>
                    <a:lstStyle/>
                    <a:p>
                      <a:pPr marL="38100" marR="38100" algn="l">
                        <a:lnSpc>
                          <a:spcPct val="107000"/>
                        </a:lnSpc>
                        <a:spcAft>
                          <a:spcPts val="0"/>
                        </a:spcAft>
                      </a:pPr>
                      <a:r>
                        <a:rPr lang="es-ES" sz="1200" dirty="0">
                          <a:effectLst/>
                          <a:latin typeface="Calibri" pitchFamily="34" charset="0"/>
                          <a:cs typeface="Calibri" pitchFamily="34" charset="0"/>
                        </a:rPr>
                        <a:t>Estadísticos de contraste</a:t>
                      </a:r>
                      <a:r>
                        <a:rPr lang="es-ES" sz="1200" baseline="30000" dirty="0">
                          <a:effectLst/>
                          <a:latin typeface="Calibri" pitchFamily="34" charset="0"/>
                          <a:cs typeface="Calibri" pitchFamily="34" charset="0"/>
                        </a:rPr>
                        <a:t>a</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r>
              <a:tr h="252028">
                <a:tc>
                  <a:txBody>
                    <a:bodyPr/>
                    <a:lstStyle/>
                    <a:p>
                      <a:pPr marL="38100" marR="38100" algn="l">
                        <a:lnSpc>
                          <a:spcPct val="107000"/>
                        </a:lnSpc>
                        <a:spcAft>
                          <a:spcPts val="0"/>
                        </a:spcAft>
                      </a:pPr>
                      <a:r>
                        <a:rPr lang="es-ES" sz="1200">
                          <a:effectLst/>
                          <a:latin typeface="Calibri" pitchFamily="34" charset="0"/>
                          <a:cs typeface="Calibri" pitchFamily="34" charset="0"/>
                        </a:rPr>
                        <a:t> </a:t>
                      </a:r>
                      <a:endParaRPr lang="es-EC" sz="1800">
                        <a:effectLst/>
                        <a:latin typeface="Calibri" pitchFamily="34" charset="0"/>
                        <a:ea typeface="Calibri"/>
                        <a:cs typeface="Calibri" pitchFamily="34" charset="0"/>
                      </a:endParaRPr>
                    </a:p>
                  </a:txBody>
                  <a:tcPr marL="0" marR="0" marT="0" marB="0">
                    <a:solidFill>
                      <a:schemeClr val="accent4">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Despues.Bandal.izquierda - Antes.Bandal.izquierda</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r>
              <a:tr h="252028">
                <a:tc>
                  <a:txBody>
                    <a:bodyPr/>
                    <a:lstStyle/>
                    <a:p>
                      <a:pPr marL="38100" marR="38100" algn="l">
                        <a:lnSpc>
                          <a:spcPct val="107000"/>
                        </a:lnSpc>
                        <a:spcAft>
                          <a:spcPts val="0"/>
                        </a:spcAft>
                      </a:pPr>
                      <a:r>
                        <a:rPr lang="es-ES" sz="1200">
                          <a:effectLst/>
                          <a:latin typeface="Calibri" pitchFamily="34" charset="0"/>
                          <a:cs typeface="Calibri" pitchFamily="34" charset="0"/>
                        </a:rPr>
                        <a:t>Z</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-3,274</a:t>
                      </a:r>
                      <a:r>
                        <a:rPr lang="es-ES" sz="1200" baseline="30000" dirty="0">
                          <a:effectLst/>
                          <a:latin typeface="Calibri" pitchFamily="34" charset="0"/>
                          <a:cs typeface="Calibri" pitchFamily="34" charset="0"/>
                        </a:rPr>
                        <a:t>b</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r>
              <a:tr h="252028">
                <a:tc>
                  <a:txBody>
                    <a:bodyPr/>
                    <a:lstStyle/>
                    <a:p>
                      <a:pPr marL="38100" marR="38100" algn="l">
                        <a:lnSpc>
                          <a:spcPct val="107000"/>
                        </a:lnSpc>
                        <a:spcAft>
                          <a:spcPts val="0"/>
                        </a:spcAft>
                      </a:pPr>
                      <a:r>
                        <a:rPr lang="es-ES" sz="1200">
                          <a:effectLst/>
                          <a:latin typeface="Calibri" pitchFamily="34" charset="0"/>
                          <a:cs typeface="Calibri" pitchFamily="34" charset="0"/>
                        </a:rPr>
                        <a:t>Sig. asintót. (bilateral)</a:t>
                      </a:r>
                      <a:endParaRPr lang="es-EC" sz="180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c>
                  <a:txBody>
                    <a:bodyPr/>
                    <a:lstStyle/>
                    <a:p>
                      <a:pPr marL="38100" marR="38100" algn="l">
                        <a:lnSpc>
                          <a:spcPct val="107000"/>
                        </a:lnSpc>
                        <a:spcAft>
                          <a:spcPts val="0"/>
                        </a:spcAft>
                      </a:pPr>
                      <a:r>
                        <a:rPr lang="es-ES" sz="1200" dirty="0">
                          <a:effectLst/>
                          <a:latin typeface="Calibri" pitchFamily="34" charset="0"/>
                          <a:cs typeface="Calibri" pitchFamily="34" charset="0"/>
                        </a:rPr>
                        <a:t>,001</a:t>
                      </a:r>
                      <a:endParaRPr lang="es-EC" sz="1800" dirty="0">
                        <a:effectLst/>
                        <a:latin typeface="Calibri" pitchFamily="34" charset="0"/>
                        <a:ea typeface="Calibri"/>
                        <a:cs typeface="Calibri" pitchFamily="34" charset="0"/>
                      </a:endParaRPr>
                    </a:p>
                  </a:txBody>
                  <a:tcPr marL="0" marR="0" marT="0" marB="0" anchor="ctr">
                    <a:solidFill>
                      <a:schemeClr val="accent4">
                        <a:lumMod val="20000"/>
                        <a:lumOff val="80000"/>
                      </a:schemeClr>
                    </a:solidFill>
                  </a:tcPr>
                </a:tc>
              </a:tr>
              <a:tr h="252028">
                <a:tc gridSpan="2">
                  <a:txBody>
                    <a:bodyPr/>
                    <a:lstStyle/>
                    <a:p>
                      <a:pPr marL="38100" marR="38100" algn="l">
                        <a:lnSpc>
                          <a:spcPct val="107000"/>
                        </a:lnSpc>
                        <a:spcAft>
                          <a:spcPts val="0"/>
                        </a:spcAft>
                      </a:pPr>
                      <a:r>
                        <a:rPr lang="es-ES" sz="1200" dirty="0">
                          <a:effectLst/>
                          <a:latin typeface="Calibri" pitchFamily="34" charset="0"/>
                          <a:cs typeface="Calibri" pitchFamily="34" charset="0"/>
                        </a:rPr>
                        <a:t>a. Prueba de los rangos con signo de Wilcoxon</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r>
              <a:tr h="252028">
                <a:tc gridSpan="2">
                  <a:txBody>
                    <a:bodyPr/>
                    <a:lstStyle/>
                    <a:p>
                      <a:pPr marL="38100" marR="38100" algn="l">
                        <a:lnSpc>
                          <a:spcPct val="107000"/>
                        </a:lnSpc>
                        <a:spcAft>
                          <a:spcPts val="0"/>
                        </a:spcAft>
                      </a:pPr>
                      <a:r>
                        <a:rPr lang="es-ES" sz="1200" dirty="0">
                          <a:effectLst/>
                          <a:latin typeface="Calibri" pitchFamily="34" charset="0"/>
                          <a:cs typeface="Calibri" pitchFamily="34" charset="0"/>
                        </a:rPr>
                        <a:t>b. Basado en los rangos negativos.</a:t>
                      </a:r>
                      <a:endParaRPr lang="es-EC" sz="1800" dirty="0">
                        <a:effectLst/>
                        <a:latin typeface="Calibri" pitchFamily="34" charset="0"/>
                        <a:ea typeface="Calibri"/>
                        <a:cs typeface="Calibri" pitchFamily="34" charset="0"/>
                      </a:endParaRPr>
                    </a:p>
                  </a:txBody>
                  <a:tcPr marL="0" marR="0" marT="0" marB="0">
                    <a:solidFill>
                      <a:schemeClr val="accent4">
                        <a:lumMod val="20000"/>
                        <a:lumOff val="80000"/>
                      </a:schemeClr>
                    </a:solidFill>
                  </a:tcPr>
                </a:tc>
                <a:tc hMerge="1">
                  <a:txBody>
                    <a:bodyPr/>
                    <a:lstStyle/>
                    <a:p>
                      <a:endParaRPr lang="es-EC"/>
                    </a:p>
                  </a:txBody>
                  <a:tcPr/>
                </a:tc>
              </a:tr>
            </a:tbl>
          </a:graphicData>
        </a:graphic>
      </p:graphicFrame>
    </p:spTree>
    <p:extLst>
      <p:ext uri="{BB962C8B-B14F-4D97-AF65-F5344CB8AC3E}">
        <p14:creationId xmlns:p14="http://schemas.microsoft.com/office/powerpoint/2010/main" val="168900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5536" y="293747"/>
            <a:ext cx="8280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3</a:t>
            </a:r>
            <a:r>
              <a:rPr lang="es-ES" sz="800" dirty="0" smtClean="0">
                <a:latin typeface="Arial" pitchFamily="34" charset="0"/>
              </a:rPr>
              <a:t>  </a:t>
            </a:r>
            <a:r>
              <a:rPr lang="es-ES" sz="1200" i="1" dirty="0" smtClean="0">
                <a:latin typeface="Arial" pitchFamily="34" charset="0"/>
                <a:cs typeface="Arial" pitchFamily="34" charset="0"/>
              </a:rPr>
              <a:t>.</a:t>
            </a:r>
            <a:r>
              <a:rPr lang="es-EC" sz="1200" i="1" dirty="0" smtClean="0">
                <a:latin typeface="Arial" pitchFamily="34" charset="0"/>
                <a:ea typeface="Times New Roman" pitchFamily="18" charset="0"/>
                <a:cs typeface="Arial" pitchFamily="34" charset="0"/>
              </a:rPr>
              <a:t>Comparación </a:t>
            </a:r>
            <a:r>
              <a:rPr lang="es-EC" sz="1200" i="1" dirty="0">
                <a:latin typeface="Arial" pitchFamily="34" charset="0"/>
                <a:ea typeface="Times New Roman" pitchFamily="18" charset="0"/>
                <a:cs typeface="Arial" pitchFamily="34" charset="0"/>
              </a:rPr>
              <a:t>entre el grupo experimental (Grupo 1: Entrenamiento integrado)  y el grupo de control (Grupo 2: Entrenamiento tradicional) en la Prueba de Patadas en Seis segundos (Bandal Chagui; derecha). Prueba U de Mann-</a:t>
            </a:r>
            <a:r>
              <a:rPr lang="es-EC" sz="1200" i="1" dirty="0" err="1">
                <a:latin typeface="Arial" pitchFamily="34" charset="0"/>
                <a:ea typeface="Times New Roman" pitchFamily="18" charset="0"/>
                <a:cs typeface="Arial" pitchFamily="34" charset="0"/>
              </a:rPr>
              <a:t>Whitney</a:t>
            </a:r>
            <a:r>
              <a:rPr lang="es-EC" sz="1200" i="1" dirty="0">
                <a:latin typeface="Arial" pitchFamily="34" charset="0"/>
                <a:ea typeface="Times New Roman" pitchFamily="18" charset="0"/>
                <a:cs typeface="Arial" pitchFamily="34" charset="0"/>
              </a:rPr>
              <a:t>..</a:t>
            </a:r>
            <a:r>
              <a:rPr kumimoji="0" lang="es-E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endParaRPr>
          </a:p>
        </p:txBody>
      </p:sp>
      <p:sp>
        <p:nvSpPr>
          <p:cNvPr id="7" name="6 Rectángulo redondeado"/>
          <p:cNvSpPr/>
          <p:nvPr/>
        </p:nvSpPr>
        <p:spPr>
          <a:xfrm>
            <a:off x="179512" y="4941168"/>
            <a:ext cx="8856984" cy="187220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Calibri" pitchFamily="34" charset="0"/>
                <a:cs typeface="Calibri" pitchFamily="34" charset="0"/>
              </a:rPr>
              <a:t>La Prueba U de Mann-</a:t>
            </a:r>
            <a:r>
              <a:rPr lang="es-ES" sz="1600" dirty="0" err="1">
                <a:solidFill>
                  <a:schemeClr val="tx1"/>
                </a:solidFill>
                <a:latin typeface="Calibri" pitchFamily="34" charset="0"/>
                <a:cs typeface="Calibri" pitchFamily="34" charset="0"/>
              </a:rPr>
              <a:t>Whitney</a:t>
            </a:r>
            <a:r>
              <a:rPr lang="es-ES" sz="1600" dirty="0">
                <a:solidFill>
                  <a:schemeClr val="tx1"/>
                </a:solidFill>
                <a:latin typeface="Calibri" pitchFamily="34" charset="0"/>
                <a:cs typeface="Calibri" pitchFamily="34" charset="0"/>
              </a:rPr>
              <a:t> demuestra la existencia de diferencias significativas (p¨=0,042) al comparar los datos obtenidos en la Prueba de patadas en Seis segundos (Bandal Chagui; derecha)  entre los deportistas sometidos al entrenamiento integrado (Grupo 1) y los sometidos al entrenamiento tradicional (Grupo 2). Dado el valor de los rangos promedios obtenidos, se demostró que el mejor rango promedio pertenece al grupo del entrenamiento integrado (15,38) sobre el entrenamiento tradicional (9,63), infiriendo que el entrenamiento integrado mejora aún más el indicador de la patada Bandal Chagui Derecha.</a:t>
            </a:r>
            <a:endParaRPr lang="es-EC" sz="1600" dirty="0">
              <a:solidFill>
                <a:schemeClr val="tx1"/>
              </a:solidFill>
              <a:latin typeface="Calibri" pitchFamily="34" charset="0"/>
              <a:cs typeface="Calibri" pitchFamily="34" charset="0"/>
            </a:endParaRPr>
          </a:p>
          <a:p>
            <a:pPr algn="just"/>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781613664"/>
              </p:ext>
            </p:extLst>
          </p:nvPr>
        </p:nvGraphicFramePr>
        <p:xfrm>
          <a:off x="1259632" y="1268760"/>
          <a:ext cx="6624736" cy="1368153"/>
        </p:xfrm>
        <a:graphic>
          <a:graphicData uri="http://schemas.openxmlformats.org/drawingml/2006/table">
            <a:tbl>
              <a:tblPr>
                <a:tableStyleId>{C083E6E3-FA7D-4D7B-A595-EF9225AFEA82}</a:tableStyleId>
              </a:tblPr>
              <a:tblGrid>
                <a:gridCol w="1484726"/>
                <a:gridCol w="1484726"/>
                <a:gridCol w="1218428"/>
                <a:gridCol w="1218428"/>
                <a:gridCol w="1218428"/>
              </a:tblGrid>
              <a:tr h="256529">
                <a:tc gridSpan="5">
                  <a:txBody>
                    <a:bodyPr/>
                    <a:lstStyle/>
                    <a:p>
                      <a:pPr marL="38100" marR="38100" algn="l">
                        <a:lnSpc>
                          <a:spcPct val="107000"/>
                        </a:lnSpc>
                        <a:spcAft>
                          <a:spcPts val="0"/>
                        </a:spcAft>
                      </a:pPr>
                      <a:r>
                        <a:rPr lang="es-ES" sz="1200" dirty="0">
                          <a:effectLst/>
                          <a:latin typeface="Calibri" pitchFamily="34" charset="0"/>
                          <a:cs typeface="Calibri" pitchFamily="34" charset="0"/>
                        </a:rPr>
                        <a:t>Rangos</a:t>
                      </a:r>
                      <a:endParaRPr lang="es-EC" sz="1200" dirty="0">
                        <a:effectLst/>
                        <a:latin typeface="Calibri" pitchFamily="34" charset="0"/>
                        <a:ea typeface="Calibri"/>
                        <a:cs typeface="Calibri"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6529">
                <a:tc>
                  <a:txBody>
                    <a:bodyPr/>
                    <a:lstStyle/>
                    <a:p>
                      <a:pPr algn="l">
                        <a:lnSpc>
                          <a:spcPct val="107000"/>
                        </a:lnSpc>
                        <a:spcAft>
                          <a:spcPts val="0"/>
                        </a:spcAft>
                      </a:pPr>
                      <a:r>
                        <a:rPr lang="es-ES" sz="1200">
                          <a:effectLst/>
                          <a:latin typeface="Calibri" pitchFamily="34" charset="0"/>
                          <a:cs typeface="Calibri" pitchFamily="34" charset="0"/>
                        </a:rPr>
                        <a:t> </a:t>
                      </a:r>
                      <a:endParaRPr lang="es-EC" sz="12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Grupo.Bandal.Der</a:t>
                      </a:r>
                      <a:endParaRPr lang="es-EC" sz="1200" dirty="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latin typeface="Calibri" pitchFamily="34" charset="0"/>
                          <a:cs typeface="Calibri" pitchFamily="34" charset="0"/>
                        </a:rPr>
                        <a:t>N</a:t>
                      </a:r>
                      <a:endParaRPr lang="es-EC" sz="12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latin typeface="Calibri" pitchFamily="34" charset="0"/>
                          <a:cs typeface="Calibri" pitchFamily="34" charset="0"/>
                        </a:rPr>
                        <a:t>Rango promedio</a:t>
                      </a:r>
                      <a:endParaRPr lang="es-EC" sz="12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latin typeface="Calibri" pitchFamily="34" charset="0"/>
                          <a:cs typeface="Calibri" pitchFamily="34" charset="0"/>
                        </a:rPr>
                        <a:t>Suma de rangos</a:t>
                      </a:r>
                      <a:endParaRPr lang="es-EC" sz="1200">
                        <a:effectLst/>
                        <a:latin typeface="Calibri" pitchFamily="34" charset="0"/>
                        <a:ea typeface="Calibri"/>
                        <a:cs typeface="Calibri" pitchFamily="34" charset="0"/>
                      </a:endParaRPr>
                    </a:p>
                  </a:txBody>
                  <a:tcPr marL="0" marR="0" marT="0" marB="0"/>
                </a:tc>
              </a:tr>
              <a:tr h="256529">
                <a:tc rowSpan="3">
                  <a:txBody>
                    <a:bodyPr/>
                    <a:lstStyle/>
                    <a:p>
                      <a:pPr marL="38100" marR="38100" algn="l">
                        <a:lnSpc>
                          <a:spcPct val="107000"/>
                        </a:lnSpc>
                        <a:spcAft>
                          <a:spcPts val="0"/>
                        </a:spcAft>
                      </a:pPr>
                      <a:r>
                        <a:rPr lang="es-ES" sz="1200">
                          <a:effectLst/>
                          <a:latin typeface="Calibri" pitchFamily="34" charset="0"/>
                          <a:cs typeface="Calibri" pitchFamily="34" charset="0"/>
                        </a:rPr>
                        <a:t>Datos.Bandal.Der</a:t>
                      </a:r>
                      <a:endParaRPr lang="es-EC" sz="12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1,00</a:t>
                      </a:r>
                      <a:endParaRPr lang="es-EC" sz="12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12</a:t>
                      </a:r>
                      <a:endParaRPr lang="es-EC" sz="12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15,38</a:t>
                      </a:r>
                      <a:endParaRPr lang="es-EC" sz="12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latin typeface="Calibri" pitchFamily="34" charset="0"/>
                          <a:cs typeface="Calibri" pitchFamily="34" charset="0"/>
                        </a:rPr>
                        <a:t>184,50</a:t>
                      </a:r>
                      <a:endParaRPr lang="es-EC" sz="1200">
                        <a:effectLst/>
                        <a:latin typeface="Calibri" pitchFamily="34" charset="0"/>
                        <a:ea typeface="Calibri"/>
                        <a:cs typeface="Calibri" pitchFamily="34" charset="0"/>
                      </a:endParaRPr>
                    </a:p>
                  </a:txBody>
                  <a:tcPr marL="0" marR="0" marT="0" marB="0" anchor="ctr"/>
                </a:tc>
              </a:tr>
              <a:tr h="256529">
                <a:tc vMerge="1">
                  <a:txBody>
                    <a:bodyPr/>
                    <a:lstStyle/>
                    <a:p>
                      <a:endParaRPr lang="es-EC"/>
                    </a:p>
                  </a:txBody>
                  <a:tcPr/>
                </a:tc>
                <a:tc>
                  <a:txBody>
                    <a:bodyPr/>
                    <a:lstStyle/>
                    <a:p>
                      <a:pPr marL="38100" marR="38100" algn="l">
                        <a:lnSpc>
                          <a:spcPct val="107000"/>
                        </a:lnSpc>
                        <a:spcAft>
                          <a:spcPts val="0"/>
                        </a:spcAft>
                      </a:pPr>
                      <a:r>
                        <a:rPr lang="es-ES" sz="1200" dirty="0">
                          <a:effectLst/>
                          <a:latin typeface="Calibri" pitchFamily="34" charset="0"/>
                          <a:cs typeface="Calibri" pitchFamily="34" charset="0"/>
                        </a:rPr>
                        <a:t>2,00</a:t>
                      </a:r>
                      <a:endParaRPr lang="es-EC" sz="12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12</a:t>
                      </a:r>
                      <a:endParaRPr lang="es-EC" sz="12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9,63</a:t>
                      </a:r>
                      <a:endParaRPr lang="es-EC" sz="12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115,50</a:t>
                      </a:r>
                      <a:endParaRPr lang="es-EC" sz="1200" dirty="0">
                        <a:effectLst/>
                        <a:latin typeface="Calibri" pitchFamily="34" charset="0"/>
                        <a:ea typeface="Calibri"/>
                        <a:cs typeface="Calibri" pitchFamily="34" charset="0"/>
                      </a:endParaRPr>
                    </a:p>
                  </a:txBody>
                  <a:tcPr marL="0" marR="0" marT="0" marB="0" anchor="ctr"/>
                </a:tc>
              </a:tr>
              <a:tr h="342037">
                <a:tc vMerge="1">
                  <a:txBody>
                    <a:bodyPr/>
                    <a:lstStyle/>
                    <a:p>
                      <a:endParaRPr lang="es-EC"/>
                    </a:p>
                  </a:txBody>
                  <a:tcPr/>
                </a:tc>
                <a:tc>
                  <a:txBody>
                    <a:bodyPr/>
                    <a:lstStyle/>
                    <a:p>
                      <a:pPr marL="38100" marR="38100" algn="l">
                        <a:lnSpc>
                          <a:spcPct val="107000"/>
                        </a:lnSpc>
                        <a:spcAft>
                          <a:spcPts val="0"/>
                        </a:spcAft>
                      </a:pPr>
                      <a:r>
                        <a:rPr lang="es-ES" sz="1200">
                          <a:effectLst/>
                          <a:latin typeface="Calibri" pitchFamily="34" charset="0"/>
                          <a:cs typeface="Calibri" pitchFamily="34" charset="0"/>
                        </a:rPr>
                        <a:t>Total</a:t>
                      </a:r>
                      <a:endParaRPr lang="es-EC" sz="12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24</a:t>
                      </a:r>
                      <a:endParaRPr lang="es-EC" sz="1200" dirty="0">
                        <a:effectLst/>
                        <a:latin typeface="Calibri" pitchFamily="34" charset="0"/>
                        <a:ea typeface="Calibri"/>
                        <a:cs typeface="Calibri" pitchFamily="34" charset="0"/>
                      </a:endParaRPr>
                    </a:p>
                  </a:txBody>
                  <a:tcPr marL="0" marR="0" marT="0" marB="0" anchor="ctr"/>
                </a:tc>
                <a:tc>
                  <a:txBody>
                    <a:bodyPr/>
                    <a:lstStyle/>
                    <a:p>
                      <a:pPr algn="l">
                        <a:lnSpc>
                          <a:spcPct val="107000"/>
                        </a:lnSpc>
                        <a:spcAft>
                          <a:spcPts val="0"/>
                        </a:spcAft>
                      </a:pPr>
                      <a:r>
                        <a:rPr lang="es-ES" sz="1200" dirty="0">
                          <a:effectLst/>
                          <a:latin typeface="Calibri" pitchFamily="34" charset="0"/>
                          <a:cs typeface="Calibri" pitchFamily="34" charset="0"/>
                        </a:rPr>
                        <a:t> </a:t>
                      </a:r>
                      <a:endParaRPr lang="es-EC" sz="1200" dirty="0">
                        <a:effectLst/>
                        <a:latin typeface="Calibri" pitchFamily="34" charset="0"/>
                        <a:ea typeface="Calibri"/>
                        <a:cs typeface="Calibri" pitchFamily="34" charset="0"/>
                      </a:endParaRPr>
                    </a:p>
                  </a:txBody>
                  <a:tcPr marL="0" marR="0" marT="0" marB="0"/>
                </a:tc>
                <a:tc>
                  <a:txBody>
                    <a:bodyPr/>
                    <a:lstStyle/>
                    <a:p>
                      <a:pPr algn="l">
                        <a:lnSpc>
                          <a:spcPct val="107000"/>
                        </a:lnSpc>
                        <a:spcAft>
                          <a:spcPts val="0"/>
                        </a:spcAft>
                      </a:pPr>
                      <a:r>
                        <a:rPr lang="es-ES" sz="1200" dirty="0">
                          <a:effectLst/>
                          <a:latin typeface="Calibri" pitchFamily="34" charset="0"/>
                          <a:cs typeface="Calibri" pitchFamily="34" charset="0"/>
                        </a:rPr>
                        <a:t> </a:t>
                      </a:r>
                      <a:endParaRPr lang="es-EC" sz="1200" dirty="0">
                        <a:effectLst/>
                        <a:latin typeface="Calibri" pitchFamily="34" charset="0"/>
                        <a:ea typeface="Calibri"/>
                        <a:cs typeface="Calibri" pitchFamily="34" charset="0"/>
                      </a:endParaRPr>
                    </a:p>
                  </a:txBody>
                  <a:tcPr marL="0" marR="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17409509"/>
              </p:ext>
            </p:extLst>
          </p:nvPr>
        </p:nvGraphicFramePr>
        <p:xfrm>
          <a:off x="1259632" y="2636912"/>
          <a:ext cx="6624736" cy="1944216"/>
        </p:xfrm>
        <a:graphic>
          <a:graphicData uri="http://schemas.openxmlformats.org/drawingml/2006/table">
            <a:tbl>
              <a:tblPr>
                <a:tableStyleId>{C083E6E3-FA7D-4D7B-A595-EF9225AFEA82}</a:tableStyleId>
              </a:tblPr>
              <a:tblGrid>
                <a:gridCol w="4091668"/>
                <a:gridCol w="2533068"/>
              </a:tblGrid>
              <a:tr h="216024">
                <a:tc gridSpan="2">
                  <a:txBody>
                    <a:bodyPr/>
                    <a:lstStyle/>
                    <a:p>
                      <a:pPr marL="38100" marR="38100" algn="l">
                        <a:lnSpc>
                          <a:spcPct val="107000"/>
                        </a:lnSpc>
                        <a:spcAft>
                          <a:spcPts val="0"/>
                        </a:spcAft>
                      </a:pPr>
                      <a:r>
                        <a:rPr lang="es-ES" sz="1200" dirty="0">
                          <a:effectLst/>
                          <a:latin typeface="Calibri" pitchFamily="34" charset="0"/>
                          <a:cs typeface="Calibri" pitchFamily="34" charset="0"/>
                        </a:rPr>
                        <a:t>Estadísticos de contraste</a:t>
                      </a:r>
                      <a:r>
                        <a:rPr lang="es-ES" sz="1200" baseline="30000" dirty="0">
                          <a:effectLst/>
                          <a:latin typeface="Calibri" pitchFamily="34" charset="0"/>
                          <a:cs typeface="Calibri" pitchFamily="34" charset="0"/>
                        </a:rPr>
                        <a:t>a</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r h="216024">
                <a:tc>
                  <a:txBody>
                    <a:bodyPr/>
                    <a:lstStyle/>
                    <a:p>
                      <a:pPr marL="38100" marR="38100" algn="l">
                        <a:lnSpc>
                          <a:spcPct val="107000"/>
                        </a:lnSpc>
                        <a:spcAft>
                          <a:spcPts val="0"/>
                        </a:spcAft>
                      </a:pPr>
                      <a:r>
                        <a:rPr lang="es-ES" sz="1200" dirty="0">
                          <a:effectLst/>
                          <a:latin typeface="Calibri" pitchFamily="34" charset="0"/>
                          <a:cs typeface="Calibri" pitchFamily="34" charset="0"/>
                        </a:rPr>
                        <a:t> </a:t>
                      </a:r>
                      <a:endParaRPr lang="es-EC" sz="1800" dirty="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latin typeface="Calibri" pitchFamily="34" charset="0"/>
                          <a:cs typeface="Calibri" pitchFamily="34" charset="0"/>
                        </a:rPr>
                        <a:t>Datos.Bandal.Der</a:t>
                      </a:r>
                      <a:endParaRPr lang="es-EC" sz="1800">
                        <a:effectLst/>
                        <a:latin typeface="Calibri" pitchFamily="34" charset="0"/>
                        <a:ea typeface="Calibri"/>
                        <a:cs typeface="Calibri" pitchFamily="34" charset="0"/>
                      </a:endParaRPr>
                    </a:p>
                  </a:txBody>
                  <a:tcPr marL="0" marR="0" marT="0" marB="0"/>
                </a:tc>
              </a:tr>
              <a:tr h="216024">
                <a:tc>
                  <a:txBody>
                    <a:bodyPr/>
                    <a:lstStyle/>
                    <a:p>
                      <a:pPr marL="38100" marR="38100" algn="l">
                        <a:lnSpc>
                          <a:spcPct val="107000"/>
                        </a:lnSpc>
                        <a:spcAft>
                          <a:spcPts val="0"/>
                        </a:spcAft>
                      </a:pPr>
                      <a:r>
                        <a:rPr lang="es-ES" sz="1200" dirty="0">
                          <a:effectLst/>
                          <a:latin typeface="Calibri" pitchFamily="34" charset="0"/>
                          <a:cs typeface="Calibri" pitchFamily="34" charset="0"/>
                        </a:rPr>
                        <a:t>U de Mann-</a:t>
                      </a:r>
                      <a:r>
                        <a:rPr lang="es-ES" sz="1200" dirty="0" err="1">
                          <a:effectLst/>
                          <a:latin typeface="Calibri" pitchFamily="34" charset="0"/>
                          <a:cs typeface="Calibri" pitchFamily="34" charset="0"/>
                        </a:rPr>
                        <a:t>Whitney</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latin typeface="Calibri" pitchFamily="34" charset="0"/>
                          <a:cs typeface="Calibri" pitchFamily="34" charset="0"/>
                        </a:rPr>
                        <a:t>37,500</a:t>
                      </a:r>
                      <a:endParaRPr lang="es-EC" sz="180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dirty="0">
                          <a:effectLst/>
                          <a:latin typeface="Calibri" pitchFamily="34" charset="0"/>
                          <a:cs typeface="Calibri" pitchFamily="34" charset="0"/>
                        </a:rPr>
                        <a:t>W de Wilcoxon</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115,500</a:t>
                      </a:r>
                      <a:endParaRPr lang="es-EC" sz="1800" dirty="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dirty="0">
                          <a:effectLst/>
                          <a:latin typeface="Calibri" pitchFamily="34" charset="0"/>
                          <a:cs typeface="Calibri" pitchFamily="34" charset="0"/>
                        </a:rPr>
                        <a:t>Z</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latin typeface="Calibri" pitchFamily="34" charset="0"/>
                          <a:cs typeface="Calibri" pitchFamily="34" charset="0"/>
                        </a:rPr>
                        <a:t>-2,031</a:t>
                      </a:r>
                      <a:endParaRPr lang="es-EC" sz="1800" dirty="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dirty="0">
                          <a:effectLst/>
                          <a:latin typeface="Calibri" pitchFamily="34" charset="0"/>
                          <a:cs typeface="Calibri" pitchFamily="34" charset="0"/>
                        </a:rPr>
                        <a:t>Sig. </a:t>
                      </a:r>
                      <a:r>
                        <a:rPr lang="es-ES" sz="1200" dirty="0" err="1">
                          <a:effectLst/>
                          <a:latin typeface="Calibri" pitchFamily="34" charset="0"/>
                          <a:cs typeface="Calibri" pitchFamily="34" charset="0"/>
                        </a:rPr>
                        <a:t>asintót</a:t>
                      </a:r>
                      <a:r>
                        <a:rPr lang="es-ES" sz="1200" dirty="0">
                          <a:effectLst/>
                          <a:latin typeface="Calibri" pitchFamily="34" charset="0"/>
                          <a:cs typeface="Calibri" pitchFamily="34" charset="0"/>
                        </a:rPr>
                        <a:t>. (bilateral)</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latin typeface="Calibri" pitchFamily="34" charset="0"/>
                          <a:cs typeface="Calibri" pitchFamily="34" charset="0"/>
                        </a:rPr>
                        <a:t>,042</a:t>
                      </a:r>
                      <a:endParaRPr lang="es-EC" sz="180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dirty="0">
                          <a:effectLst/>
                          <a:latin typeface="Calibri" pitchFamily="34" charset="0"/>
                          <a:cs typeface="Calibri" pitchFamily="34" charset="0"/>
                        </a:rPr>
                        <a:t>Sig. exacta [2*(Sig. unilateral)]</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latin typeface="Calibri" pitchFamily="34" charset="0"/>
                          <a:cs typeface="Calibri" pitchFamily="34" charset="0"/>
                        </a:rPr>
                        <a:t>,045</a:t>
                      </a:r>
                      <a:r>
                        <a:rPr lang="es-ES" sz="1200" baseline="30000">
                          <a:effectLst/>
                          <a:latin typeface="Calibri" pitchFamily="34" charset="0"/>
                          <a:cs typeface="Calibri" pitchFamily="34" charset="0"/>
                        </a:rPr>
                        <a:t>b</a:t>
                      </a:r>
                      <a:endParaRPr lang="es-EC" sz="1800">
                        <a:effectLst/>
                        <a:latin typeface="Calibri" pitchFamily="34" charset="0"/>
                        <a:ea typeface="Calibri"/>
                        <a:cs typeface="Calibri" pitchFamily="34" charset="0"/>
                      </a:endParaRPr>
                    </a:p>
                  </a:txBody>
                  <a:tcPr marL="0" marR="0" marT="0" marB="0" anchor="ctr"/>
                </a:tc>
              </a:tr>
              <a:tr h="216024">
                <a:tc gridSpan="2">
                  <a:txBody>
                    <a:bodyPr/>
                    <a:lstStyle/>
                    <a:p>
                      <a:pPr marL="38100" marR="38100" algn="l">
                        <a:lnSpc>
                          <a:spcPct val="107000"/>
                        </a:lnSpc>
                        <a:spcAft>
                          <a:spcPts val="0"/>
                        </a:spcAft>
                      </a:pPr>
                      <a:r>
                        <a:rPr lang="es-ES" sz="1200" dirty="0">
                          <a:effectLst/>
                          <a:latin typeface="Calibri" pitchFamily="34" charset="0"/>
                          <a:cs typeface="Calibri" pitchFamily="34" charset="0"/>
                        </a:rPr>
                        <a:t>a. Variable de agrupación: Grupo.Bandal.Der</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r h="216024">
                <a:tc gridSpan="2">
                  <a:txBody>
                    <a:bodyPr/>
                    <a:lstStyle/>
                    <a:p>
                      <a:pPr marL="38100" marR="38100" algn="l">
                        <a:lnSpc>
                          <a:spcPct val="107000"/>
                        </a:lnSpc>
                        <a:spcAft>
                          <a:spcPts val="0"/>
                        </a:spcAft>
                      </a:pPr>
                      <a:r>
                        <a:rPr lang="es-ES" sz="1200" dirty="0">
                          <a:effectLst/>
                          <a:latin typeface="Calibri" pitchFamily="34" charset="0"/>
                          <a:cs typeface="Calibri" pitchFamily="34" charset="0"/>
                        </a:rPr>
                        <a:t>b. No corregidos para los empates.</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bl>
          </a:graphicData>
        </a:graphic>
      </p:graphicFrame>
    </p:spTree>
    <p:extLst>
      <p:ext uri="{BB962C8B-B14F-4D97-AF65-F5344CB8AC3E}">
        <p14:creationId xmlns:p14="http://schemas.microsoft.com/office/powerpoint/2010/main" val="37967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745" y="838200"/>
            <a:ext cx="6491599" cy="1143000"/>
          </a:xfrm>
        </p:spPr>
        <p:txBody>
          <a:bodyPr/>
          <a:lstStyle/>
          <a:p>
            <a:r>
              <a:rPr lang="es-ES" sz="6600" b="1" dirty="0" smtClean="0"/>
              <a:t>INTRODUCCIÓN</a:t>
            </a:r>
            <a:endParaRPr lang="es-ES" sz="6600" b="1"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132856"/>
            <a:ext cx="2232248" cy="3534394"/>
          </a:xfrm>
          <a:prstGeom prst="rect">
            <a:avLst/>
          </a:prstGeom>
        </p:spPr>
      </p:pic>
    </p:spTree>
    <p:extLst>
      <p:ext uri="{BB962C8B-B14F-4D97-AF65-F5344CB8AC3E}">
        <p14:creationId xmlns:p14="http://schemas.microsoft.com/office/powerpoint/2010/main" val="172950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51520" y="293747"/>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4</a:t>
            </a:r>
            <a:r>
              <a:rPr lang="es-ES" sz="800" dirty="0" smtClean="0">
                <a:latin typeface="Arial" pitchFamily="34" charset="0"/>
              </a:rPr>
              <a:t>  </a:t>
            </a:r>
            <a:r>
              <a:rPr lang="es-ES" sz="1200" i="1" dirty="0" smtClean="0">
                <a:latin typeface="Arial" pitchFamily="34" charset="0"/>
                <a:cs typeface="Arial" pitchFamily="34" charset="0"/>
              </a:rPr>
              <a:t>.</a:t>
            </a:r>
            <a:r>
              <a:rPr lang="es-EC" sz="1200" i="1" dirty="0" smtClean="0">
                <a:latin typeface="Arial" pitchFamily="34" charset="0"/>
                <a:ea typeface="Times New Roman" pitchFamily="18" charset="0"/>
                <a:cs typeface="Arial" pitchFamily="34" charset="0"/>
              </a:rPr>
              <a:t>Comparación </a:t>
            </a:r>
            <a:r>
              <a:rPr lang="es-EC" sz="1200" i="1" dirty="0">
                <a:latin typeface="Arial" pitchFamily="34" charset="0"/>
                <a:ea typeface="Times New Roman" pitchFamily="18" charset="0"/>
                <a:cs typeface="Arial" pitchFamily="34" charset="0"/>
              </a:rPr>
              <a:t>entre el grupo experimental (Grupo 1: Entrenamiento integrado) y el grupo de control (Grupo 2: Entrenamiento tradicional) en la Prueba de patadas en Seis segundos (</a:t>
            </a:r>
            <a:r>
              <a:rPr lang="es-EC" sz="1200" i="1" dirty="0" err="1">
                <a:latin typeface="Arial" pitchFamily="34" charset="0"/>
                <a:ea typeface="Times New Roman" pitchFamily="18" charset="0"/>
                <a:cs typeface="Arial" pitchFamily="34" charset="0"/>
              </a:rPr>
              <a:t>Dolyop</a:t>
            </a:r>
            <a:r>
              <a:rPr lang="es-EC" sz="1200" i="1" dirty="0">
                <a:latin typeface="Arial" pitchFamily="34" charset="0"/>
                <a:ea typeface="Times New Roman" pitchFamily="18" charset="0"/>
                <a:cs typeface="Arial" pitchFamily="34" charset="0"/>
              </a:rPr>
              <a:t> Chagui; derecha). Prueba U de Mann-</a:t>
            </a:r>
            <a:r>
              <a:rPr lang="es-EC" sz="1200" i="1" dirty="0" err="1">
                <a:latin typeface="Arial" pitchFamily="34" charset="0"/>
                <a:ea typeface="Times New Roman" pitchFamily="18" charset="0"/>
                <a:cs typeface="Arial" pitchFamily="34" charset="0"/>
              </a:rPr>
              <a:t>Whitney</a:t>
            </a:r>
            <a:r>
              <a:rPr lang="es-EC" sz="1200" i="1" dirty="0">
                <a:latin typeface="Arial" pitchFamily="34" charset="0"/>
                <a:ea typeface="Times New Roman" pitchFamily="18" charset="0"/>
                <a:cs typeface="Arial" pitchFamily="34" charset="0"/>
              </a:rPr>
              <a:t>.</a:t>
            </a:r>
            <a:endParaRPr kumimoji="0" lang="es-ES" sz="800" b="0" i="0" u="none" strike="noStrike" cap="none" normalizeH="0" baseline="0" dirty="0" smtClean="0">
              <a:ln>
                <a:noFill/>
              </a:ln>
              <a:solidFill>
                <a:schemeClr val="tx1"/>
              </a:solidFill>
              <a:effectLst/>
              <a:latin typeface="Arial" pitchFamily="34" charset="0"/>
            </a:endParaRPr>
          </a:p>
        </p:txBody>
      </p:sp>
      <p:sp>
        <p:nvSpPr>
          <p:cNvPr id="7" name="6 Rectángulo redondeado"/>
          <p:cNvSpPr/>
          <p:nvPr/>
        </p:nvSpPr>
        <p:spPr>
          <a:xfrm>
            <a:off x="395536" y="4653136"/>
            <a:ext cx="8424936" cy="20882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dirty="0">
                <a:solidFill>
                  <a:schemeClr val="tx1"/>
                </a:solidFill>
                <a:latin typeface="Calibri" pitchFamily="34" charset="0"/>
                <a:cs typeface="Calibri" pitchFamily="34" charset="0"/>
              </a:rPr>
              <a:t>La Prueba U de Mann-</a:t>
            </a:r>
            <a:r>
              <a:rPr lang="es-ES" sz="1600" dirty="0" err="1">
                <a:solidFill>
                  <a:schemeClr val="tx1"/>
                </a:solidFill>
                <a:latin typeface="Calibri" pitchFamily="34" charset="0"/>
                <a:cs typeface="Calibri" pitchFamily="34" charset="0"/>
              </a:rPr>
              <a:t>Whitney</a:t>
            </a:r>
            <a:r>
              <a:rPr lang="es-ES" sz="1600" dirty="0">
                <a:solidFill>
                  <a:schemeClr val="tx1"/>
                </a:solidFill>
                <a:latin typeface="Calibri" pitchFamily="34" charset="0"/>
                <a:cs typeface="Calibri" pitchFamily="34" charset="0"/>
              </a:rPr>
              <a:t> se demuestra la no existencia de diferencias significativas (p¨=0,239) al comparar los datos obtenidos en la Prueba de patadas en Seis segundos </a:t>
            </a:r>
            <a:r>
              <a:rPr lang="es-ES" sz="1600" dirty="0" smtClean="0">
                <a:solidFill>
                  <a:schemeClr val="tx1"/>
                </a:solidFill>
                <a:latin typeface="Calibri" pitchFamily="34" charset="0"/>
                <a:cs typeface="Calibri" pitchFamily="34" charset="0"/>
              </a:rPr>
              <a:t>(Dolyop </a:t>
            </a:r>
            <a:r>
              <a:rPr lang="es-ES" sz="1600" dirty="0">
                <a:solidFill>
                  <a:schemeClr val="tx1"/>
                </a:solidFill>
                <a:latin typeface="Calibri" pitchFamily="34" charset="0"/>
                <a:cs typeface="Calibri" pitchFamily="34" charset="0"/>
              </a:rPr>
              <a:t>Chagui; derecha) entre los deportistas sometidos al entrenamiento integrado (Grupo 1) y los sometidos al entrenamiento tradicional (Grupo2). Sin embargo, dado el valor de los rangos promedios obtenidos, se demostró que el mejor rango pertenece al grupo del entrenamiento integrado (14,13) sobre el entrenamiento tradicional (10,88), infiriendo que el entrenamiento integrado mejora levemente el indicador de la patada Dolyop Chagui derecha.</a:t>
            </a:r>
            <a:endParaRPr lang="es-EC" sz="1600" dirty="0">
              <a:solidFill>
                <a:schemeClr val="tx1"/>
              </a:solidFill>
              <a:latin typeface="Calibri" pitchFamily="34" charset="0"/>
              <a:cs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699732639"/>
              </p:ext>
            </p:extLst>
          </p:nvPr>
        </p:nvGraphicFramePr>
        <p:xfrm>
          <a:off x="971600" y="1412776"/>
          <a:ext cx="6624735" cy="1244240"/>
        </p:xfrm>
        <a:graphic>
          <a:graphicData uri="http://schemas.openxmlformats.org/drawingml/2006/table">
            <a:tbl>
              <a:tblPr>
                <a:tableStyleId>{0E3FDE45-AF77-4B5C-9715-49D594BDF05E}</a:tableStyleId>
              </a:tblPr>
              <a:tblGrid>
                <a:gridCol w="1477767"/>
                <a:gridCol w="1477767"/>
                <a:gridCol w="1223067"/>
                <a:gridCol w="1223067"/>
                <a:gridCol w="1223067"/>
              </a:tblGrid>
              <a:tr h="229526">
                <a:tc gridSpan="5">
                  <a:txBody>
                    <a:bodyPr/>
                    <a:lstStyle/>
                    <a:p>
                      <a:pPr marL="38100" marR="38100" algn="l">
                        <a:lnSpc>
                          <a:spcPct val="107000"/>
                        </a:lnSpc>
                        <a:spcAft>
                          <a:spcPts val="0"/>
                        </a:spcAft>
                      </a:pPr>
                      <a:r>
                        <a:rPr lang="es-ES" sz="1200" dirty="0">
                          <a:effectLst/>
                        </a:rPr>
                        <a:t>Rangos</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9526">
                <a:tc>
                  <a:txBody>
                    <a:bodyPr/>
                    <a:lstStyle/>
                    <a:p>
                      <a:pPr algn="l">
                        <a:lnSpc>
                          <a:spcPct val="107000"/>
                        </a:lnSpc>
                        <a:spcAft>
                          <a:spcPts val="0"/>
                        </a:spcAft>
                      </a:pPr>
                      <a:r>
                        <a:rPr lang="es-ES" sz="1200" dirty="0">
                          <a:effectLst/>
                        </a:rPr>
                        <a:t> </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Grupo.Dolyop.Der</a:t>
                      </a:r>
                      <a:endParaRPr lang="es-EC" sz="1800" dirty="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rPr>
                        <a:t>N</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rPr>
                        <a:t>Rango promedio</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rPr>
                        <a:t>Suma de rangos</a:t>
                      </a:r>
                      <a:endParaRPr lang="es-EC" sz="1800">
                        <a:effectLst/>
                        <a:latin typeface="Calibri" pitchFamily="34" charset="0"/>
                        <a:ea typeface="Calibri"/>
                        <a:cs typeface="Calibri" pitchFamily="34" charset="0"/>
                      </a:endParaRPr>
                    </a:p>
                  </a:txBody>
                  <a:tcPr marL="0" marR="0" marT="0" marB="0"/>
                </a:tc>
              </a:tr>
              <a:tr h="229526">
                <a:tc rowSpan="3">
                  <a:txBody>
                    <a:bodyPr/>
                    <a:lstStyle/>
                    <a:p>
                      <a:pPr marL="38100" marR="38100" algn="l">
                        <a:lnSpc>
                          <a:spcPct val="107000"/>
                        </a:lnSpc>
                        <a:spcAft>
                          <a:spcPts val="0"/>
                        </a:spcAft>
                      </a:pPr>
                      <a:r>
                        <a:rPr lang="es-ES" sz="1200" dirty="0" err="1">
                          <a:effectLst/>
                        </a:rPr>
                        <a:t>Datos.Dolyop.Der</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1,00</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12</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rPr>
                        <a:t>14,13</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rPr>
                        <a:t>169,50</a:t>
                      </a:r>
                      <a:endParaRPr lang="es-EC" sz="1800">
                        <a:effectLst/>
                        <a:latin typeface="Calibri" pitchFamily="34" charset="0"/>
                        <a:ea typeface="Calibri"/>
                        <a:cs typeface="Calibri" pitchFamily="34" charset="0"/>
                      </a:endParaRPr>
                    </a:p>
                  </a:txBody>
                  <a:tcPr marL="0" marR="0" marT="0" marB="0" anchor="ctr"/>
                </a:tc>
              </a:tr>
              <a:tr h="229526">
                <a:tc vMerge="1">
                  <a:txBody>
                    <a:bodyPr/>
                    <a:lstStyle/>
                    <a:p>
                      <a:endParaRPr lang="es-EC"/>
                    </a:p>
                  </a:txBody>
                  <a:tcPr/>
                </a:tc>
                <a:tc>
                  <a:txBody>
                    <a:bodyPr/>
                    <a:lstStyle/>
                    <a:p>
                      <a:pPr marL="38100" marR="38100" algn="l">
                        <a:lnSpc>
                          <a:spcPct val="107000"/>
                        </a:lnSpc>
                        <a:spcAft>
                          <a:spcPts val="0"/>
                        </a:spcAft>
                      </a:pPr>
                      <a:r>
                        <a:rPr lang="es-ES" sz="1200" dirty="0">
                          <a:effectLst/>
                        </a:rPr>
                        <a:t>2,00</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12</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10,88</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130,50</a:t>
                      </a:r>
                      <a:endParaRPr lang="es-EC" sz="1800" dirty="0">
                        <a:effectLst/>
                        <a:latin typeface="Calibri" pitchFamily="34" charset="0"/>
                        <a:ea typeface="Calibri"/>
                        <a:cs typeface="Calibri" pitchFamily="34" charset="0"/>
                      </a:endParaRPr>
                    </a:p>
                  </a:txBody>
                  <a:tcPr marL="0" marR="0" marT="0" marB="0" anchor="ctr"/>
                </a:tc>
              </a:tr>
              <a:tr h="306034">
                <a:tc vMerge="1">
                  <a:txBody>
                    <a:bodyPr/>
                    <a:lstStyle/>
                    <a:p>
                      <a:endParaRPr lang="es-EC"/>
                    </a:p>
                  </a:txBody>
                  <a:tcPr/>
                </a:tc>
                <a:tc>
                  <a:txBody>
                    <a:bodyPr/>
                    <a:lstStyle/>
                    <a:p>
                      <a:pPr marL="38100" marR="38100" algn="l">
                        <a:lnSpc>
                          <a:spcPct val="107000"/>
                        </a:lnSpc>
                        <a:spcAft>
                          <a:spcPts val="0"/>
                        </a:spcAft>
                      </a:pPr>
                      <a:r>
                        <a:rPr lang="es-ES" sz="1200">
                          <a:effectLst/>
                        </a:rPr>
                        <a:t>Total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24</a:t>
                      </a:r>
                      <a:endParaRPr lang="es-EC" sz="1800" dirty="0">
                        <a:effectLst/>
                        <a:latin typeface="Calibri" pitchFamily="34" charset="0"/>
                        <a:ea typeface="Calibri"/>
                        <a:cs typeface="Calibri" pitchFamily="34" charset="0"/>
                      </a:endParaRPr>
                    </a:p>
                  </a:txBody>
                  <a:tcPr marL="0" marR="0" marT="0" marB="0" anchor="ctr"/>
                </a:tc>
                <a:tc>
                  <a:txBody>
                    <a:bodyPr/>
                    <a:lstStyle/>
                    <a:p>
                      <a:pPr algn="l">
                        <a:lnSpc>
                          <a:spcPct val="107000"/>
                        </a:lnSpc>
                        <a:spcAft>
                          <a:spcPts val="0"/>
                        </a:spcAft>
                      </a:pPr>
                      <a:r>
                        <a:rPr lang="es-ES" sz="2000" dirty="0">
                          <a:effectLst/>
                        </a:rPr>
                        <a:t> </a:t>
                      </a:r>
                      <a:endParaRPr lang="es-EC" sz="1800" dirty="0">
                        <a:effectLst/>
                        <a:latin typeface="Calibri" pitchFamily="34" charset="0"/>
                        <a:ea typeface="Calibri"/>
                        <a:cs typeface="Calibri" pitchFamily="34" charset="0"/>
                      </a:endParaRPr>
                    </a:p>
                  </a:txBody>
                  <a:tcPr marL="0" marR="0" marT="0" marB="0"/>
                </a:tc>
                <a:tc>
                  <a:txBody>
                    <a:bodyPr/>
                    <a:lstStyle/>
                    <a:p>
                      <a:pPr algn="l">
                        <a:lnSpc>
                          <a:spcPct val="107000"/>
                        </a:lnSpc>
                        <a:spcAft>
                          <a:spcPts val="0"/>
                        </a:spcAft>
                      </a:pPr>
                      <a:r>
                        <a:rPr lang="es-ES" sz="2000" dirty="0">
                          <a:effectLst/>
                        </a:rPr>
                        <a:t> </a:t>
                      </a:r>
                      <a:endParaRPr lang="es-EC" sz="1800" dirty="0">
                        <a:effectLst/>
                        <a:latin typeface="Calibri" pitchFamily="34" charset="0"/>
                        <a:ea typeface="Calibri"/>
                        <a:cs typeface="Calibri" pitchFamily="34" charset="0"/>
                      </a:endParaRPr>
                    </a:p>
                  </a:txBody>
                  <a:tcPr marL="0" marR="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470960768"/>
              </p:ext>
            </p:extLst>
          </p:nvPr>
        </p:nvGraphicFramePr>
        <p:xfrm>
          <a:off x="971600" y="2636912"/>
          <a:ext cx="6624736" cy="1957070"/>
        </p:xfrm>
        <a:graphic>
          <a:graphicData uri="http://schemas.openxmlformats.org/drawingml/2006/table">
            <a:tbl>
              <a:tblPr>
                <a:tableStyleId>{0E3FDE45-AF77-4B5C-9715-49D594BDF05E}</a:tableStyleId>
              </a:tblPr>
              <a:tblGrid>
                <a:gridCol w="4292178"/>
                <a:gridCol w="2332558"/>
              </a:tblGrid>
              <a:tr h="143266">
                <a:tc gridSpan="2">
                  <a:txBody>
                    <a:bodyPr/>
                    <a:lstStyle/>
                    <a:p>
                      <a:pPr marL="38100" marR="38100" algn="l">
                        <a:lnSpc>
                          <a:spcPct val="107000"/>
                        </a:lnSpc>
                        <a:spcAft>
                          <a:spcPts val="0"/>
                        </a:spcAft>
                      </a:pPr>
                      <a:r>
                        <a:rPr lang="es-ES" sz="1200" dirty="0">
                          <a:effectLst/>
                        </a:rPr>
                        <a:t>Estadísticos de contraste</a:t>
                      </a:r>
                      <a:r>
                        <a:rPr lang="es-ES" sz="1200" baseline="30000" dirty="0">
                          <a:effectLst/>
                        </a:rPr>
                        <a:t>a</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r h="143266">
                <a:tc>
                  <a:txBody>
                    <a:bodyPr/>
                    <a:lstStyle/>
                    <a:p>
                      <a:pPr marL="38100" marR="38100" algn="l">
                        <a:lnSpc>
                          <a:spcPct val="107000"/>
                        </a:lnSpc>
                        <a:spcAft>
                          <a:spcPts val="0"/>
                        </a:spcAft>
                      </a:pPr>
                      <a:r>
                        <a:rPr lang="es-ES" sz="1200" dirty="0">
                          <a:effectLst/>
                        </a:rPr>
                        <a:t> </a:t>
                      </a:r>
                      <a:endParaRPr lang="es-EC" sz="1800" dirty="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effectLst/>
                        </a:rPr>
                        <a:t>Datos.Dolyop.Der</a:t>
                      </a:r>
                      <a:endParaRPr lang="es-EC" sz="1800">
                        <a:effectLst/>
                        <a:latin typeface="Calibri" pitchFamily="34" charset="0"/>
                        <a:ea typeface="Calibri"/>
                        <a:cs typeface="Calibri" pitchFamily="34" charset="0"/>
                      </a:endParaRPr>
                    </a:p>
                  </a:txBody>
                  <a:tcPr marL="0" marR="0" marT="0" marB="0"/>
                </a:tc>
              </a:tr>
              <a:tr h="143266">
                <a:tc>
                  <a:txBody>
                    <a:bodyPr/>
                    <a:lstStyle/>
                    <a:p>
                      <a:pPr marL="38100" marR="38100" algn="l">
                        <a:lnSpc>
                          <a:spcPct val="107000"/>
                        </a:lnSpc>
                        <a:spcAft>
                          <a:spcPts val="0"/>
                        </a:spcAft>
                      </a:pPr>
                      <a:r>
                        <a:rPr lang="es-ES" sz="1200" dirty="0">
                          <a:effectLst/>
                        </a:rPr>
                        <a:t>U de Mann-</a:t>
                      </a:r>
                      <a:r>
                        <a:rPr lang="es-ES" sz="1200" dirty="0" err="1">
                          <a:effectLst/>
                        </a:rPr>
                        <a:t>Whitney</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rPr>
                        <a:t>52,500</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dirty="0">
                          <a:effectLst/>
                        </a:rPr>
                        <a:t>W de Wilcoxon</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rPr>
                        <a:t>130,500</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dirty="0">
                          <a:effectLst/>
                        </a:rPr>
                        <a:t>Z</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rPr>
                        <a:t>-1,177</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dirty="0">
                          <a:effectLst/>
                        </a:rPr>
                        <a:t>Sig. </a:t>
                      </a:r>
                      <a:r>
                        <a:rPr lang="es-ES" sz="1200" dirty="0" err="1">
                          <a:effectLst/>
                        </a:rPr>
                        <a:t>asintót</a:t>
                      </a:r>
                      <a:r>
                        <a:rPr lang="es-ES" sz="1200" dirty="0">
                          <a:effectLst/>
                        </a:rPr>
                        <a:t>. (bilateral)</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effectLst/>
                        </a:rPr>
                        <a:t>,239</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dirty="0">
                          <a:effectLst/>
                        </a:rPr>
                        <a:t>Sig. exacta [2*(Sig. unilateral)]</a:t>
                      </a:r>
                      <a:endParaRPr lang="es-EC" sz="1800" dirty="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dirty="0">
                          <a:effectLst/>
                        </a:rPr>
                        <a:t>,266</a:t>
                      </a:r>
                      <a:r>
                        <a:rPr lang="es-ES" sz="1200" baseline="30000" dirty="0">
                          <a:effectLst/>
                        </a:rPr>
                        <a:t>b</a:t>
                      </a:r>
                      <a:endParaRPr lang="es-EC" sz="1800" dirty="0">
                        <a:effectLst/>
                        <a:latin typeface="Calibri" pitchFamily="34" charset="0"/>
                        <a:ea typeface="Calibri"/>
                        <a:cs typeface="Calibri" pitchFamily="34" charset="0"/>
                      </a:endParaRPr>
                    </a:p>
                  </a:txBody>
                  <a:tcPr marL="0" marR="0" marT="0" marB="0" anchor="ctr"/>
                </a:tc>
              </a:tr>
              <a:tr h="143266">
                <a:tc gridSpan="2">
                  <a:txBody>
                    <a:bodyPr/>
                    <a:lstStyle/>
                    <a:p>
                      <a:pPr marL="38100" marR="38100" algn="l">
                        <a:lnSpc>
                          <a:spcPct val="107000"/>
                        </a:lnSpc>
                        <a:spcAft>
                          <a:spcPts val="0"/>
                        </a:spcAft>
                      </a:pPr>
                      <a:r>
                        <a:rPr lang="es-ES" sz="1200" dirty="0">
                          <a:effectLst/>
                        </a:rPr>
                        <a:t>a. Variable de agrupación: Grupo.Dolyop.Der</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r h="294034">
                <a:tc gridSpan="2">
                  <a:txBody>
                    <a:bodyPr/>
                    <a:lstStyle/>
                    <a:p>
                      <a:pPr marL="38100" marR="38100" algn="l">
                        <a:lnSpc>
                          <a:spcPct val="107000"/>
                        </a:lnSpc>
                        <a:spcAft>
                          <a:spcPts val="0"/>
                        </a:spcAft>
                      </a:pPr>
                      <a:r>
                        <a:rPr lang="es-ES" sz="1200" dirty="0">
                          <a:effectLst/>
                        </a:rPr>
                        <a:t>b. No corregidos para los empates.</a:t>
                      </a:r>
                      <a:endParaRPr lang="es-EC" sz="1800" dirty="0">
                        <a:effectLst/>
                      </a:endParaRPr>
                    </a:p>
                    <a:p>
                      <a:pPr marL="38100" marR="38100" algn="l">
                        <a:lnSpc>
                          <a:spcPct val="107000"/>
                        </a:lnSpc>
                        <a:spcAft>
                          <a:spcPts val="0"/>
                        </a:spcAft>
                      </a:pPr>
                      <a:r>
                        <a:rPr lang="es-ES" sz="1200" dirty="0">
                          <a:effectLst/>
                        </a:rPr>
                        <a:t> </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bl>
          </a:graphicData>
        </a:graphic>
      </p:graphicFrame>
    </p:spTree>
    <p:extLst>
      <p:ext uri="{BB962C8B-B14F-4D97-AF65-F5344CB8AC3E}">
        <p14:creationId xmlns:p14="http://schemas.microsoft.com/office/powerpoint/2010/main" val="262132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5536" y="293747"/>
            <a:ext cx="8280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5</a:t>
            </a:r>
            <a:r>
              <a:rPr lang="es-ES" sz="800" dirty="0" smtClean="0">
                <a:latin typeface="Arial" pitchFamily="34" charset="0"/>
              </a:rPr>
              <a:t>  </a:t>
            </a:r>
            <a:r>
              <a:rPr lang="es-ES" sz="1200" i="1" dirty="0" smtClean="0">
                <a:latin typeface="Arial" pitchFamily="34" charset="0"/>
                <a:cs typeface="Arial" pitchFamily="34" charset="0"/>
              </a:rPr>
              <a:t>.</a:t>
            </a:r>
            <a:r>
              <a:rPr lang="es-EC" sz="1200" i="1" dirty="0">
                <a:latin typeface="Arial" pitchFamily="34" charset="0"/>
                <a:ea typeface="Times New Roman" pitchFamily="18" charset="0"/>
                <a:cs typeface="Arial" pitchFamily="34" charset="0"/>
              </a:rPr>
              <a:t>Comparación </a:t>
            </a:r>
            <a:r>
              <a:rPr lang="es-EC" sz="1200" i="1" dirty="0" smtClean="0">
                <a:latin typeface="Arial" pitchFamily="34" charset="0"/>
                <a:ea typeface="Times New Roman" pitchFamily="18" charset="0"/>
                <a:cs typeface="Arial" pitchFamily="34" charset="0"/>
              </a:rPr>
              <a:t>entre </a:t>
            </a:r>
            <a:r>
              <a:rPr lang="es-EC" sz="1200" i="1" dirty="0">
                <a:latin typeface="Arial" pitchFamily="34" charset="0"/>
                <a:ea typeface="Times New Roman" pitchFamily="18" charset="0"/>
                <a:cs typeface="Arial" pitchFamily="34" charset="0"/>
              </a:rPr>
              <a:t>el grupo experimental (Grupo 1: Entrenamiento integrado) y el grupo de control (Grupo 2: Entrenamiento tradicional) en la Prueba de Fuerza resistencia (Flexiones de codo) en treinta segundos. Prueba U de Mann-</a:t>
            </a:r>
            <a:r>
              <a:rPr lang="es-EC" sz="1200" i="1" dirty="0" err="1">
                <a:latin typeface="Arial" pitchFamily="34" charset="0"/>
                <a:ea typeface="Times New Roman" pitchFamily="18" charset="0"/>
                <a:cs typeface="Arial" pitchFamily="34" charset="0"/>
              </a:rPr>
              <a:t>Whitney</a:t>
            </a:r>
            <a:r>
              <a:rPr lang="es-EC" sz="1200" i="1" dirty="0">
                <a:latin typeface="Arial" pitchFamily="34" charset="0"/>
                <a:ea typeface="Times New Roman" pitchFamily="18" charset="0"/>
                <a:cs typeface="Arial" pitchFamily="34" charset="0"/>
              </a:rPr>
              <a:t>.</a:t>
            </a:r>
            <a:endParaRPr kumimoji="0" lang="es-ES" sz="800" b="0" i="0" u="none" strike="noStrike" cap="none" normalizeH="0" baseline="0" dirty="0" smtClean="0">
              <a:ln>
                <a:noFill/>
              </a:ln>
              <a:solidFill>
                <a:schemeClr val="tx1"/>
              </a:solidFill>
              <a:effectLst/>
              <a:latin typeface="Arial" pitchFamily="34" charset="0"/>
            </a:endParaRPr>
          </a:p>
        </p:txBody>
      </p:sp>
      <p:sp>
        <p:nvSpPr>
          <p:cNvPr id="7" name="6 Rectángulo redondeado"/>
          <p:cNvSpPr/>
          <p:nvPr/>
        </p:nvSpPr>
        <p:spPr>
          <a:xfrm>
            <a:off x="395536" y="4941168"/>
            <a:ext cx="8280920" cy="187220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smtClean="0">
              <a:solidFill>
                <a:schemeClr val="tx1"/>
              </a:solidFill>
            </a:endParaRPr>
          </a:p>
          <a:p>
            <a:pPr algn="just"/>
            <a:r>
              <a:rPr lang="es-ES" sz="1600" dirty="0" smtClean="0">
                <a:solidFill>
                  <a:schemeClr val="tx1"/>
                </a:solidFill>
              </a:rPr>
              <a:t>La </a:t>
            </a:r>
            <a:r>
              <a:rPr lang="es-ES" sz="1600" dirty="0">
                <a:solidFill>
                  <a:schemeClr val="tx1"/>
                </a:solidFill>
              </a:rPr>
              <a:t>Prueba U de Mann-</a:t>
            </a:r>
            <a:r>
              <a:rPr lang="es-ES" sz="1600" dirty="0" err="1">
                <a:solidFill>
                  <a:schemeClr val="tx1"/>
                </a:solidFill>
              </a:rPr>
              <a:t>Whitney</a:t>
            </a:r>
            <a:r>
              <a:rPr lang="es-ES" sz="1600" dirty="0">
                <a:solidFill>
                  <a:schemeClr val="tx1"/>
                </a:solidFill>
              </a:rPr>
              <a:t> demuestra la existencia de diferencias significativas (p¨=0,000) al comparar los datos obtenidos en la Prueba de Flexiones de codo en treinta segundos entre los deportistas sometidos al entrenamiento integrado (Grupo 1) y los sometidos al entrenamiento tradicional (Grupo 2). Dado el valor de los rangos promedios obtenidos, se demostró que el mejor rango promedio pertenece al grupo del entrenamiento integrado (18,17) sobre el entrenamiento tradicional (6,83), infiriendo que el entrenamiento integrado mejora aún más el indicador de Flexiones de codo.</a:t>
            </a:r>
            <a:endParaRPr lang="es-EC" sz="1600" dirty="0">
              <a:solidFill>
                <a:schemeClr val="tx1"/>
              </a:solidFill>
            </a:endParaRPr>
          </a:p>
          <a:p>
            <a:pPr algn="just"/>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4188214762"/>
              </p:ext>
            </p:extLst>
          </p:nvPr>
        </p:nvGraphicFramePr>
        <p:xfrm>
          <a:off x="1259632" y="1268760"/>
          <a:ext cx="6624736" cy="1368153"/>
        </p:xfrm>
        <a:graphic>
          <a:graphicData uri="http://schemas.openxmlformats.org/drawingml/2006/table">
            <a:tbl>
              <a:tblPr>
                <a:tableStyleId>{C083E6E3-FA7D-4D7B-A595-EF9225AFEA82}</a:tableStyleId>
              </a:tblPr>
              <a:tblGrid>
                <a:gridCol w="1484726"/>
                <a:gridCol w="1484726"/>
                <a:gridCol w="1218428"/>
                <a:gridCol w="1218428"/>
                <a:gridCol w="1218428"/>
              </a:tblGrid>
              <a:tr h="256529">
                <a:tc gridSpan="5">
                  <a:txBody>
                    <a:bodyPr/>
                    <a:lstStyle/>
                    <a:p>
                      <a:pPr marL="38100" marR="38100" algn="l">
                        <a:lnSpc>
                          <a:spcPct val="107000"/>
                        </a:lnSpc>
                        <a:spcAft>
                          <a:spcPts val="0"/>
                        </a:spcAft>
                      </a:pPr>
                      <a:r>
                        <a:rPr lang="es-ES" sz="1200" b="1">
                          <a:solidFill>
                            <a:srgbClr val="000000"/>
                          </a:solidFill>
                          <a:effectLst/>
                          <a:latin typeface="Calibri" pitchFamily="34" charset="0"/>
                          <a:ea typeface="Calibri"/>
                          <a:cs typeface="Calibri" pitchFamily="34" charset="0"/>
                        </a:rPr>
                        <a:t>Rangos</a:t>
                      </a:r>
                      <a:endParaRPr lang="es-EC" sz="1800">
                        <a:effectLst/>
                        <a:latin typeface="Calibri" pitchFamily="34" charset="0"/>
                        <a:ea typeface="Calibri"/>
                        <a:cs typeface="Calibri"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6529">
                <a:tc>
                  <a:txBody>
                    <a:bodyPr/>
                    <a:lstStyle/>
                    <a:p>
                      <a:pPr algn="l">
                        <a:lnSpc>
                          <a:spcPct val="107000"/>
                        </a:lnSpc>
                        <a:spcAft>
                          <a:spcPts val="0"/>
                        </a:spcAft>
                      </a:pPr>
                      <a:r>
                        <a:rPr lang="es-ES" sz="1200">
                          <a:solidFill>
                            <a:srgbClr val="000000"/>
                          </a:solidFill>
                          <a:effectLst/>
                          <a:latin typeface="Calibri" pitchFamily="34" charset="0"/>
                          <a:ea typeface="Calibri"/>
                          <a:cs typeface="Calibri" pitchFamily="34" charset="0"/>
                        </a:rPr>
                        <a:t> </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Grupo.F.codo</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N</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Rango promedio</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Suma de rangos</a:t>
                      </a:r>
                      <a:endParaRPr lang="es-EC" sz="1800">
                        <a:effectLst/>
                        <a:latin typeface="Calibri" pitchFamily="34" charset="0"/>
                        <a:ea typeface="Calibri"/>
                        <a:cs typeface="Calibri" pitchFamily="34" charset="0"/>
                      </a:endParaRPr>
                    </a:p>
                  </a:txBody>
                  <a:tcPr marL="0" marR="0" marT="0" marB="0"/>
                </a:tc>
              </a:tr>
              <a:tr h="256529">
                <a:tc rowSpan="3">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Datos.Flex.codo</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1,00</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12</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18,17</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218,00</a:t>
                      </a:r>
                      <a:endParaRPr lang="es-EC" sz="1800">
                        <a:effectLst/>
                        <a:latin typeface="Calibri" pitchFamily="34" charset="0"/>
                        <a:ea typeface="Calibri"/>
                        <a:cs typeface="Calibri" pitchFamily="34" charset="0"/>
                      </a:endParaRPr>
                    </a:p>
                  </a:txBody>
                  <a:tcPr marL="0" marR="0" marT="0" marB="0" anchor="ctr"/>
                </a:tc>
              </a:tr>
              <a:tr h="256529">
                <a:tc vMerge="1">
                  <a:txBody>
                    <a:bodyPr/>
                    <a:lstStyle/>
                    <a:p>
                      <a:endParaRPr lang="es-EC"/>
                    </a:p>
                  </a:txBody>
                  <a:tcP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2,00</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12</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6,83</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82,00</a:t>
                      </a:r>
                      <a:endParaRPr lang="es-EC" sz="1800">
                        <a:effectLst/>
                        <a:latin typeface="Calibri" pitchFamily="34" charset="0"/>
                        <a:ea typeface="Calibri"/>
                        <a:cs typeface="Calibri" pitchFamily="34" charset="0"/>
                      </a:endParaRPr>
                    </a:p>
                  </a:txBody>
                  <a:tcPr marL="0" marR="0" marT="0" marB="0" anchor="ctr"/>
                </a:tc>
              </a:tr>
              <a:tr h="342037">
                <a:tc vMerge="1">
                  <a:txBody>
                    <a:bodyPr/>
                    <a:lstStyle/>
                    <a:p>
                      <a:endParaRPr lang="es-EC"/>
                    </a:p>
                  </a:txBody>
                  <a:tcP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Total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24</a:t>
                      </a:r>
                      <a:endParaRPr lang="es-EC" sz="1800">
                        <a:effectLst/>
                        <a:latin typeface="Calibri" pitchFamily="34" charset="0"/>
                        <a:ea typeface="Calibri"/>
                        <a:cs typeface="Calibri" pitchFamily="34" charset="0"/>
                      </a:endParaRPr>
                    </a:p>
                  </a:txBody>
                  <a:tcPr marL="0" marR="0" marT="0" marB="0" anchor="ctr"/>
                </a:tc>
                <a:tc>
                  <a:txBody>
                    <a:bodyPr/>
                    <a:lstStyle/>
                    <a:p>
                      <a:pPr algn="l">
                        <a:lnSpc>
                          <a:spcPct val="107000"/>
                        </a:lnSpc>
                        <a:spcAft>
                          <a:spcPts val="0"/>
                        </a:spcAft>
                      </a:pPr>
                      <a:r>
                        <a:rPr lang="es-ES" sz="2000">
                          <a:effectLst/>
                          <a:latin typeface="Calibri" pitchFamily="34" charset="0"/>
                          <a:ea typeface="Calibri"/>
                          <a:cs typeface="Calibri" pitchFamily="34" charset="0"/>
                        </a:rPr>
                        <a:t> </a:t>
                      </a:r>
                      <a:endParaRPr lang="es-EC" sz="1800">
                        <a:effectLst/>
                        <a:latin typeface="Calibri" pitchFamily="34" charset="0"/>
                        <a:ea typeface="Calibri"/>
                        <a:cs typeface="Calibri" pitchFamily="34" charset="0"/>
                      </a:endParaRPr>
                    </a:p>
                  </a:txBody>
                  <a:tcPr marL="0" marR="0" marT="0" marB="0"/>
                </a:tc>
                <a:tc>
                  <a:txBody>
                    <a:bodyPr/>
                    <a:lstStyle/>
                    <a:p>
                      <a:pPr algn="l">
                        <a:lnSpc>
                          <a:spcPct val="107000"/>
                        </a:lnSpc>
                        <a:spcAft>
                          <a:spcPts val="0"/>
                        </a:spcAft>
                      </a:pPr>
                      <a:r>
                        <a:rPr lang="es-ES" sz="2000" dirty="0">
                          <a:effectLst/>
                          <a:latin typeface="Calibri" pitchFamily="34" charset="0"/>
                          <a:ea typeface="Calibri"/>
                          <a:cs typeface="Calibri" pitchFamily="34" charset="0"/>
                        </a:rPr>
                        <a:t> </a:t>
                      </a:r>
                      <a:endParaRPr lang="es-EC" sz="1800" dirty="0">
                        <a:effectLst/>
                        <a:latin typeface="Calibri" pitchFamily="34" charset="0"/>
                        <a:ea typeface="Calibri"/>
                        <a:cs typeface="Calibri" pitchFamily="34" charset="0"/>
                      </a:endParaRPr>
                    </a:p>
                  </a:txBody>
                  <a:tcPr marL="0" marR="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4004919"/>
              </p:ext>
            </p:extLst>
          </p:nvPr>
        </p:nvGraphicFramePr>
        <p:xfrm>
          <a:off x="1259632" y="2636912"/>
          <a:ext cx="6624736" cy="2119606"/>
        </p:xfrm>
        <a:graphic>
          <a:graphicData uri="http://schemas.openxmlformats.org/drawingml/2006/table">
            <a:tbl>
              <a:tblPr>
                <a:tableStyleId>{C083E6E3-FA7D-4D7B-A595-EF9225AFEA82}</a:tableStyleId>
              </a:tblPr>
              <a:tblGrid>
                <a:gridCol w="4091668"/>
                <a:gridCol w="2533068"/>
              </a:tblGrid>
              <a:tr h="216024">
                <a:tc gridSpan="2">
                  <a:txBody>
                    <a:bodyPr/>
                    <a:lstStyle/>
                    <a:p>
                      <a:pPr marL="38100" marR="38100" algn="l">
                        <a:lnSpc>
                          <a:spcPct val="107000"/>
                        </a:lnSpc>
                        <a:spcAft>
                          <a:spcPts val="0"/>
                        </a:spcAft>
                      </a:pPr>
                      <a:r>
                        <a:rPr lang="es-ES" sz="1200" b="1">
                          <a:solidFill>
                            <a:srgbClr val="000000"/>
                          </a:solidFill>
                          <a:effectLst/>
                          <a:latin typeface="Calibri" pitchFamily="34" charset="0"/>
                          <a:ea typeface="Calibri"/>
                          <a:cs typeface="Calibri" pitchFamily="34" charset="0"/>
                        </a:rPr>
                        <a:t>Estadísticos de contraste</a:t>
                      </a:r>
                      <a:r>
                        <a:rPr lang="es-ES" sz="1200" b="1" baseline="30000">
                          <a:solidFill>
                            <a:srgbClr val="000000"/>
                          </a:solidFill>
                          <a:effectLst/>
                          <a:latin typeface="Calibri" pitchFamily="34" charset="0"/>
                          <a:ea typeface="Calibri"/>
                          <a:cs typeface="Calibri" pitchFamily="34" charset="0"/>
                        </a:rPr>
                        <a:t>a</a:t>
                      </a:r>
                      <a:endParaRPr lang="es-EC" sz="1800">
                        <a:effectLst/>
                        <a:latin typeface="Calibri" pitchFamily="34" charset="0"/>
                        <a:ea typeface="Calibri"/>
                        <a:cs typeface="Calibri" pitchFamily="34" charset="0"/>
                      </a:endParaRPr>
                    </a:p>
                  </a:txBody>
                  <a:tcPr marL="0" marR="0" marT="0" marB="0"/>
                </a:tc>
                <a:tc hMerge="1">
                  <a:txBody>
                    <a:bodyPr/>
                    <a:lstStyle/>
                    <a:p>
                      <a:endParaRPr lang="es-EC"/>
                    </a:p>
                  </a:txBody>
                  <a:tcPr/>
                </a:tc>
              </a:tr>
              <a:tr h="216024">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 </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Datos.Flex.codo</a:t>
                      </a:r>
                      <a:endParaRPr lang="es-EC" sz="1800">
                        <a:effectLst/>
                        <a:latin typeface="Calibri" pitchFamily="34" charset="0"/>
                        <a:ea typeface="Calibri"/>
                        <a:cs typeface="Calibri" pitchFamily="34" charset="0"/>
                      </a:endParaRPr>
                    </a:p>
                  </a:txBody>
                  <a:tcPr marL="0" marR="0" marT="0" marB="0"/>
                </a:tc>
              </a:tr>
              <a:tr h="216024">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U de Mann-Whitney</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4,000</a:t>
                      </a:r>
                      <a:endParaRPr lang="es-EC" sz="180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W de Wilcoxon</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82,000</a:t>
                      </a:r>
                      <a:endParaRPr lang="es-EC" sz="180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Z</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-3,929</a:t>
                      </a:r>
                      <a:endParaRPr lang="es-EC" sz="180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Sig. asintót. (bilateral)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,000</a:t>
                      </a:r>
                      <a:endParaRPr lang="es-EC" sz="1800">
                        <a:effectLst/>
                        <a:latin typeface="Calibri" pitchFamily="34" charset="0"/>
                        <a:ea typeface="Calibri"/>
                        <a:cs typeface="Calibri" pitchFamily="34" charset="0"/>
                      </a:endParaRPr>
                    </a:p>
                  </a:txBody>
                  <a:tcPr marL="0" marR="0" marT="0" marB="0" anchor="ctr"/>
                </a:tc>
              </a:tr>
              <a:tr h="216024">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Sig. exacta [2*(Sig. unilateral)]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,000</a:t>
                      </a:r>
                      <a:r>
                        <a:rPr lang="es-ES" sz="1200" baseline="30000">
                          <a:solidFill>
                            <a:srgbClr val="000000"/>
                          </a:solidFill>
                          <a:effectLst/>
                          <a:latin typeface="Calibri" pitchFamily="34" charset="0"/>
                          <a:ea typeface="Calibri"/>
                          <a:cs typeface="Calibri" pitchFamily="34" charset="0"/>
                        </a:rPr>
                        <a:t>b</a:t>
                      </a:r>
                      <a:endParaRPr lang="es-EC" sz="1800">
                        <a:effectLst/>
                        <a:latin typeface="Calibri" pitchFamily="34" charset="0"/>
                        <a:ea typeface="Calibri"/>
                        <a:cs typeface="Calibri" pitchFamily="34" charset="0"/>
                      </a:endParaRPr>
                    </a:p>
                  </a:txBody>
                  <a:tcPr marL="0" marR="0" marT="0" marB="0" anchor="ctr"/>
                </a:tc>
              </a:tr>
              <a:tr h="216024">
                <a:tc gridSpan="2">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a. Variable de agrupación: Grupo.F.codo</a:t>
                      </a:r>
                      <a:endParaRPr lang="es-EC" sz="1800">
                        <a:effectLst/>
                        <a:latin typeface="Calibri" pitchFamily="34" charset="0"/>
                        <a:ea typeface="Calibri"/>
                        <a:cs typeface="Calibri" pitchFamily="34" charset="0"/>
                      </a:endParaRPr>
                    </a:p>
                  </a:txBody>
                  <a:tcPr marL="0" marR="0" marT="0" marB="0"/>
                </a:tc>
                <a:tc hMerge="1">
                  <a:txBody>
                    <a:bodyPr/>
                    <a:lstStyle/>
                    <a:p>
                      <a:endParaRPr lang="es-EC"/>
                    </a:p>
                  </a:txBody>
                  <a:tcPr/>
                </a:tc>
              </a:tr>
              <a:tr h="216024">
                <a:tc gridSpan="2">
                  <a:txBody>
                    <a:bodyPr/>
                    <a:lstStyle/>
                    <a:p>
                      <a:pPr marL="38100" marR="38100" algn="l">
                        <a:lnSpc>
                          <a:spcPct val="107000"/>
                        </a:lnSpc>
                        <a:spcAft>
                          <a:spcPts val="0"/>
                        </a:spcAft>
                      </a:pPr>
                      <a:r>
                        <a:rPr lang="es-ES" sz="1200" dirty="0">
                          <a:solidFill>
                            <a:srgbClr val="000000"/>
                          </a:solidFill>
                          <a:effectLst/>
                          <a:latin typeface="Calibri" pitchFamily="34" charset="0"/>
                          <a:ea typeface="Calibri"/>
                          <a:cs typeface="Calibri" pitchFamily="34" charset="0"/>
                        </a:rPr>
                        <a:t>b. No corregidos para los empates.</a:t>
                      </a:r>
                      <a:endParaRPr lang="es-EC" sz="1800" dirty="0">
                        <a:effectLst/>
                        <a:latin typeface="Calibri" pitchFamily="34" charset="0"/>
                        <a:ea typeface="Calibri"/>
                        <a:cs typeface="Calibri" pitchFamily="34" charset="0"/>
                      </a:endParaRPr>
                    </a:p>
                    <a:p>
                      <a:pPr marL="38100" marR="38100" algn="l">
                        <a:lnSpc>
                          <a:spcPct val="107000"/>
                        </a:lnSpc>
                        <a:spcAft>
                          <a:spcPts val="0"/>
                        </a:spcAft>
                      </a:pPr>
                      <a:r>
                        <a:rPr lang="es-ES" sz="1200" dirty="0">
                          <a:solidFill>
                            <a:srgbClr val="000000"/>
                          </a:solidFill>
                          <a:effectLst/>
                          <a:latin typeface="Calibri" pitchFamily="34" charset="0"/>
                          <a:ea typeface="Calibri"/>
                          <a:cs typeface="Calibri" pitchFamily="34" charset="0"/>
                        </a:rPr>
                        <a:t> </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bl>
          </a:graphicData>
        </a:graphic>
      </p:graphicFrame>
    </p:spTree>
    <p:extLst>
      <p:ext uri="{BB962C8B-B14F-4D97-AF65-F5344CB8AC3E}">
        <p14:creationId xmlns:p14="http://schemas.microsoft.com/office/powerpoint/2010/main" val="255153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5536" y="293747"/>
            <a:ext cx="83529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Tabla 6</a:t>
            </a:r>
            <a:r>
              <a:rPr lang="es-ES" sz="800" dirty="0" smtClean="0">
                <a:latin typeface="Arial" pitchFamily="34" charset="0"/>
              </a:rPr>
              <a:t>  </a:t>
            </a:r>
            <a:r>
              <a:rPr lang="es-ES" sz="1200" i="1" dirty="0" smtClean="0">
                <a:latin typeface="Arial" pitchFamily="34" charset="0"/>
                <a:cs typeface="Arial" pitchFamily="34" charset="0"/>
              </a:rPr>
              <a:t>.</a:t>
            </a:r>
            <a:r>
              <a:rPr lang="es-EC" sz="1200" i="1" dirty="0">
                <a:latin typeface="Arial" pitchFamily="34" charset="0"/>
                <a:ea typeface="Times New Roman" pitchFamily="18" charset="0"/>
                <a:cs typeface="Arial" pitchFamily="34" charset="0"/>
              </a:rPr>
              <a:t>Comparación </a:t>
            </a:r>
            <a:r>
              <a:rPr lang="es-EC" sz="1200" i="1" dirty="0" smtClean="0">
                <a:latin typeface="Arial" pitchFamily="34" charset="0"/>
                <a:ea typeface="Times New Roman" pitchFamily="18" charset="0"/>
                <a:cs typeface="Arial" pitchFamily="34" charset="0"/>
              </a:rPr>
              <a:t>entre </a:t>
            </a:r>
            <a:r>
              <a:rPr lang="es-EC" sz="1200" i="1" dirty="0">
                <a:latin typeface="Arial" pitchFamily="34" charset="0"/>
                <a:ea typeface="Times New Roman" pitchFamily="18" charset="0"/>
                <a:cs typeface="Arial" pitchFamily="34" charset="0"/>
              </a:rPr>
              <a:t>el grupo experimental (Grupo 1: Entrenamiento integrado) y el grupo de control (Grupo 2: Entrenamiento tradicional) en la Prueba de Fuerza resistencia (Abdominales) en treinta segundos. Prueba U de Mann-</a:t>
            </a:r>
            <a:r>
              <a:rPr lang="es-EC" sz="1200" i="1" dirty="0" err="1">
                <a:latin typeface="Arial" pitchFamily="34" charset="0"/>
                <a:ea typeface="Times New Roman" pitchFamily="18" charset="0"/>
                <a:cs typeface="Arial" pitchFamily="34" charset="0"/>
              </a:rPr>
              <a:t>Whitney</a:t>
            </a:r>
            <a:r>
              <a:rPr lang="es-EC" sz="1200" i="1" dirty="0">
                <a:latin typeface="Arial" pitchFamily="34" charset="0"/>
                <a:ea typeface="Times New Roman" pitchFamily="18" charset="0"/>
                <a:cs typeface="Arial" pitchFamily="34" charset="0"/>
              </a:rPr>
              <a:t>.</a:t>
            </a:r>
            <a:endParaRPr kumimoji="0" lang="es-ES" sz="800" b="0" i="0" u="none" strike="noStrike" cap="none" normalizeH="0" baseline="0" dirty="0" smtClean="0">
              <a:ln>
                <a:noFill/>
              </a:ln>
              <a:solidFill>
                <a:schemeClr val="tx1"/>
              </a:solidFill>
              <a:effectLst/>
              <a:latin typeface="Arial" pitchFamily="34" charset="0"/>
            </a:endParaRPr>
          </a:p>
        </p:txBody>
      </p:sp>
      <p:sp>
        <p:nvSpPr>
          <p:cNvPr id="7" name="6 Rectángulo redondeado"/>
          <p:cNvSpPr/>
          <p:nvPr/>
        </p:nvSpPr>
        <p:spPr>
          <a:xfrm>
            <a:off x="395536" y="4653136"/>
            <a:ext cx="8352928" cy="20882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dirty="0"/>
              <a:t>La Prueba U de Mann-</a:t>
            </a:r>
            <a:r>
              <a:rPr lang="es-ES" sz="1600" dirty="0" err="1"/>
              <a:t>Whitney</a:t>
            </a:r>
            <a:r>
              <a:rPr lang="es-ES" sz="1600" dirty="0"/>
              <a:t> demuestra la existencia de diferencias significativas (p¨=0,032) al comparar los datos obtenidos en la Prueba de Abdominales en treinta segundos entre los deportistas sometidos al entrenamiento integrado (Grupo 1) y los sometidos al entrenamiento tradicional (Grupo 2). Dado el valor de los rangos promedios obtenidos, se demostró que el mejor rango pertenece al grupo del entrenamiento integrado (15,58) sobre el entrenamiento tradicional (9,42), infiriendo que el entrenamiento integrado mejora aún más el indicador de rendimiento abdominal. </a:t>
            </a:r>
            <a:endParaRPr lang="es-EC" sz="1600" dirty="0"/>
          </a:p>
        </p:txBody>
      </p:sp>
      <p:graphicFrame>
        <p:nvGraphicFramePr>
          <p:cNvPr id="2" name="1 Tabla"/>
          <p:cNvGraphicFramePr>
            <a:graphicFrameLocks noGrp="1"/>
          </p:cNvGraphicFramePr>
          <p:nvPr>
            <p:extLst>
              <p:ext uri="{D42A27DB-BD31-4B8C-83A1-F6EECF244321}">
                <p14:modId xmlns:p14="http://schemas.microsoft.com/office/powerpoint/2010/main" val="168301779"/>
              </p:ext>
            </p:extLst>
          </p:nvPr>
        </p:nvGraphicFramePr>
        <p:xfrm>
          <a:off x="971600" y="1412776"/>
          <a:ext cx="6624735" cy="1244240"/>
        </p:xfrm>
        <a:graphic>
          <a:graphicData uri="http://schemas.openxmlformats.org/drawingml/2006/table">
            <a:tbl>
              <a:tblPr>
                <a:tableStyleId>{0E3FDE45-AF77-4B5C-9715-49D594BDF05E}</a:tableStyleId>
              </a:tblPr>
              <a:tblGrid>
                <a:gridCol w="1477767"/>
                <a:gridCol w="1477767"/>
                <a:gridCol w="1223067"/>
                <a:gridCol w="1223067"/>
                <a:gridCol w="1223067"/>
              </a:tblGrid>
              <a:tr h="229526">
                <a:tc gridSpan="5">
                  <a:txBody>
                    <a:bodyPr/>
                    <a:lstStyle/>
                    <a:p>
                      <a:pPr marL="38100" marR="38100" algn="l">
                        <a:lnSpc>
                          <a:spcPct val="107000"/>
                        </a:lnSpc>
                        <a:spcAft>
                          <a:spcPts val="0"/>
                        </a:spcAft>
                      </a:pPr>
                      <a:r>
                        <a:rPr lang="es-ES" sz="1200" b="1">
                          <a:solidFill>
                            <a:srgbClr val="000000"/>
                          </a:solidFill>
                          <a:effectLst/>
                          <a:latin typeface="Calibri" pitchFamily="34" charset="0"/>
                          <a:ea typeface="Calibri"/>
                          <a:cs typeface="Calibri" pitchFamily="34" charset="0"/>
                        </a:rPr>
                        <a:t>Rangos</a:t>
                      </a:r>
                      <a:endParaRPr lang="es-EC" sz="1800">
                        <a:effectLst/>
                        <a:latin typeface="Calibri" pitchFamily="34" charset="0"/>
                        <a:ea typeface="Calibri"/>
                        <a:cs typeface="Calibri" pitchFamily="34"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9526">
                <a:tc>
                  <a:txBody>
                    <a:bodyPr/>
                    <a:lstStyle/>
                    <a:p>
                      <a:pPr algn="l">
                        <a:lnSpc>
                          <a:spcPct val="107000"/>
                        </a:lnSpc>
                        <a:spcAft>
                          <a:spcPts val="0"/>
                        </a:spcAft>
                      </a:pPr>
                      <a:r>
                        <a:rPr lang="es-ES" sz="1200">
                          <a:solidFill>
                            <a:srgbClr val="000000"/>
                          </a:solidFill>
                          <a:effectLst/>
                          <a:latin typeface="Calibri" pitchFamily="34" charset="0"/>
                          <a:ea typeface="Calibri"/>
                          <a:cs typeface="Calibri" pitchFamily="34" charset="0"/>
                        </a:rPr>
                        <a:t> </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Grupo.Ab</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N</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Rango promedio</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Suma de rangos</a:t>
                      </a:r>
                      <a:endParaRPr lang="es-EC" sz="1800">
                        <a:effectLst/>
                        <a:latin typeface="Calibri" pitchFamily="34" charset="0"/>
                        <a:ea typeface="Calibri"/>
                        <a:cs typeface="Calibri" pitchFamily="34" charset="0"/>
                      </a:endParaRPr>
                    </a:p>
                  </a:txBody>
                  <a:tcPr marL="0" marR="0" marT="0" marB="0"/>
                </a:tc>
              </a:tr>
              <a:tr h="229526">
                <a:tc rowSpan="3">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Datos.Abdominales</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1,00</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12</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15,58</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187,00</a:t>
                      </a:r>
                      <a:endParaRPr lang="es-EC" sz="1800">
                        <a:effectLst/>
                        <a:latin typeface="Calibri" pitchFamily="34" charset="0"/>
                        <a:ea typeface="Calibri"/>
                        <a:cs typeface="Calibri" pitchFamily="34" charset="0"/>
                      </a:endParaRPr>
                    </a:p>
                  </a:txBody>
                  <a:tcPr marL="0" marR="0" marT="0" marB="0" anchor="ctr"/>
                </a:tc>
              </a:tr>
              <a:tr h="229526">
                <a:tc vMerge="1">
                  <a:txBody>
                    <a:bodyPr/>
                    <a:lstStyle/>
                    <a:p>
                      <a:endParaRPr lang="es-EC"/>
                    </a:p>
                  </a:txBody>
                  <a:tcP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2,00</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12</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9,42</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113,00</a:t>
                      </a:r>
                      <a:endParaRPr lang="es-EC" sz="1800">
                        <a:effectLst/>
                        <a:latin typeface="Calibri" pitchFamily="34" charset="0"/>
                        <a:ea typeface="Calibri"/>
                        <a:cs typeface="Calibri" pitchFamily="34" charset="0"/>
                      </a:endParaRPr>
                    </a:p>
                  </a:txBody>
                  <a:tcPr marL="0" marR="0" marT="0" marB="0" anchor="ctr"/>
                </a:tc>
              </a:tr>
              <a:tr h="306034">
                <a:tc vMerge="1">
                  <a:txBody>
                    <a:bodyPr/>
                    <a:lstStyle/>
                    <a:p>
                      <a:endParaRPr lang="es-EC"/>
                    </a:p>
                  </a:txBody>
                  <a:tcP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Total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24</a:t>
                      </a:r>
                      <a:endParaRPr lang="es-EC" sz="1800">
                        <a:effectLst/>
                        <a:latin typeface="Calibri" pitchFamily="34" charset="0"/>
                        <a:ea typeface="Calibri"/>
                        <a:cs typeface="Calibri" pitchFamily="34" charset="0"/>
                      </a:endParaRPr>
                    </a:p>
                  </a:txBody>
                  <a:tcPr marL="0" marR="0" marT="0" marB="0" anchor="ctr"/>
                </a:tc>
                <a:tc>
                  <a:txBody>
                    <a:bodyPr/>
                    <a:lstStyle/>
                    <a:p>
                      <a:pPr algn="l">
                        <a:lnSpc>
                          <a:spcPct val="107000"/>
                        </a:lnSpc>
                        <a:spcAft>
                          <a:spcPts val="0"/>
                        </a:spcAft>
                      </a:pPr>
                      <a:r>
                        <a:rPr lang="es-ES" sz="2000">
                          <a:effectLst/>
                          <a:latin typeface="Calibri" pitchFamily="34" charset="0"/>
                          <a:ea typeface="Calibri"/>
                          <a:cs typeface="Calibri" pitchFamily="34" charset="0"/>
                        </a:rPr>
                        <a:t> </a:t>
                      </a:r>
                      <a:endParaRPr lang="es-EC" sz="1800">
                        <a:effectLst/>
                        <a:latin typeface="Calibri" pitchFamily="34" charset="0"/>
                        <a:ea typeface="Calibri"/>
                        <a:cs typeface="Calibri" pitchFamily="34" charset="0"/>
                      </a:endParaRPr>
                    </a:p>
                  </a:txBody>
                  <a:tcPr marL="0" marR="0" marT="0" marB="0"/>
                </a:tc>
                <a:tc>
                  <a:txBody>
                    <a:bodyPr/>
                    <a:lstStyle/>
                    <a:p>
                      <a:pPr algn="l">
                        <a:lnSpc>
                          <a:spcPct val="107000"/>
                        </a:lnSpc>
                        <a:spcAft>
                          <a:spcPts val="0"/>
                        </a:spcAft>
                      </a:pPr>
                      <a:r>
                        <a:rPr lang="es-ES" sz="2000" dirty="0">
                          <a:effectLst/>
                          <a:latin typeface="Calibri" pitchFamily="34" charset="0"/>
                          <a:ea typeface="Calibri"/>
                          <a:cs typeface="Calibri" pitchFamily="34" charset="0"/>
                        </a:rPr>
                        <a:t> </a:t>
                      </a:r>
                      <a:endParaRPr lang="es-EC" sz="1800" dirty="0">
                        <a:effectLst/>
                        <a:latin typeface="Calibri" pitchFamily="34" charset="0"/>
                        <a:ea typeface="Calibri"/>
                        <a:cs typeface="Calibri" pitchFamily="34" charset="0"/>
                      </a:endParaRPr>
                    </a:p>
                  </a:txBody>
                  <a:tcPr marL="0" marR="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682195851"/>
              </p:ext>
            </p:extLst>
          </p:nvPr>
        </p:nvGraphicFramePr>
        <p:xfrm>
          <a:off x="971600" y="2636912"/>
          <a:ext cx="6624736" cy="1859690"/>
        </p:xfrm>
        <a:graphic>
          <a:graphicData uri="http://schemas.openxmlformats.org/drawingml/2006/table">
            <a:tbl>
              <a:tblPr>
                <a:tableStyleId>{0E3FDE45-AF77-4B5C-9715-49D594BDF05E}</a:tableStyleId>
              </a:tblPr>
              <a:tblGrid>
                <a:gridCol w="4292178"/>
                <a:gridCol w="2332558"/>
              </a:tblGrid>
              <a:tr h="143266">
                <a:tc gridSpan="2">
                  <a:txBody>
                    <a:bodyPr/>
                    <a:lstStyle/>
                    <a:p>
                      <a:pPr marL="38100" marR="38100" algn="l">
                        <a:lnSpc>
                          <a:spcPct val="107000"/>
                        </a:lnSpc>
                        <a:spcAft>
                          <a:spcPts val="0"/>
                        </a:spcAft>
                      </a:pPr>
                      <a:r>
                        <a:rPr lang="es-ES" sz="1200" b="1">
                          <a:solidFill>
                            <a:srgbClr val="000000"/>
                          </a:solidFill>
                          <a:effectLst/>
                          <a:latin typeface="Calibri" pitchFamily="34" charset="0"/>
                          <a:ea typeface="Calibri"/>
                          <a:cs typeface="Calibri" pitchFamily="34" charset="0"/>
                        </a:rPr>
                        <a:t>Estadísticos de contraste</a:t>
                      </a:r>
                      <a:r>
                        <a:rPr lang="es-ES" sz="1200" b="1" baseline="30000">
                          <a:solidFill>
                            <a:srgbClr val="000000"/>
                          </a:solidFill>
                          <a:effectLst/>
                          <a:latin typeface="Calibri" pitchFamily="34" charset="0"/>
                          <a:ea typeface="Calibri"/>
                          <a:cs typeface="Calibri" pitchFamily="34" charset="0"/>
                        </a:rPr>
                        <a:t>a</a:t>
                      </a:r>
                      <a:endParaRPr lang="es-EC" sz="1800">
                        <a:effectLst/>
                        <a:latin typeface="Calibri" pitchFamily="34" charset="0"/>
                        <a:ea typeface="Calibri"/>
                        <a:cs typeface="Calibri" pitchFamily="34" charset="0"/>
                      </a:endParaRPr>
                    </a:p>
                  </a:txBody>
                  <a:tcPr marL="0" marR="0" marT="0" marB="0"/>
                </a:tc>
                <a:tc hMerge="1">
                  <a:txBody>
                    <a:bodyPr/>
                    <a:lstStyle/>
                    <a:p>
                      <a:endParaRPr lang="es-EC"/>
                    </a:p>
                  </a:txBody>
                  <a:tcPr/>
                </a:tc>
              </a:tr>
              <a:tr h="143266">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 </a:t>
                      </a:r>
                      <a:endParaRPr lang="es-EC" sz="1800">
                        <a:effectLst/>
                        <a:latin typeface="Calibri" pitchFamily="34" charset="0"/>
                        <a:ea typeface="Calibri"/>
                        <a:cs typeface="Calibri" pitchFamily="34" charset="0"/>
                      </a:endParaRPr>
                    </a:p>
                  </a:txBody>
                  <a:tcPr marL="0" marR="0" marT="0" marB="0"/>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Datos.Abdominales</a:t>
                      </a:r>
                      <a:endParaRPr lang="es-EC" sz="1800">
                        <a:effectLst/>
                        <a:latin typeface="Calibri" pitchFamily="34" charset="0"/>
                        <a:ea typeface="Calibri"/>
                        <a:cs typeface="Calibri" pitchFamily="34" charset="0"/>
                      </a:endParaRPr>
                    </a:p>
                  </a:txBody>
                  <a:tcPr marL="0" marR="0" marT="0" marB="0"/>
                </a:tc>
              </a:tr>
              <a:tr h="143266">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U de Mann-Whitney</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35,000</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W de Wilcoxon</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113,000</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Z</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-2,139</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Sig. asintót. (bilateral)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,032</a:t>
                      </a:r>
                      <a:endParaRPr lang="es-EC" sz="1800">
                        <a:effectLst/>
                        <a:latin typeface="Calibri" pitchFamily="34" charset="0"/>
                        <a:ea typeface="Calibri"/>
                        <a:cs typeface="Calibri" pitchFamily="34" charset="0"/>
                      </a:endParaRPr>
                    </a:p>
                  </a:txBody>
                  <a:tcPr marL="0" marR="0" marT="0" marB="0" anchor="ctr"/>
                </a:tc>
              </a:tr>
              <a:tr h="143266">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Sig. exacta [2*(Sig. unilateral)]</a:t>
                      </a:r>
                      <a:endParaRPr lang="es-EC" sz="1800">
                        <a:effectLst/>
                        <a:latin typeface="Calibri" pitchFamily="34" charset="0"/>
                        <a:ea typeface="Calibri"/>
                        <a:cs typeface="Calibri" pitchFamily="34" charset="0"/>
                      </a:endParaRPr>
                    </a:p>
                  </a:txBody>
                  <a:tcPr marL="0" marR="0" marT="0" marB="0" anchor="ctr"/>
                </a:tc>
                <a:tc>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,033</a:t>
                      </a:r>
                      <a:r>
                        <a:rPr lang="es-ES" sz="1200" baseline="30000">
                          <a:solidFill>
                            <a:srgbClr val="000000"/>
                          </a:solidFill>
                          <a:effectLst/>
                          <a:latin typeface="Calibri" pitchFamily="34" charset="0"/>
                          <a:ea typeface="Calibri"/>
                          <a:cs typeface="Calibri" pitchFamily="34" charset="0"/>
                        </a:rPr>
                        <a:t>b</a:t>
                      </a:r>
                      <a:endParaRPr lang="es-EC" sz="1800">
                        <a:effectLst/>
                        <a:latin typeface="Calibri" pitchFamily="34" charset="0"/>
                        <a:ea typeface="Calibri"/>
                        <a:cs typeface="Calibri" pitchFamily="34" charset="0"/>
                      </a:endParaRPr>
                    </a:p>
                  </a:txBody>
                  <a:tcPr marL="0" marR="0" marT="0" marB="0" anchor="ctr"/>
                </a:tc>
              </a:tr>
              <a:tr h="143266">
                <a:tc gridSpan="2">
                  <a:txBody>
                    <a:bodyPr/>
                    <a:lstStyle/>
                    <a:p>
                      <a:pPr marL="38100" marR="38100" algn="l">
                        <a:lnSpc>
                          <a:spcPct val="107000"/>
                        </a:lnSpc>
                        <a:spcAft>
                          <a:spcPts val="0"/>
                        </a:spcAft>
                      </a:pPr>
                      <a:r>
                        <a:rPr lang="es-ES" sz="1200">
                          <a:solidFill>
                            <a:srgbClr val="000000"/>
                          </a:solidFill>
                          <a:effectLst/>
                          <a:latin typeface="Calibri" pitchFamily="34" charset="0"/>
                          <a:ea typeface="Calibri"/>
                          <a:cs typeface="Calibri" pitchFamily="34" charset="0"/>
                        </a:rPr>
                        <a:t>a. Variable de agrupación: Grupo.Ab</a:t>
                      </a:r>
                      <a:endParaRPr lang="es-EC" sz="1800">
                        <a:effectLst/>
                        <a:latin typeface="Calibri" pitchFamily="34" charset="0"/>
                        <a:ea typeface="Calibri"/>
                        <a:cs typeface="Calibri" pitchFamily="34" charset="0"/>
                      </a:endParaRPr>
                    </a:p>
                  </a:txBody>
                  <a:tcPr marL="0" marR="0" marT="0" marB="0"/>
                </a:tc>
                <a:tc hMerge="1">
                  <a:txBody>
                    <a:bodyPr/>
                    <a:lstStyle/>
                    <a:p>
                      <a:endParaRPr lang="es-EC"/>
                    </a:p>
                  </a:txBody>
                  <a:tcPr/>
                </a:tc>
              </a:tr>
              <a:tr h="294034">
                <a:tc gridSpan="2">
                  <a:txBody>
                    <a:bodyPr/>
                    <a:lstStyle/>
                    <a:p>
                      <a:pPr marL="38100" marR="38100" algn="l">
                        <a:lnSpc>
                          <a:spcPct val="107000"/>
                        </a:lnSpc>
                        <a:spcAft>
                          <a:spcPts val="0"/>
                        </a:spcAft>
                      </a:pPr>
                      <a:r>
                        <a:rPr lang="es-ES" sz="1200" dirty="0">
                          <a:solidFill>
                            <a:srgbClr val="000000"/>
                          </a:solidFill>
                          <a:effectLst/>
                          <a:latin typeface="Calibri" pitchFamily="34" charset="0"/>
                          <a:ea typeface="Calibri"/>
                          <a:cs typeface="Calibri" pitchFamily="34" charset="0"/>
                        </a:rPr>
                        <a:t>b. No corregidos para los empates.</a:t>
                      </a:r>
                      <a:endParaRPr lang="es-EC" sz="1800" dirty="0">
                        <a:effectLst/>
                        <a:latin typeface="Calibri" pitchFamily="34" charset="0"/>
                        <a:ea typeface="Calibri"/>
                        <a:cs typeface="Calibri" pitchFamily="34" charset="0"/>
                      </a:endParaRPr>
                    </a:p>
                  </a:txBody>
                  <a:tcPr marL="0" marR="0" marT="0" marB="0"/>
                </a:tc>
                <a:tc hMerge="1">
                  <a:txBody>
                    <a:bodyPr/>
                    <a:lstStyle/>
                    <a:p>
                      <a:endParaRPr lang="es-EC"/>
                    </a:p>
                  </a:txBody>
                  <a:tcPr/>
                </a:tc>
              </a:tr>
            </a:tbl>
          </a:graphicData>
        </a:graphic>
      </p:graphicFrame>
    </p:spTree>
    <p:extLst>
      <p:ext uri="{BB962C8B-B14F-4D97-AF65-F5344CB8AC3E}">
        <p14:creationId xmlns:p14="http://schemas.microsoft.com/office/powerpoint/2010/main" val="117381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611560" y="485800"/>
            <a:ext cx="5832648" cy="1143000"/>
          </a:xfrm>
        </p:spPr>
        <p:txBody>
          <a:bodyPr/>
          <a:lstStyle/>
          <a:p>
            <a:r>
              <a:rPr lang="es-ES" sz="5400" b="1" dirty="0" smtClean="0"/>
              <a:t>CONCLUSIONES</a:t>
            </a:r>
            <a:endParaRPr lang="es-ES" sz="5400" b="1" dirty="0"/>
          </a:p>
        </p:txBody>
      </p:sp>
      <p:sp>
        <p:nvSpPr>
          <p:cNvPr id="4" name="3 Rectángulo redondeado"/>
          <p:cNvSpPr/>
          <p:nvPr/>
        </p:nvSpPr>
        <p:spPr>
          <a:xfrm>
            <a:off x="755576" y="2060848"/>
            <a:ext cx="7488832" cy="28803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S" dirty="0">
                <a:latin typeface="Calibri" pitchFamily="34" charset="0"/>
                <a:cs typeface="Calibri" pitchFamily="34" charset="0"/>
              </a:rPr>
              <a:t>Los autores del presente trabajo consideran que los planteamientos expuestos por varios teóricos y directores técnicos del entrenamiento deportivo, tales como Guiraud, </a:t>
            </a:r>
            <a:r>
              <a:rPr lang="es-ES" dirty="0" err="1">
                <a:latin typeface="Calibri" pitchFamily="34" charset="0"/>
                <a:cs typeface="Calibri" pitchFamily="34" charset="0"/>
              </a:rPr>
              <a:t>Nigam</a:t>
            </a:r>
            <a:r>
              <a:rPr lang="es-ES" dirty="0">
                <a:latin typeface="Calibri" pitchFamily="34" charset="0"/>
                <a:cs typeface="Calibri" pitchFamily="34" charset="0"/>
              </a:rPr>
              <a:t>, Gremeaux, Meyer, Juneau, &amp; </a:t>
            </a:r>
            <a:r>
              <a:rPr lang="es-ES" dirty="0" err="1">
                <a:latin typeface="Calibri" pitchFamily="34" charset="0"/>
                <a:cs typeface="Calibri" pitchFamily="34" charset="0"/>
              </a:rPr>
              <a:t>Bosquet</a:t>
            </a:r>
            <a:r>
              <a:rPr lang="es-ES" dirty="0">
                <a:latin typeface="Calibri" pitchFamily="34" charset="0"/>
                <a:cs typeface="Calibri" pitchFamily="34" charset="0"/>
              </a:rPr>
              <a:t>, (2012); </a:t>
            </a:r>
            <a:r>
              <a:rPr lang="es-ES" dirty="0" err="1">
                <a:latin typeface="Calibri" pitchFamily="34" charset="0"/>
                <a:cs typeface="Calibri" pitchFamily="34" charset="0"/>
              </a:rPr>
              <a:t>Litvinenko</a:t>
            </a:r>
            <a:r>
              <a:rPr lang="es-ES" dirty="0">
                <a:latin typeface="Calibri" pitchFamily="34" charset="0"/>
                <a:cs typeface="Calibri" pitchFamily="34" charset="0"/>
              </a:rPr>
              <a:t>, (2013) y </a:t>
            </a:r>
            <a:r>
              <a:rPr lang="es-ES" dirty="0" err="1">
                <a:latin typeface="Calibri" pitchFamily="34" charset="0"/>
                <a:cs typeface="Calibri" pitchFamily="34" charset="0"/>
              </a:rPr>
              <a:t>Fister</a:t>
            </a:r>
            <a:r>
              <a:rPr lang="es-ES" dirty="0">
                <a:latin typeface="Calibri" pitchFamily="34" charset="0"/>
                <a:cs typeface="Calibri" pitchFamily="34" charset="0"/>
              </a:rPr>
              <a:t>, </a:t>
            </a:r>
            <a:r>
              <a:rPr lang="es-ES" dirty="0" err="1">
                <a:latin typeface="Calibri" pitchFamily="34" charset="0"/>
                <a:cs typeface="Calibri" pitchFamily="34" charset="0"/>
              </a:rPr>
              <a:t>Rauter</a:t>
            </a:r>
            <a:r>
              <a:rPr lang="es-ES" dirty="0">
                <a:latin typeface="Calibri" pitchFamily="34" charset="0"/>
                <a:cs typeface="Calibri" pitchFamily="34" charset="0"/>
              </a:rPr>
              <a:t>, Yang, &amp; </a:t>
            </a:r>
            <a:r>
              <a:rPr lang="es-ES" dirty="0" err="1">
                <a:latin typeface="Calibri" pitchFamily="34" charset="0"/>
                <a:cs typeface="Calibri" pitchFamily="34" charset="0"/>
              </a:rPr>
              <a:t>Ljubič</a:t>
            </a:r>
            <a:r>
              <a:rPr lang="es-ES" dirty="0">
                <a:latin typeface="Calibri" pitchFamily="34" charset="0"/>
                <a:cs typeface="Calibri" pitchFamily="34" charset="0"/>
              </a:rPr>
              <a:t>, (2015) entre otros, sobre la integración de diversos contenidos de la preparación deportiva para lograr optimizaciones en el entrenamiento deportivo, es vital para alcanzar altos rendimientos en el menor tiempo posible, por lo cual una estrategia de entrenamiento integrado posibilitará alcanzar mejores rendimientos deportivos.</a:t>
            </a:r>
            <a:endParaRPr lang="es-EC" dirty="0">
              <a:latin typeface="Calibri" pitchFamily="34" charset="0"/>
              <a:cs typeface="Calibri" pitchFamily="34" charset="0"/>
            </a:endParaRPr>
          </a:p>
        </p:txBody>
      </p:sp>
    </p:spTree>
    <p:extLst>
      <p:ext uri="{BB962C8B-B14F-4D97-AF65-F5344CB8AC3E}">
        <p14:creationId xmlns:p14="http://schemas.microsoft.com/office/powerpoint/2010/main" val="387834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636784839"/>
              </p:ext>
            </p:extLst>
          </p:nvPr>
        </p:nvGraphicFramePr>
        <p:xfrm>
          <a:off x="683568" y="1412776"/>
          <a:ext cx="8019369"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a:spLocks noGrp="1"/>
          </p:cNvSpPr>
          <p:nvPr>
            <p:ph type="title"/>
          </p:nvPr>
        </p:nvSpPr>
        <p:spPr>
          <a:xfrm>
            <a:off x="395536" y="-27384"/>
            <a:ext cx="5832648" cy="1143000"/>
          </a:xfrm>
        </p:spPr>
        <p:txBody>
          <a:bodyPr/>
          <a:lstStyle/>
          <a:p>
            <a:r>
              <a:rPr lang="es-ES" sz="5400" b="1" dirty="0" smtClean="0"/>
              <a:t>CONCLUSIONES</a:t>
            </a:r>
            <a:endParaRPr lang="es-ES" sz="5400" b="1" dirty="0"/>
          </a:p>
        </p:txBody>
      </p:sp>
    </p:spTree>
    <p:extLst>
      <p:ext uri="{BB962C8B-B14F-4D97-AF65-F5344CB8AC3E}">
        <p14:creationId xmlns:p14="http://schemas.microsoft.com/office/powerpoint/2010/main" val="1760333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200" dirty="0" smtClean="0">
                <a:latin typeface="Arial" pitchFamily="34" charset="0"/>
                <a:cs typeface="Arial" pitchFamily="34" charset="0"/>
              </a:rPr>
              <a:t>Bibliografía</a:t>
            </a:r>
            <a:endParaRPr lang="es-EC" sz="3200" dirty="0">
              <a:latin typeface="Arial" pitchFamily="34" charset="0"/>
              <a:cs typeface="Arial" pitchFamily="34" charset="0"/>
            </a:endParaRPr>
          </a:p>
        </p:txBody>
      </p:sp>
      <p:sp>
        <p:nvSpPr>
          <p:cNvPr id="3" name="2 Marcador de contenido"/>
          <p:cNvSpPr>
            <a:spLocks noGrp="1"/>
          </p:cNvSpPr>
          <p:nvPr>
            <p:ph idx="1"/>
          </p:nvPr>
        </p:nvSpPr>
        <p:spPr>
          <a:xfrm>
            <a:off x="1043608" y="1340768"/>
            <a:ext cx="7520940" cy="3579849"/>
          </a:xfrm>
        </p:spPr>
        <p:txBody>
          <a:bodyPr>
            <a:normAutofit/>
          </a:bodyPr>
          <a:lstStyle/>
          <a:p>
            <a:r>
              <a:rPr lang="es-EC" sz="3200" dirty="0" smtClean="0">
                <a:latin typeface="Arial" pitchFamily="34" charset="0"/>
                <a:cs typeface="Arial" pitchFamily="34" charset="0"/>
                <a:hlinkClick r:id="rId2"/>
              </a:rPr>
              <a:t> https</a:t>
            </a:r>
            <a:r>
              <a:rPr lang="es-EC" sz="3200" dirty="0">
                <a:latin typeface="Arial" pitchFamily="34" charset="0"/>
                <a:cs typeface="Arial" pitchFamily="34" charset="0"/>
                <a:hlinkClick r:id="rId2"/>
              </a:rPr>
              <a:t>://</a:t>
            </a:r>
            <a:r>
              <a:rPr lang="es-EC" sz="3200" dirty="0" smtClean="0">
                <a:latin typeface="Arial" pitchFamily="34" charset="0"/>
                <a:cs typeface="Arial" pitchFamily="34" charset="0"/>
                <a:hlinkClick r:id="rId2"/>
              </a:rPr>
              <a:t>www.efdeportes.com/efd224/integrated-training-in-senior-taekwondo.htm</a:t>
            </a:r>
            <a:endParaRPr lang="es-EC" sz="3200" dirty="0" smtClean="0">
              <a:latin typeface="Arial" pitchFamily="34" charset="0"/>
              <a:cs typeface="Arial" pitchFamily="34" charset="0"/>
            </a:endParaRPr>
          </a:p>
          <a:p>
            <a:endParaRPr lang="es-EC" sz="2400" dirty="0"/>
          </a:p>
        </p:txBody>
      </p:sp>
    </p:spTree>
    <p:extLst>
      <p:ext uri="{BB962C8B-B14F-4D97-AF65-F5344CB8AC3E}">
        <p14:creationId xmlns:p14="http://schemas.microsoft.com/office/powerpoint/2010/main" val="119486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r>
              <a:rPr lang="es-ES" sz="13800" b="1" dirty="0" smtClean="0"/>
              <a:t>GRACIAS</a:t>
            </a:r>
            <a:endParaRPr lang="es-ES" sz="13800" b="1" dirty="0"/>
          </a:p>
        </p:txBody>
      </p:sp>
    </p:spTree>
    <p:extLst>
      <p:ext uri="{BB962C8B-B14F-4D97-AF65-F5344CB8AC3E}">
        <p14:creationId xmlns:p14="http://schemas.microsoft.com/office/powerpoint/2010/main" val="935335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075855" y="3429000"/>
            <a:ext cx="1576265" cy="646331"/>
          </a:xfrm>
          <a:prstGeom prst="rect">
            <a:avLst/>
          </a:prstGeom>
        </p:spPr>
        <p:txBody>
          <a:bodyPr wrap="none">
            <a:spAutoFit/>
          </a:bodyPr>
          <a:lstStyle/>
          <a:p>
            <a:pPr lvl="0" algn="ctr"/>
            <a:r>
              <a:rPr lang="es-ES" b="1" dirty="0" smtClean="0">
                <a:solidFill>
                  <a:prstClr val="white"/>
                </a:solidFill>
              </a:rPr>
              <a:t>ALTO </a:t>
            </a:r>
          </a:p>
          <a:p>
            <a:pPr lvl="0" algn="ctr"/>
            <a:r>
              <a:rPr lang="es-ES" b="1" dirty="0" smtClean="0">
                <a:solidFill>
                  <a:prstClr val="white"/>
                </a:solidFill>
              </a:rPr>
              <a:t>RENDIMIENTO</a:t>
            </a:r>
            <a:endParaRPr lang="es-ES" b="1" dirty="0">
              <a:solidFill>
                <a:prstClr val="white"/>
              </a:solidFill>
            </a:endParaRPr>
          </a:p>
        </p:txBody>
      </p:sp>
      <p:graphicFrame>
        <p:nvGraphicFramePr>
          <p:cNvPr id="2" name="1 Diagrama"/>
          <p:cNvGraphicFramePr/>
          <p:nvPr>
            <p:extLst>
              <p:ext uri="{D42A27DB-BD31-4B8C-83A1-F6EECF244321}">
                <p14:modId xmlns:p14="http://schemas.microsoft.com/office/powerpoint/2010/main" val="2566747616"/>
              </p:ext>
            </p:extLst>
          </p:nvPr>
        </p:nvGraphicFramePr>
        <p:xfrm>
          <a:off x="179512" y="548680"/>
          <a:ext cx="871296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84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182259" cy="2376264"/>
          </a:xfrm>
        </p:spPr>
        <p:style>
          <a:lnRef idx="1">
            <a:schemeClr val="accent4"/>
          </a:lnRef>
          <a:fillRef idx="2">
            <a:schemeClr val="accent4"/>
          </a:fillRef>
          <a:effectRef idx="1">
            <a:schemeClr val="accent4"/>
          </a:effectRef>
          <a:fontRef idx="minor">
            <a:schemeClr val="dk1"/>
          </a:fontRef>
        </p:style>
        <p:txBody>
          <a:bodyPr/>
          <a:lstStyle/>
          <a:p>
            <a:pPr algn="just"/>
            <a:r>
              <a:rPr lang="es-ES" sz="2000" cap="none" dirty="0" smtClean="0">
                <a:latin typeface="Calibri" pitchFamily="34" charset="0"/>
                <a:cs typeface="Calibri" pitchFamily="34" charset="0"/>
              </a:rPr>
              <a:t/>
            </a:r>
            <a:br>
              <a:rPr lang="es-ES" sz="2000" cap="none" dirty="0" smtClean="0">
                <a:latin typeface="Calibri" pitchFamily="34" charset="0"/>
                <a:cs typeface="Calibri" pitchFamily="34" charset="0"/>
              </a:rPr>
            </a:br>
            <a:r>
              <a:rPr lang="es-ES" sz="2000" cap="none" dirty="0" smtClean="0">
                <a:latin typeface="Calibri" pitchFamily="34" charset="0"/>
                <a:cs typeface="Calibri" pitchFamily="34" charset="0"/>
              </a:rPr>
              <a:t>Dentro del ámbito del entrenamiento actual se están implementando métodos de entrenamiento integrados en varias disciplinas deportivas, valorado el efecto de diversos entrenamientos, tanto en la práctica como a nivel de laboratorio (</a:t>
            </a:r>
            <a:r>
              <a:rPr lang="es-ES" sz="2000" cap="none" dirty="0" err="1" smtClean="0">
                <a:latin typeface="Calibri" pitchFamily="34" charset="0"/>
                <a:cs typeface="Calibri" pitchFamily="34" charset="0"/>
              </a:rPr>
              <a:t>reed</a:t>
            </a:r>
            <a:r>
              <a:rPr lang="es-ES" sz="2000" cap="none" dirty="0" smtClean="0">
                <a:latin typeface="Calibri" pitchFamily="34" charset="0"/>
                <a:cs typeface="Calibri" pitchFamily="34" charset="0"/>
              </a:rPr>
              <a:t>, </a:t>
            </a:r>
            <a:r>
              <a:rPr lang="es-ES" sz="2000" cap="none" dirty="0" err="1" smtClean="0">
                <a:latin typeface="Calibri" pitchFamily="34" charset="0"/>
                <a:cs typeface="Calibri" pitchFamily="34" charset="0"/>
              </a:rPr>
              <a:t>ford</a:t>
            </a:r>
            <a:r>
              <a:rPr lang="es-ES" sz="2000" cap="none" dirty="0" smtClean="0">
                <a:latin typeface="Calibri" pitchFamily="34" charset="0"/>
                <a:cs typeface="Calibri" pitchFamily="34" charset="0"/>
              </a:rPr>
              <a:t>, </a:t>
            </a:r>
            <a:r>
              <a:rPr lang="es-ES" sz="2000" cap="none" dirty="0" err="1" smtClean="0">
                <a:latin typeface="Calibri" pitchFamily="34" charset="0"/>
                <a:cs typeface="Calibri" pitchFamily="34" charset="0"/>
              </a:rPr>
              <a:t>myer</a:t>
            </a:r>
            <a:r>
              <a:rPr lang="es-ES" sz="2000" cap="none" dirty="0" smtClean="0">
                <a:latin typeface="Calibri" pitchFamily="34" charset="0"/>
                <a:cs typeface="Calibri" pitchFamily="34" charset="0"/>
              </a:rPr>
              <a:t>, &amp; </a:t>
            </a:r>
            <a:r>
              <a:rPr lang="es-ES" sz="2000" cap="none" dirty="0" err="1" smtClean="0">
                <a:latin typeface="Calibri" pitchFamily="34" charset="0"/>
                <a:cs typeface="Calibri" pitchFamily="34" charset="0"/>
              </a:rPr>
              <a:t>hewett</a:t>
            </a:r>
            <a:r>
              <a:rPr lang="es-ES" sz="2000" cap="none" dirty="0" smtClean="0">
                <a:latin typeface="Calibri" pitchFamily="34" charset="0"/>
                <a:cs typeface="Calibri" pitchFamily="34" charset="0"/>
              </a:rPr>
              <a:t>, 2012), dado la necesidad de integrar rutinas de entrenamiento según diversos principios del entrenamiento deportivo tal y como se afirma en </a:t>
            </a:r>
            <a:r>
              <a:rPr lang="es-ES" sz="2000" cap="none" dirty="0" err="1" smtClean="0">
                <a:latin typeface="Calibri" pitchFamily="34" charset="0"/>
                <a:cs typeface="Calibri" pitchFamily="34" charset="0"/>
              </a:rPr>
              <a:t>bompa</a:t>
            </a:r>
            <a:r>
              <a:rPr lang="es-ES" sz="2000" cap="none" dirty="0" smtClean="0">
                <a:latin typeface="Calibri" pitchFamily="34" charset="0"/>
                <a:cs typeface="Calibri" pitchFamily="34" charset="0"/>
              </a:rPr>
              <a:t>, &amp; </a:t>
            </a:r>
            <a:r>
              <a:rPr lang="es-ES" sz="2000" cap="none" dirty="0" err="1" smtClean="0">
                <a:latin typeface="Calibri" pitchFamily="34" charset="0"/>
                <a:cs typeface="Calibri" pitchFamily="34" charset="0"/>
              </a:rPr>
              <a:t>buzzichelli</a:t>
            </a:r>
            <a:r>
              <a:rPr lang="es-ES" sz="2000" cap="none" dirty="0" smtClean="0">
                <a:latin typeface="Calibri" pitchFamily="34" charset="0"/>
                <a:cs typeface="Calibri" pitchFamily="34" charset="0"/>
              </a:rPr>
              <a:t>, (2015). </a:t>
            </a:r>
            <a:r>
              <a:rPr lang="es-EC" sz="1800" cap="none" dirty="0" smtClean="0">
                <a:latin typeface="Arial" pitchFamily="34" charset="0"/>
                <a:cs typeface="Arial" pitchFamily="34" charset="0"/>
              </a:rPr>
              <a:t/>
            </a:r>
            <a:br>
              <a:rPr lang="es-EC" sz="1800" cap="none" dirty="0" smtClean="0">
                <a:latin typeface="Arial" pitchFamily="34" charset="0"/>
                <a:cs typeface="Arial" pitchFamily="34" charset="0"/>
              </a:rPr>
            </a:br>
            <a:endParaRPr lang="es-EC" sz="1800" cap="none" dirty="0">
              <a:latin typeface="Arial" pitchFamily="34" charset="0"/>
              <a:cs typeface="Arial" pitchFamily="34" charset="0"/>
            </a:endParaRPr>
          </a:p>
        </p:txBody>
      </p:sp>
      <p:sp>
        <p:nvSpPr>
          <p:cNvPr id="4" name="3 CuadroTexto"/>
          <p:cNvSpPr txBox="1"/>
          <p:nvPr/>
        </p:nvSpPr>
        <p:spPr>
          <a:xfrm>
            <a:off x="395536" y="4941168"/>
            <a:ext cx="2016224" cy="369332"/>
          </a:xfrm>
          <a:prstGeom prst="rect">
            <a:avLst/>
          </a:prstGeom>
          <a:noFill/>
        </p:spPr>
        <p:txBody>
          <a:bodyPr wrap="square" rtlCol="0">
            <a:spAutoFit/>
          </a:bodyPr>
          <a:lstStyle/>
          <a:p>
            <a:r>
              <a:rPr lang="es-EC" dirty="0" smtClean="0"/>
              <a:t>Roger </a:t>
            </a:r>
            <a:r>
              <a:rPr lang="es-EC" dirty="0" err="1"/>
              <a:t>F</a:t>
            </a:r>
            <a:r>
              <a:rPr lang="es-EC" dirty="0" err="1" smtClean="0"/>
              <a:t>ederer</a:t>
            </a:r>
            <a:endParaRPr lang="es-EC" dirty="0"/>
          </a:p>
        </p:txBody>
      </p:sp>
      <p:sp>
        <p:nvSpPr>
          <p:cNvPr id="5" name="4 CuadroTexto"/>
          <p:cNvSpPr txBox="1"/>
          <p:nvPr/>
        </p:nvSpPr>
        <p:spPr>
          <a:xfrm>
            <a:off x="3706060" y="6345261"/>
            <a:ext cx="2016224" cy="369332"/>
          </a:xfrm>
          <a:prstGeom prst="rect">
            <a:avLst/>
          </a:prstGeom>
          <a:noFill/>
        </p:spPr>
        <p:txBody>
          <a:bodyPr wrap="square" rtlCol="0">
            <a:spAutoFit/>
          </a:bodyPr>
          <a:lstStyle/>
          <a:p>
            <a:r>
              <a:rPr lang="es-EC" dirty="0" smtClean="0"/>
              <a:t>Rafael </a:t>
            </a:r>
            <a:r>
              <a:rPr lang="es-EC" dirty="0"/>
              <a:t>N</a:t>
            </a:r>
            <a:r>
              <a:rPr lang="es-EC" dirty="0" smtClean="0"/>
              <a:t>adal</a:t>
            </a:r>
            <a:endParaRPr lang="es-EC" dirty="0"/>
          </a:p>
        </p:txBody>
      </p:sp>
      <p:sp>
        <p:nvSpPr>
          <p:cNvPr id="6" name="5 CuadroTexto"/>
          <p:cNvSpPr txBox="1"/>
          <p:nvPr/>
        </p:nvSpPr>
        <p:spPr>
          <a:xfrm>
            <a:off x="6300192" y="5013176"/>
            <a:ext cx="2808312" cy="369332"/>
          </a:xfrm>
          <a:prstGeom prst="rect">
            <a:avLst/>
          </a:prstGeom>
          <a:noFill/>
        </p:spPr>
        <p:txBody>
          <a:bodyPr wrap="square" rtlCol="0">
            <a:spAutoFit/>
          </a:bodyPr>
          <a:lstStyle/>
          <a:p>
            <a:r>
              <a:rPr lang="es-EC" dirty="0" smtClean="0"/>
              <a:t>Club Barcelona de España</a:t>
            </a:r>
            <a:endParaRPr lang="es-EC"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18" y="2793339"/>
            <a:ext cx="2791722" cy="2155209"/>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11515" t="17542" r="14849" b="5151"/>
          <a:stretch/>
        </p:blipFill>
        <p:spPr>
          <a:xfrm>
            <a:off x="3331274" y="4641116"/>
            <a:ext cx="2824902" cy="1668204"/>
          </a:xfrm>
          <a:prstGeom prst="rect">
            <a:avLst/>
          </a:prstGeo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36" y="3063495"/>
            <a:ext cx="2466975" cy="1847850"/>
          </a:xfrm>
          <a:prstGeom prst="rect">
            <a:avLst/>
          </a:prstGeom>
        </p:spPr>
      </p:pic>
    </p:spTree>
    <p:extLst>
      <p:ext uri="{BB962C8B-B14F-4D97-AF65-F5344CB8AC3E}">
        <p14:creationId xmlns:p14="http://schemas.microsoft.com/office/powerpoint/2010/main" val="2382946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5490801" y="2356963"/>
            <a:ext cx="2664296" cy="133127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smtClean="0">
                <a:latin typeface="Calibri" pitchFamily="34" charset="0"/>
                <a:cs typeface="Calibri" pitchFamily="34" charset="0"/>
              </a:rPr>
              <a:t>físico-técnico-táctico</a:t>
            </a:r>
            <a:endParaRPr lang="es-ES" b="1" dirty="0">
              <a:latin typeface="Calibri" pitchFamily="34" charset="0"/>
              <a:cs typeface="Calibri" pitchFamily="34" charset="0"/>
            </a:endParaRPr>
          </a:p>
        </p:txBody>
      </p:sp>
      <p:graphicFrame>
        <p:nvGraphicFramePr>
          <p:cNvPr id="15" name="14 Diagrama"/>
          <p:cNvGraphicFramePr/>
          <p:nvPr>
            <p:extLst>
              <p:ext uri="{D42A27DB-BD31-4B8C-83A1-F6EECF244321}">
                <p14:modId xmlns:p14="http://schemas.microsoft.com/office/powerpoint/2010/main" val="2386588402"/>
              </p:ext>
            </p:extLst>
          </p:nvPr>
        </p:nvGraphicFramePr>
        <p:xfrm>
          <a:off x="179512" y="260648"/>
          <a:ext cx="871296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19 Elipse"/>
          <p:cNvSpPr/>
          <p:nvPr/>
        </p:nvSpPr>
        <p:spPr>
          <a:xfrm>
            <a:off x="1196543" y="2348880"/>
            <a:ext cx="2808312" cy="133127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smtClean="0">
                <a:latin typeface="Calibri" pitchFamily="34" charset="0"/>
                <a:cs typeface="Calibri" pitchFamily="34" charset="0"/>
              </a:rPr>
              <a:t>técnico-táctico</a:t>
            </a:r>
            <a:endParaRPr lang="es-ES" b="1" dirty="0">
              <a:latin typeface="Calibri" pitchFamily="34" charset="0"/>
              <a:cs typeface="Calibri" pitchFamily="34" charset="0"/>
            </a:endParaRPr>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4124799"/>
            <a:ext cx="3168352" cy="2108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8473" y="4005064"/>
            <a:ext cx="3427983" cy="2302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17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5" grpId="0">
        <p:bldAsOne/>
      </p:bldGraphic>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712" y="1556791"/>
            <a:ext cx="4210519" cy="2807013"/>
          </a:xfrm>
          <a:prstGeom prst="rect">
            <a:avLst/>
          </a:prstGeom>
        </p:spPr>
      </p:pic>
      <p:graphicFrame>
        <p:nvGraphicFramePr>
          <p:cNvPr id="4" name="3 Diagrama"/>
          <p:cNvGraphicFramePr/>
          <p:nvPr>
            <p:extLst>
              <p:ext uri="{D42A27DB-BD31-4B8C-83A1-F6EECF244321}">
                <p14:modId xmlns:p14="http://schemas.microsoft.com/office/powerpoint/2010/main" val="337704898"/>
              </p:ext>
            </p:extLst>
          </p:nvPr>
        </p:nvGraphicFramePr>
        <p:xfrm>
          <a:off x="683568" y="260648"/>
          <a:ext cx="8064896"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246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695088"/>
          </a:xfrm>
        </p:spPr>
        <p:style>
          <a:lnRef idx="0">
            <a:scrgbClr r="0" g="0" b="0"/>
          </a:lnRef>
          <a:fillRef idx="1003">
            <a:schemeClr val="lt2"/>
          </a:fillRef>
          <a:effectRef idx="0">
            <a:scrgbClr r="0" g="0" b="0"/>
          </a:effectRef>
          <a:fontRef idx="major"/>
        </p:style>
        <p:txBody>
          <a:bodyPr/>
          <a:lstStyle/>
          <a:p>
            <a:pPr algn="just"/>
            <a:r>
              <a:rPr lang="es-ES" sz="2000" cap="none" dirty="0" smtClean="0">
                <a:latin typeface="Calibri" pitchFamily="34" charset="0"/>
                <a:cs typeface="Calibri" pitchFamily="34" charset="0"/>
              </a:rPr>
              <a:t>Para </a:t>
            </a:r>
            <a:r>
              <a:rPr lang="es-ES" sz="2000" cap="none" dirty="0">
                <a:latin typeface="Calibri" pitchFamily="34" charset="0"/>
                <a:cs typeface="Calibri" pitchFamily="34" charset="0"/>
              </a:rPr>
              <a:t>H</a:t>
            </a:r>
            <a:r>
              <a:rPr lang="es-ES" sz="2000" cap="none" dirty="0" smtClean="0">
                <a:latin typeface="Calibri" pitchFamily="34" charset="0"/>
                <a:cs typeface="Calibri" pitchFamily="34" charset="0"/>
              </a:rPr>
              <a:t>eredia, </a:t>
            </a:r>
            <a:r>
              <a:rPr lang="es-ES" sz="2000" cap="none" dirty="0">
                <a:latin typeface="Calibri" pitchFamily="34" charset="0"/>
                <a:cs typeface="Calibri" pitchFamily="34" charset="0"/>
              </a:rPr>
              <a:t>R</a:t>
            </a:r>
            <a:r>
              <a:rPr lang="es-ES" sz="2000" cap="none" dirty="0" smtClean="0">
                <a:latin typeface="Calibri" pitchFamily="34" charset="0"/>
                <a:cs typeface="Calibri" pitchFamily="34" charset="0"/>
              </a:rPr>
              <a:t>amón, &amp; </a:t>
            </a:r>
            <a:r>
              <a:rPr lang="es-ES" sz="2000" cap="none" dirty="0" err="1">
                <a:latin typeface="Calibri" pitchFamily="34" charset="0"/>
                <a:cs typeface="Calibri" pitchFamily="34" charset="0"/>
              </a:rPr>
              <a:t>C</a:t>
            </a:r>
            <a:r>
              <a:rPr lang="es-ES" sz="2000" cap="none" dirty="0" err="1" smtClean="0">
                <a:latin typeface="Calibri" pitchFamily="34" charset="0"/>
                <a:cs typeface="Calibri" pitchFamily="34" charset="0"/>
              </a:rPr>
              <a:t>hulvi</a:t>
            </a:r>
            <a:r>
              <a:rPr lang="es-ES" sz="2000" cap="none" dirty="0" smtClean="0">
                <a:latin typeface="Calibri" pitchFamily="34" charset="0"/>
                <a:cs typeface="Calibri" pitchFamily="34" charset="0"/>
              </a:rPr>
              <a:t> (2006) dichas habilidades son la base de los movimientos </a:t>
            </a:r>
            <a:r>
              <a:rPr lang="es-ES" sz="2000" cap="none" dirty="0" err="1" smtClean="0">
                <a:latin typeface="Calibri" pitchFamily="34" charset="0"/>
                <a:cs typeface="Calibri" pitchFamily="34" charset="0"/>
              </a:rPr>
              <a:t>multiplanares</a:t>
            </a:r>
            <a:r>
              <a:rPr lang="es-ES" sz="2000" cap="none" dirty="0" smtClean="0">
                <a:latin typeface="Calibri" pitchFamily="34" charset="0"/>
                <a:cs typeface="Calibri" pitchFamily="34" charset="0"/>
              </a:rPr>
              <a:t>, los cuales implican aceleración conjunta, estabilización y fuerza con la finalidad de mejorar la habilidad del movimiento, de la fuerza de la zona media y la eficiencia neuromuscular.</a:t>
            </a:r>
            <a:endParaRPr lang="es-EC" sz="2000" cap="none" dirty="0">
              <a:latin typeface="Calibri" pitchFamily="34" charset="0"/>
              <a:cs typeface="Calibri"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46" y="2437835"/>
            <a:ext cx="4061677" cy="2503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37834"/>
            <a:ext cx="4245848" cy="2507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317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240825825"/>
              </p:ext>
            </p:extLst>
          </p:nvPr>
        </p:nvGraphicFramePr>
        <p:xfrm>
          <a:off x="539552" y="116632"/>
          <a:ext cx="81605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755576" y="1700808"/>
            <a:ext cx="288032"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7" name="6 Rectángulo"/>
          <p:cNvSpPr/>
          <p:nvPr/>
        </p:nvSpPr>
        <p:spPr>
          <a:xfrm>
            <a:off x="755576" y="4005064"/>
            <a:ext cx="288032"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5085184"/>
            <a:ext cx="2212851" cy="1656184"/>
          </a:xfrm>
          <a:prstGeom prst="rect">
            <a:avLst/>
          </a:prstGeom>
        </p:spPr>
      </p:pic>
    </p:spTree>
    <p:extLst>
      <p:ext uri="{BB962C8B-B14F-4D97-AF65-F5344CB8AC3E}">
        <p14:creationId xmlns:p14="http://schemas.microsoft.com/office/powerpoint/2010/main" val="84520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32025337"/>
              </p:ext>
            </p:extLst>
          </p:nvPr>
        </p:nvGraphicFramePr>
        <p:xfrm>
          <a:off x="611560" y="260648"/>
          <a:ext cx="806489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52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503</TotalTime>
  <Words>2306</Words>
  <Application>Microsoft Office PowerPoint</Application>
  <PresentationFormat>Presentación en pantalla (4:3)</PresentationFormat>
  <Paragraphs>328</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Ángulos</vt:lpstr>
      <vt:lpstr>DEPARTAMENTO DE CIENCIAS HUMANAS Y SOCIALES  LICENCIATURA EN CIENCIAS DE LA ACTIVIDAD FÍSICA, DEPORTES Y RECREACIÓN  ENTRENAMIENTO INTEGRADO VS. ENTRENAMIENTO TRADICIONAL EN PRACTICANTES SENIOR DE TAEKWONDO </vt:lpstr>
      <vt:lpstr>INTRODUCCIÓN</vt:lpstr>
      <vt:lpstr>Presentación de PowerPoint</vt:lpstr>
      <vt:lpstr> Dentro del ámbito del entrenamiento actual se están implementando métodos de entrenamiento integrados en varias disciplinas deportivas, valorado el efecto de diversos entrenamientos, tanto en la práctica como a nivel de laboratorio (reed, ford, myer, &amp; hewett, 2012), dado la necesidad de integrar rutinas de entrenamiento según diversos principios del entrenamiento deportivo tal y como se afirma en bompa, &amp; buzzichelli, (2015).  </vt:lpstr>
      <vt:lpstr>Presentación de PowerPoint</vt:lpstr>
      <vt:lpstr>Presentación de PowerPoint</vt:lpstr>
      <vt:lpstr>Para Heredia, Ramón, &amp; Chulvi (2006) dichas habilidades son la base de los movimientos multiplanares, los cuales implican aceleración conjunta, estabilización y fuerza con la finalidad de mejorar la habilidad del movimiento, de la fuerza de la zona media y la eficiencia neuromuscular.</vt:lpstr>
      <vt:lpstr>Presentación de PowerPoint</vt:lpstr>
      <vt:lpstr>Presentación de PowerPoint</vt:lpstr>
      <vt:lpstr>OBJETIVO</vt:lpstr>
      <vt:lpstr>Presentación de PowerPoint</vt:lpstr>
      <vt:lpstr>metodología</vt:lpstr>
      <vt:lpstr>Metodología </vt:lpstr>
      <vt:lpstr>MATERIAL Y MÉTODOS</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CONCLUSIONES</vt:lpstr>
      <vt:lpstr>CONCLUSIONES</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  LICENCIATURA EN CIENCIAS DE LA ACTIVIDAD FÍSICA, DEPORTES Y RECREACIÓN  BAREMOS FÍSICOS PARA DETECCIÓN Y SELECCIÓN GENERAL DE TALENTOS DEPORTIVOS DEL CANTÓN RUMIÑAHUI</dc:title>
  <dc:creator>USUARIO</dc:creator>
  <cp:lastModifiedBy>USUARIO</cp:lastModifiedBy>
  <cp:revision>58</cp:revision>
  <dcterms:created xsi:type="dcterms:W3CDTF">2019-02-03T21:29:43Z</dcterms:created>
  <dcterms:modified xsi:type="dcterms:W3CDTF">2019-02-05T15:08:58Z</dcterms:modified>
</cp:coreProperties>
</file>