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38" r:id="rId2"/>
    <p:sldId id="260" r:id="rId3"/>
    <p:sldId id="543" r:id="rId4"/>
    <p:sldId id="483" r:id="rId5"/>
    <p:sldId id="488" r:id="rId6"/>
    <p:sldId id="545" r:id="rId7"/>
    <p:sldId id="492" r:id="rId8"/>
    <p:sldId id="546" r:id="rId9"/>
    <p:sldId id="551" r:id="rId10"/>
    <p:sldId id="549" r:id="rId11"/>
    <p:sldId id="550" r:id="rId12"/>
    <p:sldId id="552" r:id="rId13"/>
    <p:sldId id="560" r:id="rId14"/>
    <p:sldId id="556" r:id="rId15"/>
    <p:sldId id="557" r:id="rId16"/>
    <p:sldId id="558" r:id="rId17"/>
    <p:sldId id="553" r:id="rId18"/>
    <p:sldId id="554" r:id="rId19"/>
    <p:sldId id="555" r:id="rId20"/>
    <p:sldId id="559" r:id="rId21"/>
    <p:sldId id="561" r:id="rId22"/>
    <p:sldId id="583" r:id="rId23"/>
    <p:sldId id="563" r:id="rId24"/>
    <p:sldId id="564" r:id="rId25"/>
    <p:sldId id="565" r:id="rId26"/>
    <p:sldId id="584" r:id="rId27"/>
    <p:sldId id="567" r:id="rId28"/>
    <p:sldId id="568" r:id="rId29"/>
    <p:sldId id="569" r:id="rId30"/>
    <p:sldId id="582" r:id="rId31"/>
    <p:sldId id="571" r:id="rId32"/>
    <p:sldId id="572" r:id="rId33"/>
    <p:sldId id="573" r:id="rId34"/>
    <p:sldId id="576" r:id="rId35"/>
    <p:sldId id="577" r:id="rId36"/>
    <p:sldId id="578" r:id="rId37"/>
    <p:sldId id="579" r:id="rId38"/>
    <p:sldId id="574" r:id="rId39"/>
    <p:sldId id="522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24D"/>
    <a:srgbClr val="107864"/>
    <a:srgbClr val="2980B9"/>
    <a:srgbClr val="EFEFEF"/>
    <a:srgbClr val="F0F0F0"/>
    <a:srgbClr val="1D9219"/>
    <a:srgbClr val="F39C12"/>
    <a:srgbClr val="16A085"/>
    <a:srgbClr val="3CBCD6"/>
    <a:srgbClr val="4B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2" autoAdjust="0"/>
    <p:restoredTop sz="99812" autoAdjust="0"/>
  </p:normalViewPr>
  <p:slideViewPr>
    <p:cSldViewPr>
      <p:cViewPr varScale="1">
        <p:scale>
          <a:sx n="74" d="100"/>
          <a:sy n="74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CCA54A5-95C8-435B-99AB-CFDC3AC9C68A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9F6A0D2-3C30-4DED-A4FE-97254A03EC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885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0597C5D-8DF6-4B86-981F-E6BA400CA50F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95F5794-E542-4665-9AEF-F0B6DAFB156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1" kern="12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70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9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/>
              <a:pPr>
                <a:defRPr/>
              </a:pPr>
              <a:t>20/02/2019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6.svg"/><Relationship Id="rId7" Type="http://schemas.openxmlformats.org/officeDocument/2006/relationships/image" Target="../media/image51.svg"/><Relationship Id="rId12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73.png"/><Relationship Id="rId9" Type="http://schemas.openxmlformats.org/officeDocument/2006/relationships/image" Target="../media/image53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4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45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r="70410"/>
          <a:stretch/>
        </p:blipFill>
        <p:spPr>
          <a:xfrm>
            <a:off x="1654" y="1784638"/>
            <a:ext cx="2725070" cy="4216112"/>
          </a:xfrm>
          <a:prstGeom prst="rect">
            <a:avLst/>
          </a:prstGeom>
        </p:spPr>
      </p:pic>
      <p:pic>
        <p:nvPicPr>
          <p:cNvPr id="102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0"/>
          <a:stretch/>
        </p:blipFill>
        <p:spPr bwMode="auto">
          <a:xfrm>
            <a:off x="174387" y="974639"/>
            <a:ext cx="808856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 bwMode="auto">
          <a:xfrm>
            <a:off x="1874626" y="1196633"/>
            <a:ext cx="5940409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C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TITULACIÓN PREVIO A LA OBTENCIÓN DEL TÍTULO DE INGENIERO EN FINANZAS Y AUDITORÍA, CPA</a:t>
            </a:r>
            <a:endParaRPr lang="es-ES" alt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3 Rectángulo"/>
          <p:cNvSpPr/>
          <p:nvPr/>
        </p:nvSpPr>
        <p:spPr>
          <a:xfrm>
            <a:off x="1974313" y="2132191"/>
            <a:ext cx="57410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PARA MEJORAR LA EJECUCIÓN PRESUPUESTARIA EN LOS INDICADORES DE INVESTIGACIÓN Y VINCULACIÓN CON LA SOCIEDAD DE LAS UNIVERSIDADES PÚBLICAS DEL </a:t>
            </a:r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 </a:t>
            </a:r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QUITO</a:t>
            </a:r>
          </a:p>
          <a:p>
            <a:pPr algn="ctr"/>
            <a:endParaRPr lang="es-EC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5 Rectángulo"/>
          <p:cNvSpPr/>
          <p:nvPr/>
        </p:nvSpPr>
        <p:spPr>
          <a:xfrm>
            <a:off x="2439807" y="3574276"/>
            <a:ext cx="5040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PATIÑO GUARANGO LISSETH TATIANA</a:t>
            </a:r>
          </a:p>
          <a:p>
            <a:pPr algn="ctr"/>
            <a:endParaRPr lang="es-EC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8 Rectángulo"/>
          <p:cNvSpPr/>
          <p:nvPr/>
        </p:nvSpPr>
        <p:spPr>
          <a:xfrm>
            <a:off x="2259425" y="4745621"/>
            <a:ext cx="54012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DIRECTORA: </a:t>
            </a: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ECO. LÓPEZ MAYORGA ROSA </a:t>
            </a:r>
          </a:p>
        </p:txBody>
      </p:sp>
    </p:spTree>
    <p:extLst>
      <p:ext uri="{BB962C8B-B14F-4D97-AF65-F5344CB8AC3E}">
        <p14:creationId xmlns:p14="http://schemas.microsoft.com/office/powerpoint/2010/main" val="4209382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b="9952"/>
          <a:stretch/>
        </p:blipFill>
        <p:spPr bwMode="auto">
          <a:xfrm>
            <a:off x="520431" y="146321"/>
            <a:ext cx="4136517" cy="2960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 b="9698"/>
          <a:stretch/>
        </p:blipFill>
        <p:spPr bwMode="auto">
          <a:xfrm>
            <a:off x="4997596" y="146321"/>
            <a:ext cx="4136517" cy="2960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b="8935"/>
          <a:stretch/>
        </p:blipFill>
        <p:spPr bwMode="auto">
          <a:xfrm>
            <a:off x="2562696" y="3383862"/>
            <a:ext cx="4136517" cy="2994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0521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9952"/>
          <a:stretch/>
        </p:blipFill>
        <p:spPr bwMode="auto">
          <a:xfrm>
            <a:off x="441068" y="157320"/>
            <a:ext cx="4136517" cy="294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 b="9190"/>
          <a:stretch/>
        </p:blipFill>
        <p:spPr bwMode="auto">
          <a:xfrm>
            <a:off x="4972481" y="121153"/>
            <a:ext cx="4136517" cy="2977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 bwMode="auto">
          <a:xfrm>
            <a:off x="2632054" y="3383862"/>
            <a:ext cx="4136517" cy="3072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9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10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7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683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b="9698"/>
          <a:stretch/>
        </p:blipFill>
        <p:spPr bwMode="auto">
          <a:xfrm>
            <a:off x="468112" y="199967"/>
            <a:ext cx="4136517" cy="2951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9443"/>
          <a:stretch/>
        </p:blipFill>
        <p:spPr bwMode="auto">
          <a:xfrm>
            <a:off x="5007483" y="199967"/>
            <a:ext cx="4136517" cy="2951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2555776" y="3356992"/>
            <a:ext cx="4136517" cy="308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0850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427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9"/>
          <p:cNvSpPr txBox="1"/>
          <p:nvPr/>
        </p:nvSpPr>
        <p:spPr>
          <a:xfrm>
            <a:off x="1705243" y="369123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Escuela Politécnica Nacional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416560" y="236060"/>
            <a:ext cx="423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115616" y="1428858"/>
            <a:ext cx="6840760" cy="8656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ANÁLISIS DESCRIPTIVO ESTUDIANTES</a:t>
            </a:r>
            <a:endParaRPr lang="es-ES" sz="24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719"/>
          <p:cNvGrpSpPr/>
          <p:nvPr/>
        </p:nvGrpSpPr>
        <p:grpSpPr>
          <a:xfrm>
            <a:off x="773031" y="2475642"/>
            <a:ext cx="5815193" cy="864722"/>
            <a:chOff x="-1" y="-1"/>
            <a:chExt cx="4996556" cy="1152961"/>
          </a:xfrm>
        </p:grpSpPr>
        <p:sp>
          <p:nvSpPr>
            <p:cNvPr id="37" name="Shape 712"/>
            <p:cNvSpPr/>
            <p:nvPr/>
          </p:nvSpPr>
          <p:spPr>
            <a:xfrm flipH="1">
              <a:off x="-1" y="166678"/>
              <a:ext cx="4191989" cy="818352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lvl="0" algn="ctr"/>
              <a:r>
                <a:rPr lang="en-US" sz="2000" b="1" dirty="0" smtClean="0">
                  <a:solidFill>
                    <a:prstClr val="white"/>
                  </a:solidFill>
                </a:rPr>
                <a:t>Universidad de las Fuerzas Armadas ESPE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  <p:grpSp>
          <p:nvGrpSpPr>
            <p:cNvPr id="38" name="Group 716"/>
            <p:cNvGrpSpPr/>
            <p:nvPr/>
          </p:nvGrpSpPr>
          <p:grpSpPr>
            <a:xfrm>
              <a:off x="4191985" y="-1"/>
              <a:ext cx="804570" cy="1152961"/>
              <a:chOff x="0" y="0"/>
              <a:chExt cx="804566" cy="1152958"/>
            </a:xfrm>
          </p:grpSpPr>
          <p:sp>
            <p:nvSpPr>
              <p:cNvPr id="39" name="Shape 713"/>
              <p:cNvSpPr/>
              <p:nvPr/>
            </p:nvSpPr>
            <p:spPr>
              <a:xfrm flipH="1">
                <a:off x="0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73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40" name="Shape 714"/>
              <p:cNvSpPr/>
              <p:nvPr/>
            </p:nvSpPr>
            <p:spPr>
              <a:xfrm flipH="1">
                <a:off x="402283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73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6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ea typeface="Helvetica"/>
                    <a:cs typeface="Helvetica"/>
                    <a:sym typeface="Helvetica"/>
                  </a:rPr>
                  <a:t>1</a:t>
                </a:r>
              </a:p>
            </p:txBody>
          </p:sp>
          <p:sp>
            <p:nvSpPr>
              <p:cNvPr id="41" name="Shape 715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bevel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</p:grpSp>
      </p:grpSp>
      <p:grpSp>
        <p:nvGrpSpPr>
          <p:cNvPr id="42" name="Group 727"/>
          <p:cNvGrpSpPr/>
          <p:nvPr/>
        </p:nvGrpSpPr>
        <p:grpSpPr>
          <a:xfrm>
            <a:off x="773030" y="3287253"/>
            <a:ext cx="6247242" cy="866601"/>
            <a:chOff x="1" y="0"/>
            <a:chExt cx="5735357" cy="1155468"/>
          </a:xfrm>
          <a:solidFill>
            <a:schemeClr val="accent5"/>
          </a:solidFill>
        </p:grpSpPr>
        <p:sp>
          <p:nvSpPr>
            <p:cNvPr id="43" name="Shape 720"/>
            <p:cNvSpPr/>
            <p:nvPr/>
          </p:nvSpPr>
          <p:spPr>
            <a:xfrm flipH="1">
              <a:off x="1" y="168557"/>
              <a:ext cx="4930786" cy="8167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r>
                <a:rPr lang="es-ES" sz="2000" b="1" dirty="0">
                  <a:solidFill>
                    <a:prstClr val="white"/>
                  </a:solidFill>
                </a:rPr>
                <a:t>Escuela Politécnica Nacional</a:t>
              </a:r>
            </a:p>
          </p:txBody>
        </p:sp>
        <p:grpSp>
          <p:nvGrpSpPr>
            <p:cNvPr id="44" name="Group 724"/>
            <p:cNvGrpSpPr/>
            <p:nvPr/>
          </p:nvGrpSpPr>
          <p:grpSpPr>
            <a:xfrm>
              <a:off x="4930788" y="0"/>
              <a:ext cx="804570" cy="1155468"/>
              <a:chOff x="0" y="0"/>
              <a:chExt cx="804566" cy="1155466"/>
            </a:xfrm>
            <a:grpFill/>
          </p:grpSpPr>
          <p:sp>
            <p:nvSpPr>
              <p:cNvPr id="45" name="Shape 721"/>
              <p:cNvSpPr/>
              <p:nvPr/>
            </p:nvSpPr>
            <p:spPr>
              <a:xfrm flipH="1">
                <a:off x="0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67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46" name="Shape 722"/>
              <p:cNvSpPr/>
              <p:nvPr/>
            </p:nvSpPr>
            <p:spPr>
              <a:xfrm flipH="1">
                <a:off x="402283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6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ea typeface="Helvetica"/>
                    <a:cs typeface="Helvetica"/>
                    <a:sym typeface="Helvetica"/>
                  </a:rPr>
                  <a:t>2</a:t>
                </a:r>
              </a:p>
            </p:txBody>
          </p:sp>
          <p:sp>
            <p:nvSpPr>
              <p:cNvPr id="47" name="Shape 723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</p:grpSp>
      </p:grpSp>
      <p:grpSp>
        <p:nvGrpSpPr>
          <p:cNvPr id="48" name="Group 735"/>
          <p:cNvGrpSpPr/>
          <p:nvPr/>
        </p:nvGrpSpPr>
        <p:grpSpPr>
          <a:xfrm>
            <a:off x="773030" y="4100744"/>
            <a:ext cx="6679290" cy="855437"/>
            <a:chOff x="-1" y="0"/>
            <a:chExt cx="6382969" cy="1140582"/>
          </a:xfrm>
          <a:solidFill>
            <a:schemeClr val="accent4"/>
          </a:solidFill>
        </p:grpSpPr>
        <p:sp>
          <p:nvSpPr>
            <p:cNvPr id="49" name="Shape 728"/>
            <p:cNvSpPr/>
            <p:nvPr/>
          </p:nvSpPr>
          <p:spPr>
            <a:xfrm flipH="1">
              <a:off x="-1" y="170587"/>
              <a:ext cx="5574028" cy="79940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r>
                <a:rPr lang="es-ES" sz="2000" b="1" dirty="0">
                  <a:solidFill>
                    <a:prstClr val="white"/>
                  </a:solidFill>
                </a:rPr>
                <a:t>Universidad Central del Ecuador </a:t>
              </a:r>
            </a:p>
          </p:txBody>
        </p:sp>
        <p:grpSp>
          <p:nvGrpSpPr>
            <p:cNvPr id="50" name="Group 732"/>
            <p:cNvGrpSpPr/>
            <p:nvPr/>
          </p:nvGrpSpPr>
          <p:grpSpPr>
            <a:xfrm>
              <a:off x="5578397" y="0"/>
              <a:ext cx="804571" cy="1140582"/>
              <a:chOff x="0" y="0"/>
              <a:chExt cx="804567" cy="1140580"/>
            </a:xfrm>
            <a:grpFill/>
          </p:grpSpPr>
          <p:sp>
            <p:nvSpPr>
              <p:cNvPr id="51" name="Shape 729"/>
              <p:cNvSpPr/>
              <p:nvPr/>
            </p:nvSpPr>
            <p:spPr>
              <a:xfrm flipH="1">
                <a:off x="0" y="168081"/>
                <a:ext cx="402284" cy="972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870"/>
                    </a:lnTo>
                    <a:lnTo>
                      <a:pt x="21600" y="0"/>
                    </a:lnTo>
                    <a:lnTo>
                      <a:pt x="0" y="378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52" name="Shape 730"/>
              <p:cNvSpPr/>
              <p:nvPr/>
            </p:nvSpPr>
            <p:spPr>
              <a:xfrm flipH="1">
                <a:off x="402283" y="168081"/>
                <a:ext cx="402284" cy="972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870"/>
                    </a:lnTo>
                    <a:lnTo>
                      <a:pt x="0" y="0"/>
                    </a:lnTo>
                    <a:lnTo>
                      <a:pt x="21600" y="378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ea typeface="Helvetica"/>
                    <a:cs typeface="Helvetica"/>
                    <a:sym typeface="Helvetica"/>
                  </a:rPr>
                  <a:t>3</a:t>
                </a:r>
                <a:endParaRPr dirty="0"/>
              </a:p>
            </p:txBody>
          </p:sp>
          <p:sp>
            <p:nvSpPr>
              <p:cNvPr id="53" name="Shape 731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12017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8935"/>
          <a:stretch/>
        </p:blipFill>
        <p:spPr bwMode="auto">
          <a:xfrm>
            <a:off x="461605" y="102066"/>
            <a:ext cx="4136517" cy="2900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2"/>
          <a:stretch/>
        </p:blipFill>
        <p:spPr bwMode="auto">
          <a:xfrm>
            <a:off x="5007483" y="102066"/>
            <a:ext cx="4136517" cy="2973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 b="9190"/>
          <a:stretch/>
        </p:blipFill>
        <p:spPr bwMode="auto">
          <a:xfrm>
            <a:off x="2391786" y="3356992"/>
            <a:ext cx="4136517" cy="296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8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4232" y="260648"/>
            <a:ext cx="24057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6672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"/>
          <a:stretch/>
        </p:blipFill>
        <p:spPr bwMode="auto">
          <a:xfrm>
            <a:off x="485280" y="133836"/>
            <a:ext cx="4136517" cy="3055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/>
        </p:blipFill>
        <p:spPr bwMode="auto">
          <a:xfrm>
            <a:off x="5007483" y="116632"/>
            <a:ext cx="4136517" cy="3089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" b="9698"/>
          <a:stretch/>
        </p:blipFill>
        <p:spPr bwMode="auto">
          <a:xfrm>
            <a:off x="2536370" y="3429551"/>
            <a:ext cx="4136517" cy="2951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590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"/>
          <a:stretch/>
        </p:blipFill>
        <p:spPr bwMode="auto">
          <a:xfrm>
            <a:off x="505129" y="116632"/>
            <a:ext cx="4136517" cy="3055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4977103" y="116632"/>
            <a:ext cx="4136517" cy="308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29" y="3429000"/>
            <a:ext cx="3888432" cy="3024336"/>
          </a:xfrm>
          <a:prstGeom prst="rect">
            <a:avLst/>
          </a:prstGeom>
          <a:noFill/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0891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9444"/>
          <a:stretch/>
        </p:blipFill>
        <p:spPr bwMode="auto">
          <a:xfrm>
            <a:off x="336221" y="209335"/>
            <a:ext cx="4136517" cy="2966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2"/>
          <a:stretch/>
        </p:blipFill>
        <p:spPr bwMode="auto">
          <a:xfrm>
            <a:off x="4950227" y="216115"/>
            <a:ext cx="4136517" cy="3046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3"/>
          <a:stretch/>
        </p:blipFill>
        <p:spPr bwMode="auto">
          <a:xfrm>
            <a:off x="2404479" y="3364213"/>
            <a:ext cx="4136517" cy="3063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914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 bwMode="auto">
          <a:xfrm>
            <a:off x="459212" y="129522"/>
            <a:ext cx="4136517" cy="3072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2"/>
          <a:stretch/>
        </p:blipFill>
        <p:spPr bwMode="auto">
          <a:xfrm>
            <a:off x="4997670" y="142412"/>
            <a:ext cx="4136517" cy="3046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"/>
          <a:stretch/>
        </p:blipFill>
        <p:spPr bwMode="auto">
          <a:xfrm>
            <a:off x="2523342" y="3357962"/>
            <a:ext cx="4136517" cy="3055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21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jorar la investigacion y vinculacion con la socied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861" r="59324"/>
          <a:stretch/>
        </p:blipFill>
        <p:spPr bwMode="auto">
          <a:xfrm>
            <a:off x="611561" y="371646"/>
            <a:ext cx="1932676" cy="21550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1 Título"/>
          <p:cNvSpPr txBox="1">
            <a:spLocks/>
          </p:cNvSpPr>
          <p:nvPr/>
        </p:nvSpPr>
        <p:spPr bwMode="auto">
          <a:xfrm>
            <a:off x="964061" y="2363234"/>
            <a:ext cx="6120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alt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ESPECÌFICOS </a:t>
            </a:r>
            <a:endParaRPr lang="es-EC" altLang="es-E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88"/>
          <p:cNvGrpSpPr/>
          <p:nvPr/>
        </p:nvGrpSpPr>
        <p:grpSpPr>
          <a:xfrm>
            <a:off x="2661636" y="946301"/>
            <a:ext cx="5726787" cy="1202435"/>
            <a:chOff x="4136572" y="2377198"/>
            <a:chExt cx="2976336" cy="1603248"/>
          </a:xfrm>
        </p:grpSpPr>
        <p:sp>
          <p:nvSpPr>
            <p:cNvPr id="53" name="TextBox 91"/>
            <p:cNvSpPr txBox="1"/>
            <p:nvPr/>
          </p:nvSpPr>
          <p:spPr>
            <a:xfrm>
              <a:off x="4136572" y="2377198"/>
              <a:ext cx="14132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Objetivo general </a:t>
              </a:r>
              <a:endParaRPr lang="en-US" b="1" cap="all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92"/>
            <p:cNvSpPr txBox="1"/>
            <p:nvPr/>
          </p:nvSpPr>
          <p:spPr>
            <a:xfrm>
              <a:off x="4136572" y="2872449"/>
              <a:ext cx="2976336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Proponer estrategias para mejorar la ejecución presupuestaria en los indicadores de investigación y vinculación con la sociedad en las universidades públicas del cantón Quito.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82"/>
          <p:cNvGrpSpPr/>
          <p:nvPr/>
        </p:nvGrpSpPr>
        <p:grpSpPr>
          <a:xfrm>
            <a:off x="1898716" y="3982995"/>
            <a:ext cx="6345607" cy="620349"/>
            <a:chOff x="2494075" y="1618419"/>
            <a:chExt cx="3370604" cy="827131"/>
          </a:xfrm>
        </p:grpSpPr>
        <p:sp>
          <p:nvSpPr>
            <p:cNvPr id="60" name="TextBox 87"/>
            <p:cNvSpPr txBox="1"/>
            <p:nvPr/>
          </p:nvSpPr>
          <p:spPr>
            <a:xfrm>
              <a:off x="2888343" y="1897766"/>
              <a:ext cx="297633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Analizar y determinar el cumplimiento de la ejecución </a:t>
              </a:r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presupuestaria. </a:t>
              </a:r>
              <a:endParaRPr lang="es-E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84"/>
            <p:cNvSpPr/>
            <p:nvPr/>
          </p:nvSpPr>
          <p:spPr>
            <a:xfrm>
              <a:off x="2494075" y="1618419"/>
              <a:ext cx="266340" cy="827131"/>
            </a:xfrm>
            <a:prstGeom prst="rect">
              <a:avLst/>
            </a:prstGeom>
            <a:solidFill>
              <a:srgbClr val="1D9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9"/>
          <p:cNvGrpSpPr/>
          <p:nvPr/>
        </p:nvGrpSpPr>
        <p:grpSpPr>
          <a:xfrm>
            <a:off x="1898717" y="3011306"/>
            <a:ext cx="6345610" cy="738664"/>
            <a:chOff x="2494075" y="1551647"/>
            <a:chExt cx="3370605" cy="984885"/>
          </a:xfrm>
        </p:grpSpPr>
        <p:sp>
          <p:nvSpPr>
            <p:cNvPr id="66" name="TextBox 80"/>
            <p:cNvSpPr txBox="1"/>
            <p:nvPr/>
          </p:nvSpPr>
          <p:spPr>
            <a:xfrm>
              <a:off x="2888344" y="1551647"/>
              <a:ext cx="29763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Compilación de información concerniente a la ejecución presupuestaria de los proyectos de investigación y vinculación de las universidades públicas del cantón </a:t>
              </a:r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Quito. </a:t>
              </a:r>
              <a:endParaRPr lang="es-E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77"/>
            <p:cNvSpPr/>
            <p:nvPr/>
          </p:nvSpPr>
          <p:spPr>
            <a:xfrm>
              <a:off x="2494075" y="1699523"/>
              <a:ext cx="266341" cy="827130"/>
            </a:xfrm>
            <a:prstGeom prst="rect">
              <a:avLst/>
            </a:prstGeom>
            <a:solidFill>
              <a:srgbClr val="1D9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70"/>
          <p:cNvGrpSpPr/>
          <p:nvPr/>
        </p:nvGrpSpPr>
        <p:grpSpPr>
          <a:xfrm>
            <a:off x="1898716" y="4843778"/>
            <a:ext cx="6494034" cy="738664"/>
            <a:chOff x="2484250" y="1551647"/>
            <a:chExt cx="3380430" cy="984885"/>
          </a:xfrm>
        </p:grpSpPr>
        <p:sp>
          <p:nvSpPr>
            <p:cNvPr id="72" name="TextBox 75"/>
            <p:cNvSpPr txBox="1"/>
            <p:nvPr/>
          </p:nvSpPr>
          <p:spPr>
            <a:xfrm>
              <a:off x="2888344" y="1551647"/>
              <a:ext cx="29763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Proponer estrategias para </a:t>
              </a:r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optimización el uso de  recursos utilizados en la gestión del conocimiento para mejorar los parámetros de investigación y vinculación con la sociedad.</a:t>
              </a:r>
              <a:endParaRPr lang="es-E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72"/>
            <p:cNvSpPr/>
            <p:nvPr/>
          </p:nvSpPr>
          <p:spPr>
            <a:xfrm>
              <a:off x="2484250" y="1683940"/>
              <a:ext cx="261011" cy="827130"/>
            </a:xfrm>
            <a:prstGeom prst="rect">
              <a:avLst/>
            </a:prstGeom>
            <a:solidFill>
              <a:srgbClr val="1D9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8681"/>
          <a:stretch/>
        </p:blipFill>
        <p:spPr bwMode="auto">
          <a:xfrm>
            <a:off x="319004" y="142847"/>
            <a:ext cx="4136517" cy="2983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 bwMode="auto">
          <a:xfrm>
            <a:off x="5007483" y="142847"/>
            <a:ext cx="4136517" cy="308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"/>
          <a:stretch/>
        </p:blipFill>
        <p:spPr bwMode="auto">
          <a:xfrm>
            <a:off x="2536370" y="3383862"/>
            <a:ext cx="4136517" cy="3118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2480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79012" cy="4752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1235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468560" y="186612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DE INVESTIGACIÓN PLANIFICADOS Y EJECUTADOS POR UNIVERSIDAD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73"/>
          <p:cNvSpPr/>
          <p:nvPr/>
        </p:nvSpPr>
        <p:spPr>
          <a:xfrm>
            <a:off x="1949884" y="3809908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0" name="Shape 267"/>
          <p:cNvSpPr/>
          <p:nvPr/>
        </p:nvSpPr>
        <p:spPr>
          <a:xfrm>
            <a:off x="319645" y="4465845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2" name="Shape 270"/>
          <p:cNvSpPr/>
          <p:nvPr/>
        </p:nvSpPr>
        <p:spPr>
          <a:xfrm>
            <a:off x="319645" y="4902862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3" name="Shape 273"/>
          <p:cNvSpPr/>
          <p:nvPr/>
        </p:nvSpPr>
        <p:spPr>
          <a:xfrm>
            <a:off x="338767" y="5372942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66" y="446446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771" y="488798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010" y="535109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610"/>
            <a:ext cx="4584589" cy="2755631"/>
          </a:xfrm>
          <a:prstGeom prst="rect">
            <a:avLst/>
          </a:prstGeom>
        </p:spPr>
      </p:pic>
      <p:sp>
        <p:nvSpPr>
          <p:cNvPr id="5" name="Shape 267"/>
          <p:cNvSpPr/>
          <p:nvPr/>
        </p:nvSpPr>
        <p:spPr>
          <a:xfrm>
            <a:off x="2949" y="945180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06384" y="1916832"/>
            <a:ext cx="558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-37%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60" y="943610"/>
            <a:ext cx="4307481" cy="2755631"/>
          </a:xfrm>
          <a:prstGeom prst="rect">
            <a:avLst/>
          </a:prstGeom>
        </p:spPr>
      </p:pic>
      <p:sp>
        <p:nvSpPr>
          <p:cNvPr id="11" name="Shape 270"/>
          <p:cNvSpPr/>
          <p:nvPr/>
        </p:nvSpPr>
        <p:spPr>
          <a:xfrm>
            <a:off x="4781126" y="965184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754388" y="2182925"/>
            <a:ext cx="428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706" y="3809908"/>
            <a:ext cx="4193766" cy="2755631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3375706" y="4982794"/>
            <a:ext cx="428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6646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468560" y="18661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ASIGNACIÓN PRESUPUESTARIA PARA INVESTIGACIÓN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208912" cy="4176464"/>
          </a:xfrm>
          <a:prstGeom prst="rect">
            <a:avLst/>
          </a:prstGeom>
          <a:noFill/>
        </p:spPr>
      </p:pic>
      <p:sp>
        <p:nvSpPr>
          <p:cNvPr id="4" name="Shape 267"/>
          <p:cNvSpPr/>
          <p:nvPr/>
        </p:nvSpPr>
        <p:spPr>
          <a:xfrm>
            <a:off x="145746" y="1399482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5" name="Rectángulo 1"/>
          <p:cNvSpPr/>
          <p:nvPr/>
        </p:nvSpPr>
        <p:spPr>
          <a:xfrm>
            <a:off x="0" y="899428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las Fuerzas Armadas ESPE</a:t>
            </a:r>
          </a:p>
          <a:p>
            <a:pPr lvl="2"/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56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7" y="1268760"/>
            <a:ext cx="8192089" cy="4178804"/>
          </a:xfrm>
          <a:prstGeom prst="rect">
            <a:avLst/>
          </a:prstGeom>
          <a:noFill/>
        </p:spPr>
      </p:pic>
      <p:sp>
        <p:nvSpPr>
          <p:cNvPr id="3" name="Shape 270"/>
          <p:cNvSpPr/>
          <p:nvPr/>
        </p:nvSpPr>
        <p:spPr>
          <a:xfrm>
            <a:off x="0" y="1268760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767" y="764704"/>
            <a:ext cx="286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Politécnica Nacional</a:t>
            </a:r>
          </a:p>
        </p:txBody>
      </p:sp>
    </p:spTree>
    <p:extLst>
      <p:ext uri="{BB962C8B-B14F-4D97-AF65-F5344CB8AC3E}">
        <p14:creationId xmlns:p14="http://schemas.microsoft.com/office/powerpoint/2010/main" val="93486274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8192089" cy="4178804"/>
          </a:xfrm>
          <a:prstGeom prst="rect">
            <a:avLst/>
          </a:prstGeom>
          <a:noFill/>
        </p:spPr>
      </p:pic>
      <p:sp>
        <p:nvSpPr>
          <p:cNvPr id="4" name="Shape 273"/>
          <p:cNvSpPr/>
          <p:nvPr/>
        </p:nvSpPr>
        <p:spPr>
          <a:xfrm>
            <a:off x="1730" y="1340768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836712"/>
            <a:ext cx="32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Central del Ecuador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8629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468560" y="186612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PROYECTOS, ASIGNACIÓN PRESUPUESTARIA PARA VINCULACIÓN CON LA SOCIEDAD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273"/>
          <p:cNvSpPr/>
          <p:nvPr/>
        </p:nvSpPr>
        <p:spPr>
          <a:xfrm>
            <a:off x="1812985" y="373477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1" name="Shape 267"/>
          <p:cNvSpPr/>
          <p:nvPr/>
        </p:nvSpPr>
        <p:spPr>
          <a:xfrm>
            <a:off x="251520" y="4005064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2" name="Shape 270"/>
          <p:cNvSpPr/>
          <p:nvPr/>
        </p:nvSpPr>
        <p:spPr>
          <a:xfrm>
            <a:off x="251520" y="4442081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3" name="Shape 273"/>
          <p:cNvSpPr/>
          <p:nvPr/>
        </p:nvSpPr>
        <p:spPr>
          <a:xfrm>
            <a:off x="270642" y="4912161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441" y="400368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646" y="442720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885" y="48903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9" y="841873"/>
            <a:ext cx="4470331" cy="2755631"/>
          </a:xfrm>
          <a:prstGeom prst="rect">
            <a:avLst/>
          </a:prstGeom>
        </p:spPr>
      </p:pic>
      <p:sp>
        <p:nvSpPr>
          <p:cNvPr id="8" name="Shape 267"/>
          <p:cNvSpPr/>
          <p:nvPr/>
        </p:nvSpPr>
        <p:spPr>
          <a:xfrm>
            <a:off x="117064" y="826763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39870"/>
            <a:ext cx="4346089" cy="2755631"/>
          </a:xfrm>
          <a:prstGeom prst="rect">
            <a:avLst/>
          </a:prstGeom>
        </p:spPr>
      </p:pic>
      <p:sp>
        <p:nvSpPr>
          <p:cNvPr id="10" name="Shape 270"/>
          <p:cNvSpPr/>
          <p:nvPr/>
        </p:nvSpPr>
        <p:spPr>
          <a:xfrm>
            <a:off x="4788024" y="839870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868144" y="2177178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264734" y="1849143"/>
            <a:ext cx="558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-37%</a:t>
            </a:r>
            <a:endParaRPr lang="es-EC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79" y="3713264"/>
            <a:ext cx="4427769" cy="266137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347864" y="4875440"/>
            <a:ext cx="428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7490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188640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ASIGNACIÓN PRESUPUESTARIA PARA VINCULACIÓN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1"/>
            <a:ext cx="7992888" cy="4392488"/>
          </a:xfrm>
          <a:prstGeom prst="rect">
            <a:avLst/>
          </a:prstGeom>
          <a:noFill/>
        </p:spPr>
      </p:pic>
      <p:sp>
        <p:nvSpPr>
          <p:cNvPr id="4" name="Shape 267"/>
          <p:cNvSpPr/>
          <p:nvPr/>
        </p:nvSpPr>
        <p:spPr>
          <a:xfrm>
            <a:off x="217754" y="1268760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5" name="Rectángulo 1"/>
          <p:cNvSpPr/>
          <p:nvPr/>
        </p:nvSpPr>
        <p:spPr>
          <a:xfrm>
            <a:off x="0" y="899428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las Fuerzas Armadas ESPE</a:t>
            </a:r>
          </a:p>
          <a:p>
            <a:pPr lvl="2"/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7524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2" y="1340768"/>
            <a:ext cx="8122394" cy="4201239"/>
          </a:xfrm>
          <a:prstGeom prst="rect">
            <a:avLst/>
          </a:prstGeom>
          <a:noFill/>
        </p:spPr>
      </p:pic>
      <p:sp>
        <p:nvSpPr>
          <p:cNvPr id="3" name="Shape 273"/>
          <p:cNvSpPr/>
          <p:nvPr/>
        </p:nvSpPr>
        <p:spPr>
          <a:xfrm>
            <a:off x="1730" y="1340768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836712"/>
            <a:ext cx="286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Politécnica Nacional</a:t>
            </a:r>
          </a:p>
        </p:txBody>
      </p:sp>
    </p:spTree>
    <p:extLst>
      <p:ext uri="{BB962C8B-B14F-4D97-AF65-F5344CB8AC3E}">
        <p14:creationId xmlns:p14="http://schemas.microsoft.com/office/powerpoint/2010/main" val="257554880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2" y="1103268"/>
            <a:ext cx="8200684" cy="4477169"/>
          </a:xfrm>
          <a:prstGeom prst="rect">
            <a:avLst/>
          </a:prstGeom>
          <a:noFill/>
        </p:spPr>
      </p:pic>
      <p:sp>
        <p:nvSpPr>
          <p:cNvPr id="3" name="Shape 273"/>
          <p:cNvSpPr/>
          <p:nvPr/>
        </p:nvSpPr>
        <p:spPr>
          <a:xfrm>
            <a:off x="0" y="1124744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316" y="593533"/>
            <a:ext cx="32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Central del Ecuador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1941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5967"/>
          <p:cNvSpPr/>
          <p:nvPr/>
        </p:nvSpPr>
        <p:spPr>
          <a:xfrm flipV="1">
            <a:off x="101330" y="3545267"/>
            <a:ext cx="8863157" cy="64820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 dirty="0">
              <a:latin typeface="+mj-lt"/>
              <a:ea typeface="Helvetica"/>
              <a:cs typeface="Helvetica"/>
            </a:endParaRPr>
          </a:p>
        </p:txBody>
      </p:sp>
      <p:sp>
        <p:nvSpPr>
          <p:cNvPr id="17" name="Shape 5970"/>
          <p:cNvSpPr/>
          <p:nvPr/>
        </p:nvSpPr>
        <p:spPr>
          <a:xfrm flipV="1">
            <a:off x="5458359" y="2956885"/>
            <a:ext cx="1" cy="512957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 dirty="0">
              <a:latin typeface="+mj-lt"/>
            </a:endParaRPr>
          </a:p>
        </p:txBody>
      </p:sp>
      <p:sp>
        <p:nvSpPr>
          <p:cNvPr id="18" name="Shape 5976"/>
          <p:cNvSpPr/>
          <p:nvPr/>
        </p:nvSpPr>
        <p:spPr>
          <a:xfrm>
            <a:off x="4407729" y="3915715"/>
            <a:ext cx="2192320" cy="1361909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EC" sz="1400" b="1" dirty="0"/>
              <a:t>El Consejo de Evaluación, Acreditación </a:t>
            </a:r>
          </a:p>
          <a:p>
            <a:pPr algn="ctr"/>
            <a:r>
              <a:rPr lang="es-EC" sz="1400" b="1" dirty="0"/>
              <a:t>y Aseguramiento  de la Calidad de la Educación Superior </a:t>
            </a:r>
          </a:p>
          <a:p>
            <a:pPr algn="ctr"/>
            <a:r>
              <a:rPr lang="es-EC" sz="1400" b="1" dirty="0"/>
              <a:t>(CEAACES)- (CACES)</a:t>
            </a:r>
            <a:endParaRPr lang="es-EC" sz="1400" b="1" dirty="0">
              <a:solidFill>
                <a:schemeClr val="tx1">
                  <a:lumMod val="50000"/>
                </a:schemeClr>
              </a:solidFill>
              <a:ea typeface="Helvetica"/>
              <a:cs typeface="Helvetica"/>
            </a:endParaRPr>
          </a:p>
        </p:txBody>
      </p:sp>
      <p:sp>
        <p:nvSpPr>
          <p:cNvPr id="20" name="Shape 5990"/>
          <p:cNvSpPr/>
          <p:nvPr/>
        </p:nvSpPr>
        <p:spPr>
          <a:xfrm>
            <a:off x="5339181" y="3454965"/>
            <a:ext cx="264869" cy="264869"/>
          </a:xfrm>
          <a:prstGeom prst="diamond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 dirty="0">
              <a:latin typeface="+mj-lt"/>
            </a:endParaRPr>
          </a:p>
        </p:txBody>
      </p:sp>
      <p:sp>
        <p:nvSpPr>
          <p:cNvPr id="21" name="Shape 5993"/>
          <p:cNvSpPr/>
          <p:nvPr/>
        </p:nvSpPr>
        <p:spPr>
          <a:xfrm>
            <a:off x="5041963" y="2124095"/>
            <a:ext cx="832791" cy="83279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 dirty="0">
              <a:latin typeface="+mj-lt"/>
            </a:endParaRPr>
          </a:p>
        </p:txBody>
      </p:sp>
      <p:sp>
        <p:nvSpPr>
          <p:cNvPr id="22" name="Shape 5968"/>
          <p:cNvSpPr/>
          <p:nvPr/>
        </p:nvSpPr>
        <p:spPr>
          <a:xfrm flipV="1">
            <a:off x="1072455" y="2964192"/>
            <a:ext cx="1" cy="510734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 dirty="0">
              <a:latin typeface="+mj-lt"/>
            </a:endParaRPr>
          </a:p>
        </p:txBody>
      </p:sp>
      <p:sp>
        <p:nvSpPr>
          <p:cNvPr id="23" name="Shape 5973"/>
          <p:cNvSpPr/>
          <p:nvPr/>
        </p:nvSpPr>
        <p:spPr>
          <a:xfrm>
            <a:off x="55349" y="3866243"/>
            <a:ext cx="2034209" cy="500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tIns="34289" rIns="34289" bIns="34289" numCol="1" anchor="t">
            <a:spAutoFit/>
          </a:bodyPr>
          <a:lstStyle/>
          <a:p>
            <a:pPr algn="ctr"/>
            <a:r>
              <a:rPr lang="es-EC" sz="1400" b="1" dirty="0" smtClean="0">
                <a:sym typeface="Helvetica"/>
              </a:rPr>
              <a:t>Ley Orgánica de Educación</a:t>
            </a:r>
          </a:p>
          <a:p>
            <a:pPr algn="ctr"/>
            <a:r>
              <a:rPr lang="es-EC" sz="1400" b="1" dirty="0" smtClean="0">
                <a:sym typeface="Helvetica"/>
              </a:rPr>
              <a:t> Superior (LOES)</a:t>
            </a:r>
            <a:endParaRPr sz="1400" b="1" dirty="0">
              <a:solidFill>
                <a:schemeClr val="tx1">
                  <a:lumMod val="50000"/>
                </a:schemeClr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5" name="Shape 5988"/>
          <p:cNvSpPr/>
          <p:nvPr/>
        </p:nvSpPr>
        <p:spPr>
          <a:xfrm>
            <a:off x="940020" y="3452154"/>
            <a:ext cx="264869" cy="264869"/>
          </a:xfrm>
          <a:prstGeom prst="diamond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 dirty="0">
              <a:latin typeface="+mj-lt"/>
            </a:endParaRPr>
          </a:p>
        </p:txBody>
      </p:sp>
      <p:sp>
        <p:nvSpPr>
          <p:cNvPr id="26" name="Shape 6003"/>
          <p:cNvSpPr/>
          <p:nvPr/>
        </p:nvSpPr>
        <p:spPr>
          <a:xfrm>
            <a:off x="525125" y="2083480"/>
            <a:ext cx="963726" cy="88071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+mj-lt"/>
            </a:endParaRPr>
          </a:p>
        </p:txBody>
      </p:sp>
      <p:sp>
        <p:nvSpPr>
          <p:cNvPr id="32" name="Shape 5969"/>
          <p:cNvSpPr/>
          <p:nvPr/>
        </p:nvSpPr>
        <p:spPr>
          <a:xfrm>
            <a:off x="3238407" y="3729226"/>
            <a:ext cx="1" cy="494540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 dirty="0">
              <a:latin typeface="+mj-lt"/>
            </a:endParaRPr>
          </a:p>
        </p:txBody>
      </p:sp>
      <p:sp>
        <p:nvSpPr>
          <p:cNvPr id="33" name="Shape 5982"/>
          <p:cNvSpPr/>
          <p:nvPr/>
        </p:nvSpPr>
        <p:spPr>
          <a:xfrm>
            <a:off x="2176596" y="2754264"/>
            <a:ext cx="2101269" cy="715578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EC" sz="1400" b="1" dirty="0" smtClean="0"/>
              <a:t>El Consejo de Educación Superior (CES)</a:t>
            </a:r>
            <a:endParaRPr sz="1400" b="1" dirty="0">
              <a:solidFill>
                <a:schemeClr val="tx1">
                  <a:lumMod val="50000"/>
                </a:schemeClr>
              </a:solidFill>
              <a:latin typeface="+mj-lt"/>
              <a:ea typeface="Helvetica"/>
              <a:cs typeface="Helvetica"/>
            </a:endParaRPr>
          </a:p>
        </p:txBody>
      </p:sp>
      <p:sp>
        <p:nvSpPr>
          <p:cNvPr id="35" name="Shape 5989"/>
          <p:cNvSpPr/>
          <p:nvPr/>
        </p:nvSpPr>
        <p:spPr>
          <a:xfrm>
            <a:off x="3107994" y="3478062"/>
            <a:ext cx="264869" cy="264869"/>
          </a:xfrm>
          <a:prstGeom prst="diamond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 dirty="0">
              <a:latin typeface="+mj-lt"/>
            </a:endParaRPr>
          </a:p>
        </p:txBody>
      </p:sp>
      <p:sp>
        <p:nvSpPr>
          <p:cNvPr id="36" name="Shape 6013"/>
          <p:cNvSpPr/>
          <p:nvPr/>
        </p:nvSpPr>
        <p:spPr>
          <a:xfrm>
            <a:off x="2691599" y="4246774"/>
            <a:ext cx="832791" cy="83279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 dirty="0">
              <a:latin typeface="+mj-lt"/>
            </a:endParaRPr>
          </a:p>
        </p:txBody>
      </p:sp>
      <p:sp>
        <p:nvSpPr>
          <p:cNvPr id="44" name="Shape 2525"/>
          <p:cNvSpPr/>
          <p:nvPr/>
        </p:nvSpPr>
        <p:spPr>
          <a:xfrm>
            <a:off x="5228940" y="2310632"/>
            <a:ext cx="458835" cy="458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/>
          </a:p>
        </p:txBody>
      </p:sp>
      <p:sp>
        <p:nvSpPr>
          <p:cNvPr id="45" name="Shape 2545"/>
          <p:cNvSpPr/>
          <p:nvPr/>
        </p:nvSpPr>
        <p:spPr>
          <a:xfrm>
            <a:off x="2895195" y="4450370"/>
            <a:ext cx="425598" cy="4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/>
          </a:p>
        </p:txBody>
      </p:sp>
      <p:sp>
        <p:nvSpPr>
          <p:cNvPr id="46" name="Shape 2587"/>
          <p:cNvSpPr/>
          <p:nvPr/>
        </p:nvSpPr>
        <p:spPr>
          <a:xfrm>
            <a:off x="870866" y="2359501"/>
            <a:ext cx="410176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/>
          </a:p>
        </p:txBody>
      </p:sp>
      <p:sp>
        <p:nvSpPr>
          <p:cNvPr id="2" name="Rectángulo 1"/>
          <p:cNvSpPr/>
          <p:nvPr/>
        </p:nvSpPr>
        <p:spPr>
          <a:xfrm>
            <a:off x="3178204" y="197744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42" y="669173"/>
            <a:ext cx="1840256" cy="11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15" y="821623"/>
            <a:ext cx="1738967" cy="10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28244" b="25783"/>
          <a:stretch/>
        </p:blipFill>
        <p:spPr bwMode="auto">
          <a:xfrm>
            <a:off x="4560068" y="2124094"/>
            <a:ext cx="1823093" cy="89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 b="23737"/>
          <a:stretch/>
        </p:blipFill>
        <p:spPr bwMode="auto">
          <a:xfrm>
            <a:off x="2130637" y="4246774"/>
            <a:ext cx="1941073" cy="843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31" y="2024971"/>
            <a:ext cx="1494444" cy="997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Freeform 39"/>
          <p:cNvSpPr/>
          <p:nvPr/>
        </p:nvSpPr>
        <p:spPr>
          <a:xfrm flipH="1">
            <a:off x="101330" y="41582"/>
            <a:ext cx="2808312" cy="690629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rgbClr val="1D9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 </a:t>
            </a:r>
          </a:p>
        </p:txBody>
      </p:sp>
      <p:sp>
        <p:nvSpPr>
          <p:cNvPr id="48" name="Oval 40"/>
          <p:cNvSpPr/>
          <p:nvPr/>
        </p:nvSpPr>
        <p:spPr>
          <a:xfrm flipH="1">
            <a:off x="2279137" y="89995"/>
            <a:ext cx="582115" cy="5942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b="1" dirty="0">
                <a:solidFill>
                  <a:srgbClr val="10786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2100" b="1" dirty="0">
              <a:solidFill>
                <a:srgbClr val="107864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Shape 5969"/>
          <p:cNvSpPr/>
          <p:nvPr/>
        </p:nvSpPr>
        <p:spPr>
          <a:xfrm>
            <a:off x="7878762" y="3677159"/>
            <a:ext cx="1" cy="494540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 dirty="0">
              <a:latin typeface="+mj-lt"/>
            </a:endParaRPr>
          </a:p>
        </p:txBody>
      </p:sp>
      <p:sp>
        <p:nvSpPr>
          <p:cNvPr id="29" name="Shape 5982"/>
          <p:cNvSpPr/>
          <p:nvPr/>
        </p:nvSpPr>
        <p:spPr>
          <a:xfrm>
            <a:off x="6808531" y="2225489"/>
            <a:ext cx="2101269" cy="114646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EC" sz="1400" b="1" dirty="0" smtClean="0"/>
              <a:t>Secretaría de Educación Superior, Ciencia, Tecnología e Innovación (SENESCYT)</a:t>
            </a:r>
            <a:endParaRPr sz="1400" b="1" dirty="0">
              <a:solidFill>
                <a:schemeClr val="tx1">
                  <a:lumMod val="50000"/>
                </a:schemeClr>
              </a:solidFill>
              <a:latin typeface="+mj-lt"/>
              <a:ea typeface="Helvetica"/>
              <a:cs typeface="Helvetica"/>
            </a:endParaRPr>
          </a:p>
        </p:txBody>
      </p:sp>
      <p:sp>
        <p:nvSpPr>
          <p:cNvPr id="30" name="Shape 5989"/>
          <p:cNvSpPr/>
          <p:nvPr/>
        </p:nvSpPr>
        <p:spPr>
          <a:xfrm>
            <a:off x="7748349" y="3425995"/>
            <a:ext cx="264869" cy="264869"/>
          </a:xfrm>
          <a:prstGeom prst="diamond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 dirty="0">
              <a:latin typeface="+mj-lt"/>
            </a:endParaRPr>
          </a:p>
        </p:txBody>
      </p:sp>
      <p:sp>
        <p:nvSpPr>
          <p:cNvPr id="34" name="Shape 2545"/>
          <p:cNvSpPr/>
          <p:nvPr/>
        </p:nvSpPr>
        <p:spPr>
          <a:xfrm>
            <a:off x="7535550" y="4398303"/>
            <a:ext cx="425598" cy="4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/>
          </a:p>
        </p:txBody>
      </p:sp>
      <p:pic>
        <p:nvPicPr>
          <p:cNvPr id="7" name="Picture 6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120" r="23899" b="3381"/>
          <a:stretch/>
        </p:blipFill>
        <p:spPr bwMode="auto">
          <a:xfrm>
            <a:off x="7266693" y="4083599"/>
            <a:ext cx="1425453" cy="1259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hape 267"/>
          <p:cNvSpPr/>
          <p:nvPr/>
        </p:nvSpPr>
        <p:spPr>
          <a:xfrm>
            <a:off x="134668" y="5339505"/>
            <a:ext cx="268911" cy="303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39" name="Shape 270"/>
          <p:cNvSpPr/>
          <p:nvPr/>
        </p:nvSpPr>
        <p:spPr>
          <a:xfrm>
            <a:off x="134668" y="5776522"/>
            <a:ext cx="268911" cy="3364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255" y="5342710"/>
            <a:ext cx="204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Organismos rectores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9949" y="5776522"/>
            <a:ext cx="229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Organismos coordinador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535" r="18061" b="29773"/>
          <a:stretch/>
        </p:blipFill>
        <p:spPr>
          <a:xfrm>
            <a:off x="5999058" y="830509"/>
            <a:ext cx="1528557" cy="10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6052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 descr="Shopping cart">
            <a:extLst>
              <a:ext uri="{FF2B5EF4-FFF2-40B4-BE49-F238E27FC236}">
                <a16:creationId xmlns:a16="http://schemas.microsoft.com/office/drawing/2014/main" xmlns="" id="{FE9A353D-CBDF-4BA4-90E5-6808560E8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17493" y="4179852"/>
            <a:ext cx="751178" cy="751178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xmlns="" id="{AE989AB6-17BF-4EDF-945C-617F0CA8F7B6}"/>
              </a:ext>
            </a:extLst>
          </p:cNvPr>
          <p:cNvSpPr/>
          <p:nvPr/>
        </p:nvSpPr>
        <p:spPr>
          <a:xfrm>
            <a:off x="1043608" y="1340768"/>
            <a:ext cx="4967573" cy="989164"/>
          </a:xfrm>
          <a:prstGeom prst="rect">
            <a:avLst/>
          </a:prstGeom>
          <a:solidFill>
            <a:srgbClr val="1D927D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lvl="0"/>
            <a:r>
              <a:rPr lang="es-EC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 Ejecución presupuestaria</a:t>
            </a:r>
            <a:endParaRPr lang="es-EC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xmlns="" id="{7EE1C815-167A-4CB8-916B-5B8824752BF5}"/>
              </a:ext>
            </a:extLst>
          </p:cNvPr>
          <p:cNvSpPr/>
          <p:nvPr/>
        </p:nvSpPr>
        <p:spPr>
          <a:xfrm>
            <a:off x="1043608" y="2366453"/>
            <a:ext cx="4967573" cy="70250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lvl="0"/>
            <a:r>
              <a:rPr lang="es-EC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 motivación  para participación en  proyectos de investigación y vinculación  </a:t>
            </a:r>
            <a:endParaRPr lang="es-EC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749932E6-C8CB-4B54-AE27-7644CB5CF558}"/>
              </a:ext>
            </a:extLst>
          </p:cNvPr>
          <p:cNvSpPr/>
          <p:nvPr/>
        </p:nvSpPr>
        <p:spPr>
          <a:xfrm>
            <a:off x="1043608" y="3103631"/>
            <a:ext cx="4967573" cy="91249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lvl="0" algn="just"/>
            <a:r>
              <a:rPr lang="es-EC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de capacitación a docentes y estudiantes para motivar la participación en proyectos de investigación y vinculación </a:t>
            </a:r>
            <a:endParaRPr lang="es-EC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xmlns="" id="{653577AD-D370-4886-BB4D-0BB23312E9F6}"/>
              </a:ext>
            </a:extLst>
          </p:cNvPr>
          <p:cNvSpPr/>
          <p:nvPr/>
        </p:nvSpPr>
        <p:spPr>
          <a:xfrm>
            <a:off x="1043608" y="4066377"/>
            <a:ext cx="4967573" cy="82150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68580" tIns="28575" rIns="822960" bIns="28575" anchor="ctr"/>
          <a:lstStyle/>
          <a:p>
            <a:pPr lvl="0"/>
            <a:r>
              <a:rPr lang="es-EC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de eficacia en la ejecución presupuestaria</a:t>
            </a:r>
          </a:p>
        </p:txBody>
      </p:sp>
      <p:sp>
        <p:nvSpPr>
          <p:cNvPr id="11" name="Freeform: Shape 102">
            <a:extLst>
              <a:ext uri="{FF2B5EF4-FFF2-40B4-BE49-F238E27FC236}">
                <a16:creationId xmlns:a16="http://schemas.microsoft.com/office/drawing/2014/main" xmlns="" id="{EF45B50B-BF5E-4278-BB2B-4A44C123F1C3}"/>
              </a:ext>
            </a:extLst>
          </p:cNvPr>
          <p:cNvSpPr/>
          <p:nvPr/>
        </p:nvSpPr>
        <p:spPr>
          <a:xfrm>
            <a:off x="5762281" y="1037641"/>
            <a:ext cx="2612794" cy="1785540"/>
          </a:xfrm>
          <a:custGeom>
            <a:avLst/>
            <a:gdLst>
              <a:gd name="connsiteX0" fmla="*/ 758192 w 2438401"/>
              <a:gd name="connsiteY0" fmla="*/ 0 h 1781810"/>
              <a:gd name="connsiteX1" fmla="*/ 758192 w 2438401"/>
              <a:gd name="connsiteY1" fmla="*/ 670905 h 1781810"/>
              <a:gd name="connsiteX2" fmla="*/ 762001 w 2438401"/>
              <a:gd name="connsiteY2" fmla="*/ 670905 h 1781810"/>
              <a:gd name="connsiteX3" fmla="*/ 762001 w 2438401"/>
              <a:gd name="connsiteY3" fmla="*/ 0 h 1781810"/>
              <a:gd name="connsiteX4" fmla="*/ 2438401 w 2438401"/>
              <a:gd name="connsiteY4" fmla="*/ 1083288 h 1781810"/>
              <a:gd name="connsiteX5" fmla="*/ 2438401 w 2438401"/>
              <a:gd name="connsiteY5" fmla="*/ 1772921 h 1781810"/>
              <a:gd name="connsiteX6" fmla="*/ 1418230 w 2438401"/>
              <a:gd name="connsiteY6" fmla="*/ 1337811 h 1781810"/>
              <a:gd name="connsiteX7" fmla="*/ 1393615 w 2438401"/>
              <a:gd name="connsiteY7" fmla="*/ 1337811 h 1781810"/>
              <a:gd name="connsiteX8" fmla="*/ 2434592 w 2438401"/>
              <a:gd name="connsiteY8" fmla="*/ 1781810 h 1781810"/>
              <a:gd name="connsiteX9" fmla="*/ 1663751 w 2438401"/>
              <a:gd name="connsiteY9" fmla="*/ 1781810 h 1781810"/>
              <a:gd name="connsiteX10" fmla="*/ 0 w 2438401"/>
              <a:gd name="connsiteY10" fmla="*/ 1297954 h 1781810"/>
              <a:gd name="connsiteX11" fmla="*/ 486691 w 2438401"/>
              <a:gd name="connsiteY11" fmla="*/ 1149579 h 1781810"/>
              <a:gd name="connsiteX12" fmla="*/ 486691 w 2438401"/>
              <a:gd name="connsiteY12" fmla="*/ 1140683 h 1781810"/>
              <a:gd name="connsiteX13" fmla="*/ 1 w 2438401"/>
              <a:gd name="connsiteY13" fmla="*/ 1289050 h 1781810"/>
              <a:gd name="connsiteX14" fmla="*/ 1 w 2438401"/>
              <a:gd name="connsiteY14" fmla="*/ 311162 h 1781810"/>
              <a:gd name="connsiteX0" fmla="*/ 758192 w 2438401"/>
              <a:gd name="connsiteY0" fmla="*/ 0 h 1781810"/>
              <a:gd name="connsiteX1" fmla="*/ 758192 w 2438401"/>
              <a:gd name="connsiteY1" fmla="*/ 670905 h 1781810"/>
              <a:gd name="connsiteX2" fmla="*/ 762001 w 2438401"/>
              <a:gd name="connsiteY2" fmla="*/ 0 h 1781810"/>
              <a:gd name="connsiteX3" fmla="*/ 2438401 w 2438401"/>
              <a:gd name="connsiteY3" fmla="*/ 1083288 h 1781810"/>
              <a:gd name="connsiteX4" fmla="*/ 2438401 w 2438401"/>
              <a:gd name="connsiteY4" fmla="*/ 1772921 h 1781810"/>
              <a:gd name="connsiteX5" fmla="*/ 1418230 w 2438401"/>
              <a:gd name="connsiteY5" fmla="*/ 1337811 h 1781810"/>
              <a:gd name="connsiteX6" fmla="*/ 1393615 w 2438401"/>
              <a:gd name="connsiteY6" fmla="*/ 1337811 h 1781810"/>
              <a:gd name="connsiteX7" fmla="*/ 2434592 w 2438401"/>
              <a:gd name="connsiteY7" fmla="*/ 1781810 h 1781810"/>
              <a:gd name="connsiteX8" fmla="*/ 1663751 w 2438401"/>
              <a:gd name="connsiteY8" fmla="*/ 1781810 h 1781810"/>
              <a:gd name="connsiteX9" fmla="*/ 0 w 2438401"/>
              <a:gd name="connsiteY9" fmla="*/ 1297954 h 1781810"/>
              <a:gd name="connsiteX10" fmla="*/ 486691 w 2438401"/>
              <a:gd name="connsiteY10" fmla="*/ 1149579 h 1781810"/>
              <a:gd name="connsiteX11" fmla="*/ 486691 w 2438401"/>
              <a:gd name="connsiteY11" fmla="*/ 1140683 h 1781810"/>
              <a:gd name="connsiteX12" fmla="*/ 1 w 2438401"/>
              <a:gd name="connsiteY12" fmla="*/ 1289050 h 1781810"/>
              <a:gd name="connsiteX13" fmla="*/ 1 w 2438401"/>
              <a:gd name="connsiteY13" fmla="*/ 311162 h 1781810"/>
              <a:gd name="connsiteX14" fmla="*/ 758192 w 2438401"/>
              <a:gd name="connsiteY14" fmla="*/ 0 h 1781810"/>
              <a:gd name="connsiteX0" fmla="*/ 758192 w 2438401"/>
              <a:gd name="connsiteY0" fmla="*/ 0 h 1781810"/>
              <a:gd name="connsiteX1" fmla="*/ 762001 w 2438401"/>
              <a:gd name="connsiteY1" fmla="*/ 0 h 1781810"/>
              <a:gd name="connsiteX2" fmla="*/ 2438401 w 2438401"/>
              <a:gd name="connsiteY2" fmla="*/ 1083288 h 1781810"/>
              <a:gd name="connsiteX3" fmla="*/ 2438401 w 2438401"/>
              <a:gd name="connsiteY3" fmla="*/ 1772921 h 1781810"/>
              <a:gd name="connsiteX4" fmla="*/ 1418230 w 2438401"/>
              <a:gd name="connsiteY4" fmla="*/ 1337811 h 1781810"/>
              <a:gd name="connsiteX5" fmla="*/ 1393615 w 2438401"/>
              <a:gd name="connsiteY5" fmla="*/ 1337811 h 1781810"/>
              <a:gd name="connsiteX6" fmla="*/ 2434592 w 2438401"/>
              <a:gd name="connsiteY6" fmla="*/ 1781810 h 1781810"/>
              <a:gd name="connsiteX7" fmla="*/ 1663751 w 2438401"/>
              <a:gd name="connsiteY7" fmla="*/ 1781810 h 1781810"/>
              <a:gd name="connsiteX8" fmla="*/ 0 w 2438401"/>
              <a:gd name="connsiteY8" fmla="*/ 1297954 h 1781810"/>
              <a:gd name="connsiteX9" fmla="*/ 486691 w 2438401"/>
              <a:gd name="connsiteY9" fmla="*/ 1149579 h 1781810"/>
              <a:gd name="connsiteX10" fmla="*/ 486691 w 2438401"/>
              <a:gd name="connsiteY10" fmla="*/ 1140683 h 1781810"/>
              <a:gd name="connsiteX11" fmla="*/ 1 w 2438401"/>
              <a:gd name="connsiteY11" fmla="*/ 1289050 h 1781810"/>
              <a:gd name="connsiteX12" fmla="*/ 1 w 2438401"/>
              <a:gd name="connsiteY12" fmla="*/ 311162 h 1781810"/>
              <a:gd name="connsiteX13" fmla="*/ 758192 w 2438401"/>
              <a:gd name="connsiteY13" fmla="*/ 0 h 1781810"/>
              <a:gd name="connsiteX0" fmla="*/ 758192 w 2438401"/>
              <a:gd name="connsiteY0" fmla="*/ 0 h 1781810"/>
              <a:gd name="connsiteX1" fmla="*/ 762001 w 2438401"/>
              <a:gd name="connsiteY1" fmla="*/ 0 h 1781810"/>
              <a:gd name="connsiteX2" fmla="*/ 2438401 w 2438401"/>
              <a:gd name="connsiteY2" fmla="*/ 1083288 h 1781810"/>
              <a:gd name="connsiteX3" fmla="*/ 2438401 w 2438401"/>
              <a:gd name="connsiteY3" fmla="*/ 1772921 h 1781810"/>
              <a:gd name="connsiteX4" fmla="*/ 1418230 w 2438401"/>
              <a:gd name="connsiteY4" fmla="*/ 1337811 h 1781810"/>
              <a:gd name="connsiteX5" fmla="*/ 1393615 w 2438401"/>
              <a:gd name="connsiteY5" fmla="*/ 1337811 h 1781810"/>
              <a:gd name="connsiteX6" fmla="*/ 2434592 w 2438401"/>
              <a:gd name="connsiteY6" fmla="*/ 1781810 h 1781810"/>
              <a:gd name="connsiteX7" fmla="*/ 1663751 w 2438401"/>
              <a:gd name="connsiteY7" fmla="*/ 1781810 h 1781810"/>
              <a:gd name="connsiteX8" fmla="*/ 0 w 2438401"/>
              <a:gd name="connsiteY8" fmla="*/ 1297954 h 1781810"/>
              <a:gd name="connsiteX9" fmla="*/ 486691 w 2438401"/>
              <a:gd name="connsiteY9" fmla="*/ 1149579 h 1781810"/>
              <a:gd name="connsiteX10" fmla="*/ 1 w 2438401"/>
              <a:gd name="connsiteY10" fmla="*/ 1289050 h 1781810"/>
              <a:gd name="connsiteX11" fmla="*/ 1 w 2438401"/>
              <a:gd name="connsiteY11" fmla="*/ 311162 h 1781810"/>
              <a:gd name="connsiteX12" fmla="*/ 758192 w 2438401"/>
              <a:gd name="connsiteY12" fmla="*/ 0 h 1781810"/>
              <a:gd name="connsiteX0" fmla="*/ 758192 w 2438401"/>
              <a:gd name="connsiteY0" fmla="*/ 0 h 1781810"/>
              <a:gd name="connsiteX1" fmla="*/ 762001 w 2438401"/>
              <a:gd name="connsiteY1" fmla="*/ 0 h 1781810"/>
              <a:gd name="connsiteX2" fmla="*/ 2438401 w 2438401"/>
              <a:gd name="connsiteY2" fmla="*/ 1083288 h 1781810"/>
              <a:gd name="connsiteX3" fmla="*/ 2438401 w 2438401"/>
              <a:gd name="connsiteY3" fmla="*/ 1772921 h 1781810"/>
              <a:gd name="connsiteX4" fmla="*/ 1418230 w 2438401"/>
              <a:gd name="connsiteY4" fmla="*/ 1337811 h 1781810"/>
              <a:gd name="connsiteX5" fmla="*/ 1393615 w 2438401"/>
              <a:gd name="connsiteY5" fmla="*/ 1337811 h 1781810"/>
              <a:gd name="connsiteX6" fmla="*/ 2434592 w 2438401"/>
              <a:gd name="connsiteY6" fmla="*/ 1781810 h 1781810"/>
              <a:gd name="connsiteX7" fmla="*/ 1663751 w 2438401"/>
              <a:gd name="connsiteY7" fmla="*/ 1781810 h 1781810"/>
              <a:gd name="connsiteX8" fmla="*/ 0 w 2438401"/>
              <a:gd name="connsiteY8" fmla="*/ 1297954 h 1781810"/>
              <a:gd name="connsiteX9" fmla="*/ 1 w 2438401"/>
              <a:gd name="connsiteY9" fmla="*/ 1289050 h 1781810"/>
              <a:gd name="connsiteX10" fmla="*/ 1 w 2438401"/>
              <a:gd name="connsiteY10" fmla="*/ 311162 h 1781810"/>
              <a:gd name="connsiteX11" fmla="*/ 758192 w 2438401"/>
              <a:gd name="connsiteY11" fmla="*/ 0 h 1781810"/>
              <a:gd name="connsiteX0" fmla="*/ 758192 w 2438401"/>
              <a:gd name="connsiteY0" fmla="*/ 0 h 1781810"/>
              <a:gd name="connsiteX1" fmla="*/ 762001 w 2438401"/>
              <a:gd name="connsiteY1" fmla="*/ 0 h 1781810"/>
              <a:gd name="connsiteX2" fmla="*/ 2438401 w 2438401"/>
              <a:gd name="connsiteY2" fmla="*/ 1083288 h 1781810"/>
              <a:gd name="connsiteX3" fmla="*/ 2438401 w 2438401"/>
              <a:gd name="connsiteY3" fmla="*/ 1772921 h 1781810"/>
              <a:gd name="connsiteX4" fmla="*/ 1393615 w 2438401"/>
              <a:gd name="connsiteY4" fmla="*/ 1337811 h 1781810"/>
              <a:gd name="connsiteX5" fmla="*/ 2434592 w 2438401"/>
              <a:gd name="connsiteY5" fmla="*/ 1781810 h 1781810"/>
              <a:gd name="connsiteX6" fmla="*/ 1663751 w 2438401"/>
              <a:gd name="connsiteY6" fmla="*/ 1781810 h 1781810"/>
              <a:gd name="connsiteX7" fmla="*/ 0 w 2438401"/>
              <a:gd name="connsiteY7" fmla="*/ 1297954 h 1781810"/>
              <a:gd name="connsiteX8" fmla="*/ 1 w 2438401"/>
              <a:gd name="connsiteY8" fmla="*/ 1289050 h 1781810"/>
              <a:gd name="connsiteX9" fmla="*/ 1 w 2438401"/>
              <a:gd name="connsiteY9" fmla="*/ 311162 h 1781810"/>
              <a:gd name="connsiteX10" fmla="*/ 758192 w 2438401"/>
              <a:gd name="connsiteY10" fmla="*/ 0 h 1781810"/>
              <a:gd name="connsiteX0" fmla="*/ 758192 w 2438401"/>
              <a:gd name="connsiteY0" fmla="*/ 0 h 1781810"/>
              <a:gd name="connsiteX1" fmla="*/ 762001 w 2438401"/>
              <a:gd name="connsiteY1" fmla="*/ 0 h 1781810"/>
              <a:gd name="connsiteX2" fmla="*/ 2438401 w 2438401"/>
              <a:gd name="connsiteY2" fmla="*/ 1083288 h 1781810"/>
              <a:gd name="connsiteX3" fmla="*/ 2438401 w 2438401"/>
              <a:gd name="connsiteY3" fmla="*/ 1772921 h 1781810"/>
              <a:gd name="connsiteX4" fmla="*/ 2434592 w 2438401"/>
              <a:gd name="connsiteY4" fmla="*/ 1781810 h 1781810"/>
              <a:gd name="connsiteX5" fmla="*/ 1663751 w 2438401"/>
              <a:gd name="connsiteY5" fmla="*/ 1781810 h 1781810"/>
              <a:gd name="connsiteX6" fmla="*/ 0 w 2438401"/>
              <a:gd name="connsiteY6" fmla="*/ 1297954 h 1781810"/>
              <a:gd name="connsiteX7" fmla="*/ 1 w 2438401"/>
              <a:gd name="connsiteY7" fmla="*/ 1289050 h 1781810"/>
              <a:gd name="connsiteX8" fmla="*/ 1 w 2438401"/>
              <a:gd name="connsiteY8" fmla="*/ 311162 h 1781810"/>
              <a:gd name="connsiteX9" fmla="*/ 758192 w 2438401"/>
              <a:gd name="connsiteY9" fmla="*/ 0 h 1781810"/>
              <a:gd name="connsiteX0" fmla="*/ 758192 w 2438401"/>
              <a:gd name="connsiteY0" fmla="*/ 0 h 1781810"/>
              <a:gd name="connsiteX1" fmla="*/ 762001 w 2438401"/>
              <a:gd name="connsiteY1" fmla="*/ 0 h 1781810"/>
              <a:gd name="connsiteX2" fmla="*/ 2438401 w 2438401"/>
              <a:gd name="connsiteY2" fmla="*/ 1083288 h 1781810"/>
              <a:gd name="connsiteX3" fmla="*/ 2438401 w 2438401"/>
              <a:gd name="connsiteY3" fmla="*/ 1772921 h 1781810"/>
              <a:gd name="connsiteX4" fmla="*/ 2434592 w 2438401"/>
              <a:gd name="connsiteY4" fmla="*/ 1779429 h 1781810"/>
              <a:gd name="connsiteX5" fmla="*/ 1663751 w 2438401"/>
              <a:gd name="connsiteY5" fmla="*/ 1781810 h 1781810"/>
              <a:gd name="connsiteX6" fmla="*/ 0 w 2438401"/>
              <a:gd name="connsiteY6" fmla="*/ 1297954 h 1781810"/>
              <a:gd name="connsiteX7" fmla="*/ 1 w 2438401"/>
              <a:gd name="connsiteY7" fmla="*/ 1289050 h 1781810"/>
              <a:gd name="connsiteX8" fmla="*/ 1 w 2438401"/>
              <a:gd name="connsiteY8" fmla="*/ 311162 h 1781810"/>
              <a:gd name="connsiteX9" fmla="*/ 758192 w 2438401"/>
              <a:gd name="connsiteY9" fmla="*/ 0 h 1781810"/>
              <a:gd name="connsiteX0" fmla="*/ 758192 w 2438401"/>
              <a:gd name="connsiteY0" fmla="*/ 0 h 1781810"/>
              <a:gd name="connsiteX1" fmla="*/ 762001 w 2438401"/>
              <a:gd name="connsiteY1" fmla="*/ 0 h 1781810"/>
              <a:gd name="connsiteX2" fmla="*/ 2438401 w 2438401"/>
              <a:gd name="connsiteY2" fmla="*/ 1083288 h 1781810"/>
              <a:gd name="connsiteX3" fmla="*/ 2438401 w 2438401"/>
              <a:gd name="connsiteY3" fmla="*/ 1772921 h 1781810"/>
              <a:gd name="connsiteX4" fmla="*/ 2434592 w 2438401"/>
              <a:gd name="connsiteY4" fmla="*/ 1772285 h 1781810"/>
              <a:gd name="connsiteX5" fmla="*/ 1663751 w 2438401"/>
              <a:gd name="connsiteY5" fmla="*/ 1781810 h 1781810"/>
              <a:gd name="connsiteX6" fmla="*/ 0 w 2438401"/>
              <a:gd name="connsiteY6" fmla="*/ 1297954 h 1781810"/>
              <a:gd name="connsiteX7" fmla="*/ 1 w 2438401"/>
              <a:gd name="connsiteY7" fmla="*/ 1289050 h 1781810"/>
              <a:gd name="connsiteX8" fmla="*/ 1 w 2438401"/>
              <a:gd name="connsiteY8" fmla="*/ 311162 h 1781810"/>
              <a:gd name="connsiteX9" fmla="*/ 758192 w 2438401"/>
              <a:gd name="connsiteY9" fmla="*/ 0 h 178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1" h="1781810">
                <a:moveTo>
                  <a:pt x="758192" y="0"/>
                </a:moveTo>
                <a:lnTo>
                  <a:pt x="762001" y="0"/>
                </a:lnTo>
                <a:lnTo>
                  <a:pt x="2438401" y="1083288"/>
                </a:lnTo>
                <a:lnTo>
                  <a:pt x="2438401" y="1772921"/>
                </a:lnTo>
                <a:lnTo>
                  <a:pt x="2434592" y="1772285"/>
                </a:lnTo>
                <a:lnTo>
                  <a:pt x="1663751" y="1781810"/>
                </a:lnTo>
                <a:lnTo>
                  <a:pt x="0" y="1297954"/>
                </a:lnTo>
                <a:cubicBezTo>
                  <a:pt x="0" y="1294986"/>
                  <a:pt x="1" y="1292018"/>
                  <a:pt x="1" y="1289050"/>
                </a:cubicBezTo>
                <a:lnTo>
                  <a:pt x="1" y="311162"/>
                </a:lnTo>
                <a:lnTo>
                  <a:pt x="758192" y="0"/>
                </a:lnTo>
                <a:close/>
              </a:path>
            </a:pathLst>
          </a:custGeom>
          <a:solidFill>
            <a:srgbClr val="10786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6D25EF9A-F213-40F3-9D43-F96082B0E396}"/>
              </a:ext>
            </a:extLst>
          </p:cNvPr>
          <p:cNvSpPr/>
          <p:nvPr/>
        </p:nvSpPr>
        <p:spPr>
          <a:xfrm>
            <a:off x="6578778" y="1037642"/>
            <a:ext cx="1796295" cy="1776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3198"/>
                </a:lnTo>
                <a:lnTo>
                  <a:pt x="21600" y="21600"/>
                </a:lnTo>
                <a:lnTo>
                  <a:pt x="0" y="12889"/>
                </a:lnTo>
                <a:close/>
              </a:path>
            </a:pathLst>
          </a:custGeom>
          <a:solidFill>
            <a:srgbClr val="1D927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sp>
        <p:nvSpPr>
          <p:cNvPr id="13" name="Figure">
            <a:extLst>
              <a:ext uri="{FF2B5EF4-FFF2-40B4-BE49-F238E27FC236}">
                <a16:creationId xmlns:a16="http://schemas.microsoft.com/office/drawing/2014/main" xmlns="" id="{FDBF4F95-6985-4D14-BF5B-379CF1EB5172}"/>
              </a:ext>
            </a:extLst>
          </p:cNvPr>
          <p:cNvSpPr/>
          <p:nvPr/>
        </p:nvSpPr>
        <p:spPr>
          <a:xfrm>
            <a:off x="5731836" y="2062601"/>
            <a:ext cx="2608712" cy="726059"/>
          </a:xfrm>
          <a:custGeom>
            <a:avLst/>
            <a:gdLst>
              <a:gd name="connsiteX0" fmla="*/ 0 w 21600"/>
              <a:gd name="connsiteY0" fmla="*/ 7271 h 21888"/>
              <a:gd name="connsiteX1" fmla="*/ 14761 w 21600"/>
              <a:gd name="connsiteY1" fmla="*/ 21888 h 21888"/>
              <a:gd name="connsiteX2" fmla="*/ 21600 w 21600"/>
              <a:gd name="connsiteY2" fmla="*/ 21888 h 21888"/>
              <a:gd name="connsiteX3" fmla="*/ 6727 w 21600"/>
              <a:gd name="connsiteY3" fmla="*/ 0 h 21888"/>
              <a:gd name="connsiteX4" fmla="*/ 0 w 21600"/>
              <a:gd name="connsiteY4" fmla="*/ 7271 h 21888"/>
              <a:gd name="connsiteX0" fmla="*/ 0 w 21600"/>
              <a:gd name="connsiteY0" fmla="*/ 7271 h 21888"/>
              <a:gd name="connsiteX1" fmla="*/ 14761 w 21600"/>
              <a:gd name="connsiteY1" fmla="*/ 21888 h 21888"/>
              <a:gd name="connsiteX2" fmla="*/ 21600 w 21600"/>
              <a:gd name="connsiteY2" fmla="*/ 21600 h 21888"/>
              <a:gd name="connsiteX3" fmla="*/ 6727 w 21600"/>
              <a:gd name="connsiteY3" fmla="*/ 0 h 21888"/>
              <a:gd name="connsiteX4" fmla="*/ 0 w 21600"/>
              <a:gd name="connsiteY4" fmla="*/ 7271 h 2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88" extrusionOk="0">
                <a:moveTo>
                  <a:pt x="0" y="7271"/>
                </a:moveTo>
                <a:lnTo>
                  <a:pt x="14761" y="21888"/>
                </a:lnTo>
                <a:lnTo>
                  <a:pt x="21600" y="21600"/>
                </a:lnTo>
                <a:lnTo>
                  <a:pt x="6727" y="0"/>
                </a:lnTo>
                <a:cubicBezTo>
                  <a:pt x="4485" y="2328"/>
                  <a:pt x="2242" y="4943"/>
                  <a:pt x="0" y="7271"/>
                </a:cubicBezTo>
                <a:close/>
              </a:path>
            </a:pathLst>
          </a:custGeom>
          <a:solidFill>
            <a:srgbClr val="10786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sp>
        <p:nvSpPr>
          <p:cNvPr id="14" name="Freeform: Shape 44">
            <a:extLst>
              <a:ext uri="{FF2B5EF4-FFF2-40B4-BE49-F238E27FC236}">
                <a16:creationId xmlns:a16="http://schemas.microsoft.com/office/drawing/2014/main" xmlns="" id="{79D519CA-990A-4478-BCA0-7537D44BC219}"/>
              </a:ext>
            </a:extLst>
          </p:cNvPr>
          <p:cNvSpPr/>
          <p:nvPr/>
        </p:nvSpPr>
        <p:spPr>
          <a:xfrm>
            <a:off x="5727754" y="2170339"/>
            <a:ext cx="2612793" cy="1173394"/>
          </a:xfrm>
          <a:custGeom>
            <a:avLst/>
            <a:gdLst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58191 w 2438400"/>
              <a:gd name="connsiteY10" fmla="*/ 736607 h 1173482"/>
              <a:gd name="connsiteX11" fmla="*/ 758217 w 2438400"/>
              <a:gd name="connsiteY11" fmla="*/ 736601 h 1173482"/>
              <a:gd name="connsiteX12" fmla="*/ 762000 w 2438400"/>
              <a:gd name="connsiteY12" fmla="*/ 737561 h 1173482"/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58191 w 2438400"/>
              <a:gd name="connsiteY10" fmla="*/ 736607 h 1173482"/>
              <a:gd name="connsiteX11" fmla="*/ 758217 w 2438400"/>
              <a:gd name="connsiteY11" fmla="*/ 736601 h 1173482"/>
              <a:gd name="connsiteX12" fmla="*/ 762000 w 2438400"/>
              <a:gd name="connsiteY12" fmla="*/ 0 h 1173482"/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58191 w 2438400"/>
              <a:gd name="connsiteY10" fmla="*/ 736607 h 1173482"/>
              <a:gd name="connsiteX11" fmla="*/ 762000 w 2438400"/>
              <a:gd name="connsiteY11" fmla="*/ 0 h 1173482"/>
              <a:gd name="connsiteX0" fmla="*/ 762000 w 2438400"/>
              <a:gd name="connsiteY0" fmla="*/ 0 h 1173482"/>
              <a:gd name="connsiteX1" fmla="*/ 2438400 w 2438400"/>
              <a:gd name="connsiteY1" fmla="*/ 683281 h 1173482"/>
              <a:gd name="connsiteX2" fmla="*/ 2438400 w 2438400"/>
              <a:gd name="connsiteY2" fmla="*/ 1173482 h 1173482"/>
              <a:gd name="connsiteX3" fmla="*/ 2395219 w 2438400"/>
              <a:gd name="connsiteY3" fmla="*/ 1162524 h 1173482"/>
              <a:gd name="connsiteX4" fmla="*/ 1689110 w 2438400"/>
              <a:gd name="connsiteY4" fmla="*/ 1170942 h 1173482"/>
              <a:gd name="connsiteX5" fmla="*/ 30667 w 2438400"/>
              <a:gd name="connsiteY5" fmla="*/ 900360 h 1173482"/>
              <a:gd name="connsiteX6" fmla="*/ 0 w 2438400"/>
              <a:gd name="connsiteY6" fmla="*/ 906782 h 1173482"/>
              <a:gd name="connsiteX7" fmla="*/ 0 w 2438400"/>
              <a:gd name="connsiteY7" fmla="*/ 895357 h 1173482"/>
              <a:gd name="connsiteX8" fmla="*/ 0 w 2438400"/>
              <a:gd name="connsiteY8" fmla="*/ 204488 h 1173482"/>
              <a:gd name="connsiteX9" fmla="*/ 758191 w 2438400"/>
              <a:gd name="connsiteY9" fmla="*/ 1 h 1173482"/>
              <a:gd name="connsiteX10" fmla="*/ 762000 w 2438400"/>
              <a:gd name="connsiteY10" fmla="*/ 0 h 1173482"/>
              <a:gd name="connsiteX0" fmla="*/ 762000 w 2438400"/>
              <a:gd name="connsiteY0" fmla="*/ 0 h 1170942"/>
              <a:gd name="connsiteX1" fmla="*/ 2438400 w 2438400"/>
              <a:gd name="connsiteY1" fmla="*/ 683281 h 1170942"/>
              <a:gd name="connsiteX2" fmla="*/ 2438400 w 2438400"/>
              <a:gd name="connsiteY2" fmla="*/ 1166339 h 1170942"/>
              <a:gd name="connsiteX3" fmla="*/ 2395219 w 2438400"/>
              <a:gd name="connsiteY3" fmla="*/ 1162524 h 1170942"/>
              <a:gd name="connsiteX4" fmla="*/ 1689110 w 2438400"/>
              <a:gd name="connsiteY4" fmla="*/ 1170942 h 1170942"/>
              <a:gd name="connsiteX5" fmla="*/ 30667 w 2438400"/>
              <a:gd name="connsiteY5" fmla="*/ 900360 h 1170942"/>
              <a:gd name="connsiteX6" fmla="*/ 0 w 2438400"/>
              <a:gd name="connsiteY6" fmla="*/ 906782 h 1170942"/>
              <a:gd name="connsiteX7" fmla="*/ 0 w 2438400"/>
              <a:gd name="connsiteY7" fmla="*/ 895357 h 1170942"/>
              <a:gd name="connsiteX8" fmla="*/ 0 w 2438400"/>
              <a:gd name="connsiteY8" fmla="*/ 204488 h 1170942"/>
              <a:gd name="connsiteX9" fmla="*/ 758191 w 2438400"/>
              <a:gd name="connsiteY9" fmla="*/ 1 h 1170942"/>
              <a:gd name="connsiteX10" fmla="*/ 762000 w 2438400"/>
              <a:gd name="connsiteY10" fmla="*/ 0 h 1170942"/>
              <a:gd name="connsiteX0" fmla="*/ 762000 w 2438400"/>
              <a:gd name="connsiteY0" fmla="*/ 0 h 1170942"/>
              <a:gd name="connsiteX1" fmla="*/ 2438400 w 2438400"/>
              <a:gd name="connsiteY1" fmla="*/ 683281 h 1170942"/>
              <a:gd name="connsiteX2" fmla="*/ 2438400 w 2438400"/>
              <a:gd name="connsiteY2" fmla="*/ 1166339 h 1170942"/>
              <a:gd name="connsiteX3" fmla="*/ 2395219 w 2438400"/>
              <a:gd name="connsiteY3" fmla="*/ 1162524 h 1170942"/>
              <a:gd name="connsiteX4" fmla="*/ 1689110 w 2438400"/>
              <a:gd name="connsiteY4" fmla="*/ 1170942 h 1170942"/>
              <a:gd name="connsiteX5" fmla="*/ 0 w 2438400"/>
              <a:gd name="connsiteY5" fmla="*/ 906782 h 1170942"/>
              <a:gd name="connsiteX6" fmla="*/ 0 w 2438400"/>
              <a:gd name="connsiteY6" fmla="*/ 895357 h 1170942"/>
              <a:gd name="connsiteX7" fmla="*/ 0 w 2438400"/>
              <a:gd name="connsiteY7" fmla="*/ 204488 h 1170942"/>
              <a:gd name="connsiteX8" fmla="*/ 758191 w 2438400"/>
              <a:gd name="connsiteY8" fmla="*/ 1 h 1170942"/>
              <a:gd name="connsiteX9" fmla="*/ 762000 w 2438400"/>
              <a:gd name="connsiteY9" fmla="*/ 0 h 117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1170942">
                <a:moveTo>
                  <a:pt x="762000" y="0"/>
                </a:moveTo>
                <a:lnTo>
                  <a:pt x="2438400" y="683281"/>
                </a:lnTo>
                <a:lnTo>
                  <a:pt x="2438400" y="1166339"/>
                </a:lnTo>
                <a:lnTo>
                  <a:pt x="2395219" y="1162524"/>
                </a:lnTo>
                <a:lnTo>
                  <a:pt x="1689110" y="1170942"/>
                </a:lnTo>
                <a:lnTo>
                  <a:pt x="0" y="906782"/>
                </a:lnTo>
                <a:lnTo>
                  <a:pt x="0" y="895357"/>
                </a:lnTo>
                <a:lnTo>
                  <a:pt x="0" y="204488"/>
                </a:lnTo>
                <a:lnTo>
                  <a:pt x="758191" y="1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9B4764C3-B40B-4C91-9281-CFB94C7522A6}"/>
              </a:ext>
            </a:extLst>
          </p:cNvPr>
          <p:cNvSpPr/>
          <p:nvPr/>
        </p:nvSpPr>
        <p:spPr>
          <a:xfrm>
            <a:off x="6547943" y="2170338"/>
            <a:ext cx="1796295" cy="1175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769"/>
                </a:moveTo>
                <a:lnTo>
                  <a:pt x="21600" y="21600"/>
                </a:lnTo>
                <a:lnTo>
                  <a:pt x="21600" y="125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BFC880A-1756-4900-838C-D4BF1292BA50}"/>
              </a:ext>
            </a:extLst>
          </p:cNvPr>
          <p:cNvSpPr/>
          <p:nvPr/>
        </p:nvSpPr>
        <p:spPr>
          <a:xfrm>
            <a:off x="5728662" y="2884434"/>
            <a:ext cx="2617875" cy="435874"/>
          </a:xfrm>
          <a:custGeom>
            <a:avLst/>
            <a:gdLst>
              <a:gd name="connsiteX0" fmla="*/ 0 w 21621"/>
              <a:gd name="connsiteY0" fmla="*/ 8487 h 21600"/>
              <a:gd name="connsiteX1" fmla="*/ 15007 w 21621"/>
              <a:gd name="connsiteY1" fmla="*/ 21600 h 21600"/>
              <a:gd name="connsiteX2" fmla="*/ 21621 w 21621"/>
              <a:gd name="connsiteY2" fmla="*/ 21158 h 21600"/>
              <a:gd name="connsiteX3" fmla="*/ 6748 w 21621"/>
              <a:gd name="connsiteY3" fmla="*/ 0 h 21600"/>
              <a:gd name="connsiteX4" fmla="*/ 0 w 21621"/>
              <a:gd name="connsiteY4" fmla="*/ 8487 h 21600"/>
              <a:gd name="connsiteX0" fmla="*/ 0 w 21621"/>
              <a:gd name="connsiteY0" fmla="*/ 8487 h 21868"/>
              <a:gd name="connsiteX1" fmla="*/ 15007 w 21621"/>
              <a:gd name="connsiteY1" fmla="*/ 21600 h 21868"/>
              <a:gd name="connsiteX2" fmla="*/ 21621 w 21621"/>
              <a:gd name="connsiteY2" fmla="*/ 21868 h 21868"/>
              <a:gd name="connsiteX3" fmla="*/ 6748 w 21621"/>
              <a:gd name="connsiteY3" fmla="*/ 0 h 21868"/>
              <a:gd name="connsiteX4" fmla="*/ 0 w 21621"/>
              <a:gd name="connsiteY4" fmla="*/ 8487 h 21868"/>
              <a:gd name="connsiteX0" fmla="*/ 0 w 21642"/>
              <a:gd name="connsiteY0" fmla="*/ 8487 h 21600"/>
              <a:gd name="connsiteX1" fmla="*/ 15007 w 21642"/>
              <a:gd name="connsiteY1" fmla="*/ 21600 h 21600"/>
              <a:gd name="connsiteX2" fmla="*/ 21642 w 21642"/>
              <a:gd name="connsiteY2" fmla="*/ 21513 h 21600"/>
              <a:gd name="connsiteX3" fmla="*/ 6748 w 21642"/>
              <a:gd name="connsiteY3" fmla="*/ 0 h 21600"/>
              <a:gd name="connsiteX4" fmla="*/ 0 w 21642"/>
              <a:gd name="connsiteY4" fmla="*/ 8487 h 21600"/>
              <a:gd name="connsiteX0" fmla="*/ 0 w 21642"/>
              <a:gd name="connsiteY0" fmla="*/ 8487 h 21631"/>
              <a:gd name="connsiteX1" fmla="*/ 15007 w 21642"/>
              <a:gd name="connsiteY1" fmla="*/ 21600 h 21631"/>
              <a:gd name="connsiteX2" fmla="*/ 21642 w 21642"/>
              <a:gd name="connsiteY2" fmla="*/ 21631 h 21631"/>
              <a:gd name="connsiteX3" fmla="*/ 6748 w 21642"/>
              <a:gd name="connsiteY3" fmla="*/ 0 h 21631"/>
              <a:gd name="connsiteX4" fmla="*/ 0 w 21642"/>
              <a:gd name="connsiteY4" fmla="*/ 8487 h 21631"/>
              <a:gd name="connsiteX0" fmla="*/ 0 w 21642"/>
              <a:gd name="connsiteY0" fmla="*/ 8487 h 21631"/>
              <a:gd name="connsiteX1" fmla="*/ 15007 w 21642"/>
              <a:gd name="connsiteY1" fmla="*/ 21600 h 21631"/>
              <a:gd name="connsiteX2" fmla="*/ 21642 w 21642"/>
              <a:gd name="connsiteY2" fmla="*/ 21631 h 21631"/>
              <a:gd name="connsiteX3" fmla="*/ 6748 w 21642"/>
              <a:gd name="connsiteY3" fmla="*/ 0 h 21631"/>
              <a:gd name="connsiteX4" fmla="*/ 0 w 21642"/>
              <a:gd name="connsiteY4" fmla="*/ 8487 h 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21631" extrusionOk="0">
                <a:moveTo>
                  <a:pt x="0" y="8487"/>
                </a:moveTo>
                <a:lnTo>
                  <a:pt x="15007" y="21600"/>
                </a:lnTo>
                <a:lnTo>
                  <a:pt x="21642" y="21631"/>
                </a:lnTo>
                <a:lnTo>
                  <a:pt x="6748" y="0"/>
                </a:lnTo>
                <a:cubicBezTo>
                  <a:pt x="4506" y="2632"/>
                  <a:pt x="2242" y="5855"/>
                  <a:pt x="0" y="848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02EB490-0C3F-4F2B-95BB-646CB1069E80}"/>
              </a:ext>
            </a:extLst>
          </p:cNvPr>
          <p:cNvGrpSpPr/>
          <p:nvPr/>
        </p:nvGrpSpPr>
        <p:grpSpPr>
          <a:xfrm>
            <a:off x="5731446" y="2995239"/>
            <a:ext cx="2612794" cy="1075397"/>
            <a:chOff x="6661199" y="3560650"/>
            <a:chExt cx="2438401" cy="1073151"/>
          </a:xfrm>
        </p:grpSpPr>
        <p:sp>
          <p:nvSpPr>
            <p:cNvPr id="18" name="Freeform: Shape 57">
              <a:extLst>
                <a:ext uri="{FF2B5EF4-FFF2-40B4-BE49-F238E27FC236}">
                  <a16:creationId xmlns:a16="http://schemas.microsoft.com/office/drawing/2014/main" xmlns="" id="{E3A3EF5F-5774-4C5E-9BD1-2A2E56141FD3}"/>
                </a:ext>
              </a:extLst>
            </p:cNvPr>
            <p:cNvSpPr/>
            <p:nvPr/>
          </p:nvSpPr>
          <p:spPr>
            <a:xfrm>
              <a:off x="6661199" y="3560650"/>
              <a:ext cx="2438401" cy="1073151"/>
            </a:xfrm>
            <a:custGeom>
              <a:avLst/>
              <a:gdLst>
                <a:gd name="connsiteX0" fmla="*/ 758192 w 2438401"/>
                <a:gd name="connsiteY0" fmla="*/ 0 h 1073151"/>
                <a:gd name="connsiteX1" fmla="*/ 758192 w 2438401"/>
                <a:gd name="connsiteY1" fmla="*/ 990602 h 1073151"/>
                <a:gd name="connsiteX2" fmla="*/ 758218 w 2438401"/>
                <a:gd name="connsiteY2" fmla="*/ 990601 h 1073151"/>
                <a:gd name="connsiteX3" fmla="*/ 762001 w 2438401"/>
                <a:gd name="connsiteY3" fmla="*/ 990787 h 1073151"/>
                <a:gd name="connsiteX4" fmla="*/ 762001 w 2438401"/>
                <a:gd name="connsiteY4" fmla="*/ 0 h 1073151"/>
                <a:gd name="connsiteX5" fmla="*/ 2438401 w 2438401"/>
                <a:gd name="connsiteY5" fmla="*/ 374659 h 1073151"/>
                <a:gd name="connsiteX6" fmla="*/ 2438401 w 2438401"/>
                <a:gd name="connsiteY6" fmla="*/ 1073151 h 1073151"/>
                <a:gd name="connsiteX7" fmla="*/ 2419370 w 2438401"/>
                <a:gd name="connsiteY7" fmla="*/ 1072402 h 1073151"/>
                <a:gd name="connsiteX8" fmla="*/ 2434592 w 2438401"/>
                <a:gd name="connsiteY8" fmla="*/ 1073151 h 1073151"/>
                <a:gd name="connsiteX9" fmla="*/ 1948237 w 2438401"/>
                <a:gd name="connsiteY9" fmla="*/ 1073151 h 1073151"/>
                <a:gd name="connsiteX10" fmla="*/ 0 w 2438401"/>
                <a:gd name="connsiteY10" fmla="*/ 1023621 h 1073151"/>
                <a:gd name="connsiteX11" fmla="*/ 1 w 2438401"/>
                <a:gd name="connsiteY11" fmla="*/ 1023621 h 1073151"/>
                <a:gd name="connsiteX12" fmla="*/ 1 w 2438401"/>
                <a:gd name="connsiteY12" fmla="*/ 111745 h 1073151"/>
                <a:gd name="connsiteX0" fmla="*/ 758192 w 2438401"/>
                <a:gd name="connsiteY0" fmla="*/ 0 h 1073151"/>
                <a:gd name="connsiteX1" fmla="*/ 758192 w 2438401"/>
                <a:gd name="connsiteY1" fmla="*/ 990602 h 1073151"/>
                <a:gd name="connsiteX2" fmla="*/ 758218 w 2438401"/>
                <a:gd name="connsiteY2" fmla="*/ 990601 h 1073151"/>
                <a:gd name="connsiteX3" fmla="*/ 762001 w 2438401"/>
                <a:gd name="connsiteY3" fmla="*/ 0 h 1073151"/>
                <a:gd name="connsiteX4" fmla="*/ 2438401 w 2438401"/>
                <a:gd name="connsiteY4" fmla="*/ 374659 h 1073151"/>
                <a:gd name="connsiteX5" fmla="*/ 2438401 w 2438401"/>
                <a:gd name="connsiteY5" fmla="*/ 1073151 h 1073151"/>
                <a:gd name="connsiteX6" fmla="*/ 2419370 w 2438401"/>
                <a:gd name="connsiteY6" fmla="*/ 1072402 h 1073151"/>
                <a:gd name="connsiteX7" fmla="*/ 2434592 w 2438401"/>
                <a:gd name="connsiteY7" fmla="*/ 1073151 h 1073151"/>
                <a:gd name="connsiteX8" fmla="*/ 1948237 w 2438401"/>
                <a:gd name="connsiteY8" fmla="*/ 1073151 h 1073151"/>
                <a:gd name="connsiteX9" fmla="*/ 0 w 2438401"/>
                <a:gd name="connsiteY9" fmla="*/ 1023621 h 1073151"/>
                <a:gd name="connsiteX10" fmla="*/ 1 w 2438401"/>
                <a:gd name="connsiteY10" fmla="*/ 1023621 h 1073151"/>
                <a:gd name="connsiteX11" fmla="*/ 1 w 2438401"/>
                <a:gd name="connsiteY11" fmla="*/ 111745 h 1073151"/>
                <a:gd name="connsiteX12" fmla="*/ 758192 w 2438401"/>
                <a:gd name="connsiteY12" fmla="*/ 0 h 1073151"/>
                <a:gd name="connsiteX0" fmla="*/ 758192 w 2438401"/>
                <a:gd name="connsiteY0" fmla="*/ 0 h 1073151"/>
                <a:gd name="connsiteX1" fmla="*/ 758192 w 2438401"/>
                <a:gd name="connsiteY1" fmla="*/ 990602 h 1073151"/>
                <a:gd name="connsiteX2" fmla="*/ 762001 w 2438401"/>
                <a:gd name="connsiteY2" fmla="*/ 0 h 1073151"/>
                <a:gd name="connsiteX3" fmla="*/ 2438401 w 2438401"/>
                <a:gd name="connsiteY3" fmla="*/ 374659 h 1073151"/>
                <a:gd name="connsiteX4" fmla="*/ 2438401 w 2438401"/>
                <a:gd name="connsiteY4" fmla="*/ 1073151 h 1073151"/>
                <a:gd name="connsiteX5" fmla="*/ 2419370 w 2438401"/>
                <a:gd name="connsiteY5" fmla="*/ 1072402 h 1073151"/>
                <a:gd name="connsiteX6" fmla="*/ 2434592 w 2438401"/>
                <a:gd name="connsiteY6" fmla="*/ 1073151 h 1073151"/>
                <a:gd name="connsiteX7" fmla="*/ 1948237 w 2438401"/>
                <a:gd name="connsiteY7" fmla="*/ 1073151 h 1073151"/>
                <a:gd name="connsiteX8" fmla="*/ 0 w 2438401"/>
                <a:gd name="connsiteY8" fmla="*/ 1023621 h 1073151"/>
                <a:gd name="connsiteX9" fmla="*/ 1 w 2438401"/>
                <a:gd name="connsiteY9" fmla="*/ 1023621 h 1073151"/>
                <a:gd name="connsiteX10" fmla="*/ 1 w 2438401"/>
                <a:gd name="connsiteY10" fmla="*/ 111745 h 1073151"/>
                <a:gd name="connsiteX11" fmla="*/ 758192 w 2438401"/>
                <a:gd name="connsiteY11" fmla="*/ 0 h 1073151"/>
                <a:gd name="connsiteX0" fmla="*/ 758192 w 2438401"/>
                <a:gd name="connsiteY0" fmla="*/ 0 h 1073151"/>
                <a:gd name="connsiteX1" fmla="*/ 762001 w 2438401"/>
                <a:gd name="connsiteY1" fmla="*/ 0 h 1073151"/>
                <a:gd name="connsiteX2" fmla="*/ 2438401 w 2438401"/>
                <a:gd name="connsiteY2" fmla="*/ 374659 h 1073151"/>
                <a:gd name="connsiteX3" fmla="*/ 2438401 w 2438401"/>
                <a:gd name="connsiteY3" fmla="*/ 1073151 h 1073151"/>
                <a:gd name="connsiteX4" fmla="*/ 2419370 w 2438401"/>
                <a:gd name="connsiteY4" fmla="*/ 1072402 h 1073151"/>
                <a:gd name="connsiteX5" fmla="*/ 2434592 w 2438401"/>
                <a:gd name="connsiteY5" fmla="*/ 1073151 h 1073151"/>
                <a:gd name="connsiteX6" fmla="*/ 1948237 w 2438401"/>
                <a:gd name="connsiteY6" fmla="*/ 1073151 h 1073151"/>
                <a:gd name="connsiteX7" fmla="*/ 0 w 2438401"/>
                <a:gd name="connsiteY7" fmla="*/ 1023621 h 1073151"/>
                <a:gd name="connsiteX8" fmla="*/ 1 w 2438401"/>
                <a:gd name="connsiteY8" fmla="*/ 1023621 h 1073151"/>
                <a:gd name="connsiteX9" fmla="*/ 1 w 2438401"/>
                <a:gd name="connsiteY9" fmla="*/ 111745 h 1073151"/>
                <a:gd name="connsiteX10" fmla="*/ 758192 w 2438401"/>
                <a:gd name="connsiteY10" fmla="*/ 0 h 10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8401" h="1073151">
                  <a:moveTo>
                    <a:pt x="758192" y="0"/>
                  </a:moveTo>
                  <a:lnTo>
                    <a:pt x="762001" y="0"/>
                  </a:lnTo>
                  <a:lnTo>
                    <a:pt x="2438401" y="374659"/>
                  </a:lnTo>
                  <a:lnTo>
                    <a:pt x="2438401" y="1073151"/>
                  </a:lnTo>
                  <a:lnTo>
                    <a:pt x="2419370" y="1072402"/>
                  </a:lnTo>
                  <a:lnTo>
                    <a:pt x="2434592" y="1073151"/>
                  </a:lnTo>
                  <a:lnTo>
                    <a:pt x="1948237" y="1073151"/>
                  </a:lnTo>
                  <a:lnTo>
                    <a:pt x="0" y="1023621"/>
                  </a:lnTo>
                  <a:lnTo>
                    <a:pt x="1" y="1023621"/>
                  </a:lnTo>
                  <a:lnTo>
                    <a:pt x="1" y="111745"/>
                  </a:lnTo>
                  <a:lnTo>
                    <a:pt x="75819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xmlns="" id="{61D49092-5778-4D28-907C-9DE5FA6BADA1}"/>
                </a:ext>
              </a:extLst>
            </p:cNvPr>
            <p:cNvSpPr/>
            <p:nvPr/>
          </p:nvSpPr>
          <p:spPr>
            <a:xfrm>
              <a:off x="7423200" y="3560650"/>
              <a:ext cx="1676400" cy="107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271"/>
                  </a:lnTo>
                  <a:lnTo>
                    <a:pt x="0" y="0"/>
                  </a:lnTo>
                  <a:lnTo>
                    <a:pt x="21600" y="7541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2D40E0B8-68F4-45E7-BE05-7B87A8243251}"/>
                </a:ext>
              </a:extLst>
            </p:cNvPr>
            <p:cNvSpPr/>
            <p:nvPr/>
          </p:nvSpPr>
          <p:spPr>
            <a:xfrm>
              <a:off x="6661199" y="4551251"/>
              <a:ext cx="2434592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lnTo>
                    <a:pt x="17285" y="21600"/>
                  </a:lnTo>
                  <a:lnTo>
                    <a:pt x="21600" y="21600"/>
                  </a:lnTo>
                  <a:lnTo>
                    <a:pt x="672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</p:grpSp>
      <p:sp>
        <p:nvSpPr>
          <p:cNvPr id="21" name="Freeform: Shape 61">
            <a:extLst>
              <a:ext uri="{FF2B5EF4-FFF2-40B4-BE49-F238E27FC236}">
                <a16:creationId xmlns:a16="http://schemas.microsoft.com/office/drawing/2014/main" xmlns="" id="{D9F890EB-C33E-4404-8C84-C665C80DFD2F}"/>
              </a:ext>
            </a:extLst>
          </p:cNvPr>
          <p:cNvSpPr/>
          <p:nvPr/>
        </p:nvSpPr>
        <p:spPr>
          <a:xfrm>
            <a:off x="5731446" y="4066379"/>
            <a:ext cx="2612793" cy="922678"/>
          </a:xfrm>
          <a:custGeom>
            <a:avLst/>
            <a:gdLst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58191 w 2438400"/>
              <a:gd name="connsiteY2" fmla="*/ 288032 h 920751"/>
              <a:gd name="connsiteX3" fmla="*/ 762000 w 2438400"/>
              <a:gd name="connsiteY3" fmla="*/ 288032 h 920751"/>
              <a:gd name="connsiteX4" fmla="*/ 762000 w 2438400"/>
              <a:gd name="connsiteY4" fmla="*/ 0 h 920751"/>
              <a:gd name="connsiteX5" fmla="*/ 2438400 w 2438400"/>
              <a:gd name="connsiteY5" fmla="*/ 0 h 920751"/>
              <a:gd name="connsiteX6" fmla="*/ 2438400 w 2438400"/>
              <a:gd name="connsiteY6" fmla="*/ 618481 h 920751"/>
              <a:gd name="connsiteX7" fmla="*/ 762000 w 2438400"/>
              <a:gd name="connsiteY7" fmla="*/ 920751 h 920751"/>
              <a:gd name="connsiteX8" fmla="*/ 762000 w 2438400"/>
              <a:gd name="connsiteY8" fmla="*/ 648072 h 920751"/>
              <a:gd name="connsiteX9" fmla="*/ 758191 w 2438400"/>
              <a:gd name="connsiteY9" fmla="*/ 648072 h 920751"/>
              <a:gd name="connsiteX10" fmla="*/ 758191 w 2438400"/>
              <a:gd name="connsiteY10" fmla="*/ 920751 h 920751"/>
              <a:gd name="connsiteX11" fmla="*/ 0 w 2438400"/>
              <a:gd name="connsiteY11" fmla="*/ 820406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58191 w 2438400"/>
              <a:gd name="connsiteY2" fmla="*/ 288032 h 920751"/>
              <a:gd name="connsiteX3" fmla="*/ 762000 w 2438400"/>
              <a:gd name="connsiteY3" fmla="*/ 0 h 920751"/>
              <a:gd name="connsiteX4" fmla="*/ 2438400 w 2438400"/>
              <a:gd name="connsiteY4" fmla="*/ 0 h 920751"/>
              <a:gd name="connsiteX5" fmla="*/ 2438400 w 2438400"/>
              <a:gd name="connsiteY5" fmla="*/ 618481 h 920751"/>
              <a:gd name="connsiteX6" fmla="*/ 762000 w 2438400"/>
              <a:gd name="connsiteY6" fmla="*/ 920751 h 920751"/>
              <a:gd name="connsiteX7" fmla="*/ 762000 w 2438400"/>
              <a:gd name="connsiteY7" fmla="*/ 648072 h 920751"/>
              <a:gd name="connsiteX8" fmla="*/ 758191 w 2438400"/>
              <a:gd name="connsiteY8" fmla="*/ 648072 h 920751"/>
              <a:gd name="connsiteX9" fmla="*/ 758191 w 2438400"/>
              <a:gd name="connsiteY9" fmla="*/ 920751 h 920751"/>
              <a:gd name="connsiteX10" fmla="*/ 0 w 2438400"/>
              <a:gd name="connsiteY10" fmla="*/ 820406 h 920751"/>
              <a:gd name="connsiteX11" fmla="*/ 0 w 2438400"/>
              <a:gd name="connsiteY11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62000 w 2438400"/>
              <a:gd name="connsiteY6" fmla="*/ 648072 h 920751"/>
              <a:gd name="connsiteX7" fmla="*/ 758191 w 2438400"/>
              <a:gd name="connsiteY7" fmla="*/ 648072 h 920751"/>
              <a:gd name="connsiteX8" fmla="*/ 758191 w 2438400"/>
              <a:gd name="connsiteY8" fmla="*/ 920751 h 920751"/>
              <a:gd name="connsiteX9" fmla="*/ 0 w 2438400"/>
              <a:gd name="connsiteY9" fmla="*/ 820406 h 920751"/>
              <a:gd name="connsiteX10" fmla="*/ 0 w 2438400"/>
              <a:gd name="connsiteY10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62000 w 2438400"/>
              <a:gd name="connsiteY6" fmla="*/ 648072 h 920751"/>
              <a:gd name="connsiteX7" fmla="*/ 758191 w 2438400"/>
              <a:gd name="connsiteY7" fmla="*/ 920751 h 920751"/>
              <a:gd name="connsiteX8" fmla="*/ 0 w 2438400"/>
              <a:gd name="connsiteY8" fmla="*/ 820406 h 920751"/>
              <a:gd name="connsiteX9" fmla="*/ 0 w 2438400"/>
              <a:gd name="connsiteY9" fmla="*/ 0 h 920751"/>
              <a:gd name="connsiteX0" fmla="*/ 0 w 2438400"/>
              <a:gd name="connsiteY0" fmla="*/ 0 h 920751"/>
              <a:gd name="connsiteX1" fmla="*/ 758191 w 2438400"/>
              <a:gd name="connsiteY1" fmla="*/ 0 h 920751"/>
              <a:gd name="connsiteX2" fmla="*/ 762000 w 2438400"/>
              <a:gd name="connsiteY2" fmla="*/ 0 h 920751"/>
              <a:gd name="connsiteX3" fmla="*/ 2438400 w 2438400"/>
              <a:gd name="connsiteY3" fmla="*/ 0 h 920751"/>
              <a:gd name="connsiteX4" fmla="*/ 2438400 w 2438400"/>
              <a:gd name="connsiteY4" fmla="*/ 618481 h 920751"/>
              <a:gd name="connsiteX5" fmla="*/ 762000 w 2438400"/>
              <a:gd name="connsiteY5" fmla="*/ 920751 h 920751"/>
              <a:gd name="connsiteX6" fmla="*/ 758191 w 2438400"/>
              <a:gd name="connsiteY6" fmla="*/ 920751 h 920751"/>
              <a:gd name="connsiteX7" fmla="*/ 0 w 2438400"/>
              <a:gd name="connsiteY7" fmla="*/ 820406 h 920751"/>
              <a:gd name="connsiteX8" fmla="*/ 0 w 2438400"/>
              <a:gd name="connsiteY8" fmla="*/ 0 h 92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920751">
                <a:moveTo>
                  <a:pt x="0" y="0"/>
                </a:moveTo>
                <a:lnTo>
                  <a:pt x="758191" y="0"/>
                </a:lnTo>
                <a:lnTo>
                  <a:pt x="762000" y="0"/>
                </a:lnTo>
                <a:lnTo>
                  <a:pt x="2438400" y="0"/>
                </a:lnTo>
                <a:lnTo>
                  <a:pt x="2438400" y="618481"/>
                </a:lnTo>
                <a:lnTo>
                  <a:pt x="762000" y="920751"/>
                </a:lnTo>
                <a:lnTo>
                  <a:pt x="758191" y="920751"/>
                </a:lnTo>
                <a:lnTo>
                  <a:pt x="0" y="820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sp>
        <p:nvSpPr>
          <p:cNvPr id="22" name="Figure">
            <a:extLst>
              <a:ext uri="{FF2B5EF4-FFF2-40B4-BE49-F238E27FC236}">
                <a16:creationId xmlns:a16="http://schemas.microsoft.com/office/drawing/2014/main" xmlns="" id="{226E1DB4-165E-428E-AA24-197C4899B0EF}"/>
              </a:ext>
            </a:extLst>
          </p:cNvPr>
          <p:cNvSpPr/>
          <p:nvPr/>
        </p:nvSpPr>
        <p:spPr>
          <a:xfrm>
            <a:off x="6547943" y="4066379"/>
            <a:ext cx="1796295" cy="92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509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pic>
        <p:nvPicPr>
          <p:cNvPr id="35" name="Graphic 6" descr="Network">
            <a:extLst>
              <a:ext uri="{FF2B5EF4-FFF2-40B4-BE49-F238E27FC236}">
                <a16:creationId xmlns:a16="http://schemas.microsoft.com/office/drawing/2014/main" xmlns="" id="{89530092-2145-4615-BC0B-3DACB8052E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17493" y="2295716"/>
            <a:ext cx="751178" cy="751178"/>
          </a:xfrm>
          <a:prstGeom prst="rect">
            <a:avLst/>
          </a:prstGeom>
        </p:spPr>
      </p:pic>
      <p:pic>
        <p:nvPicPr>
          <p:cNvPr id="36" name="Graphic 8" descr="Record">
            <a:extLst>
              <a:ext uri="{FF2B5EF4-FFF2-40B4-BE49-F238E27FC236}">
                <a16:creationId xmlns:a16="http://schemas.microsoft.com/office/drawing/2014/main" xmlns="" id="{56EAD97E-8EF2-4573-B312-54939935AA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29656" y="1459761"/>
            <a:ext cx="751178" cy="751178"/>
          </a:xfrm>
          <a:prstGeom prst="rect">
            <a:avLst/>
          </a:prstGeom>
        </p:spPr>
      </p:pic>
      <p:pic>
        <p:nvPicPr>
          <p:cNvPr id="37" name="Graphic 10" descr="Puzzle">
            <a:extLst>
              <a:ext uri="{FF2B5EF4-FFF2-40B4-BE49-F238E27FC236}">
                <a16:creationId xmlns:a16="http://schemas.microsoft.com/office/drawing/2014/main" xmlns="" id="{98CD4BEC-4CE4-434A-89CA-10940C19D1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92354" y="3207955"/>
            <a:ext cx="751178" cy="751178"/>
          </a:xfrm>
          <a:prstGeom prst="rect">
            <a:avLst/>
          </a:prstGeom>
        </p:spPr>
      </p:pic>
      <p:pic>
        <p:nvPicPr>
          <p:cNvPr id="38" name="Graphic 12" descr="Lightbulb">
            <a:extLst>
              <a:ext uri="{FF2B5EF4-FFF2-40B4-BE49-F238E27FC236}">
                <a16:creationId xmlns:a16="http://schemas.microsoft.com/office/drawing/2014/main" xmlns="" id="{12B2D5A5-A3ED-4511-9925-B3C9BCEBD6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81540" y="4091674"/>
            <a:ext cx="751178" cy="751178"/>
          </a:xfrm>
          <a:prstGeom prst="rect">
            <a:avLst/>
          </a:prstGeom>
        </p:spPr>
      </p:pic>
      <p:sp>
        <p:nvSpPr>
          <p:cNvPr id="44" name="Rectángulo 27"/>
          <p:cNvSpPr/>
          <p:nvPr/>
        </p:nvSpPr>
        <p:spPr>
          <a:xfrm>
            <a:off x="1896056" y="188383"/>
            <a:ext cx="5517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DE LOS RESULTADOS OBTENIDOS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527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"/>
          <p:cNvSpPr/>
          <p:nvPr/>
        </p:nvSpPr>
        <p:spPr>
          <a:xfrm>
            <a:off x="1359394" y="121767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3" name="Shape 279"/>
          <p:cNvSpPr/>
          <p:nvPr/>
        </p:nvSpPr>
        <p:spPr>
          <a:xfrm>
            <a:off x="1359394" y="2149483"/>
            <a:ext cx="537823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" name="Shape 282"/>
          <p:cNvSpPr/>
          <p:nvPr/>
        </p:nvSpPr>
        <p:spPr>
          <a:xfrm>
            <a:off x="1359394" y="3057656"/>
            <a:ext cx="537823" cy="5378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876" y="1248283"/>
            <a:ext cx="1257852" cy="2483659"/>
            <a:chOff x="2924175" y="1682750"/>
            <a:chExt cx="2506663" cy="4035425"/>
          </a:xfrm>
        </p:grpSpPr>
        <p:sp>
          <p:nvSpPr>
            <p:cNvPr id="6" name="Freeform 90"/>
            <p:cNvSpPr>
              <a:spLocks/>
            </p:cNvSpPr>
            <p:nvPr/>
          </p:nvSpPr>
          <p:spPr bwMode="auto">
            <a:xfrm>
              <a:off x="3730625" y="5511800"/>
              <a:ext cx="276225" cy="206375"/>
            </a:xfrm>
            <a:custGeom>
              <a:avLst/>
              <a:gdLst>
                <a:gd name="T0" fmla="*/ 0 w 699"/>
                <a:gd name="T1" fmla="*/ 2 h 520"/>
                <a:gd name="T2" fmla="*/ 0 w 699"/>
                <a:gd name="T3" fmla="*/ 520 h 520"/>
                <a:gd name="T4" fmla="*/ 691 w 699"/>
                <a:gd name="T5" fmla="*/ 520 h 520"/>
                <a:gd name="T6" fmla="*/ 694 w 699"/>
                <a:gd name="T7" fmla="*/ 516 h 520"/>
                <a:gd name="T8" fmla="*/ 699 w 699"/>
                <a:gd name="T9" fmla="*/ 492 h 520"/>
                <a:gd name="T10" fmla="*/ 696 w 699"/>
                <a:gd name="T11" fmla="*/ 466 h 520"/>
                <a:gd name="T12" fmla="*/ 684 w 699"/>
                <a:gd name="T13" fmla="*/ 433 h 520"/>
                <a:gd name="T14" fmla="*/ 657 w 699"/>
                <a:gd name="T15" fmla="*/ 394 h 520"/>
                <a:gd name="T16" fmla="*/ 612 w 699"/>
                <a:gd name="T17" fmla="*/ 353 h 520"/>
                <a:gd name="T18" fmla="*/ 543 w 699"/>
                <a:gd name="T19" fmla="*/ 306 h 520"/>
                <a:gd name="T20" fmla="*/ 497 w 699"/>
                <a:gd name="T21" fmla="*/ 282 h 520"/>
                <a:gd name="T22" fmla="*/ 237 w 699"/>
                <a:gd name="T23" fmla="*/ 152 h 520"/>
                <a:gd name="T24" fmla="*/ 230 w 699"/>
                <a:gd name="T25" fmla="*/ 0 h 520"/>
                <a:gd name="T26" fmla="*/ 0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0" y="2"/>
                  </a:moveTo>
                  <a:lnTo>
                    <a:pt x="0" y="520"/>
                  </a:lnTo>
                  <a:lnTo>
                    <a:pt x="691" y="520"/>
                  </a:lnTo>
                  <a:lnTo>
                    <a:pt x="694" y="516"/>
                  </a:lnTo>
                  <a:lnTo>
                    <a:pt x="699" y="492"/>
                  </a:lnTo>
                  <a:lnTo>
                    <a:pt x="696" y="466"/>
                  </a:lnTo>
                  <a:lnTo>
                    <a:pt x="684" y="433"/>
                  </a:lnTo>
                  <a:lnTo>
                    <a:pt x="657" y="394"/>
                  </a:lnTo>
                  <a:lnTo>
                    <a:pt x="612" y="353"/>
                  </a:lnTo>
                  <a:lnTo>
                    <a:pt x="543" y="306"/>
                  </a:lnTo>
                  <a:lnTo>
                    <a:pt x="497" y="282"/>
                  </a:lnTo>
                  <a:lnTo>
                    <a:pt x="237" y="152"/>
                  </a:lnTo>
                  <a:lnTo>
                    <a:pt x="2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7" name="Freeform 91"/>
            <p:cNvSpPr>
              <a:spLocks/>
            </p:cNvSpPr>
            <p:nvPr/>
          </p:nvSpPr>
          <p:spPr bwMode="auto">
            <a:xfrm>
              <a:off x="3309938" y="5511800"/>
              <a:ext cx="277813" cy="206375"/>
            </a:xfrm>
            <a:custGeom>
              <a:avLst/>
              <a:gdLst>
                <a:gd name="T0" fmla="*/ 699 w 699"/>
                <a:gd name="T1" fmla="*/ 2 h 520"/>
                <a:gd name="T2" fmla="*/ 699 w 699"/>
                <a:gd name="T3" fmla="*/ 520 h 520"/>
                <a:gd name="T4" fmla="*/ 8 w 699"/>
                <a:gd name="T5" fmla="*/ 520 h 520"/>
                <a:gd name="T6" fmla="*/ 5 w 699"/>
                <a:gd name="T7" fmla="*/ 516 h 520"/>
                <a:gd name="T8" fmla="*/ 0 w 699"/>
                <a:gd name="T9" fmla="*/ 492 h 520"/>
                <a:gd name="T10" fmla="*/ 3 w 699"/>
                <a:gd name="T11" fmla="*/ 466 h 520"/>
                <a:gd name="T12" fmla="*/ 14 w 699"/>
                <a:gd name="T13" fmla="*/ 433 h 520"/>
                <a:gd name="T14" fmla="*/ 42 w 699"/>
                <a:gd name="T15" fmla="*/ 394 h 520"/>
                <a:gd name="T16" fmla="*/ 87 w 699"/>
                <a:gd name="T17" fmla="*/ 353 h 520"/>
                <a:gd name="T18" fmla="*/ 156 w 699"/>
                <a:gd name="T19" fmla="*/ 306 h 520"/>
                <a:gd name="T20" fmla="*/ 202 w 699"/>
                <a:gd name="T21" fmla="*/ 282 h 520"/>
                <a:gd name="T22" fmla="*/ 462 w 699"/>
                <a:gd name="T23" fmla="*/ 152 h 520"/>
                <a:gd name="T24" fmla="*/ 469 w 699"/>
                <a:gd name="T25" fmla="*/ 0 h 520"/>
                <a:gd name="T26" fmla="*/ 699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699" y="2"/>
                  </a:moveTo>
                  <a:lnTo>
                    <a:pt x="699" y="520"/>
                  </a:lnTo>
                  <a:lnTo>
                    <a:pt x="8" y="520"/>
                  </a:lnTo>
                  <a:lnTo>
                    <a:pt x="5" y="516"/>
                  </a:lnTo>
                  <a:lnTo>
                    <a:pt x="0" y="492"/>
                  </a:lnTo>
                  <a:lnTo>
                    <a:pt x="3" y="466"/>
                  </a:lnTo>
                  <a:lnTo>
                    <a:pt x="14" y="433"/>
                  </a:lnTo>
                  <a:lnTo>
                    <a:pt x="42" y="394"/>
                  </a:lnTo>
                  <a:lnTo>
                    <a:pt x="87" y="353"/>
                  </a:lnTo>
                  <a:lnTo>
                    <a:pt x="156" y="306"/>
                  </a:lnTo>
                  <a:lnTo>
                    <a:pt x="202" y="282"/>
                  </a:lnTo>
                  <a:lnTo>
                    <a:pt x="462" y="152"/>
                  </a:lnTo>
                  <a:lnTo>
                    <a:pt x="469" y="0"/>
                  </a:lnTo>
                  <a:lnTo>
                    <a:pt x="69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8" name="Freeform 92"/>
            <p:cNvSpPr>
              <a:spLocks/>
            </p:cNvSpPr>
            <p:nvPr/>
          </p:nvSpPr>
          <p:spPr bwMode="auto">
            <a:xfrm>
              <a:off x="3389313" y="3548063"/>
              <a:ext cx="542925" cy="2016125"/>
            </a:xfrm>
            <a:custGeom>
              <a:avLst/>
              <a:gdLst>
                <a:gd name="T0" fmla="*/ 0 w 1368"/>
                <a:gd name="T1" fmla="*/ 0 h 5080"/>
                <a:gd name="T2" fmla="*/ 148 w 1368"/>
                <a:gd name="T3" fmla="*/ 5080 h 5080"/>
                <a:gd name="T4" fmla="*/ 569 w 1368"/>
                <a:gd name="T5" fmla="*/ 5080 h 5080"/>
                <a:gd name="T6" fmla="*/ 697 w 1368"/>
                <a:gd name="T7" fmla="*/ 919 h 5080"/>
                <a:gd name="T8" fmla="*/ 763 w 1368"/>
                <a:gd name="T9" fmla="*/ 5080 h 5080"/>
                <a:gd name="T10" fmla="*/ 1184 w 1368"/>
                <a:gd name="T11" fmla="*/ 5080 h 5080"/>
                <a:gd name="T12" fmla="*/ 1368 w 1368"/>
                <a:gd name="T13" fmla="*/ 0 h 5080"/>
                <a:gd name="T14" fmla="*/ 0 w 1368"/>
                <a:gd name="T15" fmla="*/ 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8" h="5080">
                  <a:moveTo>
                    <a:pt x="0" y="0"/>
                  </a:moveTo>
                  <a:lnTo>
                    <a:pt x="148" y="5080"/>
                  </a:lnTo>
                  <a:lnTo>
                    <a:pt x="569" y="5080"/>
                  </a:lnTo>
                  <a:lnTo>
                    <a:pt x="697" y="919"/>
                  </a:lnTo>
                  <a:lnTo>
                    <a:pt x="763" y="5080"/>
                  </a:lnTo>
                  <a:lnTo>
                    <a:pt x="1184" y="5080"/>
                  </a:lnTo>
                  <a:lnTo>
                    <a:pt x="1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9" name="Freeform 93"/>
            <p:cNvSpPr>
              <a:spLocks/>
            </p:cNvSpPr>
            <p:nvPr/>
          </p:nvSpPr>
          <p:spPr bwMode="auto">
            <a:xfrm>
              <a:off x="4703763" y="2887663"/>
              <a:ext cx="1588" cy="141288"/>
            </a:xfrm>
            <a:custGeom>
              <a:avLst/>
              <a:gdLst>
                <a:gd name="T0" fmla="*/ 0 w 4"/>
                <a:gd name="T1" fmla="*/ 358 h 358"/>
                <a:gd name="T2" fmla="*/ 0 w 4"/>
                <a:gd name="T3" fmla="*/ 4 h 358"/>
                <a:gd name="T4" fmla="*/ 4 w 4"/>
                <a:gd name="T5" fmla="*/ 0 h 358"/>
                <a:gd name="T6" fmla="*/ 4 w 4"/>
                <a:gd name="T7" fmla="*/ 354 h 358"/>
                <a:gd name="T8" fmla="*/ 3 w 4"/>
                <a:gd name="T9" fmla="*/ 357 h 358"/>
                <a:gd name="T10" fmla="*/ 0 w 4"/>
                <a:gd name="T11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58">
                  <a:moveTo>
                    <a:pt x="0" y="35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354"/>
                  </a:lnTo>
                  <a:lnTo>
                    <a:pt x="3" y="357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C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0" name="Freeform 95"/>
            <p:cNvSpPr>
              <a:spLocks/>
            </p:cNvSpPr>
            <p:nvPr/>
          </p:nvSpPr>
          <p:spPr bwMode="auto">
            <a:xfrm>
              <a:off x="3387725" y="3471863"/>
              <a:ext cx="547688" cy="76200"/>
            </a:xfrm>
            <a:custGeom>
              <a:avLst/>
              <a:gdLst>
                <a:gd name="T0" fmla="*/ 1380 w 1380"/>
                <a:gd name="T1" fmla="*/ 0 h 196"/>
                <a:gd name="T2" fmla="*/ 0 w 1380"/>
                <a:gd name="T3" fmla="*/ 0 h 196"/>
                <a:gd name="T4" fmla="*/ 5 w 1380"/>
                <a:gd name="T5" fmla="*/ 196 h 196"/>
                <a:gd name="T6" fmla="*/ 1373 w 1380"/>
                <a:gd name="T7" fmla="*/ 196 h 196"/>
                <a:gd name="T8" fmla="*/ 1380 w 138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0" h="196">
                  <a:moveTo>
                    <a:pt x="1380" y="0"/>
                  </a:moveTo>
                  <a:lnTo>
                    <a:pt x="0" y="0"/>
                  </a:lnTo>
                  <a:lnTo>
                    <a:pt x="5" y="196"/>
                  </a:lnTo>
                  <a:lnTo>
                    <a:pt x="1373" y="19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1" name="Freeform 96"/>
            <p:cNvSpPr>
              <a:spLocks/>
            </p:cNvSpPr>
            <p:nvPr/>
          </p:nvSpPr>
          <p:spPr bwMode="auto">
            <a:xfrm>
              <a:off x="3308350" y="2473325"/>
              <a:ext cx="276225" cy="1401763"/>
            </a:xfrm>
            <a:custGeom>
              <a:avLst/>
              <a:gdLst>
                <a:gd name="T0" fmla="*/ 0 w 696"/>
                <a:gd name="T1" fmla="*/ 375 h 3534"/>
                <a:gd name="T2" fmla="*/ 92 w 696"/>
                <a:gd name="T3" fmla="*/ 3513 h 3534"/>
                <a:gd name="T4" fmla="*/ 626 w 696"/>
                <a:gd name="T5" fmla="*/ 3534 h 3534"/>
                <a:gd name="T6" fmla="*/ 642 w 696"/>
                <a:gd name="T7" fmla="*/ 636 h 3534"/>
                <a:gd name="T8" fmla="*/ 696 w 696"/>
                <a:gd name="T9" fmla="*/ 0 h 3534"/>
                <a:gd name="T10" fmla="*/ 0 w 696"/>
                <a:gd name="T11" fmla="*/ 375 h 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3534">
                  <a:moveTo>
                    <a:pt x="0" y="375"/>
                  </a:moveTo>
                  <a:lnTo>
                    <a:pt x="92" y="3513"/>
                  </a:lnTo>
                  <a:lnTo>
                    <a:pt x="626" y="3534"/>
                  </a:lnTo>
                  <a:lnTo>
                    <a:pt x="642" y="636"/>
                  </a:lnTo>
                  <a:lnTo>
                    <a:pt x="696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2" name="Freeform 97"/>
            <p:cNvSpPr>
              <a:spLocks/>
            </p:cNvSpPr>
            <p:nvPr/>
          </p:nvSpPr>
          <p:spPr bwMode="auto">
            <a:xfrm>
              <a:off x="3559175" y="2462213"/>
              <a:ext cx="223838" cy="1006475"/>
            </a:xfrm>
            <a:custGeom>
              <a:avLst/>
              <a:gdLst>
                <a:gd name="T0" fmla="*/ 262 w 565"/>
                <a:gd name="T1" fmla="*/ 0 h 2536"/>
                <a:gd name="T2" fmla="*/ 94 w 565"/>
                <a:gd name="T3" fmla="*/ 41 h 2536"/>
                <a:gd name="T4" fmla="*/ 0 w 565"/>
                <a:gd name="T5" fmla="*/ 162 h 2536"/>
                <a:gd name="T6" fmla="*/ 0 w 565"/>
                <a:gd name="T7" fmla="*/ 2536 h 2536"/>
                <a:gd name="T8" fmla="*/ 565 w 565"/>
                <a:gd name="T9" fmla="*/ 2536 h 2536"/>
                <a:gd name="T10" fmla="*/ 558 w 565"/>
                <a:gd name="T11" fmla="*/ 162 h 2536"/>
                <a:gd name="T12" fmla="*/ 437 w 565"/>
                <a:gd name="T13" fmla="*/ 35 h 2536"/>
                <a:gd name="T14" fmla="*/ 262 w 565"/>
                <a:gd name="T15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5" h="2536">
                  <a:moveTo>
                    <a:pt x="262" y="0"/>
                  </a:moveTo>
                  <a:lnTo>
                    <a:pt x="94" y="41"/>
                  </a:lnTo>
                  <a:lnTo>
                    <a:pt x="0" y="162"/>
                  </a:lnTo>
                  <a:lnTo>
                    <a:pt x="0" y="2536"/>
                  </a:lnTo>
                  <a:lnTo>
                    <a:pt x="565" y="2536"/>
                  </a:lnTo>
                  <a:lnTo>
                    <a:pt x="558" y="162"/>
                  </a:lnTo>
                  <a:lnTo>
                    <a:pt x="437" y="3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3" name="Freeform 98"/>
            <p:cNvSpPr>
              <a:spLocks/>
            </p:cNvSpPr>
            <p:nvPr/>
          </p:nvSpPr>
          <p:spPr bwMode="auto">
            <a:xfrm>
              <a:off x="3619500" y="2489200"/>
              <a:ext cx="92075" cy="120650"/>
            </a:xfrm>
            <a:custGeom>
              <a:avLst/>
              <a:gdLst>
                <a:gd name="T0" fmla="*/ 111 w 232"/>
                <a:gd name="T1" fmla="*/ 0 h 305"/>
                <a:gd name="T2" fmla="*/ 0 w 232"/>
                <a:gd name="T3" fmla="*/ 171 h 305"/>
                <a:gd name="T4" fmla="*/ 71 w 232"/>
                <a:gd name="T5" fmla="*/ 305 h 305"/>
                <a:gd name="T6" fmla="*/ 155 w 232"/>
                <a:gd name="T7" fmla="*/ 305 h 305"/>
                <a:gd name="T8" fmla="*/ 232 w 232"/>
                <a:gd name="T9" fmla="*/ 171 h 305"/>
                <a:gd name="T10" fmla="*/ 111 w 232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305">
                  <a:moveTo>
                    <a:pt x="111" y="0"/>
                  </a:moveTo>
                  <a:lnTo>
                    <a:pt x="0" y="171"/>
                  </a:lnTo>
                  <a:lnTo>
                    <a:pt x="71" y="305"/>
                  </a:lnTo>
                  <a:lnTo>
                    <a:pt x="155" y="305"/>
                  </a:lnTo>
                  <a:lnTo>
                    <a:pt x="232" y="17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4" name="Freeform 99"/>
            <p:cNvSpPr>
              <a:spLocks/>
            </p:cNvSpPr>
            <p:nvPr/>
          </p:nvSpPr>
          <p:spPr bwMode="auto">
            <a:xfrm>
              <a:off x="3573463" y="2432050"/>
              <a:ext cx="196850" cy="150813"/>
            </a:xfrm>
            <a:custGeom>
              <a:avLst/>
              <a:gdLst>
                <a:gd name="T0" fmla="*/ 85 w 499"/>
                <a:gd name="T1" fmla="*/ 0 h 380"/>
                <a:gd name="T2" fmla="*/ 387 w 499"/>
                <a:gd name="T3" fmla="*/ 0 h 380"/>
                <a:gd name="T4" fmla="*/ 499 w 499"/>
                <a:gd name="T5" fmla="*/ 203 h 380"/>
                <a:gd name="T6" fmla="*/ 345 w 499"/>
                <a:gd name="T7" fmla="*/ 373 h 380"/>
                <a:gd name="T8" fmla="*/ 232 w 499"/>
                <a:gd name="T9" fmla="*/ 190 h 380"/>
                <a:gd name="T10" fmla="*/ 113 w 499"/>
                <a:gd name="T11" fmla="*/ 380 h 380"/>
                <a:gd name="T12" fmla="*/ 0 w 499"/>
                <a:gd name="T13" fmla="*/ 218 h 380"/>
                <a:gd name="T14" fmla="*/ 85 w 499"/>
                <a:gd name="T1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380">
                  <a:moveTo>
                    <a:pt x="85" y="0"/>
                  </a:moveTo>
                  <a:lnTo>
                    <a:pt x="387" y="0"/>
                  </a:lnTo>
                  <a:lnTo>
                    <a:pt x="499" y="203"/>
                  </a:lnTo>
                  <a:lnTo>
                    <a:pt x="345" y="373"/>
                  </a:lnTo>
                  <a:lnTo>
                    <a:pt x="232" y="190"/>
                  </a:lnTo>
                  <a:lnTo>
                    <a:pt x="113" y="380"/>
                  </a:lnTo>
                  <a:lnTo>
                    <a:pt x="0" y="2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5" name="Freeform 100"/>
            <p:cNvSpPr>
              <a:spLocks/>
            </p:cNvSpPr>
            <p:nvPr/>
          </p:nvSpPr>
          <p:spPr bwMode="auto">
            <a:xfrm>
              <a:off x="3624263" y="2351088"/>
              <a:ext cx="85725" cy="138113"/>
            </a:xfrm>
            <a:custGeom>
              <a:avLst/>
              <a:gdLst>
                <a:gd name="T0" fmla="*/ 0 w 217"/>
                <a:gd name="T1" fmla="*/ 28 h 346"/>
                <a:gd name="T2" fmla="*/ 0 w 217"/>
                <a:gd name="T3" fmla="*/ 259 h 346"/>
                <a:gd name="T4" fmla="*/ 101 w 217"/>
                <a:gd name="T5" fmla="*/ 346 h 346"/>
                <a:gd name="T6" fmla="*/ 217 w 217"/>
                <a:gd name="T7" fmla="*/ 259 h 346"/>
                <a:gd name="T8" fmla="*/ 217 w 217"/>
                <a:gd name="T9" fmla="*/ 0 h 346"/>
                <a:gd name="T10" fmla="*/ 189 w 217"/>
                <a:gd name="T11" fmla="*/ 8 h 346"/>
                <a:gd name="T12" fmla="*/ 67 w 217"/>
                <a:gd name="T13" fmla="*/ 34 h 346"/>
                <a:gd name="T14" fmla="*/ 20 w 217"/>
                <a:gd name="T15" fmla="*/ 37 h 346"/>
                <a:gd name="T16" fmla="*/ 1 w 217"/>
                <a:gd name="T17" fmla="*/ 34 h 346"/>
                <a:gd name="T18" fmla="*/ 0 w 217"/>
                <a:gd name="T19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346">
                  <a:moveTo>
                    <a:pt x="0" y="28"/>
                  </a:moveTo>
                  <a:lnTo>
                    <a:pt x="0" y="259"/>
                  </a:lnTo>
                  <a:lnTo>
                    <a:pt x="101" y="346"/>
                  </a:lnTo>
                  <a:lnTo>
                    <a:pt x="217" y="259"/>
                  </a:lnTo>
                  <a:lnTo>
                    <a:pt x="217" y="0"/>
                  </a:lnTo>
                  <a:lnTo>
                    <a:pt x="189" y="8"/>
                  </a:lnTo>
                  <a:lnTo>
                    <a:pt x="67" y="34"/>
                  </a:lnTo>
                  <a:lnTo>
                    <a:pt x="20" y="37"/>
                  </a:lnTo>
                  <a:lnTo>
                    <a:pt x="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6" name="Freeform 101"/>
            <p:cNvSpPr>
              <a:spLocks/>
            </p:cNvSpPr>
            <p:nvPr/>
          </p:nvSpPr>
          <p:spPr bwMode="auto">
            <a:xfrm>
              <a:off x="3619500" y="2584450"/>
              <a:ext cx="84138" cy="812800"/>
            </a:xfrm>
            <a:custGeom>
              <a:avLst/>
              <a:gdLst>
                <a:gd name="T0" fmla="*/ 84 w 211"/>
                <a:gd name="T1" fmla="*/ 0 h 2045"/>
                <a:gd name="T2" fmla="*/ 0 w 211"/>
                <a:gd name="T3" fmla="*/ 1926 h 2045"/>
                <a:gd name="T4" fmla="*/ 98 w 211"/>
                <a:gd name="T5" fmla="*/ 2045 h 2045"/>
                <a:gd name="T6" fmla="*/ 211 w 211"/>
                <a:gd name="T7" fmla="*/ 1920 h 2045"/>
                <a:gd name="T8" fmla="*/ 147 w 211"/>
                <a:gd name="T9" fmla="*/ 0 h 2045"/>
                <a:gd name="T10" fmla="*/ 84 w 211"/>
                <a:gd name="T11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045">
                  <a:moveTo>
                    <a:pt x="84" y="0"/>
                  </a:moveTo>
                  <a:lnTo>
                    <a:pt x="0" y="1926"/>
                  </a:lnTo>
                  <a:lnTo>
                    <a:pt x="98" y="2045"/>
                  </a:lnTo>
                  <a:lnTo>
                    <a:pt x="211" y="1920"/>
                  </a:lnTo>
                  <a:lnTo>
                    <a:pt x="147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3757613" y="2481263"/>
              <a:ext cx="273049" cy="1398589"/>
            </a:xfrm>
            <a:custGeom>
              <a:avLst/>
              <a:gdLst>
                <a:gd name="T0" fmla="*/ 689 w 689"/>
                <a:gd name="T1" fmla="*/ 348 h 3524"/>
                <a:gd name="T2" fmla="*/ 0 w 689"/>
                <a:gd name="T3" fmla="*/ 0 h 3524"/>
                <a:gd name="T4" fmla="*/ 55 w 689"/>
                <a:gd name="T5" fmla="*/ 621 h 3524"/>
                <a:gd name="T6" fmla="*/ 0 w 689"/>
                <a:gd name="T7" fmla="*/ 3524 h 3524"/>
                <a:gd name="T8" fmla="*/ 634 w 689"/>
                <a:gd name="T9" fmla="*/ 3480 h 3524"/>
                <a:gd name="T10" fmla="*/ 689 w 689"/>
                <a:gd name="T11" fmla="*/ 348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3524">
                  <a:moveTo>
                    <a:pt x="689" y="348"/>
                  </a:moveTo>
                  <a:lnTo>
                    <a:pt x="0" y="0"/>
                  </a:lnTo>
                  <a:lnTo>
                    <a:pt x="55" y="621"/>
                  </a:lnTo>
                  <a:lnTo>
                    <a:pt x="0" y="3524"/>
                  </a:lnTo>
                  <a:lnTo>
                    <a:pt x="634" y="3480"/>
                  </a:lnTo>
                  <a:lnTo>
                    <a:pt x="689" y="348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8" name="Freeform 103"/>
            <p:cNvSpPr>
              <a:spLocks/>
            </p:cNvSpPr>
            <p:nvPr/>
          </p:nvSpPr>
          <p:spPr bwMode="auto">
            <a:xfrm>
              <a:off x="3451225" y="2473325"/>
              <a:ext cx="133350" cy="1073150"/>
            </a:xfrm>
            <a:custGeom>
              <a:avLst/>
              <a:gdLst>
                <a:gd name="T0" fmla="*/ 334 w 334"/>
                <a:gd name="T1" fmla="*/ 0 h 2704"/>
                <a:gd name="T2" fmla="*/ 248 w 334"/>
                <a:gd name="T3" fmla="*/ 56 h 2704"/>
                <a:gd name="T4" fmla="*/ 107 w 334"/>
                <a:gd name="T5" fmla="*/ 255 h 2704"/>
                <a:gd name="T6" fmla="*/ 140 w 334"/>
                <a:gd name="T7" fmla="*/ 462 h 2704"/>
                <a:gd name="T8" fmla="*/ 3 w 334"/>
                <a:gd name="T9" fmla="*/ 524 h 2704"/>
                <a:gd name="T10" fmla="*/ 1 w 334"/>
                <a:gd name="T11" fmla="*/ 535 h 2704"/>
                <a:gd name="T12" fmla="*/ 0 w 334"/>
                <a:gd name="T13" fmla="*/ 537 h 2704"/>
                <a:gd name="T14" fmla="*/ 267 w 334"/>
                <a:gd name="T15" fmla="*/ 2704 h 2704"/>
                <a:gd name="T16" fmla="*/ 280 w 334"/>
                <a:gd name="T17" fmla="*/ 636 h 2704"/>
                <a:gd name="T18" fmla="*/ 334 w 334"/>
                <a:gd name="T19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704">
                  <a:moveTo>
                    <a:pt x="334" y="0"/>
                  </a:moveTo>
                  <a:lnTo>
                    <a:pt x="248" y="56"/>
                  </a:lnTo>
                  <a:lnTo>
                    <a:pt x="107" y="255"/>
                  </a:lnTo>
                  <a:lnTo>
                    <a:pt x="140" y="462"/>
                  </a:lnTo>
                  <a:lnTo>
                    <a:pt x="3" y="524"/>
                  </a:lnTo>
                  <a:lnTo>
                    <a:pt x="1" y="535"/>
                  </a:lnTo>
                  <a:lnTo>
                    <a:pt x="0" y="537"/>
                  </a:lnTo>
                  <a:lnTo>
                    <a:pt x="267" y="2704"/>
                  </a:lnTo>
                  <a:lnTo>
                    <a:pt x="280" y="636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9" name="Freeform 104"/>
            <p:cNvSpPr>
              <a:spLocks/>
            </p:cNvSpPr>
            <p:nvPr/>
          </p:nvSpPr>
          <p:spPr bwMode="auto">
            <a:xfrm>
              <a:off x="3751263" y="2471738"/>
              <a:ext cx="134938" cy="1077913"/>
            </a:xfrm>
            <a:custGeom>
              <a:avLst/>
              <a:gdLst>
                <a:gd name="T0" fmla="*/ 0 w 340"/>
                <a:gd name="T1" fmla="*/ 0 h 2716"/>
                <a:gd name="T2" fmla="*/ 92 w 340"/>
                <a:gd name="T3" fmla="*/ 59 h 2716"/>
                <a:gd name="T4" fmla="*/ 232 w 340"/>
                <a:gd name="T5" fmla="*/ 258 h 2716"/>
                <a:gd name="T6" fmla="*/ 200 w 340"/>
                <a:gd name="T7" fmla="*/ 465 h 2716"/>
                <a:gd name="T8" fmla="*/ 336 w 340"/>
                <a:gd name="T9" fmla="*/ 527 h 2716"/>
                <a:gd name="T10" fmla="*/ 340 w 340"/>
                <a:gd name="T11" fmla="*/ 538 h 2716"/>
                <a:gd name="T12" fmla="*/ 340 w 340"/>
                <a:gd name="T13" fmla="*/ 540 h 2716"/>
                <a:gd name="T14" fmla="*/ 16 w 340"/>
                <a:gd name="T15" fmla="*/ 2716 h 2716"/>
                <a:gd name="T16" fmla="*/ 61 w 340"/>
                <a:gd name="T17" fmla="*/ 639 h 2716"/>
                <a:gd name="T18" fmla="*/ 0 w 340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716">
                  <a:moveTo>
                    <a:pt x="0" y="0"/>
                  </a:moveTo>
                  <a:lnTo>
                    <a:pt x="92" y="59"/>
                  </a:lnTo>
                  <a:lnTo>
                    <a:pt x="232" y="258"/>
                  </a:lnTo>
                  <a:lnTo>
                    <a:pt x="200" y="465"/>
                  </a:lnTo>
                  <a:lnTo>
                    <a:pt x="336" y="527"/>
                  </a:lnTo>
                  <a:lnTo>
                    <a:pt x="340" y="538"/>
                  </a:lnTo>
                  <a:lnTo>
                    <a:pt x="340" y="540"/>
                  </a:lnTo>
                  <a:lnTo>
                    <a:pt x="16" y="2716"/>
                  </a:lnTo>
                  <a:lnTo>
                    <a:pt x="61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0" name="Rectangle 105"/>
            <p:cNvSpPr>
              <a:spLocks noChangeArrowheads="1"/>
            </p:cNvSpPr>
            <p:nvPr/>
          </p:nvSpPr>
          <p:spPr bwMode="auto">
            <a:xfrm>
              <a:off x="3622675" y="3468688"/>
              <a:ext cx="93663" cy="76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1" name="Freeform 106"/>
            <p:cNvSpPr>
              <a:spLocks/>
            </p:cNvSpPr>
            <p:nvPr/>
          </p:nvSpPr>
          <p:spPr bwMode="auto">
            <a:xfrm>
              <a:off x="3203575" y="3549650"/>
              <a:ext cx="161925" cy="244475"/>
            </a:xfrm>
            <a:custGeom>
              <a:avLst/>
              <a:gdLst>
                <a:gd name="T0" fmla="*/ 129 w 410"/>
                <a:gd name="T1" fmla="*/ 0 h 616"/>
                <a:gd name="T2" fmla="*/ 180 w 410"/>
                <a:gd name="T3" fmla="*/ 33 h 616"/>
                <a:gd name="T4" fmla="*/ 256 w 410"/>
                <a:gd name="T5" fmla="*/ 91 h 616"/>
                <a:gd name="T6" fmla="*/ 303 w 410"/>
                <a:gd name="T7" fmla="*/ 136 h 616"/>
                <a:gd name="T8" fmla="*/ 343 w 410"/>
                <a:gd name="T9" fmla="*/ 184 h 616"/>
                <a:gd name="T10" fmla="*/ 377 w 410"/>
                <a:gd name="T11" fmla="*/ 237 h 616"/>
                <a:gd name="T12" fmla="*/ 400 w 410"/>
                <a:gd name="T13" fmla="*/ 295 h 616"/>
                <a:gd name="T14" fmla="*/ 410 w 410"/>
                <a:gd name="T15" fmla="*/ 357 h 616"/>
                <a:gd name="T16" fmla="*/ 410 w 410"/>
                <a:gd name="T17" fmla="*/ 389 h 616"/>
                <a:gd name="T18" fmla="*/ 407 w 410"/>
                <a:gd name="T19" fmla="*/ 441 h 616"/>
                <a:gd name="T20" fmla="*/ 392 w 410"/>
                <a:gd name="T21" fmla="*/ 498 h 616"/>
                <a:gd name="T22" fmla="*/ 378 w 410"/>
                <a:gd name="T23" fmla="*/ 528 h 616"/>
                <a:gd name="T24" fmla="*/ 357 w 410"/>
                <a:gd name="T25" fmla="*/ 551 h 616"/>
                <a:gd name="T26" fmla="*/ 330 w 410"/>
                <a:gd name="T27" fmla="*/ 569 h 616"/>
                <a:gd name="T28" fmla="*/ 277 w 410"/>
                <a:gd name="T29" fmla="*/ 591 h 616"/>
                <a:gd name="T30" fmla="*/ 226 w 410"/>
                <a:gd name="T31" fmla="*/ 606 h 616"/>
                <a:gd name="T32" fmla="*/ 207 w 410"/>
                <a:gd name="T33" fmla="*/ 609 h 616"/>
                <a:gd name="T34" fmla="*/ 154 w 410"/>
                <a:gd name="T35" fmla="*/ 616 h 616"/>
                <a:gd name="T36" fmla="*/ 99 w 410"/>
                <a:gd name="T37" fmla="*/ 613 h 616"/>
                <a:gd name="T38" fmla="*/ 64 w 410"/>
                <a:gd name="T39" fmla="*/ 600 h 616"/>
                <a:gd name="T40" fmla="*/ 46 w 410"/>
                <a:gd name="T41" fmla="*/ 585 h 616"/>
                <a:gd name="T42" fmla="*/ 40 w 410"/>
                <a:gd name="T43" fmla="*/ 576 h 616"/>
                <a:gd name="T44" fmla="*/ 31 w 410"/>
                <a:gd name="T45" fmla="*/ 559 h 616"/>
                <a:gd name="T46" fmla="*/ 25 w 410"/>
                <a:gd name="T47" fmla="*/ 533 h 616"/>
                <a:gd name="T48" fmla="*/ 29 w 410"/>
                <a:gd name="T49" fmla="*/ 516 h 616"/>
                <a:gd name="T50" fmla="*/ 41 w 410"/>
                <a:gd name="T51" fmla="*/ 504 h 616"/>
                <a:gd name="T52" fmla="*/ 92 w 410"/>
                <a:gd name="T53" fmla="*/ 492 h 616"/>
                <a:gd name="T54" fmla="*/ 129 w 410"/>
                <a:gd name="T55" fmla="*/ 486 h 616"/>
                <a:gd name="T56" fmla="*/ 145 w 410"/>
                <a:gd name="T57" fmla="*/ 480 h 616"/>
                <a:gd name="T58" fmla="*/ 173 w 410"/>
                <a:gd name="T59" fmla="*/ 453 h 616"/>
                <a:gd name="T60" fmla="*/ 188 w 410"/>
                <a:gd name="T61" fmla="*/ 415 h 616"/>
                <a:gd name="T62" fmla="*/ 182 w 410"/>
                <a:gd name="T63" fmla="*/ 384 h 616"/>
                <a:gd name="T64" fmla="*/ 171 w 410"/>
                <a:gd name="T65" fmla="*/ 366 h 616"/>
                <a:gd name="T66" fmla="*/ 162 w 410"/>
                <a:gd name="T67" fmla="*/ 357 h 616"/>
                <a:gd name="T68" fmla="*/ 141 w 410"/>
                <a:gd name="T69" fmla="*/ 339 h 616"/>
                <a:gd name="T70" fmla="*/ 111 w 410"/>
                <a:gd name="T71" fmla="*/ 307 h 616"/>
                <a:gd name="T72" fmla="*/ 86 w 410"/>
                <a:gd name="T73" fmla="*/ 267 h 616"/>
                <a:gd name="T74" fmla="*/ 68 w 410"/>
                <a:gd name="T75" fmla="*/ 213 h 616"/>
                <a:gd name="T76" fmla="*/ 35 w 410"/>
                <a:gd name="T77" fmla="*/ 144 h 616"/>
                <a:gd name="T78" fmla="*/ 0 w 410"/>
                <a:gd name="T79" fmla="*/ 98 h 616"/>
                <a:gd name="T80" fmla="*/ 24 w 410"/>
                <a:gd name="T81" fmla="*/ 82 h 616"/>
                <a:gd name="T82" fmla="*/ 68 w 410"/>
                <a:gd name="T83" fmla="*/ 43 h 616"/>
                <a:gd name="T84" fmla="*/ 86 w 410"/>
                <a:gd name="T85" fmla="*/ 20 h 616"/>
                <a:gd name="T86" fmla="*/ 95 w 410"/>
                <a:gd name="T87" fmla="*/ 31 h 616"/>
                <a:gd name="T88" fmla="*/ 108 w 410"/>
                <a:gd name="T89" fmla="*/ 34 h 616"/>
                <a:gd name="T90" fmla="*/ 120 w 410"/>
                <a:gd name="T91" fmla="*/ 18 h 616"/>
                <a:gd name="T92" fmla="*/ 129 w 410"/>
                <a:gd name="T9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0" h="616">
                  <a:moveTo>
                    <a:pt x="129" y="0"/>
                  </a:moveTo>
                  <a:lnTo>
                    <a:pt x="180" y="33"/>
                  </a:lnTo>
                  <a:lnTo>
                    <a:pt x="256" y="91"/>
                  </a:lnTo>
                  <a:lnTo>
                    <a:pt x="303" y="136"/>
                  </a:lnTo>
                  <a:lnTo>
                    <a:pt x="343" y="184"/>
                  </a:lnTo>
                  <a:lnTo>
                    <a:pt x="377" y="237"/>
                  </a:lnTo>
                  <a:lnTo>
                    <a:pt x="400" y="295"/>
                  </a:lnTo>
                  <a:lnTo>
                    <a:pt x="410" y="357"/>
                  </a:lnTo>
                  <a:lnTo>
                    <a:pt x="410" y="389"/>
                  </a:lnTo>
                  <a:lnTo>
                    <a:pt x="407" y="441"/>
                  </a:lnTo>
                  <a:lnTo>
                    <a:pt x="392" y="498"/>
                  </a:lnTo>
                  <a:lnTo>
                    <a:pt x="378" y="528"/>
                  </a:lnTo>
                  <a:lnTo>
                    <a:pt x="357" y="551"/>
                  </a:lnTo>
                  <a:lnTo>
                    <a:pt x="330" y="569"/>
                  </a:lnTo>
                  <a:lnTo>
                    <a:pt x="277" y="591"/>
                  </a:lnTo>
                  <a:lnTo>
                    <a:pt x="226" y="606"/>
                  </a:lnTo>
                  <a:lnTo>
                    <a:pt x="207" y="609"/>
                  </a:lnTo>
                  <a:lnTo>
                    <a:pt x="154" y="616"/>
                  </a:lnTo>
                  <a:lnTo>
                    <a:pt x="99" y="613"/>
                  </a:lnTo>
                  <a:lnTo>
                    <a:pt x="64" y="600"/>
                  </a:lnTo>
                  <a:lnTo>
                    <a:pt x="46" y="585"/>
                  </a:lnTo>
                  <a:lnTo>
                    <a:pt x="40" y="576"/>
                  </a:lnTo>
                  <a:lnTo>
                    <a:pt x="31" y="559"/>
                  </a:lnTo>
                  <a:lnTo>
                    <a:pt x="25" y="533"/>
                  </a:lnTo>
                  <a:lnTo>
                    <a:pt x="29" y="516"/>
                  </a:lnTo>
                  <a:lnTo>
                    <a:pt x="41" y="504"/>
                  </a:lnTo>
                  <a:lnTo>
                    <a:pt x="92" y="492"/>
                  </a:lnTo>
                  <a:lnTo>
                    <a:pt x="129" y="486"/>
                  </a:lnTo>
                  <a:lnTo>
                    <a:pt x="145" y="480"/>
                  </a:lnTo>
                  <a:lnTo>
                    <a:pt x="173" y="453"/>
                  </a:lnTo>
                  <a:lnTo>
                    <a:pt x="188" y="415"/>
                  </a:lnTo>
                  <a:lnTo>
                    <a:pt x="182" y="384"/>
                  </a:lnTo>
                  <a:lnTo>
                    <a:pt x="171" y="366"/>
                  </a:lnTo>
                  <a:lnTo>
                    <a:pt x="162" y="357"/>
                  </a:lnTo>
                  <a:lnTo>
                    <a:pt x="141" y="339"/>
                  </a:lnTo>
                  <a:lnTo>
                    <a:pt x="111" y="307"/>
                  </a:lnTo>
                  <a:lnTo>
                    <a:pt x="86" y="267"/>
                  </a:lnTo>
                  <a:lnTo>
                    <a:pt x="68" y="213"/>
                  </a:lnTo>
                  <a:lnTo>
                    <a:pt x="35" y="144"/>
                  </a:lnTo>
                  <a:lnTo>
                    <a:pt x="0" y="98"/>
                  </a:lnTo>
                  <a:lnTo>
                    <a:pt x="24" y="82"/>
                  </a:lnTo>
                  <a:lnTo>
                    <a:pt x="68" y="43"/>
                  </a:lnTo>
                  <a:lnTo>
                    <a:pt x="86" y="20"/>
                  </a:lnTo>
                  <a:lnTo>
                    <a:pt x="95" y="31"/>
                  </a:lnTo>
                  <a:lnTo>
                    <a:pt x="108" y="34"/>
                  </a:lnTo>
                  <a:lnTo>
                    <a:pt x="120" y="1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2" name="Freeform 107"/>
            <p:cNvSpPr>
              <a:spLocks/>
            </p:cNvSpPr>
            <p:nvPr/>
          </p:nvSpPr>
          <p:spPr bwMode="auto">
            <a:xfrm>
              <a:off x="3151188" y="3502025"/>
              <a:ext cx="103188" cy="115888"/>
            </a:xfrm>
            <a:custGeom>
              <a:avLst/>
              <a:gdLst>
                <a:gd name="T0" fmla="*/ 1 w 259"/>
                <a:gd name="T1" fmla="*/ 207 h 293"/>
                <a:gd name="T2" fmla="*/ 68 w 259"/>
                <a:gd name="T3" fmla="*/ 251 h 293"/>
                <a:gd name="T4" fmla="*/ 140 w 259"/>
                <a:gd name="T5" fmla="*/ 293 h 293"/>
                <a:gd name="T6" fmla="*/ 202 w 259"/>
                <a:gd name="T7" fmla="*/ 186 h 293"/>
                <a:gd name="T8" fmla="*/ 259 w 259"/>
                <a:gd name="T9" fmla="*/ 79 h 293"/>
                <a:gd name="T10" fmla="*/ 225 w 259"/>
                <a:gd name="T11" fmla="*/ 57 h 293"/>
                <a:gd name="T12" fmla="*/ 175 w 259"/>
                <a:gd name="T13" fmla="*/ 22 h 293"/>
                <a:gd name="T14" fmla="*/ 138 w 259"/>
                <a:gd name="T15" fmla="*/ 5 h 293"/>
                <a:gd name="T16" fmla="*/ 119 w 259"/>
                <a:gd name="T17" fmla="*/ 0 h 293"/>
                <a:gd name="T18" fmla="*/ 88 w 259"/>
                <a:gd name="T19" fmla="*/ 46 h 293"/>
                <a:gd name="T20" fmla="*/ 36 w 259"/>
                <a:gd name="T21" fmla="*/ 122 h 293"/>
                <a:gd name="T22" fmla="*/ 9 w 259"/>
                <a:gd name="T23" fmla="*/ 172 h 293"/>
                <a:gd name="T24" fmla="*/ 0 w 259"/>
                <a:gd name="T25" fmla="*/ 198 h 293"/>
                <a:gd name="T26" fmla="*/ 0 w 259"/>
                <a:gd name="T27" fmla="*/ 183 h 293"/>
                <a:gd name="T28" fmla="*/ 1 w 259"/>
                <a:gd name="T29" fmla="*/ 16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293">
                  <a:moveTo>
                    <a:pt x="1" y="207"/>
                  </a:moveTo>
                  <a:lnTo>
                    <a:pt x="68" y="251"/>
                  </a:lnTo>
                  <a:lnTo>
                    <a:pt x="140" y="293"/>
                  </a:lnTo>
                  <a:lnTo>
                    <a:pt x="202" y="186"/>
                  </a:lnTo>
                  <a:lnTo>
                    <a:pt x="259" y="79"/>
                  </a:lnTo>
                  <a:lnTo>
                    <a:pt x="225" y="57"/>
                  </a:lnTo>
                  <a:lnTo>
                    <a:pt x="175" y="22"/>
                  </a:lnTo>
                  <a:lnTo>
                    <a:pt x="138" y="5"/>
                  </a:lnTo>
                  <a:lnTo>
                    <a:pt x="119" y="0"/>
                  </a:lnTo>
                  <a:lnTo>
                    <a:pt x="88" y="46"/>
                  </a:lnTo>
                  <a:lnTo>
                    <a:pt x="36" y="122"/>
                  </a:lnTo>
                  <a:lnTo>
                    <a:pt x="9" y="172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1" y="1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2924175" y="2620963"/>
              <a:ext cx="395288" cy="996950"/>
            </a:xfrm>
            <a:custGeom>
              <a:avLst/>
              <a:gdLst>
                <a:gd name="T0" fmla="*/ 968 w 995"/>
                <a:gd name="T1" fmla="*/ 0 h 2511"/>
                <a:gd name="T2" fmla="*/ 938 w 995"/>
                <a:gd name="T3" fmla="*/ 21 h 2511"/>
                <a:gd name="T4" fmla="*/ 749 w 995"/>
                <a:gd name="T5" fmla="*/ 172 h 2511"/>
                <a:gd name="T6" fmla="*/ 582 w 995"/>
                <a:gd name="T7" fmla="*/ 324 h 2511"/>
                <a:gd name="T8" fmla="*/ 448 w 995"/>
                <a:gd name="T9" fmla="*/ 463 h 2511"/>
                <a:gd name="T10" fmla="*/ 359 w 995"/>
                <a:gd name="T11" fmla="*/ 564 h 2511"/>
                <a:gd name="T12" fmla="*/ 275 w 995"/>
                <a:gd name="T13" fmla="*/ 671 h 2511"/>
                <a:gd name="T14" fmla="*/ 197 w 995"/>
                <a:gd name="T15" fmla="*/ 784 h 2511"/>
                <a:gd name="T16" fmla="*/ 128 w 995"/>
                <a:gd name="T17" fmla="*/ 902 h 2511"/>
                <a:gd name="T18" fmla="*/ 71 w 995"/>
                <a:gd name="T19" fmla="*/ 1023 h 2511"/>
                <a:gd name="T20" fmla="*/ 30 w 995"/>
                <a:gd name="T21" fmla="*/ 1146 h 2511"/>
                <a:gd name="T22" fmla="*/ 5 w 995"/>
                <a:gd name="T23" fmla="*/ 1272 h 2511"/>
                <a:gd name="T24" fmla="*/ 1 w 995"/>
                <a:gd name="T25" fmla="*/ 1334 h 2511"/>
                <a:gd name="T26" fmla="*/ 0 w 995"/>
                <a:gd name="T27" fmla="*/ 1396 h 2511"/>
                <a:gd name="T28" fmla="*/ 10 w 995"/>
                <a:gd name="T29" fmla="*/ 1518 h 2511"/>
                <a:gd name="T30" fmla="*/ 32 w 995"/>
                <a:gd name="T31" fmla="*/ 1634 h 2511"/>
                <a:gd name="T32" fmla="*/ 65 w 995"/>
                <a:gd name="T33" fmla="*/ 1747 h 2511"/>
                <a:gd name="T34" fmla="*/ 106 w 995"/>
                <a:gd name="T35" fmla="*/ 1854 h 2511"/>
                <a:gd name="T36" fmla="*/ 154 w 995"/>
                <a:gd name="T37" fmla="*/ 1953 h 2511"/>
                <a:gd name="T38" fmla="*/ 233 w 995"/>
                <a:gd name="T39" fmla="*/ 2092 h 2511"/>
                <a:gd name="T40" fmla="*/ 347 w 995"/>
                <a:gd name="T41" fmla="*/ 2250 h 2511"/>
                <a:gd name="T42" fmla="*/ 453 w 995"/>
                <a:gd name="T43" fmla="*/ 2375 h 2511"/>
                <a:gd name="T44" fmla="*/ 575 w 995"/>
                <a:gd name="T45" fmla="*/ 2495 h 2511"/>
                <a:gd name="T46" fmla="*/ 595 w 995"/>
                <a:gd name="T47" fmla="*/ 2511 h 2511"/>
                <a:gd name="T48" fmla="*/ 768 w 995"/>
                <a:gd name="T49" fmla="*/ 2241 h 2511"/>
                <a:gd name="T50" fmla="*/ 750 w 995"/>
                <a:gd name="T51" fmla="*/ 2228 h 2511"/>
                <a:gd name="T52" fmla="*/ 640 w 995"/>
                <a:gd name="T53" fmla="*/ 2134 h 2511"/>
                <a:gd name="T54" fmla="*/ 545 w 995"/>
                <a:gd name="T55" fmla="*/ 2036 h 2511"/>
                <a:gd name="T56" fmla="*/ 451 w 995"/>
                <a:gd name="T57" fmla="*/ 1913 h 2511"/>
                <a:gd name="T58" fmla="*/ 389 w 995"/>
                <a:gd name="T59" fmla="*/ 1804 h 2511"/>
                <a:gd name="T60" fmla="*/ 354 w 995"/>
                <a:gd name="T61" fmla="*/ 1727 h 2511"/>
                <a:gd name="T62" fmla="*/ 328 w 995"/>
                <a:gd name="T63" fmla="*/ 1644 h 2511"/>
                <a:gd name="T64" fmla="*/ 311 w 995"/>
                <a:gd name="T65" fmla="*/ 1557 h 2511"/>
                <a:gd name="T66" fmla="*/ 306 w 995"/>
                <a:gd name="T67" fmla="*/ 1466 h 2511"/>
                <a:gd name="T68" fmla="*/ 315 w 995"/>
                <a:gd name="T69" fmla="*/ 1371 h 2511"/>
                <a:gd name="T70" fmla="*/ 325 w 995"/>
                <a:gd name="T71" fmla="*/ 1323 h 2511"/>
                <a:gd name="T72" fmla="*/ 338 w 995"/>
                <a:gd name="T73" fmla="*/ 1275 h 2511"/>
                <a:gd name="T74" fmla="*/ 372 w 995"/>
                <a:gd name="T75" fmla="*/ 1186 h 2511"/>
                <a:gd name="T76" fmla="*/ 412 w 995"/>
                <a:gd name="T77" fmla="*/ 1103 h 2511"/>
                <a:gd name="T78" fmla="*/ 459 w 995"/>
                <a:gd name="T79" fmla="*/ 1029 h 2511"/>
                <a:gd name="T80" fmla="*/ 510 w 995"/>
                <a:gd name="T81" fmla="*/ 962 h 2511"/>
                <a:gd name="T82" fmla="*/ 566 w 995"/>
                <a:gd name="T83" fmla="*/ 901 h 2511"/>
                <a:gd name="T84" fmla="*/ 652 w 995"/>
                <a:gd name="T85" fmla="*/ 821 h 2511"/>
                <a:gd name="T86" fmla="*/ 764 w 995"/>
                <a:gd name="T87" fmla="*/ 738 h 2511"/>
                <a:gd name="T88" fmla="*/ 867 w 995"/>
                <a:gd name="T89" fmla="*/ 678 h 2511"/>
                <a:gd name="T90" fmla="*/ 978 w 995"/>
                <a:gd name="T91" fmla="*/ 626 h 2511"/>
                <a:gd name="T92" fmla="*/ 995 w 995"/>
                <a:gd name="T93" fmla="*/ 621 h 2511"/>
                <a:gd name="T94" fmla="*/ 968 w 995"/>
                <a:gd name="T95" fmla="*/ 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5" h="2511">
                  <a:moveTo>
                    <a:pt x="968" y="0"/>
                  </a:moveTo>
                  <a:lnTo>
                    <a:pt x="938" y="21"/>
                  </a:lnTo>
                  <a:lnTo>
                    <a:pt x="749" y="172"/>
                  </a:lnTo>
                  <a:lnTo>
                    <a:pt x="582" y="324"/>
                  </a:lnTo>
                  <a:lnTo>
                    <a:pt x="448" y="463"/>
                  </a:lnTo>
                  <a:lnTo>
                    <a:pt x="359" y="564"/>
                  </a:lnTo>
                  <a:lnTo>
                    <a:pt x="275" y="671"/>
                  </a:lnTo>
                  <a:lnTo>
                    <a:pt x="197" y="784"/>
                  </a:lnTo>
                  <a:lnTo>
                    <a:pt x="128" y="902"/>
                  </a:lnTo>
                  <a:lnTo>
                    <a:pt x="71" y="1023"/>
                  </a:lnTo>
                  <a:lnTo>
                    <a:pt x="30" y="1146"/>
                  </a:lnTo>
                  <a:lnTo>
                    <a:pt x="5" y="1272"/>
                  </a:lnTo>
                  <a:lnTo>
                    <a:pt x="1" y="1334"/>
                  </a:lnTo>
                  <a:lnTo>
                    <a:pt x="0" y="1396"/>
                  </a:lnTo>
                  <a:lnTo>
                    <a:pt x="10" y="1518"/>
                  </a:lnTo>
                  <a:lnTo>
                    <a:pt x="32" y="1634"/>
                  </a:lnTo>
                  <a:lnTo>
                    <a:pt x="65" y="1747"/>
                  </a:lnTo>
                  <a:lnTo>
                    <a:pt x="106" y="1854"/>
                  </a:lnTo>
                  <a:lnTo>
                    <a:pt x="154" y="1953"/>
                  </a:lnTo>
                  <a:lnTo>
                    <a:pt x="233" y="2092"/>
                  </a:lnTo>
                  <a:lnTo>
                    <a:pt x="347" y="2250"/>
                  </a:lnTo>
                  <a:lnTo>
                    <a:pt x="453" y="2375"/>
                  </a:lnTo>
                  <a:lnTo>
                    <a:pt x="575" y="2495"/>
                  </a:lnTo>
                  <a:lnTo>
                    <a:pt x="595" y="2511"/>
                  </a:lnTo>
                  <a:lnTo>
                    <a:pt x="768" y="2241"/>
                  </a:lnTo>
                  <a:lnTo>
                    <a:pt x="750" y="2228"/>
                  </a:lnTo>
                  <a:lnTo>
                    <a:pt x="640" y="2134"/>
                  </a:lnTo>
                  <a:lnTo>
                    <a:pt x="545" y="2036"/>
                  </a:lnTo>
                  <a:lnTo>
                    <a:pt x="451" y="1913"/>
                  </a:lnTo>
                  <a:lnTo>
                    <a:pt x="389" y="1804"/>
                  </a:lnTo>
                  <a:lnTo>
                    <a:pt x="354" y="1727"/>
                  </a:lnTo>
                  <a:lnTo>
                    <a:pt x="328" y="1644"/>
                  </a:lnTo>
                  <a:lnTo>
                    <a:pt x="311" y="1557"/>
                  </a:lnTo>
                  <a:lnTo>
                    <a:pt x="306" y="1466"/>
                  </a:lnTo>
                  <a:lnTo>
                    <a:pt x="315" y="1371"/>
                  </a:lnTo>
                  <a:lnTo>
                    <a:pt x="325" y="1323"/>
                  </a:lnTo>
                  <a:lnTo>
                    <a:pt x="338" y="1275"/>
                  </a:lnTo>
                  <a:lnTo>
                    <a:pt x="372" y="1186"/>
                  </a:lnTo>
                  <a:lnTo>
                    <a:pt x="412" y="1103"/>
                  </a:lnTo>
                  <a:lnTo>
                    <a:pt x="459" y="1029"/>
                  </a:lnTo>
                  <a:lnTo>
                    <a:pt x="510" y="962"/>
                  </a:lnTo>
                  <a:lnTo>
                    <a:pt x="566" y="901"/>
                  </a:lnTo>
                  <a:lnTo>
                    <a:pt x="652" y="821"/>
                  </a:lnTo>
                  <a:lnTo>
                    <a:pt x="764" y="738"/>
                  </a:lnTo>
                  <a:lnTo>
                    <a:pt x="867" y="678"/>
                  </a:lnTo>
                  <a:lnTo>
                    <a:pt x="978" y="626"/>
                  </a:lnTo>
                  <a:lnTo>
                    <a:pt x="995" y="621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4730750" y="2605088"/>
              <a:ext cx="177800" cy="180975"/>
            </a:xfrm>
            <a:custGeom>
              <a:avLst/>
              <a:gdLst>
                <a:gd name="T0" fmla="*/ 93 w 451"/>
                <a:gd name="T1" fmla="*/ 255 h 457"/>
                <a:gd name="T2" fmla="*/ 48 w 451"/>
                <a:gd name="T3" fmla="*/ 304 h 457"/>
                <a:gd name="T4" fmla="*/ 0 w 451"/>
                <a:gd name="T5" fmla="*/ 356 h 457"/>
                <a:gd name="T6" fmla="*/ 27 w 451"/>
                <a:gd name="T7" fmla="*/ 379 h 457"/>
                <a:gd name="T8" fmla="*/ 81 w 451"/>
                <a:gd name="T9" fmla="*/ 434 h 457"/>
                <a:gd name="T10" fmla="*/ 107 w 451"/>
                <a:gd name="T11" fmla="*/ 457 h 457"/>
                <a:gd name="T12" fmla="*/ 146 w 451"/>
                <a:gd name="T13" fmla="*/ 423 h 457"/>
                <a:gd name="T14" fmla="*/ 207 w 451"/>
                <a:gd name="T15" fmla="*/ 373 h 457"/>
                <a:gd name="T16" fmla="*/ 240 w 451"/>
                <a:gd name="T17" fmla="*/ 360 h 457"/>
                <a:gd name="T18" fmla="*/ 262 w 451"/>
                <a:gd name="T19" fmla="*/ 356 h 457"/>
                <a:gd name="T20" fmla="*/ 273 w 451"/>
                <a:gd name="T21" fmla="*/ 357 h 457"/>
                <a:gd name="T22" fmla="*/ 281 w 451"/>
                <a:gd name="T23" fmla="*/ 360 h 457"/>
                <a:gd name="T24" fmla="*/ 307 w 451"/>
                <a:gd name="T25" fmla="*/ 356 h 457"/>
                <a:gd name="T26" fmla="*/ 347 w 451"/>
                <a:gd name="T27" fmla="*/ 339 h 457"/>
                <a:gd name="T28" fmla="*/ 407 w 451"/>
                <a:gd name="T29" fmla="*/ 304 h 457"/>
                <a:gd name="T30" fmla="*/ 444 w 451"/>
                <a:gd name="T31" fmla="*/ 277 h 457"/>
                <a:gd name="T32" fmla="*/ 451 w 451"/>
                <a:gd name="T33" fmla="*/ 245 h 457"/>
                <a:gd name="T34" fmla="*/ 448 w 451"/>
                <a:gd name="T35" fmla="*/ 169 h 457"/>
                <a:gd name="T36" fmla="*/ 433 w 451"/>
                <a:gd name="T37" fmla="*/ 92 h 457"/>
                <a:gd name="T38" fmla="*/ 411 w 451"/>
                <a:gd name="T39" fmla="*/ 28 h 457"/>
                <a:gd name="T40" fmla="*/ 399 w 451"/>
                <a:gd name="T41" fmla="*/ 9 h 457"/>
                <a:gd name="T42" fmla="*/ 395 w 451"/>
                <a:gd name="T43" fmla="*/ 3 h 457"/>
                <a:gd name="T44" fmla="*/ 377 w 451"/>
                <a:gd name="T45" fmla="*/ 0 h 457"/>
                <a:gd name="T46" fmla="*/ 335 w 451"/>
                <a:gd name="T47" fmla="*/ 5 h 457"/>
                <a:gd name="T48" fmla="*/ 271 w 451"/>
                <a:gd name="T49" fmla="*/ 28 h 457"/>
                <a:gd name="T50" fmla="*/ 218 w 451"/>
                <a:gd name="T51" fmla="*/ 55 h 457"/>
                <a:gd name="T52" fmla="*/ 207 w 451"/>
                <a:gd name="T53" fmla="*/ 68 h 457"/>
                <a:gd name="T54" fmla="*/ 93 w 451"/>
                <a:gd name="T55" fmla="*/ 25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1" h="457">
                  <a:moveTo>
                    <a:pt x="93" y="255"/>
                  </a:moveTo>
                  <a:lnTo>
                    <a:pt x="48" y="304"/>
                  </a:lnTo>
                  <a:lnTo>
                    <a:pt x="0" y="356"/>
                  </a:lnTo>
                  <a:lnTo>
                    <a:pt x="27" y="379"/>
                  </a:lnTo>
                  <a:lnTo>
                    <a:pt x="81" y="434"/>
                  </a:lnTo>
                  <a:lnTo>
                    <a:pt x="107" y="457"/>
                  </a:lnTo>
                  <a:lnTo>
                    <a:pt x="146" y="423"/>
                  </a:lnTo>
                  <a:lnTo>
                    <a:pt x="207" y="373"/>
                  </a:lnTo>
                  <a:lnTo>
                    <a:pt x="240" y="360"/>
                  </a:lnTo>
                  <a:lnTo>
                    <a:pt x="262" y="356"/>
                  </a:lnTo>
                  <a:lnTo>
                    <a:pt x="273" y="357"/>
                  </a:lnTo>
                  <a:lnTo>
                    <a:pt x="281" y="360"/>
                  </a:lnTo>
                  <a:lnTo>
                    <a:pt x="307" y="356"/>
                  </a:lnTo>
                  <a:lnTo>
                    <a:pt x="347" y="339"/>
                  </a:lnTo>
                  <a:lnTo>
                    <a:pt x="407" y="304"/>
                  </a:lnTo>
                  <a:lnTo>
                    <a:pt x="444" y="277"/>
                  </a:lnTo>
                  <a:lnTo>
                    <a:pt x="451" y="245"/>
                  </a:lnTo>
                  <a:lnTo>
                    <a:pt x="448" y="169"/>
                  </a:lnTo>
                  <a:lnTo>
                    <a:pt x="433" y="92"/>
                  </a:lnTo>
                  <a:lnTo>
                    <a:pt x="411" y="28"/>
                  </a:lnTo>
                  <a:lnTo>
                    <a:pt x="399" y="9"/>
                  </a:lnTo>
                  <a:lnTo>
                    <a:pt x="395" y="3"/>
                  </a:lnTo>
                  <a:lnTo>
                    <a:pt x="377" y="0"/>
                  </a:lnTo>
                  <a:lnTo>
                    <a:pt x="335" y="5"/>
                  </a:lnTo>
                  <a:lnTo>
                    <a:pt x="271" y="28"/>
                  </a:lnTo>
                  <a:lnTo>
                    <a:pt x="218" y="55"/>
                  </a:lnTo>
                  <a:lnTo>
                    <a:pt x="207" y="68"/>
                  </a:lnTo>
                  <a:lnTo>
                    <a:pt x="93" y="255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5" name="Freeform 110"/>
            <p:cNvSpPr>
              <a:spLocks/>
            </p:cNvSpPr>
            <p:nvPr/>
          </p:nvSpPr>
          <p:spPr bwMode="auto">
            <a:xfrm>
              <a:off x="4751388" y="2595563"/>
              <a:ext cx="112713" cy="139700"/>
            </a:xfrm>
            <a:custGeom>
              <a:avLst/>
              <a:gdLst>
                <a:gd name="T0" fmla="*/ 0 w 286"/>
                <a:gd name="T1" fmla="*/ 350 h 350"/>
                <a:gd name="T2" fmla="*/ 7 w 286"/>
                <a:gd name="T3" fmla="*/ 325 h 350"/>
                <a:gd name="T4" fmla="*/ 18 w 286"/>
                <a:gd name="T5" fmla="*/ 272 h 350"/>
                <a:gd name="T6" fmla="*/ 27 w 286"/>
                <a:gd name="T7" fmla="*/ 186 h 350"/>
                <a:gd name="T8" fmla="*/ 35 w 286"/>
                <a:gd name="T9" fmla="*/ 134 h 350"/>
                <a:gd name="T10" fmla="*/ 42 w 286"/>
                <a:gd name="T11" fmla="*/ 86 h 350"/>
                <a:gd name="T12" fmla="*/ 54 w 286"/>
                <a:gd name="T13" fmla="*/ 63 h 350"/>
                <a:gd name="T14" fmla="*/ 76 w 286"/>
                <a:gd name="T15" fmla="*/ 55 h 350"/>
                <a:gd name="T16" fmla="*/ 96 w 286"/>
                <a:gd name="T17" fmla="*/ 49 h 350"/>
                <a:gd name="T18" fmla="*/ 119 w 286"/>
                <a:gd name="T19" fmla="*/ 44 h 350"/>
                <a:gd name="T20" fmla="*/ 171 w 286"/>
                <a:gd name="T21" fmla="*/ 40 h 350"/>
                <a:gd name="T22" fmla="*/ 193 w 286"/>
                <a:gd name="T23" fmla="*/ 35 h 350"/>
                <a:gd name="T24" fmla="*/ 269 w 286"/>
                <a:gd name="T25" fmla="*/ 3 h 350"/>
                <a:gd name="T26" fmla="*/ 283 w 286"/>
                <a:gd name="T27" fmla="*/ 0 h 350"/>
                <a:gd name="T28" fmla="*/ 286 w 286"/>
                <a:gd name="T29" fmla="*/ 5 h 350"/>
                <a:gd name="T30" fmla="*/ 285 w 286"/>
                <a:gd name="T31" fmla="*/ 19 h 350"/>
                <a:gd name="T32" fmla="*/ 274 w 286"/>
                <a:gd name="T33" fmla="*/ 41 h 350"/>
                <a:gd name="T34" fmla="*/ 250 w 286"/>
                <a:gd name="T35" fmla="*/ 68 h 350"/>
                <a:gd name="T36" fmla="*/ 223 w 286"/>
                <a:gd name="T37" fmla="*/ 85 h 350"/>
                <a:gd name="T38" fmla="*/ 213 w 286"/>
                <a:gd name="T39" fmla="*/ 86 h 350"/>
                <a:gd name="T40" fmla="*/ 202 w 286"/>
                <a:gd name="T41" fmla="*/ 92 h 350"/>
                <a:gd name="T42" fmla="*/ 159 w 286"/>
                <a:gd name="T43" fmla="*/ 112 h 350"/>
                <a:gd name="T44" fmla="*/ 137 w 286"/>
                <a:gd name="T45" fmla="*/ 132 h 350"/>
                <a:gd name="T46" fmla="*/ 133 w 286"/>
                <a:gd name="T47" fmla="*/ 143 h 350"/>
                <a:gd name="T48" fmla="*/ 134 w 286"/>
                <a:gd name="T49" fmla="*/ 185 h 350"/>
                <a:gd name="T50" fmla="*/ 143 w 286"/>
                <a:gd name="T51" fmla="*/ 226 h 350"/>
                <a:gd name="T52" fmla="*/ 143 w 286"/>
                <a:gd name="T53" fmla="*/ 246 h 350"/>
                <a:gd name="T54" fmla="*/ 132 w 286"/>
                <a:gd name="T55" fmla="*/ 277 h 350"/>
                <a:gd name="T56" fmla="*/ 98 w 286"/>
                <a:gd name="T57" fmla="*/ 309 h 350"/>
                <a:gd name="T58" fmla="*/ 71 w 286"/>
                <a:gd name="T59" fmla="*/ 326 h 350"/>
                <a:gd name="T60" fmla="*/ 0 w 286"/>
                <a:gd name="T6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350">
                  <a:moveTo>
                    <a:pt x="0" y="350"/>
                  </a:moveTo>
                  <a:lnTo>
                    <a:pt x="7" y="325"/>
                  </a:lnTo>
                  <a:lnTo>
                    <a:pt x="18" y="272"/>
                  </a:lnTo>
                  <a:lnTo>
                    <a:pt x="27" y="186"/>
                  </a:lnTo>
                  <a:lnTo>
                    <a:pt x="35" y="134"/>
                  </a:lnTo>
                  <a:lnTo>
                    <a:pt x="42" y="86"/>
                  </a:lnTo>
                  <a:lnTo>
                    <a:pt x="54" y="63"/>
                  </a:lnTo>
                  <a:lnTo>
                    <a:pt x="76" y="55"/>
                  </a:lnTo>
                  <a:lnTo>
                    <a:pt x="96" y="49"/>
                  </a:lnTo>
                  <a:lnTo>
                    <a:pt x="119" y="44"/>
                  </a:lnTo>
                  <a:lnTo>
                    <a:pt x="171" y="40"/>
                  </a:lnTo>
                  <a:lnTo>
                    <a:pt x="193" y="35"/>
                  </a:lnTo>
                  <a:lnTo>
                    <a:pt x="269" y="3"/>
                  </a:lnTo>
                  <a:lnTo>
                    <a:pt x="283" y="0"/>
                  </a:lnTo>
                  <a:lnTo>
                    <a:pt x="286" y="5"/>
                  </a:lnTo>
                  <a:lnTo>
                    <a:pt x="285" y="19"/>
                  </a:lnTo>
                  <a:lnTo>
                    <a:pt x="274" y="41"/>
                  </a:lnTo>
                  <a:lnTo>
                    <a:pt x="250" y="68"/>
                  </a:lnTo>
                  <a:lnTo>
                    <a:pt x="223" y="85"/>
                  </a:lnTo>
                  <a:lnTo>
                    <a:pt x="213" y="86"/>
                  </a:lnTo>
                  <a:lnTo>
                    <a:pt x="202" y="92"/>
                  </a:lnTo>
                  <a:lnTo>
                    <a:pt x="159" y="112"/>
                  </a:lnTo>
                  <a:lnTo>
                    <a:pt x="137" y="132"/>
                  </a:lnTo>
                  <a:lnTo>
                    <a:pt x="133" y="143"/>
                  </a:lnTo>
                  <a:lnTo>
                    <a:pt x="134" y="185"/>
                  </a:lnTo>
                  <a:lnTo>
                    <a:pt x="143" y="226"/>
                  </a:lnTo>
                  <a:lnTo>
                    <a:pt x="143" y="246"/>
                  </a:lnTo>
                  <a:lnTo>
                    <a:pt x="132" y="277"/>
                  </a:lnTo>
                  <a:lnTo>
                    <a:pt x="98" y="309"/>
                  </a:lnTo>
                  <a:lnTo>
                    <a:pt x="71" y="326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6" name="Freeform 111"/>
            <p:cNvSpPr>
              <a:spLocks/>
            </p:cNvSpPr>
            <p:nvPr/>
          </p:nvSpPr>
          <p:spPr bwMode="auto">
            <a:xfrm>
              <a:off x="4814888" y="2159000"/>
              <a:ext cx="615950" cy="503238"/>
            </a:xfrm>
            <a:custGeom>
              <a:avLst/>
              <a:gdLst>
                <a:gd name="T0" fmla="*/ 41 w 1549"/>
                <a:gd name="T1" fmla="*/ 1269 h 1269"/>
                <a:gd name="T2" fmla="*/ 0 w 1549"/>
                <a:gd name="T3" fmla="*/ 1218 h 1269"/>
                <a:gd name="T4" fmla="*/ 1529 w 1549"/>
                <a:gd name="T5" fmla="*/ 0 h 1269"/>
                <a:gd name="T6" fmla="*/ 1549 w 1549"/>
                <a:gd name="T7" fmla="*/ 26 h 1269"/>
                <a:gd name="T8" fmla="*/ 41 w 1549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269">
                  <a:moveTo>
                    <a:pt x="41" y="1269"/>
                  </a:moveTo>
                  <a:lnTo>
                    <a:pt x="0" y="1218"/>
                  </a:lnTo>
                  <a:lnTo>
                    <a:pt x="1529" y="0"/>
                  </a:lnTo>
                  <a:lnTo>
                    <a:pt x="1549" y="26"/>
                  </a:lnTo>
                  <a:lnTo>
                    <a:pt x="41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7" name="Freeform 112"/>
            <p:cNvSpPr>
              <a:spLocks/>
            </p:cNvSpPr>
            <p:nvPr/>
          </p:nvSpPr>
          <p:spPr bwMode="auto">
            <a:xfrm>
              <a:off x="4851400" y="2605088"/>
              <a:ext cx="57150" cy="133350"/>
            </a:xfrm>
            <a:custGeom>
              <a:avLst/>
              <a:gdLst>
                <a:gd name="T0" fmla="*/ 92 w 144"/>
                <a:gd name="T1" fmla="*/ 9 h 334"/>
                <a:gd name="T2" fmla="*/ 87 w 144"/>
                <a:gd name="T3" fmla="*/ 2 h 334"/>
                <a:gd name="T4" fmla="*/ 61 w 144"/>
                <a:gd name="T5" fmla="*/ 0 h 334"/>
                <a:gd name="T6" fmla="*/ 44 w 144"/>
                <a:gd name="T7" fmla="*/ 2 h 334"/>
                <a:gd name="T8" fmla="*/ 28 w 144"/>
                <a:gd name="T9" fmla="*/ 15 h 334"/>
                <a:gd name="T10" fmla="*/ 9 w 144"/>
                <a:gd name="T11" fmla="*/ 46 h 334"/>
                <a:gd name="T12" fmla="*/ 1 w 144"/>
                <a:gd name="T13" fmla="*/ 81 h 334"/>
                <a:gd name="T14" fmla="*/ 0 w 144"/>
                <a:gd name="T15" fmla="*/ 121 h 334"/>
                <a:gd name="T16" fmla="*/ 8 w 144"/>
                <a:gd name="T17" fmla="*/ 185 h 334"/>
                <a:gd name="T18" fmla="*/ 22 w 144"/>
                <a:gd name="T19" fmla="*/ 268 h 334"/>
                <a:gd name="T20" fmla="*/ 25 w 144"/>
                <a:gd name="T21" fmla="*/ 305 h 334"/>
                <a:gd name="T22" fmla="*/ 26 w 144"/>
                <a:gd name="T23" fmla="*/ 317 h 334"/>
                <a:gd name="T24" fmla="*/ 40 w 144"/>
                <a:gd name="T25" fmla="*/ 330 h 334"/>
                <a:gd name="T26" fmla="*/ 51 w 144"/>
                <a:gd name="T27" fmla="*/ 334 h 334"/>
                <a:gd name="T28" fmla="*/ 88 w 144"/>
                <a:gd name="T29" fmla="*/ 312 h 334"/>
                <a:gd name="T30" fmla="*/ 137 w 144"/>
                <a:gd name="T31" fmla="*/ 277 h 334"/>
                <a:gd name="T32" fmla="*/ 144 w 144"/>
                <a:gd name="T33" fmla="*/ 245 h 334"/>
                <a:gd name="T34" fmla="*/ 141 w 144"/>
                <a:gd name="T35" fmla="*/ 169 h 334"/>
                <a:gd name="T36" fmla="*/ 126 w 144"/>
                <a:gd name="T37" fmla="*/ 92 h 334"/>
                <a:gd name="T38" fmla="*/ 104 w 144"/>
                <a:gd name="T39" fmla="*/ 28 h 334"/>
                <a:gd name="T40" fmla="*/ 92 w 144"/>
                <a:gd name="T41" fmla="*/ 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334">
                  <a:moveTo>
                    <a:pt x="92" y="9"/>
                  </a:moveTo>
                  <a:lnTo>
                    <a:pt x="87" y="2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28" y="15"/>
                  </a:lnTo>
                  <a:lnTo>
                    <a:pt x="9" y="46"/>
                  </a:lnTo>
                  <a:lnTo>
                    <a:pt x="1" y="81"/>
                  </a:lnTo>
                  <a:lnTo>
                    <a:pt x="0" y="121"/>
                  </a:lnTo>
                  <a:lnTo>
                    <a:pt x="8" y="185"/>
                  </a:lnTo>
                  <a:lnTo>
                    <a:pt x="22" y="268"/>
                  </a:lnTo>
                  <a:lnTo>
                    <a:pt x="25" y="305"/>
                  </a:lnTo>
                  <a:lnTo>
                    <a:pt x="26" y="317"/>
                  </a:lnTo>
                  <a:lnTo>
                    <a:pt x="40" y="330"/>
                  </a:lnTo>
                  <a:lnTo>
                    <a:pt x="51" y="334"/>
                  </a:lnTo>
                  <a:lnTo>
                    <a:pt x="88" y="312"/>
                  </a:lnTo>
                  <a:lnTo>
                    <a:pt x="137" y="277"/>
                  </a:lnTo>
                  <a:lnTo>
                    <a:pt x="144" y="245"/>
                  </a:lnTo>
                  <a:lnTo>
                    <a:pt x="141" y="169"/>
                  </a:lnTo>
                  <a:lnTo>
                    <a:pt x="126" y="92"/>
                  </a:lnTo>
                  <a:lnTo>
                    <a:pt x="104" y="28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DD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8" name="Freeform 113"/>
            <p:cNvSpPr>
              <a:spLocks/>
            </p:cNvSpPr>
            <p:nvPr/>
          </p:nvSpPr>
          <p:spPr bwMode="auto">
            <a:xfrm>
              <a:off x="4703763" y="2698750"/>
              <a:ext cx="111125" cy="122238"/>
            </a:xfrm>
            <a:custGeom>
              <a:avLst/>
              <a:gdLst>
                <a:gd name="T0" fmla="*/ 0 w 281"/>
                <a:gd name="T1" fmla="*/ 146 h 308"/>
                <a:gd name="T2" fmla="*/ 135 w 281"/>
                <a:gd name="T3" fmla="*/ 0 h 308"/>
                <a:gd name="T4" fmla="*/ 281 w 281"/>
                <a:gd name="T5" fmla="*/ 157 h 308"/>
                <a:gd name="T6" fmla="*/ 135 w 281"/>
                <a:gd name="T7" fmla="*/ 308 h 308"/>
                <a:gd name="T8" fmla="*/ 0 w 281"/>
                <a:gd name="T9" fmla="*/ 14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08">
                  <a:moveTo>
                    <a:pt x="0" y="146"/>
                  </a:moveTo>
                  <a:lnTo>
                    <a:pt x="135" y="0"/>
                  </a:lnTo>
                  <a:lnTo>
                    <a:pt x="281" y="157"/>
                  </a:lnTo>
                  <a:lnTo>
                    <a:pt x="135" y="30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9" name="Freeform 114"/>
            <p:cNvSpPr>
              <a:spLocks/>
            </p:cNvSpPr>
            <p:nvPr/>
          </p:nvSpPr>
          <p:spPr bwMode="auto">
            <a:xfrm>
              <a:off x="4025900" y="2619375"/>
              <a:ext cx="766763" cy="450850"/>
            </a:xfrm>
            <a:custGeom>
              <a:avLst/>
              <a:gdLst>
                <a:gd name="T0" fmla="*/ 11 w 1933"/>
                <a:gd name="T1" fmla="*/ 0 h 1138"/>
                <a:gd name="T2" fmla="*/ 24 w 1933"/>
                <a:gd name="T3" fmla="*/ 16 h 1138"/>
                <a:gd name="T4" fmla="*/ 122 w 1933"/>
                <a:gd name="T5" fmla="*/ 129 h 1138"/>
                <a:gd name="T6" fmla="*/ 223 w 1933"/>
                <a:gd name="T7" fmla="*/ 233 h 1138"/>
                <a:gd name="T8" fmla="*/ 348 w 1933"/>
                <a:gd name="T9" fmla="*/ 350 h 1138"/>
                <a:gd name="T10" fmla="*/ 493 w 1933"/>
                <a:gd name="T11" fmla="*/ 469 h 1138"/>
                <a:gd name="T12" fmla="*/ 655 w 1933"/>
                <a:gd name="T13" fmla="*/ 579 h 1138"/>
                <a:gd name="T14" fmla="*/ 785 w 1933"/>
                <a:gd name="T15" fmla="*/ 648 h 1138"/>
                <a:gd name="T16" fmla="*/ 873 w 1933"/>
                <a:gd name="T17" fmla="*/ 687 h 1138"/>
                <a:gd name="T18" fmla="*/ 918 w 1933"/>
                <a:gd name="T19" fmla="*/ 702 h 1138"/>
                <a:gd name="T20" fmla="*/ 949 w 1933"/>
                <a:gd name="T21" fmla="*/ 711 h 1138"/>
                <a:gd name="T22" fmla="*/ 1014 w 1933"/>
                <a:gd name="T23" fmla="*/ 716 h 1138"/>
                <a:gd name="T24" fmla="*/ 1081 w 1933"/>
                <a:gd name="T25" fmla="*/ 710 h 1138"/>
                <a:gd name="T26" fmla="*/ 1151 w 1933"/>
                <a:gd name="T27" fmla="*/ 690 h 1138"/>
                <a:gd name="T28" fmla="*/ 1221 w 1933"/>
                <a:gd name="T29" fmla="*/ 662 h 1138"/>
                <a:gd name="T30" fmla="*/ 1293 w 1933"/>
                <a:gd name="T31" fmla="*/ 627 h 1138"/>
                <a:gd name="T32" fmla="*/ 1396 w 1933"/>
                <a:gd name="T33" fmla="*/ 563 h 1138"/>
                <a:gd name="T34" fmla="*/ 1523 w 1933"/>
                <a:gd name="T35" fmla="*/ 469 h 1138"/>
                <a:gd name="T36" fmla="*/ 1631 w 1933"/>
                <a:gd name="T37" fmla="*/ 375 h 1138"/>
                <a:gd name="T38" fmla="*/ 1744 w 1933"/>
                <a:gd name="T39" fmla="*/ 267 h 1138"/>
                <a:gd name="T40" fmla="*/ 1761 w 1933"/>
                <a:gd name="T41" fmla="*/ 248 h 1138"/>
                <a:gd name="T42" fmla="*/ 1933 w 1933"/>
                <a:gd name="T43" fmla="*/ 443 h 1138"/>
                <a:gd name="T44" fmla="*/ 1915 w 1933"/>
                <a:gd name="T45" fmla="*/ 466 h 1138"/>
                <a:gd name="T46" fmla="*/ 1785 w 1933"/>
                <a:gd name="T47" fmla="*/ 611 h 1138"/>
                <a:gd name="T48" fmla="*/ 1657 w 1933"/>
                <a:gd name="T49" fmla="*/ 738 h 1138"/>
                <a:gd name="T50" fmla="*/ 1504 w 1933"/>
                <a:gd name="T51" fmla="*/ 872 h 1138"/>
                <a:gd name="T52" fmla="*/ 1376 w 1933"/>
                <a:gd name="T53" fmla="*/ 965 h 1138"/>
                <a:gd name="T54" fmla="*/ 1286 w 1933"/>
                <a:gd name="T55" fmla="*/ 1021 h 1138"/>
                <a:gd name="T56" fmla="*/ 1195 w 1933"/>
                <a:gd name="T57" fmla="*/ 1068 h 1138"/>
                <a:gd name="T58" fmla="*/ 1103 w 1933"/>
                <a:gd name="T59" fmla="*/ 1104 h 1138"/>
                <a:gd name="T60" fmla="*/ 1011 w 1933"/>
                <a:gd name="T61" fmla="*/ 1129 h 1138"/>
                <a:gd name="T62" fmla="*/ 919 w 1933"/>
                <a:gd name="T63" fmla="*/ 1138 h 1138"/>
                <a:gd name="T64" fmla="*/ 875 w 1933"/>
                <a:gd name="T65" fmla="*/ 1135 h 1138"/>
                <a:gd name="T66" fmla="*/ 830 w 1933"/>
                <a:gd name="T67" fmla="*/ 1130 h 1138"/>
                <a:gd name="T68" fmla="*/ 743 w 1933"/>
                <a:gd name="T69" fmla="*/ 1113 h 1138"/>
                <a:gd name="T70" fmla="*/ 659 w 1933"/>
                <a:gd name="T71" fmla="*/ 1087 h 1138"/>
                <a:gd name="T72" fmla="*/ 577 w 1933"/>
                <a:gd name="T73" fmla="*/ 1055 h 1138"/>
                <a:gd name="T74" fmla="*/ 461 w 1933"/>
                <a:gd name="T75" fmla="*/ 998 h 1138"/>
                <a:gd name="T76" fmla="*/ 321 w 1933"/>
                <a:gd name="T77" fmla="*/ 911 h 1138"/>
                <a:gd name="T78" fmla="*/ 201 w 1933"/>
                <a:gd name="T79" fmla="*/ 819 h 1138"/>
                <a:gd name="T80" fmla="*/ 105 w 1933"/>
                <a:gd name="T81" fmla="*/ 736 h 1138"/>
                <a:gd name="T82" fmla="*/ 12 w 1933"/>
                <a:gd name="T83" fmla="*/ 641 h 1138"/>
                <a:gd name="T84" fmla="*/ 0 w 1933"/>
                <a:gd name="T85" fmla="*/ 627 h 1138"/>
                <a:gd name="T86" fmla="*/ 11 w 1933"/>
                <a:gd name="T87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3" h="1138">
                  <a:moveTo>
                    <a:pt x="11" y="0"/>
                  </a:moveTo>
                  <a:lnTo>
                    <a:pt x="24" y="16"/>
                  </a:lnTo>
                  <a:lnTo>
                    <a:pt x="122" y="129"/>
                  </a:lnTo>
                  <a:lnTo>
                    <a:pt x="223" y="233"/>
                  </a:lnTo>
                  <a:lnTo>
                    <a:pt x="348" y="350"/>
                  </a:lnTo>
                  <a:lnTo>
                    <a:pt x="493" y="469"/>
                  </a:lnTo>
                  <a:lnTo>
                    <a:pt x="655" y="579"/>
                  </a:lnTo>
                  <a:lnTo>
                    <a:pt x="785" y="648"/>
                  </a:lnTo>
                  <a:lnTo>
                    <a:pt x="873" y="687"/>
                  </a:lnTo>
                  <a:lnTo>
                    <a:pt x="918" y="702"/>
                  </a:lnTo>
                  <a:lnTo>
                    <a:pt x="949" y="711"/>
                  </a:lnTo>
                  <a:lnTo>
                    <a:pt x="1014" y="716"/>
                  </a:lnTo>
                  <a:lnTo>
                    <a:pt x="1081" y="710"/>
                  </a:lnTo>
                  <a:lnTo>
                    <a:pt x="1151" y="690"/>
                  </a:lnTo>
                  <a:lnTo>
                    <a:pt x="1221" y="662"/>
                  </a:lnTo>
                  <a:lnTo>
                    <a:pt x="1293" y="627"/>
                  </a:lnTo>
                  <a:lnTo>
                    <a:pt x="1396" y="563"/>
                  </a:lnTo>
                  <a:lnTo>
                    <a:pt x="1523" y="469"/>
                  </a:lnTo>
                  <a:lnTo>
                    <a:pt x="1631" y="375"/>
                  </a:lnTo>
                  <a:lnTo>
                    <a:pt x="1744" y="267"/>
                  </a:lnTo>
                  <a:lnTo>
                    <a:pt x="1761" y="248"/>
                  </a:lnTo>
                  <a:lnTo>
                    <a:pt x="1933" y="443"/>
                  </a:lnTo>
                  <a:lnTo>
                    <a:pt x="1915" y="466"/>
                  </a:lnTo>
                  <a:lnTo>
                    <a:pt x="1785" y="611"/>
                  </a:lnTo>
                  <a:lnTo>
                    <a:pt x="1657" y="738"/>
                  </a:lnTo>
                  <a:lnTo>
                    <a:pt x="1504" y="872"/>
                  </a:lnTo>
                  <a:lnTo>
                    <a:pt x="1376" y="965"/>
                  </a:lnTo>
                  <a:lnTo>
                    <a:pt x="1286" y="1021"/>
                  </a:lnTo>
                  <a:lnTo>
                    <a:pt x="1195" y="1068"/>
                  </a:lnTo>
                  <a:lnTo>
                    <a:pt x="1103" y="1104"/>
                  </a:lnTo>
                  <a:lnTo>
                    <a:pt x="1011" y="1129"/>
                  </a:lnTo>
                  <a:lnTo>
                    <a:pt x="919" y="1138"/>
                  </a:lnTo>
                  <a:lnTo>
                    <a:pt x="875" y="1135"/>
                  </a:lnTo>
                  <a:lnTo>
                    <a:pt x="830" y="1130"/>
                  </a:lnTo>
                  <a:lnTo>
                    <a:pt x="743" y="1113"/>
                  </a:lnTo>
                  <a:lnTo>
                    <a:pt x="659" y="1087"/>
                  </a:lnTo>
                  <a:lnTo>
                    <a:pt x="577" y="1055"/>
                  </a:lnTo>
                  <a:lnTo>
                    <a:pt x="461" y="998"/>
                  </a:lnTo>
                  <a:lnTo>
                    <a:pt x="321" y="911"/>
                  </a:lnTo>
                  <a:lnTo>
                    <a:pt x="201" y="819"/>
                  </a:lnTo>
                  <a:lnTo>
                    <a:pt x="105" y="736"/>
                  </a:lnTo>
                  <a:lnTo>
                    <a:pt x="12" y="641"/>
                  </a:lnTo>
                  <a:lnTo>
                    <a:pt x="0" y="6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0" name="Freeform 115"/>
            <p:cNvSpPr>
              <a:spLocks/>
            </p:cNvSpPr>
            <p:nvPr/>
          </p:nvSpPr>
          <p:spPr bwMode="auto">
            <a:xfrm>
              <a:off x="3421063" y="1746250"/>
              <a:ext cx="490538" cy="657225"/>
            </a:xfrm>
            <a:custGeom>
              <a:avLst/>
              <a:gdLst>
                <a:gd name="T0" fmla="*/ 1222 w 1238"/>
                <a:gd name="T1" fmla="*/ 695 h 1657"/>
                <a:gd name="T2" fmla="*/ 1191 w 1238"/>
                <a:gd name="T3" fmla="*/ 657 h 1657"/>
                <a:gd name="T4" fmla="*/ 1160 w 1238"/>
                <a:gd name="T5" fmla="*/ 656 h 1657"/>
                <a:gd name="T6" fmla="*/ 1160 w 1238"/>
                <a:gd name="T7" fmla="*/ 634 h 1657"/>
                <a:gd name="T8" fmla="*/ 1137 w 1238"/>
                <a:gd name="T9" fmla="*/ 404 h 1657"/>
                <a:gd name="T10" fmla="*/ 1084 w 1238"/>
                <a:gd name="T11" fmla="*/ 258 h 1657"/>
                <a:gd name="T12" fmla="*/ 1021 w 1238"/>
                <a:gd name="T13" fmla="*/ 166 h 1657"/>
                <a:gd name="T14" fmla="*/ 881 w 1238"/>
                <a:gd name="T15" fmla="*/ 55 h 1657"/>
                <a:gd name="T16" fmla="*/ 682 w 1238"/>
                <a:gd name="T17" fmla="*/ 3 h 1657"/>
                <a:gd name="T18" fmla="*/ 573 w 1238"/>
                <a:gd name="T19" fmla="*/ 3 h 1657"/>
                <a:gd name="T20" fmla="*/ 373 w 1238"/>
                <a:gd name="T21" fmla="*/ 55 h 1657"/>
                <a:gd name="T22" fmla="*/ 233 w 1238"/>
                <a:gd name="T23" fmla="*/ 166 h 1657"/>
                <a:gd name="T24" fmla="*/ 171 w 1238"/>
                <a:gd name="T25" fmla="*/ 258 h 1657"/>
                <a:gd name="T26" fmla="*/ 118 w 1238"/>
                <a:gd name="T27" fmla="*/ 404 h 1657"/>
                <a:gd name="T28" fmla="*/ 95 w 1238"/>
                <a:gd name="T29" fmla="*/ 634 h 1657"/>
                <a:gd name="T30" fmla="*/ 95 w 1238"/>
                <a:gd name="T31" fmla="*/ 670 h 1657"/>
                <a:gd name="T32" fmla="*/ 57 w 1238"/>
                <a:gd name="T33" fmla="*/ 653 h 1657"/>
                <a:gd name="T34" fmla="*/ 16 w 1238"/>
                <a:gd name="T35" fmla="*/ 692 h 1657"/>
                <a:gd name="T36" fmla="*/ 4 w 1238"/>
                <a:gd name="T37" fmla="*/ 727 h 1657"/>
                <a:gd name="T38" fmla="*/ 8 w 1238"/>
                <a:gd name="T39" fmla="*/ 835 h 1657"/>
                <a:gd name="T40" fmla="*/ 27 w 1238"/>
                <a:gd name="T41" fmla="*/ 906 h 1657"/>
                <a:gd name="T42" fmla="*/ 74 w 1238"/>
                <a:gd name="T43" fmla="*/ 972 h 1657"/>
                <a:gd name="T44" fmla="*/ 99 w 1238"/>
                <a:gd name="T45" fmla="*/ 983 h 1657"/>
                <a:gd name="T46" fmla="*/ 135 w 1238"/>
                <a:gd name="T47" fmla="*/ 983 h 1657"/>
                <a:gd name="T48" fmla="*/ 192 w 1238"/>
                <a:gd name="T49" fmla="*/ 1177 h 1657"/>
                <a:gd name="T50" fmla="*/ 297 w 1238"/>
                <a:gd name="T51" fmla="*/ 1404 h 1657"/>
                <a:gd name="T52" fmla="*/ 432 w 1238"/>
                <a:gd name="T53" fmla="*/ 1572 h 1657"/>
                <a:gd name="T54" fmla="*/ 567 w 1238"/>
                <a:gd name="T55" fmla="*/ 1649 h 1657"/>
                <a:gd name="T56" fmla="*/ 627 w 1238"/>
                <a:gd name="T57" fmla="*/ 1657 h 1657"/>
                <a:gd name="T58" fmla="*/ 688 w 1238"/>
                <a:gd name="T59" fmla="*/ 1649 h 1657"/>
                <a:gd name="T60" fmla="*/ 823 w 1238"/>
                <a:gd name="T61" fmla="*/ 1572 h 1657"/>
                <a:gd name="T62" fmla="*/ 957 w 1238"/>
                <a:gd name="T63" fmla="*/ 1405 h 1657"/>
                <a:gd name="T64" fmla="*/ 1063 w 1238"/>
                <a:gd name="T65" fmla="*/ 1178 h 1657"/>
                <a:gd name="T66" fmla="*/ 1119 w 1238"/>
                <a:gd name="T67" fmla="*/ 985 h 1657"/>
                <a:gd name="T68" fmla="*/ 1150 w 1238"/>
                <a:gd name="T69" fmla="*/ 979 h 1657"/>
                <a:gd name="T70" fmla="*/ 1186 w 1238"/>
                <a:gd name="T71" fmla="*/ 949 h 1657"/>
                <a:gd name="T72" fmla="*/ 1218 w 1238"/>
                <a:gd name="T73" fmla="*/ 876 h 1657"/>
                <a:gd name="T74" fmla="*/ 1238 w 1238"/>
                <a:gd name="T75" fmla="*/ 770 h 1657"/>
                <a:gd name="T76" fmla="*/ 1228 w 1238"/>
                <a:gd name="T77" fmla="*/ 706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8" h="1657">
                  <a:moveTo>
                    <a:pt x="1228" y="706"/>
                  </a:moveTo>
                  <a:lnTo>
                    <a:pt x="1222" y="695"/>
                  </a:lnTo>
                  <a:lnTo>
                    <a:pt x="1208" y="673"/>
                  </a:lnTo>
                  <a:lnTo>
                    <a:pt x="1191" y="657"/>
                  </a:lnTo>
                  <a:lnTo>
                    <a:pt x="1171" y="652"/>
                  </a:lnTo>
                  <a:lnTo>
                    <a:pt x="1160" y="656"/>
                  </a:lnTo>
                  <a:lnTo>
                    <a:pt x="1160" y="646"/>
                  </a:lnTo>
                  <a:lnTo>
                    <a:pt x="1160" y="634"/>
                  </a:lnTo>
                  <a:lnTo>
                    <a:pt x="1159" y="551"/>
                  </a:lnTo>
                  <a:lnTo>
                    <a:pt x="1137" y="404"/>
                  </a:lnTo>
                  <a:lnTo>
                    <a:pt x="1108" y="312"/>
                  </a:lnTo>
                  <a:lnTo>
                    <a:pt x="1084" y="258"/>
                  </a:lnTo>
                  <a:lnTo>
                    <a:pt x="1055" y="209"/>
                  </a:lnTo>
                  <a:lnTo>
                    <a:pt x="1021" y="166"/>
                  </a:lnTo>
                  <a:lnTo>
                    <a:pt x="967" y="110"/>
                  </a:lnTo>
                  <a:lnTo>
                    <a:pt x="881" y="55"/>
                  </a:lnTo>
                  <a:lnTo>
                    <a:pt x="787" y="20"/>
                  </a:lnTo>
                  <a:lnTo>
                    <a:pt x="682" y="3"/>
                  </a:lnTo>
                  <a:lnTo>
                    <a:pt x="627" y="0"/>
                  </a:lnTo>
                  <a:lnTo>
                    <a:pt x="573" y="3"/>
                  </a:lnTo>
                  <a:lnTo>
                    <a:pt x="468" y="20"/>
                  </a:lnTo>
                  <a:lnTo>
                    <a:pt x="373" y="55"/>
                  </a:lnTo>
                  <a:lnTo>
                    <a:pt x="288" y="110"/>
                  </a:lnTo>
                  <a:lnTo>
                    <a:pt x="233" y="166"/>
                  </a:lnTo>
                  <a:lnTo>
                    <a:pt x="200" y="209"/>
                  </a:lnTo>
                  <a:lnTo>
                    <a:pt x="171" y="258"/>
                  </a:lnTo>
                  <a:lnTo>
                    <a:pt x="147" y="312"/>
                  </a:lnTo>
                  <a:lnTo>
                    <a:pt x="118" y="404"/>
                  </a:lnTo>
                  <a:lnTo>
                    <a:pt x="96" y="551"/>
                  </a:lnTo>
                  <a:lnTo>
                    <a:pt x="95" y="634"/>
                  </a:lnTo>
                  <a:lnTo>
                    <a:pt x="95" y="652"/>
                  </a:lnTo>
                  <a:lnTo>
                    <a:pt x="95" y="670"/>
                  </a:lnTo>
                  <a:lnTo>
                    <a:pt x="82" y="657"/>
                  </a:lnTo>
                  <a:lnTo>
                    <a:pt x="57" y="653"/>
                  </a:lnTo>
                  <a:lnTo>
                    <a:pt x="34" y="666"/>
                  </a:lnTo>
                  <a:lnTo>
                    <a:pt x="16" y="692"/>
                  </a:lnTo>
                  <a:lnTo>
                    <a:pt x="10" y="706"/>
                  </a:lnTo>
                  <a:lnTo>
                    <a:pt x="4" y="727"/>
                  </a:lnTo>
                  <a:lnTo>
                    <a:pt x="0" y="770"/>
                  </a:lnTo>
                  <a:lnTo>
                    <a:pt x="8" y="835"/>
                  </a:lnTo>
                  <a:lnTo>
                    <a:pt x="18" y="876"/>
                  </a:lnTo>
                  <a:lnTo>
                    <a:pt x="27" y="906"/>
                  </a:lnTo>
                  <a:lnTo>
                    <a:pt x="51" y="949"/>
                  </a:lnTo>
                  <a:lnTo>
                    <a:pt x="74" y="972"/>
                  </a:lnTo>
                  <a:lnTo>
                    <a:pt x="87" y="979"/>
                  </a:lnTo>
                  <a:lnTo>
                    <a:pt x="99" y="983"/>
                  </a:lnTo>
                  <a:lnTo>
                    <a:pt x="125" y="985"/>
                  </a:lnTo>
                  <a:lnTo>
                    <a:pt x="135" y="983"/>
                  </a:lnTo>
                  <a:lnTo>
                    <a:pt x="152" y="1049"/>
                  </a:lnTo>
                  <a:lnTo>
                    <a:pt x="192" y="1177"/>
                  </a:lnTo>
                  <a:lnTo>
                    <a:pt x="240" y="1296"/>
                  </a:lnTo>
                  <a:lnTo>
                    <a:pt x="297" y="1404"/>
                  </a:lnTo>
                  <a:lnTo>
                    <a:pt x="360" y="1497"/>
                  </a:lnTo>
                  <a:lnTo>
                    <a:pt x="432" y="1572"/>
                  </a:lnTo>
                  <a:lnTo>
                    <a:pt x="507" y="1625"/>
                  </a:lnTo>
                  <a:lnTo>
                    <a:pt x="567" y="1649"/>
                  </a:lnTo>
                  <a:lnTo>
                    <a:pt x="607" y="1657"/>
                  </a:lnTo>
                  <a:lnTo>
                    <a:pt x="627" y="1657"/>
                  </a:lnTo>
                  <a:lnTo>
                    <a:pt x="648" y="1657"/>
                  </a:lnTo>
                  <a:lnTo>
                    <a:pt x="688" y="1649"/>
                  </a:lnTo>
                  <a:lnTo>
                    <a:pt x="748" y="1627"/>
                  </a:lnTo>
                  <a:lnTo>
                    <a:pt x="823" y="1572"/>
                  </a:lnTo>
                  <a:lnTo>
                    <a:pt x="893" y="1498"/>
                  </a:lnTo>
                  <a:lnTo>
                    <a:pt x="957" y="1405"/>
                  </a:lnTo>
                  <a:lnTo>
                    <a:pt x="1014" y="1297"/>
                  </a:lnTo>
                  <a:lnTo>
                    <a:pt x="1063" y="1178"/>
                  </a:lnTo>
                  <a:lnTo>
                    <a:pt x="1103" y="1051"/>
                  </a:lnTo>
                  <a:lnTo>
                    <a:pt x="1119" y="985"/>
                  </a:lnTo>
                  <a:lnTo>
                    <a:pt x="1136" y="984"/>
                  </a:lnTo>
                  <a:lnTo>
                    <a:pt x="1150" y="979"/>
                  </a:lnTo>
                  <a:lnTo>
                    <a:pt x="1164" y="972"/>
                  </a:lnTo>
                  <a:lnTo>
                    <a:pt x="1186" y="949"/>
                  </a:lnTo>
                  <a:lnTo>
                    <a:pt x="1209" y="906"/>
                  </a:lnTo>
                  <a:lnTo>
                    <a:pt x="1218" y="876"/>
                  </a:lnTo>
                  <a:lnTo>
                    <a:pt x="1230" y="835"/>
                  </a:lnTo>
                  <a:lnTo>
                    <a:pt x="1238" y="770"/>
                  </a:lnTo>
                  <a:lnTo>
                    <a:pt x="1233" y="727"/>
                  </a:lnTo>
                  <a:lnTo>
                    <a:pt x="1228" y="706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1" name="Freeform 116"/>
            <p:cNvSpPr>
              <a:spLocks/>
            </p:cNvSpPr>
            <p:nvPr/>
          </p:nvSpPr>
          <p:spPr bwMode="auto">
            <a:xfrm>
              <a:off x="3543300" y="1682750"/>
              <a:ext cx="373063" cy="363538"/>
            </a:xfrm>
            <a:custGeom>
              <a:avLst/>
              <a:gdLst>
                <a:gd name="T0" fmla="*/ 69 w 940"/>
                <a:gd name="T1" fmla="*/ 411 h 915"/>
                <a:gd name="T2" fmla="*/ 78 w 940"/>
                <a:gd name="T3" fmla="*/ 435 h 915"/>
                <a:gd name="T4" fmla="*/ 107 w 940"/>
                <a:gd name="T5" fmla="*/ 473 h 915"/>
                <a:gd name="T6" fmla="*/ 149 w 940"/>
                <a:gd name="T7" fmla="*/ 497 h 915"/>
                <a:gd name="T8" fmla="*/ 200 w 940"/>
                <a:gd name="T9" fmla="*/ 512 h 915"/>
                <a:gd name="T10" fmla="*/ 288 w 940"/>
                <a:gd name="T11" fmla="*/ 519 h 915"/>
                <a:gd name="T12" fmla="*/ 420 w 940"/>
                <a:gd name="T13" fmla="*/ 518 h 915"/>
                <a:gd name="T14" fmla="*/ 524 w 940"/>
                <a:gd name="T15" fmla="*/ 521 h 915"/>
                <a:gd name="T16" fmla="*/ 590 w 940"/>
                <a:gd name="T17" fmla="*/ 530 h 915"/>
                <a:gd name="T18" fmla="*/ 652 w 940"/>
                <a:gd name="T19" fmla="*/ 548 h 915"/>
                <a:gd name="T20" fmla="*/ 709 w 940"/>
                <a:gd name="T21" fmla="*/ 576 h 915"/>
                <a:gd name="T22" fmla="*/ 758 w 940"/>
                <a:gd name="T23" fmla="*/ 618 h 915"/>
                <a:gd name="T24" fmla="*/ 798 w 940"/>
                <a:gd name="T25" fmla="*/ 678 h 915"/>
                <a:gd name="T26" fmla="*/ 827 w 940"/>
                <a:gd name="T27" fmla="*/ 755 h 915"/>
                <a:gd name="T28" fmla="*/ 844 w 940"/>
                <a:gd name="T29" fmla="*/ 855 h 915"/>
                <a:gd name="T30" fmla="*/ 845 w 940"/>
                <a:gd name="T31" fmla="*/ 915 h 915"/>
                <a:gd name="T32" fmla="*/ 862 w 940"/>
                <a:gd name="T33" fmla="*/ 885 h 915"/>
                <a:gd name="T34" fmla="*/ 892 w 940"/>
                <a:gd name="T35" fmla="*/ 824 h 915"/>
                <a:gd name="T36" fmla="*/ 914 w 940"/>
                <a:gd name="T37" fmla="*/ 763 h 915"/>
                <a:gd name="T38" fmla="*/ 929 w 940"/>
                <a:gd name="T39" fmla="*/ 700 h 915"/>
                <a:gd name="T40" fmla="*/ 937 w 940"/>
                <a:gd name="T41" fmla="*/ 637 h 915"/>
                <a:gd name="T42" fmla="*/ 940 w 940"/>
                <a:gd name="T43" fmla="*/ 575 h 915"/>
                <a:gd name="T44" fmla="*/ 936 w 940"/>
                <a:gd name="T45" fmla="*/ 514 h 915"/>
                <a:gd name="T46" fmla="*/ 925 w 940"/>
                <a:gd name="T47" fmla="*/ 453 h 915"/>
                <a:gd name="T48" fmla="*/ 907 w 940"/>
                <a:gd name="T49" fmla="*/ 394 h 915"/>
                <a:gd name="T50" fmla="*/ 884 w 940"/>
                <a:gd name="T51" fmla="*/ 337 h 915"/>
                <a:gd name="T52" fmla="*/ 855 w 940"/>
                <a:gd name="T53" fmla="*/ 281 h 915"/>
                <a:gd name="T54" fmla="*/ 819 w 940"/>
                <a:gd name="T55" fmla="*/ 228 h 915"/>
                <a:gd name="T56" fmla="*/ 778 w 940"/>
                <a:gd name="T57" fmla="*/ 177 h 915"/>
                <a:gd name="T58" fmla="*/ 730 w 940"/>
                <a:gd name="T59" fmla="*/ 131 h 915"/>
                <a:gd name="T60" fmla="*/ 676 w 940"/>
                <a:gd name="T61" fmla="*/ 88 h 915"/>
                <a:gd name="T62" fmla="*/ 616 w 940"/>
                <a:gd name="T63" fmla="*/ 48 h 915"/>
                <a:gd name="T64" fmla="*/ 584 w 940"/>
                <a:gd name="T65" fmla="*/ 29 h 915"/>
                <a:gd name="T66" fmla="*/ 566 w 940"/>
                <a:gd name="T67" fmla="*/ 22 h 915"/>
                <a:gd name="T68" fmla="*/ 511 w 940"/>
                <a:gd name="T69" fmla="*/ 10 h 915"/>
                <a:gd name="T70" fmla="*/ 399 w 940"/>
                <a:gd name="T71" fmla="*/ 0 h 915"/>
                <a:gd name="T72" fmla="*/ 271 w 940"/>
                <a:gd name="T73" fmla="*/ 2 h 915"/>
                <a:gd name="T74" fmla="*/ 188 w 940"/>
                <a:gd name="T75" fmla="*/ 13 h 915"/>
                <a:gd name="T76" fmla="*/ 114 w 940"/>
                <a:gd name="T77" fmla="*/ 28 h 915"/>
                <a:gd name="T78" fmla="*/ 57 w 940"/>
                <a:gd name="T79" fmla="*/ 51 h 915"/>
                <a:gd name="T80" fmla="*/ 37 w 940"/>
                <a:gd name="T81" fmla="*/ 66 h 915"/>
                <a:gd name="T82" fmla="*/ 21 w 940"/>
                <a:gd name="T83" fmla="*/ 83 h 915"/>
                <a:gd name="T84" fmla="*/ 4 w 940"/>
                <a:gd name="T85" fmla="*/ 129 h 915"/>
                <a:gd name="T86" fmla="*/ 0 w 940"/>
                <a:gd name="T87" fmla="*/ 185 h 915"/>
                <a:gd name="T88" fmla="*/ 8 w 940"/>
                <a:gd name="T89" fmla="*/ 245 h 915"/>
                <a:gd name="T90" fmla="*/ 30 w 940"/>
                <a:gd name="T91" fmla="*/ 331 h 915"/>
                <a:gd name="T92" fmla="*/ 61 w 940"/>
                <a:gd name="T93" fmla="*/ 407 h 915"/>
                <a:gd name="T94" fmla="*/ 69 w 940"/>
                <a:gd name="T95" fmla="*/ 411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0" h="915">
                  <a:moveTo>
                    <a:pt x="69" y="411"/>
                  </a:moveTo>
                  <a:lnTo>
                    <a:pt x="78" y="435"/>
                  </a:lnTo>
                  <a:lnTo>
                    <a:pt x="107" y="473"/>
                  </a:lnTo>
                  <a:lnTo>
                    <a:pt x="149" y="497"/>
                  </a:lnTo>
                  <a:lnTo>
                    <a:pt x="200" y="512"/>
                  </a:lnTo>
                  <a:lnTo>
                    <a:pt x="288" y="519"/>
                  </a:lnTo>
                  <a:lnTo>
                    <a:pt x="420" y="518"/>
                  </a:lnTo>
                  <a:lnTo>
                    <a:pt x="524" y="521"/>
                  </a:lnTo>
                  <a:lnTo>
                    <a:pt x="590" y="530"/>
                  </a:lnTo>
                  <a:lnTo>
                    <a:pt x="652" y="548"/>
                  </a:lnTo>
                  <a:lnTo>
                    <a:pt x="709" y="576"/>
                  </a:lnTo>
                  <a:lnTo>
                    <a:pt x="758" y="618"/>
                  </a:lnTo>
                  <a:lnTo>
                    <a:pt x="798" y="678"/>
                  </a:lnTo>
                  <a:lnTo>
                    <a:pt x="827" y="755"/>
                  </a:lnTo>
                  <a:lnTo>
                    <a:pt x="844" y="855"/>
                  </a:lnTo>
                  <a:lnTo>
                    <a:pt x="845" y="915"/>
                  </a:lnTo>
                  <a:lnTo>
                    <a:pt x="862" y="885"/>
                  </a:lnTo>
                  <a:lnTo>
                    <a:pt x="892" y="824"/>
                  </a:lnTo>
                  <a:lnTo>
                    <a:pt x="914" y="763"/>
                  </a:lnTo>
                  <a:lnTo>
                    <a:pt x="929" y="700"/>
                  </a:lnTo>
                  <a:lnTo>
                    <a:pt x="937" y="637"/>
                  </a:lnTo>
                  <a:lnTo>
                    <a:pt x="940" y="575"/>
                  </a:lnTo>
                  <a:lnTo>
                    <a:pt x="936" y="514"/>
                  </a:lnTo>
                  <a:lnTo>
                    <a:pt x="925" y="453"/>
                  </a:lnTo>
                  <a:lnTo>
                    <a:pt x="907" y="394"/>
                  </a:lnTo>
                  <a:lnTo>
                    <a:pt x="884" y="337"/>
                  </a:lnTo>
                  <a:lnTo>
                    <a:pt x="855" y="281"/>
                  </a:lnTo>
                  <a:lnTo>
                    <a:pt x="819" y="228"/>
                  </a:lnTo>
                  <a:lnTo>
                    <a:pt x="778" y="177"/>
                  </a:lnTo>
                  <a:lnTo>
                    <a:pt x="730" y="131"/>
                  </a:lnTo>
                  <a:lnTo>
                    <a:pt x="676" y="88"/>
                  </a:lnTo>
                  <a:lnTo>
                    <a:pt x="616" y="48"/>
                  </a:lnTo>
                  <a:lnTo>
                    <a:pt x="584" y="29"/>
                  </a:lnTo>
                  <a:lnTo>
                    <a:pt x="566" y="22"/>
                  </a:lnTo>
                  <a:lnTo>
                    <a:pt x="511" y="10"/>
                  </a:lnTo>
                  <a:lnTo>
                    <a:pt x="399" y="0"/>
                  </a:lnTo>
                  <a:lnTo>
                    <a:pt x="271" y="2"/>
                  </a:lnTo>
                  <a:lnTo>
                    <a:pt x="188" y="13"/>
                  </a:lnTo>
                  <a:lnTo>
                    <a:pt x="114" y="28"/>
                  </a:lnTo>
                  <a:lnTo>
                    <a:pt x="57" y="51"/>
                  </a:lnTo>
                  <a:lnTo>
                    <a:pt x="37" y="66"/>
                  </a:lnTo>
                  <a:lnTo>
                    <a:pt x="21" y="83"/>
                  </a:lnTo>
                  <a:lnTo>
                    <a:pt x="4" y="129"/>
                  </a:lnTo>
                  <a:lnTo>
                    <a:pt x="0" y="185"/>
                  </a:lnTo>
                  <a:lnTo>
                    <a:pt x="8" y="245"/>
                  </a:lnTo>
                  <a:lnTo>
                    <a:pt x="30" y="331"/>
                  </a:lnTo>
                  <a:lnTo>
                    <a:pt x="61" y="407"/>
                  </a:lnTo>
                  <a:lnTo>
                    <a:pt x="69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2" name="Freeform 117"/>
            <p:cNvSpPr>
              <a:spLocks/>
            </p:cNvSpPr>
            <p:nvPr/>
          </p:nvSpPr>
          <p:spPr bwMode="auto">
            <a:xfrm>
              <a:off x="3419475" y="1712913"/>
              <a:ext cx="153988" cy="330200"/>
            </a:xfrm>
            <a:custGeom>
              <a:avLst/>
              <a:gdLst>
                <a:gd name="T0" fmla="*/ 92 w 384"/>
                <a:gd name="T1" fmla="*/ 835 h 835"/>
                <a:gd name="T2" fmla="*/ 77 w 384"/>
                <a:gd name="T3" fmla="*/ 814 h 835"/>
                <a:gd name="T4" fmla="*/ 53 w 384"/>
                <a:gd name="T5" fmla="*/ 767 h 835"/>
                <a:gd name="T6" fmla="*/ 25 w 384"/>
                <a:gd name="T7" fmla="*/ 688 h 835"/>
                <a:gd name="T8" fmla="*/ 6 w 384"/>
                <a:gd name="T9" fmla="*/ 561 h 835"/>
                <a:gd name="T10" fmla="*/ 0 w 384"/>
                <a:gd name="T11" fmla="*/ 416 h 835"/>
                <a:gd name="T12" fmla="*/ 0 w 384"/>
                <a:gd name="T13" fmla="*/ 336 h 835"/>
                <a:gd name="T14" fmla="*/ 1 w 384"/>
                <a:gd name="T15" fmla="*/ 310 h 835"/>
                <a:gd name="T16" fmla="*/ 14 w 384"/>
                <a:gd name="T17" fmla="*/ 250 h 835"/>
                <a:gd name="T18" fmla="*/ 40 w 384"/>
                <a:gd name="T19" fmla="*/ 188 h 835"/>
                <a:gd name="T20" fmla="*/ 76 w 384"/>
                <a:gd name="T21" fmla="*/ 127 h 835"/>
                <a:gd name="T22" fmla="*/ 121 w 384"/>
                <a:gd name="T23" fmla="*/ 74 h 835"/>
                <a:gd name="T24" fmla="*/ 173 w 384"/>
                <a:gd name="T25" fmla="*/ 31 h 835"/>
                <a:gd name="T26" fmla="*/ 230 w 384"/>
                <a:gd name="T27" fmla="*/ 5 h 835"/>
                <a:gd name="T28" fmla="*/ 276 w 384"/>
                <a:gd name="T29" fmla="*/ 0 h 835"/>
                <a:gd name="T30" fmla="*/ 308 w 384"/>
                <a:gd name="T31" fmla="*/ 2 h 835"/>
                <a:gd name="T32" fmla="*/ 324 w 384"/>
                <a:gd name="T33" fmla="*/ 6 h 835"/>
                <a:gd name="T34" fmla="*/ 334 w 384"/>
                <a:gd name="T35" fmla="*/ 10 h 835"/>
                <a:gd name="T36" fmla="*/ 352 w 384"/>
                <a:gd name="T37" fmla="*/ 34 h 835"/>
                <a:gd name="T38" fmla="*/ 372 w 384"/>
                <a:gd name="T39" fmla="*/ 93 h 835"/>
                <a:gd name="T40" fmla="*/ 384 w 384"/>
                <a:gd name="T41" fmla="*/ 205 h 835"/>
                <a:gd name="T42" fmla="*/ 384 w 384"/>
                <a:gd name="T43" fmla="*/ 321 h 835"/>
                <a:gd name="T44" fmla="*/ 381 w 384"/>
                <a:gd name="T45" fmla="*/ 372 h 835"/>
                <a:gd name="T46" fmla="*/ 377 w 384"/>
                <a:gd name="T47" fmla="*/ 391 h 835"/>
                <a:gd name="T48" fmla="*/ 359 w 384"/>
                <a:gd name="T49" fmla="*/ 417 h 835"/>
                <a:gd name="T50" fmla="*/ 312 w 384"/>
                <a:gd name="T51" fmla="*/ 442 h 835"/>
                <a:gd name="T52" fmla="*/ 251 w 384"/>
                <a:gd name="T53" fmla="*/ 468 h 835"/>
                <a:gd name="T54" fmla="*/ 210 w 384"/>
                <a:gd name="T55" fmla="*/ 492 h 835"/>
                <a:gd name="T56" fmla="*/ 171 w 384"/>
                <a:gd name="T57" fmla="*/ 531 h 835"/>
                <a:gd name="T58" fmla="*/ 140 w 384"/>
                <a:gd name="T59" fmla="*/ 590 h 835"/>
                <a:gd name="T60" fmla="*/ 128 w 384"/>
                <a:gd name="T61" fmla="*/ 628 h 835"/>
                <a:gd name="T62" fmla="*/ 116 w 384"/>
                <a:gd name="T63" fmla="*/ 647 h 835"/>
                <a:gd name="T64" fmla="*/ 103 w 384"/>
                <a:gd name="T65" fmla="*/ 693 h 835"/>
                <a:gd name="T66" fmla="*/ 95 w 384"/>
                <a:gd name="T67" fmla="*/ 779 h 835"/>
                <a:gd name="T68" fmla="*/ 92 w 384"/>
                <a:gd name="T6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4" h="835">
                  <a:moveTo>
                    <a:pt x="92" y="835"/>
                  </a:moveTo>
                  <a:lnTo>
                    <a:pt x="77" y="814"/>
                  </a:lnTo>
                  <a:lnTo>
                    <a:pt x="53" y="767"/>
                  </a:lnTo>
                  <a:lnTo>
                    <a:pt x="25" y="688"/>
                  </a:lnTo>
                  <a:lnTo>
                    <a:pt x="6" y="561"/>
                  </a:lnTo>
                  <a:lnTo>
                    <a:pt x="0" y="416"/>
                  </a:lnTo>
                  <a:lnTo>
                    <a:pt x="0" y="336"/>
                  </a:lnTo>
                  <a:lnTo>
                    <a:pt x="1" y="310"/>
                  </a:lnTo>
                  <a:lnTo>
                    <a:pt x="14" y="250"/>
                  </a:lnTo>
                  <a:lnTo>
                    <a:pt x="40" y="188"/>
                  </a:lnTo>
                  <a:lnTo>
                    <a:pt x="76" y="127"/>
                  </a:lnTo>
                  <a:lnTo>
                    <a:pt x="121" y="74"/>
                  </a:lnTo>
                  <a:lnTo>
                    <a:pt x="173" y="31"/>
                  </a:lnTo>
                  <a:lnTo>
                    <a:pt x="230" y="5"/>
                  </a:lnTo>
                  <a:lnTo>
                    <a:pt x="276" y="0"/>
                  </a:lnTo>
                  <a:lnTo>
                    <a:pt x="308" y="2"/>
                  </a:lnTo>
                  <a:lnTo>
                    <a:pt x="324" y="6"/>
                  </a:lnTo>
                  <a:lnTo>
                    <a:pt x="334" y="10"/>
                  </a:lnTo>
                  <a:lnTo>
                    <a:pt x="352" y="34"/>
                  </a:lnTo>
                  <a:lnTo>
                    <a:pt x="372" y="93"/>
                  </a:lnTo>
                  <a:lnTo>
                    <a:pt x="384" y="205"/>
                  </a:lnTo>
                  <a:lnTo>
                    <a:pt x="384" y="321"/>
                  </a:lnTo>
                  <a:lnTo>
                    <a:pt x="381" y="372"/>
                  </a:lnTo>
                  <a:lnTo>
                    <a:pt x="377" y="391"/>
                  </a:lnTo>
                  <a:lnTo>
                    <a:pt x="359" y="417"/>
                  </a:lnTo>
                  <a:lnTo>
                    <a:pt x="312" y="442"/>
                  </a:lnTo>
                  <a:lnTo>
                    <a:pt x="251" y="468"/>
                  </a:lnTo>
                  <a:lnTo>
                    <a:pt x="210" y="492"/>
                  </a:lnTo>
                  <a:lnTo>
                    <a:pt x="171" y="531"/>
                  </a:lnTo>
                  <a:lnTo>
                    <a:pt x="140" y="590"/>
                  </a:lnTo>
                  <a:lnTo>
                    <a:pt x="128" y="628"/>
                  </a:lnTo>
                  <a:lnTo>
                    <a:pt x="116" y="647"/>
                  </a:lnTo>
                  <a:lnTo>
                    <a:pt x="103" y="693"/>
                  </a:lnTo>
                  <a:lnTo>
                    <a:pt x="95" y="779"/>
                  </a:lnTo>
                  <a:lnTo>
                    <a:pt x="92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3" name="Freeform 118"/>
            <p:cNvSpPr>
              <a:spLocks/>
            </p:cNvSpPr>
            <p:nvPr/>
          </p:nvSpPr>
          <p:spPr bwMode="auto">
            <a:xfrm>
              <a:off x="3606800" y="2249488"/>
              <a:ext cx="125413" cy="68263"/>
            </a:xfrm>
            <a:custGeom>
              <a:avLst/>
              <a:gdLst>
                <a:gd name="T0" fmla="*/ 158 w 317"/>
                <a:gd name="T1" fmla="*/ 173 h 173"/>
                <a:gd name="T2" fmla="*/ 171 w 317"/>
                <a:gd name="T3" fmla="*/ 172 h 173"/>
                <a:gd name="T4" fmla="*/ 199 w 317"/>
                <a:gd name="T5" fmla="*/ 166 h 173"/>
                <a:gd name="T6" fmla="*/ 239 w 317"/>
                <a:gd name="T7" fmla="*/ 144 h 173"/>
                <a:gd name="T8" fmla="*/ 285 w 317"/>
                <a:gd name="T9" fmla="*/ 97 h 173"/>
                <a:gd name="T10" fmla="*/ 309 w 317"/>
                <a:gd name="T11" fmla="*/ 52 h 173"/>
                <a:gd name="T12" fmla="*/ 317 w 317"/>
                <a:gd name="T13" fmla="*/ 18 h 173"/>
                <a:gd name="T14" fmla="*/ 317 w 317"/>
                <a:gd name="T15" fmla="*/ 0 h 173"/>
                <a:gd name="T16" fmla="*/ 0 w 317"/>
                <a:gd name="T17" fmla="*/ 0 h 173"/>
                <a:gd name="T18" fmla="*/ 0 w 317"/>
                <a:gd name="T19" fmla="*/ 18 h 173"/>
                <a:gd name="T20" fmla="*/ 8 w 317"/>
                <a:gd name="T21" fmla="*/ 52 h 173"/>
                <a:gd name="T22" fmla="*/ 31 w 317"/>
                <a:gd name="T23" fmla="*/ 97 h 173"/>
                <a:gd name="T24" fmla="*/ 78 w 317"/>
                <a:gd name="T25" fmla="*/ 144 h 173"/>
                <a:gd name="T26" fmla="*/ 118 w 317"/>
                <a:gd name="T27" fmla="*/ 166 h 173"/>
                <a:gd name="T28" fmla="*/ 145 w 317"/>
                <a:gd name="T29" fmla="*/ 172 h 173"/>
                <a:gd name="T30" fmla="*/ 158 w 317"/>
                <a:gd name="T3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173">
                  <a:moveTo>
                    <a:pt x="158" y="173"/>
                  </a:moveTo>
                  <a:lnTo>
                    <a:pt x="171" y="172"/>
                  </a:lnTo>
                  <a:lnTo>
                    <a:pt x="199" y="166"/>
                  </a:lnTo>
                  <a:lnTo>
                    <a:pt x="239" y="144"/>
                  </a:lnTo>
                  <a:lnTo>
                    <a:pt x="285" y="97"/>
                  </a:lnTo>
                  <a:lnTo>
                    <a:pt x="309" y="52"/>
                  </a:lnTo>
                  <a:lnTo>
                    <a:pt x="317" y="18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8" y="52"/>
                  </a:lnTo>
                  <a:lnTo>
                    <a:pt x="31" y="97"/>
                  </a:lnTo>
                  <a:lnTo>
                    <a:pt x="78" y="144"/>
                  </a:lnTo>
                  <a:lnTo>
                    <a:pt x="118" y="166"/>
                  </a:lnTo>
                  <a:lnTo>
                    <a:pt x="145" y="172"/>
                  </a:lnTo>
                  <a:lnTo>
                    <a:pt x="158" y="173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4" name="Freeform 306"/>
            <p:cNvSpPr>
              <a:spLocks/>
            </p:cNvSpPr>
            <p:nvPr/>
          </p:nvSpPr>
          <p:spPr bwMode="auto">
            <a:xfrm>
              <a:off x="4818063" y="2746375"/>
              <a:ext cx="12700" cy="4763"/>
            </a:xfrm>
            <a:custGeom>
              <a:avLst/>
              <a:gdLst>
                <a:gd name="T0" fmla="*/ 0 w 33"/>
                <a:gd name="T1" fmla="*/ 9 h 9"/>
                <a:gd name="T2" fmla="*/ 16 w 33"/>
                <a:gd name="T3" fmla="*/ 3 h 9"/>
                <a:gd name="T4" fmla="*/ 33 w 33"/>
                <a:gd name="T5" fmla="*/ 0 h 9"/>
                <a:gd name="T6" fmla="*/ 29 w 33"/>
                <a:gd name="T7" fmla="*/ 2 h 9"/>
                <a:gd name="T8" fmla="*/ 24 w 33"/>
                <a:gd name="T9" fmla="*/ 3 h 9"/>
                <a:gd name="T10" fmla="*/ 13 w 33"/>
                <a:gd name="T11" fmla="*/ 7 h 9"/>
                <a:gd name="T12" fmla="*/ 0 w 3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0" y="9"/>
                  </a:moveTo>
                  <a:lnTo>
                    <a:pt x="16" y="3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3"/>
                  </a:lnTo>
                  <a:lnTo>
                    <a:pt x="13" y="7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5" name="Freeform 307"/>
            <p:cNvSpPr>
              <a:spLocks/>
            </p:cNvSpPr>
            <p:nvPr/>
          </p:nvSpPr>
          <p:spPr bwMode="auto">
            <a:xfrm>
              <a:off x="4864100" y="2740025"/>
              <a:ext cx="3175" cy="3175"/>
            </a:xfrm>
            <a:custGeom>
              <a:avLst/>
              <a:gdLst>
                <a:gd name="T0" fmla="*/ 0 w 6"/>
                <a:gd name="T1" fmla="*/ 7 h 7"/>
                <a:gd name="T2" fmla="*/ 0 w 6"/>
                <a:gd name="T3" fmla="*/ 6 h 7"/>
                <a:gd name="T4" fmla="*/ 0 w 6"/>
                <a:gd name="T5" fmla="*/ 4 h 7"/>
                <a:gd name="T6" fmla="*/ 4 w 6"/>
                <a:gd name="T7" fmla="*/ 2 h 7"/>
                <a:gd name="T8" fmla="*/ 6 w 6"/>
                <a:gd name="T9" fmla="*/ 0 h 7"/>
                <a:gd name="T10" fmla="*/ 0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6" name="Freeform 313"/>
            <p:cNvSpPr>
              <a:spLocks/>
            </p:cNvSpPr>
            <p:nvPr/>
          </p:nvSpPr>
          <p:spPr bwMode="auto">
            <a:xfrm>
              <a:off x="4818063" y="2317750"/>
              <a:ext cx="577850" cy="571500"/>
            </a:xfrm>
            <a:custGeom>
              <a:avLst/>
              <a:gdLst>
                <a:gd name="T0" fmla="*/ 0 w 1456"/>
                <a:gd name="T1" fmla="*/ 1437 h 1437"/>
                <a:gd name="T2" fmla="*/ 0 w 1456"/>
                <a:gd name="T3" fmla="*/ 1088 h 1437"/>
                <a:gd name="T4" fmla="*/ 1 w 1456"/>
                <a:gd name="T5" fmla="*/ 1088 h 1437"/>
                <a:gd name="T6" fmla="*/ 14 w 1456"/>
                <a:gd name="T7" fmla="*/ 1086 h 1437"/>
                <a:gd name="T8" fmla="*/ 25 w 1456"/>
                <a:gd name="T9" fmla="*/ 1082 h 1437"/>
                <a:gd name="T10" fmla="*/ 30 w 1456"/>
                <a:gd name="T11" fmla="*/ 1081 h 1437"/>
                <a:gd name="T12" fmla="*/ 34 w 1456"/>
                <a:gd name="T13" fmla="*/ 1079 h 1437"/>
                <a:gd name="T14" fmla="*/ 38 w 1456"/>
                <a:gd name="T15" fmla="*/ 1078 h 1437"/>
                <a:gd name="T16" fmla="*/ 40 w 1456"/>
                <a:gd name="T17" fmla="*/ 1078 h 1437"/>
                <a:gd name="T18" fmla="*/ 47 w 1456"/>
                <a:gd name="T19" fmla="*/ 1079 h 1437"/>
                <a:gd name="T20" fmla="*/ 53 w 1456"/>
                <a:gd name="T21" fmla="*/ 1079 h 1437"/>
                <a:gd name="T22" fmla="*/ 58 w 1456"/>
                <a:gd name="T23" fmla="*/ 1081 h 1437"/>
                <a:gd name="T24" fmla="*/ 64 w 1456"/>
                <a:gd name="T25" fmla="*/ 1081 h 1437"/>
                <a:gd name="T26" fmla="*/ 84 w 1456"/>
                <a:gd name="T27" fmla="*/ 1079 h 1437"/>
                <a:gd name="T28" fmla="*/ 117 w 1456"/>
                <a:gd name="T29" fmla="*/ 1066 h 1437"/>
                <a:gd name="T30" fmla="*/ 117 w 1456"/>
                <a:gd name="T31" fmla="*/ 1068 h 1437"/>
                <a:gd name="T32" fmla="*/ 117 w 1456"/>
                <a:gd name="T33" fmla="*/ 1069 h 1437"/>
                <a:gd name="T34" fmla="*/ 123 w 1456"/>
                <a:gd name="T35" fmla="*/ 1062 h 1437"/>
                <a:gd name="T36" fmla="*/ 166 w 1456"/>
                <a:gd name="T37" fmla="*/ 1040 h 1437"/>
                <a:gd name="T38" fmla="*/ 224 w 1456"/>
                <a:gd name="T39" fmla="*/ 999 h 1437"/>
                <a:gd name="T40" fmla="*/ 227 w 1456"/>
                <a:gd name="T41" fmla="*/ 990 h 1437"/>
                <a:gd name="T42" fmla="*/ 228 w 1456"/>
                <a:gd name="T43" fmla="*/ 980 h 1437"/>
                <a:gd name="T44" fmla="*/ 1456 w 1456"/>
                <a:gd name="T45" fmla="*/ 0 h 1437"/>
                <a:gd name="T46" fmla="*/ 1456 w 1456"/>
                <a:gd name="T47" fmla="*/ 44 h 1437"/>
                <a:gd name="T48" fmla="*/ 187 w 1456"/>
                <a:gd name="T49" fmla="*/ 1091 h 1437"/>
                <a:gd name="T50" fmla="*/ 197 w 1456"/>
                <a:gd name="T51" fmla="*/ 1114 h 1437"/>
                <a:gd name="T52" fmla="*/ 217 w 1456"/>
                <a:gd name="T53" fmla="*/ 1177 h 1437"/>
                <a:gd name="T54" fmla="*/ 230 w 1456"/>
                <a:gd name="T55" fmla="*/ 1249 h 1437"/>
                <a:gd name="T56" fmla="*/ 231 w 1456"/>
                <a:gd name="T57" fmla="*/ 1318 h 1437"/>
                <a:gd name="T58" fmla="*/ 224 w 1456"/>
                <a:gd name="T59" fmla="*/ 1348 h 1437"/>
                <a:gd name="T60" fmla="*/ 213 w 1456"/>
                <a:gd name="T61" fmla="*/ 1355 h 1437"/>
                <a:gd name="T62" fmla="*/ 201 w 1456"/>
                <a:gd name="T63" fmla="*/ 1363 h 1437"/>
                <a:gd name="T64" fmla="*/ 196 w 1456"/>
                <a:gd name="T65" fmla="*/ 1367 h 1437"/>
                <a:gd name="T66" fmla="*/ 187 w 1456"/>
                <a:gd name="T67" fmla="*/ 1374 h 1437"/>
                <a:gd name="T68" fmla="*/ 179 w 1456"/>
                <a:gd name="T69" fmla="*/ 1379 h 1437"/>
                <a:gd name="T70" fmla="*/ 175 w 1456"/>
                <a:gd name="T71" fmla="*/ 1381 h 1437"/>
                <a:gd name="T72" fmla="*/ 154 w 1456"/>
                <a:gd name="T73" fmla="*/ 1394 h 1437"/>
                <a:gd name="T74" fmla="*/ 138 w 1456"/>
                <a:gd name="T75" fmla="*/ 1403 h 1437"/>
                <a:gd name="T76" fmla="*/ 112 w 1456"/>
                <a:gd name="T77" fmla="*/ 1416 h 1437"/>
                <a:gd name="T78" fmla="*/ 75 w 1456"/>
                <a:gd name="T79" fmla="*/ 1429 h 1437"/>
                <a:gd name="T80" fmla="*/ 64 w 1456"/>
                <a:gd name="T81" fmla="*/ 1429 h 1437"/>
                <a:gd name="T82" fmla="*/ 58 w 1456"/>
                <a:gd name="T83" fmla="*/ 1429 h 1437"/>
                <a:gd name="T84" fmla="*/ 53 w 1456"/>
                <a:gd name="T85" fmla="*/ 1428 h 1437"/>
                <a:gd name="T86" fmla="*/ 47 w 1456"/>
                <a:gd name="T87" fmla="*/ 1427 h 1437"/>
                <a:gd name="T88" fmla="*/ 40 w 1456"/>
                <a:gd name="T89" fmla="*/ 1427 h 1437"/>
                <a:gd name="T90" fmla="*/ 20 w 1456"/>
                <a:gd name="T91" fmla="*/ 1429 h 1437"/>
                <a:gd name="T92" fmla="*/ 0 w 1456"/>
                <a:gd name="T93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6" h="1437">
                  <a:moveTo>
                    <a:pt x="0" y="1437"/>
                  </a:moveTo>
                  <a:lnTo>
                    <a:pt x="0" y="1088"/>
                  </a:lnTo>
                  <a:lnTo>
                    <a:pt x="1" y="1088"/>
                  </a:lnTo>
                  <a:lnTo>
                    <a:pt x="14" y="1086"/>
                  </a:lnTo>
                  <a:lnTo>
                    <a:pt x="25" y="1082"/>
                  </a:lnTo>
                  <a:lnTo>
                    <a:pt x="30" y="1081"/>
                  </a:lnTo>
                  <a:lnTo>
                    <a:pt x="34" y="1079"/>
                  </a:lnTo>
                  <a:lnTo>
                    <a:pt x="38" y="1078"/>
                  </a:lnTo>
                  <a:lnTo>
                    <a:pt x="40" y="1078"/>
                  </a:lnTo>
                  <a:lnTo>
                    <a:pt x="47" y="1079"/>
                  </a:lnTo>
                  <a:lnTo>
                    <a:pt x="53" y="1079"/>
                  </a:lnTo>
                  <a:lnTo>
                    <a:pt x="58" y="1081"/>
                  </a:lnTo>
                  <a:lnTo>
                    <a:pt x="64" y="1081"/>
                  </a:lnTo>
                  <a:lnTo>
                    <a:pt x="84" y="1079"/>
                  </a:lnTo>
                  <a:lnTo>
                    <a:pt x="117" y="1066"/>
                  </a:lnTo>
                  <a:lnTo>
                    <a:pt x="117" y="1068"/>
                  </a:lnTo>
                  <a:lnTo>
                    <a:pt x="117" y="1069"/>
                  </a:lnTo>
                  <a:lnTo>
                    <a:pt x="123" y="1062"/>
                  </a:lnTo>
                  <a:lnTo>
                    <a:pt x="166" y="1040"/>
                  </a:lnTo>
                  <a:lnTo>
                    <a:pt x="224" y="999"/>
                  </a:lnTo>
                  <a:lnTo>
                    <a:pt x="227" y="990"/>
                  </a:lnTo>
                  <a:lnTo>
                    <a:pt x="228" y="980"/>
                  </a:lnTo>
                  <a:lnTo>
                    <a:pt x="1456" y="0"/>
                  </a:lnTo>
                  <a:lnTo>
                    <a:pt x="1456" y="44"/>
                  </a:lnTo>
                  <a:lnTo>
                    <a:pt x="187" y="1091"/>
                  </a:lnTo>
                  <a:lnTo>
                    <a:pt x="197" y="1114"/>
                  </a:lnTo>
                  <a:lnTo>
                    <a:pt x="217" y="1177"/>
                  </a:lnTo>
                  <a:lnTo>
                    <a:pt x="230" y="1249"/>
                  </a:lnTo>
                  <a:lnTo>
                    <a:pt x="231" y="1318"/>
                  </a:lnTo>
                  <a:lnTo>
                    <a:pt x="224" y="1348"/>
                  </a:lnTo>
                  <a:lnTo>
                    <a:pt x="213" y="1355"/>
                  </a:lnTo>
                  <a:lnTo>
                    <a:pt x="201" y="1363"/>
                  </a:lnTo>
                  <a:lnTo>
                    <a:pt x="196" y="1367"/>
                  </a:lnTo>
                  <a:lnTo>
                    <a:pt x="187" y="1374"/>
                  </a:lnTo>
                  <a:lnTo>
                    <a:pt x="179" y="1379"/>
                  </a:lnTo>
                  <a:lnTo>
                    <a:pt x="175" y="1381"/>
                  </a:lnTo>
                  <a:lnTo>
                    <a:pt x="154" y="1394"/>
                  </a:lnTo>
                  <a:lnTo>
                    <a:pt x="138" y="1403"/>
                  </a:lnTo>
                  <a:lnTo>
                    <a:pt x="112" y="1416"/>
                  </a:lnTo>
                  <a:lnTo>
                    <a:pt x="75" y="1429"/>
                  </a:lnTo>
                  <a:lnTo>
                    <a:pt x="64" y="1429"/>
                  </a:lnTo>
                  <a:lnTo>
                    <a:pt x="58" y="1429"/>
                  </a:lnTo>
                  <a:lnTo>
                    <a:pt x="53" y="1428"/>
                  </a:lnTo>
                  <a:lnTo>
                    <a:pt x="47" y="1427"/>
                  </a:lnTo>
                  <a:lnTo>
                    <a:pt x="40" y="1427"/>
                  </a:lnTo>
                  <a:lnTo>
                    <a:pt x="20" y="1429"/>
                  </a:lnTo>
                  <a:lnTo>
                    <a:pt x="0" y="14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7" name="Freeform 316"/>
            <p:cNvSpPr>
              <a:spLocks/>
            </p:cNvSpPr>
            <p:nvPr/>
          </p:nvSpPr>
          <p:spPr bwMode="auto">
            <a:xfrm>
              <a:off x="4818063" y="2644775"/>
              <a:ext cx="90488" cy="106363"/>
            </a:xfrm>
            <a:custGeom>
              <a:avLst/>
              <a:gdLst>
                <a:gd name="T0" fmla="*/ 0 w 231"/>
                <a:gd name="T1" fmla="*/ 265 h 265"/>
                <a:gd name="T2" fmla="*/ 0 w 231"/>
                <a:gd name="T3" fmla="*/ 0 h 265"/>
                <a:gd name="T4" fmla="*/ 36 w 231"/>
                <a:gd name="T5" fmla="*/ 44 h 265"/>
                <a:gd name="T6" fmla="*/ 87 w 231"/>
                <a:gd name="T7" fmla="*/ 2 h 265"/>
                <a:gd name="T8" fmla="*/ 90 w 231"/>
                <a:gd name="T9" fmla="*/ 53 h 265"/>
                <a:gd name="T10" fmla="*/ 108 w 231"/>
                <a:gd name="T11" fmla="*/ 158 h 265"/>
                <a:gd name="T12" fmla="*/ 112 w 231"/>
                <a:gd name="T13" fmla="*/ 204 h 265"/>
                <a:gd name="T14" fmla="*/ 113 w 231"/>
                <a:gd name="T15" fmla="*/ 216 h 265"/>
                <a:gd name="T16" fmla="*/ 127 w 231"/>
                <a:gd name="T17" fmla="*/ 229 h 265"/>
                <a:gd name="T18" fmla="*/ 138 w 231"/>
                <a:gd name="T19" fmla="*/ 233 h 265"/>
                <a:gd name="T20" fmla="*/ 175 w 231"/>
                <a:gd name="T21" fmla="*/ 211 h 265"/>
                <a:gd name="T22" fmla="*/ 224 w 231"/>
                <a:gd name="T23" fmla="*/ 176 h 265"/>
                <a:gd name="T24" fmla="*/ 230 w 231"/>
                <a:gd name="T25" fmla="*/ 150 h 265"/>
                <a:gd name="T26" fmla="*/ 231 w 231"/>
                <a:gd name="T27" fmla="*/ 120 h 265"/>
                <a:gd name="T28" fmla="*/ 231 w 231"/>
                <a:gd name="T29" fmla="*/ 138 h 265"/>
                <a:gd name="T30" fmla="*/ 228 w 231"/>
                <a:gd name="T31" fmla="*/ 157 h 265"/>
                <a:gd name="T32" fmla="*/ 227 w 231"/>
                <a:gd name="T33" fmla="*/ 167 h 265"/>
                <a:gd name="T34" fmla="*/ 224 w 231"/>
                <a:gd name="T35" fmla="*/ 176 h 265"/>
                <a:gd name="T36" fmla="*/ 166 w 231"/>
                <a:gd name="T37" fmla="*/ 217 h 265"/>
                <a:gd name="T38" fmla="*/ 123 w 231"/>
                <a:gd name="T39" fmla="*/ 239 h 265"/>
                <a:gd name="T40" fmla="*/ 121 w 231"/>
                <a:gd name="T41" fmla="*/ 241 h 265"/>
                <a:gd name="T42" fmla="*/ 117 w 231"/>
                <a:gd name="T43" fmla="*/ 243 h 265"/>
                <a:gd name="T44" fmla="*/ 84 w 231"/>
                <a:gd name="T45" fmla="*/ 256 h 265"/>
                <a:gd name="T46" fmla="*/ 64 w 231"/>
                <a:gd name="T47" fmla="*/ 258 h 265"/>
                <a:gd name="T48" fmla="*/ 58 w 231"/>
                <a:gd name="T49" fmla="*/ 258 h 265"/>
                <a:gd name="T50" fmla="*/ 53 w 231"/>
                <a:gd name="T51" fmla="*/ 256 h 265"/>
                <a:gd name="T52" fmla="*/ 47 w 231"/>
                <a:gd name="T53" fmla="*/ 256 h 265"/>
                <a:gd name="T54" fmla="*/ 40 w 231"/>
                <a:gd name="T55" fmla="*/ 255 h 265"/>
                <a:gd name="T56" fmla="*/ 38 w 231"/>
                <a:gd name="T57" fmla="*/ 255 h 265"/>
                <a:gd name="T58" fmla="*/ 34 w 231"/>
                <a:gd name="T59" fmla="*/ 256 h 265"/>
                <a:gd name="T60" fmla="*/ 17 w 231"/>
                <a:gd name="T61" fmla="*/ 259 h 265"/>
                <a:gd name="T62" fmla="*/ 1 w 231"/>
                <a:gd name="T63" fmla="*/ 265 h 265"/>
                <a:gd name="T64" fmla="*/ 0 w 231"/>
                <a:gd name="T6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65">
                  <a:moveTo>
                    <a:pt x="0" y="265"/>
                  </a:moveTo>
                  <a:lnTo>
                    <a:pt x="0" y="0"/>
                  </a:lnTo>
                  <a:lnTo>
                    <a:pt x="36" y="44"/>
                  </a:lnTo>
                  <a:lnTo>
                    <a:pt x="87" y="2"/>
                  </a:lnTo>
                  <a:lnTo>
                    <a:pt x="90" y="53"/>
                  </a:lnTo>
                  <a:lnTo>
                    <a:pt x="108" y="158"/>
                  </a:lnTo>
                  <a:lnTo>
                    <a:pt x="112" y="204"/>
                  </a:lnTo>
                  <a:lnTo>
                    <a:pt x="113" y="216"/>
                  </a:lnTo>
                  <a:lnTo>
                    <a:pt x="127" y="229"/>
                  </a:lnTo>
                  <a:lnTo>
                    <a:pt x="138" y="233"/>
                  </a:lnTo>
                  <a:lnTo>
                    <a:pt x="175" y="211"/>
                  </a:lnTo>
                  <a:lnTo>
                    <a:pt x="224" y="176"/>
                  </a:lnTo>
                  <a:lnTo>
                    <a:pt x="230" y="150"/>
                  </a:lnTo>
                  <a:lnTo>
                    <a:pt x="231" y="120"/>
                  </a:lnTo>
                  <a:lnTo>
                    <a:pt x="231" y="138"/>
                  </a:lnTo>
                  <a:lnTo>
                    <a:pt x="228" y="157"/>
                  </a:lnTo>
                  <a:lnTo>
                    <a:pt x="227" y="167"/>
                  </a:lnTo>
                  <a:lnTo>
                    <a:pt x="224" y="176"/>
                  </a:lnTo>
                  <a:lnTo>
                    <a:pt x="166" y="217"/>
                  </a:lnTo>
                  <a:lnTo>
                    <a:pt x="123" y="239"/>
                  </a:lnTo>
                  <a:lnTo>
                    <a:pt x="121" y="241"/>
                  </a:lnTo>
                  <a:lnTo>
                    <a:pt x="117" y="243"/>
                  </a:lnTo>
                  <a:lnTo>
                    <a:pt x="84" y="256"/>
                  </a:lnTo>
                  <a:lnTo>
                    <a:pt x="64" y="258"/>
                  </a:lnTo>
                  <a:lnTo>
                    <a:pt x="58" y="258"/>
                  </a:lnTo>
                  <a:lnTo>
                    <a:pt x="53" y="256"/>
                  </a:lnTo>
                  <a:lnTo>
                    <a:pt x="47" y="256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4" y="256"/>
                  </a:lnTo>
                  <a:lnTo>
                    <a:pt x="17" y="259"/>
                  </a:lnTo>
                  <a:lnTo>
                    <a:pt x="1" y="265"/>
                  </a:lnTo>
                  <a:lnTo>
                    <a:pt x="0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8" name="Freeform 317"/>
            <p:cNvSpPr>
              <a:spLocks/>
            </p:cNvSpPr>
            <p:nvPr/>
          </p:nvSpPr>
          <p:spPr bwMode="auto">
            <a:xfrm>
              <a:off x="4818063" y="2635250"/>
              <a:ext cx="7938" cy="6350"/>
            </a:xfrm>
            <a:custGeom>
              <a:avLst/>
              <a:gdLst>
                <a:gd name="T0" fmla="*/ 0 w 21"/>
                <a:gd name="T1" fmla="*/ 17 h 17"/>
                <a:gd name="T2" fmla="*/ 0 w 21"/>
                <a:gd name="T3" fmla="*/ 10 h 17"/>
                <a:gd name="T4" fmla="*/ 10 w 21"/>
                <a:gd name="T5" fmla="*/ 5 h 17"/>
                <a:gd name="T6" fmla="*/ 21 w 21"/>
                <a:gd name="T7" fmla="*/ 0 h 17"/>
                <a:gd name="T8" fmla="*/ 0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lnTo>
                    <a:pt x="0" y="10"/>
                  </a:lnTo>
                  <a:lnTo>
                    <a:pt x="10" y="5"/>
                  </a:lnTo>
                  <a:lnTo>
                    <a:pt x="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6C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9" name="Freeform 318"/>
            <p:cNvSpPr>
              <a:spLocks/>
            </p:cNvSpPr>
            <p:nvPr/>
          </p:nvSpPr>
          <p:spPr bwMode="auto">
            <a:xfrm>
              <a:off x="4818063" y="2595563"/>
              <a:ext cx="46038" cy="42863"/>
            </a:xfrm>
            <a:custGeom>
              <a:avLst/>
              <a:gdLst>
                <a:gd name="T0" fmla="*/ 0 w 118"/>
                <a:gd name="T1" fmla="*/ 109 h 109"/>
                <a:gd name="T2" fmla="*/ 0 w 118"/>
                <a:gd name="T3" fmla="*/ 42 h 109"/>
                <a:gd name="T4" fmla="*/ 13 w 118"/>
                <a:gd name="T5" fmla="*/ 40 h 109"/>
                <a:gd name="T6" fmla="*/ 25 w 118"/>
                <a:gd name="T7" fmla="*/ 37 h 109"/>
                <a:gd name="T8" fmla="*/ 96 w 118"/>
                <a:gd name="T9" fmla="*/ 7 h 109"/>
                <a:gd name="T10" fmla="*/ 114 w 118"/>
                <a:gd name="T11" fmla="*/ 0 h 109"/>
                <a:gd name="T12" fmla="*/ 114 w 118"/>
                <a:gd name="T13" fmla="*/ 0 h 109"/>
                <a:gd name="T14" fmla="*/ 115 w 118"/>
                <a:gd name="T15" fmla="*/ 2 h 109"/>
                <a:gd name="T16" fmla="*/ 118 w 118"/>
                <a:gd name="T17" fmla="*/ 11 h 109"/>
                <a:gd name="T18" fmla="*/ 117 w 118"/>
                <a:gd name="T19" fmla="*/ 22 h 109"/>
                <a:gd name="T20" fmla="*/ 21 w 118"/>
                <a:gd name="T21" fmla="*/ 99 h 109"/>
                <a:gd name="T22" fmla="*/ 10 w 118"/>
                <a:gd name="T23" fmla="*/ 104 h 109"/>
                <a:gd name="T24" fmla="*/ 0 w 118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09">
                  <a:moveTo>
                    <a:pt x="0" y="109"/>
                  </a:moveTo>
                  <a:lnTo>
                    <a:pt x="0" y="42"/>
                  </a:lnTo>
                  <a:lnTo>
                    <a:pt x="13" y="40"/>
                  </a:lnTo>
                  <a:lnTo>
                    <a:pt x="25" y="37"/>
                  </a:lnTo>
                  <a:lnTo>
                    <a:pt x="96" y="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2"/>
                  </a:lnTo>
                  <a:lnTo>
                    <a:pt x="118" y="11"/>
                  </a:lnTo>
                  <a:lnTo>
                    <a:pt x="117" y="22"/>
                  </a:lnTo>
                  <a:lnTo>
                    <a:pt x="21" y="99"/>
                  </a:lnTo>
                  <a:lnTo>
                    <a:pt x="10" y="10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0" name="Freeform 319"/>
            <p:cNvSpPr>
              <a:spLocks/>
            </p:cNvSpPr>
            <p:nvPr/>
          </p:nvSpPr>
          <p:spPr bwMode="auto">
            <a:xfrm>
              <a:off x="4818063" y="2159000"/>
              <a:ext cx="612775" cy="503238"/>
            </a:xfrm>
            <a:custGeom>
              <a:avLst/>
              <a:gdLst>
                <a:gd name="T0" fmla="*/ 36 w 1544"/>
                <a:gd name="T1" fmla="*/ 1269 h 1269"/>
                <a:gd name="T2" fmla="*/ 0 w 1544"/>
                <a:gd name="T3" fmla="*/ 1225 h 1269"/>
                <a:gd name="T4" fmla="*/ 0 w 1544"/>
                <a:gd name="T5" fmla="*/ 1216 h 1269"/>
                <a:gd name="T6" fmla="*/ 21 w 1544"/>
                <a:gd name="T7" fmla="*/ 1199 h 1269"/>
                <a:gd name="T8" fmla="*/ 117 w 1544"/>
                <a:gd name="T9" fmla="*/ 1122 h 1269"/>
                <a:gd name="T10" fmla="*/ 1456 w 1544"/>
                <a:gd name="T11" fmla="*/ 54 h 1269"/>
                <a:gd name="T12" fmla="*/ 1478 w 1544"/>
                <a:gd name="T13" fmla="*/ 36 h 1269"/>
                <a:gd name="T14" fmla="*/ 1524 w 1544"/>
                <a:gd name="T15" fmla="*/ 0 h 1269"/>
                <a:gd name="T16" fmla="*/ 1544 w 1544"/>
                <a:gd name="T17" fmla="*/ 26 h 1269"/>
                <a:gd name="T18" fmla="*/ 1478 w 1544"/>
                <a:gd name="T19" fmla="*/ 80 h 1269"/>
                <a:gd name="T20" fmla="*/ 1456 w 1544"/>
                <a:gd name="T21" fmla="*/ 98 h 1269"/>
                <a:gd name="T22" fmla="*/ 187 w 1544"/>
                <a:gd name="T23" fmla="*/ 1146 h 1269"/>
                <a:gd name="T24" fmla="*/ 183 w 1544"/>
                <a:gd name="T25" fmla="*/ 1138 h 1269"/>
                <a:gd name="T26" fmla="*/ 179 w 1544"/>
                <a:gd name="T27" fmla="*/ 1133 h 1269"/>
                <a:gd name="T28" fmla="*/ 171 w 1544"/>
                <a:gd name="T29" fmla="*/ 1125 h 1269"/>
                <a:gd name="T30" fmla="*/ 156 w 1544"/>
                <a:gd name="T31" fmla="*/ 1124 h 1269"/>
                <a:gd name="T32" fmla="*/ 144 w 1544"/>
                <a:gd name="T33" fmla="*/ 1125 h 1269"/>
                <a:gd name="T34" fmla="*/ 131 w 1544"/>
                <a:gd name="T35" fmla="*/ 1126 h 1269"/>
                <a:gd name="T36" fmla="*/ 119 w 1544"/>
                <a:gd name="T37" fmla="*/ 1137 h 1269"/>
                <a:gd name="T38" fmla="*/ 103 w 1544"/>
                <a:gd name="T39" fmla="*/ 1159 h 1269"/>
                <a:gd name="T40" fmla="*/ 88 w 1544"/>
                <a:gd name="T41" fmla="*/ 1197 h 1269"/>
                <a:gd name="T42" fmla="*/ 87 w 1544"/>
                <a:gd name="T43" fmla="*/ 1227 h 1269"/>
                <a:gd name="T44" fmla="*/ 36 w 1544"/>
                <a:gd name="T45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4" h="1269">
                  <a:moveTo>
                    <a:pt x="36" y="1269"/>
                  </a:moveTo>
                  <a:lnTo>
                    <a:pt x="0" y="1225"/>
                  </a:lnTo>
                  <a:lnTo>
                    <a:pt x="0" y="1216"/>
                  </a:lnTo>
                  <a:lnTo>
                    <a:pt x="21" y="1199"/>
                  </a:lnTo>
                  <a:lnTo>
                    <a:pt x="117" y="1122"/>
                  </a:lnTo>
                  <a:lnTo>
                    <a:pt x="1456" y="54"/>
                  </a:lnTo>
                  <a:lnTo>
                    <a:pt x="1478" y="36"/>
                  </a:lnTo>
                  <a:lnTo>
                    <a:pt x="1524" y="0"/>
                  </a:lnTo>
                  <a:lnTo>
                    <a:pt x="1544" y="26"/>
                  </a:lnTo>
                  <a:lnTo>
                    <a:pt x="1478" y="80"/>
                  </a:lnTo>
                  <a:lnTo>
                    <a:pt x="1456" y="98"/>
                  </a:lnTo>
                  <a:lnTo>
                    <a:pt x="187" y="1146"/>
                  </a:lnTo>
                  <a:lnTo>
                    <a:pt x="183" y="1138"/>
                  </a:lnTo>
                  <a:lnTo>
                    <a:pt x="179" y="1133"/>
                  </a:lnTo>
                  <a:lnTo>
                    <a:pt x="171" y="1125"/>
                  </a:lnTo>
                  <a:lnTo>
                    <a:pt x="156" y="1124"/>
                  </a:lnTo>
                  <a:lnTo>
                    <a:pt x="144" y="1125"/>
                  </a:lnTo>
                  <a:lnTo>
                    <a:pt x="131" y="1126"/>
                  </a:lnTo>
                  <a:lnTo>
                    <a:pt x="119" y="1137"/>
                  </a:lnTo>
                  <a:lnTo>
                    <a:pt x="103" y="1159"/>
                  </a:lnTo>
                  <a:lnTo>
                    <a:pt x="88" y="1197"/>
                  </a:lnTo>
                  <a:lnTo>
                    <a:pt x="87" y="1227"/>
                  </a:lnTo>
                  <a:lnTo>
                    <a:pt x="36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" name="Freeform 320"/>
            <p:cNvSpPr>
              <a:spLocks/>
            </p:cNvSpPr>
            <p:nvPr/>
          </p:nvSpPr>
          <p:spPr bwMode="auto">
            <a:xfrm>
              <a:off x="4851400" y="2605088"/>
              <a:ext cx="57150" cy="133350"/>
            </a:xfrm>
            <a:custGeom>
              <a:avLst/>
              <a:gdLst>
                <a:gd name="T0" fmla="*/ 51 w 144"/>
                <a:gd name="T1" fmla="*/ 334 h 334"/>
                <a:gd name="T2" fmla="*/ 40 w 144"/>
                <a:gd name="T3" fmla="*/ 330 h 334"/>
                <a:gd name="T4" fmla="*/ 26 w 144"/>
                <a:gd name="T5" fmla="*/ 317 h 334"/>
                <a:gd name="T6" fmla="*/ 25 w 144"/>
                <a:gd name="T7" fmla="*/ 305 h 334"/>
                <a:gd name="T8" fmla="*/ 21 w 144"/>
                <a:gd name="T9" fmla="*/ 259 h 334"/>
                <a:gd name="T10" fmla="*/ 3 w 144"/>
                <a:gd name="T11" fmla="*/ 154 h 334"/>
                <a:gd name="T12" fmla="*/ 0 w 144"/>
                <a:gd name="T13" fmla="*/ 103 h 334"/>
                <a:gd name="T14" fmla="*/ 1 w 144"/>
                <a:gd name="T15" fmla="*/ 73 h 334"/>
                <a:gd name="T16" fmla="*/ 16 w 144"/>
                <a:gd name="T17" fmla="*/ 35 h 334"/>
                <a:gd name="T18" fmla="*/ 32 w 144"/>
                <a:gd name="T19" fmla="*/ 13 h 334"/>
                <a:gd name="T20" fmla="*/ 44 w 144"/>
                <a:gd name="T21" fmla="*/ 2 h 334"/>
                <a:gd name="T22" fmla="*/ 57 w 144"/>
                <a:gd name="T23" fmla="*/ 1 h 334"/>
                <a:gd name="T24" fmla="*/ 69 w 144"/>
                <a:gd name="T25" fmla="*/ 0 h 334"/>
                <a:gd name="T26" fmla="*/ 84 w 144"/>
                <a:gd name="T27" fmla="*/ 1 h 334"/>
                <a:gd name="T28" fmla="*/ 92 w 144"/>
                <a:gd name="T29" fmla="*/ 9 h 334"/>
                <a:gd name="T30" fmla="*/ 96 w 144"/>
                <a:gd name="T31" fmla="*/ 14 h 334"/>
                <a:gd name="T32" fmla="*/ 100 w 144"/>
                <a:gd name="T33" fmla="*/ 22 h 334"/>
                <a:gd name="T34" fmla="*/ 102 w 144"/>
                <a:gd name="T35" fmla="*/ 26 h 334"/>
                <a:gd name="T36" fmla="*/ 105 w 144"/>
                <a:gd name="T37" fmla="*/ 32 h 334"/>
                <a:gd name="T38" fmla="*/ 119 w 144"/>
                <a:gd name="T39" fmla="*/ 70 h 334"/>
                <a:gd name="T40" fmla="*/ 141 w 144"/>
                <a:gd name="T41" fmla="*/ 171 h 334"/>
                <a:gd name="T42" fmla="*/ 144 w 144"/>
                <a:gd name="T43" fmla="*/ 221 h 334"/>
                <a:gd name="T44" fmla="*/ 143 w 144"/>
                <a:gd name="T45" fmla="*/ 251 h 334"/>
                <a:gd name="T46" fmla="*/ 137 w 144"/>
                <a:gd name="T47" fmla="*/ 277 h 334"/>
                <a:gd name="T48" fmla="*/ 88 w 144"/>
                <a:gd name="T49" fmla="*/ 312 h 334"/>
                <a:gd name="T50" fmla="*/ 51 w 144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334">
                  <a:moveTo>
                    <a:pt x="51" y="334"/>
                  </a:moveTo>
                  <a:lnTo>
                    <a:pt x="40" y="330"/>
                  </a:lnTo>
                  <a:lnTo>
                    <a:pt x="26" y="317"/>
                  </a:lnTo>
                  <a:lnTo>
                    <a:pt x="25" y="305"/>
                  </a:lnTo>
                  <a:lnTo>
                    <a:pt x="21" y="259"/>
                  </a:lnTo>
                  <a:lnTo>
                    <a:pt x="3" y="154"/>
                  </a:lnTo>
                  <a:lnTo>
                    <a:pt x="0" y="103"/>
                  </a:lnTo>
                  <a:lnTo>
                    <a:pt x="1" y="73"/>
                  </a:lnTo>
                  <a:lnTo>
                    <a:pt x="16" y="35"/>
                  </a:lnTo>
                  <a:lnTo>
                    <a:pt x="32" y="13"/>
                  </a:lnTo>
                  <a:lnTo>
                    <a:pt x="44" y="2"/>
                  </a:lnTo>
                  <a:lnTo>
                    <a:pt x="57" y="1"/>
                  </a:lnTo>
                  <a:lnTo>
                    <a:pt x="69" y="0"/>
                  </a:lnTo>
                  <a:lnTo>
                    <a:pt x="84" y="1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0" y="22"/>
                  </a:lnTo>
                  <a:lnTo>
                    <a:pt x="102" y="26"/>
                  </a:lnTo>
                  <a:lnTo>
                    <a:pt x="105" y="32"/>
                  </a:lnTo>
                  <a:lnTo>
                    <a:pt x="119" y="70"/>
                  </a:lnTo>
                  <a:lnTo>
                    <a:pt x="141" y="171"/>
                  </a:lnTo>
                  <a:lnTo>
                    <a:pt x="144" y="221"/>
                  </a:lnTo>
                  <a:lnTo>
                    <a:pt x="143" y="251"/>
                  </a:lnTo>
                  <a:lnTo>
                    <a:pt x="137" y="277"/>
                  </a:lnTo>
                  <a:lnTo>
                    <a:pt x="88" y="312"/>
                  </a:lnTo>
                  <a:lnTo>
                    <a:pt x="51" y="334"/>
                  </a:lnTo>
                  <a:close/>
                </a:path>
              </a:pathLst>
            </a:custGeom>
            <a:solidFill>
              <a:srgbClr val="E9C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</p:grpSp>
      <p:grpSp>
        <p:nvGrpSpPr>
          <p:cNvPr id="42" name="Group 71"/>
          <p:cNvGrpSpPr/>
          <p:nvPr/>
        </p:nvGrpSpPr>
        <p:grpSpPr>
          <a:xfrm>
            <a:off x="1897217" y="1425423"/>
            <a:ext cx="6960847" cy="2984289"/>
            <a:chOff x="754405" y="2657144"/>
            <a:chExt cx="9281129" cy="3979049"/>
          </a:xfrm>
        </p:grpSpPr>
        <p:sp>
          <p:nvSpPr>
            <p:cNvPr id="51" name="TextBox 80"/>
            <p:cNvSpPr txBox="1"/>
            <p:nvPr/>
          </p:nvSpPr>
          <p:spPr>
            <a:xfrm>
              <a:off x="754405" y="2657144"/>
              <a:ext cx="9281129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s-EC" sz="1350" cap="all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“Implementar </a:t>
              </a:r>
              <a:r>
                <a:rPr lang="es-EC" sz="1350" cap="all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  Post </a:t>
              </a:r>
              <a:r>
                <a:rPr lang="es-EC" sz="1350" cap="all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Investigativo PARA  ASOCIAR A  docentes Y ESTUDIANTES EN GRUPOS DE TRABAJO” </a:t>
              </a:r>
              <a:endParaRPr lang="en-US" sz="1350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48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just"/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Mejorar la fluidez de la información, interrelación, retroalimentación investigativa por medio de un sistema virtual con acceso libre.</a:t>
                </a:r>
              </a:p>
            </p:txBody>
          </p:sp>
          <p:sp>
            <p:nvSpPr>
              <p:cNvPr id="49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45" name="Group 74"/>
            <p:cNvGrpSpPr/>
            <p:nvPr/>
          </p:nvGrpSpPr>
          <p:grpSpPr>
            <a:xfrm>
              <a:off x="1022849" y="4690310"/>
              <a:ext cx="8430743" cy="1945883"/>
              <a:chOff x="1066090" y="2217238"/>
              <a:chExt cx="8430743" cy="1945883"/>
            </a:xfrm>
          </p:grpSpPr>
          <p:sp>
            <p:nvSpPr>
              <p:cNvPr id="46" name="Shape 208"/>
              <p:cNvSpPr/>
              <p:nvPr/>
            </p:nvSpPr>
            <p:spPr>
              <a:xfrm>
                <a:off x="1066090" y="2634500"/>
                <a:ext cx="8430743" cy="15286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Crear el Post para registro de docentes,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investigadores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estudiantes.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 seguimiento a los sitios y temas de búsqueda online de los estudiantes, docentes e investigadores, con el objetivo de formar grupos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intereses en común.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Incrementar la participación en  redes investigativas intra y extra universidad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7" name="TextBox 76"/>
              <p:cNvSpPr txBox="1"/>
              <p:nvPr/>
            </p:nvSpPr>
            <p:spPr>
              <a:xfrm>
                <a:off x="1066090" y="2217238"/>
                <a:ext cx="1622664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algn="l"/>
                <a:endParaRPr lang="en-US" sz="1500" dirty="0"/>
              </a:p>
            </p:txBody>
          </p:sp>
        </p:grpSp>
      </p:grpSp>
      <p:sp>
        <p:nvSpPr>
          <p:cNvPr id="52" name="Freeform 39"/>
          <p:cNvSpPr/>
          <p:nvPr/>
        </p:nvSpPr>
        <p:spPr>
          <a:xfrm flipH="1">
            <a:off x="48277" y="93182"/>
            <a:ext cx="2808312" cy="690629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rgbClr val="1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</a:t>
            </a:r>
            <a:r>
              <a:rPr lang="en-US" sz="1600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Oval 40"/>
          <p:cNvSpPr/>
          <p:nvPr/>
        </p:nvSpPr>
        <p:spPr>
          <a:xfrm flipH="1">
            <a:off x="2233959" y="141365"/>
            <a:ext cx="582115" cy="5942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10786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2100" b="1" dirty="0">
              <a:solidFill>
                <a:srgbClr val="107864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2816074" y="186612"/>
            <a:ext cx="593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</a:t>
            </a:r>
          </a:p>
          <a:p>
            <a:pPr lvl="2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4045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"/>
          <p:cNvSpPr/>
          <p:nvPr/>
        </p:nvSpPr>
        <p:spPr>
          <a:xfrm>
            <a:off x="289761" y="343311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3" name="Shape 279"/>
          <p:cNvSpPr/>
          <p:nvPr/>
        </p:nvSpPr>
        <p:spPr>
          <a:xfrm>
            <a:off x="289761" y="1120448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" name="Shape 282"/>
          <p:cNvSpPr/>
          <p:nvPr/>
        </p:nvSpPr>
        <p:spPr>
          <a:xfrm>
            <a:off x="289761" y="2028621"/>
            <a:ext cx="623126" cy="5378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5" name="Group 71"/>
          <p:cNvGrpSpPr/>
          <p:nvPr/>
        </p:nvGrpSpPr>
        <p:grpSpPr>
          <a:xfrm>
            <a:off x="912887" y="358701"/>
            <a:ext cx="8064896" cy="2553400"/>
            <a:chOff x="754405" y="2657144"/>
            <a:chExt cx="9281129" cy="3404531"/>
          </a:xfrm>
        </p:grpSpPr>
        <p:sp>
          <p:nvSpPr>
            <p:cNvPr id="6" name="TextBox 80"/>
            <p:cNvSpPr txBox="1"/>
            <p:nvPr/>
          </p:nvSpPr>
          <p:spPr>
            <a:xfrm>
              <a:off x="754405" y="2657144"/>
              <a:ext cx="9281129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Diseñar  proyectos de investigación y vinculación con un  enfoque  multi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inter y  transdiciplinar” 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11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Fortalecer la interrelación y retroalimentación investigativa entre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docentes y estudiantes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fin de generar conocimientos complejos para mejorar el resultado de los proyectos desarrollados.</a:t>
                </a:r>
              </a:p>
            </p:txBody>
          </p:sp>
          <p:sp>
            <p:nvSpPr>
              <p:cNvPr id="12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8" name="Group 74"/>
            <p:cNvGrpSpPr/>
            <p:nvPr/>
          </p:nvGrpSpPr>
          <p:grpSpPr>
            <a:xfrm>
              <a:off x="1022849" y="4690310"/>
              <a:ext cx="8430743" cy="1371365"/>
              <a:chOff x="1066090" y="2217238"/>
              <a:chExt cx="8430743" cy="1371365"/>
            </a:xfrm>
          </p:grpSpPr>
          <p:sp>
            <p:nvSpPr>
              <p:cNvPr id="9" name="Shape 208"/>
              <p:cNvSpPr/>
              <p:nvPr/>
            </p:nvSpPr>
            <p:spPr>
              <a:xfrm>
                <a:off x="1066090" y="2634500"/>
                <a:ext cx="8430743" cy="9541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 la determinación de mapas de conocimiento conformar  grupos de  investigación de acuerdo a la especialidad de sus participantes.</a:t>
                </a:r>
              </a:p>
              <a:p>
                <a:pPr lvl="0"/>
                <a:endPara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  <p:sp>
        <p:nvSpPr>
          <p:cNvPr id="13" name="Shape 270"/>
          <p:cNvSpPr/>
          <p:nvPr/>
        </p:nvSpPr>
        <p:spPr>
          <a:xfrm>
            <a:off x="269194" y="3330388"/>
            <a:ext cx="623126" cy="5378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4" name="Shape 279"/>
          <p:cNvSpPr/>
          <p:nvPr/>
        </p:nvSpPr>
        <p:spPr>
          <a:xfrm>
            <a:off x="269194" y="4107525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5" name="Shape 282"/>
          <p:cNvSpPr/>
          <p:nvPr/>
        </p:nvSpPr>
        <p:spPr>
          <a:xfrm>
            <a:off x="269194" y="5015698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912887" y="3468675"/>
            <a:ext cx="8064896" cy="2137902"/>
            <a:chOff x="754405" y="2923884"/>
            <a:chExt cx="9281129" cy="2850534"/>
          </a:xfrm>
        </p:grpSpPr>
        <p:sp>
          <p:nvSpPr>
            <p:cNvPr id="17" name="TextBox 80"/>
            <p:cNvSpPr txBox="1"/>
            <p:nvPr/>
          </p:nvSpPr>
          <p:spPr>
            <a:xfrm>
              <a:off x="754405" y="2923884"/>
              <a:ext cx="9281129" cy="379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n-US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Priorización  de proyectos de investigación y vinculación”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22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Priorizar la cooperación con el sector privado y  público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el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mejoramiento y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eficiencia en los proyectos de investigación y vinculación con la sociedad.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19" name="Group 74"/>
            <p:cNvGrpSpPr/>
            <p:nvPr/>
          </p:nvGrpSpPr>
          <p:grpSpPr>
            <a:xfrm>
              <a:off x="1022849" y="4690310"/>
              <a:ext cx="8430743" cy="1084108"/>
              <a:chOff x="1066090" y="2217238"/>
              <a:chExt cx="8430743" cy="1084108"/>
            </a:xfrm>
          </p:grpSpPr>
          <p:sp>
            <p:nvSpPr>
              <p:cNvPr id="20" name="Shape 208"/>
              <p:cNvSpPr/>
              <p:nvPr/>
            </p:nvSpPr>
            <p:spPr>
              <a:xfrm>
                <a:off x="1066090" y="2634500"/>
                <a:ext cx="8430743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Formalizar convenios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específicos con  universidades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empresas o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instituciones a nivel nacional e internacional para garantizar el emprendimiento y desarrollo tecnológico y científico.</a:t>
                </a:r>
              </a:p>
            </p:txBody>
          </p:sp>
          <p:sp>
            <p:nvSpPr>
              <p:cNvPr id="21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8719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270"/>
          <p:cNvSpPr/>
          <p:nvPr/>
        </p:nvSpPr>
        <p:spPr>
          <a:xfrm>
            <a:off x="183891" y="682456"/>
            <a:ext cx="623126" cy="5378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04</a:t>
            </a:r>
            <a:endParaRPr sz="2400" b="1" dirty="0">
              <a:latin typeface="+mj-lt"/>
            </a:endParaRPr>
          </a:p>
        </p:txBody>
      </p:sp>
      <p:sp>
        <p:nvSpPr>
          <p:cNvPr id="14" name="Shape 279"/>
          <p:cNvSpPr/>
          <p:nvPr/>
        </p:nvSpPr>
        <p:spPr>
          <a:xfrm>
            <a:off x="183891" y="1459593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5" name="Shape 282"/>
          <p:cNvSpPr/>
          <p:nvPr/>
        </p:nvSpPr>
        <p:spPr>
          <a:xfrm>
            <a:off x="183891" y="2367766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827584" y="412939"/>
            <a:ext cx="8053872" cy="4915586"/>
            <a:chOff x="754405" y="2380145"/>
            <a:chExt cx="9268443" cy="6554113"/>
          </a:xfrm>
        </p:grpSpPr>
        <p:sp>
          <p:nvSpPr>
            <p:cNvPr id="17" name="TextBox 80"/>
            <p:cNvSpPr txBox="1"/>
            <p:nvPr/>
          </p:nvSpPr>
          <p:spPr>
            <a:xfrm>
              <a:off x="754405" y="2380145"/>
              <a:ext cx="9268443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n-US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Establecer planes de aprendizaje grupal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 proyectos de investigación y vinculación  de acuerdo a las líneas de investigación y necesidades de la sociedad.”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22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Implementar programas de capacitación continua para fomentar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cultura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investigativa en docentes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estudiantes</a:t>
                </a:r>
              </a:p>
            </p:txBody>
          </p:sp>
          <p:sp>
            <p:nvSpPr>
              <p:cNvPr id="23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19" name="Group 74"/>
            <p:cNvGrpSpPr/>
            <p:nvPr/>
          </p:nvGrpSpPr>
          <p:grpSpPr>
            <a:xfrm>
              <a:off x="1022849" y="4690310"/>
              <a:ext cx="8718774" cy="4243948"/>
              <a:chOff x="1066090" y="2217238"/>
              <a:chExt cx="8718774" cy="4243948"/>
            </a:xfrm>
          </p:grpSpPr>
          <p:sp>
            <p:nvSpPr>
              <p:cNvPr id="20" name="Shape 208"/>
              <p:cNvSpPr/>
              <p:nvPr/>
            </p:nvSpPr>
            <p:spPr>
              <a:xfrm>
                <a:off x="1066090" y="2634502"/>
                <a:ext cx="8718774" cy="3826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Capacitar a docentes y estudiantes en métodos y técnicas de investigación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Desarrollar cursos online de acuerdo a las necesidades de los estudiantes que se adapten a la sociedad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Creación de espacios físico e implementación de servicios específicamente diseñados para la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investigación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Establecer jornadas y seminarios de investigación con investigadores de alto nivel de otras instituciones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Incrementar las alianzas con instituciones publica y privadas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Implementar nuevas metodologías de aprendizaje flexibles y personalizadas 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Vincular la investigación entre pre y postgrado, a través de la incorporación de estudiantes a proyectos y publicación conjunta entre alumnos e investigadores</a:t>
                </a:r>
              </a:p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Facilitar la movilidad de los alumnos e investigadores</a:t>
                </a:r>
              </a:p>
              <a:p>
                <a:pPr lvl="0" algn="just"/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87343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"/>
          <p:cNvSpPr/>
          <p:nvPr/>
        </p:nvSpPr>
        <p:spPr>
          <a:xfrm>
            <a:off x="289761" y="343311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05</a:t>
            </a:r>
            <a:endParaRPr sz="2400" b="1" dirty="0">
              <a:latin typeface="+mj-lt"/>
            </a:endParaRPr>
          </a:p>
        </p:txBody>
      </p:sp>
      <p:sp>
        <p:nvSpPr>
          <p:cNvPr id="3" name="Shape 279"/>
          <p:cNvSpPr/>
          <p:nvPr/>
        </p:nvSpPr>
        <p:spPr>
          <a:xfrm>
            <a:off x="289761" y="1120448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" name="Shape 282"/>
          <p:cNvSpPr/>
          <p:nvPr/>
        </p:nvSpPr>
        <p:spPr>
          <a:xfrm>
            <a:off x="289761" y="2028621"/>
            <a:ext cx="623126" cy="5378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3" name="Shape 270"/>
          <p:cNvSpPr/>
          <p:nvPr/>
        </p:nvSpPr>
        <p:spPr>
          <a:xfrm>
            <a:off x="269194" y="3330388"/>
            <a:ext cx="623126" cy="5378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06</a:t>
            </a:r>
            <a:endParaRPr sz="2400" b="1" dirty="0">
              <a:latin typeface="+mj-lt"/>
            </a:endParaRPr>
          </a:p>
        </p:txBody>
      </p:sp>
      <p:sp>
        <p:nvSpPr>
          <p:cNvPr id="14" name="Shape 279"/>
          <p:cNvSpPr/>
          <p:nvPr/>
        </p:nvSpPr>
        <p:spPr>
          <a:xfrm>
            <a:off x="269194" y="4107525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5" name="Shape 282"/>
          <p:cNvSpPr/>
          <p:nvPr/>
        </p:nvSpPr>
        <p:spPr>
          <a:xfrm>
            <a:off x="269194" y="5015698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916223" y="316076"/>
            <a:ext cx="8064896" cy="2353346"/>
            <a:chOff x="754405" y="2636626"/>
            <a:chExt cx="9281129" cy="3137792"/>
          </a:xfrm>
        </p:grpSpPr>
        <p:sp>
          <p:nvSpPr>
            <p:cNvPr id="17" name="TextBox 80"/>
            <p:cNvSpPr txBox="1"/>
            <p:nvPr/>
          </p:nvSpPr>
          <p:spPr>
            <a:xfrm>
              <a:off x="754405" y="2636626"/>
              <a:ext cx="9281129" cy="666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n-US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Pertinencia en la estructuración de comisiones evaluadoras de proyectos de Investigación y vinculación”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22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just"/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Estructuración de comisiones evaluadoras de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proyectos de investigación y vinculación,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miembros que tengan el perfil y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idoneidad pertinente.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19" name="Group 74"/>
            <p:cNvGrpSpPr/>
            <p:nvPr/>
          </p:nvGrpSpPr>
          <p:grpSpPr>
            <a:xfrm>
              <a:off x="1022849" y="4690310"/>
              <a:ext cx="8430743" cy="1084108"/>
              <a:chOff x="1066090" y="2217238"/>
              <a:chExt cx="8430743" cy="1084108"/>
            </a:xfrm>
          </p:grpSpPr>
          <p:sp>
            <p:nvSpPr>
              <p:cNvPr id="20" name="Shape 208"/>
              <p:cNvSpPr/>
              <p:nvPr/>
            </p:nvSpPr>
            <p:spPr>
              <a:xfrm>
                <a:off x="1066090" y="2634500"/>
                <a:ext cx="8430743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lvl="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Selección de miembros con base a perfil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experiencia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profesional, invitar de ser necesario a profesionales especialistas para tema específicos que así lo requiera.</a:t>
                </a:r>
              </a:p>
            </p:txBody>
          </p:sp>
          <p:sp>
            <p:nvSpPr>
              <p:cNvPr id="21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  <p:grpSp>
        <p:nvGrpSpPr>
          <p:cNvPr id="24" name="Group 71"/>
          <p:cNvGrpSpPr/>
          <p:nvPr/>
        </p:nvGrpSpPr>
        <p:grpSpPr>
          <a:xfrm>
            <a:off x="916223" y="3547467"/>
            <a:ext cx="8064896" cy="2005145"/>
            <a:chOff x="754405" y="3100891"/>
            <a:chExt cx="9281129" cy="2673526"/>
          </a:xfrm>
        </p:grpSpPr>
        <p:sp>
          <p:nvSpPr>
            <p:cNvPr id="25" name="TextBox 80"/>
            <p:cNvSpPr txBox="1"/>
            <p:nvPr/>
          </p:nvSpPr>
          <p:spPr>
            <a:xfrm>
              <a:off x="754405" y="3100891"/>
              <a:ext cx="9281129" cy="379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Promover proyectos de investigación  autofinanciados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73"/>
            <p:cNvGrpSpPr/>
            <p:nvPr/>
          </p:nvGrpSpPr>
          <p:grpSpPr>
            <a:xfrm>
              <a:off x="1022849" y="3521552"/>
              <a:ext cx="8718774" cy="739077"/>
              <a:chOff x="1066090" y="2275012"/>
              <a:chExt cx="8718774" cy="739077"/>
            </a:xfrm>
          </p:grpSpPr>
          <p:sp>
            <p:nvSpPr>
              <p:cNvPr id="30" name="Shape 208"/>
              <p:cNvSpPr/>
              <p:nvPr/>
            </p:nvSpPr>
            <p:spPr>
              <a:xfrm>
                <a:off x="1066090" y="2634501"/>
                <a:ext cx="8718774" cy="379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algn="just"/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Fortalecer l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lazos de comunicación y trabajo  conjunto con el sector privado</a:t>
                </a:r>
              </a:p>
            </p:txBody>
          </p:sp>
          <p:sp>
            <p:nvSpPr>
              <p:cNvPr id="31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27" name="Group 74"/>
            <p:cNvGrpSpPr/>
            <p:nvPr/>
          </p:nvGrpSpPr>
          <p:grpSpPr>
            <a:xfrm>
              <a:off x="1022849" y="4690310"/>
              <a:ext cx="8430743" cy="1084107"/>
              <a:chOff x="1066090" y="2217238"/>
              <a:chExt cx="8430743" cy="1084107"/>
            </a:xfrm>
          </p:grpSpPr>
          <p:sp>
            <p:nvSpPr>
              <p:cNvPr id="28" name="Shape 208"/>
              <p:cNvSpPr/>
              <p:nvPr/>
            </p:nvSpPr>
            <p:spPr>
              <a:xfrm>
                <a:off x="1066090" y="2634499"/>
                <a:ext cx="8430743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Promover el cofinanciamiento de proyectos de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investigación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instituciones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públicas y privadas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nivel nacional e internacional.</a:t>
                </a:r>
              </a:p>
            </p:txBody>
          </p:sp>
          <p:sp>
            <p:nvSpPr>
              <p:cNvPr id="29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76701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"/>
          <p:cNvSpPr/>
          <p:nvPr/>
        </p:nvSpPr>
        <p:spPr>
          <a:xfrm>
            <a:off x="289761" y="343311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07</a:t>
            </a:r>
            <a:endParaRPr sz="2400" b="1" dirty="0">
              <a:latin typeface="+mj-lt"/>
            </a:endParaRPr>
          </a:p>
        </p:txBody>
      </p:sp>
      <p:sp>
        <p:nvSpPr>
          <p:cNvPr id="3" name="Shape 279"/>
          <p:cNvSpPr/>
          <p:nvPr/>
        </p:nvSpPr>
        <p:spPr>
          <a:xfrm>
            <a:off x="289761" y="1120448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" name="Shape 282"/>
          <p:cNvSpPr/>
          <p:nvPr/>
        </p:nvSpPr>
        <p:spPr>
          <a:xfrm>
            <a:off x="289761" y="2028621"/>
            <a:ext cx="623126" cy="5378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3" name="Shape 270"/>
          <p:cNvSpPr/>
          <p:nvPr/>
        </p:nvSpPr>
        <p:spPr>
          <a:xfrm>
            <a:off x="269194" y="3330388"/>
            <a:ext cx="623126" cy="5378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08</a:t>
            </a:r>
            <a:endParaRPr sz="2400" b="1" dirty="0">
              <a:latin typeface="+mj-lt"/>
            </a:endParaRPr>
          </a:p>
        </p:txBody>
      </p:sp>
      <p:sp>
        <p:nvSpPr>
          <p:cNvPr id="14" name="Shape 279"/>
          <p:cNvSpPr/>
          <p:nvPr/>
        </p:nvSpPr>
        <p:spPr>
          <a:xfrm>
            <a:off x="269194" y="4107525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5" name="Shape 282"/>
          <p:cNvSpPr/>
          <p:nvPr/>
        </p:nvSpPr>
        <p:spPr>
          <a:xfrm>
            <a:off x="269194" y="5015698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915161" y="258035"/>
            <a:ext cx="8064896" cy="2337957"/>
            <a:chOff x="754405" y="2657144"/>
            <a:chExt cx="9281129" cy="3117274"/>
          </a:xfrm>
        </p:grpSpPr>
        <p:sp>
          <p:nvSpPr>
            <p:cNvPr id="17" name="TextBox 80"/>
            <p:cNvSpPr txBox="1"/>
            <p:nvPr/>
          </p:nvSpPr>
          <p:spPr>
            <a:xfrm>
              <a:off x="754405" y="2657144"/>
              <a:ext cx="9281129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n-US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Gestión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administrativa financiera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coordinada de proyectos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investigación y vinculación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22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Fortalecer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comunicación e  información financiera entre los actores: investigadores y personal financiero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19" name="Group 74"/>
            <p:cNvGrpSpPr/>
            <p:nvPr/>
          </p:nvGrpSpPr>
          <p:grpSpPr>
            <a:xfrm>
              <a:off x="1022849" y="4690310"/>
              <a:ext cx="8430743" cy="1084108"/>
              <a:chOff x="1066090" y="2217238"/>
              <a:chExt cx="8430743" cy="1084108"/>
            </a:xfrm>
          </p:grpSpPr>
          <p:sp>
            <p:nvSpPr>
              <p:cNvPr id="20" name="Shape 208"/>
              <p:cNvSpPr/>
              <p:nvPr/>
            </p:nvSpPr>
            <p:spPr>
              <a:xfrm>
                <a:off x="1066090" y="2634500"/>
                <a:ext cx="8430743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Coordinar la gestión  académica y financiera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proyectos de investigación y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vinculación entre docentes y personal operativo.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  <p:grpSp>
        <p:nvGrpSpPr>
          <p:cNvPr id="24" name="Group 71"/>
          <p:cNvGrpSpPr/>
          <p:nvPr/>
        </p:nvGrpSpPr>
        <p:grpSpPr>
          <a:xfrm>
            <a:off x="934854" y="3332606"/>
            <a:ext cx="8064896" cy="2353346"/>
            <a:chOff x="754405" y="2636626"/>
            <a:chExt cx="9281129" cy="3137792"/>
          </a:xfrm>
        </p:grpSpPr>
        <p:sp>
          <p:nvSpPr>
            <p:cNvPr id="25" name="TextBox 80"/>
            <p:cNvSpPr txBox="1"/>
            <p:nvPr/>
          </p:nvSpPr>
          <p:spPr>
            <a:xfrm>
              <a:off x="754405" y="2636626"/>
              <a:ext cx="9281129" cy="666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n-US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Elaborar directrices de gestión presupuestaria  para proyectos y programas de investigación y vinculación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30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Elaborar directrices de formulación y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ejecución presupuestaria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proyectos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investigación y vinculación conforme normas gubernamentales.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27" name="Group 74"/>
            <p:cNvGrpSpPr/>
            <p:nvPr/>
          </p:nvGrpSpPr>
          <p:grpSpPr>
            <a:xfrm>
              <a:off x="1022849" y="4690310"/>
              <a:ext cx="8718774" cy="1084108"/>
              <a:chOff x="1066090" y="2217238"/>
              <a:chExt cx="8718774" cy="1084108"/>
            </a:xfrm>
          </p:grpSpPr>
          <p:sp>
            <p:nvSpPr>
              <p:cNvPr id="28" name="Shape 208"/>
              <p:cNvSpPr/>
              <p:nvPr/>
            </p:nvSpPr>
            <p:spPr>
              <a:xfrm>
                <a:off x="1066090" y="2634500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Conformar equipos de trabajo  para socializar y coordinar  procedimientos y procesos para la ejecución presupuestaria  de  proyectos de investigación y vinculación.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7509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"/>
          <p:cNvSpPr/>
          <p:nvPr/>
        </p:nvSpPr>
        <p:spPr>
          <a:xfrm>
            <a:off x="289761" y="343311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09</a:t>
            </a:r>
            <a:endParaRPr sz="2400" b="1" dirty="0">
              <a:latin typeface="+mj-lt"/>
            </a:endParaRPr>
          </a:p>
        </p:txBody>
      </p:sp>
      <p:sp>
        <p:nvSpPr>
          <p:cNvPr id="3" name="Shape 279"/>
          <p:cNvSpPr/>
          <p:nvPr/>
        </p:nvSpPr>
        <p:spPr>
          <a:xfrm>
            <a:off x="289761" y="1120448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" name="Shape 282"/>
          <p:cNvSpPr/>
          <p:nvPr/>
        </p:nvSpPr>
        <p:spPr>
          <a:xfrm>
            <a:off x="289761" y="2028621"/>
            <a:ext cx="623126" cy="5378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3" name="Shape 270"/>
          <p:cNvSpPr/>
          <p:nvPr/>
        </p:nvSpPr>
        <p:spPr>
          <a:xfrm>
            <a:off x="269194" y="3330388"/>
            <a:ext cx="623126" cy="5378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10</a:t>
            </a:r>
            <a:endParaRPr sz="2400" b="1" dirty="0">
              <a:latin typeface="+mj-lt"/>
            </a:endParaRPr>
          </a:p>
        </p:txBody>
      </p:sp>
      <p:sp>
        <p:nvSpPr>
          <p:cNvPr id="14" name="Shape 279"/>
          <p:cNvSpPr/>
          <p:nvPr/>
        </p:nvSpPr>
        <p:spPr>
          <a:xfrm>
            <a:off x="269194" y="4107525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5" name="Shape 282"/>
          <p:cNvSpPr/>
          <p:nvPr/>
        </p:nvSpPr>
        <p:spPr>
          <a:xfrm>
            <a:off x="269194" y="5015698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24" name="Group 71"/>
          <p:cNvGrpSpPr/>
          <p:nvPr/>
        </p:nvGrpSpPr>
        <p:grpSpPr>
          <a:xfrm>
            <a:off x="912887" y="503134"/>
            <a:ext cx="8064896" cy="2193523"/>
            <a:chOff x="754405" y="2849722"/>
            <a:chExt cx="9281129" cy="2924695"/>
          </a:xfrm>
        </p:grpSpPr>
        <p:sp>
          <p:nvSpPr>
            <p:cNvPr id="25" name="TextBox 80"/>
            <p:cNvSpPr txBox="1"/>
            <p:nvPr/>
          </p:nvSpPr>
          <p:spPr>
            <a:xfrm>
              <a:off x="754405" y="2849722"/>
              <a:ext cx="9281129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“GARANTIZAR 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sostenibilidad FINANCIERA 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proyectos de investigación y vinculación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73"/>
            <p:cNvGrpSpPr/>
            <p:nvPr/>
          </p:nvGrpSpPr>
          <p:grpSpPr>
            <a:xfrm>
              <a:off x="1022849" y="3521552"/>
              <a:ext cx="8831652" cy="739077"/>
              <a:chOff x="1066090" y="2275012"/>
              <a:chExt cx="8831652" cy="739077"/>
            </a:xfrm>
          </p:grpSpPr>
          <p:sp>
            <p:nvSpPr>
              <p:cNvPr id="30" name="Shape 208"/>
              <p:cNvSpPr/>
              <p:nvPr/>
            </p:nvSpPr>
            <p:spPr>
              <a:xfrm>
                <a:off x="1066090" y="2634501"/>
                <a:ext cx="8831652" cy="379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Garantizar la sostenibilidad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proyectos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investigación y vinculación </a:t>
                </a:r>
              </a:p>
            </p:txBody>
          </p:sp>
          <p:sp>
            <p:nvSpPr>
              <p:cNvPr id="31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27" name="Group 74"/>
            <p:cNvGrpSpPr/>
            <p:nvPr/>
          </p:nvGrpSpPr>
          <p:grpSpPr>
            <a:xfrm>
              <a:off x="1022849" y="4690310"/>
              <a:ext cx="8718774" cy="1084107"/>
              <a:chOff x="1066090" y="2217238"/>
              <a:chExt cx="8718774" cy="1084107"/>
            </a:xfrm>
          </p:grpSpPr>
          <p:sp>
            <p:nvSpPr>
              <p:cNvPr id="28" name="Shape 208"/>
              <p:cNvSpPr/>
              <p:nvPr/>
            </p:nvSpPr>
            <p:spPr>
              <a:xfrm>
                <a:off x="1066090" y="2634499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Ejecución de presupuestos con base a costos, </a:t>
                </a:r>
                <a:endPara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lanificación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adquisiciones  preferentemente de ítems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catalogados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  <p:grpSp>
        <p:nvGrpSpPr>
          <p:cNvPr id="32" name="Group 71"/>
          <p:cNvGrpSpPr/>
          <p:nvPr/>
        </p:nvGrpSpPr>
        <p:grpSpPr>
          <a:xfrm>
            <a:off x="912887" y="3253234"/>
            <a:ext cx="8064896" cy="2137903"/>
            <a:chOff x="754405" y="2636627"/>
            <a:chExt cx="9281129" cy="2850533"/>
          </a:xfrm>
        </p:grpSpPr>
        <p:sp>
          <p:nvSpPr>
            <p:cNvPr id="33" name="TextBox 80"/>
            <p:cNvSpPr txBox="1"/>
            <p:nvPr/>
          </p:nvSpPr>
          <p:spPr>
            <a:xfrm>
              <a:off x="754405" y="2636627"/>
              <a:ext cx="9281129" cy="666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n-US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Monitoreo y control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la ejecución presupuestaria de proyectos y programas de investigación y vinculación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73"/>
            <p:cNvGrpSpPr/>
            <p:nvPr/>
          </p:nvGrpSpPr>
          <p:grpSpPr>
            <a:xfrm>
              <a:off x="1022849" y="3521552"/>
              <a:ext cx="8718774" cy="1026335"/>
              <a:chOff x="1066090" y="2275012"/>
              <a:chExt cx="8718774" cy="1026335"/>
            </a:xfrm>
          </p:grpSpPr>
          <p:sp>
            <p:nvSpPr>
              <p:cNvPr id="38" name="Shape 208"/>
              <p:cNvSpPr/>
              <p:nvPr/>
            </p:nvSpPr>
            <p:spPr>
              <a:xfrm>
                <a:off x="1066090" y="2634501"/>
                <a:ext cx="8718774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Monitorear y controlar el cumplimiento de metas y objetivos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propuestos en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planeación y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formulación presupuestaria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los proyectos de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investigación y vinculación</a:t>
                </a:r>
              </a:p>
            </p:txBody>
          </p:sp>
          <p:sp>
            <p:nvSpPr>
              <p:cNvPr id="39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35" name="Group 74"/>
            <p:cNvGrpSpPr/>
            <p:nvPr/>
          </p:nvGrpSpPr>
          <p:grpSpPr>
            <a:xfrm>
              <a:off x="1022849" y="4690310"/>
              <a:ext cx="8718774" cy="796850"/>
              <a:chOff x="1066090" y="2217238"/>
              <a:chExt cx="8718774" cy="796850"/>
            </a:xfrm>
          </p:grpSpPr>
          <p:sp>
            <p:nvSpPr>
              <p:cNvPr id="36" name="Shape 208"/>
              <p:cNvSpPr/>
              <p:nvPr/>
            </p:nvSpPr>
            <p:spPr>
              <a:xfrm>
                <a:off x="1066090" y="2634500"/>
                <a:ext cx="8718774" cy="379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Monitoreo y control de la ejecución presupuestaria en forma  eficiente y oportuna.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25969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"/>
          <p:cNvSpPr/>
          <p:nvPr/>
        </p:nvSpPr>
        <p:spPr>
          <a:xfrm>
            <a:off x="289761" y="343311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11</a:t>
            </a:r>
            <a:endParaRPr sz="2400" b="1" dirty="0">
              <a:latin typeface="+mj-lt"/>
            </a:endParaRPr>
          </a:p>
        </p:txBody>
      </p:sp>
      <p:sp>
        <p:nvSpPr>
          <p:cNvPr id="3" name="Shape 279"/>
          <p:cNvSpPr/>
          <p:nvPr/>
        </p:nvSpPr>
        <p:spPr>
          <a:xfrm>
            <a:off x="289761" y="1120448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4" name="Shape 282"/>
          <p:cNvSpPr/>
          <p:nvPr/>
        </p:nvSpPr>
        <p:spPr>
          <a:xfrm>
            <a:off x="289761" y="2028621"/>
            <a:ext cx="623126" cy="5378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3" name="Shape 270"/>
          <p:cNvSpPr/>
          <p:nvPr/>
        </p:nvSpPr>
        <p:spPr>
          <a:xfrm>
            <a:off x="269194" y="3330388"/>
            <a:ext cx="623126" cy="5378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 smtClean="0">
                <a:latin typeface="+mj-lt"/>
              </a:rPr>
              <a:t>12</a:t>
            </a:r>
            <a:endParaRPr sz="2400" b="1" dirty="0">
              <a:latin typeface="+mj-lt"/>
            </a:endParaRPr>
          </a:p>
        </p:txBody>
      </p:sp>
      <p:sp>
        <p:nvSpPr>
          <p:cNvPr id="14" name="Shape 279"/>
          <p:cNvSpPr/>
          <p:nvPr/>
        </p:nvSpPr>
        <p:spPr>
          <a:xfrm>
            <a:off x="269194" y="4107525"/>
            <a:ext cx="623126" cy="53782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sp>
        <p:nvSpPr>
          <p:cNvPr id="15" name="Shape 282"/>
          <p:cNvSpPr/>
          <p:nvPr/>
        </p:nvSpPr>
        <p:spPr>
          <a:xfrm>
            <a:off x="269194" y="5015698"/>
            <a:ext cx="623126" cy="5378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b="1" dirty="0">
              <a:latin typeface="+mj-lt"/>
            </a:endParaRPr>
          </a:p>
        </p:txBody>
      </p:sp>
      <p:grpSp>
        <p:nvGrpSpPr>
          <p:cNvPr id="24" name="Group 71"/>
          <p:cNvGrpSpPr/>
          <p:nvPr/>
        </p:nvGrpSpPr>
        <p:grpSpPr>
          <a:xfrm>
            <a:off x="912887" y="487744"/>
            <a:ext cx="8064896" cy="1993468"/>
            <a:chOff x="754405" y="2829203"/>
            <a:chExt cx="9281129" cy="2657956"/>
          </a:xfrm>
        </p:grpSpPr>
        <p:sp>
          <p:nvSpPr>
            <p:cNvPr id="25" name="TextBox 80"/>
            <p:cNvSpPr txBox="1"/>
            <p:nvPr/>
          </p:nvSpPr>
          <p:spPr>
            <a:xfrm>
              <a:off x="754405" y="2829203"/>
              <a:ext cx="9281129" cy="666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“Elaborar liquidaciones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presupuestarias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proyectos y programas de investigación y vinculación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73"/>
            <p:cNvGrpSpPr/>
            <p:nvPr/>
          </p:nvGrpSpPr>
          <p:grpSpPr>
            <a:xfrm>
              <a:off x="1022849" y="3521552"/>
              <a:ext cx="8831652" cy="1026335"/>
              <a:chOff x="1066090" y="2275012"/>
              <a:chExt cx="8831652" cy="1026335"/>
            </a:xfrm>
          </p:grpSpPr>
          <p:sp>
            <p:nvSpPr>
              <p:cNvPr id="30" name="Shape 208"/>
              <p:cNvSpPr/>
              <p:nvPr/>
            </p:nvSpPr>
            <p:spPr>
              <a:xfrm>
                <a:off x="1066090" y="2634501"/>
                <a:ext cx="8831652" cy="6668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Liquidar presupuestariamente según corresponda la planeación de los proyectos  en el corto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mediano plazo en forma oportuna.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27" name="Group 74"/>
            <p:cNvGrpSpPr/>
            <p:nvPr/>
          </p:nvGrpSpPr>
          <p:grpSpPr>
            <a:xfrm>
              <a:off x="1022849" y="4690310"/>
              <a:ext cx="8718774" cy="796849"/>
              <a:chOff x="1066090" y="2217238"/>
              <a:chExt cx="8718774" cy="796849"/>
            </a:xfrm>
          </p:grpSpPr>
          <p:sp>
            <p:nvSpPr>
              <p:cNvPr id="28" name="Shape 208"/>
              <p:cNvSpPr/>
              <p:nvPr/>
            </p:nvSpPr>
            <p:spPr>
              <a:xfrm>
                <a:off x="1066090" y="2634499"/>
                <a:ext cx="8718774" cy="379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Registro de ingresos, gastos, liquidación de saldos de proyectos.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  <p:grpSp>
        <p:nvGrpSpPr>
          <p:cNvPr id="32" name="Group 71"/>
          <p:cNvGrpSpPr/>
          <p:nvPr/>
        </p:nvGrpSpPr>
        <p:grpSpPr>
          <a:xfrm>
            <a:off x="912887" y="3253234"/>
            <a:ext cx="8064896" cy="2137903"/>
            <a:chOff x="754405" y="2636627"/>
            <a:chExt cx="9281129" cy="2850533"/>
          </a:xfrm>
        </p:grpSpPr>
        <p:sp>
          <p:nvSpPr>
            <p:cNvPr id="33" name="TextBox 80"/>
            <p:cNvSpPr txBox="1"/>
            <p:nvPr/>
          </p:nvSpPr>
          <p:spPr>
            <a:xfrm>
              <a:off x="754405" y="2636627"/>
              <a:ext cx="9281129" cy="666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b">
              <a:spAutoFit/>
            </a:bodyPr>
            <a:lstStyle>
              <a:defPPr>
                <a:defRPr lang="fr-FR"/>
              </a:defPPr>
              <a:lvl1pPr algn="r">
                <a:defRPr b="1">
                  <a:solidFill>
                    <a:srgbClr val="595959"/>
                  </a:solidFill>
                  <a:latin typeface="+mj-lt"/>
                </a:defRPr>
              </a:lvl1pPr>
            </a:lstStyle>
            <a:p>
              <a:pPr algn="ctr"/>
              <a:r>
                <a:rPr lang="en-US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Socialización y rendición de cuentas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gestión financiera y cumplimiento 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proyectos 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</a:t>
              </a:r>
              <a:r>
                <a:rPr lang="es-EC" sz="1350" cap="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investigación y vinculación</a:t>
              </a:r>
              <a:r>
                <a:rPr lang="es-EC" sz="1350" cap="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endParaRPr lang="en-US" sz="135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73"/>
            <p:cNvGrpSpPr/>
            <p:nvPr/>
          </p:nvGrpSpPr>
          <p:grpSpPr>
            <a:xfrm>
              <a:off x="1022849" y="3521552"/>
              <a:ext cx="8718774" cy="739076"/>
              <a:chOff x="1066090" y="2275012"/>
              <a:chExt cx="8718774" cy="739076"/>
            </a:xfrm>
          </p:grpSpPr>
          <p:sp>
            <p:nvSpPr>
              <p:cNvPr id="38" name="Shape 208"/>
              <p:cNvSpPr/>
              <p:nvPr/>
            </p:nvSpPr>
            <p:spPr>
              <a:xfrm>
                <a:off x="1066090" y="2634501"/>
                <a:ext cx="8718774" cy="379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Preparar informes de rendición de cuentas de los proyectos de investigación y vinculación.</a:t>
                </a:r>
                <a:endParaRPr lang="es-EC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78"/>
              <p:cNvSpPr txBox="1"/>
              <p:nvPr/>
            </p:nvSpPr>
            <p:spPr>
              <a:xfrm>
                <a:off x="1066090" y="2275012"/>
                <a:ext cx="2539582" cy="4206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Objetivo estratégico:</a:t>
                </a:r>
                <a:endParaRPr lang="en-US" sz="1500" dirty="0"/>
              </a:p>
            </p:txBody>
          </p:sp>
        </p:grpSp>
        <p:grpSp>
          <p:nvGrpSpPr>
            <p:cNvPr id="35" name="Group 74"/>
            <p:cNvGrpSpPr/>
            <p:nvPr/>
          </p:nvGrpSpPr>
          <p:grpSpPr>
            <a:xfrm>
              <a:off x="1022849" y="4690310"/>
              <a:ext cx="8718774" cy="796850"/>
              <a:chOff x="1066090" y="2217238"/>
              <a:chExt cx="8718774" cy="796850"/>
            </a:xfrm>
          </p:grpSpPr>
          <p:sp>
            <p:nvSpPr>
              <p:cNvPr id="36" name="Shape 208"/>
              <p:cNvSpPr/>
              <p:nvPr/>
            </p:nvSpPr>
            <p:spPr>
              <a:xfrm>
                <a:off x="1066090" y="2634500"/>
                <a:ext cx="8718774" cy="379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89" tIns="34289" rIns="34289" bIns="34289" numCol="1" anchor="t">
                <a:spAutoFit/>
              </a:bodyPr>
              <a:lstStyle/>
              <a:p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Elaborar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informes de 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ejecución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rendición de cuentas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proyectos </a:t>
                </a:r>
                <a:r>
                  <a:rPr lang="es-EC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s-EC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investigación y vinculación</a:t>
                </a:r>
              </a:p>
            </p:txBody>
          </p:sp>
          <p:sp>
            <p:nvSpPr>
              <p:cNvPr id="37" name="TextBox 76"/>
              <p:cNvSpPr txBox="1"/>
              <p:nvPr/>
            </p:nvSpPr>
            <p:spPr>
              <a:xfrm>
                <a:off x="1066090" y="2217238"/>
                <a:ext cx="1400528" cy="72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34289" tIns="34289" rIns="34289" bIns="34289" numCol="1" anchor="b">
                <a:spAutoFit/>
              </a:bodyPr>
              <a:lstStyle>
                <a:defPPr>
                  <a:defRPr lang="fr-FR"/>
                </a:defPPr>
                <a:lvl1pPr algn="r">
                  <a:defRPr b="1">
                    <a:solidFill>
                      <a:srgbClr val="595959"/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Actividades: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880582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7AD650DB-64F0-4287-BF80-DA1CD5089A77}"/>
              </a:ext>
            </a:extLst>
          </p:cNvPr>
          <p:cNvGrpSpPr/>
          <p:nvPr/>
        </p:nvGrpSpPr>
        <p:grpSpPr>
          <a:xfrm>
            <a:off x="151306" y="5374268"/>
            <a:ext cx="2073144" cy="656590"/>
            <a:chOff x="88382" y="4443653"/>
            <a:chExt cx="2764192" cy="755549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FD99490C-B37C-48FD-BA42-8EA79FA878DB}"/>
                </a:ext>
              </a:extLst>
            </p:cNvPr>
            <p:cNvSpPr/>
            <p:nvPr/>
          </p:nvSpPr>
          <p:spPr>
            <a:xfrm>
              <a:off x="88382" y="4443653"/>
              <a:ext cx="2581312" cy="755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Realizar mapas de conocimiento para fortalecer los equipos de investigación. </a:t>
              </a:r>
              <a:endParaRPr lang="da-DK" sz="15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06836CC7-D391-4DEA-87B5-FF01DCC42D9B}"/>
                </a:ext>
              </a:extLst>
            </p:cNvPr>
            <p:cNvSpPr/>
            <p:nvPr/>
          </p:nvSpPr>
          <p:spPr>
            <a:xfrm>
              <a:off x="2669694" y="4494748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D8D5BAD0-294C-47FD-A3E3-C4003E7F74A6}"/>
              </a:ext>
            </a:extLst>
          </p:cNvPr>
          <p:cNvGrpSpPr/>
          <p:nvPr/>
        </p:nvGrpSpPr>
        <p:grpSpPr>
          <a:xfrm>
            <a:off x="-19848" y="2804401"/>
            <a:ext cx="2244298" cy="1079783"/>
            <a:chOff x="-139824" y="3808664"/>
            <a:chExt cx="2992398" cy="1242526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71508353-C111-4632-A762-6E1DF02BA1EA}"/>
                </a:ext>
              </a:extLst>
            </p:cNvPr>
            <p:cNvSpPr/>
            <p:nvPr/>
          </p:nvSpPr>
          <p:spPr>
            <a:xfrm>
              <a:off x="-139824" y="3808664"/>
              <a:ext cx="2892211" cy="1242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es-EC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ejorar  la motivación para promover mayor participación de docentes y estudiantes en proyectos de investigación y vinculación.</a:t>
              </a:r>
              <a:endParaRPr lang="da-DK" sz="15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89B589DB-0B26-4507-B65A-9F9179553ADF}"/>
                </a:ext>
              </a:extLst>
            </p:cNvPr>
            <p:cNvSpPr/>
            <p:nvPr/>
          </p:nvSpPr>
          <p:spPr>
            <a:xfrm>
              <a:off x="2669694" y="4494748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ACEA0DC-1B86-49CF-812F-8BD71894896F}"/>
              </a:ext>
            </a:extLst>
          </p:cNvPr>
          <p:cNvGrpSpPr/>
          <p:nvPr/>
        </p:nvGrpSpPr>
        <p:grpSpPr>
          <a:xfrm>
            <a:off x="5001500" y="1617259"/>
            <a:ext cx="2785119" cy="656590"/>
            <a:chOff x="-98397" y="3987176"/>
            <a:chExt cx="3713490" cy="755549"/>
          </a:xfrm>
        </p:grpSpPr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86169248-295A-488C-BB9C-0500C6FCAB40}"/>
                </a:ext>
              </a:extLst>
            </p:cNvPr>
            <p:cNvSpPr/>
            <p:nvPr/>
          </p:nvSpPr>
          <p:spPr>
            <a:xfrm>
              <a:off x="104232" y="3987176"/>
              <a:ext cx="3510861" cy="755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Efectividad y oportunidad en el manejo de recursos en proyectos de investigación y vinculación</a:t>
              </a:r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da-DK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96D7B8FD-F0BD-4623-8C75-ACF1B5CB0C60}"/>
                </a:ext>
              </a:extLst>
            </p:cNvPr>
            <p:cNvSpPr/>
            <p:nvPr/>
          </p:nvSpPr>
          <p:spPr>
            <a:xfrm>
              <a:off x="-98397" y="4494748"/>
              <a:ext cx="182880" cy="182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11F25CDD-92F1-408C-849B-3AD562ACA6F5}"/>
              </a:ext>
            </a:extLst>
          </p:cNvPr>
          <p:cNvSpPr/>
          <p:nvPr/>
        </p:nvSpPr>
        <p:spPr>
          <a:xfrm>
            <a:off x="7104285" y="3175773"/>
            <a:ext cx="1964061" cy="52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50"/>
              </a:lnSpc>
            </a:pPr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Ejecución presupuestaria con base a costos.</a:t>
            </a:r>
            <a:endParaRPr lang="da-DK" sz="15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BECA5613-7D80-4B5F-B5FF-8B04870D30EE}"/>
              </a:ext>
            </a:extLst>
          </p:cNvPr>
          <p:cNvSpPr/>
          <p:nvPr/>
        </p:nvSpPr>
        <p:spPr>
          <a:xfrm>
            <a:off x="7041592" y="3258939"/>
            <a:ext cx="137160" cy="158927"/>
          </a:xfrm>
          <a:prstGeom prst="ellipse">
            <a:avLst/>
          </a:prstGeom>
          <a:solidFill>
            <a:srgbClr val="DA8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4F66E110-662C-4EBB-AFF9-18432388767E}"/>
              </a:ext>
            </a:extLst>
          </p:cNvPr>
          <p:cNvCxnSpPr>
            <a:cxnSpLocks/>
          </p:cNvCxnSpPr>
          <p:nvPr/>
        </p:nvCxnSpPr>
        <p:spPr>
          <a:xfrm flipV="1">
            <a:off x="2298438" y="5480771"/>
            <a:ext cx="939588" cy="691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3715BAAE-88A5-4E0A-B4D8-A781B94E0C61}"/>
              </a:ext>
            </a:extLst>
          </p:cNvPr>
          <p:cNvCxnSpPr>
            <a:cxnSpLocks/>
          </p:cNvCxnSpPr>
          <p:nvPr/>
        </p:nvCxnSpPr>
        <p:spPr>
          <a:xfrm flipH="1">
            <a:off x="5568928" y="3340635"/>
            <a:ext cx="1461895" cy="10883"/>
          </a:xfrm>
          <a:prstGeom prst="straightConnector1">
            <a:avLst/>
          </a:prstGeom>
          <a:ln>
            <a:solidFill>
              <a:srgbClr val="DA8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65">
            <a:extLst>
              <a:ext uri="{FF2B5EF4-FFF2-40B4-BE49-F238E27FC236}">
                <a16:creationId xmlns="" xmlns:a16="http://schemas.microsoft.com/office/drawing/2014/main" id="{349F17E1-E563-42F5-8A28-49EF9D804E4E}"/>
              </a:ext>
            </a:extLst>
          </p:cNvPr>
          <p:cNvSpPr>
            <a:spLocks/>
          </p:cNvSpPr>
          <p:nvPr/>
        </p:nvSpPr>
        <p:spPr bwMode="auto">
          <a:xfrm>
            <a:off x="2674051" y="981366"/>
            <a:ext cx="2439033" cy="2752801"/>
          </a:xfrm>
          <a:custGeom>
            <a:avLst/>
            <a:gdLst>
              <a:gd name="connsiteX0" fmla="*/ 475588 w 2727752"/>
              <a:gd name="connsiteY0" fmla="*/ 2108303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5588 w 2727752"/>
              <a:gd name="connsiteY3" fmla="*/ 2109071 h 2657003"/>
              <a:gd name="connsiteX4" fmla="*/ 475588 w 2727752"/>
              <a:gd name="connsiteY4" fmla="*/ 2108701 h 2657003"/>
              <a:gd name="connsiteX5" fmla="*/ 474242 w 2727752"/>
              <a:gd name="connsiteY5" fmla="*/ 1071297 h 2657003"/>
              <a:gd name="connsiteX6" fmla="*/ 252448 w 2727752"/>
              <a:gd name="connsiteY6" fmla="*/ 1137341 h 2657003"/>
              <a:gd name="connsiteX7" fmla="*/ 253013 w 2727752"/>
              <a:gd name="connsiteY7" fmla="*/ 1137341 h 2657003"/>
              <a:gd name="connsiteX8" fmla="*/ 474242 w 2727752"/>
              <a:gd name="connsiteY8" fmla="*/ 1071427 h 2657003"/>
              <a:gd name="connsiteX9" fmla="*/ 846075 w 2727752"/>
              <a:gd name="connsiteY9" fmla="*/ 0 h 2657003"/>
              <a:gd name="connsiteX10" fmla="*/ 1097092 w 2727752"/>
              <a:gd name="connsiteY10" fmla="*/ 0 h 2657003"/>
              <a:gd name="connsiteX11" fmla="*/ 1098569 w 2727752"/>
              <a:gd name="connsiteY11" fmla="*/ 0 h 2657003"/>
              <a:gd name="connsiteX12" fmla="*/ 1098044 w 2727752"/>
              <a:gd name="connsiteY12" fmla="*/ 706 h 2657003"/>
              <a:gd name="connsiteX13" fmla="*/ 1949516 w 2727752"/>
              <a:gd name="connsiteY13" fmla="*/ 631677 h 2657003"/>
              <a:gd name="connsiteX14" fmla="*/ 1727807 w 2727752"/>
              <a:gd name="connsiteY14" fmla="*/ 697989 h 2657003"/>
              <a:gd name="connsiteX15" fmla="*/ 1727807 w 2727752"/>
              <a:gd name="connsiteY15" fmla="*/ 1737358 h 2657003"/>
              <a:gd name="connsiteX16" fmla="*/ 1727253 w 2727752"/>
              <a:gd name="connsiteY16" fmla="*/ 1737522 h 2657003"/>
              <a:gd name="connsiteX17" fmla="*/ 2726923 w 2727752"/>
              <a:gd name="connsiteY17" fmla="*/ 2034268 h 2657003"/>
              <a:gd name="connsiteX18" fmla="*/ 2727752 w 2727752"/>
              <a:gd name="connsiteY18" fmla="*/ 2034022 h 2657003"/>
              <a:gd name="connsiteX19" fmla="*/ 2727752 w 2727752"/>
              <a:gd name="connsiteY19" fmla="*/ 2285573 h 2657003"/>
              <a:gd name="connsiteX20" fmla="*/ 1475895 w 2727752"/>
              <a:gd name="connsiteY20" fmla="*/ 2657003 h 2657003"/>
              <a:gd name="connsiteX21" fmla="*/ 1475895 w 2727752"/>
              <a:gd name="connsiteY21" fmla="*/ 2405436 h 2657003"/>
              <a:gd name="connsiteX22" fmla="*/ 1475894 w 2727752"/>
              <a:gd name="connsiteY22" fmla="*/ 2405436 h 2657003"/>
              <a:gd name="connsiteX23" fmla="*/ 1475894 w 2727752"/>
              <a:gd name="connsiteY23" fmla="*/ 2657003 h 2657003"/>
              <a:gd name="connsiteX24" fmla="*/ 224037 w 2727752"/>
              <a:gd name="connsiteY24" fmla="*/ 2285803 h 2657003"/>
              <a:gd name="connsiteX25" fmla="*/ 224037 w 2727752"/>
              <a:gd name="connsiteY25" fmla="*/ 1137874 h 2657003"/>
              <a:gd name="connsiteX26" fmla="*/ 0 w 2727752"/>
              <a:gd name="connsiteY26" fmla="*/ 1137874 h 2657003"/>
              <a:gd name="connsiteX0" fmla="*/ 475588 w 2727752"/>
              <a:gd name="connsiteY0" fmla="*/ 2108701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5588 w 2727752"/>
              <a:gd name="connsiteY3" fmla="*/ 2109071 h 2657003"/>
              <a:gd name="connsiteX4" fmla="*/ 475588 w 2727752"/>
              <a:gd name="connsiteY4" fmla="*/ 2108701 h 2657003"/>
              <a:gd name="connsiteX5" fmla="*/ 474242 w 2727752"/>
              <a:gd name="connsiteY5" fmla="*/ 1071297 h 2657003"/>
              <a:gd name="connsiteX6" fmla="*/ 252448 w 2727752"/>
              <a:gd name="connsiteY6" fmla="*/ 1137341 h 2657003"/>
              <a:gd name="connsiteX7" fmla="*/ 253013 w 2727752"/>
              <a:gd name="connsiteY7" fmla="*/ 1137341 h 2657003"/>
              <a:gd name="connsiteX8" fmla="*/ 474242 w 2727752"/>
              <a:gd name="connsiteY8" fmla="*/ 1071427 h 2657003"/>
              <a:gd name="connsiteX9" fmla="*/ 474242 w 2727752"/>
              <a:gd name="connsiteY9" fmla="*/ 1071297 h 2657003"/>
              <a:gd name="connsiteX10" fmla="*/ 846075 w 2727752"/>
              <a:gd name="connsiteY10" fmla="*/ 0 h 2657003"/>
              <a:gd name="connsiteX11" fmla="*/ 1097092 w 2727752"/>
              <a:gd name="connsiteY11" fmla="*/ 0 h 2657003"/>
              <a:gd name="connsiteX12" fmla="*/ 1098569 w 2727752"/>
              <a:gd name="connsiteY12" fmla="*/ 0 h 2657003"/>
              <a:gd name="connsiteX13" fmla="*/ 1098044 w 2727752"/>
              <a:gd name="connsiteY13" fmla="*/ 706 h 2657003"/>
              <a:gd name="connsiteX14" fmla="*/ 1949516 w 2727752"/>
              <a:gd name="connsiteY14" fmla="*/ 631677 h 2657003"/>
              <a:gd name="connsiteX15" fmla="*/ 1727807 w 2727752"/>
              <a:gd name="connsiteY15" fmla="*/ 697989 h 2657003"/>
              <a:gd name="connsiteX16" fmla="*/ 1727807 w 2727752"/>
              <a:gd name="connsiteY16" fmla="*/ 1737358 h 2657003"/>
              <a:gd name="connsiteX17" fmla="*/ 1727253 w 2727752"/>
              <a:gd name="connsiteY17" fmla="*/ 1737522 h 2657003"/>
              <a:gd name="connsiteX18" fmla="*/ 2726923 w 2727752"/>
              <a:gd name="connsiteY18" fmla="*/ 2034268 h 2657003"/>
              <a:gd name="connsiteX19" fmla="*/ 2727752 w 2727752"/>
              <a:gd name="connsiteY19" fmla="*/ 2034022 h 2657003"/>
              <a:gd name="connsiteX20" fmla="*/ 2727752 w 2727752"/>
              <a:gd name="connsiteY20" fmla="*/ 2285573 h 2657003"/>
              <a:gd name="connsiteX21" fmla="*/ 1475895 w 2727752"/>
              <a:gd name="connsiteY21" fmla="*/ 2657003 h 2657003"/>
              <a:gd name="connsiteX22" fmla="*/ 1475895 w 2727752"/>
              <a:gd name="connsiteY22" fmla="*/ 2405436 h 2657003"/>
              <a:gd name="connsiteX23" fmla="*/ 1475894 w 2727752"/>
              <a:gd name="connsiteY23" fmla="*/ 2405436 h 2657003"/>
              <a:gd name="connsiteX24" fmla="*/ 1475894 w 2727752"/>
              <a:gd name="connsiteY24" fmla="*/ 2657003 h 2657003"/>
              <a:gd name="connsiteX25" fmla="*/ 224037 w 2727752"/>
              <a:gd name="connsiteY25" fmla="*/ 2285803 h 2657003"/>
              <a:gd name="connsiteX26" fmla="*/ 224037 w 2727752"/>
              <a:gd name="connsiteY26" fmla="*/ 1137874 h 2657003"/>
              <a:gd name="connsiteX27" fmla="*/ 0 w 2727752"/>
              <a:gd name="connsiteY27" fmla="*/ 1137874 h 2657003"/>
              <a:gd name="connsiteX28" fmla="*/ 846075 w 2727752"/>
              <a:gd name="connsiteY28" fmla="*/ 0 h 2657003"/>
              <a:gd name="connsiteX0" fmla="*/ 475588 w 2727752"/>
              <a:gd name="connsiteY0" fmla="*/ 2109071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5588 w 2727752"/>
              <a:gd name="connsiteY3" fmla="*/ 2109071 h 2657003"/>
              <a:gd name="connsiteX4" fmla="*/ 474242 w 2727752"/>
              <a:gd name="connsiteY4" fmla="*/ 1071297 h 2657003"/>
              <a:gd name="connsiteX5" fmla="*/ 252448 w 2727752"/>
              <a:gd name="connsiteY5" fmla="*/ 1137341 h 2657003"/>
              <a:gd name="connsiteX6" fmla="*/ 253013 w 2727752"/>
              <a:gd name="connsiteY6" fmla="*/ 1137341 h 2657003"/>
              <a:gd name="connsiteX7" fmla="*/ 474242 w 2727752"/>
              <a:gd name="connsiteY7" fmla="*/ 1071427 h 2657003"/>
              <a:gd name="connsiteX8" fmla="*/ 474242 w 2727752"/>
              <a:gd name="connsiteY8" fmla="*/ 1071297 h 2657003"/>
              <a:gd name="connsiteX9" fmla="*/ 846075 w 2727752"/>
              <a:gd name="connsiteY9" fmla="*/ 0 h 2657003"/>
              <a:gd name="connsiteX10" fmla="*/ 1097092 w 2727752"/>
              <a:gd name="connsiteY10" fmla="*/ 0 h 2657003"/>
              <a:gd name="connsiteX11" fmla="*/ 1098569 w 2727752"/>
              <a:gd name="connsiteY11" fmla="*/ 0 h 2657003"/>
              <a:gd name="connsiteX12" fmla="*/ 1098044 w 2727752"/>
              <a:gd name="connsiteY12" fmla="*/ 706 h 2657003"/>
              <a:gd name="connsiteX13" fmla="*/ 1949516 w 2727752"/>
              <a:gd name="connsiteY13" fmla="*/ 631677 h 2657003"/>
              <a:gd name="connsiteX14" fmla="*/ 1727807 w 2727752"/>
              <a:gd name="connsiteY14" fmla="*/ 697989 h 2657003"/>
              <a:gd name="connsiteX15" fmla="*/ 1727807 w 2727752"/>
              <a:gd name="connsiteY15" fmla="*/ 1737358 h 2657003"/>
              <a:gd name="connsiteX16" fmla="*/ 1727253 w 2727752"/>
              <a:gd name="connsiteY16" fmla="*/ 1737522 h 2657003"/>
              <a:gd name="connsiteX17" fmla="*/ 2726923 w 2727752"/>
              <a:gd name="connsiteY17" fmla="*/ 2034268 h 2657003"/>
              <a:gd name="connsiteX18" fmla="*/ 2727752 w 2727752"/>
              <a:gd name="connsiteY18" fmla="*/ 2034022 h 2657003"/>
              <a:gd name="connsiteX19" fmla="*/ 2727752 w 2727752"/>
              <a:gd name="connsiteY19" fmla="*/ 2285573 h 2657003"/>
              <a:gd name="connsiteX20" fmla="*/ 1475895 w 2727752"/>
              <a:gd name="connsiteY20" fmla="*/ 2657003 h 2657003"/>
              <a:gd name="connsiteX21" fmla="*/ 1475895 w 2727752"/>
              <a:gd name="connsiteY21" fmla="*/ 2405436 h 2657003"/>
              <a:gd name="connsiteX22" fmla="*/ 1475894 w 2727752"/>
              <a:gd name="connsiteY22" fmla="*/ 2405436 h 2657003"/>
              <a:gd name="connsiteX23" fmla="*/ 1475894 w 2727752"/>
              <a:gd name="connsiteY23" fmla="*/ 2657003 h 2657003"/>
              <a:gd name="connsiteX24" fmla="*/ 224037 w 2727752"/>
              <a:gd name="connsiteY24" fmla="*/ 2285803 h 2657003"/>
              <a:gd name="connsiteX25" fmla="*/ 224037 w 2727752"/>
              <a:gd name="connsiteY25" fmla="*/ 1137874 h 2657003"/>
              <a:gd name="connsiteX26" fmla="*/ 0 w 2727752"/>
              <a:gd name="connsiteY26" fmla="*/ 1137874 h 2657003"/>
              <a:gd name="connsiteX27" fmla="*/ 846075 w 2727752"/>
              <a:gd name="connsiteY27" fmla="*/ 0 h 2657003"/>
              <a:gd name="connsiteX0" fmla="*/ 475489 w 2727752"/>
              <a:gd name="connsiteY0" fmla="*/ 2109041 h 2657003"/>
              <a:gd name="connsiteX1" fmla="*/ 475489 w 2727752"/>
              <a:gd name="connsiteY1" fmla="*/ 2108332 h 2657003"/>
              <a:gd name="connsiteX2" fmla="*/ 475489 w 2727752"/>
              <a:gd name="connsiteY2" fmla="*/ 2109041 h 2657003"/>
              <a:gd name="connsiteX3" fmla="*/ 474242 w 2727752"/>
              <a:gd name="connsiteY3" fmla="*/ 1071297 h 2657003"/>
              <a:gd name="connsiteX4" fmla="*/ 252448 w 2727752"/>
              <a:gd name="connsiteY4" fmla="*/ 1137341 h 2657003"/>
              <a:gd name="connsiteX5" fmla="*/ 253013 w 2727752"/>
              <a:gd name="connsiteY5" fmla="*/ 1137341 h 2657003"/>
              <a:gd name="connsiteX6" fmla="*/ 474242 w 2727752"/>
              <a:gd name="connsiteY6" fmla="*/ 1071427 h 2657003"/>
              <a:gd name="connsiteX7" fmla="*/ 474242 w 2727752"/>
              <a:gd name="connsiteY7" fmla="*/ 1071297 h 2657003"/>
              <a:gd name="connsiteX8" fmla="*/ 846075 w 2727752"/>
              <a:gd name="connsiteY8" fmla="*/ 0 h 2657003"/>
              <a:gd name="connsiteX9" fmla="*/ 1097092 w 2727752"/>
              <a:gd name="connsiteY9" fmla="*/ 0 h 2657003"/>
              <a:gd name="connsiteX10" fmla="*/ 1098569 w 2727752"/>
              <a:gd name="connsiteY10" fmla="*/ 0 h 2657003"/>
              <a:gd name="connsiteX11" fmla="*/ 1098044 w 2727752"/>
              <a:gd name="connsiteY11" fmla="*/ 706 h 2657003"/>
              <a:gd name="connsiteX12" fmla="*/ 1949516 w 2727752"/>
              <a:gd name="connsiteY12" fmla="*/ 631677 h 2657003"/>
              <a:gd name="connsiteX13" fmla="*/ 1727807 w 2727752"/>
              <a:gd name="connsiteY13" fmla="*/ 697989 h 2657003"/>
              <a:gd name="connsiteX14" fmla="*/ 1727807 w 2727752"/>
              <a:gd name="connsiteY14" fmla="*/ 1737358 h 2657003"/>
              <a:gd name="connsiteX15" fmla="*/ 1727253 w 2727752"/>
              <a:gd name="connsiteY15" fmla="*/ 1737522 h 2657003"/>
              <a:gd name="connsiteX16" fmla="*/ 2726923 w 2727752"/>
              <a:gd name="connsiteY16" fmla="*/ 2034268 h 2657003"/>
              <a:gd name="connsiteX17" fmla="*/ 2727752 w 2727752"/>
              <a:gd name="connsiteY17" fmla="*/ 2034022 h 2657003"/>
              <a:gd name="connsiteX18" fmla="*/ 2727752 w 2727752"/>
              <a:gd name="connsiteY18" fmla="*/ 2285573 h 2657003"/>
              <a:gd name="connsiteX19" fmla="*/ 1475895 w 2727752"/>
              <a:gd name="connsiteY19" fmla="*/ 2657003 h 2657003"/>
              <a:gd name="connsiteX20" fmla="*/ 1475895 w 2727752"/>
              <a:gd name="connsiteY20" fmla="*/ 2405436 h 2657003"/>
              <a:gd name="connsiteX21" fmla="*/ 1475894 w 2727752"/>
              <a:gd name="connsiteY21" fmla="*/ 2405436 h 2657003"/>
              <a:gd name="connsiteX22" fmla="*/ 1475894 w 2727752"/>
              <a:gd name="connsiteY22" fmla="*/ 2657003 h 2657003"/>
              <a:gd name="connsiteX23" fmla="*/ 224037 w 2727752"/>
              <a:gd name="connsiteY23" fmla="*/ 2285803 h 2657003"/>
              <a:gd name="connsiteX24" fmla="*/ 224037 w 2727752"/>
              <a:gd name="connsiteY24" fmla="*/ 1137874 h 2657003"/>
              <a:gd name="connsiteX25" fmla="*/ 0 w 2727752"/>
              <a:gd name="connsiteY25" fmla="*/ 1137874 h 2657003"/>
              <a:gd name="connsiteX26" fmla="*/ 846075 w 2727752"/>
              <a:gd name="connsiteY26" fmla="*/ 0 h 2657003"/>
              <a:gd name="connsiteX0" fmla="*/ 474242 w 2727752"/>
              <a:gd name="connsiteY0" fmla="*/ 1071297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474242 w 2727752"/>
              <a:gd name="connsiteY3" fmla="*/ 1071427 h 2657003"/>
              <a:gd name="connsiteX4" fmla="*/ 474242 w 2727752"/>
              <a:gd name="connsiteY4" fmla="*/ 1071297 h 2657003"/>
              <a:gd name="connsiteX5" fmla="*/ 846075 w 2727752"/>
              <a:gd name="connsiteY5" fmla="*/ 0 h 2657003"/>
              <a:gd name="connsiteX6" fmla="*/ 1097092 w 2727752"/>
              <a:gd name="connsiteY6" fmla="*/ 0 h 2657003"/>
              <a:gd name="connsiteX7" fmla="*/ 1098569 w 2727752"/>
              <a:gd name="connsiteY7" fmla="*/ 0 h 2657003"/>
              <a:gd name="connsiteX8" fmla="*/ 1098044 w 2727752"/>
              <a:gd name="connsiteY8" fmla="*/ 706 h 2657003"/>
              <a:gd name="connsiteX9" fmla="*/ 1949516 w 2727752"/>
              <a:gd name="connsiteY9" fmla="*/ 631677 h 2657003"/>
              <a:gd name="connsiteX10" fmla="*/ 1727807 w 2727752"/>
              <a:gd name="connsiteY10" fmla="*/ 697989 h 2657003"/>
              <a:gd name="connsiteX11" fmla="*/ 1727807 w 2727752"/>
              <a:gd name="connsiteY11" fmla="*/ 1737358 h 2657003"/>
              <a:gd name="connsiteX12" fmla="*/ 1727253 w 2727752"/>
              <a:gd name="connsiteY12" fmla="*/ 1737522 h 2657003"/>
              <a:gd name="connsiteX13" fmla="*/ 2726923 w 2727752"/>
              <a:gd name="connsiteY13" fmla="*/ 2034268 h 2657003"/>
              <a:gd name="connsiteX14" fmla="*/ 2727752 w 2727752"/>
              <a:gd name="connsiteY14" fmla="*/ 2034022 h 2657003"/>
              <a:gd name="connsiteX15" fmla="*/ 2727752 w 2727752"/>
              <a:gd name="connsiteY15" fmla="*/ 2285573 h 2657003"/>
              <a:gd name="connsiteX16" fmla="*/ 1475895 w 2727752"/>
              <a:gd name="connsiteY16" fmla="*/ 2657003 h 2657003"/>
              <a:gd name="connsiteX17" fmla="*/ 1475895 w 2727752"/>
              <a:gd name="connsiteY17" fmla="*/ 2405436 h 2657003"/>
              <a:gd name="connsiteX18" fmla="*/ 1475894 w 2727752"/>
              <a:gd name="connsiteY18" fmla="*/ 2405436 h 2657003"/>
              <a:gd name="connsiteX19" fmla="*/ 1475894 w 2727752"/>
              <a:gd name="connsiteY19" fmla="*/ 2657003 h 2657003"/>
              <a:gd name="connsiteX20" fmla="*/ 224037 w 2727752"/>
              <a:gd name="connsiteY20" fmla="*/ 2285803 h 2657003"/>
              <a:gd name="connsiteX21" fmla="*/ 224037 w 2727752"/>
              <a:gd name="connsiteY21" fmla="*/ 1137874 h 2657003"/>
              <a:gd name="connsiteX22" fmla="*/ 0 w 2727752"/>
              <a:gd name="connsiteY22" fmla="*/ 1137874 h 2657003"/>
              <a:gd name="connsiteX23" fmla="*/ 846075 w 2727752"/>
              <a:gd name="connsiteY23" fmla="*/ 0 h 2657003"/>
              <a:gd name="connsiteX0" fmla="*/ 474242 w 2727752"/>
              <a:gd name="connsiteY0" fmla="*/ 1071427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474242 w 2727752"/>
              <a:gd name="connsiteY3" fmla="*/ 1071427 h 2657003"/>
              <a:gd name="connsiteX4" fmla="*/ 846075 w 2727752"/>
              <a:gd name="connsiteY4" fmla="*/ 0 h 2657003"/>
              <a:gd name="connsiteX5" fmla="*/ 1097092 w 2727752"/>
              <a:gd name="connsiteY5" fmla="*/ 0 h 2657003"/>
              <a:gd name="connsiteX6" fmla="*/ 1098569 w 2727752"/>
              <a:gd name="connsiteY6" fmla="*/ 0 h 2657003"/>
              <a:gd name="connsiteX7" fmla="*/ 1098044 w 2727752"/>
              <a:gd name="connsiteY7" fmla="*/ 706 h 2657003"/>
              <a:gd name="connsiteX8" fmla="*/ 1949516 w 2727752"/>
              <a:gd name="connsiteY8" fmla="*/ 631677 h 2657003"/>
              <a:gd name="connsiteX9" fmla="*/ 1727807 w 2727752"/>
              <a:gd name="connsiteY9" fmla="*/ 697989 h 2657003"/>
              <a:gd name="connsiteX10" fmla="*/ 1727807 w 2727752"/>
              <a:gd name="connsiteY10" fmla="*/ 1737358 h 2657003"/>
              <a:gd name="connsiteX11" fmla="*/ 1727253 w 2727752"/>
              <a:gd name="connsiteY11" fmla="*/ 1737522 h 2657003"/>
              <a:gd name="connsiteX12" fmla="*/ 2726923 w 2727752"/>
              <a:gd name="connsiteY12" fmla="*/ 2034268 h 2657003"/>
              <a:gd name="connsiteX13" fmla="*/ 2727752 w 2727752"/>
              <a:gd name="connsiteY13" fmla="*/ 2034022 h 2657003"/>
              <a:gd name="connsiteX14" fmla="*/ 2727752 w 2727752"/>
              <a:gd name="connsiteY14" fmla="*/ 2285573 h 2657003"/>
              <a:gd name="connsiteX15" fmla="*/ 1475895 w 2727752"/>
              <a:gd name="connsiteY15" fmla="*/ 2657003 h 2657003"/>
              <a:gd name="connsiteX16" fmla="*/ 1475895 w 2727752"/>
              <a:gd name="connsiteY16" fmla="*/ 2405436 h 2657003"/>
              <a:gd name="connsiteX17" fmla="*/ 1475894 w 2727752"/>
              <a:gd name="connsiteY17" fmla="*/ 2405436 h 2657003"/>
              <a:gd name="connsiteX18" fmla="*/ 1475894 w 2727752"/>
              <a:gd name="connsiteY18" fmla="*/ 2657003 h 2657003"/>
              <a:gd name="connsiteX19" fmla="*/ 224037 w 2727752"/>
              <a:gd name="connsiteY19" fmla="*/ 2285803 h 2657003"/>
              <a:gd name="connsiteX20" fmla="*/ 224037 w 2727752"/>
              <a:gd name="connsiteY20" fmla="*/ 1137874 h 2657003"/>
              <a:gd name="connsiteX21" fmla="*/ 0 w 2727752"/>
              <a:gd name="connsiteY21" fmla="*/ 1137874 h 2657003"/>
              <a:gd name="connsiteX22" fmla="*/ 846075 w 2727752"/>
              <a:gd name="connsiteY22" fmla="*/ 0 h 2657003"/>
              <a:gd name="connsiteX0" fmla="*/ 253013 w 2727752"/>
              <a:gd name="connsiteY0" fmla="*/ 1137341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846075 w 2727752"/>
              <a:gd name="connsiteY3" fmla="*/ 0 h 2657003"/>
              <a:gd name="connsiteX4" fmla="*/ 1097092 w 2727752"/>
              <a:gd name="connsiteY4" fmla="*/ 0 h 2657003"/>
              <a:gd name="connsiteX5" fmla="*/ 1098569 w 2727752"/>
              <a:gd name="connsiteY5" fmla="*/ 0 h 2657003"/>
              <a:gd name="connsiteX6" fmla="*/ 1098044 w 2727752"/>
              <a:gd name="connsiteY6" fmla="*/ 706 h 2657003"/>
              <a:gd name="connsiteX7" fmla="*/ 1949516 w 2727752"/>
              <a:gd name="connsiteY7" fmla="*/ 631677 h 2657003"/>
              <a:gd name="connsiteX8" fmla="*/ 1727807 w 2727752"/>
              <a:gd name="connsiteY8" fmla="*/ 697989 h 2657003"/>
              <a:gd name="connsiteX9" fmla="*/ 1727807 w 2727752"/>
              <a:gd name="connsiteY9" fmla="*/ 1737358 h 2657003"/>
              <a:gd name="connsiteX10" fmla="*/ 1727253 w 2727752"/>
              <a:gd name="connsiteY10" fmla="*/ 1737522 h 2657003"/>
              <a:gd name="connsiteX11" fmla="*/ 2726923 w 2727752"/>
              <a:gd name="connsiteY11" fmla="*/ 2034268 h 2657003"/>
              <a:gd name="connsiteX12" fmla="*/ 2727752 w 2727752"/>
              <a:gd name="connsiteY12" fmla="*/ 2034022 h 2657003"/>
              <a:gd name="connsiteX13" fmla="*/ 2727752 w 2727752"/>
              <a:gd name="connsiteY13" fmla="*/ 2285573 h 2657003"/>
              <a:gd name="connsiteX14" fmla="*/ 1475895 w 2727752"/>
              <a:gd name="connsiteY14" fmla="*/ 2657003 h 2657003"/>
              <a:gd name="connsiteX15" fmla="*/ 1475895 w 2727752"/>
              <a:gd name="connsiteY15" fmla="*/ 2405436 h 2657003"/>
              <a:gd name="connsiteX16" fmla="*/ 1475894 w 2727752"/>
              <a:gd name="connsiteY16" fmla="*/ 2405436 h 2657003"/>
              <a:gd name="connsiteX17" fmla="*/ 1475894 w 2727752"/>
              <a:gd name="connsiteY17" fmla="*/ 2657003 h 2657003"/>
              <a:gd name="connsiteX18" fmla="*/ 224037 w 2727752"/>
              <a:gd name="connsiteY18" fmla="*/ 2285803 h 2657003"/>
              <a:gd name="connsiteX19" fmla="*/ 224037 w 2727752"/>
              <a:gd name="connsiteY19" fmla="*/ 1137874 h 2657003"/>
              <a:gd name="connsiteX20" fmla="*/ 0 w 2727752"/>
              <a:gd name="connsiteY20" fmla="*/ 1137874 h 2657003"/>
              <a:gd name="connsiteX21" fmla="*/ 846075 w 2727752"/>
              <a:gd name="connsiteY21" fmla="*/ 0 h 2657003"/>
              <a:gd name="connsiteX0" fmla="*/ 253013 w 2727752"/>
              <a:gd name="connsiteY0" fmla="*/ 1137341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846075 w 2727752"/>
              <a:gd name="connsiteY3" fmla="*/ 0 h 2657003"/>
              <a:gd name="connsiteX4" fmla="*/ 1097092 w 2727752"/>
              <a:gd name="connsiteY4" fmla="*/ 0 h 2657003"/>
              <a:gd name="connsiteX5" fmla="*/ 1098569 w 2727752"/>
              <a:gd name="connsiteY5" fmla="*/ 0 h 2657003"/>
              <a:gd name="connsiteX6" fmla="*/ 1098044 w 2727752"/>
              <a:gd name="connsiteY6" fmla="*/ 706 h 2657003"/>
              <a:gd name="connsiteX7" fmla="*/ 1949516 w 2727752"/>
              <a:gd name="connsiteY7" fmla="*/ 631677 h 2657003"/>
              <a:gd name="connsiteX8" fmla="*/ 1727807 w 2727752"/>
              <a:gd name="connsiteY8" fmla="*/ 697989 h 2657003"/>
              <a:gd name="connsiteX9" fmla="*/ 1727807 w 2727752"/>
              <a:gd name="connsiteY9" fmla="*/ 1737358 h 2657003"/>
              <a:gd name="connsiteX10" fmla="*/ 1727253 w 2727752"/>
              <a:gd name="connsiteY10" fmla="*/ 1737522 h 2657003"/>
              <a:gd name="connsiteX11" fmla="*/ 2726923 w 2727752"/>
              <a:gd name="connsiteY11" fmla="*/ 2034268 h 2657003"/>
              <a:gd name="connsiteX12" fmla="*/ 2727752 w 2727752"/>
              <a:gd name="connsiteY12" fmla="*/ 2034022 h 2657003"/>
              <a:gd name="connsiteX13" fmla="*/ 2727752 w 2727752"/>
              <a:gd name="connsiteY13" fmla="*/ 2285573 h 2657003"/>
              <a:gd name="connsiteX14" fmla="*/ 1475895 w 2727752"/>
              <a:gd name="connsiteY14" fmla="*/ 2657003 h 2657003"/>
              <a:gd name="connsiteX15" fmla="*/ 1475895 w 2727752"/>
              <a:gd name="connsiteY15" fmla="*/ 2405436 h 2657003"/>
              <a:gd name="connsiteX16" fmla="*/ 1475894 w 2727752"/>
              <a:gd name="connsiteY16" fmla="*/ 2657003 h 2657003"/>
              <a:gd name="connsiteX17" fmla="*/ 224037 w 2727752"/>
              <a:gd name="connsiteY17" fmla="*/ 2285803 h 2657003"/>
              <a:gd name="connsiteX18" fmla="*/ 224037 w 2727752"/>
              <a:gd name="connsiteY18" fmla="*/ 1137874 h 2657003"/>
              <a:gd name="connsiteX19" fmla="*/ 0 w 2727752"/>
              <a:gd name="connsiteY19" fmla="*/ 1137874 h 2657003"/>
              <a:gd name="connsiteX20" fmla="*/ 846075 w 2727752"/>
              <a:gd name="connsiteY20" fmla="*/ 0 h 2657003"/>
              <a:gd name="connsiteX0" fmla="*/ 253013 w 2727752"/>
              <a:gd name="connsiteY0" fmla="*/ 1137341 h 2657003"/>
              <a:gd name="connsiteX1" fmla="*/ 252448 w 2727752"/>
              <a:gd name="connsiteY1" fmla="*/ 1137341 h 2657003"/>
              <a:gd name="connsiteX2" fmla="*/ 253013 w 2727752"/>
              <a:gd name="connsiteY2" fmla="*/ 1137341 h 2657003"/>
              <a:gd name="connsiteX3" fmla="*/ 846075 w 2727752"/>
              <a:gd name="connsiteY3" fmla="*/ 0 h 2657003"/>
              <a:gd name="connsiteX4" fmla="*/ 1097092 w 2727752"/>
              <a:gd name="connsiteY4" fmla="*/ 0 h 2657003"/>
              <a:gd name="connsiteX5" fmla="*/ 1098569 w 2727752"/>
              <a:gd name="connsiteY5" fmla="*/ 0 h 2657003"/>
              <a:gd name="connsiteX6" fmla="*/ 1098044 w 2727752"/>
              <a:gd name="connsiteY6" fmla="*/ 706 h 2657003"/>
              <a:gd name="connsiteX7" fmla="*/ 1949516 w 2727752"/>
              <a:gd name="connsiteY7" fmla="*/ 631677 h 2657003"/>
              <a:gd name="connsiteX8" fmla="*/ 1727807 w 2727752"/>
              <a:gd name="connsiteY8" fmla="*/ 697989 h 2657003"/>
              <a:gd name="connsiteX9" fmla="*/ 1727807 w 2727752"/>
              <a:gd name="connsiteY9" fmla="*/ 1737358 h 2657003"/>
              <a:gd name="connsiteX10" fmla="*/ 1727253 w 2727752"/>
              <a:gd name="connsiteY10" fmla="*/ 1737522 h 2657003"/>
              <a:gd name="connsiteX11" fmla="*/ 2726923 w 2727752"/>
              <a:gd name="connsiteY11" fmla="*/ 2034268 h 2657003"/>
              <a:gd name="connsiteX12" fmla="*/ 2727752 w 2727752"/>
              <a:gd name="connsiteY12" fmla="*/ 2034022 h 2657003"/>
              <a:gd name="connsiteX13" fmla="*/ 2727752 w 2727752"/>
              <a:gd name="connsiteY13" fmla="*/ 2285573 h 2657003"/>
              <a:gd name="connsiteX14" fmla="*/ 1475895 w 2727752"/>
              <a:gd name="connsiteY14" fmla="*/ 2657003 h 2657003"/>
              <a:gd name="connsiteX15" fmla="*/ 1475894 w 2727752"/>
              <a:gd name="connsiteY15" fmla="*/ 2657003 h 2657003"/>
              <a:gd name="connsiteX16" fmla="*/ 224037 w 2727752"/>
              <a:gd name="connsiteY16" fmla="*/ 2285803 h 2657003"/>
              <a:gd name="connsiteX17" fmla="*/ 224037 w 2727752"/>
              <a:gd name="connsiteY17" fmla="*/ 1137874 h 2657003"/>
              <a:gd name="connsiteX18" fmla="*/ 0 w 2727752"/>
              <a:gd name="connsiteY18" fmla="*/ 1137874 h 2657003"/>
              <a:gd name="connsiteX19" fmla="*/ 846075 w 2727752"/>
              <a:gd name="connsiteY19" fmla="*/ 0 h 26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7752" h="2657003">
                <a:moveTo>
                  <a:pt x="253013" y="1137341"/>
                </a:moveTo>
                <a:lnTo>
                  <a:pt x="252448" y="1137341"/>
                </a:lnTo>
                <a:lnTo>
                  <a:pt x="253013" y="1137341"/>
                </a:lnTo>
                <a:close/>
                <a:moveTo>
                  <a:pt x="846075" y="0"/>
                </a:moveTo>
                <a:lnTo>
                  <a:pt x="1097092" y="0"/>
                </a:lnTo>
                <a:lnTo>
                  <a:pt x="1098569" y="0"/>
                </a:lnTo>
                <a:lnTo>
                  <a:pt x="1098044" y="706"/>
                </a:lnTo>
                <a:lnTo>
                  <a:pt x="1949516" y="631677"/>
                </a:lnTo>
                <a:lnTo>
                  <a:pt x="1727807" y="697989"/>
                </a:lnTo>
                <a:lnTo>
                  <a:pt x="1727807" y="1737358"/>
                </a:lnTo>
                <a:lnTo>
                  <a:pt x="1727253" y="1737522"/>
                </a:lnTo>
                <a:lnTo>
                  <a:pt x="2726923" y="2034268"/>
                </a:lnTo>
                <a:lnTo>
                  <a:pt x="2727752" y="2034022"/>
                </a:lnTo>
                <a:lnTo>
                  <a:pt x="2727752" y="2285573"/>
                </a:lnTo>
                <a:lnTo>
                  <a:pt x="1475895" y="2657003"/>
                </a:lnTo>
                <a:lnTo>
                  <a:pt x="1475894" y="2657003"/>
                </a:lnTo>
                <a:lnTo>
                  <a:pt x="224037" y="2285803"/>
                </a:lnTo>
                <a:lnTo>
                  <a:pt x="224037" y="1137874"/>
                </a:lnTo>
                <a:lnTo>
                  <a:pt x="0" y="1137874"/>
                </a:lnTo>
                <a:lnTo>
                  <a:pt x="8460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5CE2F018-F47F-494E-926C-2917620B13B1}"/>
              </a:ext>
            </a:extLst>
          </p:cNvPr>
          <p:cNvGrpSpPr/>
          <p:nvPr/>
        </p:nvGrpSpPr>
        <p:grpSpPr>
          <a:xfrm>
            <a:off x="2674051" y="981366"/>
            <a:ext cx="2439033" cy="2752801"/>
            <a:chOff x="3730836" y="1679575"/>
            <a:chExt cx="2727752" cy="2657003"/>
          </a:xfrm>
        </p:grpSpPr>
        <p:sp>
          <p:nvSpPr>
            <p:cNvPr id="90" name="Freeform 139">
              <a:extLst>
                <a:ext uri="{FF2B5EF4-FFF2-40B4-BE49-F238E27FC236}">
                  <a16:creationId xmlns="" xmlns:a16="http://schemas.microsoft.com/office/drawing/2014/main" id="{8F3103FA-0703-49FD-9B99-83A0C1728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836" y="1679575"/>
              <a:ext cx="1098569" cy="1137874"/>
            </a:xfrm>
            <a:custGeom>
              <a:avLst/>
              <a:gdLst>
                <a:gd name="T0" fmla="*/ 512 w 2232"/>
                <a:gd name="T1" fmla="*/ 2316 h 2316"/>
                <a:gd name="T2" fmla="*/ 0 w 2232"/>
                <a:gd name="T3" fmla="*/ 2316 h 2316"/>
                <a:gd name="T4" fmla="*/ 1719 w 2232"/>
                <a:gd name="T5" fmla="*/ 0 h 2316"/>
                <a:gd name="T6" fmla="*/ 2232 w 2232"/>
                <a:gd name="T7" fmla="*/ 0 h 2316"/>
                <a:gd name="T8" fmla="*/ 512 w 2232"/>
                <a:gd name="T9" fmla="*/ 2316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2" h="2316">
                  <a:moveTo>
                    <a:pt x="512" y="2316"/>
                  </a:moveTo>
                  <a:lnTo>
                    <a:pt x="0" y="2316"/>
                  </a:lnTo>
                  <a:lnTo>
                    <a:pt x="1719" y="0"/>
                  </a:lnTo>
                  <a:lnTo>
                    <a:pt x="2232" y="0"/>
                  </a:lnTo>
                  <a:lnTo>
                    <a:pt x="512" y="23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140">
              <a:extLst>
                <a:ext uri="{FF2B5EF4-FFF2-40B4-BE49-F238E27FC236}">
                  <a16:creationId xmlns="" xmlns:a16="http://schemas.microsoft.com/office/drawing/2014/main" id="{6F924E31-C30E-4739-9157-2F697BDE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424" y="3416846"/>
              <a:ext cx="2252163" cy="668181"/>
            </a:xfrm>
            <a:custGeom>
              <a:avLst/>
              <a:gdLst>
                <a:gd name="T0" fmla="*/ 4586 w 4586"/>
                <a:gd name="T1" fmla="*/ 605 h 1360"/>
                <a:gd name="T2" fmla="*/ 2037 w 4586"/>
                <a:gd name="T3" fmla="*/ 1360 h 1360"/>
                <a:gd name="T4" fmla="*/ 2037 w 4586"/>
                <a:gd name="T5" fmla="*/ 1360 h 1360"/>
                <a:gd name="T6" fmla="*/ 0 w 4586"/>
                <a:gd name="T7" fmla="*/ 757 h 1360"/>
                <a:gd name="T8" fmla="*/ 0 w 4586"/>
                <a:gd name="T9" fmla="*/ 755 h 1360"/>
                <a:gd name="T10" fmla="*/ 2547 w 4586"/>
                <a:gd name="T11" fmla="*/ 0 h 1360"/>
                <a:gd name="T12" fmla="*/ 4586 w 4586"/>
                <a:gd name="T13" fmla="*/ 605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6" h="1360">
                  <a:moveTo>
                    <a:pt x="4586" y="605"/>
                  </a:moveTo>
                  <a:lnTo>
                    <a:pt x="2037" y="1360"/>
                  </a:lnTo>
                  <a:lnTo>
                    <a:pt x="2037" y="1360"/>
                  </a:lnTo>
                  <a:lnTo>
                    <a:pt x="0" y="757"/>
                  </a:lnTo>
                  <a:lnTo>
                    <a:pt x="0" y="755"/>
                  </a:lnTo>
                  <a:lnTo>
                    <a:pt x="2547" y="0"/>
                  </a:lnTo>
                  <a:lnTo>
                    <a:pt x="4586" y="605"/>
                  </a:lnTo>
                  <a:close/>
                </a:path>
              </a:pathLst>
            </a:custGeom>
            <a:solidFill>
              <a:srgbClr val="308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2" name="Freeform 141">
              <a:extLst>
                <a:ext uri="{FF2B5EF4-FFF2-40B4-BE49-F238E27FC236}">
                  <a16:creationId xmlns="" xmlns:a16="http://schemas.microsoft.com/office/drawing/2014/main" id="{B4AD11AF-7F90-4278-A4FE-A35B2BAD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424" y="3640883"/>
              <a:ext cx="0" cy="147393"/>
            </a:xfrm>
            <a:custGeom>
              <a:avLst/>
              <a:gdLst>
                <a:gd name="T0" fmla="*/ 302 h 302"/>
                <a:gd name="T1" fmla="*/ 0 h 302"/>
                <a:gd name="T2" fmla="*/ 302 h 3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2">
                  <a:moveTo>
                    <a:pt x="0" y="302"/>
                  </a:move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3" name="Freeform 142">
              <a:extLst>
                <a:ext uri="{FF2B5EF4-FFF2-40B4-BE49-F238E27FC236}">
                  <a16:creationId xmlns="" xmlns:a16="http://schemas.microsoft.com/office/drawing/2014/main" id="{E37E5F8E-9C8F-414A-B68F-5710F2FD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386" y="1679575"/>
              <a:ext cx="1697966" cy="2108701"/>
            </a:xfrm>
            <a:custGeom>
              <a:avLst/>
              <a:gdLst>
                <a:gd name="T0" fmla="*/ 0 w 3454"/>
                <a:gd name="T1" fmla="*/ 2316 h 4293"/>
                <a:gd name="T2" fmla="*/ 1720 w 3454"/>
                <a:gd name="T3" fmla="*/ 0 h 4293"/>
                <a:gd name="T4" fmla="*/ 3454 w 3454"/>
                <a:gd name="T5" fmla="*/ 1286 h 4293"/>
                <a:gd name="T6" fmla="*/ 3003 w 3454"/>
                <a:gd name="T7" fmla="*/ 1421 h 4293"/>
                <a:gd name="T8" fmla="*/ 3003 w 3454"/>
                <a:gd name="T9" fmla="*/ 3537 h 4293"/>
                <a:gd name="T10" fmla="*/ 453 w 3454"/>
                <a:gd name="T11" fmla="*/ 4293 h 4293"/>
                <a:gd name="T12" fmla="*/ 453 w 3454"/>
                <a:gd name="T13" fmla="*/ 2181 h 4293"/>
                <a:gd name="T14" fmla="*/ 0 w 3454"/>
                <a:gd name="T15" fmla="*/ 2316 h 4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4" h="4293">
                  <a:moveTo>
                    <a:pt x="0" y="2316"/>
                  </a:moveTo>
                  <a:lnTo>
                    <a:pt x="1720" y="0"/>
                  </a:lnTo>
                  <a:lnTo>
                    <a:pt x="3454" y="1286"/>
                  </a:lnTo>
                  <a:lnTo>
                    <a:pt x="3003" y="1421"/>
                  </a:lnTo>
                  <a:lnTo>
                    <a:pt x="3003" y="3537"/>
                  </a:lnTo>
                  <a:lnTo>
                    <a:pt x="453" y="4293"/>
                  </a:lnTo>
                  <a:lnTo>
                    <a:pt x="453" y="2181"/>
                  </a:lnTo>
                  <a:lnTo>
                    <a:pt x="0" y="2316"/>
                  </a:lnTo>
                  <a:close/>
                </a:path>
              </a:pathLst>
            </a:custGeom>
            <a:solidFill>
              <a:srgbClr val="308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143">
              <a:extLst>
                <a:ext uri="{FF2B5EF4-FFF2-40B4-BE49-F238E27FC236}">
                  <a16:creationId xmlns="" xmlns:a16="http://schemas.microsoft.com/office/drawing/2014/main" id="{1137C727-D977-44F0-B8CC-B4222EA32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873" y="2750630"/>
              <a:ext cx="1251857" cy="1585948"/>
            </a:xfrm>
            <a:custGeom>
              <a:avLst/>
              <a:gdLst>
                <a:gd name="T0" fmla="*/ 0 w 2549"/>
                <a:gd name="T1" fmla="*/ 135 h 3230"/>
                <a:gd name="T2" fmla="*/ 59 w 2549"/>
                <a:gd name="T3" fmla="*/ 135 h 3230"/>
                <a:gd name="T4" fmla="*/ 512 w 2549"/>
                <a:gd name="T5" fmla="*/ 0 h 3230"/>
                <a:gd name="T6" fmla="*/ 512 w 2549"/>
                <a:gd name="T7" fmla="*/ 2114 h 3230"/>
                <a:gd name="T8" fmla="*/ 2549 w 2549"/>
                <a:gd name="T9" fmla="*/ 2717 h 3230"/>
                <a:gd name="T10" fmla="*/ 2549 w 2549"/>
                <a:gd name="T11" fmla="*/ 3230 h 3230"/>
                <a:gd name="T12" fmla="*/ 0 w 2549"/>
                <a:gd name="T13" fmla="*/ 2474 h 3230"/>
                <a:gd name="T14" fmla="*/ 0 w 2549"/>
                <a:gd name="T15" fmla="*/ 135 h 3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9" h="3230">
                  <a:moveTo>
                    <a:pt x="0" y="135"/>
                  </a:moveTo>
                  <a:lnTo>
                    <a:pt x="59" y="135"/>
                  </a:lnTo>
                  <a:lnTo>
                    <a:pt x="512" y="0"/>
                  </a:lnTo>
                  <a:lnTo>
                    <a:pt x="512" y="2114"/>
                  </a:lnTo>
                  <a:lnTo>
                    <a:pt x="2549" y="2717"/>
                  </a:lnTo>
                  <a:lnTo>
                    <a:pt x="2549" y="3230"/>
                  </a:lnTo>
                  <a:lnTo>
                    <a:pt x="0" y="247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 145">
              <a:extLst>
                <a:ext uri="{FF2B5EF4-FFF2-40B4-BE49-F238E27FC236}">
                  <a16:creationId xmlns="" xmlns:a16="http://schemas.microsoft.com/office/drawing/2014/main" id="{4A36F7BF-DB0B-4FF7-84B1-F2421D88C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31" y="3713597"/>
              <a:ext cx="1251857" cy="622981"/>
            </a:xfrm>
            <a:custGeom>
              <a:avLst/>
              <a:gdLst>
                <a:gd name="T0" fmla="*/ 0 w 2549"/>
                <a:gd name="T1" fmla="*/ 755 h 1268"/>
                <a:gd name="T2" fmla="*/ 2549 w 2549"/>
                <a:gd name="T3" fmla="*/ 0 h 1268"/>
                <a:gd name="T4" fmla="*/ 2549 w 2549"/>
                <a:gd name="T5" fmla="*/ 512 h 1268"/>
                <a:gd name="T6" fmla="*/ 0 w 2549"/>
                <a:gd name="T7" fmla="*/ 1268 h 1268"/>
                <a:gd name="T8" fmla="*/ 0 w 2549"/>
                <a:gd name="T9" fmla="*/ 755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1268">
                  <a:moveTo>
                    <a:pt x="0" y="755"/>
                  </a:moveTo>
                  <a:lnTo>
                    <a:pt x="2549" y="0"/>
                  </a:lnTo>
                  <a:lnTo>
                    <a:pt x="2549" y="512"/>
                  </a:lnTo>
                  <a:lnTo>
                    <a:pt x="0" y="1268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308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6" name="Freeform: Shape 69">
            <a:extLst>
              <a:ext uri="{FF2B5EF4-FFF2-40B4-BE49-F238E27FC236}">
                <a16:creationId xmlns="" xmlns:a16="http://schemas.microsoft.com/office/drawing/2014/main" id="{63F08A69-4EBA-4452-922F-51A6C72FC7D2}"/>
              </a:ext>
            </a:extLst>
          </p:cNvPr>
          <p:cNvSpPr>
            <a:spLocks/>
          </p:cNvSpPr>
          <p:nvPr/>
        </p:nvSpPr>
        <p:spPr bwMode="auto">
          <a:xfrm>
            <a:off x="3768804" y="3271261"/>
            <a:ext cx="2240466" cy="954929"/>
          </a:xfrm>
          <a:custGeom>
            <a:avLst/>
            <a:gdLst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1385651 w 2505680"/>
              <a:gd name="connsiteY2" fmla="*/ 630512 h 921697"/>
              <a:gd name="connsiteX3" fmla="*/ 2505678 w 2505680"/>
              <a:gd name="connsiteY3" fmla="*/ 298716 h 921697"/>
              <a:gd name="connsiteX4" fmla="*/ 2505678 w 2505680"/>
              <a:gd name="connsiteY4" fmla="*/ 550267 h 921697"/>
              <a:gd name="connsiteX5" fmla="*/ 1251857 w 2505680"/>
              <a:gd name="connsiteY5" fmla="*/ 921697 h 921697"/>
              <a:gd name="connsiteX6" fmla="*/ 1251857 w 2505680"/>
              <a:gd name="connsiteY6" fmla="*/ 921697 h 921697"/>
              <a:gd name="connsiteX7" fmla="*/ 1251856 w 2505680"/>
              <a:gd name="connsiteY7" fmla="*/ 921697 h 921697"/>
              <a:gd name="connsiteX8" fmla="*/ 1251856 w 2505680"/>
              <a:gd name="connsiteY8" fmla="*/ 921697 h 921697"/>
              <a:gd name="connsiteX9" fmla="*/ 0 w 2505680"/>
              <a:gd name="connsiteY9" fmla="*/ 550267 h 921697"/>
              <a:gd name="connsiteX10" fmla="*/ 0 w 2505680"/>
              <a:gd name="connsiteY10" fmla="*/ 298716 h 921697"/>
              <a:gd name="connsiteX11" fmla="*/ 1251857 w 2505680"/>
              <a:gd name="connsiteY11" fmla="*/ 670147 h 921697"/>
              <a:gd name="connsiteX12" fmla="*/ 1252075 w 2505680"/>
              <a:gd name="connsiteY12" fmla="*/ 670082 h 921697"/>
              <a:gd name="connsiteX13" fmla="*/ 251551 w 2505680"/>
              <a:gd name="connsiteY13" fmla="*/ 372523 h 921697"/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1385651 w 2505680"/>
              <a:gd name="connsiteY2" fmla="*/ 630512 h 921697"/>
              <a:gd name="connsiteX3" fmla="*/ 2505678 w 2505680"/>
              <a:gd name="connsiteY3" fmla="*/ 298716 h 921697"/>
              <a:gd name="connsiteX4" fmla="*/ 2505678 w 2505680"/>
              <a:gd name="connsiteY4" fmla="*/ 550267 h 921697"/>
              <a:gd name="connsiteX5" fmla="*/ 1251857 w 2505680"/>
              <a:gd name="connsiteY5" fmla="*/ 921697 h 921697"/>
              <a:gd name="connsiteX6" fmla="*/ 1251857 w 2505680"/>
              <a:gd name="connsiteY6" fmla="*/ 921697 h 921697"/>
              <a:gd name="connsiteX7" fmla="*/ 1251856 w 2505680"/>
              <a:gd name="connsiteY7" fmla="*/ 921697 h 921697"/>
              <a:gd name="connsiteX8" fmla="*/ 1251856 w 2505680"/>
              <a:gd name="connsiteY8" fmla="*/ 921697 h 921697"/>
              <a:gd name="connsiteX9" fmla="*/ 0 w 2505680"/>
              <a:gd name="connsiteY9" fmla="*/ 550267 h 921697"/>
              <a:gd name="connsiteX10" fmla="*/ 0 w 2505680"/>
              <a:gd name="connsiteY10" fmla="*/ 298716 h 921697"/>
              <a:gd name="connsiteX11" fmla="*/ 1251857 w 2505680"/>
              <a:gd name="connsiteY11" fmla="*/ 670147 h 921697"/>
              <a:gd name="connsiteX12" fmla="*/ 251551 w 2505680"/>
              <a:gd name="connsiteY12" fmla="*/ 372523 h 921697"/>
              <a:gd name="connsiteX13" fmla="*/ 1503954 w 2505680"/>
              <a:gd name="connsiteY13" fmla="*/ 0 h 921697"/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1385651 w 2505680"/>
              <a:gd name="connsiteY2" fmla="*/ 630512 h 921697"/>
              <a:gd name="connsiteX3" fmla="*/ 2505678 w 2505680"/>
              <a:gd name="connsiteY3" fmla="*/ 298716 h 921697"/>
              <a:gd name="connsiteX4" fmla="*/ 2505678 w 2505680"/>
              <a:gd name="connsiteY4" fmla="*/ 550267 h 921697"/>
              <a:gd name="connsiteX5" fmla="*/ 1251857 w 2505680"/>
              <a:gd name="connsiteY5" fmla="*/ 921697 h 921697"/>
              <a:gd name="connsiteX6" fmla="*/ 1251857 w 2505680"/>
              <a:gd name="connsiteY6" fmla="*/ 921697 h 921697"/>
              <a:gd name="connsiteX7" fmla="*/ 1251856 w 2505680"/>
              <a:gd name="connsiteY7" fmla="*/ 921697 h 921697"/>
              <a:gd name="connsiteX8" fmla="*/ 1251856 w 2505680"/>
              <a:gd name="connsiteY8" fmla="*/ 921697 h 921697"/>
              <a:gd name="connsiteX9" fmla="*/ 0 w 2505680"/>
              <a:gd name="connsiteY9" fmla="*/ 550267 h 921697"/>
              <a:gd name="connsiteX10" fmla="*/ 0 w 2505680"/>
              <a:gd name="connsiteY10" fmla="*/ 298716 h 921697"/>
              <a:gd name="connsiteX11" fmla="*/ 251551 w 2505680"/>
              <a:gd name="connsiteY11" fmla="*/ 372523 h 921697"/>
              <a:gd name="connsiteX12" fmla="*/ 1503954 w 2505680"/>
              <a:gd name="connsiteY12" fmla="*/ 0 h 921697"/>
              <a:gd name="connsiteX0" fmla="*/ 1503954 w 2505680"/>
              <a:gd name="connsiteY0" fmla="*/ 0 h 921697"/>
              <a:gd name="connsiteX1" fmla="*/ 2505680 w 2505680"/>
              <a:gd name="connsiteY1" fmla="*/ 297624 h 921697"/>
              <a:gd name="connsiteX2" fmla="*/ 2505678 w 2505680"/>
              <a:gd name="connsiteY2" fmla="*/ 298716 h 921697"/>
              <a:gd name="connsiteX3" fmla="*/ 2505678 w 2505680"/>
              <a:gd name="connsiteY3" fmla="*/ 550267 h 921697"/>
              <a:gd name="connsiteX4" fmla="*/ 1251857 w 2505680"/>
              <a:gd name="connsiteY4" fmla="*/ 921697 h 921697"/>
              <a:gd name="connsiteX5" fmla="*/ 1251857 w 2505680"/>
              <a:gd name="connsiteY5" fmla="*/ 921697 h 921697"/>
              <a:gd name="connsiteX6" fmla="*/ 1251856 w 2505680"/>
              <a:gd name="connsiteY6" fmla="*/ 921697 h 921697"/>
              <a:gd name="connsiteX7" fmla="*/ 1251856 w 2505680"/>
              <a:gd name="connsiteY7" fmla="*/ 921697 h 921697"/>
              <a:gd name="connsiteX8" fmla="*/ 0 w 2505680"/>
              <a:gd name="connsiteY8" fmla="*/ 550267 h 921697"/>
              <a:gd name="connsiteX9" fmla="*/ 0 w 2505680"/>
              <a:gd name="connsiteY9" fmla="*/ 298716 h 921697"/>
              <a:gd name="connsiteX10" fmla="*/ 251551 w 2505680"/>
              <a:gd name="connsiteY10" fmla="*/ 372523 h 921697"/>
              <a:gd name="connsiteX11" fmla="*/ 1503954 w 2505680"/>
              <a:gd name="connsiteY11" fmla="*/ 0 h 92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5680" h="921697">
                <a:moveTo>
                  <a:pt x="1503954" y="0"/>
                </a:moveTo>
                <a:lnTo>
                  <a:pt x="2505680" y="297624"/>
                </a:lnTo>
                <a:cubicBezTo>
                  <a:pt x="2505679" y="297988"/>
                  <a:pt x="2505679" y="298352"/>
                  <a:pt x="2505678" y="298716"/>
                </a:cubicBezTo>
                <a:lnTo>
                  <a:pt x="2505678" y="550267"/>
                </a:lnTo>
                <a:lnTo>
                  <a:pt x="1251857" y="921697"/>
                </a:lnTo>
                <a:lnTo>
                  <a:pt x="1251857" y="921697"/>
                </a:lnTo>
                <a:lnTo>
                  <a:pt x="1251856" y="921697"/>
                </a:lnTo>
                <a:lnTo>
                  <a:pt x="1251856" y="921697"/>
                </a:lnTo>
                <a:lnTo>
                  <a:pt x="0" y="550267"/>
                </a:lnTo>
                <a:lnTo>
                  <a:pt x="0" y="298716"/>
                </a:lnTo>
                <a:lnTo>
                  <a:pt x="251551" y="372523"/>
                </a:lnTo>
                <a:lnTo>
                  <a:pt x="15039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6F0D4E9B-7029-4579-BC38-2E54A420798C}"/>
              </a:ext>
            </a:extLst>
          </p:cNvPr>
          <p:cNvGrpSpPr/>
          <p:nvPr/>
        </p:nvGrpSpPr>
        <p:grpSpPr>
          <a:xfrm>
            <a:off x="3768804" y="3271261"/>
            <a:ext cx="2240466" cy="954929"/>
            <a:chOff x="4955180" y="3965148"/>
            <a:chExt cx="2505680" cy="921697"/>
          </a:xfrm>
        </p:grpSpPr>
        <p:sp>
          <p:nvSpPr>
            <p:cNvPr id="98" name="Freeform 138">
              <a:extLst>
                <a:ext uri="{FF2B5EF4-FFF2-40B4-BE49-F238E27FC236}">
                  <a16:creationId xmlns="" xmlns:a16="http://schemas.microsoft.com/office/drawing/2014/main" id="{201EAA5C-A599-4998-890E-8C2C88CDC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180" y="4263864"/>
              <a:ext cx="1251857" cy="622981"/>
            </a:xfrm>
            <a:custGeom>
              <a:avLst/>
              <a:gdLst>
                <a:gd name="T0" fmla="*/ 2550 w 2550"/>
                <a:gd name="T1" fmla="*/ 756 h 1268"/>
                <a:gd name="T2" fmla="*/ 2550 w 2550"/>
                <a:gd name="T3" fmla="*/ 1268 h 1268"/>
                <a:gd name="T4" fmla="*/ 0 w 2550"/>
                <a:gd name="T5" fmla="*/ 512 h 1268"/>
                <a:gd name="T6" fmla="*/ 0 w 2550"/>
                <a:gd name="T7" fmla="*/ 0 h 1268"/>
                <a:gd name="T8" fmla="*/ 2550 w 2550"/>
                <a:gd name="T9" fmla="*/ 7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1268">
                  <a:moveTo>
                    <a:pt x="2550" y="756"/>
                  </a:moveTo>
                  <a:lnTo>
                    <a:pt x="2550" y="1268"/>
                  </a:lnTo>
                  <a:lnTo>
                    <a:pt x="0" y="512"/>
                  </a:lnTo>
                  <a:lnTo>
                    <a:pt x="0" y="0"/>
                  </a:lnTo>
                  <a:lnTo>
                    <a:pt x="2550" y="756"/>
                  </a:lnTo>
                  <a:close/>
                </a:path>
              </a:pathLst>
            </a:custGeom>
            <a:solidFill>
              <a:srgbClr val="DA8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9" name="Freeform 144">
              <a:extLst>
                <a:ext uri="{FF2B5EF4-FFF2-40B4-BE49-F238E27FC236}">
                  <a16:creationId xmlns="" xmlns:a16="http://schemas.microsoft.com/office/drawing/2014/main" id="{0AD15F11-738A-4270-948C-A2D2E904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31" y="3965148"/>
              <a:ext cx="2254129" cy="670147"/>
            </a:xfrm>
            <a:custGeom>
              <a:avLst/>
              <a:gdLst>
                <a:gd name="T0" fmla="*/ 2548 w 4586"/>
                <a:gd name="T1" fmla="*/ 0 h 1360"/>
                <a:gd name="T2" fmla="*/ 2548 w 4586"/>
                <a:gd name="T3" fmla="*/ 0 h 1360"/>
                <a:gd name="T4" fmla="*/ 4586 w 4586"/>
                <a:gd name="T5" fmla="*/ 604 h 1360"/>
                <a:gd name="T6" fmla="*/ 2036 w 4586"/>
                <a:gd name="T7" fmla="*/ 1360 h 1360"/>
                <a:gd name="T8" fmla="*/ 0 w 4586"/>
                <a:gd name="T9" fmla="*/ 756 h 1360"/>
                <a:gd name="T10" fmla="*/ 2548 w 4586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6" h="1360">
                  <a:moveTo>
                    <a:pt x="2548" y="0"/>
                  </a:moveTo>
                  <a:lnTo>
                    <a:pt x="2548" y="0"/>
                  </a:lnTo>
                  <a:lnTo>
                    <a:pt x="4586" y="604"/>
                  </a:lnTo>
                  <a:lnTo>
                    <a:pt x="2036" y="1360"/>
                  </a:lnTo>
                  <a:lnTo>
                    <a:pt x="0" y="756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DA8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0" name="Freeform 149">
              <a:extLst>
                <a:ext uri="{FF2B5EF4-FFF2-40B4-BE49-F238E27FC236}">
                  <a16:creationId xmlns="" xmlns:a16="http://schemas.microsoft.com/office/drawing/2014/main" id="{6DC5196B-A471-4B10-BE61-9F60C8EB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036" y="4263864"/>
              <a:ext cx="1253822" cy="622981"/>
            </a:xfrm>
            <a:custGeom>
              <a:avLst/>
              <a:gdLst>
                <a:gd name="T0" fmla="*/ 2550 w 2550"/>
                <a:gd name="T1" fmla="*/ 0 h 1268"/>
                <a:gd name="T2" fmla="*/ 2550 w 2550"/>
                <a:gd name="T3" fmla="*/ 512 h 1268"/>
                <a:gd name="T4" fmla="*/ 0 w 2550"/>
                <a:gd name="T5" fmla="*/ 1268 h 1268"/>
                <a:gd name="T6" fmla="*/ 0 w 2550"/>
                <a:gd name="T7" fmla="*/ 756 h 1268"/>
                <a:gd name="T8" fmla="*/ 2550 w 2550"/>
                <a:gd name="T9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1268">
                  <a:moveTo>
                    <a:pt x="2550" y="0"/>
                  </a:moveTo>
                  <a:lnTo>
                    <a:pt x="2550" y="512"/>
                  </a:lnTo>
                  <a:lnTo>
                    <a:pt x="0" y="1268"/>
                  </a:lnTo>
                  <a:lnTo>
                    <a:pt x="0" y="756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DA8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1" name="Freeform: Shape 73">
            <a:extLst>
              <a:ext uri="{FF2B5EF4-FFF2-40B4-BE49-F238E27FC236}">
                <a16:creationId xmlns="" xmlns:a16="http://schemas.microsoft.com/office/drawing/2014/main" id="{88AA21B5-FEDF-4B3E-A95A-ED01B8F310F2}"/>
              </a:ext>
            </a:extLst>
          </p:cNvPr>
          <p:cNvSpPr>
            <a:spLocks/>
          </p:cNvSpPr>
          <p:nvPr/>
        </p:nvSpPr>
        <p:spPr bwMode="auto">
          <a:xfrm>
            <a:off x="4663233" y="3763564"/>
            <a:ext cx="2240465" cy="952893"/>
          </a:xfrm>
          <a:custGeom>
            <a:avLst/>
            <a:gdLst>
              <a:gd name="connsiteX0" fmla="*/ 1900481 w 2505679"/>
              <a:gd name="connsiteY0" fmla="*/ 476316 h 919732"/>
              <a:gd name="connsiteX1" fmla="*/ 1253330 w 2505679"/>
              <a:gd name="connsiteY1" fmla="*/ 668036 h 919732"/>
              <a:gd name="connsiteX2" fmla="*/ 1253822 w 2505679"/>
              <a:gd name="connsiteY2" fmla="*/ 668182 h 919732"/>
              <a:gd name="connsiteX3" fmla="*/ 1503407 w 2505679"/>
              <a:gd name="connsiteY3" fmla="*/ 0 h 919732"/>
              <a:gd name="connsiteX4" fmla="*/ 2505219 w 2505679"/>
              <a:gd name="connsiteY4" fmla="*/ 296888 h 919732"/>
              <a:gd name="connsiteX5" fmla="*/ 2505679 w 2505679"/>
              <a:gd name="connsiteY5" fmla="*/ 296751 h 919732"/>
              <a:gd name="connsiteX6" fmla="*/ 2505679 w 2505679"/>
              <a:gd name="connsiteY6" fmla="*/ 297024 h 919732"/>
              <a:gd name="connsiteX7" fmla="*/ 2505679 w 2505679"/>
              <a:gd name="connsiteY7" fmla="*/ 548302 h 919732"/>
              <a:gd name="connsiteX8" fmla="*/ 1253822 w 2505679"/>
              <a:gd name="connsiteY8" fmla="*/ 919732 h 919732"/>
              <a:gd name="connsiteX9" fmla="*/ 325994 w 2505679"/>
              <a:gd name="connsiteY9" fmla="*/ 645090 h 919732"/>
              <a:gd name="connsiteX10" fmla="*/ 0 w 2505679"/>
              <a:gd name="connsiteY10" fmla="*/ 548302 h 919732"/>
              <a:gd name="connsiteX11" fmla="*/ 0 w 2505679"/>
              <a:gd name="connsiteY11" fmla="*/ 296751 h 919732"/>
              <a:gd name="connsiteX12" fmla="*/ 927459 w 2505679"/>
              <a:gd name="connsiteY12" fmla="*/ 571500 h 919732"/>
              <a:gd name="connsiteX13" fmla="*/ 251550 w 2505679"/>
              <a:gd name="connsiteY13" fmla="*/ 370666 h 919732"/>
              <a:gd name="connsiteX0" fmla="*/ 1900481 w 2505679"/>
              <a:gd name="connsiteY0" fmla="*/ 476316 h 919732"/>
              <a:gd name="connsiteX1" fmla="*/ 1253330 w 2505679"/>
              <a:gd name="connsiteY1" fmla="*/ 668036 h 919732"/>
              <a:gd name="connsiteX2" fmla="*/ 1253822 w 2505679"/>
              <a:gd name="connsiteY2" fmla="*/ 668182 h 919732"/>
              <a:gd name="connsiteX3" fmla="*/ 1900481 w 2505679"/>
              <a:gd name="connsiteY3" fmla="*/ 476316 h 919732"/>
              <a:gd name="connsiteX4" fmla="*/ 1503407 w 2505679"/>
              <a:gd name="connsiteY4" fmla="*/ 0 h 919732"/>
              <a:gd name="connsiteX5" fmla="*/ 2505219 w 2505679"/>
              <a:gd name="connsiteY5" fmla="*/ 296888 h 919732"/>
              <a:gd name="connsiteX6" fmla="*/ 2505679 w 2505679"/>
              <a:gd name="connsiteY6" fmla="*/ 296751 h 919732"/>
              <a:gd name="connsiteX7" fmla="*/ 2505679 w 2505679"/>
              <a:gd name="connsiteY7" fmla="*/ 297024 h 919732"/>
              <a:gd name="connsiteX8" fmla="*/ 2505679 w 2505679"/>
              <a:gd name="connsiteY8" fmla="*/ 548302 h 919732"/>
              <a:gd name="connsiteX9" fmla="*/ 1253822 w 2505679"/>
              <a:gd name="connsiteY9" fmla="*/ 919732 h 919732"/>
              <a:gd name="connsiteX10" fmla="*/ 325994 w 2505679"/>
              <a:gd name="connsiteY10" fmla="*/ 645090 h 919732"/>
              <a:gd name="connsiteX11" fmla="*/ 0 w 2505679"/>
              <a:gd name="connsiteY11" fmla="*/ 548302 h 919732"/>
              <a:gd name="connsiteX12" fmla="*/ 0 w 2505679"/>
              <a:gd name="connsiteY12" fmla="*/ 296751 h 919732"/>
              <a:gd name="connsiteX13" fmla="*/ 251550 w 2505679"/>
              <a:gd name="connsiteY13" fmla="*/ 370666 h 919732"/>
              <a:gd name="connsiteX14" fmla="*/ 1503407 w 2505679"/>
              <a:gd name="connsiteY14" fmla="*/ 0 h 919732"/>
              <a:gd name="connsiteX0" fmla="*/ 1900481 w 2505679"/>
              <a:gd name="connsiteY0" fmla="*/ 476316 h 919732"/>
              <a:gd name="connsiteX1" fmla="*/ 1253330 w 2505679"/>
              <a:gd name="connsiteY1" fmla="*/ 668036 h 919732"/>
              <a:gd name="connsiteX2" fmla="*/ 1900481 w 2505679"/>
              <a:gd name="connsiteY2" fmla="*/ 476316 h 919732"/>
              <a:gd name="connsiteX3" fmla="*/ 1503407 w 2505679"/>
              <a:gd name="connsiteY3" fmla="*/ 0 h 919732"/>
              <a:gd name="connsiteX4" fmla="*/ 2505219 w 2505679"/>
              <a:gd name="connsiteY4" fmla="*/ 296888 h 919732"/>
              <a:gd name="connsiteX5" fmla="*/ 2505679 w 2505679"/>
              <a:gd name="connsiteY5" fmla="*/ 296751 h 919732"/>
              <a:gd name="connsiteX6" fmla="*/ 2505679 w 2505679"/>
              <a:gd name="connsiteY6" fmla="*/ 297024 h 919732"/>
              <a:gd name="connsiteX7" fmla="*/ 2505679 w 2505679"/>
              <a:gd name="connsiteY7" fmla="*/ 548302 h 919732"/>
              <a:gd name="connsiteX8" fmla="*/ 1253822 w 2505679"/>
              <a:gd name="connsiteY8" fmla="*/ 919732 h 919732"/>
              <a:gd name="connsiteX9" fmla="*/ 325994 w 2505679"/>
              <a:gd name="connsiteY9" fmla="*/ 645090 h 919732"/>
              <a:gd name="connsiteX10" fmla="*/ 0 w 2505679"/>
              <a:gd name="connsiteY10" fmla="*/ 548302 h 919732"/>
              <a:gd name="connsiteX11" fmla="*/ 0 w 2505679"/>
              <a:gd name="connsiteY11" fmla="*/ 296751 h 919732"/>
              <a:gd name="connsiteX12" fmla="*/ 251550 w 2505679"/>
              <a:gd name="connsiteY12" fmla="*/ 370666 h 919732"/>
              <a:gd name="connsiteX13" fmla="*/ 1503407 w 2505679"/>
              <a:gd name="connsiteY13" fmla="*/ 0 h 919732"/>
              <a:gd name="connsiteX0" fmla="*/ 1503407 w 2505679"/>
              <a:gd name="connsiteY0" fmla="*/ 0 h 919732"/>
              <a:gd name="connsiteX1" fmla="*/ 2505219 w 2505679"/>
              <a:gd name="connsiteY1" fmla="*/ 296888 h 919732"/>
              <a:gd name="connsiteX2" fmla="*/ 2505679 w 2505679"/>
              <a:gd name="connsiteY2" fmla="*/ 296751 h 919732"/>
              <a:gd name="connsiteX3" fmla="*/ 2505679 w 2505679"/>
              <a:gd name="connsiteY3" fmla="*/ 297024 h 919732"/>
              <a:gd name="connsiteX4" fmla="*/ 2505679 w 2505679"/>
              <a:gd name="connsiteY4" fmla="*/ 548302 h 919732"/>
              <a:gd name="connsiteX5" fmla="*/ 1253822 w 2505679"/>
              <a:gd name="connsiteY5" fmla="*/ 919732 h 919732"/>
              <a:gd name="connsiteX6" fmla="*/ 325994 w 2505679"/>
              <a:gd name="connsiteY6" fmla="*/ 645090 h 919732"/>
              <a:gd name="connsiteX7" fmla="*/ 0 w 2505679"/>
              <a:gd name="connsiteY7" fmla="*/ 548302 h 919732"/>
              <a:gd name="connsiteX8" fmla="*/ 0 w 2505679"/>
              <a:gd name="connsiteY8" fmla="*/ 296751 h 919732"/>
              <a:gd name="connsiteX9" fmla="*/ 251550 w 2505679"/>
              <a:gd name="connsiteY9" fmla="*/ 370666 h 919732"/>
              <a:gd name="connsiteX10" fmla="*/ 1503407 w 2505679"/>
              <a:gd name="connsiteY10" fmla="*/ 0 h 9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5679" h="919732">
                <a:moveTo>
                  <a:pt x="1503407" y="0"/>
                </a:moveTo>
                <a:lnTo>
                  <a:pt x="2505219" y="296888"/>
                </a:lnTo>
                <a:lnTo>
                  <a:pt x="2505679" y="296751"/>
                </a:lnTo>
                <a:lnTo>
                  <a:pt x="2505679" y="297024"/>
                </a:lnTo>
                <a:lnTo>
                  <a:pt x="2505679" y="548302"/>
                </a:lnTo>
                <a:lnTo>
                  <a:pt x="1253822" y="919732"/>
                </a:lnTo>
                <a:lnTo>
                  <a:pt x="325994" y="645090"/>
                </a:lnTo>
                <a:lnTo>
                  <a:pt x="0" y="548302"/>
                </a:lnTo>
                <a:lnTo>
                  <a:pt x="0" y="296751"/>
                </a:lnTo>
                <a:lnTo>
                  <a:pt x="251550" y="370666"/>
                </a:lnTo>
                <a:lnTo>
                  <a:pt x="15034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1AFCF8A4-5B08-431A-8159-5A0E8AD2772F}"/>
              </a:ext>
            </a:extLst>
          </p:cNvPr>
          <p:cNvGrpSpPr/>
          <p:nvPr/>
        </p:nvGrpSpPr>
        <p:grpSpPr>
          <a:xfrm>
            <a:off x="4663233" y="3763564"/>
            <a:ext cx="2240465" cy="952893"/>
            <a:chOff x="5955486" y="4515414"/>
            <a:chExt cx="2505679" cy="919732"/>
          </a:xfrm>
        </p:grpSpPr>
        <p:sp>
          <p:nvSpPr>
            <p:cNvPr id="103" name="Freeform 136">
              <a:extLst>
                <a:ext uri="{FF2B5EF4-FFF2-40B4-BE49-F238E27FC236}">
                  <a16:creationId xmlns="" xmlns:a16="http://schemas.microsoft.com/office/drawing/2014/main" id="{13C07C98-F5EA-4AB0-BD85-366D2FD7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308" y="4812165"/>
              <a:ext cx="1251857" cy="622981"/>
            </a:xfrm>
            <a:custGeom>
              <a:avLst/>
              <a:gdLst>
                <a:gd name="T0" fmla="*/ 0 w 2550"/>
                <a:gd name="T1" fmla="*/ 756 h 1268"/>
                <a:gd name="T2" fmla="*/ 2550 w 2550"/>
                <a:gd name="T3" fmla="*/ 0 h 1268"/>
                <a:gd name="T4" fmla="*/ 2550 w 2550"/>
                <a:gd name="T5" fmla="*/ 512 h 1268"/>
                <a:gd name="T6" fmla="*/ 0 w 2550"/>
                <a:gd name="T7" fmla="*/ 1268 h 1268"/>
                <a:gd name="T8" fmla="*/ 0 w 2550"/>
                <a:gd name="T9" fmla="*/ 7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0" h="1268">
                  <a:moveTo>
                    <a:pt x="0" y="756"/>
                  </a:moveTo>
                  <a:lnTo>
                    <a:pt x="2550" y="0"/>
                  </a:lnTo>
                  <a:lnTo>
                    <a:pt x="2550" y="512"/>
                  </a:lnTo>
                  <a:lnTo>
                    <a:pt x="0" y="1268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1D9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4" name="Freeform 146">
              <a:extLst>
                <a:ext uri="{FF2B5EF4-FFF2-40B4-BE49-F238E27FC236}">
                  <a16:creationId xmlns="" xmlns:a16="http://schemas.microsoft.com/office/drawing/2014/main" id="{C12B2976-2253-4CED-8003-9531756A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036" y="4515414"/>
              <a:ext cx="2254129" cy="668181"/>
            </a:xfrm>
            <a:custGeom>
              <a:avLst/>
              <a:gdLst>
                <a:gd name="T0" fmla="*/ 0 w 4588"/>
                <a:gd name="T1" fmla="*/ 755 h 1361"/>
                <a:gd name="T2" fmla="*/ 2548 w 4588"/>
                <a:gd name="T3" fmla="*/ 0 h 1361"/>
                <a:gd name="T4" fmla="*/ 4588 w 4588"/>
                <a:gd name="T5" fmla="*/ 605 h 1361"/>
                <a:gd name="T6" fmla="*/ 2038 w 4588"/>
                <a:gd name="T7" fmla="*/ 1361 h 1361"/>
                <a:gd name="T8" fmla="*/ 0 w 4588"/>
                <a:gd name="T9" fmla="*/ 755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8" h="1361">
                  <a:moveTo>
                    <a:pt x="0" y="755"/>
                  </a:moveTo>
                  <a:lnTo>
                    <a:pt x="2548" y="0"/>
                  </a:lnTo>
                  <a:lnTo>
                    <a:pt x="4588" y="605"/>
                  </a:lnTo>
                  <a:lnTo>
                    <a:pt x="2038" y="1361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D9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5" name="Freeform 148">
              <a:extLst>
                <a:ext uri="{FF2B5EF4-FFF2-40B4-BE49-F238E27FC236}">
                  <a16:creationId xmlns="" xmlns:a16="http://schemas.microsoft.com/office/drawing/2014/main" id="{A7E09D2F-7BB5-4ACF-B7AD-35D3A53A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486" y="4812165"/>
              <a:ext cx="1253822" cy="622981"/>
            </a:xfrm>
            <a:custGeom>
              <a:avLst/>
              <a:gdLst>
                <a:gd name="T0" fmla="*/ 0 w 2550"/>
                <a:gd name="T1" fmla="*/ 512 h 1268"/>
                <a:gd name="T2" fmla="*/ 0 w 2550"/>
                <a:gd name="T3" fmla="*/ 0 h 1268"/>
                <a:gd name="T4" fmla="*/ 2550 w 2550"/>
                <a:gd name="T5" fmla="*/ 756 h 1268"/>
                <a:gd name="T6" fmla="*/ 2550 w 2550"/>
                <a:gd name="T7" fmla="*/ 1268 h 1268"/>
                <a:gd name="T8" fmla="*/ 663 w 2550"/>
                <a:gd name="T9" fmla="*/ 709 h 1268"/>
                <a:gd name="T10" fmla="*/ 0 w 2550"/>
                <a:gd name="T11" fmla="*/ 51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0" h="1268">
                  <a:moveTo>
                    <a:pt x="0" y="512"/>
                  </a:moveTo>
                  <a:lnTo>
                    <a:pt x="0" y="0"/>
                  </a:lnTo>
                  <a:lnTo>
                    <a:pt x="2550" y="756"/>
                  </a:lnTo>
                  <a:lnTo>
                    <a:pt x="2550" y="1268"/>
                  </a:lnTo>
                  <a:lnTo>
                    <a:pt x="663" y="709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1D9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06" name="Freeform: Shape 77">
            <a:extLst>
              <a:ext uri="{FF2B5EF4-FFF2-40B4-BE49-F238E27FC236}">
                <a16:creationId xmlns="" xmlns:a16="http://schemas.microsoft.com/office/drawing/2014/main" id="{529C18C5-0CEB-446D-8CB5-9C0C50D7FC8C}"/>
              </a:ext>
            </a:extLst>
          </p:cNvPr>
          <p:cNvSpPr>
            <a:spLocks/>
          </p:cNvSpPr>
          <p:nvPr/>
        </p:nvSpPr>
        <p:spPr bwMode="auto">
          <a:xfrm>
            <a:off x="3768804" y="4253830"/>
            <a:ext cx="2240465" cy="952894"/>
          </a:xfrm>
          <a:custGeom>
            <a:avLst/>
            <a:gdLst>
              <a:gd name="connsiteX0" fmla="*/ 1000634 w 2505678"/>
              <a:gd name="connsiteY0" fmla="*/ 0 h 919733"/>
              <a:gd name="connsiteX1" fmla="*/ 1000634 w 2505678"/>
              <a:gd name="connsiteY1" fmla="*/ 491 h 919733"/>
              <a:gd name="connsiteX2" fmla="*/ 2251880 w 2505678"/>
              <a:gd name="connsiteY2" fmla="*/ 371838 h 919733"/>
              <a:gd name="connsiteX3" fmla="*/ 2505678 w 2505678"/>
              <a:gd name="connsiteY3" fmla="*/ 296752 h 919733"/>
              <a:gd name="connsiteX4" fmla="*/ 2505678 w 2505678"/>
              <a:gd name="connsiteY4" fmla="*/ 548303 h 919733"/>
              <a:gd name="connsiteX5" fmla="*/ 1251857 w 2505678"/>
              <a:gd name="connsiteY5" fmla="*/ 919733 h 919733"/>
              <a:gd name="connsiteX6" fmla="*/ 1251857 w 2505678"/>
              <a:gd name="connsiteY6" fmla="*/ 919733 h 919733"/>
              <a:gd name="connsiteX7" fmla="*/ 1251857 w 2505678"/>
              <a:gd name="connsiteY7" fmla="*/ 919733 h 919733"/>
              <a:gd name="connsiteX8" fmla="*/ 1251856 w 2505678"/>
              <a:gd name="connsiteY8" fmla="*/ 919733 h 919733"/>
              <a:gd name="connsiteX9" fmla="*/ 1251856 w 2505678"/>
              <a:gd name="connsiteY9" fmla="*/ 919733 h 919733"/>
              <a:gd name="connsiteX10" fmla="*/ 0 w 2505678"/>
              <a:gd name="connsiteY10" fmla="*/ 548303 h 919733"/>
              <a:gd name="connsiteX11" fmla="*/ 0 w 2505678"/>
              <a:gd name="connsiteY11" fmla="*/ 297243 h 919733"/>
              <a:gd name="connsiteX12" fmla="*/ 0 w 2505678"/>
              <a:gd name="connsiteY12" fmla="*/ 296752 h 919733"/>
              <a:gd name="connsiteX13" fmla="*/ 827 w 2505678"/>
              <a:gd name="connsiteY13" fmla="*/ 296997 h 9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5678" h="919733">
                <a:moveTo>
                  <a:pt x="1000634" y="0"/>
                </a:moveTo>
                <a:lnTo>
                  <a:pt x="1000634" y="491"/>
                </a:lnTo>
                <a:lnTo>
                  <a:pt x="2251880" y="371838"/>
                </a:lnTo>
                <a:lnTo>
                  <a:pt x="2505678" y="296752"/>
                </a:lnTo>
                <a:lnTo>
                  <a:pt x="2505678" y="548303"/>
                </a:lnTo>
                <a:lnTo>
                  <a:pt x="1251857" y="919733"/>
                </a:lnTo>
                <a:lnTo>
                  <a:pt x="1251857" y="919733"/>
                </a:lnTo>
                <a:lnTo>
                  <a:pt x="1251857" y="919733"/>
                </a:lnTo>
                <a:lnTo>
                  <a:pt x="1251856" y="919733"/>
                </a:lnTo>
                <a:lnTo>
                  <a:pt x="1251856" y="919733"/>
                </a:lnTo>
                <a:lnTo>
                  <a:pt x="0" y="548303"/>
                </a:lnTo>
                <a:lnTo>
                  <a:pt x="0" y="297243"/>
                </a:lnTo>
                <a:lnTo>
                  <a:pt x="0" y="296752"/>
                </a:lnTo>
                <a:lnTo>
                  <a:pt x="827" y="2969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107" name="Freeform 137">
            <a:extLst>
              <a:ext uri="{FF2B5EF4-FFF2-40B4-BE49-F238E27FC236}">
                <a16:creationId xmlns="" xmlns:a16="http://schemas.microsoft.com/office/drawing/2014/main" id="{D9F5FD56-D6BA-4AB6-934D-E543D053FB1B}"/>
              </a:ext>
            </a:extLst>
          </p:cNvPr>
          <p:cNvSpPr>
            <a:spLocks/>
          </p:cNvSpPr>
          <p:nvPr/>
        </p:nvSpPr>
        <p:spPr bwMode="auto">
          <a:xfrm>
            <a:off x="3768804" y="4289526"/>
            <a:ext cx="2013783" cy="692272"/>
          </a:xfrm>
          <a:custGeom>
            <a:avLst/>
            <a:gdLst>
              <a:gd name="T0" fmla="*/ 2038 w 4587"/>
              <a:gd name="T1" fmla="*/ 0 h 1360"/>
              <a:gd name="T2" fmla="*/ 2038 w 4587"/>
              <a:gd name="T3" fmla="*/ 1 h 1360"/>
              <a:gd name="T4" fmla="*/ 4587 w 4587"/>
              <a:gd name="T5" fmla="*/ 757 h 1360"/>
              <a:gd name="T6" fmla="*/ 2550 w 4587"/>
              <a:gd name="T7" fmla="*/ 1360 h 1360"/>
              <a:gd name="T8" fmla="*/ 0 w 4587"/>
              <a:gd name="T9" fmla="*/ 605 h 1360"/>
              <a:gd name="T10" fmla="*/ 2038 w 4587"/>
              <a:gd name="T11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7" h="1360">
                <a:moveTo>
                  <a:pt x="2038" y="0"/>
                </a:moveTo>
                <a:lnTo>
                  <a:pt x="2038" y="1"/>
                </a:lnTo>
                <a:lnTo>
                  <a:pt x="4587" y="757"/>
                </a:lnTo>
                <a:lnTo>
                  <a:pt x="2550" y="1360"/>
                </a:lnTo>
                <a:lnTo>
                  <a:pt x="0" y="605"/>
                </a:lnTo>
                <a:lnTo>
                  <a:pt x="20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8" name="Freeform 150">
            <a:extLst>
              <a:ext uri="{FF2B5EF4-FFF2-40B4-BE49-F238E27FC236}">
                <a16:creationId xmlns="" xmlns:a16="http://schemas.microsoft.com/office/drawing/2014/main" id="{8A60BA98-448D-4AFD-B7A1-3B303FE762B8}"/>
              </a:ext>
            </a:extLst>
          </p:cNvPr>
          <p:cNvSpPr>
            <a:spLocks/>
          </p:cNvSpPr>
          <p:nvPr/>
        </p:nvSpPr>
        <p:spPr bwMode="auto">
          <a:xfrm>
            <a:off x="3768804" y="4561281"/>
            <a:ext cx="1119354" cy="645443"/>
          </a:xfrm>
          <a:custGeom>
            <a:avLst/>
            <a:gdLst>
              <a:gd name="T0" fmla="*/ 0 w 2550"/>
              <a:gd name="T1" fmla="*/ 0 h 1268"/>
              <a:gd name="T2" fmla="*/ 2550 w 2550"/>
              <a:gd name="T3" fmla="*/ 755 h 1268"/>
              <a:gd name="T4" fmla="*/ 2550 w 2550"/>
              <a:gd name="T5" fmla="*/ 1268 h 1268"/>
              <a:gd name="T6" fmla="*/ 0 w 2550"/>
              <a:gd name="T7" fmla="*/ 512 h 1268"/>
              <a:gd name="T8" fmla="*/ 0 w 2550"/>
              <a:gd name="T9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0" h="1268">
                <a:moveTo>
                  <a:pt x="0" y="0"/>
                </a:moveTo>
                <a:lnTo>
                  <a:pt x="2550" y="755"/>
                </a:lnTo>
                <a:lnTo>
                  <a:pt x="2550" y="1268"/>
                </a:lnTo>
                <a:lnTo>
                  <a:pt x="0" y="5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9" name="Freeform 151">
            <a:extLst>
              <a:ext uri="{FF2B5EF4-FFF2-40B4-BE49-F238E27FC236}">
                <a16:creationId xmlns="" xmlns:a16="http://schemas.microsoft.com/office/drawing/2014/main" id="{25EFD225-C2A2-4D9C-8DE3-E1B642F9990B}"/>
              </a:ext>
            </a:extLst>
          </p:cNvPr>
          <p:cNvSpPr>
            <a:spLocks/>
          </p:cNvSpPr>
          <p:nvPr/>
        </p:nvSpPr>
        <p:spPr bwMode="auto">
          <a:xfrm>
            <a:off x="4888158" y="4561281"/>
            <a:ext cx="1121111" cy="645443"/>
          </a:xfrm>
          <a:custGeom>
            <a:avLst/>
            <a:gdLst>
              <a:gd name="T0" fmla="*/ 0 w 2550"/>
              <a:gd name="T1" fmla="*/ 755 h 1268"/>
              <a:gd name="T2" fmla="*/ 2550 w 2550"/>
              <a:gd name="T3" fmla="*/ 0 h 1268"/>
              <a:gd name="T4" fmla="*/ 2550 w 2550"/>
              <a:gd name="T5" fmla="*/ 512 h 1268"/>
              <a:gd name="T6" fmla="*/ 0 w 2550"/>
              <a:gd name="T7" fmla="*/ 1268 h 1268"/>
              <a:gd name="T8" fmla="*/ 0 w 2550"/>
              <a:gd name="T9" fmla="*/ 755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0" h="1268">
                <a:moveTo>
                  <a:pt x="0" y="755"/>
                </a:moveTo>
                <a:lnTo>
                  <a:pt x="2550" y="0"/>
                </a:lnTo>
                <a:lnTo>
                  <a:pt x="2550" y="512"/>
                </a:lnTo>
                <a:lnTo>
                  <a:pt x="0" y="1268"/>
                </a:lnTo>
                <a:lnTo>
                  <a:pt x="0" y="755"/>
                </a:lnTo>
                <a:close/>
              </a:path>
            </a:pathLst>
          </a:custGeom>
          <a:solidFill>
            <a:srgbClr val="2D77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0" name="Freeform: Shape 83">
            <a:extLst>
              <a:ext uri="{FF2B5EF4-FFF2-40B4-BE49-F238E27FC236}">
                <a16:creationId xmlns="" xmlns:a16="http://schemas.microsoft.com/office/drawing/2014/main" id="{AF6E9CE9-A11E-4B1A-AEA3-CE391D6649B1}"/>
              </a:ext>
            </a:extLst>
          </p:cNvPr>
          <p:cNvSpPr>
            <a:spLocks/>
          </p:cNvSpPr>
          <p:nvPr/>
        </p:nvSpPr>
        <p:spPr bwMode="auto">
          <a:xfrm>
            <a:off x="2874375" y="4744096"/>
            <a:ext cx="2238708" cy="952893"/>
          </a:xfrm>
          <a:custGeom>
            <a:avLst/>
            <a:gdLst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055686 w 2503715"/>
              <a:gd name="connsiteY2" fmla="*/ 429319 h 919732"/>
              <a:gd name="connsiteX3" fmla="*/ 2056270 w 2503715"/>
              <a:gd name="connsiteY3" fmla="*/ 429510 h 919732"/>
              <a:gd name="connsiteX4" fmla="*/ 2503715 w 2503715"/>
              <a:gd name="connsiteY4" fmla="*/ 296751 h 919732"/>
              <a:gd name="connsiteX5" fmla="*/ 2503715 w 2503715"/>
              <a:gd name="connsiteY5" fmla="*/ 548302 h 919732"/>
              <a:gd name="connsiteX6" fmla="*/ 1251858 w 2503715"/>
              <a:gd name="connsiteY6" fmla="*/ 919732 h 919732"/>
              <a:gd name="connsiteX7" fmla="*/ 1251858 w 2503715"/>
              <a:gd name="connsiteY7" fmla="*/ 796763 h 919732"/>
              <a:gd name="connsiteX8" fmla="*/ 1251857 w 2503715"/>
              <a:gd name="connsiteY8" fmla="*/ 796763 h 919732"/>
              <a:gd name="connsiteX9" fmla="*/ 1251857 w 2503715"/>
              <a:gd name="connsiteY9" fmla="*/ 919732 h 919732"/>
              <a:gd name="connsiteX10" fmla="*/ 0 w 2503715"/>
              <a:gd name="connsiteY10" fmla="*/ 548302 h 919732"/>
              <a:gd name="connsiteX11" fmla="*/ 0 w 2503715"/>
              <a:gd name="connsiteY11" fmla="*/ 296751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055686 w 2503715"/>
              <a:gd name="connsiteY2" fmla="*/ 429319 h 919732"/>
              <a:gd name="connsiteX3" fmla="*/ 2503715 w 2503715"/>
              <a:gd name="connsiteY3" fmla="*/ 296751 h 919732"/>
              <a:gd name="connsiteX4" fmla="*/ 2503715 w 2503715"/>
              <a:gd name="connsiteY4" fmla="*/ 548302 h 919732"/>
              <a:gd name="connsiteX5" fmla="*/ 1251858 w 2503715"/>
              <a:gd name="connsiteY5" fmla="*/ 919732 h 919732"/>
              <a:gd name="connsiteX6" fmla="*/ 1251858 w 2503715"/>
              <a:gd name="connsiteY6" fmla="*/ 796763 h 919732"/>
              <a:gd name="connsiteX7" fmla="*/ 1251857 w 2503715"/>
              <a:gd name="connsiteY7" fmla="*/ 796763 h 919732"/>
              <a:gd name="connsiteX8" fmla="*/ 1251857 w 2503715"/>
              <a:gd name="connsiteY8" fmla="*/ 919732 h 919732"/>
              <a:gd name="connsiteX9" fmla="*/ 0 w 2503715"/>
              <a:gd name="connsiteY9" fmla="*/ 548302 h 919732"/>
              <a:gd name="connsiteX10" fmla="*/ 0 w 2503715"/>
              <a:gd name="connsiteY10" fmla="*/ 296751 h 919732"/>
              <a:gd name="connsiteX11" fmla="*/ 1001343 w 2503715"/>
              <a:gd name="connsiteY11" fmla="*/ 0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503715 w 2503715"/>
              <a:gd name="connsiteY2" fmla="*/ 296751 h 919732"/>
              <a:gd name="connsiteX3" fmla="*/ 2503715 w 2503715"/>
              <a:gd name="connsiteY3" fmla="*/ 548302 h 919732"/>
              <a:gd name="connsiteX4" fmla="*/ 1251858 w 2503715"/>
              <a:gd name="connsiteY4" fmla="*/ 919732 h 919732"/>
              <a:gd name="connsiteX5" fmla="*/ 1251858 w 2503715"/>
              <a:gd name="connsiteY5" fmla="*/ 796763 h 919732"/>
              <a:gd name="connsiteX6" fmla="*/ 1251857 w 2503715"/>
              <a:gd name="connsiteY6" fmla="*/ 796763 h 919732"/>
              <a:gd name="connsiteX7" fmla="*/ 1251857 w 2503715"/>
              <a:gd name="connsiteY7" fmla="*/ 919732 h 919732"/>
              <a:gd name="connsiteX8" fmla="*/ 0 w 2503715"/>
              <a:gd name="connsiteY8" fmla="*/ 548302 h 919732"/>
              <a:gd name="connsiteX9" fmla="*/ 0 w 2503715"/>
              <a:gd name="connsiteY9" fmla="*/ 296751 h 919732"/>
              <a:gd name="connsiteX10" fmla="*/ 1001343 w 2503715"/>
              <a:gd name="connsiteY10" fmla="*/ 0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503715 w 2503715"/>
              <a:gd name="connsiteY2" fmla="*/ 296751 h 919732"/>
              <a:gd name="connsiteX3" fmla="*/ 2503715 w 2503715"/>
              <a:gd name="connsiteY3" fmla="*/ 548302 h 919732"/>
              <a:gd name="connsiteX4" fmla="*/ 1251858 w 2503715"/>
              <a:gd name="connsiteY4" fmla="*/ 919732 h 919732"/>
              <a:gd name="connsiteX5" fmla="*/ 1251858 w 2503715"/>
              <a:gd name="connsiteY5" fmla="*/ 796763 h 919732"/>
              <a:gd name="connsiteX6" fmla="*/ 1251857 w 2503715"/>
              <a:gd name="connsiteY6" fmla="*/ 919732 h 919732"/>
              <a:gd name="connsiteX7" fmla="*/ 0 w 2503715"/>
              <a:gd name="connsiteY7" fmla="*/ 548302 h 919732"/>
              <a:gd name="connsiteX8" fmla="*/ 0 w 2503715"/>
              <a:gd name="connsiteY8" fmla="*/ 296751 h 919732"/>
              <a:gd name="connsiteX9" fmla="*/ 1001343 w 2503715"/>
              <a:gd name="connsiteY9" fmla="*/ 0 h 919732"/>
              <a:gd name="connsiteX0" fmla="*/ 1001343 w 2503715"/>
              <a:gd name="connsiteY0" fmla="*/ 0 h 919732"/>
              <a:gd name="connsiteX1" fmla="*/ 2252163 w 2503715"/>
              <a:gd name="connsiteY1" fmla="*/ 370939 h 919732"/>
              <a:gd name="connsiteX2" fmla="*/ 2503715 w 2503715"/>
              <a:gd name="connsiteY2" fmla="*/ 296751 h 919732"/>
              <a:gd name="connsiteX3" fmla="*/ 2503715 w 2503715"/>
              <a:gd name="connsiteY3" fmla="*/ 548302 h 919732"/>
              <a:gd name="connsiteX4" fmla="*/ 1251858 w 2503715"/>
              <a:gd name="connsiteY4" fmla="*/ 919732 h 919732"/>
              <a:gd name="connsiteX5" fmla="*/ 1251857 w 2503715"/>
              <a:gd name="connsiteY5" fmla="*/ 919732 h 919732"/>
              <a:gd name="connsiteX6" fmla="*/ 0 w 2503715"/>
              <a:gd name="connsiteY6" fmla="*/ 548302 h 919732"/>
              <a:gd name="connsiteX7" fmla="*/ 0 w 2503715"/>
              <a:gd name="connsiteY7" fmla="*/ 296751 h 919732"/>
              <a:gd name="connsiteX8" fmla="*/ 1001343 w 2503715"/>
              <a:gd name="connsiteY8" fmla="*/ 0 h 9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3715" h="919732">
                <a:moveTo>
                  <a:pt x="1001343" y="0"/>
                </a:moveTo>
                <a:lnTo>
                  <a:pt x="2252163" y="370939"/>
                </a:lnTo>
                <a:lnTo>
                  <a:pt x="2503715" y="296751"/>
                </a:lnTo>
                <a:lnTo>
                  <a:pt x="2503715" y="548302"/>
                </a:lnTo>
                <a:lnTo>
                  <a:pt x="1251858" y="919732"/>
                </a:lnTo>
                <a:lnTo>
                  <a:pt x="1251857" y="919732"/>
                </a:lnTo>
                <a:lnTo>
                  <a:pt x="0" y="548302"/>
                </a:lnTo>
                <a:lnTo>
                  <a:pt x="0" y="296751"/>
                </a:lnTo>
                <a:lnTo>
                  <a:pt x="1001343" y="0"/>
                </a:lnTo>
                <a:close/>
              </a:path>
            </a:pathLst>
          </a:custGeom>
          <a:solidFill>
            <a:srgbClr val="2F3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956129E0-D149-4E85-9D79-CEA59444AE4C}"/>
              </a:ext>
            </a:extLst>
          </p:cNvPr>
          <p:cNvGrpSpPr/>
          <p:nvPr/>
        </p:nvGrpSpPr>
        <p:grpSpPr>
          <a:xfrm>
            <a:off x="2874375" y="4744096"/>
            <a:ext cx="2238708" cy="952893"/>
            <a:chOff x="3954873" y="5612017"/>
            <a:chExt cx="2503715" cy="919732"/>
          </a:xfrm>
        </p:grpSpPr>
        <p:sp>
          <p:nvSpPr>
            <p:cNvPr id="112" name="Freeform 134">
              <a:extLst>
                <a:ext uri="{FF2B5EF4-FFF2-40B4-BE49-F238E27FC236}">
                  <a16:creationId xmlns="" xmlns:a16="http://schemas.microsoft.com/office/drawing/2014/main" id="{711CE3AB-4ECC-4169-9928-C3F38A46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731" y="5908768"/>
              <a:ext cx="1251857" cy="622981"/>
            </a:xfrm>
            <a:custGeom>
              <a:avLst/>
              <a:gdLst>
                <a:gd name="T0" fmla="*/ 0 w 2549"/>
                <a:gd name="T1" fmla="*/ 756 h 1268"/>
                <a:gd name="T2" fmla="*/ 2549 w 2549"/>
                <a:gd name="T3" fmla="*/ 0 h 1268"/>
                <a:gd name="T4" fmla="*/ 2549 w 2549"/>
                <a:gd name="T5" fmla="*/ 512 h 1268"/>
                <a:gd name="T6" fmla="*/ 0 w 2549"/>
                <a:gd name="T7" fmla="*/ 1268 h 1268"/>
                <a:gd name="T8" fmla="*/ 0 w 2549"/>
                <a:gd name="T9" fmla="*/ 7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1268">
                  <a:moveTo>
                    <a:pt x="0" y="756"/>
                  </a:moveTo>
                  <a:lnTo>
                    <a:pt x="2549" y="0"/>
                  </a:lnTo>
                  <a:lnTo>
                    <a:pt x="2549" y="512"/>
                  </a:lnTo>
                  <a:lnTo>
                    <a:pt x="0" y="1268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354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3" name="Freeform 135">
              <a:extLst>
                <a:ext uri="{FF2B5EF4-FFF2-40B4-BE49-F238E27FC236}">
                  <a16:creationId xmlns="" xmlns:a16="http://schemas.microsoft.com/office/drawing/2014/main" id="{388C1CC8-AD53-4D48-99E9-98BD0E59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873" y="5908768"/>
              <a:ext cx="1251857" cy="622981"/>
            </a:xfrm>
            <a:custGeom>
              <a:avLst/>
              <a:gdLst>
                <a:gd name="T0" fmla="*/ 2549 w 2549"/>
                <a:gd name="T1" fmla="*/ 756 h 1268"/>
                <a:gd name="T2" fmla="*/ 2549 w 2549"/>
                <a:gd name="T3" fmla="*/ 1268 h 1268"/>
                <a:gd name="T4" fmla="*/ 0 w 2549"/>
                <a:gd name="T5" fmla="*/ 512 h 1268"/>
                <a:gd name="T6" fmla="*/ 0 w 2549"/>
                <a:gd name="T7" fmla="*/ 0 h 1268"/>
                <a:gd name="T8" fmla="*/ 2549 w 2549"/>
                <a:gd name="T9" fmla="*/ 7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1268">
                  <a:moveTo>
                    <a:pt x="2549" y="756"/>
                  </a:moveTo>
                  <a:lnTo>
                    <a:pt x="2549" y="1268"/>
                  </a:lnTo>
                  <a:lnTo>
                    <a:pt x="0" y="512"/>
                  </a:lnTo>
                  <a:lnTo>
                    <a:pt x="0" y="0"/>
                  </a:lnTo>
                  <a:lnTo>
                    <a:pt x="2549" y="7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4" name="Freeform 147">
              <a:extLst>
                <a:ext uri="{FF2B5EF4-FFF2-40B4-BE49-F238E27FC236}">
                  <a16:creationId xmlns="" xmlns:a16="http://schemas.microsoft.com/office/drawing/2014/main" id="{FE9198E2-8137-4898-9AFB-34AA37973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873" y="5612017"/>
              <a:ext cx="2252163" cy="668181"/>
            </a:xfrm>
            <a:custGeom>
              <a:avLst/>
              <a:gdLst>
                <a:gd name="T0" fmla="*/ 2039 w 4586"/>
                <a:gd name="T1" fmla="*/ 0 h 1360"/>
                <a:gd name="T2" fmla="*/ 4586 w 4586"/>
                <a:gd name="T3" fmla="*/ 755 h 1360"/>
                <a:gd name="T4" fmla="*/ 2549 w 4586"/>
                <a:gd name="T5" fmla="*/ 1360 h 1360"/>
                <a:gd name="T6" fmla="*/ 0 w 4586"/>
                <a:gd name="T7" fmla="*/ 604 h 1360"/>
                <a:gd name="T8" fmla="*/ 2039 w 4586"/>
                <a:gd name="T9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6" h="1360">
                  <a:moveTo>
                    <a:pt x="2039" y="0"/>
                  </a:moveTo>
                  <a:lnTo>
                    <a:pt x="4586" y="755"/>
                  </a:lnTo>
                  <a:lnTo>
                    <a:pt x="2549" y="1360"/>
                  </a:lnTo>
                  <a:lnTo>
                    <a:pt x="0" y="604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cxnSp>
        <p:nvCxnSpPr>
          <p:cNvPr id="116" name="Connector: Elbow 13">
            <a:extLst>
              <a:ext uri="{FF2B5EF4-FFF2-40B4-BE49-F238E27FC236}">
                <a16:creationId xmlns="" xmlns:a16="http://schemas.microsoft.com/office/drawing/2014/main" id="{B487D3BF-4739-4B7B-B7A0-C32764F594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51808" y="3045659"/>
            <a:ext cx="871772" cy="18412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9">
            <a:extLst>
              <a:ext uri="{FF2B5EF4-FFF2-40B4-BE49-F238E27FC236}">
                <a16:creationId xmlns="" xmlns:a16="http://schemas.microsoft.com/office/drawing/2014/main" id="{9F865A5D-B2BE-4636-916F-B30079846968}"/>
              </a:ext>
            </a:extLst>
          </p:cNvPr>
          <p:cNvCxnSpPr>
            <a:cxnSpLocks/>
            <a:stCxn id="79" idx="2"/>
          </p:cNvCxnSpPr>
          <p:nvPr/>
        </p:nvCxnSpPr>
        <p:spPr>
          <a:xfrm rot="10800000" flipV="1">
            <a:off x="4455756" y="2137813"/>
            <a:ext cx="545745" cy="706865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AB42E7DC-BB03-404C-8FD9-DAE5F647CDD0}"/>
              </a:ext>
            </a:extLst>
          </p:cNvPr>
          <p:cNvSpPr/>
          <p:nvPr/>
        </p:nvSpPr>
        <p:spPr>
          <a:xfrm>
            <a:off x="3238026" y="4413271"/>
            <a:ext cx="1353836" cy="1374123"/>
          </a:xfrm>
          <a:prstGeom prst="rect">
            <a:avLst/>
          </a:prstGeom>
          <a:noFill/>
          <a:ln>
            <a:noFill/>
          </a:ln>
          <a:scene3d>
            <a:camera prst="isometricOffAxis2Top">
              <a:rot lat="19152448" lon="4046762" rev="1719131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01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EE47D58A-AEA0-4188-886E-317E781F1F8C}"/>
              </a:ext>
            </a:extLst>
          </p:cNvPr>
          <p:cNvSpPr/>
          <p:nvPr/>
        </p:nvSpPr>
        <p:spPr>
          <a:xfrm>
            <a:off x="4087487" y="3876260"/>
            <a:ext cx="1353836" cy="1374123"/>
          </a:xfrm>
          <a:prstGeom prst="rect">
            <a:avLst/>
          </a:prstGeom>
          <a:noFill/>
          <a:ln>
            <a:noFill/>
          </a:ln>
          <a:scene3d>
            <a:camera prst="isometricOffAxis2Top">
              <a:rot lat="19152448" lon="4046762" rev="1719131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D65609CD-609F-40AF-A8E8-81D370F11CE4}"/>
              </a:ext>
            </a:extLst>
          </p:cNvPr>
          <p:cNvSpPr/>
          <p:nvPr/>
        </p:nvSpPr>
        <p:spPr>
          <a:xfrm>
            <a:off x="5206841" y="3389736"/>
            <a:ext cx="1353836" cy="1374123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03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BE38CEB6-88F9-4BFE-93CE-75980FC98026}"/>
              </a:ext>
            </a:extLst>
          </p:cNvPr>
          <p:cNvSpPr/>
          <p:nvPr/>
        </p:nvSpPr>
        <p:spPr>
          <a:xfrm>
            <a:off x="4304998" y="2919812"/>
            <a:ext cx="1353836" cy="1374123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04</a:t>
            </a:r>
            <a:endParaRPr lang="en-US" sz="5400" dirty="0"/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C1896AE2-A23B-4D6D-B59F-204F13772E69}"/>
              </a:ext>
            </a:extLst>
          </p:cNvPr>
          <p:cNvSpPr/>
          <p:nvPr/>
        </p:nvSpPr>
        <p:spPr>
          <a:xfrm>
            <a:off x="3439016" y="2433133"/>
            <a:ext cx="1353836" cy="1374123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85750" lon="17520000" rev="4410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05</a:t>
            </a:r>
            <a:endParaRPr lang="en-US" sz="5400" dirty="0"/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116D8F7A-AE1D-42EB-883F-562A985245B8}"/>
              </a:ext>
            </a:extLst>
          </p:cNvPr>
          <p:cNvGrpSpPr/>
          <p:nvPr/>
        </p:nvGrpSpPr>
        <p:grpSpPr>
          <a:xfrm>
            <a:off x="6879360" y="4686200"/>
            <a:ext cx="2122180" cy="666401"/>
            <a:chOff x="-98397" y="4157395"/>
            <a:chExt cx="2829572" cy="888536"/>
          </a:xfrm>
        </p:grpSpPr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275F6470-F656-4837-BF8B-5E0509534109}"/>
                </a:ext>
              </a:extLst>
            </p:cNvPr>
            <p:cNvSpPr/>
            <p:nvPr/>
          </p:nvSpPr>
          <p:spPr>
            <a:xfrm>
              <a:off x="49587" y="4157395"/>
              <a:ext cx="2681588" cy="888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es-EC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Estructuración 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 y transdisciplinar en la conformación de 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equipos de trabajo.</a:t>
              </a:r>
              <a:endParaRPr lang="da-DK" sz="15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56F20850-37BA-4CE9-97F4-D670300D28FE}"/>
                </a:ext>
              </a:extLst>
            </p:cNvPr>
            <p:cNvSpPr/>
            <p:nvPr/>
          </p:nvSpPr>
          <p:spPr>
            <a:xfrm>
              <a:off x="-98397" y="4494748"/>
              <a:ext cx="182880" cy="182880"/>
            </a:xfrm>
            <a:prstGeom prst="ellipse">
              <a:avLst/>
            </a:prstGeom>
            <a:solidFill>
              <a:srgbClr val="1D927D"/>
            </a:solidFill>
            <a:ln>
              <a:solidFill>
                <a:srgbClr val="1D9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8" name="Connector: Elbow 17">
            <a:extLst>
              <a:ext uri="{FF2B5EF4-FFF2-40B4-BE49-F238E27FC236}">
                <a16:creationId xmlns="" xmlns:a16="http://schemas.microsoft.com/office/drawing/2014/main" id="{AF2E2369-5B5D-4FEE-B057-5D42009152FB}"/>
              </a:ext>
            </a:extLst>
          </p:cNvPr>
          <p:cNvCxnSpPr>
            <a:cxnSpLocks/>
          </p:cNvCxnSpPr>
          <p:nvPr/>
        </p:nvCxnSpPr>
        <p:spPr>
          <a:xfrm rot="10800000">
            <a:off x="6420871" y="4626696"/>
            <a:ext cx="497351" cy="377969"/>
          </a:xfrm>
          <a:prstGeom prst="bentConnector2">
            <a:avLst/>
          </a:prstGeom>
          <a:ln>
            <a:solidFill>
              <a:srgbClr val="1D92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ángulo 27"/>
          <p:cNvSpPr/>
          <p:nvPr/>
        </p:nvSpPr>
        <p:spPr>
          <a:xfrm>
            <a:off x="2361172" y="275597"/>
            <a:ext cx="423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24" y="1610171"/>
            <a:ext cx="1173381" cy="14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1" y="775862"/>
            <a:ext cx="2222625" cy="14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02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RACIAS">
            <a:extLst>
              <a:ext uri="{FF2B5EF4-FFF2-40B4-BE49-F238E27FC236}">
                <a16:creationId xmlns="" xmlns:a16="http://schemas.microsoft.com/office/drawing/2014/main" id="{3EA474F8-A24E-4AA8-A5E6-D01B994F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8460432" cy="47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4420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9926" y="197744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39"/>
          <p:cNvSpPr/>
          <p:nvPr/>
        </p:nvSpPr>
        <p:spPr>
          <a:xfrm flipH="1">
            <a:off x="83246" y="51921"/>
            <a:ext cx="2808312" cy="690629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rgbClr val="1D9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 </a:t>
            </a:r>
          </a:p>
        </p:txBody>
      </p:sp>
      <p:sp>
        <p:nvSpPr>
          <p:cNvPr id="6" name="Oval 40"/>
          <p:cNvSpPr/>
          <p:nvPr/>
        </p:nvSpPr>
        <p:spPr>
          <a:xfrm flipH="1">
            <a:off x="2268928" y="100104"/>
            <a:ext cx="582115" cy="5942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10786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100" b="1" dirty="0">
              <a:solidFill>
                <a:srgbClr val="107864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401"/>
          <a:stretch/>
        </p:blipFill>
        <p:spPr bwMode="auto">
          <a:xfrm>
            <a:off x="455376" y="4088529"/>
            <a:ext cx="1361397" cy="19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62">
            <a:extLst>
              <a:ext uri="{FF2B5EF4-FFF2-40B4-BE49-F238E27FC236}">
                <a16:creationId xmlns:a16="http://schemas.microsoft.com/office/drawing/2014/main" xmlns="" id="{D3CB1833-9DDF-4DCB-805E-B04234EF4A31}"/>
              </a:ext>
            </a:extLst>
          </p:cNvPr>
          <p:cNvSpPr/>
          <p:nvPr/>
        </p:nvSpPr>
        <p:spPr>
          <a:xfrm>
            <a:off x="2646482" y="4314899"/>
            <a:ext cx="925837" cy="1317814"/>
          </a:xfrm>
          <a:custGeom>
            <a:avLst/>
            <a:gdLst>
              <a:gd name="connsiteX0" fmla="*/ 1475715 w 2417275"/>
              <a:gd name="connsiteY0" fmla="*/ 3612333 h 3612333"/>
              <a:gd name="connsiteX1" fmla="*/ 117695 w 2417275"/>
              <a:gd name="connsiteY1" fmla="*/ 3213980 h 3612333"/>
              <a:gd name="connsiteX2" fmla="*/ 0 w 2417275"/>
              <a:gd name="connsiteY2" fmla="*/ 162962 h 3612333"/>
              <a:gd name="connsiteX3" fmla="*/ 878186 w 2417275"/>
              <a:gd name="connsiteY3" fmla="*/ 0 h 3612333"/>
              <a:gd name="connsiteX4" fmla="*/ 2417275 w 2417275"/>
              <a:gd name="connsiteY4" fmla="*/ 298764 h 3612333"/>
              <a:gd name="connsiteX5" fmla="*/ 2408222 w 2417275"/>
              <a:gd name="connsiteY5" fmla="*/ 3404103 h 3612333"/>
              <a:gd name="connsiteX6" fmla="*/ 1475715 w 2417275"/>
              <a:gd name="connsiteY6" fmla="*/ 3612333 h 3612333"/>
              <a:gd name="connsiteX0" fmla="*/ 1475715 w 2417275"/>
              <a:gd name="connsiteY0" fmla="*/ 3639494 h 3639494"/>
              <a:gd name="connsiteX1" fmla="*/ 117695 w 2417275"/>
              <a:gd name="connsiteY1" fmla="*/ 3213980 h 3639494"/>
              <a:gd name="connsiteX2" fmla="*/ 0 w 2417275"/>
              <a:gd name="connsiteY2" fmla="*/ 162962 h 3639494"/>
              <a:gd name="connsiteX3" fmla="*/ 878186 w 2417275"/>
              <a:gd name="connsiteY3" fmla="*/ 0 h 3639494"/>
              <a:gd name="connsiteX4" fmla="*/ 2417275 w 2417275"/>
              <a:gd name="connsiteY4" fmla="*/ 298764 h 3639494"/>
              <a:gd name="connsiteX5" fmla="*/ 2408222 w 2417275"/>
              <a:gd name="connsiteY5" fmla="*/ 3404103 h 3639494"/>
              <a:gd name="connsiteX6" fmla="*/ 1475715 w 2417275"/>
              <a:gd name="connsiteY6" fmla="*/ 3639494 h 3639494"/>
              <a:gd name="connsiteX0" fmla="*/ 1303236 w 2417275"/>
              <a:gd name="connsiteY0" fmla="*/ 3704548 h 3704548"/>
              <a:gd name="connsiteX1" fmla="*/ 117695 w 2417275"/>
              <a:gd name="connsiteY1" fmla="*/ 3213980 h 3704548"/>
              <a:gd name="connsiteX2" fmla="*/ 0 w 2417275"/>
              <a:gd name="connsiteY2" fmla="*/ 162962 h 3704548"/>
              <a:gd name="connsiteX3" fmla="*/ 878186 w 2417275"/>
              <a:gd name="connsiteY3" fmla="*/ 0 h 3704548"/>
              <a:gd name="connsiteX4" fmla="*/ 2417275 w 2417275"/>
              <a:gd name="connsiteY4" fmla="*/ 298764 h 3704548"/>
              <a:gd name="connsiteX5" fmla="*/ 2408222 w 2417275"/>
              <a:gd name="connsiteY5" fmla="*/ 3404103 h 3704548"/>
              <a:gd name="connsiteX6" fmla="*/ 1303236 w 2417275"/>
              <a:gd name="connsiteY6" fmla="*/ 3704548 h 3704548"/>
              <a:gd name="connsiteX0" fmla="*/ 1303236 w 2408342"/>
              <a:gd name="connsiteY0" fmla="*/ 3704548 h 3704548"/>
              <a:gd name="connsiteX1" fmla="*/ 117695 w 2408342"/>
              <a:gd name="connsiteY1" fmla="*/ 3213980 h 3704548"/>
              <a:gd name="connsiteX2" fmla="*/ 0 w 2408342"/>
              <a:gd name="connsiteY2" fmla="*/ 162962 h 3704548"/>
              <a:gd name="connsiteX3" fmla="*/ 878186 w 2408342"/>
              <a:gd name="connsiteY3" fmla="*/ 0 h 3704548"/>
              <a:gd name="connsiteX4" fmla="*/ 2359782 w 2408342"/>
              <a:gd name="connsiteY4" fmla="*/ 315026 h 3704548"/>
              <a:gd name="connsiteX5" fmla="*/ 2408222 w 2408342"/>
              <a:gd name="connsiteY5" fmla="*/ 3404103 h 3704548"/>
              <a:gd name="connsiteX6" fmla="*/ 1303236 w 2408342"/>
              <a:gd name="connsiteY6" fmla="*/ 3704548 h 3704548"/>
              <a:gd name="connsiteX0" fmla="*/ 1303236 w 2437047"/>
              <a:gd name="connsiteY0" fmla="*/ 3704548 h 3704548"/>
              <a:gd name="connsiteX1" fmla="*/ 117695 w 2437047"/>
              <a:gd name="connsiteY1" fmla="*/ 3213980 h 3704548"/>
              <a:gd name="connsiteX2" fmla="*/ 0 w 2437047"/>
              <a:gd name="connsiteY2" fmla="*/ 162962 h 3704548"/>
              <a:gd name="connsiteX3" fmla="*/ 878186 w 2437047"/>
              <a:gd name="connsiteY3" fmla="*/ 0 h 3704548"/>
              <a:gd name="connsiteX4" fmla="*/ 2359782 w 2437047"/>
              <a:gd name="connsiteY4" fmla="*/ 315026 h 3704548"/>
              <a:gd name="connsiteX5" fmla="*/ 2436968 w 2437047"/>
              <a:gd name="connsiteY5" fmla="*/ 3371576 h 3704548"/>
              <a:gd name="connsiteX6" fmla="*/ 1303236 w 2437047"/>
              <a:gd name="connsiteY6" fmla="*/ 3704548 h 3704548"/>
              <a:gd name="connsiteX0" fmla="*/ 1303236 w 2491060"/>
              <a:gd name="connsiteY0" fmla="*/ 3704548 h 3704548"/>
              <a:gd name="connsiteX1" fmla="*/ 117695 w 2491060"/>
              <a:gd name="connsiteY1" fmla="*/ 3213980 h 3704548"/>
              <a:gd name="connsiteX2" fmla="*/ 0 w 2491060"/>
              <a:gd name="connsiteY2" fmla="*/ 162962 h 3704548"/>
              <a:gd name="connsiteX3" fmla="*/ 878186 w 2491060"/>
              <a:gd name="connsiteY3" fmla="*/ 0 h 3704548"/>
              <a:gd name="connsiteX4" fmla="*/ 2491060 w 2491060"/>
              <a:gd name="connsiteY4" fmla="*/ 185317 h 3704548"/>
              <a:gd name="connsiteX5" fmla="*/ 2436968 w 2491060"/>
              <a:gd name="connsiteY5" fmla="*/ 3371576 h 3704548"/>
              <a:gd name="connsiteX6" fmla="*/ 1303236 w 2491060"/>
              <a:gd name="connsiteY6" fmla="*/ 3704548 h 3704548"/>
              <a:gd name="connsiteX0" fmla="*/ 1303236 w 2505351"/>
              <a:gd name="connsiteY0" fmla="*/ 3704548 h 3704548"/>
              <a:gd name="connsiteX1" fmla="*/ 117695 w 2505351"/>
              <a:gd name="connsiteY1" fmla="*/ 3213980 h 3704548"/>
              <a:gd name="connsiteX2" fmla="*/ 0 w 2505351"/>
              <a:gd name="connsiteY2" fmla="*/ 162962 h 3704548"/>
              <a:gd name="connsiteX3" fmla="*/ 878186 w 2505351"/>
              <a:gd name="connsiteY3" fmla="*/ 0 h 3704548"/>
              <a:gd name="connsiteX4" fmla="*/ 2491060 w 2505351"/>
              <a:gd name="connsiteY4" fmla="*/ 185317 h 3704548"/>
              <a:gd name="connsiteX5" fmla="*/ 2505039 w 2505351"/>
              <a:gd name="connsiteY5" fmla="*/ 3384547 h 3704548"/>
              <a:gd name="connsiteX6" fmla="*/ 1303236 w 2505351"/>
              <a:gd name="connsiteY6" fmla="*/ 3704548 h 3704548"/>
              <a:gd name="connsiteX0" fmla="*/ 1157372 w 2505351"/>
              <a:gd name="connsiteY0" fmla="*/ 3724005 h 3724005"/>
              <a:gd name="connsiteX1" fmla="*/ 117695 w 2505351"/>
              <a:gd name="connsiteY1" fmla="*/ 3213980 h 3724005"/>
              <a:gd name="connsiteX2" fmla="*/ 0 w 2505351"/>
              <a:gd name="connsiteY2" fmla="*/ 162962 h 3724005"/>
              <a:gd name="connsiteX3" fmla="*/ 878186 w 2505351"/>
              <a:gd name="connsiteY3" fmla="*/ 0 h 3724005"/>
              <a:gd name="connsiteX4" fmla="*/ 2491060 w 2505351"/>
              <a:gd name="connsiteY4" fmla="*/ 185317 h 3724005"/>
              <a:gd name="connsiteX5" fmla="*/ 2505039 w 2505351"/>
              <a:gd name="connsiteY5" fmla="*/ 3384547 h 3724005"/>
              <a:gd name="connsiteX6" fmla="*/ 1157372 w 2505351"/>
              <a:gd name="connsiteY6" fmla="*/ 3724005 h 3724005"/>
              <a:gd name="connsiteX0" fmla="*/ 1157372 w 2505351"/>
              <a:gd name="connsiteY0" fmla="*/ 3724005 h 3724005"/>
              <a:gd name="connsiteX1" fmla="*/ 30175 w 2505351"/>
              <a:gd name="connsiteY1" fmla="*/ 3298291 h 3724005"/>
              <a:gd name="connsiteX2" fmla="*/ 0 w 2505351"/>
              <a:gd name="connsiteY2" fmla="*/ 162962 h 3724005"/>
              <a:gd name="connsiteX3" fmla="*/ 878186 w 2505351"/>
              <a:gd name="connsiteY3" fmla="*/ 0 h 3724005"/>
              <a:gd name="connsiteX4" fmla="*/ 2491060 w 2505351"/>
              <a:gd name="connsiteY4" fmla="*/ 185317 h 3724005"/>
              <a:gd name="connsiteX5" fmla="*/ 2505039 w 2505351"/>
              <a:gd name="connsiteY5" fmla="*/ 3384547 h 3724005"/>
              <a:gd name="connsiteX6" fmla="*/ 1157372 w 2505351"/>
              <a:gd name="connsiteY6" fmla="*/ 3724005 h 3724005"/>
              <a:gd name="connsiteX0" fmla="*/ 1157372 w 2505351"/>
              <a:gd name="connsiteY0" fmla="*/ 3879655 h 3879655"/>
              <a:gd name="connsiteX1" fmla="*/ 30175 w 2505351"/>
              <a:gd name="connsiteY1" fmla="*/ 3453941 h 3879655"/>
              <a:gd name="connsiteX2" fmla="*/ 0 w 2505351"/>
              <a:gd name="connsiteY2" fmla="*/ 318612 h 3879655"/>
              <a:gd name="connsiteX3" fmla="*/ 1374129 w 2505351"/>
              <a:gd name="connsiteY3" fmla="*/ 0 h 3879655"/>
              <a:gd name="connsiteX4" fmla="*/ 2491060 w 2505351"/>
              <a:gd name="connsiteY4" fmla="*/ 340967 h 3879655"/>
              <a:gd name="connsiteX5" fmla="*/ 2505039 w 2505351"/>
              <a:gd name="connsiteY5" fmla="*/ 3540197 h 3879655"/>
              <a:gd name="connsiteX6" fmla="*/ 1157372 w 2505351"/>
              <a:gd name="connsiteY6" fmla="*/ 3879655 h 3879655"/>
              <a:gd name="connsiteX0" fmla="*/ 1157372 w 2520232"/>
              <a:gd name="connsiteY0" fmla="*/ 3879655 h 3879655"/>
              <a:gd name="connsiteX1" fmla="*/ 30175 w 2520232"/>
              <a:gd name="connsiteY1" fmla="*/ 3453941 h 3879655"/>
              <a:gd name="connsiteX2" fmla="*/ 0 w 2520232"/>
              <a:gd name="connsiteY2" fmla="*/ 318612 h 3879655"/>
              <a:gd name="connsiteX3" fmla="*/ 1374129 w 2520232"/>
              <a:gd name="connsiteY3" fmla="*/ 0 h 3879655"/>
              <a:gd name="connsiteX4" fmla="*/ 2520232 w 2520232"/>
              <a:gd name="connsiteY4" fmla="*/ 340966 h 3879655"/>
              <a:gd name="connsiteX5" fmla="*/ 2505039 w 2520232"/>
              <a:gd name="connsiteY5" fmla="*/ 3540197 h 3879655"/>
              <a:gd name="connsiteX6" fmla="*/ 1157372 w 2520232"/>
              <a:gd name="connsiteY6" fmla="*/ 3879655 h 3879655"/>
              <a:gd name="connsiteX0" fmla="*/ 1157372 w 2520573"/>
              <a:gd name="connsiteY0" fmla="*/ 3879655 h 3879655"/>
              <a:gd name="connsiteX1" fmla="*/ 30175 w 2520573"/>
              <a:gd name="connsiteY1" fmla="*/ 3453941 h 3879655"/>
              <a:gd name="connsiteX2" fmla="*/ 0 w 2520573"/>
              <a:gd name="connsiteY2" fmla="*/ 318612 h 3879655"/>
              <a:gd name="connsiteX3" fmla="*/ 1374129 w 2520573"/>
              <a:gd name="connsiteY3" fmla="*/ 0 h 3879655"/>
              <a:gd name="connsiteX4" fmla="*/ 2520232 w 2520573"/>
              <a:gd name="connsiteY4" fmla="*/ 340966 h 3879655"/>
              <a:gd name="connsiteX5" fmla="*/ 2519626 w 2520573"/>
              <a:gd name="connsiteY5" fmla="*/ 3514256 h 3879655"/>
              <a:gd name="connsiteX6" fmla="*/ 1157372 w 2520573"/>
              <a:gd name="connsiteY6" fmla="*/ 3879655 h 387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0573" h="3879655">
                <a:moveTo>
                  <a:pt x="1157372" y="3879655"/>
                </a:moveTo>
                <a:lnTo>
                  <a:pt x="30175" y="3453941"/>
                </a:lnTo>
                <a:lnTo>
                  <a:pt x="0" y="318612"/>
                </a:lnTo>
                <a:lnTo>
                  <a:pt x="1374129" y="0"/>
                </a:lnTo>
                <a:lnTo>
                  <a:pt x="2520232" y="340966"/>
                </a:lnTo>
                <a:cubicBezTo>
                  <a:pt x="2517214" y="1376079"/>
                  <a:pt x="2522644" y="2479143"/>
                  <a:pt x="2519626" y="3514256"/>
                </a:cubicBezTo>
                <a:lnTo>
                  <a:pt x="1157372" y="38796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350" baseline="-25000" dirty="0"/>
          </a:p>
        </p:txBody>
      </p:sp>
      <p:sp>
        <p:nvSpPr>
          <p:cNvPr id="10" name="Freeform: Shape 64">
            <a:extLst>
              <a:ext uri="{FF2B5EF4-FFF2-40B4-BE49-F238E27FC236}">
                <a16:creationId xmlns:a16="http://schemas.microsoft.com/office/drawing/2014/main" xmlns="" id="{4E3560E5-A035-4008-8318-ABD0FAF3156C}"/>
              </a:ext>
            </a:extLst>
          </p:cNvPr>
          <p:cNvSpPr/>
          <p:nvPr/>
        </p:nvSpPr>
        <p:spPr>
          <a:xfrm>
            <a:off x="3233225" y="3561174"/>
            <a:ext cx="1222176" cy="1907793"/>
          </a:xfrm>
          <a:custGeom>
            <a:avLst/>
            <a:gdLst>
              <a:gd name="connsiteX0" fmla="*/ 1475715 w 2417275"/>
              <a:gd name="connsiteY0" fmla="*/ 3612333 h 3612333"/>
              <a:gd name="connsiteX1" fmla="*/ 117695 w 2417275"/>
              <a:gd name="connsiteY1" fmla="*/ 3213980 h 3612333"/>
              <a:gd name="connsiteX2" fmla="*/ 0 w 2417275"/>
              <a:gd name="connsiteY2" fmla="*/ 162962 h 3612333"/>
              <a:gd name="connsiteX3" fmla="*/ 878186 w 2417275"/>
              <a:gd name="connsiteY3" fmla="*/ 0 h 3612333"/>
              <a:gd name="connsiteX4" fmla="*/ 2417275 w 2417275"/>
              <a:gd name="connsiteY4" fmla="*/ 298764 h 3612333"/>
              <a:gd name="connsiteX5" fmla="*/ 2408222 w 2417275"/>
              <a:gd name="connsiteY5" fmla="*/ 3404103 h 3612333"/>
              <a:gd name="connsiteX6" fmla="*/ 1475715 w 2417275"/>
              <a:gd name="connsiteY6" fmla="*/ 3612333 h 3612333"/>
              <a:gd name="connsiteX0" fmla="*/ 1475715 w 2417275"/>
              <a:gd name="connsiteY0" fmla="*/ 3639494 h 3639494"/>
              <a:gd name="connsiteX1" fmla="*/ 117695 w 2417275"/>
              <a:gd name="connsiteY1" fmla="*/ 3213980 h 3639494"/>
              <a:gd name="connsiteX2" fmla="*/ 0 w 2417275"/>
              <a:gd name="connsiteY2" fmla="*/ 162962 h 3639494"/>
              <a:gd name="connsiteX3" fmla="*/ 878186 w 2417275"/>
              <a:gd name="connsiteY3" fmla="*/ 0 h 3639494"/>
              <a:gd name="connsiteX4" fmla="*/ 2417275 w 2417275"/>
              <a:gd name="connsiteY4" fmla="*/ 298764 h 3639494"/>
              <a:gd name="connsiteX5" fmla="*/ 2408222 w 2417275"/>
              <a:gd name="connsiteY5" fmla="*/ 3404103 h 3639494"/>
              <a:gd name="connsiteX6" fmla="*/ 1475715 w 2417275"/>
              <a:gd name="connsiteY6" fmla="*/ 3639494 h 3639494"/>
              <a:gd name="connsiteX0" fmla="*/ 1303236 w 2417275"/>
              <a:gd name="connsiteY0" fmla="*/ 3704548 h 3704548"/>
              <a:gd name="connsiteX1" fmla="*/ 117695 w 2417275"/>
              <a:gd name="connsiteY1" fmla="*/ 3213980 h 3704548"/>
              <a:gd name="connsiteX2" fmla="*/ 0 w 2417275"/>
              <a:gd name="connsiteY2" fmla="*/ 162962 h 3704548"/>
              <a:gd name="connsiteX3" fmla="*/ 878186 w 2417275"/>
              <a:gd name="connsiteY3" fmla="*/ 0 h 3704548"/>
              <a:gd name="connsiteX4" fmla="*/ 2417275 w 2417275"/>
              <a:gd name="connsiteY4" fmla="*/ 298764 h 3704548"/>
              <a:gd name="connsiteX5" fmla="*/ 2408222 w 2417275"/>
              <a:gd name="connsiteY5" fmla="*/ 3404103 h 3704548"/>
              <a:gd name="connsiteX6" fmla="*/ 1303236 w 2417275"/>
              <a:gd name="connsiteY6" fmla="*/ 3704548 h 3704548"/>
              <a:gd name="connsiteX0" fmla="*/ 1303236 w 2408342"/>
              <a:gd name="connsiteY0" fmla="*/ 3704548 h 3704548"/>
              <a:gd name="connsiteX1" fmla="*/ 117695 w 2408342"/>
              <a:gd name="connsiteY1" fmla="*/ 3213980 h 3704548"/>
              <a:gd name="connsiteX2" fmla="*/ 0 w 2408342"/>
              <a:gd name="connsiteY2" fmla="*/ 162962 h 3704548"/>
              <a:gd name="connsiteX3" fmla="*/ 878186 w 2408342"/>
              <a:gd name="connsiteY3" fmla="*/ 0 h 3704548"/>
              <a:gd name="connsiteX4" fmla="*/ 2359782 w 2408342"/>
              <a:gd name="connsiteY4" fmla="*/ 315026 h 3704548"/>
              <a:gd name="connsiteX5" fmla="*/ 2408222 w 2408342"/>
              <a:gd name="connsiteY5" fmla="*/ 3404103 h 3704548"/>
              <a:gd name="connsiteX6" fmla="*/ 1303236 w 2408342"/>
              <a:gd name="connsiteY6" fmla="*/ 3704548 h 3704548"/>
              <a:gd name="connsiteX0" fmla="*/ 1303236 w 2437047"/>
              <a:gd name="connsiteY0" fmla="*/ 3704548 h 3704548"/>
              <a:gd name="connsiteX1" fmla="*/ 117695 w 2437047"/>
              <a:gd name="connsiteY1" fmla="*/ 3213980 h 3704548"/>
              <a:gd name="connsiteX2" fmla="*/ 0 w 2437047"/>
              <a:gd name="connsiteY2" fmla="*/ 162962 h 3704548"/>
              <a:gd name="connsiteX3" fmla="*/ 878186 w 2437047"/>
              <a:gd name="connsiteY3" fmla="*/ 0 h 3704548"/>
              <a:gd name="connsiteX4" fmla="*/ 2359782 w 2437047"/>
              <a:gd name="connsiteY4" fmla="*/ 315026 h 3704548"/>
              <a:gd name="connsiteX5" fmla="*/ 2436968 w 2437047"/>
              <a:gd name="connsiteY5" fmla="*/ 3371576 h 3704548"/>
              <a:gd name="connsiteX6" fmla="*/ 1303236 w 2437047"/>
              <a:gd name="connsiteY6" fmla="*/ 3704548 h 370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7047" h="3704548">
                <a:moveTo>
                  <a:pt x="1303236" y="3704548"/>
                </a:moveTo>
                <a:lnTo>
                  <a:pt x="117695" y="3213980"/>
                </a:lnTo>
                <a:lnTo>
                  <a:pt x="0" y="162962"/>
                </a:lnTo>
                <a:lnTo>
                  <a:pt x="878186" y="0"/>
                </a:lnTo>
                <a:lnTo>
                  <a:pt x="2359782" y="315026"/>
                </a:lnTo>
                <a:cubicBezTo>
                  <a:pt x="2356764" y="1350139"/>
                  <a:pt x="2439986" y="2336463"/>
                  <a:pt x="2436968" y="3371576"/>
                </a:cubicBezTo>
                <a:lnTo>
                  <a:pt x="1303236" y="37045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350" baseline="-25000" dirty="0"/>
          </a:p>
        </p:txBody>
      </p:sp>
      <p:sp>
        <p:nvSpPr>
          <p:cNvPr id="11" name="Freeform: Shape 65">
            <a:extLst>
              <a:ext uri="{FF2B5EF4-FFF2-40B4-BE49-F238E27FC236}">
                <a16:creationId xmlns:a16="http://schemas.microsoft.com/office/drawing/2014/main" xmlns="" id="{33F162A3-77F0-45F2-B59B-396A39FC9674}"/>
              </a:ext>
            </a:extLst>
          </p:cNvPr>
          <p:cNvSpPr/>
          <p:nvPr/>
        </p:nvSpPr>
        <p:spPr>
          <a:xfrm>
            <a:off x="4146231" y="2635272"/>
            <a:ext cx="1432866" cy="2614742"/>
          </a:xfrm>
          <a:custGeom>
            <a:avLst/>
            <a:gdLst>
              <a:gd name="connsiteX0" fmla="*/ 1475715 w 2417275"/>
              <a:gd name="connsiteY0" fmla="*/ 3612333 h 3612333"/>
              <a:gd name="connsiteX1" fmla="*/ 117695 w 2417275"/>
              <a:gd name="connsiteY1" fmla="*/ 3213980 h 3612333"/>
              <a:gd name="connsiteX2" fmla="*/ 0 w 2417275"/>
              <a:gd name="connsiteY2" fmla="*/ 162962 h 3612333"/>
              <a:gd name="connsiteX3" fmla="*/ 878186 w 2417275"/>
              <a:gd name="connsiteY3" fmla="*/ 0 h 3612333"/>
              <a:gd name="connsiteX4" fmla="*/ 2417275 w 2417275"/>
              <a:gd name="connsiteY4" fmla="*/ 298764 h 3612333"/>
              <a:gd name="connsiteX5" fmla="*/ 2408222 w 2417275"/>
              <a:gd name="connsiteY5" fmla="*/ 3404103 h 3612333"/>
              <a:gd name="connsiteX6" fmla="*/ 1475715 w 2417275"/>
              <a:gd name="connsiteY6" fmla="*/ 3612333 h 3612333"/>
              <a:gd name="connsiteX0" fmla="*/ 1475715 w 2417275"/>
              <a:gd name="connsiteY0" fmla="*/ 3639494 h 3639494"/>
              <a:gd name="connsiteX1" fmla="*/ 117695 w 2417275"/>
              <a:gd name="connsiteY1" fmla="*/ 3213980 h 3639494"/>
              <a:gd name="connsiteX2" fmla="*/ 0 w 2417275"/>
              <a:gd name="connsiteY2" fmla="*/ 162962 h 3639494"/>
              <a:gd name="connsiteX3" fmla="*/ 878186 w 2417275"/>
              <a:gd name="connsiteY3" fmla="*/ 0 h 3639494"/>
              <a:gd name="connsiteX4" fmla="*/ 2417275 w 2417275"/>
              <a:gd name="connsiteY4" fmla="*/ 298764 h 3639494"/>
              <a:gd name="connsiteX5" fmla="*/ 2408222 w 2417275"/>
              <a:gd name="connsiteY5" fmla="*/ 3404103 h 3639494"/>
              <a:gd name="connsiteX6" fmla="*/ 1475715 w 2417275"/>
              <a:gd name="connsiteY6" fmla="*/ 3639494 h 3639494"/>
              <a:gd name="connsiteX0" fmla="*/ 1475715 w 2475940"/>
              <a:gd name="connsiteY0" fmla="*/ 3639494 h 3639494"/>
              <a:gd name="connsiteX1" fmla="*/ 117695 w 2475940"/>
              <a:gd name="connsiteY1" fmla="*/ 3213980 h 3639494"/>
              <a:gd name="connsiteX2" fmla="*/ 0 w 2475940"/>
              <a:gd name="connsiteY2" fmla="*/ 162962 h 3639494"/>
              <a:gd name="connsiteX3" fmla="*/ 878186 w 2475940"/>
              <a:gd name="connsiteY3" fmla="*/ 0 h 3639494"/>
              <a:gd name="connsiteX4" fmla="*/ 2475940 w 2475940"/>
              <a:gd name="connsiteY4" fmla="*/ 228366 h 3639494"/>
              <a:gd name="connsiteX5" fmla="*/ 2408222 w 2475940"/>
              <a:gd name="connsiteY5" fmla="*/ 3404103 h 3639494"/>
              <a:gd name="connsiteX6" fmla="*/ 1475715 w 2475940"/>
              <a:gd name="connsiteY6" fmla="*/ 3639494 h 3639494"/>
              <a:gd name="connsiteX0" fmla="*/ 1381850 w 2475940"/>
              <a:gd name="connsiteY0" fmla="*/ 3662960 h 3662960"/>
              <a:gd name="connsiteX1" fmla="*/ 117695 w 2475940"/>
              <a:gd name="connsiteY1" fmla="*/ 3213980 h 3662960"/>
              <a:gd name="connsiteX2" fmla="*/ 0 w 2475940"/>
              <a:gd name="connsiteY2" fmla="*/ 162962 h 3662960"/>
              <a:gd name="connsiteX3" fmla="*/ 878186 w 2475940"/>
              <a:gd name="connsiteY3" fmla="*/ 0 h 3662960"/>
              <a:gd name="connsiteX4" fmla="*/ 2475940 w 2475940"/>
              <a:gd name="connsiteY4" fmla="*/ 228366 h 3662960"/>
              <a:gd name="connsiteX5" fmla="*/ 2408222 w 2475940"/>
              <a:gd name="connsiteY5" fmla="*/ 3404103 h 3662960"/>
              <a:gd name="connsiteX6" fmla="*/ 1381850 w 2475940"/>
              <a:gd name="connsiteY6" fmla="*/ 3662960 h 366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5940" h="3662960">
                <a:moveTo>
                  <a:pt x="1381850" y="3662960"/>
                </a:moveTo>
                <a:lnTo>
                  <a:pt x="117695" y="3213980"/>
                </a:lnTo>
                <a:lnTo>
                  <a:pt x="0" y="162962"/>
                </a:lnTo>
                <a:lnTo>
                  <a:pt x="878186" y="0"/>
                </a:lnTo>
                <a:lnTo>
                  <a:pt x="2475940" y="228366"/>
                </a:lnTo>
                <a:cubicBezTo>
                  <a:pt x="2472922" y="1263479"/>
                  <a:pt x="2411240" y="2368990"/>
                  <a:pt x="2408222" y="3404103"/>
                </a:cubicBezTo>
                <a:lnTo>
                  <a:pt x="1381850" y="36629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r="2154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350" baseline="-25000" dirty="0"/>
          </a:p>
        </p:txBody>
      </p:sp>
      <p:sp>
        <p:nvSpPr>
          <p:cNvPr id="12" name="Freeform: Shape 66">
            <a:extLst>
              <a:ext uri="{FF2B5EF4-FFF2-40B4-BE49-F238E27FC236}">
                <a16:creationId xmlns:a16="http://schemas.microsoft.com/office/drawing/2014/main" xmlns="" id="{A45A7E49-819F-4B62-8247-81281C5B8684}"/>
              </a:ext>
            </a:extLst>
          </p:cNvPr>
          <p:cNvSpPr/>
          <p:nvPr/>
        </p:nvSpPr>
        <p:spPr>
          <a:xfrm>
            <a:off x="4787009" y="1628800"/>
            <a:ext cx="1812956" cy="3366925"/>
          </a:xfrm>
          <a:custGeom>
            <a:avLst/>
            <a:gdLst>
              <a:gd name="connsiteX0" fmla="*/ 1475715 w 2417275"/>
              <a:gd name="connsiteY0" fmla="*/ 3612333 h 3612333"/>
              <a:gd name="connsiteX1" fmla="*/ 117695 w 2417275"/>
              <a:gd name="connsiteY1" fmla="*/ 3213980 h 3612333"/>
              <a:gd name="connsiteX2" fmla="*/ 0 w 2417275"/>
              <a:gd name="connsiteY2" fmla="*/ 162962 h 3612333"/>
              <a:gd name="connsiteX3" fmla="*/ 878186 w 2417275"/>
              <a:gd name="connsiteY3" fmla="*/ 0 h 3612333"/>
              <a:gd name="connsiteX4" fmla="*/ 2417275 w 2417275"/>
              <a:gd name="connsiteY4" fmla="*/ 298764 h 3612333"/>
              <a:gd name="connsiteX5" fmla="*/ 2408222 w 2417275"/>
              <a:gd name="connsiteY5" fmla="*/ 3404103 h 3612333"/>
              <a:gd name="connsiteX6" fmla="*/ 1475715 w 2417275"/>
              <a:gd name="connsiteY6" fmla="*/ 3612333 h 3612333"/>
              <a:gd name="connsiteX0" fmla="*/ 1475715 w 2417275"/>
              <a:gd name="connsiteY0" fmla="*/ 3639494 h 3639494"/>
              <a:gd name="connsiteX1" fmla="*/ 117695 w 2417275"/>
              <a:gd name="connsiteY1" fmla="*/ 3213980 h 3639494"/>
              <a:gd name="connsiteX2" fmla="*/ 0 w 2417275"/>
              <a:gd name="connsiteY2" fmla="*/ 162962 h 3639494"/>
              <a:gd name="connsiteX3" fmla="*/ 878186 w 2417275"/>
              <a:gd name="connsiteY3" fmla="*/ 0 h 3639494"/>
              <a:gd name="connsiteX4" fmla="*/ 2417275 w 2417275"/>
              <a:gd name="connsiteY4" fmla="*/ 298764 h 3639494"/>
              <a:gd name="connsiteX5" fmla="*/ 2408222 w 2417275"/>
              <a:gd name="connsiteY5" fmla="*/ 3404103 h 3639494"/>
              <a:gd name="connsiteX6" fmla="*/ 1475715 w 2417275"/>
              <a:gd name="connsiteY6" fmla="*/ 3639494 h 363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7275" h="3639494">
                <a:moveTo>
                  <a:pt x="1475715" y="3639494"/>
                </a:moveTo>
                <a:lnTo>
                  <a:pt x="117695" y="3213980"/>
                </a:lnTo>
                <a:lnTo>
                  <a:pt x="0" y="162962"/>
                </a:lnTo>
                <a:lnTo>
                  <a:pt x="878186" y="0"/>
                </a:lnTo>
                <a:lnTo>
                  <a:pt x="2417275" y="298764"/>
                </a:lnTo>
                <a:cubicBezTo>
                  <a:pt x="2414257" y="1333877"/>
                  <a:pt x="2411240" y="2368990"/>
                  <a:pt x="2408222" y="3404103"/>
                </a:cubicBezTo>
                <a:lnTo>
                  <a:pt x="1475715" y="3639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350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90AEDD2-CF16-4322-A816-4BD4B414CF76}"/>
              </a:ext>
            </a:extLst>
          </p:cNvPr>
          <p:cNvSpPr/>
          <p:nvPr/>
        </p:nvSpPr>
        <p:spPr>
          <a:xfrm>
            <a:off x="4282953" y="1744696"/>
            <a:ext cx="1891744" cy="3153681"/>
          </a:xfrm>
          <a:prstGeom prst="rect">
            <a:avLst/>
          </a:prstGeom>
          <a:solidFill>
            <a:srgbClr val="F39C12"/>
          </a:solidFill>
          <a:ln>
            <a:noFill/>
          </a:ln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1047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5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4273246-C795-4BD3-8548-164059062981}"/>
              </a:ext>
            </a:extLst>
          </p:cNvPr>
          <p:cNvSpPr/>
          <p:nvPr/>
        </p:nvSpPr>
        <p:spPr>
          <a:xfrm>
            <a:off x="3590771" y="2622844"/>
            <a:ext cx="1531838" cy="255369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5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9ACE05-98ED-4063-A0FE-02BF2F630CEA}"/>
              </a:ext>
            </a:extLst>
          </p:cNvPr>
          <p:cNvSpPr/>
          <p:nvPr/>
        </p:nvSpPr>
        <p:spPr>
          <a:xfrm>
            <a:off x="3000540" y="3572037"/>
            <a:ext cx="1038942" cy="185039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838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50" b="1" dirty="0"/>
          </a:p>
          <a:p>
            <a:pPr algn="ctr"/>
            <a:endParaRPr lang="en-US" sz="405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A62FCF7-E277-4FFD-B68F-F0E777461DF2}"/>
              </a:ext>
            </a:extLst>
          </p:cNvPr>
          <p:cNvSpPr/>
          <p:nvPr/>
        </p:nvSpPr>
        <p:spPr>
          <a:xfrm>
            <a:off x="2487887" y="4411145"/>
            <a:ext cx="675057" cy="12215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perspectiveHeroicExtremeLeftFacing" fov="1200000">
              <a:rot lat="761422" lon="3001956" rev="0"/>
            </a:camera>
            <a:lightRig rig="harsh" dir="t">
              <a:rot lat="0" lon="0" rev="7800000"/>
            </a:lightRig>
          </a:scene3d>
          <a:sp3d extrusionH="755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700" b="1" dirty="0"/>
          </a:p>
        </p:txBody>
      </p:sp>
      <p:pic>
        <p:nvPicPr>
          <p:cNvPr id="18" name="Graphic 74" descr="Head with Gears">
            <a:extLst>
              <a:ext uri="{FF2B5EF4-FFF2-40B4-BE49-F238E27FC236}">
                <a16:creationId xmlns:a16="http://schemas.microsoft.com/office/drawing/2014/main" xmlns="" id="{76EB0638-24B6-4C1F-A93A-5EC5996BE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66183" y="4030441"/>
            <a:ext cx="923399" cy="1138992"/>
          </a:xfrm>
          <a:prstGeom prst="rect">
            <a:avLst/>
          </a:prstGeom>
          <a:scene3d>
            <a:camera prst="perspectiveHeroicExtremeLeftFacing" fov="0">
              <a:rot lat="495912" lon="18543373" rev="0"/>
            </a:camera>
            <a:lightRig rig="threePt" dir="t"/>
          </a:scene3d>
          <a:sp3d/>
        </p:spPr>
      </p:pic>
      <p:pic>
        <p:nvPicPr>
          <p:cNvPr id="19" name="Graphic 75" descr="Lightbulb">
            <a:extLst>
              <a:ext uri="{FF2B5EF4-FFF2-40B4-BE49-F238E27FC236}">
                <a16:creationId xmlns:a16="http://schemas.microsoft.com/office/drawing/2014/main" xmlns="" id="{8DF7EDD8-3EA9-4CB1-97E7-3ACD5A90EF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779712" y="4377324"/>
            <a:ext cx="801000" cy="988015"/>
          </a:xfrm>
          <a:prstGeom prst="rect">
            <a:avLst/>
          </a:prstGeom>
          <a:scene3d>
            <a:camera prst="perspectiveHeroicExtremeLeftFacing" fov="0">
              <a:rot lat="495912" lon="18543373" rev="0"/>
            </a:camera>
            <a:lightRig rig="threePt" dir="t"/>
          </a:scene3d>
          <a:sp3d/>
        </p:spPr>
      </p:pic>
      <p:pic>
        <p:nvPicPr>
          <p:cNvPr id="20" name="Graphic 76" descr="Pie chart">
            <a:extLst>
              <a:ext uri="{FF2B5EF4-FFF2-40B4-BE49-F238E27FC236}">
                <a16:creationId xmlns:a16="http://schemas.microsoft.com/office/drawing/2014/main" xmlns="" id="{7863A6EF-5D59-4881-8087-ECDBDF5112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010730" y="4815564"/>
            <a:ext cx="614963" cy="758542"/>
          </a:xfrm>
          <a:prstGeom prst="rect">
            <a:avLst/>
          </a:prstGeom>
          <a:scene3d>
            <a:camera prst="perspectiveHeroicExtremeLeftFacing" fov="0">
              <a:rot lat="495912" lon="18543373" rev="0"/>
            </a:camera>
            <a:lightRig rig="threePt" dir="t"/>
          </a:scene3d>
          <a:sp3d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D9F370-3067-43BC-AB66-6219AEB0CB1A}"/>
              </a:ext>
            </a:extLst>
          </p:cNvPr>
          <p:cNvSpPr/>
          <p:nvPr/>
        </p:nvSpPr>
        <p:spPr>
          <a:xfrm>
            <a:off x="585191" y="3034938"/>
            <a:ext cx="198055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da-DK" sz="1400" b="1" cap="all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 </a:t>
            </a:r>
            <a:endParaRPr lang="en-US" sz="1400" b="1" cap="all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F48727-0B78-4E66-B9E3-5356B8143594}"/>
              </a:ext>
            </a:extLst>
          </p:cNvPr>
          <p:cNvSpPr/>
          <p:nvPr/>
        </p:nvSpPr>
        <p:spPr>
          <a:xfrm>
            <a:off x="585191" y="3401059"/>
            <a:ext cx="198055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Cualitativo</a:t>
            </a:r>
          </a:p>
          <a:p>
            <a:pPr marL="171450" indent="-171450" algn="just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Cuantitativo</a:t>
            </a:r>
            <a:endParaRPr lang="en-US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F6E48F1-5B36-449F-980B-D57354E388CC}"/>
              </a:ext>
            </a:extLst>
          </p:cNvPr>
          <p:cNvSpPr/>
          <p:nvPr/>
        </p:nvSpPr>
        <p:spPr>
          <a:xfrm>
            <a:off x="557556" y="1842578"/>
            <a:ext cx="19805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da-DK" sz="1400" b="1" cap="all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de información</a:t>
            </a:r>
            <a:endParaRPr lang="en-US" sz="1400" b="1" cap="all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9845F0-DB50-4B41-AF98-1C6B97EB95E8}"/>
              </a:ext>
            </a:extLst>
          </p:cNvPr>
          <p:cNvSpPr/>
          <p:nvPr/>
        </p:nvSpPr>
        <p:spPr>
          <a:xfrm>
            <a:off x="557556" y="2417785"/>
            <a:ext cx="198055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Primarias</a:t>
            </a:r>
          </a:p>
          <a:p>
            <a:pPr marL="171450" indent="-171450" algn="just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Secundarias</a:t>
            </a:r>
            <a:endParaRPr lang="en-US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5CEDEA6-B9CD-4512-B3FB-1F8934B60381}"/>
              </a:ext>
            </a:extLst>
          </p:cNvPr>
          <p:cNvSpPr/>
          <p:nvPr/>
        </p:nvSpPr>
        <p:spPr>
          <a:xfrm>
            <a:off x="6970033" y="2155846"/>
            <a:ext cx="1980553" cy="307777"/>
          </a:xfrm>
          <a:prstGeom prst="rect">
            <a:avLst/>
          </a:prstGeom>
          <a:ln>
            <a:solidFill>
              <a:srgbClr val="F39C1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da-DK" sz="1400" b="1" cap="all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</a:t>
            </a:r>
            <a:endParaRPr lang="en-US" sz="1400" b="1" cap="all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B584ED3-2E13-466F-88EB-CB80A6CD5AEB}"/>
              </a:ext>
            </a:extLst>
          </p:cNvPr>
          <p:cNvSpPr/>
          <p:nvPr/>
        </p:nvSpPr>
        <p:spPr>
          <a:xfrm>
            <a:off x="6983061" y="2523987"/>
            <a:ext cx="1980553" cy="2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Encuesta</a:t>
            </a:r>
            <a:endParaRPr lang="en-US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or: Elbow 86">
            <a:extLst>
              <a:ext uri="{FF2B5EF4-FFF2-40B4-BE49-F238E27FC236}">
                <a16:creationId xmlns:a16="http://schemas.microsoft.com/office/drawing/2014/main" xmlns="" id="{F51FBE38-E73F-4F37-A973-BBEE7123A202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538109" y="2104188"/>
            <a:ext cx="1631046" cy="1799885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889AEC1-404D-42E5-B779-1B5108ACD8A7}"/>
              </a:ext>
            </a:extLst>
          </p:cNvPr>
          <p:cNvSpPr/>
          <p:nvPr/>
        </p:nvSpPr>
        <p:spPr>
          <a:xfrm>
            <a:off x="6970033" y="4129335"/>
            <a:ext cx="198055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da-DK" sz="1400" b="1" cap="all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Técnicas</a:t>
            </a:r>
            <a:endParaRPr lang="en-US" sz="1400" b="1" cap="all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5441909-A960-455E-8799-BACADEDA90FF}"/>
              </a:ext>
            </a:extLst>
          </p:cNvPr>
          <p:cNvSpPr/>
          <p:nvPr/>
        </p:nvSpPr>
        <p:spPr>
          <a:xfrm>
            <a:off x="7020958" y="4513229"/>
            <a:ext cx="192962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Observación pasiva </a:t>
            </a:r>
            <a:r>
              <a:rPr lang="es-ES" sz="1600" dirty="0" smtClean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directa</a:t>
            </a:r>
          </a:p>
          <a:p>
            <a:pPr marL="171450" indent="-171450" algn="just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Revisión documental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F3BEC72-6AC2-4AD8-ADF4-7A112581ECDE}"/>
              </a:ext>
            </a:extLst>
          </p:cNvPr>
          <p:cNvCxnSpPr>
            <a:cxnSpLocks/>
          </p:cNvCxnSpPr>
          <p:nvPr/>
        </p:nvCxnSpPr>
        <p:spPr>
          <a:xfrm flipH="1">
            <a:off x="5415553" y="4237943"/>
            <a:ext cx="155448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91">
            <a:extLst>
              <a:ext uri="{FF2B5EF4-FFF2-40B4-BE49-F238E27FC236}">
                <a16:creationId xmlns:a16="http://schemas.microsoft.com/office/drawing/2014/main" xmlns="" id="{E6ED7002-C042-4288-915C-11EF8205492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565744" y="3188827"/>
            <a:ext cx="521033" cy="1169492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715D6EBA-A6F0-4C95-81EC-08ABE68AF460}"/>
              </a:ext>
            </a:extLst>
          </p:cNvPr>
          <p:cNvCxnSpPr>
            <a:cxnSpLocks/>
          </p:cNvCxnSpPr>
          <p:nvPr/>
        </p:nvCxnSpPr>
        <p:spPr>
          <a:xfrm flipH="1">
            <a:off x="6527423" y="2254879"/>
            <a:ext cx="442610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Imagen relacionada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11" y="3800680"/>
            <a:ext cx="929196" cy="1070278"/>
          </a:xfrm>
          <a:prstGeom prst="rect">
            <a:avLst/>
          </a:prstGeom>
          <a:noFill/>
          <a:ln>
            <a:solidFill>
              <a:schemeClr val="bg1">
                <a:alpha val="1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564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68260308-5029-4625-84DA-0F3A27D212D6}"/>
              </a:ext>
            </a:extLst>
          </p:cNvPr>
          <p:cNvSpPr/>
          <p:nvPr/>
        </p:nvSpPr>
        <p:spPr>
          <a:xfrm>
            <a:off x="502106" y="858448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Muestra Docentes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97424" y="212569"/>
            <a:ext cx="354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LA MUESTRA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39"/>
          <p:cNvSpPr/>
          <p:nvPr/>
        </p:nvSpPr>
        <p:spPr>
          <a:xfrm flipH="1">
            <a:off x="83246" y="51921"/>
            <a:ext cx="2808312" cy="690629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rgbClr val="1D9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 </a:t>
            </a:r>
          </a:p>
        </p:txBody>
      </p:sp>
      <p:sp>
        <p:nvSpPr>
          <p:cNvPr id="10" name="Oval 40"/>
          <p:cNvSpPr/>
          <p:nvPr/>
        </p:nvSpPr>
        <p:spPr>
          <a:xfrm flipH="1">
            <a:off x="2268928" y="100104"/>
            <a:ext cx="582115" cy="5942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10786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100" b="1" dirty="0">
              <a:solidFill>
                <a:srgbClr val="107864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14842"/>
              </p:ext>
            </p:extLst>
          </p:nvPr>
        </p:nvGraphicFramePr>
        <p:xfrm>
          <a:off x="499195" y="1338816"/>
          <a:ext cx="8208911" cy="194421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807476"/>
                <a:gridCol w="1517736"/>
                <a:gridCol w="1555905"/>
                <a:gridCol w="1327794"/>
              </a:tblGrid>
              <a:tr h="38884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Muestra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 las  Fuerzas Armadas ESPE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 Politécnica Nacional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Central del Ecuador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ángulo 5">
            <a:extLst>
              <a:ext uri="{FF2B5EF4-FFF2-40B4-BE49-F238E27FC236}">
                <a16:creationId xmlns="" xmlns:a16="http://schemas.microsoft.com/office/drawing/2014/main" id="{68260308-5029-4625-84DA-0F3A27D212D6}"/>
              </a:ext>
            </a:extLst>
          </p:cNvPr>
          <p:cNvSpPr/>
          <p:nvPr/>
        </p:nvSpPr>
        <p:spPr>
          <a:xfrm>
            <a:off x="499195" y="3476896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Muestra Estudiantes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23813"/>
              </p:ext>
            </p:extLst>
          </p:nvPr>
        </p:nvGraphicFramePr>
        <p:xfrm>
          <a:off x="499195" y="4016271"/>
          <a:ext cx="8208911" cy="192092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672407"/>
                <a:gridCol w="1512168"/>
                <a:gridCol w="1656184"/>
                <a:gridCol w="1368152"/>
              </a:tblGrid>
              <a:tr h="516463"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Muestra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980B9"/>
                    </a:solidFill>
                  </a:tcPr>
                </a:tc>
              </a:tr>
              <a:tr h="36147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 las Fuerzas Armadas ESPE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47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 Politécnica Nacional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47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Central del Ecuador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2196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227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4110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10" y="637419"/>
            <a:ext cx="680865" cy="6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37419"/>
            <a:ext cx="977515" cy="6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18754"/>
          <a:stretch/>
        </p:blipFill>
        <p:spPr bwMode="auto">
          <a:xfrm>
            <a:off x="8107688" y="613964"/>
            <a:ext cx="743448" cy="6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545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9"/>
          <p:cNvSpPr txBox="1"/>
          <p:nvPr/>
        </p:nvSpPr>
        <p:spPr>
          <a:xfrm>
            <a:off x="1705243" y="369123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Escuela Politécnica Nacional</a:t>
            </a:r>
          </a:p>
        </p:txBody>
      </p:sp>
      <p:sp>
        <p:nvSpPr>
          <p:cNvPr id="26" name="Freeform 39"/>
          <p:cNvSpPr/>
          <p:nvPr/>
        </p:nvSpPr>
        <p:spPr>
          <a:xfrm flipH="1">
            <a:off x="48277" y="93182"/>
            <a:ext cx="2808312" cy="690629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rgbClr val="1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CAPÍTULO</a:t>
            </a:r>
            <a:r>
              <a:rPr lang="en-US" sz="1600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val 40"/>
          <p:cNvSpPr/>
          <p:nvPr/>
        </p:nvSpPr>
        <p:spPr>
          <a:xfrm flipH="1">
            <a:off x="2233959" y="141365"/>
            <a:ext cx="582115" cy="5942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10786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997424" y="212569"/>
            <a:ext cx="423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115616" y="1428858"/>
            <a:ext cx="6840760" cy="8656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ANÁLISIS DESCRIPTIVO DOCENTES</a:t>
            </a:r>
            <a:endParaRPr lang="es-ES" sz="24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719"/>
          <p:cNvGrpSpPr/>
          <p:nvPr/>
        </p:nvGrpSpPr>
        <p:grpSpPr>
          <a:xfrm>
            <a:off x="773031" y="2475642"/>
            <a:ext cx="5815193" cy="864722"/>
            <a:chOff x="-1" y="-1"/>
            <a:chExt cx="4996556" cy="1152961"/>
          </a:xfrm>
        </p:grpSpPr>
        <p:sp>
          <p:nvSpPr>
            <p:cNvPr id="37" name="Shape 712"/>
            <p:cNvSpPr/>
            <p:nvPr/>
          </p:nvSpPr>
          <p:spPr>
            <a:xfrm flipH="1">
              <a:off x="-1" y="166678"/>
              <a:ext cx="4191989" cy="818352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lvl="0" algn="ctr"/>
              <a:r>
                <a:rPr lang="en-US" sz="2000" b="1" dirty="0" smtClean="0">
                  <a:solidFill>
                    <a:prstClr val="white"/>
                  </a:solidFill>
                </a:rPr>
                <a:t>Universidad de las Fuerzas Armadas ESPE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  <p:grpSp>
          <p:nvGrpSpPr>
            <p:cNvPr id="38" name="Group 716"/>
            <p:cNvGrpSpPr/>
            <p:nvPr/>
          </p:nvGrpSpPr>
          <p:grpSpPr>
            <a:xfrm>
              <a:off x="4191985" y="-1"/>
              <a:ext cx="804570" cy="1152961"/>
              <a:chOff x="0" y="0"/>
              <a:chExt cx="804566" cy="1152958"/>
            </a:xfrm>
          </p:grpSpPr>
          <p:sp>
            <p:nvSpPr>
              <p:cNvPr id="39" name="Shape 713"/>
              <p:cNvSpPr/>
              <p:nvPr/>
            </p:nvSpPr>
            <p:spPr>
              <a:xfrm flipH="1">
                <a:off x="0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73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6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40" name="Shape 714"/>
              <p:cNvSpPr/>
              <p:nvPr/>
            </p:nvSpPr>
            <p:spPr>
              <a:xfrm flipH="1">
                <a:off x="402283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73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6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ea typeface="Helvetica"/>
                    <a:cs typeface="Helvetica"/>
                    <a:sym typeface="Helvetica"/>
                  </a:rPr>
                  <a:t>1</a:t>
                </a:r>
              </a:p>
            </p:txBody>
          </p:sp>
          <p:sp>
            <p:nvSpPr>
              <p:cNvPr id="41" name="Shape 715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bevel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</p:grpSp>
      </p:grpSp>
      <p:grpSp>
        <p:nvGrpSpPr>
          <p:cNvPr id="42" name="Group 727"/>
          <p:cNvGrpSpPr/>
          <p:nvPr/>
        </p:nvGrpSpPr>
        <p:grpSpPr>
          <a:xfrm>
            <a:off x="773030" y="3287253"/>
            <a:ext cx="6247242" cy="866601"/>
            <a:chOff x="1" y="0"/>
            <a:chExt cx="5735357" cy="1155468"/>
          </a:xfrm>
          <a:solidFill>
            <a:schemeClr val="accent5"/>
          </a:solidFill>
        </p:grpSpPr>
        <p:sp>
          <p:nvSpPr>
            <p:cNvPr id="43" name="Shape 720"/>
            <p:cNvSpPr/>
            <p:nvPr/>
          </p:nvSpPr>
          <p:spPr>
            <a:xfrm flipH="1">
              <a:off x="1" y="168557"/>
              <a:ext cx="4930786" cy="8167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r>
                <a:rPr lang="es-ES" sz="2000" b="1" dirty="0">
                  <a:solidFill>
                    <a:prstClr val="white"/>
                  </a:solidFill>
                </a:rPr>
                <a:t>Escuela Politécnica Nacional</a:t>
              </a:r>
            </a:p>
          </p:txBody>
        </p:sp>
        <p:grpSp>
          <p:nvGrpSpPr>
            <p:cNvPr id="44" name="Group 724"/>
            <p:cNvGrpSpPr/>
            <p:nvPr/>
          </p:nvGrpSpPr>
          <p:grpSpPr>
            <a:xfrm>
              <a:off x="4930788" y="0"/>
              <a:ext cx="804570" cy="1155468"/>
              <a:chOff x="0" y="0"/>
              <a:chExt cx="804566" cy="1155466"/>
            </a:xfrm>
            <a:grpFill/>
          </p:grpSpPr>
          <p:sp>
            <p:nvSpPr>
              <p:cNvPr id="45" name="Shape 721"/>
              <p:cNvSpPr/>
              <p:nvPr/>
            </p:nvSpPr>
            <p:spPr>
              <a:xfrm flipH="1">
                <a:off x="0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67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46" name="Shape 722"/>
              <p:cNvSpPr/>
              <p:nvPr/>
            </p:nvSpPr>
            <p:spPr>
              <a:xfrm flipH="1">
                <a:off x="402283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6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ea typeface="Helvetica"/>
                    <a:cs typeface="Helvetica"/>
                    <a:sym typeface="Helvetica"/>
                  </a:rPr>
                  <a:t>2</a:t>
                </a:r>
              </a:p>
            </p:txBody>
          </p:sp>
          <p:sp>
            <p:nvSpPr>
              <p:cNvPr id="47" name="Shape 723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</p:grpSp>
      </p:grpSp>
      <p:grpSp>
        <p:nvGrpSpPr>
          <p:cNvPr id="48" name="Group 735"/>
          <p:cNvGrpSpPr/>
          <p:nvPr/>
        </p:nvGrpSpPr>
        <p:grpSpPr>
          <a:xfrm>
            <a:off x="773030" y="4100744"/>
            <a:ext cx="6679290" cy="855437"/>
            <a:chOff x="-1" y="0"/>
            <a:chExt cx="6382969" cy="1140582"/>
          </a:xfrm>
          <a:solidFill>
            <a:schemeClr val="accent4"/>
          </a:solidFill>
        </p:grpSpPr>
        <p:sp>
          <p:nvSpPr>
            <p:cNvPr id="49" name="Shape 728"/>
            <p:cNvSpPr/>
            <p:nvPr/>
          </p:nvSpPr>
          <p:spPr>
            <a:xfrm flipH="1">
              <a:off x="-1" y="170587"/>
              <a:ext cx="5574028" cy="79940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r>
                <a:rPr lang="es-ES" sz="2000" b="1" dirty="0">
                  <a:solidFill>
                    <a:prstClr val="white"/>
                  </a:solidFill>
                </a:rPr>
                <a:t>Universidad Central del Ecuador </a:t>
              </a:r>
            </a:p>
          </p:txBody>
        </p:sp>
        <p:grpSp>
          <p:nvGrpSpPr>
            <p:cNvPr id="50" name="Group 732"/>
            <p:cNvGrpSpPr/>
            <p:nvPr/>
          </p:nvGrpSpPr>
          <p:grpSpPr>
            <a:xfrm>
              <a:off x="5578397" y="0"/>
              <a:ext cx="804571" cy="1140582"/>
              <a:chOff x="0" y="0"/>
              <a:chExt cx="804567" cy="1140580"/>
            </a:xfrm>
            <a:grpFill/>
          </p:grpSpPr>
          <p:sp>
            <p:nvSpPr>
              <p:cNvPr id="51" name="Shape 729"/>
              <p:cNvSpPr/>
              <p:nvPr/>
            </p:nvSpPr>
            <p:spPr>
              <a:xfrm flipH="1">
                <a:off x="0" y="168081"/>
                <a:ext cx="402284" cy="972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870"/>
                    </a:lnTo>
                    <a:lnTo>
                      <a:pt x="21600" y="0"/>
                    </a:lnTo>
                    <a:lnTo>
                      <a:pt x="0" y="378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  <p:sp>
            <p:nvSpPr>
              <p:cNvPr id="52" name="Shape 730"/>
              <p:cNvSpPr/>
              <p:nvPr/>
            </p:nvSpPr>
            <p:spPr>
              <a:xfrm flipH="1">
                <a:off x="402283" y="168081"/>
                <a:ext cx="402284" cy="972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870"/>
                    </a:lnTo>
                    <a:lnTo>
                      <a:pt x="0" y="0"/>
                    </a:lnTo>
                    <a:lnTo>
                      <a:pt x="21600" y="378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>
                  <a:alpha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  <a:ea typeface="Helvetica"/>
                    <a:cs typeface="Helvetica"/>
                    <a:sym typeface="Helvetica"/>
                  </a:rPr>
                  <a:t>3</a:t>
                </a:r>
                <a:endParaRPr dirty="0"/>
              </a:p>
            </p:txBody>
          </p:sp>
          <p:sp>
            <p:nvSpPr>
              <p:cNvPr id="53" name="Shape 731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endParaRPr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7034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9698"/>
          <a:stretch/>
        </p:blipFill>
        <p:spPr bwMode="auto">
          <a:xfrm>
            <a:off x="274101" y="188640"/>
            <a:ext cx="4278777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hape 267"/>
          <p:cNvSpPr/>
          <p:nvPr/>
        </p:nvSpPr>
        <p:spPr>
          <a:xfrm>
            <a:off x="5190" y="63744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" b="9191"/>
          <a:stretch/>
        </p:blipFill>
        <p:spPr bwMode="auto">
          <a:xfrm>
            <a:off x="4991329" y="188640"/>
            <a:ext cx="4152671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hape 270"/>
          <p:cNvSpPr/>
          <p:nvPr/>
        </p:nvSpPr>
        <p:spPr>
          <a:xfrm>
            <a:off x="4722417" y="63744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" b="9443"/>
          <a:stretch/>
        </p:blipFill>
        <p:spPr bwMode="auto">
          <a:xfrm>
            <a:off x="2536654" y="3429000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hape 273"/>
          <p:cNvSpPr/>
          <p:nvPr/>
        </p:nvSpPr>
        <p:spPr>
          <a:xfrm>
            <a:off x="2267743" y="3429000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9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9443"/>
          <a:stretch/>
        </p:blipFill>
        <p:spPr bwMode="auto">
          <a:xfrm>
            <a:off x="303839" y="188640"/>
            <a:ext cx="4127563" cy="295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b="9444"/>
          <a:stretch/>
        </p:blipFill>
        <p:spPr bwMode="auto">
          <a:xfrm>
            <a:off x="4986137" y="63744"/>
            <a:ext cx="4136517" cy="2969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hape 270"/>
          <p:cNvSpPr/>
          <p:nvPr/>
        </p:nvSpPr>
        <p:spPr>
          <a:xfrm>
            <a:off x="4717225" y="24457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" b="8426"/>
          <a:stretch/>
        </p:blipFill>
        <p:spPr bwMode="auto">
          <a:xfrm>
            <a:off x="2363143" y="3501008"/>
            <a:ext cx="4136517" cy="2994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23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10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10206"/>
          <a:stretch/>
        </p:blipFill>
        <p:spPr bwMode="auto">
          <a:xfrm>
            <a:off x="383768" y="269627"/>
            <a:ext cx="4136517" cy="292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 bwMode="auto">
          <a:xfrm>
            <a:off x="5007483" y="269627"/>
            <a:ext cx="4136517" cy="3072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b="9952"/>
          <a:stretch/>
        </p:blipFill>
        <p:spPr bwMode="auto">
          <a:xfrm>
            <a:off x="2483768" y="3426714"/>
            <a:ext cx="4136517" cy="2951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hape 267"/>
          <p:cNvSpPr/>
          <p:nvPr/>
        </p:nvSpPr>
        <p:spPr>
          <a:xfrm>
            <a:off x="34928" y="20646"/>
            <a:ext cx="537822" cy="53782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01</a:t>
            </a:r>
            <a:endParaRPr sz="2400" b="1" dirty="0">
              <a:latin typeface="+mj-lt"/>
            </a:endParaRPr>
          </a:p>
        </p:txBody>
      </p:sp>
      <p:sp>
        <p:nvSpPr>
          <p:cNvPr id="10" name="Shape 270"/>
          <p:cNvSpPr/>
          <p:nvPr/>
        </p:nvSpPr>
        <p:spPr>
          <a:xfrm>
            <a:off x="4604629" y="20645"/>
            <a:ext cx="537823" cy="53782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02</a:t>
            </a:r>
            <a:endParaRPr sz="2400" b="1" dirty="0">
              <a:latin typeface="+mj-lt"/>
            </a:endParaRPr>
          </a:p>
        </p:txBody>
      </p:sp>
      <p:sp>
        <p:nvSpPr>
          <p:cNvPr id="12" name="Shape 273"/>
          <p:cNvSpPr/>
          <p:nvPr/>
        </p:nvSpPr>
        <p:spPr>
          <a:xfrm>
            <a:off x="2094232" y="3383862"/>
            <a:ext cx="537822" cy="53782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400" b="1" dirty="0">
                <a:latin typeface="+mj-lt"/>
              </a:rPr>
              <a:t>03</a:t>
            </a:r>
            <a:endParaRPr sz="2400" b="1" dirty="0">
              <a:latin typeface="+mj-lt"/>
            </a:endParaRPr>
          </a:p>
        </p:txBody>
      </p:sp>
      <p:sp>
        <p:nvSpPr>
          <p:cNvPr id="17" name="Shape 267"/>
          <p:cNvSpPr/>
          <p:nvPr/>
        </p:nvSpPr>
        <p:spPr>
          <a:xfrm>
            <a:off x="215684" y="4582508"/>
            <a:ext cx="268911" cy="30338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270"/>
          <p:cNvSpPr/>
          <p:nvPr/>
        </p:nvSpPr>
        <p:spPr>
          <a:xfrm>
            <a:off x="215684" y="5019525"/>
            <a:ext cx="268911" cy="33644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273"/>
          <p:cNvSpPr/>
          <p:nvPr/>
        </p:nvSpPr>
        <p:spPr>
          <a:xfrm>
            <a:off x="234806" y="5489605"/>
            <a:ext cx="268910" cy="3170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272" y="458571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477" y="50092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272" y="5500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888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18350</TotalTime>
  <Words>1456</Words>
  <Application>Microsoft Office PowerPoint</Application>
  <PresentationFormat>Presentación en pantalla (4:3)</PresentationFormat>
  <Paragraphs>348</Paragraphs>
  <Slides>39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Gill Sans</vt:lpstr>
      <vt:lpstr>Helvetica</vt:lpstr>
      <vt:lpstr>Open Sans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JONATHAN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Noemi rivera</dc:creator>
  <cp:lastModifiedBy>Lisseth Tatiana</cp:lastModifiedBy>
  <cp:revision>926</cp:revision>
  <dcterms:created xsi:type="dcterms:W3CDTF">2014-02-06T17:16:42Z</dcterms:created>
  <dcterms:modified xsi:type="dcterms:W3CDTF">2019-02-21T02:57:26Z</dcterms:modified>
</cp:coreProperties>
</file>